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187" r:id="rId2"/>
    <p:sldId id="8186" r:id="rId3"/>
    <p:sldId id="8188" r:id="rId4"/>
    <p:sldId id="8189" r:id="rId5"/>
    <p:sldId id="8190" r:id="rId6"/>
    <p:sldId id="8191" r:id="rId7"/>
    <p:sldId id="8192" r:id="rId8"/>
    <p:sldId id="784" r:id="rId9"/>
    <p:sldId id="786" r:id="rId10"/>
    <p:sldId id="8165" r:id="rId11"/>
    <p:sldId id="8154" r:id="rId12"/>
    <p:sldId id="8172" r:id="rId13"/>
    <p:sldId id="8132" r:id="rId14"/>
    <p:sldId id="8133" r:id="rId15"/>
    <p:sldId id="8174" r:id="rId16"/>
    <p:sldId id="8171" r:id="rId17"/>
    <p:sldId id="8096" r:id="rId18"/>
    <p:sldId id="8117" r:id="rId19"/>
    <p:sldId id="8173" r:id="rId20"/>
    <p:sldId id="8184" r:id="rId21"/>
    <p:sldId id="8182" r:id="rId22"/>
    <p:sldId id="8177" r:id="rId23"/>
    <p:sldId id="8178" r:id="rId24"/>
    <p:sldId id="283" r:id="rId25"/>
    <p:sldId id="8095" r:id="rId26"/>
    <p:sldId id="8103" r:id="rId27"/>
    <p:sldId id="8104" r:id="rId28"/>
    <p:sldId id="8105" r:id="rId29"/>
    <p:sldId id="8175" r:id="rId30"/>
    <p:sldId id="8106" r:id="rId31"/>
    <p:sldId id="8108" r:id="rId32"/>
    <p:sldId id="8109" r:id="rId33"/>
    <p:sldId id="8107" r:id="rId34"/>
    <p:sldId id="826" r:id="rId35"/>
    <p:sldId id="8113" r:id="rId36"/>
    <p:sldId id="8116" r:id="rId37"/>
    <p:sldId id="8166" r:id="rId38"/>
    <p:sldId id="8130" r:id="rId39"/>
    <p:sldId id="8167" r:id="rId40"/>
    <p:sldId id="8185" r:id="rId41"/>
    <p:sldId id="8168" r:id="rId42"/>
    <p:sldId id="8169" r:id="rId43"/>
    <p:sldId id="8120" r:id="rId44"/>
    <p:sldId id="8121" r:id="rId45"/>
    <p:sldId id="803" r:id="rId46"/>
    <p:sldId id="789" r:id="rId47"/>
    <p:sldId id="796" r:id="rId48"/>
    <p:sldId id="793" r:id="rId49"/>
    <p:sldId id="794" r:id="rId50"/>
    <p:sldId id="859" r:id="rId51"/>
    <p:sldId id="890" r:id="rId52"/>
    <p:sldId id="892" r:id="rId53"/>
    <p:sldId id="8170" r:id="rId54"/>
    <p:sldId id="988" r:id="rId55"/>
    <p:sldId id="8131" r:id="rId56"/>
    <p:sldId id="967" r:id="rId57"/>
    <p:sldId id="8118" r:id="rId58"/>
    <p:sldId id="8183" r:id="rId59"/>
    <p:sldId id="8129" r:id="rId60"/>
    <p:sldId id="8176" r:id="rId61"/>
    <p:sldId id="8179" r:id="rId62"/>
    <p:sldId id="8180" r:id="rId63"/>
    <p:sldId id="8181" r:id="rId6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200" dirty="0"/>
              <a:t>次梯度、凸、支撑超平面的几何意义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yVal>
            <c:numRef>
              <c:f>Sheet1!$J$1:$J$142</c:f>
              <c:numCache>
                <c:formatCode>General</c:formatCode>
                <c:ptCount val="142"/>
                <c:pt idx="0">
                  <c:v>50</c:v>
                </c:pt>
                <c:pt idx="1">
                  <c:v>48.610000000000007</c:v>
                </c:pt>
                <c:pt idx="2">
                  <c:v>47.240000000000009</c:v>
                </c:pt>
                <c:pt idx="3">
                  <c:v>45.890000000000015</c:v>
                </c:pt>
                <c:pt idx="4">
                  <c:v>44.560000000000016</c:v>
                </c:pt>
                <c:pt idx="5">
                  <c:v>43.250000000000021</c:v>
                </c:pt>
                <c:pt idx="6">
                  <c:v>41.960000000000022</c:v>
                </c:pt>
                <c:pt idx="7">
                  <c:v>40.690000000000026</c:v>
                </c:pt>
                <c:pt idx="8">
                  <c:v>39.44000000000004</c:v>
                </c:pt>
                <c:pt idx="9">
                  <c:v>38.210000000000036</c:v>
                </c:pt>
                <c:pt idx="10">
                  <c:v>37.000000000000043</c:v>
                </c:pt>
                <c:pt idx="11">
                  <c:v>35.810000000000045</c:v>
                </c:pt>
                <c:pt idx="12">
                  <c:v>34.640000000000043</c:v>
                </c:pt>
                <c:pt idx="13">
                  <c:v>33.490000000000038</c:v>
                </c:pt>
                <c:pt idx="14">
                  <c:v>32.360000000000035</c:v>
                </c:pt>
                <c:pt idx="15">
                  <c:v>31.250000000000036</c:v>
                </c:pt>
                <c:pt idx="16">
                  <c:v>30.160000000000032</c:v>
                </c:pt>
                <c:pt idx="17">
                  <c:v>29.090000000000032</c:v>
                </c:pt>
                <c:pt idx="18">
                  <c:v>28.040000000000028</c:v>
                </c:pt>
                <c:pt idx="19">
                  <c:v>27.010000000000026</c:v>
                </c:pt>
                <c:pt idx="20">
                  <c:v>26.000000000000028</c:v>
                </c:pt>
                <c:pt idx="21">
                  <c:v>25.010000000000026</c:v>
                </c:pt>
                <c:pt idx="22">
                  <c:v>24.040000000000024</c:v>
                </c:pt>
                <c:pt idx="23">
                  <c:v>23.090000000000025</c:v>
                </c:pt>
                <c:pt idx="24">
                  <c:v>22.160000000000021</c:v>
                </c:pt>
                <c:pt idx="25">
                  <c:v>21.250000000000021</c:v>
                </c:pt>
                <c:pt idx="26">
                  <c:v>20.360000000000021</c:v>
                </c:pt>
                <c:pt idx="27">
                  <c:v>19.490000000000016</c:v>
                </c:pt>
                <c:pt idx="28">
                  <c:v>18.640000000000015</c:v>
                </c:pt>
                <c:pt idx="29">
                  <c:v>17.810000000000016</c:v>
                </c:pt>
                <c:pt idx="30">
                  <c:v>17.000000000000014</c:v>
                </c:pt>
                <c:pt idx="31">
                  <c:v>16.210000000000015</c:v>
                </c:pt>
                <c:pt idx="32">
                  <c:v>15.440000000000012</c:v>
                </c:pt>
                <c:pt idx="33">
                  <c:v>14.690000000000012</c:v>
                </c:pt>
                <c:pt idx="34">
                  <c:v>13.96000000000001</c:v>
                </c:pt>
                <c:pt idx="35">
                  <c:v>13.250000000000009</c:v>
                </c:pt>
                <c:pt idx="36">
                  <c:v>12.560000000000009</c:v>
                </c:pt>
                <c:pt idx="37">
                  <c:v>11.890000000000008</c:v>
                </c:pt>
                <c:pt idx="38">
                  <c:v>11.240000000000007</c:v>
                </c:pt>
                <c:pt idx="39">
                  <c:v>10.610000000000007</c:v>
                </c:pt>
                <c:pt idx="40">
                  <c:v>10.000000000000005</c:v>
                </c:pt>
                <c:pt idx="41">
                  <c:v>9.4100000000000055</c:v>
                </c:pt>
                <c:pt idx="42">
                  <c:v>8.8400000000000052</c:v>
                </c:pt>
                <c:pt idx="43">
                  <c:v>8.2900000000000063</c:v>
                </c:pt>
                <c:pt idx="44">
                  <c:v>7.7600000000000051</c:v>
                </c:pt>
                <c:pt idx="45">
                  <c:v>7.2500000000000053</c:v>
                </c:pt>
                <c:pt idx="46">
                  <c:v>6.7600000000000051</c:v>
                </c:pt>
                <c:pt idx="47">
                  <c:v>6.2900000000000045</c:v>
                </c:pt>
                <c:pt idx="48">
                  <c:v>5.8400000000000043</c:v>
                </c:pt>
                <c:pt idx="49">
                  <c:v>5.4100000000000046</c:v>
                </c:pt>
                <c:pt idx="50">
                  <c:v>5.0000000000000044</c:v>
                </c:pt>
                <c:pt idx="51">
                  <c:v>4.6100000000000039</c:v>
                </c:pt>
                <c:pt idx="52">
                  <c:v>4.2400000000000038</c:v>
                </c:pt>
                <c:pt idx="53">
                  <c:v>3.8900000000000032</c:v>
                </c:pt>
                <c:pt idx="54">
                  <c:v>3.5600000000000032</c:v>
                </c:pt>
                <c:pt idx="55">
                  <c:v>3.2500000000000031</c:v>
                </c:pt>
                <c:pt idx="56">
                  <c:v>2.9600000000000026</c:v>
                </c:pt>
                <c:pt idx="57">
                  <c:v>2.6900000000000026</c:v>
                </c:pt>
                <c:pt idx="58">
                  <c:v>2.4400000000000026</c:v>
                </c:pt>
                <c:pt idx="59">
                  <c:v>2.2100000000000026</c:v>
                </c:pt>
                <c:pt idx="60">
                  <c:v>2.0000000000000022</c:v>
                </c:pt>
                <c:pt idx="61">
                  <c:v>1.8100000000000018</c:v>
                </c:pt>
                <c:pt idx="62">
                  <c:v>1.6400000000000015</c:v>
                </c:pt>
                <c:pt idx="63">
                  <c:v>1.4900000000000011</c:v>
                </c:pt>
                <c:pt idx="64">
                  <c:v>1.3600000000000012</c:v>
                </c:pt>
                <c:pt idx="65">
                  <c:v>1.2500000000000009</c:v>
                </c:pt>
                <c:pt idx="66">
                  <c:v>1.1600000000000006</c:v>
                </c:pt>
                <c:pt idx="67">
                  <c:v>1.0900000000000003</c:v>
                </c:pt>
                <c:pt idx="68">
                  <c:v>1.04</c:v>
                </c:pt>
                <c:pt idx="69">
                  <c:v>1.0100000000000002</c:v>
                </c:pt>
                <c:pt idx="70">
                  <c:v>1</c:v>
                </c:pt>
                <c:pt idx="71">
                  <c:v>1.0099999999999998</c:v>
                </c:pt>
                <c:pt idx="72">
                  <c:v>1.04</c:v>
                </c:pt>
                <c:pt idx="73">
                  <c:v>1.0899999999999999</c:v>
                </c:pt>
                <c:pt idx="74">
                  <c:v>1.1600000000000001</c:v>
                </c:pt>
                <c:pt idx="75">
                  <c:v>1.25</c:v>
                </c:pt>
                <c:pt idx="76">
                  <c:v>1.3600000000000003</c:v>
                </c:pt>
                <c:pt idx="77">
                  <c:v>1.4900000000000002</c:v>
                </c:pt>
                <c:pt idx="78">
                  <c:v>1.6400000000000006</c:v>
                </c:pt>
                <c:pt idx="79">
                  <c:v>1.8100000000000005</c:v>
                </c:pt>
                <c:pt idx="80">
                  <c:v>2.0000000000000018</c:v>
                </c:pt>
                <c:pt idx="81">
                  <c:v>2.2100000000000009</c:v>
                </c:pt>
                <c:pt idx="82">
                  <c:v>2.4400000000000013</c:v>
                </c:pt>
                <c:pt idx="83">
                  <c:v>2.6900000000000013</c:v>
                </c:pt>
                <c:pt idx="84">
                  <c:v>2.9600000000000026</c:v>
                </c:pt>
                <c:pt idx="85">
                  <c:v>3.2500000000000036</c:v>
                </c:pt>
                <c:pt idx="86">
                  <c:v>3.5600000000000023</c:v>
                </c:pt>
                <c:pt idx="87">
                  <c:v>3.8900000000000041</c:v>
                </c:pt>
                <c:pt idx="88">
                  <c:v>4.2400000000000038</c:v>
                </c:pt>
                <c:pt idx="89">
                  <c:v>4.6100000000000048</c:v>
                </c:pt>
                <c:pt idx="90">
                  <c:v>5.0000000000000036</c:v>
                </c:pt>
                <c:pt idx="91">
                  <c:v>5.4100000000000037</c:v>
                </c:pt>
                <c:pt idx="92">
                  <c:v>5.84</c:v>
                </c:pt>
                <c:pt idx="93">
                  <c:v>6.2899999999999991</c:v>
                </c:pt>
                <c:pt idx="94">
                  <c:v>6.759999999999998</c:v>
                </c:pt>
                <c:pt idx="95">
                  <c:v>7.2499999999999964</c:v>
                </c:pt>
                <c:pt idx="96">
                  <c:v>7.7599999999999945</c:v>
                </c:pt>
                <c:pt idx="97">
                  <c:v>8.289999999999992</c:v>
                </c:pt>
                <c:pt idx="98">
                  <c:v>8.8399999999999892</c:v>
                </c:pt>
                <c:pt idx="99">
                  <c:v>9.4099999999999859</c:v>
                </c:pt>
                <c:pt idx="100">
                  <c:v>9.9999999999999822</c:v>
                </c:pt>
                <c:pt idx="101">
                  <c:v>10.609999999999982</c:v>
                </c:pt>
                <c:pt idx="102">
                  <c:v>11.239999999999977</c:v>
                </c:pt>
                <c:pt idx="103">
                  <c:v>11.889999999999976</c:v>
                </c:pt>
                <c:pt idx="104">
                  <c:v>12.559999999999974</c:v>
                </c:pt>
                <c:pt idx="105">
                  <c:v>13.249999999999968</c:v>
                </c:pt>
                <c:pt idx="106">
                  <c:v>13.959999999999965</c:v>
                </c:pt>
                <c:pt idx="107">
                  <c:v>14.689999999999959</c:v>
                </c:pt>
                <c:pt idx="108">
                  <c:v>15.439999999999959</c:v>
                </c:pt>
                <c:pt idx="109">
                  <c:v>16.209999999999955</c:v>
                </c:pt>
                <c:pt idx="110">
                  <c:v>16.999999999999954</c:v>
                </c:pt>
                <c:pt idx="111">
                  <c:v>17.809999999999949</c:v>
                </c:pt>
                <c:pt idx="112">
                  <c:v>18.63999999999994</c:v>
                </c:pt>
                <c:pt idx="113">
                  <c:v>19.489999999999934</c:v>
                </c:pt>
                <c:pt idx="114">
                  <c:v>20.359999999999932</c:v>
                </c:pt>
                <c:pt idx="115">
                  <c:v>21.249999999999925</c:v>
                </c:pt>
                <c:pt idx="116">
                  <c:v>22.159999999999922</c:v>
                </c:pt>
                <c:pt idx="117">
                  <c:v>23.089999999999922</c:v>
                </c:pt>
                <c:pt idx="118">
                  <c:v>24.03999999999991</c:v>
                </c:pt>
                <c:pt idx="119">
                  <c:v>25.009999999999909</c:v>
                </c:pt>
                <c:pt idx="120">
                  <c:v>25.999999999999904</c:v>
                </c:pt>
                <c:pt idx="121">
                  <c:v>27.009999999999895</c:v>
                </c:pt>
                <c:pt idx="122">
                  <c:v>28.039999999999889</c:v>
                </c:pt>
                <c:pt idx="123">
                  <c:v>29.089999999999886</c:v>
                </c:pt>
                <c:pt idx="124">
                  <c:v>30.159999999999879</c:v>
                </c:pt>
                <c:pt idx="125">
                  <c:v>31.249999999999876</c:v>
                </c:pt>
                <c:pt idx="126">
                  <c:v>32.359999999999872</c:v>
                </c:pt>
                <c:pt idx="127">
                  <c:v>33.489999999999867</c:v>
                </c:pt>
                <c:pt idx="128">
                  <c:v>34.639999999999858</c:v>
                </c:pt>
                <c:pt idx="129">
                  <c:v>35.809999999999846</c:v>
                </c:pt>
                <c:pt idx="130">
                  <c:v>36.999999999999844</c:v>
                </c:pt>
                <c:pt idx="131">
                  <c:v>38.209999999999837</c:v>
                </c:pt>
                <c:pt idx="132">
                  <c:v>39.439999999999834</c:v>
                </c:pt>
                <c:pt idx="133">
                  <c:v>40.689999999999827</c:v>
                </c:pt>
                <c:pt idx="134">
                  <c:v>41.959999999999816</c:v>
                </c:pt>
                <c:pt idx="135">
                  <c:v>43.249999999999815</c:v>
                </c:pt>
                <c:pt idx="136">
                  <c:v>44.55999999999981</c:v>
                </c:pt>
                <c:pt idx="137">
                  <c:v>45.889999999999802</c:v>
                </c:pt>
                <c:pt idx="138">
                  <c:v>47.239999999999789</c:v>
                </c:pt>
                <c:pt idx="139">
                  <c:v>48.609999999999786</c:v>
                </c:pt>
                <c:pt idx="140">
                  <c:v>49.99999999999978</c:v>
                </c:pt>
                <c:pt idx="141">
                  <c:v>51.409999999999769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04E-4528-8C07-35B4DD0F1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2529903"/>
        <c:axId val="382529487"/>
      </c:scatterChart>
      <c:valAx>
        <c:axId val="3825299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82529487"/>
        <c:crosses val="autoZero"/>
        <c:crossBetween val="midCat"/>
      </c:valAx>
      <c:valAx>
        <c:axId val="382529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8252990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0.52753</cdr:x>
      <cdr:y>0.34385</cdr:y>
    </cdr:from>
    <cdr:to>
      <cdr:x>0.95847</cdr:x>
      <cdr:y>0.97735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35F3215D-2506-44AA-B596-FEFC0359EBC5}"/>
            </a:ext>
          </a:extLst>
        </cdr:cNvPr>
        <cdr:cNvCxnSpPr/>
      </cdr:nvCxnSpPr>
      <cdr:spPr>
        <a:xfrm xmlns:a="http://schemas.openxmlformats.org/drawingml/2006/main" flipH="1">
          <a:off x="1922951" y="943252"/>
          <a:ext cx="1570880" cy="173780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DB315D-CD36-CFCF-523B-01104A964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145530F-B117-8625-F36D-7D9397630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40DC42-3582-DFA2-D60B-AA34855CC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CDCEED-769E-A1BB-6F44-60F1F71BF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F51DCE-7C36-55AB-DA96-EEE8EA74C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10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313E3-B512-0719-2867-13C67E60F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0DE512-67EF-1F98-026B-82FFD09DB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06CE87-BE87-88EB-1B75-64A6E59EC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E06601-FBE8-1E27-D8EC-C9ADC1E9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B361E7-EB7E-26A1-0508-65C09CD49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00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D5F481-BA35-9F7C-4D71-08BF086C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5DE7D9-0C12-9600-1E37-9C649F779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236499-2C73-1783-589E-437A0CFB8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B5289F-6C90-5997-D0E1-B63814BE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CFFE8F-BAD0-1C4F-D580-15CAE3263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315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57158E-BB88-E004-AD49-B0A033EF0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8876FE-99A3-5CA3-5C49-BBC4A2340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BF28EA-A02F-A689-65AD-2CC37F08F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746A2EE-2F20-856A-6A24-8C8E94B5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C9C608-2517-4C61-A55A-C35AFA68B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7860AE-BD67-F05B-6A1E-1C1D03FB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32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4A2E7C-079F-F39E-F520-22A250D25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E98C371-8649-7E6C-1092-AC9E63E75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2FC6466-A5A7-EFB1-2F4B-27D4A1626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234AF93-2C37-51B3-D64F-86DE5B53E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9D94FC0-5360-4F2A-0507-849E36E93C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DC10D71-A127-52EE-6D3A-C04C778B9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134C387-4968-DAAC-BD32-44CE92E6D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14B624A-9331-F2DF-738E-688A297EB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095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A7BF1-A63D-E07C-015B-327A632AB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D1F98EC-FFAF-498C-8908-EF2ABB301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D595EB-57F5-5D6E-4AF3-DBE9C4B35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B70A261-276A-B96C-5EF0-FBD6E704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80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21FB6BE-4BFA-57FA-DB79-DEC86EDBE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9632CEF-C287-3007-9872-5BF212AD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98FB60-369B-5D24-DB12-D0D5EEDB9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21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170339-169C-356C-8D5B-997F11AA3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4D8E14-2071-2069-F961-CBEF418B2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3BE993-E606-9F29-23E2-731242596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A40472E-83A9-DFFD-43DD-7F651E73F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0918CA-2340-158A-EA9D-EBF3AAC8C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123E0C-CD33-B590-4CE9-7062D7EA5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107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BA084-FDBC-79D0-1AE4-CE78AF648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3616500-9F7F-821C-4DC3-A5B821497A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D474218-B852-ACE8-B01A-1992DF726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A79674-375C-34AD-A446-17E189FD4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175A33-104D-30B2-5E40-5919F274F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BA33430-AC98-DBDC-31E1-94BF4C5B4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09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0C730E-977C-70A9-A520-939FA6B9B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2D1259F-907C-6DE0-E90E-14C475CDE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517407-A056-6751-9031-322690D3F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91C493-85F2-495A-5F60-35781D27B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F10BBE-5AD4-7C3F-4DED-143095B9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278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054712A-579D-5F51-9A95-7489006312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97236E-7FE7-7DBF-51F9-AFFEFEF7E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89BDE6-E08C-CEF4-C1F9-3045CF7ED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3F2613-14B0-A17A-F5FF-7428D1B9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66C377-E6DC-3E21-83B3-54463F3D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29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3CB4C06-C2F0-BB91-F5BE-4788D279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C7762DD-58B7-753F-75DD-4A8208268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F58EF7-2418-55AB-A8B3-D386380FD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A3CC0-C622-49DD-94C2-D238F2A17BF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C0FBD7-7735-7F3D-D531-B7B4081E9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9C1256-E7A9-85D4-37FC-440F9AAD0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08D77-5F63-4050-9BE7-F3C64B6B62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27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6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3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image" Target="../media/image2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7" Type="http://schemas.openxmlformats.org/officeDocument/2006/relationships/image" Target="../media/image30.emf"/><Relationship Id="rId16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0.png"/><Relationship Id="rId17" Type="http://schemas.openxmlformats.org/officeDocument/2006/relationships/image" Target="../media/image60.png"/><Relationship Id="rId2" Type="http://schemas.openxmlformats.org/officeDocument/2006/relationships/image" Target="../media/image45.png"/><Relationship Id="rId16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69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1FF1270-1FDC-ED12-A8C4-527AA4819DDC}"/>
              </a:ext>
            </a:extLst>
          </p:cNvPr>
          <p:cNvSpPr txBox="1"/>
          <p:nvPr/>
        </p:nvSpPr>
        <p:spPr>
          <a:xfrm>
            <a:off x="2346960" y="2428240"/>
            <a:ext cx="9123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/>
              <a:t>人工智能数学基础期末复习讲座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437337-9DDF-F9FD-A3C1-8820FDF05D3B}"/>
              </a:ext>
            </a:extLst>
          </p:cNvPr>
          <p:cNvSpPr txBox="1"/>
          <p:nvPr/>
        </p:nvSpPr>
        <p:spPr>
          <a:xfrm>
            <a:off x="8686800" y="4155440"/>
            <a:ext cx="238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/>
              <a:t>金牌讲师团</a:t>
            </a:r>
            <a:endParaRPr lang="en-US" altLang="zh-CN" sz="2400" b="1" dirty="0"/>
          </a:p>
          <a:p>
            <a:pPr algn="r"/>
            <a:r>
              <a:rPr lang="en-US" altLang="zh-CN" sz="2400" b="1" dirty="0"/>
              <a:t>20240513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44947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E7BFC62-4DCF-C881-0615-A04B6F937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16" y="322938"/>
            <a:ext cx="11631648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14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783F76E-0B56-D90C-38C1-8977E88FC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76" y="480601"/>
            <a:ext cx="10907647" cy="589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42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6A22170-6FAC-67E1-329C-B289542E9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485364"/>
            <a:ext cx="10526594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85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E715A83-19BD-93DB-83DC-BE6192220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76" y="390101"/>
            <a:ext cx="11088647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15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EFDEF08-AFD7-5C88-A30F-E53D6D1B0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0" y="256732"/>
            <a:ext cx="11860280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2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F1E4287-06EE-DE57-A64C-264075E9A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580627"/>
            <a:ext cx="10526594" cy="56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634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660" dirty="0"/>
              <a:t>Vector Norms and Matrix Norms</a:t>
            </a:r>
            <a:endParaRPr lang="zh-CN" altLang="en-US" sz="266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sz="2280" dirty="0"/>
                  <a:t>向量范数</a:t>
                </a:r>
                <a:r>
                  <a:rPr lang="en-US" altLang="zh-CN" sz="2280" dirty="0"/>
                  <a:t>(Vector Norms),</a:t>
                </a:r>
                <a:r>
                  <a:rPr lang="en-US" altLang="zh-CN" sz="2280" dirty="0" err="1"/>
                  <a:t>Matlab</a:t>
                </a:r>
                <a:r>
                  <a:rPr lang="zh-CN" altLang="en-US" sz="2280" dirty="0"/>
                  <a:t>调用</a:t>
                </a:r>
                <a:r>
                  <a:rPr lang="en-US" altLang="zh-CN" sz="2280" dirty="0"/>
                  <a:t>:norm(x,1,2,inf,-inf,p)</a:t>
                </a:r>
              </a:p>
              <a:p>
                <a14:m>
                  <m:oMath xmlns:m="http://schemas.openxmlformats.org/officeDocument/2006/math">
                    <m:r>
                      <a:rPr lang="en-US" altLang="zh-CN" sz="2280" i="1">
                        <a:latin typeface="Cambria Math"/>
                      </a:rPr>
                      <m:t>𝟏</m:t>
                    </m:r>
                    <m:r>
                      <a:rPr lang="en-US" altLang="zh-CN" sz="2280" i="1">
                        <a:latin typeface="Cambria Math"/>
                      </a:rPr>
                      <m:t>−</m:t>
                    </m:r>
                    <m:r>
                      <a:rPr lang="zh-CN" altLang="en-US" sz="2280" i="1">
                        <a:latin typeface="Cambria Math"/>
                      </a:rPr>
                      <m:t>范数</m:t>
                    </m:r>
                  </m:oMath>
                </a14:m>
                <a:r>
                  <a:rPr lang="en-US" altLang="zh-CN" sz="228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  <m:sub>
                        <m:r>
                          <a:rPr lang="en-US" altLang="zh-CN" sz="2280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altLang="zh-CN" sz="228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280" i="1">
                            <a:latin typeface="Cambria Math"/>
                          </a:rPr>
                          <m:t>𝒊</m:t>
                        </m:r>
                        <m:r>
                          <a:rPr lang="en-US" altLang="zh-CN" sz="2280" i="1">
                            <a:latin typeface="Cambria Math"/>
                          </a:rPr>
                          <m:t>=</m:t>
                        </m:r>
                        <m:r>
                          <a:rPr lang="en-US" altLang="zh-CN" sz="2280" i="1">
                            <a:latin typeface="Cambria Math"/>
                          </a:rPr>
                          <m:t>𝟏</m:t>
                        </m:r>
                      </m:sub>
                      <m:sup>
                        <m:r>
                          <a:rPr lang="en-US" altLang="zh-CN" sz="2280" i="1">
                            <a:latin typeface="Cambria Math"/>
                          </a:rPr>
                          <m:t>𝑵</m:t>
                        </m:r>
                      </m:sup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28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280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280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altLang="zh-CN" sz="2280" dirty="0"/>
              </a:p>
              <a:p>
                <a14:m>
                  <m:oMath xmlns:m="http://schemas.openxmlformats.org/officeDocument/2006/math">
                    <m:r>
                      <a:rPr lang="en-US" altLang="zh-CN" sz="2280" i="1">
                        <a:latin typeface="Cambria Math"/>
                      </a:rPr>
                      <m:t>𝟐</m:t>
                    </m:r>
                    <m:r>
                      <a:rPr lang="en-US" altLang="zh-CN" sz="2280" i="1">
                        <a:latin typeface="Cambria Math"/>
                      </a:rPr>
                      <m:t>−</m:t>
                    </m:r>
                    <m:r>
                      <a:rPr lang="zh-CN" altLang="en-US" sz="2280" i="1">
                        <a:latin typeface="Cambria Math"/>
                      </a:rPr>
                      <m:t>范数</m:t>
                    </m:r>
                  </m:oMath>
                </a14:m>
                <a:r>
                  <a:rPr lang="en-US" altLang="zh-CN" sz="228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  <m:sub>
                        <m:r>
                          <a:rPr lang="en-US" altLang="zh-CN" sz="2280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altLang="zh-CN" sz="228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28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altLang="zh-CN" sz="228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altLang="zh-CN" sz="2280" i="1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𝑵</m:t>
                                    </m:r>
                                  </m:sup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28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nary>
                              </m:e>
                              <m:sup>
                                <m:r>
                                  <a:rPr lang="en-US" altLang="zh-CN" sz="2280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280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2280" i="1">
                                <a:latin typeface="Cambria Math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zh-CN" sz="2280" dirty="0"/>
                  <a:t>, Euclidean Norm,</a:t>
                </a:r>
                <a:r>
                  <a:rPr lang="zh-CN" altLang="en-US" sz="2280" dirty="0"/>
                  <a:t>欧几里德范数</a:t>
                </a:r>
                <a:endParaRPr lang="en-US" altLang="zh-CN" sz="2280" dirty="0"/>
              </a:p>
              <a:p>
                <a14:m>
                  <m:oMath xmlns:m="http://schemas.openxmlformats.org/officeDocument/2006/math">
                    <m:r>
                      <a:rPr lang="zh-CN" altLang="en-US" sz="2280" i="1">
                        <a:latin typeface="Cambria Math"/>
                      </a:rPr>
                      <m:t>∞</m:t>
                    </m:r>
                    <m:r>
                      <a:rPr lang="en-US" altLang="zh-CN" sz="2280" i="1">
                        <a:latin typeface="Cambria Math"/>
                      </a:rPr>
                      <m:t>−</m:t>
                    </m:r>
                    <m:r>
                      <a:rPr lang="zh-CN" altLang="en-US" sz="2280" i="1">
                        <a:latin typeface="Cambria Math"/>
                      </a:rPr>
                      <m:t>范数</m:t>
                    </m:r>
                  </m:oMath>
                </a14:m>
                <a:r>
                  <a:rPr lang="en-US" altLang="zh-CN" sz="228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  <m:sub>
                        <m:r>
                          <a:rPr lang="en-US" altLang="zh-CN" sz="2280" i="1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</m:sSub>
                    <m:r>
                      <a:rPr lang="en-US" altLang="zh-CN" sz="2280" i="1">
                        <a:latin typeface="Cambria Math"/>
                      </a:rPr>
                      <m:t>=</m:t>
                    </m:r>
                    <m:r>
                      <a:rPr lang="en-US" altLang="zh-CN" sz="2280" i="1">
                        <a:latin typeface="Cambria Math"/>
                      </a:rPr>
                      <m:t>𝒎𝒂</m:t>
                    </m:r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80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2280" i="1">
                            <a:latin typeface="Cambria Math"/>
                          </a:rPr>
                          <m:t>𝒊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280" i="1"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280" dirty="0"/>
              </a:p>
              <a:p>
                <a14:m>
                  <m:oMath xmlns:m="http://schemas.openxmlformats.org/officeDocument/2006/math">
                    <m:r>
                      <a:rPr lang="en-US" altLang="zh-CN" sz="2280" i="1">
                        <a:latin typeface="Cambria Math"/>
                      </a:rPr>
                      <m:t>−</m:t>
                    </m:r>
                    <m:r>
                      <a:rPr lang="zh-CN" altLang="en-US" sz="2280" i="1">
                        <a:latin typeface="Cambria Math"/>
                      </a:rPr>
                      <m:t>∞</m:t>
                    </m:r>
                    <m:r>
                      <a:rPr lang="en-US" altLang="zh-CN" sz="2280" i="1">
                        <a:latin typeface="Cambria Math"/>
                      </a:rPr>
                      <m:t>−</m:t>
                    </m:r>
                    <m:r>
                      <a:rPr lang="zh-CN" altLang="en-US" sz="2280" i="1">
                        <a:latin typeface="Cambria Math"/>
                      </a:rPr>
                      <m:t>范数</m:t>
                    </m:r>
                  </m:oMath>
                </a14:m>
                <a:r>
                  <a:rPr lang="en-US" altLang="zh-CN" sz="228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  <m:sub>
                        <m:r>
                          <a:rPr lang="en-US" altLang="zh-CN" sz="2280" i="1">
                            <a:latin typeface="Cambria Math"/>
                          </a:rPr>
                          <m:t>−</m:t>
                        </m:r>
                        <m:r>
                          <a:rPr lang="en-US" altLang="zh-CN" sz="2280" i="1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</m:sSub>
                    <m:r>
                      <a:rPr lang="en-US" altLang="zh-CN" sz="2280" i="1">
                        <a:latin typeface="Cambria Math"/>
                      </a:rPr>
                      <m:t>=</m:t>
                    </m:r>
                    <m:r>
                      <a:rPr lang="en-US" altLang="zh-CN" sz="2280" i="1">
                        <a:latin typeface="Cambria Math"/>
                      </a:rPr>
                      <m:t>𝒎𝒊</m:t>
                    </m:r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80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altLang="zh-CN" sz="2280" i="1">
                            <a:latin typeface="Cambria Math"/>
                          </a:rPr>
                          <m:t>𝒊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280" i="1"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280" dirty="0"/>
              </a:p>
              <a:p>
                <a14:m>
                  <m:oMath xmlns:m="http://schemas.openxmlformats.org/officeDocument/2006/math">
                    <m:r>
                      <a:rPr lang="en-US" altLang="zh-CN" sz="2280" i="1">
                        <a:latin typeface="Cambria Math"/>
                      </a:rPr>
                      <m:t>𝒑</m:t>
                    </m:r>
                    <m:r>
                      <a:rPr lang="en-US" altLang="zh-CN" sz="2280" i="1">
                        <a:latin typeface="Cambria Math"/>
                      </a:rPr>
                      <m:t>−</m:t>
                    </m:r>
                    <m:r>
                      <a:rPr lang="zh-CN" altLang="en-US" sz="2280" i="1">
                        <a:latin typeface="Cambria Math"/>
                      </a:rPr>
                      <m:t>范数</m:t>
                    </m:r>
                  </m:oMath>
                </a14:m>
                <a:r>
                  <a:rPr lang="en-US" altLang="zh-CN" sz="2280" dirty="0"/>
                  <a:t>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  <m:sub>
                        <m:r>
                          <a:rPr lang="en-US" altLang="zh-CN" sz="2280" i="1">
                            <a:latin typeface="Cambria Math"/>
                          </a:rPr>
                          <m:t>𝒑</m:t>
                        </m:r>
                      </m:sub>
                    </m:sSub>
                    <m:r>
                      <a:rPr lang="en-US" altLang="zh-CN" sz="228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28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altLang="zh-CN" sz="228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altLang="zh-CN" sz="2280" i="1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𝑵</m:t>
                                    </m:r>
                                  </m:sup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28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nary>
                              </m:e>
                              <m:sup>
                                <m:r>
                                  <a:rPr lang="en-US" altLang="zh-CN" sz="2280" i="1">
                                    <a:latin typeface="Cambria Math"/>
                                  </a:rPr>
                                  <m:t>𝒑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altLang="zh-CN" sz="2280" i="1">
                            <a:latin typeface="Cambria Math"/>
                          </a:rPr>
                          <m:t>𝟏</m:t>
                        </m:r>
                        <m:r>
                          <a:rPr lang="en-US" altLang="zh-CN" sz="2280" i="1">
                            <a:latin typeface="Cambria Math"/>
                          </a:rPr>
                          <m:t>/</m:t>
                        </m:r>
                        <m:r>
                          <a:rPr lang="en-US" altLang="zh-CN" sz="2280" i="1">
                            <a:latin typeface="Cambria Math"/>
                          </a:rPr>
                          <m:t>𝒑</m:t>
                        </m:r>
                      </m:sup>
                    </m:sSup>
                  </m:oMath>
                </a14:m>
                <a:r>
                  <a:rPr lang="en-US" altLang="zh-CN" sz="2280" dirty="0"/>
                  <a:t>,</a:t>
                </a:r>
                <a:r>
                  <a:rPr lang="zh-CN" altLang="en-US" sz="2280" dirty="0"/>
                  <a:t>也称为</a:t>
                </a:r>
                <a:r>
                  <a:rPr lang="en-US" altLang="zh-CN" sz="2280" dirty="0"/>
                  <a:t>Holder</a:t>
                </a:r>
                <a:r>
                  <a:rPr lang="zh-CN" altLang="en-US" sz="2280" dirty="0"/>
                  <a:t>范数</a:t>
                </a:r>
                <a:endParaRPr lang="en-US" altLang="zh-CN" sz="2280" dirty="0"/>
              </a:p>
              <a:p>
                <a:r>
                  <a:rPr lang="zh-CN" altLang="en-US" sz="2280" dirty="0"/>
                  <a:t>注意：显然</a:t>
                </a:r>
                <a14:m>
                  <m:oMath xmlns:m="http://schemas.openxmlformats.org/officeDocument/2006/math">
                    <m:r>
                      <a:rPr lang="en-US" altLang="zh-CN" sz="2280" i="1">
                        <a:latin typeface="Cambria Math"/>
                      </a:rPr>
                      <m:t>𝒑</m:t>
                    </m:r>
                    <m:r>
                      <a:rPr lang="en-US" altLang="zh-CN" sz="2280" i="1">
                        <a:latin typeface="Cambria Math"/>
                      </a:rPr>
                      <m:t>−</m:t>
                    </m:r>
                    <m:r>
                      <a:rPr lang="zh-CN" altLang="en-US" sz="2280" i="1">
                        <a:latin typeface="Cambria Math"/>
                      </a:rPr>
                      <m:t>范数</m:t>
                    </m:r>
                  </m:oMath>
                </a14:m>
                <a:r>
                  <a:rPr lang="zh-CN" altLang="en-US" sz="2280" dirty="0"/>
                  <a:t>包括前面的几种特殊情况，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</m:d>
                      </m:e>
                      <m:sub>
                        <m:r>
                          <a:rPr lang="en-US" altLang="zh-CN" sz="2280" i="1">
                            <a:latin typeface="Cambria Math"/>
                          </a:rPr>
                          <m:t>𝒑</m:t>
                        </m:r>
                      </m:sub>
                    </m:sSub>
                    <m:r>
                      <a:rPr lang="en-US" altLang="zh-CN" sz="228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28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altLang="zh-CN" sz="228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altLang="zh-CN" sz="2280" i="1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altLang="zh-CN" sz="2280" i="1">
                                        <a:latin typeface="Cambria Math"/>
                                      </a:rPr>
                                      <m:t>𝑵</m:t>
                                    </m:r>
                                  </m:sup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228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𝒊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nary>
                              </m:e>
                              <m:sup>
                                <m:r>
                                  <a:rPr lang="en-US" altLang="zh-CN" sz="2280" i="1">
                                    <a:latin typeface="Cambria Math"/>
                                  </a:rPr>
                                  <m:t>𝒑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280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2280" i="1">
                                <a:latin typeface="Cambria Math"/>
                              </a:rPr>
                              <m:t>𝒑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zh-CN" sz="2280" dirty="0"/>
                  <a:t>(</a:t>
                </a:r>
                <a:r>
                  <a:rPr lang="zh-CN" altLang="en-US" sz="2280" dirty="0"/>
                  <a:t>不妨令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80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2280" i="1">
                            <a:latin typeface="Cambria Math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sz="2280" dirty="0"/>
                  <a:t>降序排列</a:t>
                </a:r>
                <a:r>
                  <a:rPr lang="en-US" altLang="zh-CN" sz="2280" dirty="0"/>
                  <a:t>)</a:t>
                </a:r>
                <a14:m>
                  <m:oMath xmlns:m="http://schemas.openxmlformats.org/officeDocument/2006/math">
                    <m:r>
                      <a:rPr lang="en-US" altLang="zh-CN" sz="228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280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𝒌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CN" sz="228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228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altLang="zh-CN" sz="228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𝒌</m:t>
                                            </m:r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+</m:t>
                                            </m:r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altLang="zh-CN" sz="228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altLang="zh-CN" sz="2280" i="1">
                                    <a:latin typeface="Cambria Math"/>
                                  </a:rPr>
                                  <m:t>𝒑</m:t>
                                </m:r>
                              </m:sup>
                            </m:sSup>
                            <m:r>
                              <a:rPr lang="en-US" altLang="zh-CN" sz="2280" i="1">
                                <a:latin typeface="Cambria Math"/>
                              </a:rPr>
                              <m:t>+⋯+</m:t>
                            </m:r>
                            <m:sSup>
                              <m:sSupPr>
                                <m:ctrlPr>
                                  <a:rPr lang="en-US" altLang="zh-CN" sz="228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228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altLang="zh-CN" sz="228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𝑵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altLang="zh-CN" sz="228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8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altLang="zh-CN" sz="2280" i="1">
                                    <a:latin typeface="Cambria Math"/>
                                  </a:rPr>
                                  <m:t>𝒑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280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2280">
                                <a:latin typeface="Cambria Math"/>
                              </a:rPr>
                              <m:t>𝐩</m:t>
                            </m:r>
                          </m:den>
                        </m:f>
                      </m:sup>
                    </m:sSup>
                    <m:r>
                      <a:rPr lang="en-US" altLang="zh-CN" sz="2280">
                        <a:latin typeface="Cambria Math"/>
                      </a:rPr>
                      <m:t>→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280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sz="228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0" t="-2661" b="-1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0745092E-6A73-41CD-875F-E2DA5BA43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0292" y="1320282"/>
            <a:ext cx="1375617" cy="333569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FFBC31A-C94B-42B2-9CD0-9451E46036EC}"/>
              </a:ext>
            </a:extLst>
          </p:cNvPr>
          <p:cNvSpPr txBox="1"/>
          <p:nvPr/>
        </p:nvSpPr>
        <p:spPr>
          <a:xfrm>
            <a:off x="9022702" y="2110965"/>
            <a:ext cx="10636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若</a:t>
            </a:r>
            <a:r>
              <a:rPr lang="en-US" altLang="zh-CN" b="1" dirty="0">
                <a:solidFill>
                  <a:srgbClr val="FF0000"/>
                </a:solidFill>
              </a:rPr>
              <a:t>N=2,</a:t>
            </a:r>
            <a:r>
              <a:rPr lang="zh-CN" altLang="en-US" b="1" dirty="0">
                <a:solidFill>
                  <a:srgbClr val="FF0000"/>
                </a:solidFill>
              </a:rPr>
              <a:t>则右边图像分别对应哪个范数？</a:t>
            </a:r>
          </a:p>
        </p:txBody>
      </p:sp>
    </p:spTree>
    <p:extLst>
      <p:ext uri="{BB962C8B-B14F-4D97-AF65-F5344CB8AC3E}">
        <p14:creationId xmlns:p14="http://schemas.microsoft.com/office/powerpoint/2010/main" val="138964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2.0 Vector Norms and Matrix Norms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zh-CN" dirty="0"/>
                  <a:t>General Matrix Norms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≥</m:t>
                    </m:r>
                    <m:r>
                      <a:rPr lang="en-US" altLang="zh-CN" b="1" i="1" smtClean="0">
                        <a:latin typeface="Cambria Math"/>
                      </a:rPr>
                      <m:t>𝟎</m:t>
                    </m:r>
                    <m:r>
                      <a:rPr lang="en-US" altLang="zh-CN" b="1" i="1" smtClean="0">
                        <a:latin typeface="Cambria Math"/>
                      </a:rPr>
                      <m:t>,</m:t>
                    </m:r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=</m:t>
                    </m:r>
                    <m:r>
                      <a:rPr lang="en-US" altLang="zh-CN" b="1" i="1" smtClean="0">
                        <a:latin typeface="Cambria Math"/>
                      </a:rPr>
                      <m:t>𝟎</m:t>
                    </m:r>
                    <m:r>
                      <a:rPr lang="en-US" altLang="zh-CN" b="1" i="1" smtClean="0">
                        <a:latin typeface="Cambria Math"/>
                      </a:rPr>
                      <m:t>⟺</m:t>
                    </m:r>
                    <m:r>
                      <a:rPr lang="en-US" altLang="zh-CN" b="1" i="1" smtClean="0">
                        <a:latin typeface="Cambria Math"/>
                      </a:rPr>
                      <m:t>𝑨</m:t>
                    </m:r>
                    <m:r>
                      <a:rPr lang="en-US" altLang="zh-CN" b="1" i="1" smtClean="0">
                        <a:latin typeface="Cambria Math"/>
                      </a:rPr>
                      <m:t>=</m:t>
                    </m:r>
                    <m:r>
                      <a:rPr lang="en-US" altLang="zh-CN" b="1" i="1" smtClean="0">
                        <a:latin typeface="Cambria Math"/>
                      </a:rPr>
                      <m:t>𝟎</m:t>
                    </m:r>
                  </m:oMath>
                </a14:m>
                <a:endParaRPr lang="en-US" altLang="zh-CN" b="1" dirty="0"/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𝜶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𝜶</m:t>
                        </m:r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</m:e>
                    </m:d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+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𝑩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+</m:t>
                    </m:r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𝑩</m:t>
                        </m:r>
                      </m:e>
                    </m:d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𝑨𝑩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𝑩</m:t>
                        </m:r>
                      </m:e>
                    </m:d>
                  </m:oMath>
                </a14:m>
                <a:r>
                  <a:rPr lang="en-US" altLang="zh-CN" dirty="0"/>
                  <a:t>（</a:t>
                </a:r>
                <a:r>
                  <a:rPr lang="zh-CN" altLang="en-US" dirty="0"/>
                  <a:t>相容性</a:t>
                </a:r>
                <a:r>
                  <a:rPr lang="en-US" altLang="zh-CN" dirty="0"/>
                  <a:t>）</a:t>
                </a:r>
              </a:p>
              <a:p>
                <a:r>
                  <a:rPr lang="zh-CN" altLang="en-US" dirty="0"/>
                  <a:t>诱导矩阵范数</a:t>
                </a:r>
                <a:r>
                  <a:rPr lang="en-US" altLang="zh-CN" dirty="0"/>
                  <a:t>(Induced Matrix Norms)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=</m:t>
                    </m:r>
                    <m:r>
                      <a:rPr lang="en-US" altLang="zh-CN" b="1" i="1" smtClean="0">
                        <a:latin typeface="Cambria Math"/>
                      </a:rPr>
                      <m:t>𝒎𝒂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</m:e>
                      <m:sub>
                        <m:d>
                          <m:dPr>
                            <m:begChr m:val="‖"/>
                            <m:endChr m:val="‖"/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𝒙</m:t>
                            </m:r>
                          </m:e>
                        </m:d>
                        <m:r>
                          <a:rPr lang="en-US" altLang="zh-CN" b="1" i="1" smtClean="0">
                            <a:latin typeface="Cambria Math"/>
                          </a:rPr>
                          <m:t>=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𝑨𝒙</m:t>
                        </m:r>
                      </m:e>
                    </m:d>
                  </m:oMath>
                </a14:m>
                <a:r>
                  <a:rPr lang="en-US" altLang="zh-CN" dirty="0"/>
                  <a:t>,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/>
                      </a:rPr>
                      <m:t>𝑨</m:t>
                    </m:r>
                    <m:r>
                      <a:rPr lang="en-US" altLang="zh-CN" b="1" i="1" dirty="0" smtClean="0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dirty="0" smtClean="0">
                            <a:latin typeface="Cambria Math"/>
                          </a:rPr>
                          <m:t>𝑪</m:t>
                        </m:r>
                      </m:e>
                      <m:sup>
                        <m:r>
                          <a:rPr lang="en-US" altLang="zh-CN" b="1" i="1" dirty="0" smtClean="0">
                            <a:latin typeface="Cambria Math"/>
                          </a:rPr>
                          <m:t>𝒎</m:t>
                        </m:r>
                        <m:r>
                          <a:rPr lang="en-US" altLang="zh-CN" b="1" i="1" dirty="0" smtClean="0">
                            <a:latin typeface="Cambria Math"/>
                          </a:rPr>
                          <m:t>×</m:t>
                        </m:r>
                        <m:r>
                          <a:rPr lang="en-US" altLang="zh-CN" b="1" i="1" dirty="0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altLang="zh-CN" b="1" i="1" dirty="0" smtClean="0">
                        <a:latin typeface="Cambria Math"/>
                      </a:rPr>
                      <m:t>,</m:t>
                    </m:r>
                    <m:r>
                      <a:rPr lang="en-US" altLang="zh-CN" b="1" i="1" dirty="0" smtClean="0">
                        <a:latin typeface="Cambria Math"/>
                      </a:rPr>
                      <m:t>𝒙</m:t>
                    </m:r>
                    <m:r>
                      <a:rPr lang="en-US" altLang="zh-CN" b="1" i="1" dirty="0" smtClean="0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dirty="0" smtClean="0">
                            <a:latin typeface="Cambria Math"/>
                          </a:rPr>
                          <m:t>𝑪</m:t>
                        </m:r>
                      </m:e>
                      <m:sup>
                        <m:r>
                          <a:rPr lang="en-US" altLang="zh-CN" b="1" i="1" dirty="0" smtClean="0">
                            <a:latin typeface="Cambria Math"/>
                          </a:rPr>
                          <m:t>𝒏</m:t>
                        </m:r>
                        <m:r>
                          <a:rPr lang="en-US" altLang="zh-CN" b="1" i="1" dirty="0" smtClean="0">
                            <a:latin typeface="Cambria Math"/>
                          </a:rPr>
                          <m:t>×</m:t>
                        </m:r>
                        <m:r>
                          <a:rPr lang="en-US" altLang="zh-CN" b="1" i="1" dirty="0" smtClean="0">
                            <a:latin typeface="Cambria Math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zh-CN" altLang="en-US" dirty="0"/>
                  <a:t>则称向量范数诱导出矩阵范数</a:t>
                </a:r>
                <a:endParaRPr lang="en-US" altLang="zh-CN" dirty="0"/>
              </a:p>
              <a:p>
                <a:r>
                  <a:rPr lang="zh-CN" altLang="en-US" dirty="0"/>
                  <a:t>显然有：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𝑨𝒙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</m:t>
                        </m:r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若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/>
                      </a:rPr>
                      <m:t>𝑨</m:t>
                    </m:r>
                  </m:oMath>
                </a14:m>
                <a:r>
                  <a:rPr lang="zh-CN" altLang="en-US" dirty="0"/>
                  <a:t>非奇异，则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/>
                      </a:rPr>
                      <m:t>𝒎𝒊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d>
                          <m:dPr>
                            <m:begChr m:val="‖"/>
                            <m:endChr m:val="‖"/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𝒙</m:t>
                            </m:r>
                          </m:e>
                        </m:d>
                        <m:r>
                          <a:rPr lang="en-US" altLang="zh-CN" b="1" i="1" smtClean="0">
                            <a:latin typeface="Cambria Math"/>
                          </a:rPr>
                          <m:t>=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d>
                      <m:dPr>
                        <m:begChr m:val="‖"/>
                        <m:endChr m:val="‖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𝑨𝒙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 smtClean="0">
                                    <a:latin typeface="Cambria Math"/>
                                  </a:rPr>
                                  <m:t>𝑨</m:t>
                                </m:r>
                              </m:e>
                              <m:sup>
                                <m:r>
                                  <a:rPr lang="en-US" altLang="zh-CN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altLang="zh-CN" b="1" i="1" smtClean="0">
                                    <a:latin typeface="Cambria Math"/>
                                  </a:rPr>
                                  <m:t>𝟏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931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8930FD-ACE0-4704-A49A-01F8CA23C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2.0 Vector Norms and Matrix Norms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E26BE6A-8E0C-4640-8981-30A6F77D46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向量的</a:t>
                </a:r>
                <a:r>
                  <a:rPr lang="en-US" altLang="zh-CN" dirty="0"/>
                  <a:t>2</a:t>
                </a:r>
                <a:r>
                  <a:rPr lang="zh-CN" altLang="en-US" dirty="0"/>
                  <a:t>范数求导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dirty="0"/>
                  <a:t>则其导数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altLang="zh-CN" b="0" dirty="0"/>
              </a:p>
              <a:p>
                <a:r>
                  <a:rPr lang="zh-CN" altLang="en-US" dirty="0"/>
                  <a:t>推导：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𝐴𝑥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altLang="zh-CN" b="0" dirty="0"/>
              </a:p>
              <a:p>
                <a:r>
                  <a:rPr lang="zh-CN" altLang="en-US" dirty="0"/>
                  <a:t>对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CN" altLang="en-US" dirty="0"/>
                  <a:t>求导数得：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altLang="zh-CN" b="0" dirty="0"/>
              </a:p>
              <a:p>
                <a:r>
                  <a:rPr lang="zh-CN" altLang="en-US" dirty="0"/>
                  <a:t>注意：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𝐴𝑥</m:t>
                            </m:r>
                          </m:e>
                        </m:d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E26BE6A-8E0C-4640-8981-30A6F77D46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5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4351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C03B49-3828-4E0F-897A-F5DD61E30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正则化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FC92271-F320-4519-93B9-BEB526D49D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Tikhonov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正则化</a:t>
                </a:r>
                <a:r>
                  <a:rPr lang="zh-CN" altLang="en-US" dirty="0"/>
                  <a:t>：选择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zh-CN" altLang="en-US" i="1" dirty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对给定的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最小化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𝑚𝑖𝑛𝑖𝑚𝑖𝑧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𝐴𝑥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lit/>
                        </m:rP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m:rPr>
                          <m:lit/>
                        </m:rP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m:rPr>
                          <m:lit/>
                        </m:rP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dirty="0">
                  <a:solidFill>
                    <a:srgbClr val="FF0000"/>
                  </a:solidFill>
                </a:endParaRPr>
              </a:p>
              <a:p>
                <a:r>
                  <a:rPr lang="zh-CN" altLang="en-US" dirty="0"/>
                  <a:t>以数学家</a:t>
                </a:r>
                <a:r>
                  <a:rPr lang="en-US" altLang="zh-CN" dirty="0"/>
                  <a:t>Andrey Tikhonov</a:t>
                </a:r>
                <a:r>
                  <a:rPr lang="zh-CN" altLang="en-US" dirty="0"/>
                  <a:t>的名字命名，目的是求与测量值相容的猜测值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zh-CN" altLang="en-US" b="0" i="1" dirty="0" smtClean="0">
                        <a:latin typeface="Cambria Math" panose="02040503050406030204" pitchFamily="18" charset="0"/>
                      </a:rPr>
                      <m:t>（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即</m:t>
                    </m:r>
                    <m:r>
                      <m:rPr>
                        <m:lit/>
                      </m:rPr>
                      <a:rPr lang="en-US" altLang="zh-CN" b="0" i="1" dirty="0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m:rPr>
                        <m:lit/>
                      </m:rPr>
                      <a:rPr lang="en-US" altLang="zh-CN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|</m:t>
                    </m:r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lit/>
                              </m:rP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i="1" dirty="0">
                        <a:latin typeface="Cambria Math" panose="02040503050406030204" pitchFamily="18" charset="0"/>
                      </a:rPr>
                      <m:t>较小</m:t>
                    </m:r>
                    <m:r>
                      <a:rPr lang="zh-CN" altLang="en-US" b="0" i="1" dirty="0" smtClean="0">
                        <a:latin typeface="Cambria Math" panose="02040503050406030204" pitchFamily="18" charset="0"/>
                      </a:rPr>
                      <m:t>）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同时该值也不太大。</a:t>
                </a:r>
                <a:endParaRPr lang="en-US" altLang="zh-CN" dirty="0"/>
              </a:p>
              <a:p>
                <a:r>
                  <a:rPr lang="zh-CN" altLang="en-US" dirty="0"/>
                  <a:t>此时，堆叠矩阵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rad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CN" altLang="en-US" dirty="0"/>
                  <a:t>的列总是线性无关，这时对矩阵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dirty="0"/>
                  <a:t>没有任何限制条件或约束，并注意到：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𝐴𝑥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ad>
                          <m:radPr>
                            <m:degHide m:val="on"/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rad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dirty="0"/>
                  <a:t>意味着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rad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zh-CN" altLang="en-US" dirty="0"/>
                  <a:t>从而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。</m:t>
                    </m:r>
                    <m:acc>
                      <m:accPr>
                        <m:chr m:val="̃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zh-CN" altLang="en-US" dirty="0"/>
                  <a:t>的</a:t>
                </a:r>
                <a:r>
                  <a:rPr lang="en-US" altLang="zh-CN" dirty="0"/>
                  <a:t>Gram</a:t>
                </a:r>
                <a:r>
                  <a:rPr lang="zh-CN" altLang="en-US" dirty="0"/>
                  <a:t>矩阵为：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acc>
                      <m:accPr>
                        <m:chr m:val="̃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dirty="0"/>
                  <a:t>因此当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dirty="0"/>
                  <a:t>时，其总是可逆的。于是</a:t>
                </a:r>
                <a:r>
                  <a:rPr lang="en-US" altLang="zh-CN" b="1" dirty="0">
                    <a:solidFill>
                      <a:srgbClr val="FF0000"/>
                    </a:solidFill>
                  </a:rPr>
                  <a:t>Tikhonov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正则近似解为</a:t>
                </a:r>
                <a:r>
                  <a:rPr lang="zh-CN" altLang="en-US" dirty="0"/>
                  <a:t>：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d>
                        </m:e>
                        <m:sup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FC92271-F320-4519-93B9-BEB526D49D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4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4AFB95C3-B9DF-46EE-BA2A-357E141C6D97}"/>
              </a:ext>
            </a:extLst>
          </p:cNvPr>
          <p:cNvSpPr txBox="1"/>
          <p:nvPr/>
        </p:nvSpPr>
        <p:spPr>
          <a:xfrm>
            <a:off x="1118587" y="6123543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思考：为什么近似解是这个？</a:t>
            </a:r>
          </a:p>
        </p:txBody>
      </p:sp>
    </p:spTree>
    <p:extLst>
      <p:ext uri="{BB962C8B-B14F-4D97-AF65-F5344CB8AC3E}">
        <p14:creationId xmlns:p14="http://schemas.microsoft.com/office/powerpoint/2010/main" val="161694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BB0FF53-42EA-4CAD-CF3F-F025F2275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10" y="582826"/>
            <a:ext cx="8878539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58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85CBDC12-BB7E-48FD-8EEC-D097D16951A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求解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𝑨𝒙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85CBDC12-BB7E-48FD-8EEC-D097D16951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BA0DA38-CEB9-454C-8E55-D8BF3580F2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b="0" dirty="0"/>
              </a:p>
              <a:p>
                <a:pPr lvl="1"/>
                <a:r>
                  <a:rPr lang="zh-CN" altLang="en-US" dirty="0"/>
                  <a:t>若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𝑟𝑎𝑛𝑘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𝑟𝑎𝑛𝑘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不相容的系统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若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𝑟𝑎𝑛𝑘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𝑟𝑎𝑛𝑘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相容系统</a:t>
                </a:r>
                <a:endParaRPr lang="en-US" altLang="zh-CN" dirty="0"/>
              </a:p>
              <a:p>
                <a:pPr lvl="2"/>
                <a:r>
                  <a:rPr lang="zh-CN" altLang="en-US" dirty="0"/>
                  <a:t>若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𝑟𝑎𝑛𝑘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CN" altLang="en-US" dirty="0"/>
                  <a:t>未知变量的个数，唯一解</a:t>
                </a:r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r>
                      <a:rPr lang="zh-CN" altLang="en-US" i="1" dirty="0">
                        <a:latin typeface="Cambria Math" panose="02040503050406030204" pitchFamily="18" charset="0"/>
                      </a:rPr>
                      <m:t>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𝑟𝑎𝑛𝑘</m:t>
                    </m:r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zh-CN" altLang="en-US" dirty="0"/>
                  <a:t>未知变量的个数，无穷多解</a:t>
                </a:r>
                <a:endParaRPr lang="en-US" altLang="zh-CN" dirty="0"/>
              </a:p>
              <a:p>
                <a:r>
                  <a:rPr lang="zh-CN" altLang="en-US" dirty="0"/>
                  <a:t>上述高斯消元法求解方程中前向消元的过程等价于矩阵分解：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dirty="0"/>
                  <a:t>其中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CN" altLang="en-US" dirty="0"/>
                  <a:t>是下三角矩阵，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zh-CN" altLang="en-US" dirty="0"/>
                  <a:t>是上三角矩阵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解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dirty="0"/>
                  <a:t>则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𝐿𝑈𝑥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𝑈𝑥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令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dirty="0"/>
                  <a:t>则得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𝑈𝑥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注意：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dirty="0"/>
                  <a:t>用前向替换解得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；</m:t>
                    </m:r>
                  </m:oMath>
                </a14:m>
                <a:r>
                  <a:rPr lang="zh-CN" altLang="en-US" dirty="0"/>
                  <a:t>然后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𝑈𝑥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zh-CN" altLang="en-US" dirty="0"/>
                  <a:t>用后向替换解得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思考：如何获得一个非奇异矩阵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dirty="0"/>
                  <a:t>的这种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𝐿𝑈</m:t>
                    </m:r>
                  </m:oMath>
                </a14:m>
                <a:r>
                  <a:rPr lang="zh-CN" altLang="en-US" dirty="0"/>
                  <a:t>分解？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BA0DA38-CEB9-454C-8E55-D8BF3580F2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5B3940F4-F698-438D-94CE-4E6AA25BB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140" y="150881"/>
            <a:ext cx="5451380" cy="298988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751DD74-331C-4903-B52C-5ECB22B8850B}"/>
              </a:ext>
            </a:extLst>
          </p:cNvPr>
          <p:cNvSpPr/>
          <p:nvPr/>
        </p:nvSpPr>
        <p:spPr>
          <a:xfrm>
            <a:off x="838200" y="6169709"/>
            <a:ext cx="10717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https://math.libretexts.org/Bookshelves/Linear_Algebra/Introduction_to_Matrix_Algebra_(Kaw)/01%3A_Chapters/1.07%3A_LU_Decomposition_Method_for_Solving_Simultaneous_Linear_Equations</a:t>
            </a:r>
          </a:p>
        </p:txBody>
      </p:sp>
    </p:spTree>
    <p:extLst>
      <p:ext uri="{BB962C8B-B14F-4D97-AF65-F5344CB8AC3E}">
        <p14:creationId xmlns:p14="http://schemas.microsoft.com/office/powerpoint/2010/main" val="161348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E224E9A0-D15B-4D45-AE79-476BB5E4096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𝑳𝑼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E224E9A0-D15B-4D45-AE79-476BB5E409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2EE279F-B4A7-4320-BE55-F7D921DCC2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1800" dirty="0"/>
                  <a:t>的方阵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sz="1800" dirty="0"/>
                  <a:t>分解为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𝐿𝑈</m:t>
                    </m:r>
                  </m:oMath>
                </a14:m>
                <a:r>
                  <a:rPr lang="zh-CN" altLang="en-US" sz="1800" dirty="0"/>
                  <a:t>形式的计算时间复杂性为</a:t>
                </a:r>
                <a:endParaRPr lang="en-US" altLang="zh-CN" sz="1800" dirty="0"/>
              </a:p>
              <a:p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𝐷𝐸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sSup>
                          <m:sSup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CN" altLang="en-US" sz="1800" dirty="0"/>
                  <a:t>为时钟周期时间</a:t>
                </a:r>
                <a:r>
                  <a:rPr lang="en-US" altLang="zh-CN" sz="1800" dirty="0"/>
                  <a:t>clock cycle time:+,-,*</a:t>
                </a:r>
                <a:r>
                  <a:rPr lang="zh-CN" altLang="en-US" sz="1800" dirty="0"/>
                  <a:t>：</a:t>
                </a:r>
                <a:r>
                  <a:rPr lang="en-US" altLang="zh-CN" sz="1800" dirty="0"/>
                  <a:t>4</a:t>
                </a:r>
                <a:r>
                  <a:rPr lang="zh-CN" altLang="en-US" sz="1800" dirty="0"/>
                  <a:t>，除：</a:t>
                </a:r>
                <a:r>
                  <a:rPr lang="en-US" altLang="zh-CN" sz="1800" dirty="0"/>
                  <a:t>16</a:t>
                </a:r>
                <a:r>
                  <a:rPr lang="zh-CN" altLang="en-US" sz="1800" dirty="0"/>
                  <a:t>，</a:t>
                </a:r>
                <a:r>
                  <a:rPr lang="en-US" altLang="zh-CN" sz="1800" dirty="0"/>
                  <a:t>AMDK7</a:t>
                </a:r>
                <a:r>
                  <a:rPr lang="zh-CN" altLang="en-US" sz="1800" dirty="0"/>
                  <a:t>处理器</a:t>
                </a:r>
                <a:endParaRPr lang="en-US" altLang="zh-CN" sz="1800" dirty="0"/>
              </a:p>
              <a:p>
                <a:r>
                  <a:rPr lang="zh-CN" altLang="en-US" sz="1800" dirty="0"/>
                  <a:t>前向替换求解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𝐿𝑦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sz="1800" dirty="0"/>
                  <a:t>的计算时间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𝐹𝑆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CN" sz="1800" b="0" dirty="0"/>
              </a:p>
              <a:p>
                <a:r>
                  <a:rPr lang="zh-CN" altLang="en-US" sz="1800" dirty="0"/>
                  <a:t>后向替换求解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𝑈𝑥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zh-CN" altLang="en-US" sz="1800" dirty="0"/>
                  <a:t>的计算时间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𝐵𝑆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CN" sz="1800" b="0" dirty="0"/>
              </a:p>
              <a:p>
                <a:r>
                  <a:rPr lang="zh-CN" altLang="en-US" sz="1800" dirty="0"/>
                  <a:t>因此总的计算</a:t>
                </a:r>
                <a:r>
                  <a:rPr lang="en-US" altLang="zh-CN" sz="1800" dirty="0"/>
                  <a:t>LU</a:t>
                </a:r>
                <a:r>
                  <a:rPr lang="zh-CN" altLang="en-US" sz="1800" dirty="0"/>
                  <a:t>分解的计算时间</a:t>
                </a:r>
                <a:endParaRPr lang="en-US" altLang="zh-CN" sz="1800" dirty="0"/>
              </a:p>
              <a:p>
                <a14:m>
                  <m:oMath xmlns:m="http://schemas.openxmlformats.org/officeDocument/2006/math">
                    <m:r>
                      <a:rPr lang="en-US" altLang="zh-CN" sz="1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𝑪𝑻</m:t>
                    </m:r>
                    <m:sSub>
                      <m:sSubPr>
                        <m:ctrlP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𝑳𝑼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𝐷𝐸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𝐹𝑆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𝐵𝑆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1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+4</m:t>
                        </m:r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20</m:t>
                            </m:r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altLang="zh-CN" sz="1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d>
                      <m:dPr>
                        <m:ctrlP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  <m:sSup>
                              <m:sSupPr>
                                <m:ctrlPr>
                                  <a:rPr lang="en-US" altLang="zh-CN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e>
                              <m:sup>
                                <m:r>
                                  <a:rPr lang="en-US" altLang="zh-CN" sz="1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sSup>
                          <m:sSupPr>
                            <m:ctrlP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num>
                          <m:den>
                            <m:r>
                              <a:rPr lang="en-US" altLang="zh-CN" sz="1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1800" b="1" dirty="0"/>
              </a:p>
              <a:p>
                <a:r>
                  <a:rPr lang="zh-CN" altLang="en-US" sz="1800" dirty="0"/>
                  <a:t>高斯消元法的前向消除计算时间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𝐹𝐸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sSup>
                          <m:sSup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32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1800" dirty="0"/>
              </a:p>
              <a:p>
                <a:r>
                  <a:rPr lang="zh-CN" altLang="en-US" sz="1800" dirty="0"/>
                  <a:t>后向替换的计算时间为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𝐵𝑆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CN" sz="1800" dirty="0"/>
              </a:p>
              <a:p>
                <a:r>
                  <a:rPr lang="zh-CN" altLang="en-US" sz="1800" dirty="0"/>
                  <a:t>因此，总的高斯消元法的计算时间</a:t>
                </a:r>
                <a14:m>
                  <m:oMath xmlns:m="http://schemas.openxmlformats.org/officeDocument/2006/math">
                    <m:r>
                      <a:rPr lang="en-US" altLang="zh-CN" sz="1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𝑪𝑻</m:t>
                    </m:r>
                    <m:sSub>
                      <m:sSubPr>
                        <m:ctrlP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𝑮𝑬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𝐹𝑆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𝐵𝑆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1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+8</m:t>
                        </m:r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32</m:t>
                            </m:r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altLang="zh-CN" sz="1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d>
                      <m:dPr>
                        <m:ctrlP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  <m:sSup>
                              <m:sSupPr>
                                <m:ctrlPr>
                                  <a:rPr lang="en-US" altLang="zh-CN" sz="18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e>
                              <m:sup>
                                <m:r>
                                  <a:rPr lang="en-US" altLang="zh-CN" sz="18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num>
                          <m:den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1800" b="1" dirty="0"/>
              </a:p>
              <a:p>
                <a:r>
                  <a:rPr lang="zh-CN" altLang="en-US" sz="1800" b="1" dirty="0"/>
                  <a:t>问题：既然复杂性一样，为何还需要做</a:t>
                </a:r>
                <a:r>
                  <a:rPr lang="en-US" altLang="zh-CN" sz="1800" b="1" dirty="0"/>
                  <a:t>LU</a:t>
                </a:r>
                <a:r>
                  <a:rPr lang="zh-CN" altLang="en-US" sz="1800" b="1" dirty="0"/>
                  <a:t>分解？</a:t>
                </a:r>
                <a:endParaRPr lang="en-US" altLang="zh-CN" sz="1800" b="1" dirty="0"/>
              </a:p>
              <a:p>
                <a:endParaRPr lang="zh-CN" altLang="en-US" sz="18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2EE279F-B4A7-4320-BE55-F7D921DCC2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3"/>
                <a:stretch>
                  <a:fillRect l="-1797" t="-8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BD67D01-FCEE-4E2B-837B-5ACBEBF98D46}"/>
                  </a:ext>
                </a:extLst>
              </p:cNvPr>
              <p:cNvSpPr txBox="1"/>
              <p:nvPr/>
            </p:nvSpPr>
            <p:spPr>
              <a:xfrm>
                <a:off x="6096000" y="6302694"/>
                <a:ext cx="3509679" cy="3803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0000CC"/>
                    </a:solidFill>
                  </a:rPr>
                  <a:t>回顾求逆：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Sup>
                      <m:sSubSupPr>
                        <m:ctrlP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zh-CN" altLang="en-US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BD67D01-FCEE-4E2B-837B-5ACBEBF98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302694"/>
                <a:ext cx="3509679" cy="380361"/>
              </a:xfrm>
              <a:prstGeom prst="rect">
                <a:avLst/>
              </a:prstGeom>
              <a:blipFill>
                <a:blip r:embed="rId4"/>
                <a:stretch>
                  <a:fillRect l="-1389" t="-8065" b="-241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C08C4F2-1EEA-4FC1-ABC8-CC66535F8DCD}"/>
                  </a:ext>
                </a:extLst>
              </p:cNvPr>
              <p:cNvSpPr txBox="1"/>
              <p:nvPr/>
            </p:nvSpPr>
            <p:spPr>
              <a:xfrm>
                <a:off x="5499652" y="85166"/>
                <a:ext cx="6692348" cy="1947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rgbClr val="0000CC"/>
                    </a:solidFill>
                  </a:rPr>
                  <a:t>LU</a:t>
                </a:r>
                <a:r>
                  <a:rPr lang="zh-CN" altLang="en-US" sz="1600" dirty="0">
                    <a:solidFill>
                      <a:srgbClr val="0000CC"/>
                    </a:solidFill>
                  </a:rPr>
                  <a:t>分解求逆计算时间：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𝑖𝑛𝑣𝐿𝑈</m:t>
                        </m:r>
                      </m:sub>
                    </m:sSub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=1×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𝐷𝐸</m:t>
                        </m:r>
                      </m:sub>
                    </m:sSub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𝐹𝑆</m:t>
                        </m:r>
                      </m:sub>
                    </m:sSub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𝐵𝑆</m:t>
                        </m:r>
                      </m:sub>
                    </m:sSub>
                  </m:oMath>
                </a14:m>
                <a:endParaRPr lang="en-US" altLang="zh-CN" sz="1600" b="0" i="1" dirty="0">
                  <a:solidFill>
                    <a:srgbClr val="0000CC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1600" dirty="0">
                  <a:solidFill>
                    <a:srgbClr val="0000CC"/>
                  </a:solidFill>
                </a:endParaRPr>
              </a:p>
              <a:p>
                <a:r>
                  <a:rPr lang="zh-CN" altLang="en-US" sz="1600" dirty="0">
                    <a:solidFill>
                      <a:srgbClr val="0000CC"/>
                    </a:solidFill>
                  </a:rPr>
                  <a:t>高斯消元</a:t>
                </a:r>
                <a:r>
                  <a:rPr lang="en-US" altLang="zh-CN" sz="1600" dirty="0">
                    <a:solidFill>
                      <a:srgbClr val="0000CC"/>
                    </a:solidFill>
                  </a:rPr>
                  <a:t>GE</a:t>
                </a:r>
                <a:r>
                  <a:rPr lang="zh-CN" altLang="en-US" sz="1600" dirty="0">
                    <a:solidFill>
                      <a:srgbClr val="0000CC"/>
                    </a:solidFill>
                  </a:rPr>
                  <a:t>求逆计算时间：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𝑖𝑛𝑣𝐺𝐸</m:t>
                        </m:r>
                      </m:sub>
                    </m:sSub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𝐹𝐸</m:t>
                        </m:r>
                      </m:sub>
                    </m:sSub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sz="16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𝐶𝑇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𝐵𝑆</m:t>
                        </m:r>
                      </m:sub>
                    </m:sSub>
                  </m:oMath>
                </a14:m>
                <a:endParaRPr lang="en-US" altLang="zh-CN" sz="1600" b="0" i="1" dirty="0">
                  <a:solidFill>
                    <a:srgbClr val="0000CC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1600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1600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altLang="zh-CN" sz="1600" b="0" i="1" dirty="0">
                  <a:solidFill>
                    <a:srgbClr val="0000CC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altLang="zh-CN" sz="16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altLang="zh-CN" sz="16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16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16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C08C4F2-1EEA-4FC1-ABC8-CC66535F8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652" y="85166"/>
                <a:ext cx="6692348" cy="1947456"/>
              </a:xfrm>
              <a:prstGeom prst="rect">
                <a:avLst/>
              </a:prstGeom>
              <a:blipFill>
                <a:blip r:embed="rId5"/>
                <a:stretch>
                  <a:fillRect l="-455" t="-9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箭头: 右 5">
            <a:extLst>
              <a:ext uri="{FF2B5EF4-FFF2-40B4-BE49-F238E27FC236}">
                <a16:creationId xmlns:a16="http://schemas.microsoft.com/office/drawing/2014/main" id="{BE8D75B3-235C-4397-B6D3-57CB8CC311D8}"/>
              </a:ext>
            </a:extLst>
          </p:cNvPr>
          <p:cNvSpPr/>
          <p:nvPr/>
        </p:nvSpPr>
        <p:spPr>
          <a:xfrm rot="17562944" flipV="1">
            <a:off x="6211091" y="3874361"/>
            <a:ext cx="4657840" cy="3242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30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64455F7-D9FA-BCD2-7230-F586FB391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534" y="1376283"/>
            <a:ext cx="9049153" cy="174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80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26BBC2F-8DF5-3067-162A-AD8624E68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27" y="377725"/>
            <a:ext cx="8707065" cy="142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58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7B85936D-3974-4A76-9910-6A14D03CBD8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矩阵</m:t>
                    </m:r>
                  </m:oMath>
                </a14:m>
                <a:r>
                  <a:rPr lang="zh-CN" altLang="en-US" dirty="0"/>
                  <a:t>的条件数</a:t>
                </a: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7B85936D-3974-4A76-9910-6A14D03CBD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36165DF-420F-4A6F-A02B-9BE3D733A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acc>
                      </m:e>
                    </m:d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</m:oMath>
                </a14:m>
                <a:endParaRPr lang="en-US" altLang="zh-CN" b="0" dirty="0"/>
              </a:p>
              <a:p>
                <a:r>
                  <a:rPr lang="zh-CN" altLang="en-US" dirty="0"/>
                  <a:t>因此，绝对误差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但经常采用相对误差来衡量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⋅.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𝐴𝑥</m:t>
                        </m:r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num>
                      <m:den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num>
                      <m:den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den>
                    </m:f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从而有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</m:num>
                      <m:den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lit/>
                      </m:rPr>
                      <a:rPr lang="en-US" altLang="zh-CN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lit/>
                      </m:rPr>
                      <a:rPr lang="en-US" altLang="zh-CN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</m:num>
                      <m:den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𝜅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</m:num>
                      <m:den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m:rPr>
                            <m:lit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||</m:t>
                        </m:r>
                      </m:den>
                    </m:f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𝜅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i="1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lit/>
                      </m:rPr>
                      <a:rPr lang="en-US" altLang="zh-CN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lit/>
                      </m:rPr>
                      <a:rPr lang="en-US" altLang="zh-CN" i="1">
                        <a:latin typeface="Cambria Math" panose="02040503050406030204" pitchFamily="18" charset="0"/>
                      </a:rPr>
                      <m:t>||</m:t>
                    </m:r>
                  </m:oMath>
                </a14:m>
                <a:r>
                  <a:rPr lang="zh-CN" altLang="en-US" dirty="0"/>
                  <a:t>称为矩阵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dirty="0"/>
                  <a:t>的条件数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36165DF-420F-4A6F-A02B-9BE3D733A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A7D40093-07AA-BD47-78D5-EBDEAE865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470072"/>
            <a:ext cx="6923914" cy="70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93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828A2-ACAD-45B3-A064-1AD886BE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3.2 </a:t>
            </a:r>
            <a:r>
              <a:rPr lang="zh-CN" altLang="en-US" dirty="0"/>
              <a:t>矩阵的特征值分解</a:t>
            </a:r>
            <a:r>
              <a:rPr lang="en-US" altLang="zh-CN" dirty="0"/>
              <a:t>-</a:t>
            </a:r>
            <a:r>
              <a:rPr lang="zh-CN" altLang="en-US" dirty="0"/>
              <a:t>特征值和特征向量</a:t>
            </a:r>
            <a:r>
              <a:rPr lang="en-US" altLang="zh-CN" dirty="0"/>
              <a:t>(Eigenvalues and Eigenvectors)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349DB60-0DAE-4344-A9FE-E228A6FDB9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5610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sz="2400" dirty="0"/>
                  <a:t>根据前面的介绍</a:t>
                </a:r>
                <a:r>
                  <a:rPr lang="en-US" altLang="zh-CN" sz="2400" dirty="0"/>
                  <a:t>,</a:t>
                </a:r>
                <a:r>
                  <a:rPr lang="zh-CN" altLang="en-US" sz="2400" dirty="0"/>
                  <a:t>高斯消元法中等价于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𝐿𝑈</m:t>
                    </m:r>
                  </m:oMath>
                </a14:m>
                <a:r>
                  <a:rPr lang="zh-CN" altLang="en-US" sz="2400" dirty="0"/>
                  <a:t>分解，将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zh-CN" altLang="en-US" sz="2400" dirty="0"/>
                  <a:t>中的主元引入到对角矩阵中，则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𝐿𝐷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sz="2400" dirty="0"/>
                  <a:t>然后将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zh-CN" altLang="en-US" sz="2400" dirty="0"/>
                  <a:t>分解到两端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altLang="zh-CN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𝐿𝑈</m:t>
                    </m:r>
                  </m:oMath>
                </a14:m>
                <a:endParaRPr lang="en-US" altLang="zh-CN" sz="2000" dirty="0"/>
              </a:p>
              <a:p>
                <a:pPr lvl="1"/>
                <a:endParaRPr lang="en-US" altLang="zh-CN" sz="2000" dirty="0"/>
              </a:p>
              <a:p>
                <a:pPr lvl="1"/>
                <a:endParaRPr lang="en-US" altLang="zh-CN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𝐿𝑈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𝐿𝐷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000" dirty="0"/>
              </a:p>
              <a:p>
                <a:pPr lvl="1"/>
                <a:endParaRPr lang="en-US" altLang="zh-CN" sz="2000" dirty="0"/>
              </a:p>
              <a:p>
                <a:pPr lvl="1"/>
                <a:endParaRPr lang="en-US" altLang="zh-CN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349DB60-0DAE-4344-A9FE-E228A6FDB9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56101"/>
                <a:ext cx="10515600" cy="4351338"/>
              </a:xfrm>
              <a:blipFill>
                <a:blip r:embed="rId2"/>
                <a:stretch>
                  <a:fillRect l="-812" t="-980" r="-4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62638428-480D-4DB5-84ED-245153A76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931" y="2260423"/>
            <a:ext cx="6169211" cy="10257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8E7F38-989C-4357-864C-E9B3E684C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2931" y="3492155"/>
            <a:ext cx="5531051" cy="112669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084080A-A35F-4A6F-BBFE-553CD6CA8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2931" y="4824822"/>
            <a:ext cx="4697229" cy="136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5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04F3A87-D286-8466-F650-CA543B6ED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49" y="1004836"/>
            <a:ext cx="10958446" cy="12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847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7FF1FF4-BB5C-0044-3F98-E447FD18E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89" y="498021"/>
            <a:ext cx="10060388" cy="191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A9709A-421B-8A7A-A9A4-AB0CA05A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" y="1243012"/>
            <a:ext cx="1155382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46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F40A2BB-BC2B-C8DC-8E76-9C84CF827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61" y="559535"/>
            <a:ext cx="7192125" cy="62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54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6B3E6F5-D110-85C3-B4B6-C44F2F565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12" y="1862137"/>
            <a:ext cx="6505575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15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95C65F67-E683-4D7A-A772-59F63CA25BE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zh-CN" b="0" dirty="0"/>
                  <a:t>3.4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zh-CN" altLang="en-US" dirty="0"/>
                      <m:t>稀疏表示</m:t>
                    </m:r>
                  </m:oMath>
                </a14:m>
                <a:r>
                  <a:rPr lang="en-US" altLang="zh-CN" b="1" dirty="0"/>
                  <a:t>-</a:t>
                </a:r>
                <a:r>
                  <a:rPr lang="zh-CN" altLang="en-US" b="1" dirty="0"/>
                  <a:t>正交匹配追击</a:t>
                </a:r>
                <a:r>
                  <a:rPr lang="en-US" altLang="zh-CN" b="1" i="1" dirty="0"/>
                  <a:t>Orthogonal-Matching-Pursuit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（</a:t>
                </a:r>
                <a:r>
                  <a:rPr lang="en-US" altLang="zh-CN" dirty="0"/>
                  <a:t>OMP</a:t>
                </a:r>
                <a:r>
                  <a:rPr lang="zh-CN" altLang="en-US" dirty="0"/>
                  <a:t>）</a:t>
                </a: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95C65F67-E683-4D7A-A772-59F63CA25B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 b="-211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2417D8-27C7-4B4B-B7EC-7B3F7A7F6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正交匹配追击（</a:t>
            </a:r>
            <a:r>
              <a:rPr lang="en-US" altLang="zh-CN" dirty="0"/>
              <a:t>OMP</a:t>
            </a:r>
            <a:r>
              <a:rPr lang="zh-CN" altLang="en-US" dirty="0"/>
              <a:t>）</a:t>
            </a:r>
            <a:endParaRPr lang="en-US" altLang="zh-CN" dirty="0"/>
          </a:p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14F2E51-2E44-47CE-A22A-8844E37C5C0E}"/>
                  </a:ext>
                </a:extLst>
              </p:cNvPr>
              <p:cNvSpPr txBox="1"/>
              <p:nvPr/>
            </p:nvSpPr>
            <p:spPr>
              <a:xfrm>
                <a:off x="1328737" y="2376488"/>
                <a:ext cx="8736622" cy="43557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任务：获取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lit/>
                              </m:r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.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的</m:t>
                        </m:r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近似解</m:t>
                        </m:r>
                      </m:e>
                    </m:func>
                  </m:oMath>
                </a14:m>
                <a:endParaRPr lang="en-US" altLang="zh-CN" dirty="0"/>
              </a:p>
              <a:p>
                <a:r>
                  <a:rPr lang="zh-CN" altLang="en-US" dirty="0"/>
                  <a:t>输入参数：给定矩阵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dirty="0"/>
                  <a:t>以及误差阈值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zh-CN" altLang="en-US" dirty="0"/>
                  <a:t>输出</a:t>
                </a:r>
                <a:r>
                  <a:rPr lang="en-US" altLang="zh-CN" dirty="0"/>
                  <a:t>	</a:t>
                </a:r>
                <a:r>
                  <a:rPr lang="zh-CN" altLang="en-US" dirty="0"/>
                  <a:t>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第</m:t>
                        </m:r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次</m:t>
                        </m:r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近似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解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r>
                  <a:rPr lang="zh-CN" altLang="en-US" b="1" dirty="0">
                    <a:solidFill>
                      <a:srgbClr val="FF0000"/>
                    </a:solidFill>
                  </a:rPr>
                  <a:t>初始化</a:t>
                </a:r>
                <a:r>
                  <a:rPr lang="zh-CN" altLang="en-US" dirty="0"/>
                  <a:t>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zh-CN" altLang="en-US" dirty="0"/>
                  <a:t>并设定</a:t>
                </a:r>
                <a:endParaRPr lang="en-US" altLang="zh-CN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b="0" i="1" dirty="0">
                        <a:latin typeface="Cambria Math" panose="02040503050406030204" pitchFamily="18" charset="0"/>
                      </a:rPr>
                      <m:t>初始解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：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zh-CN" b="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初始残差：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b="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初始解支撑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𝑆𝑢𝑝𝑝𝑜𝑟𝑡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迭代过程：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zh-CN" b="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b="1" dirty="0">
                    <a:solidFill>
                      <a:srgbClr val="FF0000"/>
                    </a:solidFill>
                  </a:rPr>
                  <a:t>Sweep</a:t>
                </a:r>
                <a:r>
                  <a:rPr lang="en-US" altLang="zh-CN" dirty="0"/>
                  <a:t>:</a:t>
                </a:r>
                <a:r>
                  <a:rPr lang="zh-CN" altLang="en-US" dirty="0"/>
                  <a:t>计算误差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lit/>
                              </m:r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func>
                  </m:oMath>
                </a14:m>
                <a:r>
                  <a:rPr lang="zh-CN" altLang="en-US" dirty="0"/>
                  <a:t>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/>
                  <a:t>用最优值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lit/>
                              </m:r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zh-CN" altLang="en-US" dirty="0"/>
                  <a:t>代入</a:t>
                </a:r>
                <a:endParaRPr lang="en-US" altLang="zh-CN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solidFill>
                      <a:srgbClr val="FF0000"/>
                    </a:solidFill>
                  </a:rPr>
                  <a:t>更新支撑</a:t>
                </a:r>
                <a:r>
                  <a:rPr lang="zh-CN" altLang="en-US" dirty="0"/>
                  <a:t>：求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的最小指标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∉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，更新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∪{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solidFill>
                      <a:srgbClr val="FF0000"/>
                    </a:solidFill>
                  </a:rPr>
                  <a:t>更新临时解</a:t>
                </a:r>
                <a:r>
                  <a:rPr lang="zh-CN" altLang="en-US" dirty="0"/>
                  <a:t>：计算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𝑚𝑖𝑛𝑖𝑧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𝑆𝑢𝑝𝑝𝑜𝑟𝑡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altLang="zh-CN" dirty="0"/>
                  <a:t>;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solidFill>
                      <a:srgbClr val="FF0000"/>
                    </a:solidFill>
                  </a:rPr>
                  <a:t>更新残差</a:t>
                </a:r>
                <a:r>
                  <a:rPr lang="en-US" altLang="zh-CN" dirty="0"/>
                  <a:t>:</a:t>
                </a:r>
                <a:r>
                  <a:rPr lang="zh-CN" altLang="en-US" dirty="0"/>
                  <a:t>计算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US" altLang="zh-CN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solidFill>
                      <a:srgbClr val="FF0000"/>
                    </a:solidFill>
                  </a:rPr>
                  <a:t>停止准则</a:t>
                </a:r>
                <a:r>
                  <a:rPr lang="zh-CN" altLang="en-US" dirty="0"/>
                  <a:t>：如果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m:rPr>
                        <m:lit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dirty="0"/>
                  <a:t>则停止，否则继续循环</a:t>
                </a:r>
                <a:endParaRPr lang="en-US" altLang="zh-CN" dirty="0"/>
              </a:p>
              <a:p>
                <a:r>
                  <a:rPr lang="zh-CN" altLang="en-US" dirty="0"/>
                  <a:t>输出：输出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14F2E51-2E44-47CE-A22A-8844E37C5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737" y="2376488"/>
                <a:ext cx="8736622" cy="4355744"/>
              </a:xfrm>
              <a:prstGeom prst="rect">
                <a:avLst/>
              </a:prstGeom>
              <a:blipFill>
                <a:blip r:embed="rId3"/>
                <a:stretch>
                  <a:fillRect l="-628" t="-700" b="-1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A496483-F79A-4671-95AC-771004A4330E}"/>
                  </a:ext>
                </a:extLst>
              </p:cNvPr>
              <p:cNvSpPr txBox="1"/>
              <p:nvPr/>
            </p:nvSpPr>
            <p:spPr>
              <a:xfrm>
                <a:off x="6554607" y="1567583"/>
                <a:ext cx="5417765" cy="20178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func>
                            <m:funcPr>
                              <m:ctrlP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r>
                                <m:rPr>
                                  <m:lit/>
                                </m:rP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m:rPr>
                                  <m:lit/>
                                </m:rP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Sup>
                                <m:sSubSup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lit/>
                                    </m:r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lit/>
                                </m:rP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f>
                                <m:f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sSup>
                                    <m:sSupPr>
                                      <m:ctrlP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m:rPr>
                                      <m:lit/>
                                    </m:r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m:rPr>
                                      <m:lit/>
                                    </m:r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sSubSup>
                                    <m:sSubSupPr>
                                      <m:ctrlP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lit/>
                                        </m:rP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zh-CN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m:rPr>
                                  <m:lit/>
                                </m:rP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</m:e>
                          </m:func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altLang="zh-CN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lit/>
                          </m:r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p>
                                  <m:sSupPr>
                                    <m:ctrlP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lit/>
                          </m:r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lit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p>
                                  <m:sSupPr>
                                    <m:ctrlP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lit/>
                          </m:r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lit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altLang="zh-CN" dirty="0">
                  <a:solidFill>
                    <a:srgbClr val="FF0000"/>
                  </a:solidFill>
                </a:endParaRPr>
              </a:p>
              <a:p>
                <a:r>
                  <a:rPr lang="en-US" altLang="zh-CN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sSup>
                      <m:sSup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lit/>
                      </m:rP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lit/>
                          </m:r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p>
                                  <m:sSupPr>
                                    <m:ctrlP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lit/>
                          </m:r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lit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A496483-F79A-4671-95AC-771004A43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607" y="1567583"/>
                <a:ext cx="5417765" cy="2017860"/>
              </a:xfrm>
              <a:prstGeom prst="rect">
                <a:avLst/>
              </a:prstGeom>
              <a:blipFill>
                <a:blip r:embed="rId4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2A7B1218-BE58-4CAD-A772-140FB40C185D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6096000" y="3585443"/>
            <a:ext cx="3167490" cy="1172657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8DB2F58-2A0E-48D0-AF6C-B2F9B5CB1524}"/>
                  </a:ext>
                </a:extLst>
              </p:cNvPr>
              <p:cNvSpPr txBox="1"/>
              <p:nvPr/>
            </p:nvSpPr>
            <p:spPr>
              <a:xfrm>
                <a:off x="9880882" y="3262630"/>
                <a:ext cx="196476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FF0000"/>
                    </a:solidFill>
                  </a:rPr>
                  <a:t>因此计算最小误差等价于计算残差与矩阵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</a:rPr>
                  <a:t>的剩余列向量之间的内积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8DB2F58-2A0E-48D0-AF6C-B2F9B5CB15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0882" y="3262630"/>
                <a:ext cx="1964761" cy="1477328"/>
              </a:xfrm>
              <a:prstGeom prst="rect">
                <a:avLst/>
              </a:prstGeom>
              <a:blipFill>
                <a:blip r:embed="rId5"/>
                <a:stretch>
                  <a:fillRect l="-2795" t="-2058" r="-1242" b="-53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651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64E291-9BE5-4691-8FD6-01C2B9872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 </a:t>
            </a:r>
            <a:r>
              <a:rPr lang="zh-CN" altLang="en-US" dirty="0"/>
              <a:t>自信息量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B600FC8-FCBF-4623-BA1D-7BE3AE0ED7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317974" cy="4351338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定义</a:t>
                </a:r>
                <a:r>
                  <a:rPr lang="en-US" altLang="zh-CN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4.3.1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  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任意随机事件的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自信息量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定义为该事件发生概率的对数的负值。</a:t>
                </a:r>
              </a:p>
              <a:p>
                <a:pPr>
                  <a:lnSpc>
                    <a:spcPct val="110000"/>
                  </a:lnSpc>
                </a:pPr>
                <a:r>
                  <a:rPr lang="zh-CN" altLang="en-US" dirty="0">
                    <a:latin typeface="Times New Roman" panose="02020603050405020304" pitchFamily="18" charset="0"/>
                  </a:rPr>
                  <a:t>假设事件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x</a:t>
                </a:r>
                <a:r>
                  <a:rPr lang="en-US" altLang="zh-CN" i="1" baseline="-25000" dirty="0">
                    <a:latin typeface="Times New Roman" panose="02020603050405020304" pitchFamily="18" charset="0"/>
                  </a:rPr>
                  <a:t>i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发生的概率为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p</a:t>
                </a:r>
                <a:r>
                  <a:rPr lang="en-US" altLang="zh-CN" dirty="0">
                    <a:latin typeface="Times New Roman" panose="02020603050405020304" pitchFamily="18" charset="0"/>
                  </a:rPr>
                  <a:t>(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x</a:t>
                </a:r>
                <a:r>
                  <a:rPr lang="en-US" altLang="zh-CN" i="1" baseline="-25000" dirty="0">
                    <a:latin typeface="Times New Roman" panose="02020603050405020304" pitchFamily="18" charset="0"/>
                  </a:rPr>
                  <a:t>i</a:t>
                </a:r>
                <a:r>
                  <a:rPr lang="en-US" altLang="zh-CN" dirty="0">
                    <a:latin typeface="Times New Roman" panose="02020603050405020304" pitchFamily="18" charset="0"/>
                  </a:rPr>
                  <a:t>)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，则其自信息定义为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𝑙𝑜𝑔𝑝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>
                  <a:latin typeface="Times New Roman" panose="02020603050405020304" pitchFamily="18" charset="0"/>
                </a:endParaRPr>
              </a:p>
              <a:p>
                <a:pPr lvl="1">
                  <a:lnSpc>
                    <a:spcPct val="110000"/>
                  </a:lnSpc>
                </a:pPr>
                <a:r>
                  <a:rPr lang="zh-CN" altLang="en-US" dirty="0"/>
                  <a:t>自信息量的单位与log函数所选用的对数底数有关，如底数分别取   2、	</a:t>
                </a:r>
                <a:r>
                  <a:rPr lang="zh-CN" altLang="en-US" i="1" dirty="0"/>
                  <a:t>e</a:t>
                </a:r>
                <a:r>
                  <a:rPr lang="zh-CN" altLang="en-US" dirty="0"/>
                  <a:t>、 10，则自信息量单位分别为：</a:t>
                </a:r>
                <a:r>
                  <a:rPr lang="zh-CN" altLang="en-US" dirty="0">
                    <a:solidFill>
                      <a:srgbClr val="0000FF"/>
                    </a:solidFill>
                  </a:rPr>
                  <a:t>比特、奈特、哈特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zh-CN" altLang="en-US" dirty="0">
                    <a:solidFill>
                      <a:srgbClr val="000000"/>
                    </a:solidFill>
                  </a:rPr>
                  <a:t>事件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i="1" baseline="-25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dirty="0">
                    <a:solidFill>
                      <a:srgbClr val="000000"/>
                    </a:solidFill>
                  </a:rPr>
                  <a:t>发生以前，表示事件发生的先验不确定性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zh-CN" altLang="en-US" dirty="0">
                    <a:solidFill>
                      <a:srgbClr val="000000"/>
                    </a:solidFill>
                  </a:rPr>
                  <a:t>当事件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i="1" baseline="-25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dirty="0">
                    <a:solidFill>
                      <a:srgbClr val="000000"/>
                    </a:solidFill>
                  </a:rPr>
                  <a:t>发生以后，表示事件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i="1" baseline="-25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dirty="0">
                    <a:solidFill>
                      <a:srgbClr val="000000"/>
                    </a:solidFill>
                  </a:rPr>
                  <a:t>所能提供的最大信息量（在无噪情况下）</a:t>
                </a:r>
              </a:p>
              <a:p>
                <a:pPr lvl="1">
                  <a:lnSpc>
                    <a:spcPct val="110000"/>
                  </a:lnSpc>
                </a:pPr>
                <a:endParaRPr lang="zh-CN" altLang="en-US" dirty="0">
                  <a:latin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B600FC8-FCBF-4623-BA1D-7BE3AE0ED7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317974" cy="4351338"/>
              </a:xfrm>
              <a:blipFill>
                <a:blip r:embed="rId2"/>
                <a:stretch>
                  <a:fillRect l="-1544" t="-1401" r="-869" b="-28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9">
            <a:extLst>
              <a:ext uri="{FF2B5EF4-FFF2-40B4-BE49-F238E27FC236}">
                <a16:creationId xmlns:a16="http://schemas.microsoft.com/office/drawing/2014/main" id="{F7C52C59-04AA-4920-9645-3B295A894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9" t="4498" r="6749" b="2699"/>
          <a:stretch>
            <a:fillRect/>
          </a:stretch>
        </p:blipFill>
        <p:spPr bwMode="auto">
          <a:xfrm>
            <a:off x="7156174" y="1825625"/>
            <a:ext cx="5147306" cy="424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75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2E90F0-1CDD-435A-997F-932CFFCE8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</a:t>
            </a:r>
            <a:r>
              <a:rPr lang="zh-CN" altLang="en-US" dirty="0"/>
              <a:t>自信息量</a:t>
            </a:r>
            <a:r>
              <a:rPr lang="en-US" altLang="zh-CN" dirty="0"/>
              <a:t>-</a:t>
            </a:r>
            <a:r>
              <a:rPr lang="zh-CN" altLang="en-US" dirty="0"/>
              <a:t>互信息量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8AF0E70-329F-40A1-B858-13960F395F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b="1" dirty="0">
                    <a:solidFill>
                      <a:srgbClr val="FF0000"/>
                    </a:solidFill>
                  </a:rPr>
                  <a:t>定义</a:t>
                </a:r>
                <a:r>
                  <a:rPr lang="en-US" altLang="zh-CN" b="1" dirty="0">
                    <a:solidFill>
                      <a:srgbClr val="FF0000"/>
                    </a:solidFill>
                  </a:rPr>
                  <a:t>2</a:t>
                </a:r>
                <a:r>
                  <a:rPr lang="en-US" altLang="zh-CN" b="1" dirty="0"/>
                  <a:t>  </a:t>
                </a:r>
                <a:r>
                  <a:rPr lang="zh-CN" altLang="en-US" dirty="0"/>
                  <a:t>随机事件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y</a:t>
                </a:r>
                <a:r>
                  <a:rPr lang="zh-CN" altLang="en-US" dirty="0"/>
                  <a:t>的出现给出关于事件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x</a:t>
                </a:r>
                <a:r>
                  <a:rPr lang="zh-CN" altLang="en-US" dirty="0"/>
                  <a:t>的信息量，定义为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互信息量</a:t>
                </a:r>
                <a:r>
                  <a:rPr lang="zh-CN" altLang="en-US" dirty="0"/>
                  <a:t>。定义式：</a:t>
                </a: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endParaRPr lang="zh-CN" altLang="en-US" dirty="0"/>
              </a:p>
              <a:p>
                <a:r>
                  <a:rPr lang="zh-CN" altLang="en-US" dirty="0"/>
                  <a:t>单位：同自信息量</a:t>
                </a:r>
                <a:r>
                  <a:rPr lang="en-US" altLang="zh-CN" dirty="0"/>
                  <a:t>.</a:t>
                </a:r>
              </a:p>
              <a:p>
                <a:pPr>
                  <a:defRPr/>
                </a:pPr>
                <a:r>
                  <a:rPr lang="zh-CN" altLang="en-US" spc="100" dirty="0">
                    <a:latin typeface="Times New Roman" pitchFamily="18" charset="0"/>
                  </a:rPr>
                  <a:t>含义：本身的不确定性，减去知道事件</a:t>
                </a:r>
                <a:r>
                  <a:rPr lang="en-US" altLang="zh-CN" i="1" spc="100" dirty="0">
                    <a:latin typeface="Times New Roman" pitchFamily="18" charset="0"/>
                  </a:rPr>
                  <a:t>y</a:t>
                </a:r>
                <a:r>
                  <a:rPr lang="zh-CN" altLang="en-US" spc="100" dirty="0">
                    <a:latin typeface="Times New Roman" pitchFamily="18" charset="0"/>
                  </a:rPr>
                  <a:t>之后仍然保留的不确定性，就是</a:t>
                </a:r>
                <a:r>
                  <a:rPr lang="zh-CN" altLang="en-US" b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由</a:t>
                </a:r>
                <a:r>
                  <a:rPr lang="en-US" altLang="zh-CN" b="1" i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y</a:t>
                </a:r>
                <a:r>
                  <a:rPr lang="zh-CN" altLang="en-US" b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所提供的关于</a:t>
                </a:r>
                <a:r>
                  <a:rPr lang="en-US" altLang="zh-CN" b="1" i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x</a:t>
                </a:r>
                <a:r>
                  <a:rPr lang="zh-CN" altLang="en-US" b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的信息量</a:t>
                </a:r>
                <a:r>
                  <a:rPr lang="zh-CN" altLang="en-US" spc="100" dirty="0">
                    <a:latin typeface="Times New Roman" pitchFamily="18" charset="0"/>
                  </a:rPr>
                  <a:t>，或者说</a:t>
                </a:r>
                <a:r>
                  <a:rPr lang="zh-CN" altLang="en-US" b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由</a:t>
                </a:r>
                <a:r>
                  <a:rPr lang="en-US" altLang="zh-CN" b="1" i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y</a:t>
                </a:r>
                <a:r>
                  <a:rPr lang="zh-CN" altLang="en-US" b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所消除的关于</a:t>
                </a:r>
                <a:r>
                  <a:rPr lang="en-US" altLang="zh-CN" b="1" i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x</a:t>
                </a:r>
                <a:r>
                  <a:rPr lang="zh-CN" altLang="en-US" b="1" spc="100" dirty="0">
                    <a:solidFill>
                      <a:srgbClr val="FF3300"/>
                    </a:solidFill>
                    <a:latin typeface="Times New Roman" pitchFamily="18" charset="0"/>
                  </a:rPr>
                  <a:t>的不确定性</a:t>
                </a:r>
                <a:endParaRPr lang="en-US" altLang="zh-CN" sz="3000" b="1" dirty="0">
                  <a:solidFill>
                    <a:srgbClr val="FF0000"/>
                  </a:solidFill>
                  <a:latin typeface="Times New Roman" pitchFamily="18" charset="0"/>
                </a:endParaRPr>
              </a:p>
              <a:p>
                <a:pPr>
                  <a:lnSpc>
                    <a:spcPct val="80000"/>
                  </a:lnSpc>
                  <a:defRPr/>
                </a:pPr>
                <a:r>
                  <a:rPr lang="zh-CN" altLang="en-US" dirty="0">
                    <a:latin typeface="Times New Roman" pitchFamily="18" charset="0"/>
                  </a:rPr>
                  <a:t>互信息量</a:t>
                </a:r>
                <a:r>
                  <a:rPr lang="en-US" altLang="zh-CN" dirty="0">
                    <a:latin typeface="Times New Roman" pitchFamily="18" charset="0"/>
                  </a:rPr>
                  <a:t>=</a:t>
                </a:r>
                <a:r>
                  <a:rPr lang="zh-CN" altLang="en-US" b="1" dirty="0">
                    <a:solidFill>
                      <a:srgbClr val="FF3300"/>
                    </a:solidFill>
                    <a:latin typeface="Times New Roman" pitchFamily="18" charset="0"/>
                  </a:rPr>
                  <a:t>原有的不确定性 </a:t>
                </a:r>
                <a:r>
                  <a:rPr lang="en-US" altLang="zh-CN" dirty="0">
                    <a:latin typeface="Times New Roman" pitchFamily="18" charset="0"/>
                  </a:rPr>
                  <a:t>- </a:t>
                </a:r>
                <a:r>
                  <a:rPr lang="zh-CN" altLang="en-US" b="1" dirty="0">
                    <a:solidFill>
                      <a:srgbClr val="FF3300"/>
                    </a:solidFill>
                    <a:latin typeface="Times New Roman" pitchFamily="18" charset="0"/>
                  </a:rPr>
                  <a:t>尚存在的不确定性</a:t>
                </a:r>
                <a:endParaRPr lang="en-US" altLang="zh-CN" dirty="0"/>
              </a:p>
              <a:p>
                <a:r>
                  <a:rPr lang="zh-CN" altLang="en-US" b="1" dirty="0">
                    <a:solidFill>
                      <a:srgbClr val="FF0000"/>
                    </a:solidFill>
                  </a:rPr>
                  <a:t>定义</a:t>
                </a:r>
                <a:r>
                  <a:rPr lang="en-US" altLang="zh-CN" b="1" dirty="0">
                    <a:solidFill>
                      <a:srgbClr val="FF0000"/>
                    </a:solidFill>
                  </a:rPr>
                  <a:t>3 </a:t>
                </a:r>
                <a:r>
                  <a:rPr lang="zh-CN" altLang="en-US" dirty="0"/>
                  <a:t>则平均意义上来说，信源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zh-CN" altLang="en-US" dirty="0"/>
                  <a:t>的不确定程度可以表示为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en-US" altLang="zh-CN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sSubSup>
                      <m:sSubSup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bSup>
                    <m:sSub>
                      <m:sSub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zh-CN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sSub>
                      <m:sSub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称为信源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zh-CN" altLang="en-US" dirty="0"/>
                  <a:t>的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熵</a:t>
                </a:r>
                <a:r>
                  <a:rPr lang="zh-CN" altLang="en-US" dirty="0"/>
                  <a:t>！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等价于每个事件的自信息量的平均值（或期望）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))=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[−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)]=−</m:t>
                    </m:r>
                    <m:nary>
                      <m:naryPr>
                        <m:chr m:val="∑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func>
                          <m:func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zh-CN" altLang="en-US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8AF0E70-329F-40A1-B858-13960F395F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081" r="-696" b="-17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457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047B50-7769-4E53-BBC0-0F969129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</a:t>
            </a:r>
            <a:r>
              <a:rPr lang="zh-CN" altLang="en-US" dirty="0"/>
              <a:t>互信息量、熵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2E98308-D098-4510-87DD-9F223CCDD0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互信息量的性质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对称性</a:t>
                </a:r>
                <a:r>
                  <a:rPr lang="en-US" altLang="zh-CN" i="1" kern="0" dirty="0">
                    <a:latin typeface="Times New Roman" pitchFamily="18" charset="0"/>
                  </a:rPr>
                  <a:t>I</a:t>
                </a:r>
                <a:r>
                  <a:rPr lang="en-US" altLang="zh-CN" kern="0" dirty="0">
                    <a:latin typeface="Times New Roman" pitchFamily="18" charset="0"/>
                  </a:rPr>
                  <a:t>(</a:t>
                </a:r>
                <a:r>
                  <a:rPr lang="en-US" altLang="zh-CN" i="1" kern="0" dirty="0" err="1">
                    <a:latin typeface="Times New Roman" pitchFamily="18" charset="0"/>
                  </a:rPr>
                  <a:t>x</a:t>
                </a:r>
                <a:r>
                  <a:rPr lang="en-US" altLang="zh-CN" kern="0" dirty="0" err="1">
                    <a:latin typeface="Times New Roman" pitchFamily="18" charset="0"/>
                  </a:rPr>
                  <a:t>;</a:t>
                </a:r>
                <a:r>
                  <a:rPr lang="en-US" altLang="zh-CN" i="1" kern="0" dirty="0" err="1">
                    <a:latin typeface="Times New Roman" pitchFamily="18" charset="0"/>
                  </a:rPr>
                  <a:t>y</a:t>
                </a:r>
                <a:r>
                  <a:rPr lang="en-US" altLang="zh-CN" kern="0" dirty="0">
                    <a:latin typeface="Times New Roman" pitchFamily="18" charset="0"/>
                  </a:rPr>
                  <a:t>) = </a:t>
                </a:r>
                <a:r>
                  <a:rPr lang="en-US" altLang="zh-CN" i="1" kern="0" dirty="0">
                    <a:latin typeface="Times New Roman" pitchFamily="18" charset="0"/>
                  </a:rPr>
                  <a:t>I</a:t>
                </a:r>
                <a:r>
                  <a:rPr lang="en-US" altLang="zh-CN" kern="0" dirty="0">
                    <a:latin typeface="Times New Roman" pitchFamily="18" charset="0"/>
                  </a:rPr>
                  <a:t>(</a:t>
                </a:r>
                <a:r>
                  <a:rPr lang="en-US" altLang="zh-CN" i="1" kern="0" dirty="0" err="1">
                    <a:latin typeface="Times New Roman" pitchFamily="18" charset="0"/>
                  </a:rPr>
                  <a:t>y</a:t>
                </a:r>
                <a:r>
                  <a:rPr lang="en-US" altLang="zh-CN" kern="0" dirty="0" err="1">
                    <a:latin typeface="Times New Roman" pitchFamily="18" charset="0"/>
                  </a:rPr>
                  <a:t>;</a:t>
                </a:r>
                <a:r>
                  <a:rPr lang="en-US" altLang="zh-CN" i="1" kern="0" dirty="0" err="1">
                    <a:latin typeface="Times New Roman" pitchFamily="18" charset="0"/>
                  </a:rPr>
                  <a:t>x</a:t>
                </a:r>
                <a:r>
                  <a:rPr lang="en-US" altLang="zh-CN" kern="0" dirty="0">
                    <a:latin typeface="Times New Roman" pitchFamily="18" charset="0"/>
                  </a:rPr>
                  <a:t>)</a:t>
                </a:r>
                <a:r>
                  <a:rPr lang="zh-CN" altLang="en-US" kern="0" dirty="0">
                    <a:latin typeface="Times New Roman" pitchFamily="18" charset="0"/>
                  </a:rPr>
                  <a:t>：由</a:t>
                </a:r>
                <a:r>
                  <a:rPr lang="en-US" altLang="zh-CN" i="1" kern="0" dirty="0">
                    <a:latin typeface="Times New Roman" pitchFamily="18" charset="0"/>
                  </a:rPr>
                  <a:t>y</a:t>
                </a:r>
                <a:r>
                  <a:rPr lang="zh-CN" altLang="en-US" kern="0" dirty="0">
                    <a:latin typeface="Times New Roman" pitchFamily="18" charset="0"/>
                  </a:rPr>
                  <a:t>所提供的关于</a:t>
                </a:r>
                <a:r>
                  <a:rPr lang="en-US" altLang="zh-CN" i="1" kern="0" dirty="0">
                    <a:latin typeface="Times New Roman" pitchFamily="18" charset="0"/>
                  </a:rPr>
                  <a:t>x</a:t>
                </a:r>
                <a:r>
                  <a:rPr lang="zh-CN" altLang="en-US" kern="0" dirty="0">
                    <a:latin typeface="Times New Roman" pitchFamily="18" charset="0"/>
                  </a:rPr>
                  <a:t>的信息量 </a:t>
                </a:r>
                <a:r>
                  <a:rPr lang="en-US" altLang="zh-CN" sz="3200" b="1" kern="0" dirty="0">
                    <a:solidFill>
                      <a:srgbClr val="FF0000"/>
                    </a:solidFill>
                    <a:latin typeface="Times New Roman" pitchFamily="18" charset="0"/>
                  </a:rPr>
                  <a:t>=</a:t>
                </a:r>
                <a:r>
                  <a:rPr lang="en-US" altLang="zh-CN" b="1" kern="0" dirty="0">
                    <a:solidFill>
                      <a:srgbClr val="3333FF"/>
                    </a:solidFill>
                    <a:latin typeface="Times New Roman" pitchFamily="18" charset="0"/>
                  </a:rPr>
                  <a:t> </a:t>
                </a:r>
                <a:r>
                  <a:rPr lang="zh-CN" altLang="en-US" kern="0" dirty="0">
                    <a:latin typeface="Times New Roman" pitchFamily="18" charset="0"/>
                  </a:rPr>
                  <a:t>由</a:t>
                </a:r>
                <a:r>
                  <a:rPr lang="en-US" altLang="zh-CN" i="1" kern="0" dirty="0">
                    <a:latin typeface="Times New Roman" pitchFamily="18" charset="0"/>
                  </a:rPr>
                  <a:t>x</a:t>
                </a:r>
                <a:r>
                  <a:rPr lang="en-US" altLang="zh-CN" kern="0" dirty="0">
                    <a:latin typeface="Times New Roman" pitchFamily="18" charset="0"/>
                  </a:rPr>
                  <a:t> </a:t>
                </a:r>
                <a:r>
                  <a:rPr lang="zh-CN" altLang="en-US" kern="0" dirty="0">
                    <a:latin typeface="Times New Roman" pitchFamily="18" charset="0"/>
                  </a:rPr>
                  <a:t>所提供的关于</a:t>
                </a:r>
                <a:r>
                  <a:rPr lang="en-US" altLang="zh-CN" i="1" kern="0" dirty="0">
                    <a:latin typeface="Times New Roman" pitchFamily="18" charset="0"/>
                  </a:rPr>
                  <a:t>y</a:t>
                </a:r>
                <a:r>
                  <a:rPr lang="zh-CN" altLang="en-US" kern="0" dirty="0">
                    <a:latin typeface="Times New Roman" pitchFamily="18" charset="0"/>
                  </a:rPr>
                  <a:t>的信息量</a:t>
                </a:r>
                <a:endParaRPr lang="en-US" altLang="zh-CN" kern="0" dirty="0">
                  <a:latin typeface="Times New Roman" pitchFamily="18" charset="0"/>
                </a:endParaRPr>
              </a:p>
              <a:p>
                <a:pPr lvl="1"/>
                <a:r>
                  <a:rPr lang="zh-CN" altLang="en-US" dirty="0"/>
                  <a:t>当事件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、</a:t>
                </a:r>
                <a:r>
                  <a:rPr lang="en-US" altLang="zh-CN" dirty="0"/>
                  <a:t>y</a:t>
                </a:r>
                <a:r>
                  <a:rPr lang="zh-CN" altLang="en-US" dirty="0"/>
                  <a:t>统计独立时，互信息量为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：</a:t>
                </a:r>
                <a:r>
                  <a:rPr lang="en-US" altLang="zh-CN" dirty="0"/>
                  <a:t>p(</a:t>
                </a:r>
                <a:r>
                  <a:rPr lang="en-US" altLang="zh-CN" dirty="0" err="1"/>
                  <a:t>x|y</a:t>
                </a:r>
                <a:r>
                  <a:rPr lang="en-US" altLang="zh-CN" dirty="0"/>
                  <a:t>)=p(x)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y</a:t>
                </a:r>
                <a:r>
                  <a:rPr lang="zh-CN" altLang="en-US" dirty="0"/>
                  <a:t>之间没有什么关系，无论是否知道</a:t>
                </a:r>
                <a:r>
                  <a:rPr lang="en-US" altLang="zh-CN" dirty="0"/>
                  <a:t>y</a:t>
                </a:r>
                <a:r>
                  <a:rPr lang="zh-CN" altLang="en-US" dirty="0"/>
                  <a:t>，都对</a:t>
                </a:r>
                <a:r>
                  <a:rPr lang="en-US" altLang="zh-CN" dirty="0"/>
                  <a:t>x</a:t>
                </a:r>
                <a:r>
                  <a:rPr lang="zh-CN" altLang="en-US" dirty="0"/>
                  <a:t>出现的概率没有影响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可正可负：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y</a:t>
                </a:r>
                <a:r>
                  <a:rPr lang="zh-CN" altLang="en-US" dirty="0"/>
                  <a:t>的出现有利</a:t>
                </a:r>
                <a:r>
                  <a:rPr lang="en-US" altLang="zh-CN" dirty="0"/>
                  <a:t>/</a:t>
                </a:r>
                <a:r>
                  <a:rPr lang="zh-CN" altLang="en-US" dirty="0"/>
                  <a:t>不利于确定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x</a:t>
                </a:r>
                <a:r>
                  <a:rPr lang="zh-CN" altLang="en-US" dirty="0"/>
                  <a:t>的发生</a:t>
                </a:r>
                <a:endParaRPr lang="en-US" altLang="zh-CN" dirty="0"/>
              </a:p>
              <a:p>
                <a:pPr lvl="2">
                  <a:lnSpc>
                    <a:spcPct val="90000"/>
                  </a:lnSpc>
                </a:pPr>
                <a:r>
                  <a:rPr lang="zh-CN" altLang="en-US" sz="1600" b="1" dirty="0">
                    <a:solidFill>
                      <a:srgbClr val="DA08C1"/>
                    </a:solidFill>
                  </a:rPr>
                  <a:t>正</a:t>
                </a:r>
                <a:r>
                  <a:rPr lang="zh-CN" altLang="en-US" sz="1600" dirty="0"/>
                  <a:t>：</a:t>
                </a:r>
                <a14:m>
                  <m:oMath xmlns:m="http://schemas.openxmlformats.org/officeDocument/2006/math"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zh-CN" alt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</m:fName>
                      <m:e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unc>
                      <m:funcPr>
                        <m:ctrlP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func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&gt;0⇒</m:t>
                    </m:r>
                    <m:f>
                      <m:fPr>
                        <m:ctrlP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&gt;1⇒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)&gt;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600" i="1" dirty="0">
                    <a:latin typeface="Times New Roman" panose="02020603050405020304" pitchFamily="18" charset="0"/>
                  </a:rPr>
                  <a:t>，</a:t>
                </a:r>
                <a:r>
                  <a:rPr lang="en-US" altLang="zh-CN" sz="1600" i="1" dirty="0">
                    <a:latin typeface="Times New Roman" panose="02020603050405020304" pitchFamily="18" charset="0"/>
                  </a:rPr>
                  <a:t> x</a:t>
                </a:r>
                <a:r>
                  <a:rPr lang="zh-CN" altLang="en-US" sz="1600" dirty="0"/>
                  <a:t>：张三病了。</a:t>
                </a:r>
                <a:r>
                  <a:rPr lang="zh-CN" altLang="en-US" sz="1600" i="1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1600" i="1" dirty="0">
                    <a:latin typeface="Times New Roman" panose="02020603050405020304" pitchFamily="18" charset="0"/>
                  </a:rPr>
                  <a:t>y</a:t>
                </a:r>
                <a:r>
                  <a:rPr lang="zh-CN" altLang="en-US" sz="1600" dirty="0"/>
                  <a:t>：张三没来上课。</a:t>
                </a:r>
                <a:endParaRPr lang="en-US" altLang="zh-CN" sz="1600" dirty="0"/>
              </a:p>
              <a:p>
                <a:pPr lvl="2">
                  <a:lnSpc>
                    <a:spcPct val="90000"/>
                  </a:lnSpc>
                </a:pPr>
                <a:r>
                  <a:rPr lang="zh-CN" altLang="en-US" sz="1600" b="1" dirty="0">
                    <a:solidFill>
                      <a:srgbClr val="3333FF"/>
                    </a:solidFill>
                  </a:rPr>
                  <a:t>负</a:t>
                </a:r>
                <a:r>
                  <a:rPr lang="zh-CN" altLang="en-US" sz="1600" dirty="0"/>
                  <a:t>：</a:t>
                </a:r>
                <a14:m>
                  <m:oMath xmlns:m="http://schemas.openxmlformats.org/officeDocument/2006/math"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zh-CN" alt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</m:fName>
                      <m:e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unc>
                      <m:funcPr>
                        <m:ctrlP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func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&lt;0⇒</m:t>
                    </m:r>
                    <m:f>
                      <m:fPr>
                        <m:ctrlP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&lt;1⇒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)&lt;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zh-CN" alt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600" i="1" dirty="0">
                    <a:latin typeface="Times New Roman" panose="02020603050405020304" pitchFamily="18" charset="0"/>
                  </a:rPr>
                  <a:t> ，</a:t>
                </a:r>
                <a:r>
                  <a:rPr lang="en-US" altLang="zh-CN" sz="1600" i="1" dirty="0">
                    <a:latin typeface="Times New Roman" panose="02020603050405020304" pitchFamily="18" charset="0"/>
                  </a:rPr>
                  <a:t>x</a:t>
                </a:r>
                <a:r>
                  <a:rPr lang="zh-CN" altLang="en-US" sz="1600" dirty="0">
                    <a:latin typeface="Times New Roman" panose="02020603050405020304" pitchFamily="18" charset="0"/>
                  </a:rPr>
                  <a:t>：李四考了全班第一名。</a:t>
                </a:r>
                <a:r>
                  <a:rPr lang="zh-CN" altLang="en-US" sz="1600" i="1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1600" i="1" dirty="0">
                    <a:latin typeface="Times New Roman" panose="02020603050405020304" pitchFamily="18" charset="0"/>
                  </a:rPr>
                  <a:t>y</a:t>
                </a:r>
                <a:r>
                  <a:rPr lang="zh-CN" altLang="en-US" sz="1600" dirty="0"/>
                  <a:t>：李四没有复习功课。</a:t>
                </a:r>
                <a:endParaRPr lang="en-US" altLang="zh-CN" sz="1600" dirty="0"/>
              </a:p>
              <a:p>
                <a:pPr lvl="1">
                  <a:lnSpc>
                    <a:spcPct val="90000"/>
                  </a:lnSpc>
                </a:pPr>
                <a:r>
                  <a:rPr lang="zh-CN" altLang="en-US" sz="2000" dirty="0"/>
                  <a:t>互信息量不大于任一事件的自信息量</a:t>
                </a:r>
                <a:br>
                  <a:rPr lang="en-US" altLang="zh-CN" dirty="0"/>
                </a:br>
                <a:endParaRPr lang="zh-CN" altLang="en-US" sz="2000" dirty="0"/>
              </a:p>
              <a:p>
                <a:pPr>
                  <a:lnSpc>
                    <a:spcPct val="90000"/>
                  </a:lnSpc>
                  <a:buFont typeface="Wingdings" pitchFamily="2" charset="2"/>
                  <a:buNone/>
                </a:pPr>
                <a:endParaRPr lang="zh-CN" altLang="en-US" sz="2400" dirty="0"/>
              </a:p>
              <a:p>
                <a:pPr lvl="2"/>
                <a:endParaRPr lang="zh-CN" altLang="en-US" dirty="0"/>
              </a:p>
              <a:p>
                <a:pPr lvl="1"/>
                <a:endParaRPr lang="en-US" altLang="zh-CN" kern="0" dirty="0">
                  <a:latin typeface="Times New Roman" pitchFamily="18" charset="0"/>
                </a:endParaRPr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2E98308-D098-4510-87DD-9F223CCDD0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15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E089F2-9C27-47CC-8434-B0720D3BAF0A}"/>
              </a:ext>
            </a:extLst>
          </p:cNvPr>
          <p:cNvGrpSpPr/>
          <p:nvPr/>
        </p:nvGrpSpPr>
        <p:grpSpPr>
          <a:xfrm>
            <a:off x="5830957" y="5449887"/>
            <a:ext cx="6228522" cy="1093788"/>
            <a:chOff x="5291138" y="5218112"/>
            <a:chExt cx="6900862" cy="1639888"/>
          </a:xfrm>
        </p:grpSpPr>
        <p:graphicFrame>
          <p:nvGraphicFramePr>
            <p:cNvPr id="19" name="Object 40">
              <a:extLst>
                <a:ext uri="{FF2B5EF4-FFF2-40B4-BE49-F238E27FC236}">
                  <a16:creationId xmlns:a16="http://schemas.microsoft.com/office/drawing/2014/main" id="{0B3896EA-F176-47EE-8A88-CAE681B0E3E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91138" y="5437187"/>
            <a:ext cx="3303587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422400" imgH="203200" progId="Equation.DSMT4">
                    <p:embed/>
                  </p:oleObj>
                </mc:Choice>
                <mc:Fallback>
                  <p:oleObj name="Equation" r:id="rId4" imgW="1422400" imgH="203200" progId="Equation.DSMT4">
                    <p:embed/>
                    <p:pic>
                      <p:nvPicPr>
                        <p:cNvPr id="19" name="Object 40">
                          <a:extLst>
                            <a:ext uri="{FF2B5EF4-FFF2-40B4-BE49-F238E27FC236}">
                              <a16:creationId xmlns:a16="http://schemas.microsoft.com/office/drawing/2014/main" id="{0B3896EA-F176-47EE-8A88-CAE681B0E3E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91138" y="5437187"/>
                          <a:ext cx="3303587" cy="473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41">
              <a:extLst>
                <a:ext uri="{FF2B5EF4-FFF2-40B4-BE49-F238E27FC236}">
                  <a16:creationId xmlns:a16="http://schemas.microsoft.com/office/drawing/2014/main" id="{53F0C73A-B60F-4CC6-B8AC-BAC18E6657E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302250" y="6200775"/>
            <a:ext cx="3390900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459866" imgH="203112" progId="Equation.DSMT4">
                    <p:embed/>
                  </p:oleObj>
                </mc:Choice>
                <mc:Fallback>
                  <p:oleObj name="Equation" r:id="rId6" imgW="1459866" imgH="203112" progId="Equation.DSMT4">
                    <p:embed/>
                    <p:pic>
                      <p:nvPicPr>
                        <p:cNvPr id="20" name="Object 41">
                          <a:extLst>
                            <a:ext uri="{FF2B5EF4-FFF2-40B4-BE49-F238E27FC236}">
                              <a16:creationId xmlns:a16="http://schemas.microsoft.com/office/drawing/2014/main" id="{53F0C73A-B60F-4CC6-B8AC-BAC18E6657E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02250" y="6200775"/>
                          <a:ext cx="3390900" cy="473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1" name="组合 10">
              <a:extLst>
                <a:ext uri="{FF2B5EF4-FFF2-40B4-BE49-F238E27FC236}">
                  <a16:creationId xmlns:a16="http://schemas.microsoft.com/office/drawing/2014/main" id="{991368F8-32C9-4AAF-9F6D-F4B954EF84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44025" y="5218112"/>
              <a:ext cx="2847975" cy="873125"/>
              <a:chOff x="3184506" y="1911348"/>
              <a:chExt cx="2848015" cy="872456"/>
            </a:xfrm>
          </p:grpSpPr>
          <p:sp>
            <p:nvSpPr>
              <p:cNvPr id="22" name="右箭头 50">
                <a:extLst>
                  <a:ext uri="{FF2B5EF4-FFF2-40B4-BE49-F238E27FC236}">
                    <a16:creationId xmlns:a16="http://schemas.microsoft.com/office/drawing/2014/main" id="{423346F1-8106-4762-A50A-4813056C6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4506" y="2151044"/>
                <a:ext cx="909657" cy="293703"/>
              </a:xfrm>
              <a:prstGeom prst="rightArrow">
                <a:avLst>
                  <a:gd name="adj1" fmla="val 50000"/>
                  <a:gd name="adj2" fmla="val 49971"/>
                </a:avLst>
              </a:prstGeom>
              <a:solidFill>
                <a:srgbClr val="F2A1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0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3" name="圆柱形 32">
                <a:extLst>
                  <a:ext uri="{FF2B5EF4-FFF2-40B4-BE49-F238E27FC236}">
                    <a16:creationId xmlns:a16="http://schemas.microsoft.com/office/drawing/2014/main" id="{3B183F0F-6F09-431F-9BB0-EAD360C723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4227513" y="1758948"/>
                <a:ext cx="685800" cy="990600"/>
              </a:xfrm>
              <a:prstGeom prst="can">
                <a:avLst>
                  <a:gd name="adj" fmla="val 24997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0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4" name="右箭头 37">
                <a:extLst>
                  <a:ext uri="{FF2B5EF4-FFF2-40B4-BE49-F238E27FC236}">
                    <a16:creationId xmlns:a16="http://schemas.microsoft.com/office/drawing/2014/main" id="{627D2E97-94C5-4EF9-8F23-B2DB49CF0B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9513" y="2151044"/>
                <a:ext cx="933468" cy="293703"/>
              </a:xfrm>
              <a:prstGeom prst="rightArrow">
                <a:avLst>
                  <a:gd name="adj1" fmla="val 50000"/>
                  <a:gd name="adj2" fmla="val 49984"/>
                </a:avLst>
              </a:prstGeom>
              <a:solidFill>
                <a:srgbClr val="F2A1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0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5" name="TextBox 34">
                <a:extLst>
                  <a:ext uri="{FF2B5EF4-FFF2-40B4-BE49-F238E27FC236}">
                    <a16:creationId xmlns:a16="http://schemas.microsoft.com/office/drawing/2014/main" id="{381E95E8-1F79-4555-AFE1-3B384B6302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5113" y="2063748"/>
                <a:ext cx="83820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000" b="1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信道</a:t>
                </a:r>
              </a:p>
            </p:txBody>
          </p:sp>
          <p:sp>
            <p:nvSpPr>
              <p:cNvPr id="26" name="TextBox 15">
                <a:extLst>
                  <a:ext uri="{FF2B5EF4-FFF2-40B4-BE49-F238E27FC236}">
                    <a16:creationId xmlns:a16="http://schemas.microsoft.com/office/drawing/2014/main" id="{16BAB105-B818-45F0-94D5-B36F17999E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30558" y="2260584"/>
                <a:ext cx="270196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                    y</a:t>
                </a:r>
              </a:p>
            </p:txBody>
          </p:sp>
        </p:grpSp>
        <p:grpSp>
          <p:nvGrpSpPr>
            <p:cNvPr id="27" name="组合 10">
              <a:extLst>
                <a:ext uri="{FF2B5EF4-FFF2-40B4-BE49-F238E27FC236}">
                  <a16:creationId xmlns:a16="http://schemas.microsoft.com/office/drawing/2014/main" id="{AEFA7890-F077-46A2-B281-B159AA75C7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34500" y="5984875"/>
              <a:ext cx="2847975" cy="873125"/>
              <a:chOff x="3184506" y="1911348"/>
              <a:chExt cx="2848015" cy="872456"/>
            </a:xfrm>
          </p:grpSpPr>
          <p:sp>
            <p:nvSpPr>
              <p:cNvPr id="28" name="右箭头 50">
                <a:extLst>
                  <a:ext uri="{FF2B5EF4-FFF2-40B4-BE49-F238E27FC236}">
                    <a16:creationId xmlns:a16="http://schemas.microsoft.com/office/drawing/2014/main" id="{94F20C56-E04E-470C-9900-81EB7243A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3184506" y="2151044"/>
                <a:ext cx="909657" cy="293703"/>
              </a:xfrm>
              <a:prstGeom prst="rightArrow">
                <a:avLst>
                  <a:gd name="adj1" fmla="val 50000"/>
                  <a:gd name="adj2" fmla="val 49971"/>
                </a:avLst>
              </a:prstGeom>
              <a:solidFill>
                <a:srgbClr val="F2A1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0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9" name="圆柱形 32">
                <a:extLst>
                  <a:ext uri="{FF2B5EF4-FFF2-40B4-BE49-F238E27FC236}">
                    <a16:creationId xmlns:a16="http://schemas.microsoft.com/office/drawing/2014/main" id="{9C672F09-BF86-43AE-A9C1-CFD1EC122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4227513" y="1758948"/>
                <a:ext cx="685800" cy="990600"/>
              </a:xfrm>
              <a:prstGeom prst="can">
                <a:avLst>
                  <a:gd name="adj" fmla="val 24997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000">
                  <a:latin typeface="Arial Narrow" panose="020B0606020202030204" pitchFamily="34" charset="0"/>
                </a:endParaRPr>
              </a:p>
            </p:txBody>
          </p:sp>
          <p:sp>
            <p:nvSpPr>
              <p:cNvPr id="30" name="右箭头 37">
                <a:extLst>
                  <a:ext uri="{FF2B5EF4-FFF2-40B4-BE49-F238E27FC236}">
                    <a16:creationId xmlns:a16="http://schemas.microsoft.com/office/drawing/2014/main" id="{2EAFA28F-EDA3-4C76-AD0C-6788FE5A6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4989513" y="2151044"/>
                <a:ext cx="933468" cy="293703"/>
              </a:xfrm>
              <a:prstGeom prst="rightArrow">
                <a:avLst>
                  <a:gd name="adj1" fmla="val 50000"/>
                  <a:gd name="adj2" fmla="val 49984"/>
                </a:avLst>
              </a:prstGeom>
              <a:solidFill>
                <a:srgbClr val="F2A1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2000">
                  <a:latin typeface="Arial Narrow" panose="020B0606020202030204" pitchFamily="34" charset="0"/>
                </a:endParaRPr>
              </a:p>
            </p:txBody>
          </p:sp>
          <p:sp>
            <p:nvSpPr>
              <p:cNvPr id="31" name="TextBox 34">
                <a:extLst>
                  <a:ext uri="{FF2B5EF4-FFF2-40B4-BE49-F238E27FC236}">
                    <a16:creationId xmlns:a16="http://schemas.microsoft.com/office/drawing/2014/main" id="{D552AFFD-3738-4F10-BB31-BC20FDB2D3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5113" y="2063748"/>
                <a:ext cx="83820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000" b="1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信道</a:t>
                </a:r>
              </a:p>
            </p:txBody>
          </p:sp>
          <p:sp>
            <p:nvSpPr>
              <p:cNvPr id="32" name="TextBox 15">
                <a:extLst>
                  <a:ext uri="{FF2B5EF4-FFF2-40B4-BE49-F238E27FC236}">
                    <a16:creationId xmlns:a16="http://schemas.microsoft.com/office/drawing/2014/main" id="{E1A6E36D-E294-4DEC-B927-874169B13B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30558" y="2260584"/>
                <a:ext cx="270196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                    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554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FAB624-D187-4111-8426-04B304A30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</a:t>
            </a:r>
            <a:r>
              <a:rPr lang="zh-CN" altLang="en-US" dirty="0"/>
              <a:t>熵</a:t>
            </a:r>
            <a:r>
              <a:rPr lang="en-US" altLang="zh-CN" dirty="0"/>
              <a:t>-</a:t>
            </a:r>
            <a:r>
              <a:rPr lang="zh-CN" altLang="en-US" dirty="0"/>
              <a:t>离散信源最大熵定理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DF24A89-ABD4-492C-811E-963347EC48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52257"/>
                <a:ext cx="10515600" cy="4903649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zh-CN" altLang="en-US" dirty="0"/>
                  <a:t>熵（</a:t>
                </a:r>
                <a:r>
                  <a:rPr lang="en-US" altLang="zh-CN" dirty="0"/>
                  <a:t>entropy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zh-CN" altLang="en-US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条件熵</m:t>
                    </m:r>
                    <m:r>
                      <a:rPr lang="zh-CN" alt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：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  <m:sup/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supHide m:val="on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  <m:sup/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func>
                          <m:func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altLang="zh-CN" dirty="0"/>
              </a:p>
              <a:p>
                <a:pPr lvl="2"/>
                <a:r>
                  <a:rPr lang="zh-CN" altLang="en-US" dirty="0">
                    <a:latin typeface="Times New Roman" panose="02020603050405020304" pitchFamily="18" charset="0"/>
                  </a:rPr>
                  <a:t>若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X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表示输入，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Y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表示输出，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H(X|Y)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表示信道损失</a:t>
                </a:r>
                <a:endParaRPr lang="en-US" altLang="zh-CN" dirty="0">
                  <a:latin typeface="Times New Roman" panose="02020603050405020304" pitchFamily="18" charset="0"/>
                </a:endParaRPr>
              </a:p>
              <a:p>
                <a:pPr lvl="1"/>
                <a:r>
                  <a:rPr lang="zh-CN" altLang="en-US" dirty="0"/>
                  <a:t>联合熵（共熵）：</a:t>
                </a: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  <m:sup/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supHide m:val="on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  <m:sup/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𝑥𝑦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func>
                          <m:func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altLang="zh-CN" dirty="0"/>
              </a:p>
              <a:p>
                <a:r>
                  <a:rPr lang="zh-CN" altLang="en-US" dirty="0"/>
                  <a:t>熵的性质</a:t>
                </a:r>
                <a:endParaRPr lang="en-US" altLang="zh-CN" dirty="0"/>
              </a:p>
              <a:p>
                <a:pPr>
                  <a:lnSpc>
                    <a:spcPct val="120000"/>
                  </a:lnSpc>
                </a:pPr>
                <a:r>
                  <a:rPr lang="en-US" altLang="zh-CN" sz="3200" dirty="0"/>
                  <a:t>1. </a:t>
                </a:r>
                <a:r>
                  <a:rPr lang="zh-CN" altLang="en-US" sz="3200" dirty="0"/>
                  <a:t>对称性：与整体有关，个体无关</a:t>
                </a:r>
                <a:endParaRPr lang="en-US" altLang="zh-CN" sz="3200" dirty="0"/>
              </a:p>
              <a:p>
                <a:pPr>
                  <a:lnSpc>
                    <a:spcPct val="120000"/>
                  </a:lnSpc>
                </a:pPr>
                <a:r>
                  <a:rPr lang="en-US" altLang="zh-CN" sz="3200" dirty="0"/>
                  <a:t>2. </a:t>
                </a:r>
                <a:r>
                  <a:rPr lang="zh-CN" altLang="en-US" sz="3200" dirty="0"/>
                  <a:t>非负性：</a:t>
                </a:r>
                <a14:m>
                  <m:oMath xmlns:m="http://schemas.openxmlformats.org/officeDocument/2006/math"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zh-CN" altLang="en-US" sz="3200" dirty="0"/>
                  <a:t>；</a:t>
                </a:r>
                <a14:m>
                  <m:oMath xmlns:m="http://schemas.openxmlformats.org/officeDocument/2006/math"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func>
                          <m:funcPr>
                            <m:ctrlP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zh-CN" altLang="en-US"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zh-CN" alt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zh-CN" alt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zh-CN" alt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zh-CN" alt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func>
                      </m:e>
                    </m:nary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3200" dirty="0"/>
              </a:p>
              <a:p>
                <a:pPr>
                  <a:lnSpc>
                    <a:spcPct val="120000"/>
                  </a:lnSpc>
                </a:pPr>
                <a:r>
                  <a:rPr lang="en-US" altLang="zh-CN" sz="3200" dirty="0"/>
                  <a:t>3. </a:t>
                </a:r>
                <a:r>
                  <a:rPr lang="zh-CN" altLang="en-US" sz="3200" dirty="0"/>
                  <a:t>扩展性</a:t>
                </a:r>
                <a:r>
                  <a:rPr lang="en-US" altLang="zh-CN" sz="3200" dirty="0"/>
                  <a:t>: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zh-CN" altLang="en-US"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zh-CN" alt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func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,⋯,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,⋯,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zh-CN" alt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3200" dirty="0"/>
              </a:p>
              <a:p>
                <a:pPr lvl="1">
                  <a:lnSpc>
                    <a:spcPct val="120000"/>
                  </a:lnSpc>
                </a:pPr>
                <a:r>
                  <a:rPr lang="zh-CN" altLang="en-US" sz="2800" b="1" dirty="0"/>
                  <a:t>集合</a:t>
                </a:r>
                <a:r>
                  <a:rPr lang="en-US" altLang="zh-CN" sz="2800" b="1" i="1" dirty="0">
                    <a:latin typeface="Times New Roman" panose="02020603050405020304" pitchFamily="18" charset="0"/>
                  </a:rPr>
                  <a:t>X</a:t>
                </a:r>
                <a:r>
                  <a:rPr lang="zh-CN" altLang="en-US" sz="2800" b="1" dirty="0"/>
                  <a:t>有</a:t>
                </a:r>
                <a:r>
                  <a:rPr lang="en-US" altLang="zh-CN" sz="2800" b="1" i="1" dirty="0">
                    <a:latin typeface="Times New Roman" panose="02020603050405020304" pitchFamily="18" charset="0"/>
                  </a:rPr>
                  <a:t>q</a:t>
                </a:r>
                <a:r>
                  <a:rPr lang="zh-CN" altLang="en-US" sz="2800" b="1" dirty="0"/>
                  <a:t>个事件，集合</a:t>
                </a:r>
                <a:r>
                  <a:rPr lang="en-US" altLang="zh-CN" sz="2800" b="1" i="1" dirty="0">
                    <a:latin typeface="Times New Roman" panose="02020603050405020304" pitchFamily="18" charset="0"/>
                  </a:rPr>
                  <a:t>Y</a:t>
                </a:r>
                <a:r>
                  <a:rPr lang="zh-CN" altLang="en-US" sz="2800" b="1" dirty="0"/>
                  <a:t>比</a:t>
                </a:r>
                <a:r>
                  <a:rPr lang="en-US" altLang="zh-CN" sz="2800" b="1" i="1" dirty="0">
                    <a:latin typeface="Times New Roman" panose="02020603050405020304" pitchFamily="18" charset="0"/>
                  </a:rPr>
                  <a:t>X</a:t>
                </a:r>
                <a:r>
                  <a:rPr lang="zh-CN" altLang="en-US" sz="2800" b="1" dirty="0"/>
                  <a:t>仅仅是多了一个概率接近</a:t>
                </a:r>
                <a:r>
                  <a:rPr lang="en-US" altLang="zh-CN" sz="2800" b="1" dirty="0"/>
                  <a:t>0</a:t>
                </a:r>
                <a:r>
                  <a:rPr lang="zh-CN" altLang="en-US" sz="2800" b="1" dirty="0"/>
                  <a:t>的事件，则两个集合的熵值一样</a:t>
                </a:r>
                <a:endParaRPr lang="en-US" altLang="zh-CN" sz="2800" b="1" dirty="0"/>
              </a:p>
              <a:p>
                <a:pPr lvl="1"/>
                <a:r>
                  <a:rPr lang="zh-CN" altLang="en-US" dirty="0"/>
                  <a:t>证明：</a:t>
                </a: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在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[0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∞)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的连续性，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含义：集合中，一个事件发生的概率比其它事件发生的概率小得多时，这个事件对于集合的熵值的贡献可以忽略</a:t>
                </a:r>
              </a:p>
              <a:p>
                <a:pPr lvl="1">
                  <a:lnSpc>
                    <a:spcPct val="120000"/>
                  </a:lnSpc>
                </a:pPr>
                <a:endParaRPr lang="zh-CN" altLang="en-US" sz="28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DF24A89-ABD4-492C-811E-963347EC48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52257"/>
                <a:ext cx="10515600" cy="4903649"/>
              </a:xfrm>
              <a:blipFill>
                <a:blip r:embed="rId2"/>
                <a:stretch>
                  <a:fillRect l="-870" t="-3856" b="-22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136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42AB583-3B0C-5DF1-1857-511104315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38" y="991232"/>
            <a:ext cx="10947629" cy="118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83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801634-54A1-4FA0-B68A-63B2E7FD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</a:t>
            </a:r>
            <a:r>
              <a:rPr lang="zh-CN" altLang="en-US" dirty="0"/>
              <a:t>熵</a:t>
            </a:r>
            <a:r>
              <a:rPr lang="en-US" altLang="zh-CN" dirty="0"/>
              <a:t>-</a:t>
            </a:r>
            <a:r>
              <a:rPr lang="zh-CN" altLang="en-US" dirty="0"/>
              <a:t>离散信源最大熵定理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168C3AC-4562-4003-89B2-78FC0EFBB3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dirty="0"/>
                  <a:t>4. </a:t>
                </a:r>
                <a:r>
                  <a:rPr lang="zh-CN" altLang="en-US" dirty="0"/>
                  <a:t>可加性</a:t>
                </a:r>
                <a:r>
                  <a:rPr lang="en-US" altLang="zh-CN" dirty="0"/>
                  <a:t>:</a:t>
                </a: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设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和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为两个互相关联的随机变量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的概率分布为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},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的概率分布为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，则</m:t>
                    </m:r>
                    <m:r>
                      <m:rPr>
                        <m:nor/>
                      </m:rP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                     </m:t>
                    </m:r>
                    <m:r>
                      <m:rPr>
                        <m:sty m:val="p"/>
                      </m:rP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XY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m:rPr>
                        <m:sty m:val="p"/>
                      </m:rP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). </m:t>
                    </m:r>
                  </m:oMath>
                </a14:m>
                <a:endParaRPr lang="en-US" altLang="zh-CN" dirty="0"/>
              </a:p>
              <a:p>
                <a:pPr lvl="1">
                  <a:lnSpc>
                    <a:spcPct val="120000"/>
                  </a:lnSpc>
                </a:pPr>
                <a:r>
                  <a:rPr lang="zh-CN" altLang="en-US" dirty="0">
                    <a:latin typeface="Times New Roman" panose="02020603050405020304" pitchFamily="18" charset="0"/>
                  </a:rPr>
                  <a:t>当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X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、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Y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相互独立时，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H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(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X,Y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) = 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H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(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X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)+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H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(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Y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rgbClr val="FF0000"/>
                    </a:solidFill>
                  </a:rPr>
                  <a:t>5. </a:t>
                </a:r>
                <a:r>
                  <a:rPr lang="zh-CN" altLang="en-US" b="1" dirty="0">
                    <a:solidFill>
                      <a:srgbClr val="FF0000"/>
                    </a:solidFill>
                  </a:rPr>
                  <a:t>极值性</a:t>
                </a:r>
                <a:r>
                  <a:rPr lang="en-US" altLang="zh-CN" dirty="0"/>
                  <a:t>:</a:t>
                </a: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)≤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f>
                      <m:f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𝑙𝑜𝑔𝑛</m:t>
                    </m:r>
                  </m:oMath>
                </a14:m>
                <a:endParaRPr lang="zh-CN" altLang="en-US" dirty="0"/>
              </a:p>
              <a:p>
                <a:pPr lvl="1">
                  <a:lnSpc>
                    <a:spcPct val="120000"/>
                  </a:lnSpc>
                </a:pPr>
                <a:r>
                  <a:rPr lang="zh-CN" altLang="en-US" b="1" kern="0" dirty="0">
                    <a:solidFill>
                      <a:srgbClr val="FF3300"/>
                    </a:solidFill>
                    <a:latin typeface="Times New Roman" pitchFamily="18" charset="0"/>
                  </a:rPr>
                  <a:t>离散信源最大熵定理：</a:t>
                </a:r>
                <a:r>
                  <a:rPr lang="zh-CN" altLang="en-US" dirty="0">
                    <a:latin typeface="Times New Roman" pitchFamily="18" charset="0"/>
                  </a:rPr>
                  <a:t>各事件等概率发生时，熵最大</a:t>
                </a:r>
                <a:endParaRPr lang="en-US" altLang="zh-CN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eqArr>
                      </m:e>
                    </m:d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m:rPr>
                                <m:nor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eqArr>
                      </m:e>
                    </m:d>
                  </m:oMath>
                </a14:m>
                <a:endParaRPr lang="zh-CN" altLang="en-US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)=−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−(1−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</m:e>
                    </m:func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e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eqArr>
                      </m:e>
                    </m:d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       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endParaRPr lang="zh-CN" altLang="en-US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)=−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func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zh-CN" alt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zh-CN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−(1−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func>
                      <m:func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</m:e>
                    </m:func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  <a:p>
                <a:pPr>
                  <a:lnSpc>
                    <a:spcPct val="120000"/>
                  </a:lnSpc>
                </a:pPr>
                <a:r>
                  <a:rPr lang="en-US" altLang="zh-CN" dirty="0"/>
                  <a:t>6. </a:t>
                </a:r>
                <a:r>
                  <a:rPr lang="zh-CN" altLang="en-US" dirty="0"/>
                  <a:t>确定性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dirty="0"/>
                  <a:t>7. </a:t>
                </a:r>
                <a:r>
                  <a:rPr lang="zh-CN" altLang="en-US" dirty="0"/>
                  <a:t>上凸性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168C3AC-4562-4003-89B2-78FC0EFBB3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406" t="-700" b="-4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9">
            <a:extLst>
              <a:ext uri="{FF2B5EF4-FFF2-40B4-BE49-F238E27FC236}">
                <a16:creationId xmlns:a16="http://schemas.microsoft.com/office/drawing/2014/main" id="{B4E152F2-F05B-4905-A1EE-5ECA37789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711" y="3204839"/>
            <a:ext cx="2469076" cy="185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CE70888E-6D1B-4151-893C-FB4F3B157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426" y="2858610"/>
            <a:ext cx="3392455" cy="254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7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BB0B3A-A7A4-46AC-8CDF-B46C5016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</a:t>
            </a:r>
            <a:r>
              <a:rPr lang="zh-CN" altLang="en-US" dirty="0"/>
              <a:t>熵</a:t>
            </a:r>
            <a:r>
              <a:rPr lang="en-US" altLang="zh-CN" dirty="0"/>
              <a:t>-</a:t>
            </a:r>
            <a:r>
              <a:rPr lang="zh-CN" altLang="en-US" dirty="0"/>
              <a:t>离散信源最大熵定理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16C0B99-1053-4517-A27B-63C7A58048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036293" cy="4351338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sz="2400" dirty="0"/>
                  <a:t>问题：求熵的最大值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𝑙𝑜𝑔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 sz="2400" dirty="0"/>
                  <a:t>, subject to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en-US" altLang="zh-CN" sz="2400" b="0" dirty="0"/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定义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4.3.2  </a:t>
                </a:r>
                <a:r>
                  <a:rPr lang="zh-CN" altLang="en-US" sz="2400" dirty="0">
                    <a:latin typeface="Times New Roman" panose="02020603050405020304" pitchFamily="18" charset="0"/>
                  </a:rPr>
                  <a:t>如果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[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baseline="-25000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1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+(1−</m:t>
                    </m:r>
                    <m:r>
                      <a:rPr lang="el-GR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)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baseline="-25000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2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] 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 </m:t>
                    </m:r>
                    <m:r>
                      <a:rPr lang="el-GR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𝑓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baseline="-250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1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(1−</m:t>
                    </m:r>
                    <m:r>
                      <a:rPr lang="el-GR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)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𝑓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baseline="-250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2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0&lt;</m:t>
                    </m:r>
                    <m:r>
                      <a:rPr lang="el-GR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&lt;1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，称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𝑓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为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凹函数（上凸函数）</a:t>
                </a:r>
                <a:r>
                  <a:rPr lang="zh-CN" altLang="en-US" sz="2400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。如果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l-GR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baseline="-25000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1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+(1−</m:t>
                    </m:r>
                    <m:r>
                      <a:rPr lang="el-GR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)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baseline="-25000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2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] 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&gt; </m:t>
                    </m:r>
                    <m:r>
                      <a:rPr lang="el-GR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𝑓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baseline="-250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1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(1−</m:t>
                    </m:r>
                    <m:r>
                      <a:rPr lang="el-GR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)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𝑓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baseline="-250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2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 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，则称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f</a:t>
                </a:r>
                <a:r>
                  <a:rPr lang="en-US" altLang="zh-CN" sz="2400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(</a:t>
                </a:r>
                <a:r>
                  <a:rPr lang="en-US" altLang="zh-CN" sz="2400" i="1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X</a:t>
                </a:r>
                <a:r>
                  <a:rPr lang="en-US" altLang="zh-CN" sz="2400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为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严格凹函数（上凸函数）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类似的，有凸函数（下凸函数）以及严格凸函数的定义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zh-CN" altLang="en-US" sz="2400" dirty="0">
                    <a:latin typeface="Times New Roman" panose="02020603050405020304" pitchFamily="18" charset="0"/>
                    <a:ea typeface="楷体_GB2312"/>
                    <a:cs typeface="楷体_GB2312"/>
                  </a:rPr>
                  <a:t>对于凹函数（上凸函数），有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/>
                    <a:cs typeface="楷体_GB2312"/>
                  </a:rPr>
                  <a:t>詹森（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/>
                    <a:cs typeface="楷体_GB2312"/>
                  </a:rPr>
                  <a:t>Jenson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/>
                    <a:cs typeface="楷体_GB2312"/>
                  </a:rPr>
                  <a:t>）不等式</a:t>
                </a:r>
              </a:p>
              <a:p>
                <a:pPr algn="ctr">
                  <a:spcBef>
                    <a:spcPct val="0"/>
                  </a:spcBef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楷体_GB2312"/>
                    <a:cs typeface="楷体_GB2312"/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楷体_GB2312"/>
                        <a:cs typeface="楷体_GB2312"/>
                        <a:sym typeface="Symbol" panose="05050102010706020507" pitchFamily="18" charset="2"/>
                      </a:rPr>
                      <m:t>𝑓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楷体_GB2312"/>
                        <a:cs typeface="楷体_GB2312"/>
                        <a:sym typeface="Symbol" panose="05050102010706020507" pitchFamily="18" charset="2"/>
                      </a:rPr>
                      <m:t>(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楷体_GB2312"/>
                        <a:cs typeface="楷体_GB2312"/>
                        <a:sym typeface="Symbol" panose="05050102010706020507" pitchFamily="18" charset="2"/>
                      </a:rPr>
                      <m:t>𝐸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楷体_GB2312"/>
                        <a:cs typeface="楷体_GB2312"/>
                        <a:sym typeface="Symbol" panose="05050102010706020507" pitchFamily="18" charset="2"/>
                      </a:rPr>
                      <m:t>[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楷体_GB2312"/>
                        <a:cs typeface="楷体_GB2312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楷体_GB2312"/>
                        <a:cs typeface="楷体_GB2312"/>
                        <a:sym typeface="Symbol" panose="05050102010706020507" pitchFamily="18" charset="2"/>
                      </a:rPr>
                      <m:t>])  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楷体_GB2312"/>
                        <a:cs typeface="楷体_GB2312"/>
                      </a:rPr>
                      <m:t>𝐸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楷体_GB2312"/>
                        <a:cs typeface="楷体_GB2312"/>
                      </a:rPr>
                      <m:t>[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楷体_GB2312"/>
                        <a:cs typeface="楷体_GB2312"/>
                      </a:rPr>
                      <m:t>𝑓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楷体_GB2312"/>
                        <a:cs typeface="楷体_GB2312"/>
                      </a:rPr>
                      <m:t>(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楷体_GB2312"/>
                        <a:cs typeface="楷体_GB2312"/>
                      </a:rPr>
                      <m:t>𝑥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楷体_GB2312"/>
                        <a:cs typeface="楷体_GB2312"/>
                      </a:rPr>
                      <m:t>)] </m:t>
                    </m:r>
                  </m:oMath>
                </a14:m>
                <a:endParaRPr lang="en-US" altLang="zh-CN" sz="2400" dirty="0">
                  <a:latin typeface="Times New Roman" panose="02020603050405020304" pitchFamily="18" charset="0"/>
                  <a:ea typeface="楷体_GB2312"/>
                  <a:cs typeface="楷体_GB2312"/>
                  <a:sym typeface="Symbol" panose="05050102010706020507" pitchFamily="18" charset="2"/>
                </a:endParaRPr>
              </a:p>
              <a:p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16C0B99-1053-4517-A27B-63C7A58048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036293" cy="4351338"/>
              </a:xfrm>
              <a:blipFill>
                <a:blip r:embed="rId2"/>
                <a:stretch>
                  <a:fillRect l="-1213" t="-14706" r="-55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47E55E49-6D9E-45A2-87FC-819EF8E1C0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13114" y="1943100"/>
          <a:ext cx="480060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2798978" imgH="1732178" progId="">
                  <p:embed/>
                </p:oleObj>
              </mc:Choice>
              <mc:Fallback>
                <p:oleObj name="Visio" r:id="rId3" imgW="2798978" imgH="1732178" progId="">
                  <p:embed/>
                  <p:pic>
                    <p:nvPicPr>
                      <p:cNvPr id="6" name="Object 11">
                        <a:extLst>
                          <a:ext uri="{FF2B5EF4-FFF2-40B4-BE49-F238E27FC236}">
                            <a16:creationId xmlns:a16="http://schemas.microsoft.com/office/drawing/2014/main" id="{47E55E49-6D9E-45A2-87FC-819EF8E1C0C5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3114" y="1943100"/>
                        <a:ext cx="4800600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937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BB0B3A-A7A4-46AC-8CDF-B46C5016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</a:t>
            </a:r>
            <a:r>
              <a:rPr lang="zh-CN" altLang="en-US" dirty="0"/>
              <a:t>熵</a:t>
            </a:r>
            <a:r>
              <a:rPr lang="en-US" altLang="zh-CN" dirty="0"/>
              <a:t>-</a:t>
            </a:r>
            <a:r>
              <a:rPr lang="zh-CN" altLang="en-US" dirty="0"/>
              <a:t>离散信源最大熵定理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16C0B99-1053-4517-A27B-63C7A58048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85038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zh-CN" altLang="en-US" sz="2000" b="1" dirty="0">
                    <a:solidFill>
                      <a:srgbClr val="FF0000"/>
                    </a:solidFill>
                  </a:rPr>
                  <a:t>问题</a:t>
                </a:r>
                <a:r>
                  <a:rPr lang="zh-CN" altLang="en-US" sz="2000" dirty="0"/>
                  <a:t>：求熵的最大值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𝑙𝑜𝑔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 sz="2000" dirty="0"/>
                  <a:t>, subject to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en-US" altLang="zh-CN" sz="2000" b="0" dirty="0"/>
              </a:p>
              <a:p>
                <a:r>
                  <a:rPr lang="zh-CN" altLang="en-US" sz="2000" b="1" dirty="0">
                    <a:solidFill>
                      <a:srgbClr val="FF0000"/>
                    </a:solidFill>
                  </a:rPr>
                  <a:t>引理</a:t>
                </a:r>
                <a:r>
                  <a:rPr lang="zh-CN" altLang="en-US" sz="2000" dirty="0"/>
                  <a:t>：如果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=1,</m:t>
                    </m:r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则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nary>
                          <m:naryPr>
                            <m:chr m:val="∑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20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altLang="zh-CN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</m:func>
                          </m:e>
                        </m:nary>
                      </m:e>
                    </m:nary>
                    <m:r>
                      <a:rPr lang="zh-CN" altLang="en-US" sz="2000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sz="2000" dirty="0"/>
                  <a:t>当前仅当对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/>
                  <a:t>时等号成立</a:t>
                </a:r>
                <a:r>
                  <a:rPr lang="en-US" altLang="zh-CN" sz="2000" dirty="0"/>
                  <a:t>!</a:t>
                </a:r>
              </a:p>
              <a:p>
                <a:r>
                  <a:rPr lang="zh-CN" altLang="en-US" sz="2000" dirty="0">
                    <a:solidFill>
                      <a:srgbClr val="FF0000"/>
                    </a:solidFill>
                  </a:rPr>
                  <a:t>证明</a:t>
                </a:r>
                <a:r>
                  <a:rPr lang="zh-CN" altLang="en-US" sz="2000" dirty="0"/>
                  <a:t>：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∵∀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&gt;0,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𝑙𝑜𝑔𝑥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−1,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等号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仅当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成立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</m:func>
                          </m:e>
                        </m:nary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∎</m:t>
                    </m:r>
                  </m:oMath>
                </a14:m>
                <a:endParaRPr lang="en-US" altLang="zh-CN" sz="2000" dirty="0"/>
              </a:p>
              <a:p>
                <a:r>
                  <a:rPr lang="zh-CN" altLang="en-US" sz="2000" dirty="0"/>
                  <a:t>按照之前的思路，需要证明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是概率的上凸函数，即设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dirty="0"/>
                  <a:t>是两个概率分布，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&lt;1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sz="2000" dirty="0"/>
                  <a:t>证明：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000" dirty="0"/>
              </a:p>
              <a:p>
                <a:r>
                  <a:rPr lang="zh-CN" altLang="en-US" sz="2000" dirty="0"/>
                  <a:t>证明：根据引理，令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因为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&lt;1,</m:t>
                    </m:r>
                  </m:oMath>
                </a14:m>
                <a:r>
                  <a:rPr lang="zh-CN" altLang="en-US" sz="2000" dirty="0"/>
                  <a:t>因此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(∀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，不满足引理等号成立的条件。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≤</m:t>
                        </m:r>
                        <m:nary>
                          <m:naryPr>
                            <m:chr m:val="∑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</m:func>
                          </m:e>
                        </m:nary>
                      </m:e>
                    </m:nary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因此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0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代入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000" dirty="0"/>
                  <a:t>,</a:t>
                </a:r>
              </a:p>
              <a:p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</a:rPr>
                      <m:t>log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𝛼</m:t>
                    </m:r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𝛼</m:t>
                    </m:r>
                    <m:nary>
                      <m:naryPr>
                        <m:chr m:val="∑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d>
                                      <m:d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nary>
                              <m:naryPr>
                                <m:chr m:val="∑"/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unc>
                                  <m:func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000" b="0" i="0" smtClean="0">
                                            <a:latin typeface="Cambria Math" panose="02040503050406030204" pitchFamily="18" charset="0"/>
                                          </a:rPr>
                                          <m:t>i</m:t>
                                        </m:r>
                                      </m:sub>
                                    </m:sSub>
                                    <m:r>
                                      <m:rPr>
                                        <m:sty m:val="p"/>
                                      </m:rPr>
                                      <a:rPr lang="en-US" altLang="zh-CN" sz="200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𝛼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1−</m:t>
                                                </m:r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𝛼</m:t>
                                                </m:r>
                                              </m:e>
                                            </m:d>
                                            <m:sSub>
                                              <m:sSubPr>
                                                <m:ctrlP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nary>
                              <m:naryPr>
                                <m:chr m:val="∑"/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nary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altLang="zh-CN" sz="2000" dirty="0"/>
              </a:p>
              <a:p>
                <a:r>
                  <a:rPr lang="zh-CN" altLang="en-US" sz="2000" dirty="0"/>
                  <a:t>因此，得证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是凹函数或上凸函数！</a:t>
                </a:r>
                <a:endParaRPr lang="en-US" altLang="zh-CN" sz="2000" dirty="0"/>
              </a:p>
              <a:p>
                <a:endParaRPr lang="zh-CN" altLang="en-US" sz="20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16C0B99-1053-4517-A27B-63C7A58048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850383"/>
              </a:xfrm>
              <a:blipFill>
                <a:blip r:embed="rId2"/>
                <a:stretch>
                  <a:fillRect l="-464" t="-10930" r="-2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32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BB0B3A-A7A4-46AC-8CDF-B46C5016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</a:t>
            </a:r>
            <a:r>
              <a:rPr lang="zh-CN" altLang="en-US" dirty="0"/>
              <a:t>熵</a:t>
            </a:r>
            <a:r>
              <a:rPr lang="en-US" altLang="zh-CN" dirty="0"/>
              <a:t>-</a:t>
            </a:r>
            <a:r>
              <a:rPr lang="zh-CN" altLang="en-US" dirty="0"/>
              <a:t>离散信源最大熵定理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16C0B99-1053-4517-A27B-63C7A58048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求熵的最大值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𝑙𝑜𝑔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 dirty="0"/>
                  <a:t>, subject to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en-US" altLang="zh-CN" b="0" dirty="0"/>
              </a:p>
              <a:p>
                <a:r>
                  <a:rPr lang="zh-CN" altLang="en-US" b="1" dirty="0">
                    <a:solidFill>
                      <a:srgbClr val="FF0000"/>
                    </a:solidFill>
                  </a:rPr>
                  <a:t>解</a:t>
                </a:r>
                <a:r>
                  <a:rPr lang="zh-CN" altLang="en-US" dirty="0"/>
                  <a:t>：根据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拉格朗日乘子法</a:t>
                </a:r>
                <a:r>
                  <a:rPr lang="zh-CN" altLang="en-US" dirty="0"/>
                  <a:t>，目标函数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(∑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对参数求偏导数，并令其为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，则有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=−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>
                              <m:f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∑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−1=0</m:t>
                            </m:r>
                          </m:e>
                        </m:eqAr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{"/>
                        <m:endChr m:val="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∑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eqAr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eqArr>
                          </m:e>
                        </m:d>
                      </m:e>
                    </m:d>
                  </m:oMath>
                </a14:m>
                <a:r>
                  <a:rPr lang="zh-CN" altLang="en-US" dirty="0"/>
                  <a:t>从而，可得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altLang="zh-CN" dirty="0"/>
              </a:p>
              <a:p>
                <a:r>
                  <a:rPr lang="zh-CN" altLang="en-US" dirty="0"/>
                  <a:t>熵函数的形式除了一个常数倍外是唯一确定的！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16C0B99-1053-4517-A27B-63C7A58048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401" r="-11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568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4.5</a:t>
            </a:r>
            <a:r>
              <a:rPr lang="zh-CN" altLang="en-US" dirty="0">
                <a:solidFill>
                  <a:srgbClr val="FF0000"/>
                </a:solidFill>
              </a:rPr>
              <a:t>平均互信息量、相对熵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2579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noFill/>
            </p:spPr>
            <p:txBody>
              <a:bodyPr/>
              <a:lstStyle/>
              <a:p>
                <a:r>
                  <a:rPr lang="zh-CN" altLang="en-US" dirty="0"/>
                  <a:t>各种信息量之间的关系：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平均互信息量与信源熵、条件熵的关系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 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（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）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（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︱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）</m:t>
                    </m:r>
                  </m:oMath>
                </a14:m>
                <a:endParaRPr lang="zh-CN" altLang="en-US" b="0" dirty="0">
                  <a:solidFill>
                    <a:srgbClr val="00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 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（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）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（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︱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）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zh-CN" altLang="en-US" b="0" dirty="0">
                  <a:solidFill>
                    <a:srgbClr val="00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 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 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)− 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𝑋𝑌</m:t>
                    </m:r>
                    <m:r>
                      <a:rPr lang="zh-CN" alt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zh-CN" altLang="en-US" b="0" dirty="0">
                  <a:solidFill>
                    <a:srgbClr val="000000"/>
                  </a:solidFill>
                </a:endParaRPr>
              </a:p>
              <a:p>
                <a:pPr lvl="1"/>
                <a:endParaRPr lang="zh-CN" altLang="en-US" b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25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blipFill>
                <a:blip r:embed="rId15"/>
                <a:stretch>
                  <a:fillRect l="-1043" t="-25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1" name="Object 11">
            <a:extLst>
              <a:ext uri="{FF2B5EF4-FFF2-40B4-BE49-F238E27FC236}">
                <a16:creationId xmlns:a16="http://schemas.microsoft.com/office/drawing/2014/main" id="{F94D40E3-C05A-4912-A93A-A3A4D3DEE2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8201" y="3484764"/>
          <a:ext cx="5276685" cy="3008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6" imgW="2644140" imgH="1507541" progId="">
                  <p:embed/>
                </p:oleObj>
              </mc:Choice>
              <mc:Fallback>
                <p:oleObj name="Visio" r:id="rId16" imgW="2644140" imgH="1507541" progId="">
                  <p:embed/>
                  <p:pic>
                    <p:nvPicPr>
                      <p:cNvPr id="31" name="Object 11">
                        <a:extLst>
                          <a:ext uri="{FF2B5EF4-FFF2-40B4-BE49-F238E27FC236}">
                            <a16:creationId xmlns:a16="http://schemas.microsoft.com/office/drawing/2014/main" id="{F94D40E3-C05A-4912-A93A-A3A4D3DEE28F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201" y="3484764"/>
                        <a:ext cx="5276685" cy="30081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52424-940F-4B95-B897-B5551F8A1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4.5</a:t>
            </a:r>
            <a:r>
              <a:rPr lang="zh-CN" altLang="en-US" dirty="0"/>
              <a:t>平均互信息量、相对熵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6A0B916-614D-40A3-92B7-5C12A7773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zh-CN" altLang="en-US" sz="2600" b="1" dirty="0">
                    <a:solidFill>
                      <a:srgbClr val="FF0000"/>
                    </a:solidFill>
                  </a:rPr>
                  <a:t>相对熵</a:t>
                </a:r>
                <a14:m>
                  <m:oMath xmlns:m="http://schemas.openxmlformats.org/officeDocument/2006/math">
                    <m:r>
                      <a:rPr lang="zh-CN" altLang="en-US" sz="2600" i="1">
                        <a:latin typeface="Cambria Math" panose="02040503050406030204" pitchFamily="18" charset="0"/>
                      </a:rPr>
                      <m:t>：</m:t>
                    </m:r>
                    <m:r>
                      <a:rPr lang="en-US" altLang="zh-CN" sz="2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zh-CN" sz="2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ctrlPr>
                          <a:rPr lang="en-US" altLang="zh-CN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CN" sz="2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/>
                      <m:e>
                        <m:r>
                          <a:rPr lang="en-US" altLang="zh-CN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func>
                          <m:funcPr>
                            <m:ctrlPr>
                              <a:rPr lang="en-US" altLang="zh-CN" sz="2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6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6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6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US" altLang="zh-CN" sz="2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altLang="zh-CN" sz="26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d>
                                      <m:dPr>
                                        <m:ctrlPr>
                                          <a:rPr lang="en-US" altLang="zh-CN" sz="2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</m:oMath>
                </a14:m>
                <a:r>
                  <a:rPr lang="en-US" altLang="zh-CN" sz="2600" dirty="0"/>
                  <a:t>:</a:t>
                </a:r>
                <a:r>
                  <a:rPr lang="zh-CN" altLang="en-US" sz="2600" dirty="0"/>
                  <a:t>相对熵</a:t>
                </a:r>
                <a:r>
                  <a:rPr lang="en-US" altLang="zh-CN" sz="2600" dirty="0"/>
                  <a:t>,</a:t>
                </a:r>
                <a:r>
                  <a:rPr lang="zh-CN" altLang="en-US" sz="2600" dirty="0"/>
                  <a:t>交叉熵，</a:t>
                </a:r>
                <a:r>
                  <a:rPr lang="en-US" altLang="zh-CN" sz="2600" dirty="0" err="1"/>
                  <a:t>Kullback</a:t>
                </a:r>
                <a:r>
                  <a:rPr lang="zh-CN" altLang="en-US" sz="2600" dirty="0"/>
                  <a:t>熵，</a:t>
                </a:r>
                <a:r>
                  <a:rPr lang="en-US" altLang="zh-CN" sz="2600" dirty="0"/>
                  <a:t>K-L</a:t>
                </a:r>
                <a:r>
                  <a:rPr lang="zh-CN" altLang="en-US" sz="2600" dirty="0"/>
                  <a:t>散度，</a:t>
                </a:r>
                <a:r>
                  <a:rPr lang="en-US" altLang="zh-CN" sz="2600" dirty="0"/>
                  <a:t>K-L</a:t>
                </a:r>
                <a:r>
                  <a:rPr lang="zh-CN" altLang="en-US" sz="2600" dirty="0"/>
                  <a:t>距离，方向散度</a:t>
                </a:r>
                <a:r>
                  <a:rPr lang="en-US" altLang="zh-CN" sz="2600" dirty="0"/>
                  <a:t>)</a:t>
                </a:r>
              </a:p>
              <a:p>
                <a:pPr lvl="1"/>
                <a:r>
                  <a:rPr lang="zh-CN" altLang="en-US" sz="2200" dirty="0"/>
                  <a:t>相对熵非负，互信息非负</a:t>
                </a:r>
                <a:endParaRPr lang="en-US" altLang="zh-CN" sz="2200" dirty="0"/>
              </a:p>
              <a:p>
                <a:pPr lvl="1"/>
                <a:r>
                  <a:rPr lang="zh-CN" altLang="en-US" sz="2200" b="1" dirty="0">
                    <a:solidFill>
                      <a:srgbClr val="FF0000"/>
                    </a:solidFill>
                  </a:rPr>
                  <a:t>证明</a:t>
                </a:r>
                <a:r>
                  <a:rPr lang="zh-CN" altLang="en-US" sz="2200" dirty="0"/>
                  <a:t>：</a:t>
                </a:r>
                <a:r>
                  <a:rPr lang="en-US" altLang="zh-CN" sz="2200" dirty="0"/>
                  <a:t>1)</a:t>
                </a:r>
                <a:r>
                  <a:rPr lang="zh-CN" altLang="en-US" sz="2200" dirty="0"/>
                  <a:t>对任意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&gt;0,</m:t>
                    </m:r>
                  </m:oMath>
                </a14:m>
                <a:r>
                  <a:rPr lang="zh-CN" altLang="en-US" sz="2200" dirty="0"/>
                  <a:t>都有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𝑙𝑛𝑥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zh-CN" altLang="en-US" sz="2200" dirty="0"/>
                  <a:t>成立，等式成立的充要条件是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zh-CN" sz="2200" dirty="0"/>
                  <a:t>,</a:t>
                </a:r>
                <a:r>
                  <a:rPr lang="zh-CN" altLang="en-US" sz="2200" dirty="0"/>
                  <a:t>令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−1−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𝑙𝑛𝑥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200" dirty="0"/>
                  <a:t>，则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zh-CN" sz="2200" dirty="0"/>
                  <a:t>,</a:t>
                </a:r>
                <a:r>
                  <a:rPr lang="zh-CN" altLang="en-US" sz="2200" dirty="0"/>
                  <a:t>从而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200" dirty="0"/>
                  <a:t>为下凸函数，且最小值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zh-CN" altLang="en-US" sz="2200" dirty="0"/>
                  <a:t>取得</a:t>
                </a:r>
                <a14:m>
                  <m:oMath xmlns:m="http://schemas.openxmlformats.org/officeDocument/2006/math">
                    <m:r>
                      <a:rPr lang="en-US" altLang="zh-CN" sz="22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200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CN" sz="22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200" dirty="0"/>
                  <a:t>，从而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−1≥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US" altLang="zh-CN" sz="2200" dirty="0"/>
                  <a:t>,</a:t>
                </a:r>
                <a:r>
                  <a:rPr lang="zh-CN" altLang="en-US" sz="2200" dirty="0"/>
                  <a:t>然后令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≔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en-US" sz="2200" dirty="0"/>
                  <a:t>，代入得证；</a:t>
                </a:r>
                <a:endParaRPr lang="en-US" altLang="zh-CN" sz="2200" dirty="0"/>
              </a:p>
              <a:p>
                <a:pPr lvl="1"/>
                <a:r>
                  <a:rPr lang="en-US" altLang="zh-CN" sz="2200" dirty="0"/>
                  <a:t>2)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2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𝑙𝑜𝑔𝑒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⋅</m:t>
                    </m:r>
                    <m:func>
                      <m:func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20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𝑙𝑜𝑔𝑒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altLang="zh-CN" sz="2200" dirty="0"/>
                  <a:t>,</a:t>
                </a:r>
                <a:r>
                  <a:rPr lang="zh-CN" altLang="en-US" sz="2200" dirty="0"/>
                  <a:t>从而：</a:t>
                </a:r>
                <a:endParaRPr lang="en-US" altLang="zh-CN" sz="22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altLang="zh-CN" sz="2200" i="1">
                          <a:latin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𝑙𝑜𝑔𝑒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𝑙𝑜𝑔𝑒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⋅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)=0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altLang="zh-CN" sz="2200" dirty="0"/>
              </a:p>
              <a:p>
                <a:pPr lvl="1"/>
                <a:r>
                  <a:rPr lang="zh-CN" altLang="en-US" sz="2200" dirty="0"/>
                  <a:t>从而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2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n-US" altLang="zh-CN" sz="22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nary>
                  </m:oMath>
                </a14:m>
                <a:r>
                  <a:rPr lang="en-US" altLang="zh-CN" sz="2200" dirty="0"/>
                  <a:t>,</a:t>
                </a:r>
                <a:r>
                  <a:rPr lang="zh-CN" altLang="en-US" sz="2200" dirty="0"/>
                  <a:t>等号成立当且仅当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altLang="zh-CN" sz="22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6A0B916-614D-40A3-92B7-5C12A7773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700" r="-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ECDAB1DB-338F-A2D1-B16E-4553AEEE3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126" y="6008914"/>
            <a:ext cx="4748850" cy="63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B8B8C-72DC-4DB6-90BA-C2D0E4C4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4.6 </a:t>
            </a:r>
            <a:r>
              <a:rPr lang="zh-CN" altLang="en-US" dirty="0"/>
              <a:t>决策树</a:t>
            </a:r>
            <a:r>
              <a:rPr lang="en-US" altLang="zh-CN" dirty="0"/>
              <a:t>-</a:t>
            </a:r>
            <a:r>
              <a:rPr lang="zh-CN" altLang="en-US" dirty="0"/>
              <a:t>信息熵的直接应用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488CA-6C29-49CE-A417-696C22BF5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决策树：基于规则来进行分类，典型的决策树算法</a:t>
            </a:r>
            <a:r>
              <a:rPr lang="en-US" altLang="zh-CN" dirty="0"/>
              <a:t>ID3</a:t>
            </a:r>
          </a:p>
          <a:p>
            <a:pPr lvl="1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FC09166-D709-5B8D-19CC-4263F7CDB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44" y="1572080"/>
            <a:ext cx="11545911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6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3314E4-5142-43F9-BAF5-A2EDCAB97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5.1 </a:t>
            </a:r>
            <a:r>
              <a:rPr lang="zh-CN" altLang="en-US" dirty="0"/>
              <a:t>基本概率论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11AC15D-C46C-4F12-9A11-5C81103EDB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sz="3600" dirty="0"/>
                  <a:t>全概率公式</a:t>
                </a:r>
                <a:endParaRPr lang="en-US" altLang="zh-CN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m:rPr>
                              <m:lit/>
                            </m:r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CN" sz="3600" dirty="0"/>
              </a:p>
              <a:p>
                <a:r>
                  <a:rPr lang="zh-CN" altLang="en-US" sz="3600" dirty="0"/>
                  <a:t>贝叶斯公式</a:t>
                </a:r>
                <a:endParaRPr lang="en-US" altLang="zh-CN" sz="3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m:rPr>
                                  <m:lit/>
                                </m:r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6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CN" sz="3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m:rPr>
                                      <m:lit/>
                                    </m:rP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sSub>
                                    <m:sSubPr>
                                      <m:ctrlPr>
                                        <a:rPr lang="en-US" altLang="zh-CN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6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CN" sz="3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den>
                      </m:f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sz="3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3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m:rPr>
                              <m:lit/>
                            </m:r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acc>
                            <m:accPr>
                              <m:chr m:val="̅"/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11AC15D-C46C-4F12-9A11-5C81103EDB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39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56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id="{83644392-C275-4D1F-BF75-29B1185515EC}"/>
              </a:ext>
            </a:extLst>
          </p:cNvPr>
          <p:cNvGrpSpPr/>
          <p:nvPr/>
        </p:nvGrpSpPr>
        <p:grpSpPr>
          <a:xfrm>
            <a:off x="6370115" y="241596"/>
            <a:ext cx="4051790" cy="6296387"/>
            <a:chOff x="6310480" y="112388"/>
            <a:chExt cx="4051790" cy="6296387"/>
          </a:xfrm>
        </p:grpSpPr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D6622D38-C135-4CE3-BD55-653CCFE5318E}"/>
                </a:ext>
              </a:extLst>
            </p:cNvPr>
            <p:cNvCxnSpPr>
              <a:cxnSpLocks/>
            </p:cNvCxnSpPr>
            <p:nvPr/>
          </p:nvCxnSpPr>
          <p:spPr>
            <a:xfrm>
              <a:off x="6326830" y="1444423"/>
              <a:ext cx="36707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A8F9DBFC-9290-4BAB-BC79-81F09EA2B7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88577" y="112388"/>
              <a:ext cx="67677" cy="6032625"/>
            </a:xfrm>
            <a:prstGeom prst="straightConnector1">
              <a:avLst/>
            </a:prstGeom>
            <a:ln w="15875">
              <a:prstDash val="dash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91E63C29-C557-4B43-B02D-E9D97AEC615E}"/>
                </a:ext>
              </a:extLst>
            </p:cNvPr>
            <p:cNvSpPr/>
            <p:nvPr/>
          </p:nvSpPr>
          <p:spPr>
            <a:xfrm>
              <a:off x="6920311" y="474449"/>
              <a:ext cx="1122562" cy="671036"/>
            </a:xfrm>
            <a:custGeom>
              <a:avLst/>
              <a:gdLst>
                <a:gd name="connsiteX0" fmla="*/ 0 w 1122562"/>
                <a:gd name="connsiteY0" fmla="*/ 671036 h 671036"/>
                <a:gd name="connsiteX1" fmla="*/ 329711 w 1122562"/>
                <a:gd name="connsiteY1" fmla="*/ 288570 h 671036"/>
                <a:gd name="connsiteX2" fmla="*/ 575896 w 1122562"/>
                <a:gd name="connsiteY2" fmla="*/ 7216 h 671036"/>
                <a:gd name="connsiteX3" fmla="*/ 1055077 w 1122562"/>
                <a:gd name="connsiteY3" fmla="*/ 587509 h 671036"/>
                <a:gd name="connsiteX4" fmla="*/ 1107830 w 1122562"/>
                <a:gd name="connsiteY4" fmla="*/ 640262 h 671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562" h="671036">
                  <a:moveTo>
                    <a:pt x="0" y="671036"/>
                  </a:moveTo>
                  <a:lnTo>
                    <a:pt x="329711" y="288570"/>
                  </a:lnTo>
                  <a:cubicBezTo>
                    <a:pt x="425694" y="177933"/>
                    <a:pt x="455002" y="-42607"/>
                    <a:pt x="575896" y="7216"/>
                  </a:cubicBezTo>
                  <a:cubicBezTo>
                    <a:pt x="696790" y="57039"/>
                    <a:pt x="966421" y="482001"/>
                    <a:pt x="1055077" y="587509"/>
                  </a:cubicBezTo>
                  <a:cubicBezTo>
                    <a:pt x="1143733" y="693017"/>
                    <a:pt x="1125781" y="666639"/>
                    <a:pt x="1107830" y="64026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6FB6A4EF-7997-4D5A-A895-53646192F150}"/>
                </a:ext>
              </a:extLst>
            </p:cNvPr>
            <p:cNvSpPr/>
            <p:nvPr/>
          </p:nvSpPr>
          <p:spPr>
            <a:xfrm>
              <a:off x="7729203" y="485134"/>
              <a:ext cx="1617785" cy="629577"/>
            </a:xfrm>
            <a:custGeom>
              <a:avLst/>
              <a:gdLst>
                <a:gd name="connsiteX0" fmla="*/ 0 w 1617785"/>
                <a:gd name="connsiteY0" fmla="*/ 629577 h 629577"/>
                <a:gd name="connsiteX1" fmla="*/ 281354 w 1617785"/>
                <a:gd name="connsiteY1" fmla="*/ 458127 h 629577"/>
                <a:gd name="connsiteX2" fmla="*/ 549519 w 1617785"/>
                <a:gd name="connsiteY2" fmla="*/ 229527 h 629577"/>
                <a:gd name="connsiteX3" fmla="*/ 747346 w 1617785"/>
                <a:gd name="connsiteY3" fmla="*/ 9720 h 629577"/>
                <a:gd name="connsiteX4" fmla="*/ 1094642 w 1617785"/>
                <a:gd name="connsiteY4" fmla="*/ 66870 h 629577"/>
                <a:gd name="connsiteX5" fmla="*/ 1402373 w 1617785"/>
                <a:gd name="connsiteY5" fmla="*/ 317451 h 629577"/>
                <a:gd name="connsiteX6" fmla="*/ 1565031 w 1617785"/>
                <a:gd name="connsiteY6" fmla="*/ 563635 h 629577"/>
                <a:gd name="connsiteX7" fmla="*/ 1617785 w 1617785"/>
                <a:gd name="connsiteY7" fmla="*/ 616389 h 629577"/>
                <a:gd name="connsiteX8" fmla="*/ 1617785 w 1617785"/>
                <a:gd name="connsiteY8" fmla="*/ 616389 h 629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785" h="629577">
                  <a:moveTo>
                    <a:pt x="0" y="629577"/>
                  </a:moveTo>
                  <a:cubicBezTo>
                    <a:pt x="94884" y="577189"/>
                    <a:pt x="189768" y="524802"/>
                    <a:pt x="281354" y="458127"/>
                  </a:cubicBezTo>
                  <a:cubicBezTo>
                    <a:pt x="372941" y="391452"/>
                    <a:pt x="471854" y="304261"/>
                    <a:pt x="549519" y="229527"/>
                  </a:cubicBezTo>
                  <a:cubicBezTo>
                    <a:pt x="627184" y="154793"/>
                    <a:pt x="656492" y="36829"/>
                    <a:pt x="747346" y="9720"/>
                  </a:cubicBezTo>
                  <a:cubicBezTo>
                    <a:pt x="838200" y="-17389"/>
                    <a:pt x="985471" y="15581"/>
                    <a:pt x="1094642" y="66870"/>
                  </a:cubicBezTo>
                  <a:cubicBezTo>
                    <a:pt x="1203813" y="118158"/>
                    <a:pt x="1323975" y="234657"/>
                    <a:pt x="1402373" y="317451"/>
                  </a:cubicBezTo>
                  <a:cubicBezTo>
                    <a:pt x="1480771" y="400245"/>
                    <a:pt x="1529129" y="513812"/>
                    <a:pt x="1565031" y="563635"/>
                  </a:cubicBezTo>
                  <a:cubicBezTo>
                    <a:pt x="1600933" y="613458"/>
                    <a:pt x="1617785" y="616389"/>
                    <a:pt x="1617785" y="616389"/>
                  </a:cubicBezTo>
                  <a:lnTo>
                    <a:pt x="1617785" y="616389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4C39866D-41C6-4CA1-B701-C985C2F53D31}"/>
                    </a:ext>
                  </a:extLst>
                </p:cNvPr>
                <p:cNvSpPr txBox="1"/>
                <p:nvPr/>
              </p:nvSpPr>
              <p:spPr>
                <a:xfrm>
                  <a:off x="6978249" y="186196"/>
                  <a:ext cx="1006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4C39866D-41C6-4CA1-B701-C985C2F53D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8249" y="186196"/>
                  <a:ext cx="1006686" cy="369332"/>
                </a:xfrm>
                <a:prstGeom prst="rect">
                  <a:avLst/>
                </a:prstGeom>
                <a:blipFill>
                  <a:blip r:embed="rId2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3F193606-ACAF-444F-9C13-367CA7621B08}"/>
                    </a:ext>
                  </a:extLst>
                </p:cNvPr>
                <p:cNvSpPr txBox="1"/>
                <p:nvPr/>
              </p:nvSpPr>
              <p:spPr>
                <a:xfrm>
                  <a:off x="8104452" y="123695"/>
                  <a:ext cx="1001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lit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3F193606-ACAF-444F-9C13-367CA7621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4452" y="123695"/>
                  <a:ext cx="1001363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8D59494-414D-411B-88A6-A6FAD2C7AC04}"/>
                </a:ext>
              </a:extLst>
            </p:cNvPr>
            <p:cNvCxnSpPr>
              <a:cxnSpLocks/>
            </p:cNvCxnSpPr>
            <p:nvPr/>
          </p:nvCxnSpPr>
          <p:spPr>
            <a:xfrm>
              <a:off x="7450819" y="474449"/>
              <a:ext cx="0" cy="968026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DB1F2D5F-199F-4585-A33C-0FFCB1110DFB}"/>
                </a:ext>
              </a:extLst>
            </p:cNvPr>
            <p:cNvCxnSpPr>
              <a:cxnSpLocks/>
            </p:cNvCxnSpPr>
            <p:nvPr/>
          </p:nvCxnSpPr>
          <p:spPr>
            <a:xfrm>
              <a:off x="8538095" y="493027"/>
              <a:ext cx="0" cy="968026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0D2356E6-0E01-4A71-AF81-C2F2135C9DB1}"/>
                    </a:ext>
                  </a:extLst>
                </p:cNvPr>
                <p:cNvSpPr txBox="1"/>
                <p:nvPr/>
              </p:nvSpPr>
              <p:spPr>
                <a:xfrm>
                  <a:off x="7231976" y="1433738"/>
                  <a:ext cx="4757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0D2356E6-0E01-4A71-AF81-C2F2135C9D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1976" y="1433738"/>
                  <a:ext cx="47570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8489F49E-52DA-4631-8684-E3A62558E39B}"/>
                    </a:ext>
                  </a:extLst>
                </p:cNvPr>
                <p:cNvSpPr txBox="1"/>
                <p:nvPr/>
              </p:nvSpPr>
              <p:spPr>
                <a:xfrm>
                  <a:off x="8319251" y="1433738"/>
                  <a:ext cx="4703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8489F49E-52DA-4631-8684-E3A62558E3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19251" y="1433738"/>
                  <a:ext cx="47038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A37A67E5-F3CC-4841-B85D-4381445061CF}"/>
                    </a:ext>
                  </a:extLst>
                </p:cNvPr>
                <p:cNvSpPr txBox="1"/>
                <p:nvPr/>
              </p:nvSpPr>
              <p:spPr>
                <a:xfrm>
                  <a:off x="9981268" y="1249072"/>
                  <a:ext cx="3810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A37A67E5-F3CC-4841-B85D-4381445061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1268" y="1249072"/>
                  <a:ext cx="381002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79080394-FBD5-4118-B930-68B744F2CBBA}"/>
                </a:ext>
              </a:extLst>
            </p:cNvPr>
            <p:cNvCxnSpPr>
              <a:cxnSpLocks/>
            </p:cNvCxnSpPr>
            <p:nvPr/>
          </p:nvCxnSpPr>
          <p:spPr>
            <a:xfrm>
              <a:off x="6310480" y="2796145"/>
              <a:ext cx="36707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EB8BEB35-F0EA-4CBD-A92D-82E444514310}"/>
                    </a:ext>
                  </a:extLst>
                </p:cNvPr>
                <p:cNvSpPr txBox="1"/>
                <p:nvPr/>
              </p:nvSpPr>
              <p:spPr>
                <a:xfrm>
                  <a:off x="9981268" y="2558938"/>
                  <a:ext cx="3810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EB8BEB35-F0EA-4CBD-A92D-82E4445143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1268" y="2558938"/>
                  <a:ext cx="381002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491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C5E465B4-85B7-42D5-9498-FB2D281E8633}"/>
                    </a:ext>
                  </a:extLst>
                </p:cNvPr>
                <p:cNvSpPr txBox="1"/>
                <p:nvPr/>
              </p:nvSpPr>
              <p:spPr>
                <a:xfrm>
                  <a:off x="7027019" y="1990995"/>
                  <a:ext cx="7214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C5E465B4-85B7-42D5-9498-FB2D281E86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7019" y="1990995"/>
                  <a:ext cx="721480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D6BCB3EF-68AA-4F29-A90E-DC8313D962AB}"/>
                    </a:ext>
                  </a:extLst>
                </p:cNvPr>
                <p:cNvSpPr txBox="1"/>
                <p:nvPr/>
              </p:nvSpPr>
              <p:spPr>
                <a:xfrm>
                  <a:off x="8162224" y="1898818"/>
                  <a:ext cx="7318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D6BCB3EF-68AA-4F29-A90E-DC8313D962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2224" y="1898818"/>
                  <a:ext cx="731867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B5C379F9-DF3D-4954-8FB2-8B1D63D5243F}"/>
                </a:ext>
              </a:extLst>
            </p:cNvPr>
            <p:cNvCxnSpPr>
              <a:cxnSpLocks/>
            </p:cNvCxnSpPr>
            <p:nvPr/>
          </p:nvCxnSpPr>
          <p:spPr>
            <a:xfrm>
              <a:off x="6310480" y="4142898"/>
              <a:ext cx="36707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D3ED1B90-5FAD-495B-97A0-E333D471B853}"/>
                    </a:ext>
                  </a:extLst>
                </p:cNvPr>
                <p:cNvSpPr txBox="1"/>
                <p:nvPr/>
              </p:nvSpPr>
              <p:spPr>
                <a:xfrm>
                  <a:off x="9981268" y="3905691"/>
                  <a:ext cx="3810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D3ED1B90-5FAD-495B-97A0-E333D471B8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1268" y="3905691"/>
                  <a:ext cx="381002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0717066B-1627-4518-B4C9-61398DF9EDCA}"/>
                </a:ext>
              </a:extLst>
            </p:cNvPr>
            <p:cNvCxnSpPr>
              <a:cxnSpLocks/>
            </p:cNvCxnSpPr>
            <p:nvPr/>
          </p:nvCxnSpPr>
          <p:spPr>
            <a:xfrm>
              <a:off x="6310480" y="5812671"/>
              <a:ext cx="36707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F4503B07-100A-4EBE-8613-6BF361BC44C8}"/>
                    </a:ext>
                  </a:extLst>
                </p:cNvPr>
                <p:cNvSpPr txBox="1"/>
                <p:nvPr/>
              </p:nvSpPr>
              <p:spPr>
                <a:xfrm>
                  <a:off x="9981268" y="5575464"/>
                  <a:ext cx="3810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F4503B07-100A-4EBE-8613-6BF361BC44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1268" y="5575464"/>
                  <a:ext cx="381002" cy="369332"/>
                </a:xfrm>
                <a:prstGeom prst="rect">
                  <a:avLst/>
                </a:prstGeom>
                <a:blipFill>
                  <a:blip r:embed="rId11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A196275F-F176-4393-AFD1-72BF3B7EC202}"/>
                    </a:ext>
                  </a:extLst>
                </p:cNvPr>
                <p:cNvSpPr txBox="1"/>
                <p:nvPr/>
              </p:nvSpPr>
              <p:spPr>
                <a:xfrm>
                  <a:off x="8228077" y="3427126"/>
                  <a:ext cx="14811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A196275F-F176-4393-AFD1-72BF3B7EC2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8077" y="3427126"/>
                  <a:ext cx="1481111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B3A5BC91-FBC8-4DBC-B392-F02A6E1DB0BF}"/>
                    </a:ext>
                  </a:extLst>
                </p:cNvPr>
                <p:cNvSpPr txBox="1"/>
                <p:nvPr/>
              </p:nvSpPr>
              <p:spPr>
                <a:xfrm>
                  <a:off x="8203096" y="4813635"/>
                  <a:ext cx="2089033" cy="6244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−∞</m:t>
                            </m:r>
                          </m:sub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p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]</m:t>
                            </m:r>
                          </m:e>
                        </m:nary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B3A5BC91-FBC8-4DBC-B392-F02A6E1DB0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03096" y="4813635"/>
                  <a:ext cx="2089033" cy="62440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3A379404-7E37-4A37-834F-36A7B4267DEF}"/>
                    </a:ext>
                  </a:extLst>
                </p:cNvPr>
                <p:cNvSpPr txBox="1"/>
                <p:nvPr/>
              </p:nvSpPr>
              <p:spPr>
                <a:xfrm>
                  <a:off x="7852372" y="6039443"/>
                  <a:ext cx="49705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3A379404-7E37-4A37-834F-36A7B4267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2372" y="6039443"/>
                  <a:ext cx="497059" cy="369332"/>
                </a:xfrm>
                <a:prstGeom prst="rect">
                  <a:avLst/>
                </a:prstGeom>
                <a:blipFill>
                  <a:blip r:embed="rId14"/>
                  <a:stretch>
                    <a:fillRect b="-491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FBB0421-B5C1-4750-8660-7933AAF7A38C}"/>
                  </a:ext>
                </a:extLst>
              </p:cNvPr>
              <p:cNvSpPr txBox="1"/>
              <p:nvPr/>
            </p:nvSpPr>
            <p:spPr>
              <a:xfrm>
                <a:off x="395443" y="1637471"/>
                <a:ext cx="427916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FF0000"/>
                    </a:solidFill>
                  </a:rPr>
                  <a:t>令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e>
                    </m:d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lit/>
                          </m:r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000" b="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sub>
                          </m:sSub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e>
                      </m:d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m:rPr>
                              <m:lit/>
                            </m:r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FBB0421-B5C1-4750-8660-7933AAF7A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43" y="1637471"/>
                <a:ext cx="4279165" cy="707886"/>
              </a:xfrm>
              <a:prstGeom prst="rect">
                <a:avLst/>
              </a:prstGeom>
              <a:blipFill>
                <a:blip r:embed="rId15"/>
                <a:stretch>
                  <a:fillRect l="-1567" t="-5172" b="-77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E6E76B4D-C07E-4187-B8E6-FF2402CBB09D}"/>
                  </a:ext>
                </a:extLst>
              </p:cNvPr>
              <p:cNvSpPr txBox="1"/>
              <p:nvPr/>
            </p:nvSpPr>
            <p:spPr>
              <a:xfrm>
                <a:off x="245885" y="112388"/>
                <a:ext cx="4593353" cy="10644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supHide m:val="on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b>
                                  </m:sSub>
                                </m:sub>
                                <m:sup/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nary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E6E76B4D-C07E-4187-B8E6-FF2402CBB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85" y="112388"/>
                <a:ext cx="4593353" cy="106445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23F1C408-047B-4B27-8CAF-05FCD352AC08}"/>
                  </a:ext>
                </a:extLst>
              </p:cNvPr>
              <p:cNvSpPr txBox="1"/>
              <p:nvPr/>
            </p:nvSpPr>
            <p:spPr>
              <a:xfrm>
                <a:off x="654917" y="2862873"/>
                <a:ext cx="2881105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−∞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nary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23F1C408-047B-4B27-8CAF-05FCD352A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917" y="2862873"/>
                <a:ext cx="2881105" cy="916148"/>
              </a:xfrm>
              <a:prstGeom prst="rect">
                <a:avLst/>
              </a:prstGeom>
              <a:blipFill>
                <a:blip r:embed="rId17"/>
                <a:stretch>
                  <a:fillRect r="-291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54DA78F7-E2A3-433E-981E-09C0B64BA18B}"/>
              </a:ext>
            </a:extLst>
          </p:cNvPr>
          <p:cNvSpPr/>
          <p:nvPr/>
        </p:nvSpPr>
        <p:spPr>
          <a:xfrm>
            <a:off x="6549887" y="2047773"/>
            <a:ext cx="2504661" cy="679292"/>
          </a:xfrm>
          <a:custGeom>
            <a:avLst/>
            <a:gdLst>
              <a:gd name="connsiteX0" fmla="*/ 0 w 2504661"/>
              <a:gd name="connsiteY0" fmla="*/ 665610 h 679292"/>
              <a:gd name="connsiteX1" fmla="*/ 327991 w 2504661"/>
              <a:gd name="connsiteY1" fmla="*/ 377375 h 679292"/>
              <a:gd name="connsiteX2" fmla="*/ 432352 w 2504661"/>
              <a:gd name="connsiteY2" fmla="*/ 223318 h 679292"/>
              <a:gd name="connsiteX3" fmla="*/ 815009 w 2504661"/>
              <a:gd name="connsiteY3" fmla="*/ 4657 h 679292"/>
              <a:gd name="connsiteX4" fmla="*/ 1088335 w 2504661"/>
              <a:gd name="connsiteY4" fmla="*/ 99079 h 679292"/>
              <a:gd name="connsiteX5" fmla="*/ 1331843 w 2504661"/>
              <a:gd name="connsiteY5" fmla="*/ 387314 h 679292"/>
              <a:gd name="connsiteX6" fmla="*/ 1421296 w 2504661"/>
              <a:gd name="connsiteY6" fmla="*/ 620884 h 679292"/>
              <a:gd name="connsiteX7" fmla="*/ 1515717 w 2504661"/>
              <a:gd name="connsiteY7" fmla="*/ 670579 h 679292"/>
              <a:gd name="connsiteX8" fmla="*/ 1585291 w 2504661"/>
              <a:gd name="connsiteY8" fmla="*/ 675549 h 679292"/>
              <a:gd name="connsiteX9" fmla="*/ 1714500 w 2504661"/>
              <a:gd name="connsiteY9" fmla="*/ 630823 h 679292"/>
              <a:gd name="connsiteX10" fmla="*/ 1808922 w 2504661"/>
              <a:gd name="connsiteY10" fmla="*/ 466827 h 679292"/>
              <a:gd name="connsiteX11" fmla="*/ 1923222 w 2504661"/>
              <a:gd name="connsiteY11" fmla="*/ 332649 h 679292"/>
              <a:gd name="connsiteX12" fmla="*/ 2131943 w 2504661"/>
              <a:gd name="connsiteY12" fmla="*/ 402223 h 679292"/>
              <a:gd name="connsiteX13" fmla="*/ 2256183 w 2504661"/>
              <a:gd name="connsiteY13" fmla="*/ 496644 h 679292"/>
              <a:gd name="connsiteX14" fmla="*/ 2286000 w 2504661"/>
              <a:gd name="connsiteY14" fmla="*/ 511553 h 679292"/>
              <a:gd name="connsiteX15" fmla="*/ 2395330 w 2504661"/>
              <a:gd name="connsiteY15" fmla="*/ 615914 h 679292"/>
              <a:gd name="connsiteX16" fmla="*/ 2504661 w 2504661"/>
              <a:gd name="connsiteY16" fmla="*/ 670579 h 67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4661" h="679292">
                <a:moveTo>
                  <a:pt x="0" y="665610"/>
                </a:moveTo>
                <a:cubicBezTo>
                  <a:pt x="127966" y="558350"/>
                  <a:pt x="255932" y="451090"/>
                  <a:pt x="327991" y="377375"/>
                </a:cubicBezTo>
                <a:cubicBezTo>
                  <a:pt x="400050" y="303660"/>
                  <a:pt x="351182" y="285438"/>
                  <a:pt x="432352" y="223318"/>
                </a:cubicBezTo>
                <a:cubicBezTo>
                  <a:pt x="513522" y="161198"/>
                  <a:pt x="705679" y="25363"/>
                  <a:pt x="815009" y="4657"/>
                </a:cubicBezTo>
                <a:cubicBezTo>
                  <a:pt x="924340" y="-16050"/>
                  <a:pt x="1002196" y="35303"/>
                  <a:pt x="1088335" y="99079"/>
                </a:cubicBezTo>
                <a:cubicBezTo>
                  <a:pt x="1174474" y="162855"/>
                  <a:pt x="1276349" y="300346"/>
                  <a:pt x="1331843" y="387314"/>
                </a:cubicBezTo>
                <a:cubicBezTo>
                  <a:pt x="1387337" y="474282"/>
                  <a:pt x="1390650" y="573673"/>
                  <a:pt x="1421296" y="620884"/>
                </a:cubicBezTo>
                <a:cubicBezTo>
                  <a:pt x="1451942" y="668095"/>
                  <a:pt x="1488385" y="661468"/>
                  <a:pt x="1515717" y="670579"/>
                </a:cubicBezTo>
                <a:cubicBezTo>
                  <a:pt x="1543049" y="679690"/>
                  <a:pt x="1552161" y="682175"/>
                  <a:pt x="1585291" y="675549"/>
                </a:cubicBezTo>
                <a:cubicBezTo>
                  <a:pt x="1618421" y="668923"/>
                  <a:pt x="1677228" y="665610"/>
                  <a:pt x="1714500" y="630823"/>
                </a:cubicBezTo>
                <a:cubicBezTo>
                  <a:pt x="1751772" y="596036"/>
                  <a:pt x="1774135" y="516523"/>
                  <a:pt x="1808922" y="466827"/>
                </a:cubicBezTo>
                <a:cubicBezTo>
                  <a:pt x="1843709" y="417131"/>
                  <a:pt x="1869385" y="343416"/>
                  <a:pt x="1923222" y="332649"/>
                </a:cubicBezTo>
                <a:cubicBezTo>
                  <a:pt x="1977059" y="321882"/>
                  <a:pt x="2076449" y="374890"/>
                  <a:pt x="2131943" y="402223"/>
                </a:cubicBezTo>
                <a:cubicBezTo>
                  <a:pt x="2187437" y="429556"/>
                  <a:pt x="2230507" y="478422"/>
                  <a:pt x="2256183" y="496644"/>
                </a:cubicBezTo>
                <a:cubicBezTo>
                  <a:pt x="2281859" y="514866"/>
                  <a:pt x="2262809" y="491675"/>
                  <a:pt x="2286000" y="511553"/>
                </a:cubicBezTo>
                <a:cubicBezTo>
                  <a:pt x="2309191" y="531431"/>
                  <a:pt x="2358887" y="589410"/>
                  <a:pt x="2395330" y="615914"/>
                </a:cubicBezTo>
                <a:cubicBezTo>
                  <a:pt x="2431773" y="642418"/>
                  <a:pt x="2468217" y="656498"/>
                  <a:pt x="2504661" y="6705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BA30D6D-F345-41DD-8F57-C40C13E26141}"/>
              </a:ext>
            </a:extLst>
          </p:cNvPr>
          <p:cNvSpPr/>
          <p:nvPr/>
        </p:nvSpPr>
        <p:spPr>
          <a:xfrm>
            <a:off x="6492929" y="3490494"/>
            <a:ext cx="2773017" cy="1458142"/>
          </a:xfrm>
          <a:custGeom>
            <a:avLst/>
            <a:gdLst>
              <a:gd name="connsiteX0" fmla="*/ 0 w 2504661"/>
              <a:gd name="connsiteY0" fmla="*/ 665610 h 679292"/>
              <a:gd name="connsiteX1" fmla="*/ 327991 w 2504661"/>
              <a:gd name="connsiteY1" fmla="*/ 377375 h 679292"/>
              <a:gd name="connsiteX2" fmla="*/ 432352 w 2504661"/>
              <a:gd name="connsiteY2" fmla="*/ 223318 h 679292"/>
              <a:gd name="connsiteX3" fmla="*/ 815009 w 2504661"/>
              <a:gd name="connsiteY3" fmla="*/ 4657 h 679292"/>
              <a:gd name="connsiteX4" fmla="*/ 1088335 w 2504661"/>
              <a:gd name="connsiteY4" fmla="*/ 99079 h 679292"/>
              <a:gd name="connsiteX5" fmla="*/ 1331843 w 2504661"/>
              <a:gd name="connsiteY5" fmla="*/ 387314 h 679292"/>
              <a:gd name="connsiteX6" fmla="*/ 1421296 w 2504661"/>
              <a:gd name="connsiteY6" fmla="*/ 620884 h 679292"/>
              <a:gd name="connsiteX7" fmla="*/ 1515717 w 2504661"/>
              <a:gd name="connsiteY7" fmla="*/ 670579 h 679292"/>
              <a:gd name="connsiteX8" fmla="*/ 1585291 w 2504661"/>
              <a:gd name="connsiteY8" fmla="*/ 675549 h 679292"/>
              <a:gd name="connsiteX9" fmla="*/ 1714500 w 2504661"/>
              <a:gd name="connsiteY9" fmla="*/ 630823 h 679292"/>
              <a:gd name="connsiteX10" fmla="*/ 1808922 w 2504661"/>
              <a:gd name="connsiteY10" fmla="*/ 466827 h 679292"/>
              <a:gd name="connsiteX11" fmla="*/ 1923222 w 2504661"/>
              <a:gd name="connsiteY11" fmla="*/ 332649 h 679292"/>
              <a:gd name="connsiteX12" fmla="*/ 2131943 w 2504661"/>
              <a:gd name="connsiteY12" fmla="*/ 402223 h 679292"/>
              <a:gd name="connsiteX13" fmla="*/ 2256183 w 2504661"/>
              <a:gd name="connsiteY13" fmla="*/ 496644 h 679292"/>
              <a:gd name="connsiteX14" fmla="*/ 2286000 w 2504661"/>
              <a:gd name="connsiteY14" fmla="*/ 511553 h 679292"/>
              <a:gd name="connsiteX15" fmla="*/ 2395330 w 2504661"/>
              <a:gd name="connsiteY15" fmla="*/ 615914 h 679292"/>
              <a:gd name="connsiteX16" fmla="*/ 2504661 w 2504661"/>
              <a:gd name="connsiteY16" fmla="*/ 670579 h 679292"/>
              <a:gd name="connsiteX0" fmla="*/ 0 w 2504661"/>
              <a:gd name="connsiteY0" fmla="*/ 665610 h 1021087"/>
              <a:gd name="connsiteX1" fmla="*/ 327991 w 2504661"/>
              <a:gd name="connsiteY1" fmla="*/ 377375 h 1021087"/>
              <a:gd name="connsiteX2" fmla="*/ 432352 w 2504661"/>
              <a:gd name="connsiteY2" fmla="*/ 223318 h 1021087"/>
              <a:gd name="connsiteX3" fmla="*/ 815009 w 2504661"/>
              <a:gd name="connsiteY3" fmla="*/ 4657 h 1021087"/>
              <a:gd name="connsiteX4" fmla="*/ 1088335 w 2504661"/>
              <a:gd name="connsiteY4" fmla="*/ 99079 h 1021087"/>
              <a:gd name="connsiteX5" fmla="*/ 1331843 w 2504661"/>
              <a:gd name="connsiteY5" fmla="*/ 387314 h 1021087"/>
              <a:gd name="connsiteX6" fmla="*/ 1421296 w 2504661"/>
              <a:gd name="connsiteY6" fmla="*/ 620884 h 1021087"/>
              <a:gd name="connsiteX7" fmla="*/ 1515717 w 2504661"/>
              <a:gd name="connsiteY7" fmla="*/ 670579 h 1021087"/>
              <a:gd name="connsiteX8" fmla="*/ 1585291 w 2504661"/>
              <a:gd name="connsiteY8" fmla="*/ 675549 h 1021087"/>
              <a:gd name="connsiteX9" fmla="*/ 1764195 w 2504661"/>
              <a:gd name="connsiteY9" fmla="*/ 1018449 h 1021087"/>
              <a:gd name="connsiteX10" fmla="*/ 1808922 w 2504661"/>
              <a:gd name="connsiteY10" fmla="*/ 466827 h 1021087"/>
              <a:gd name="connsiteX11" fmla="*/ 1923222 w 2504661"/>
              <a:gd name="connsiteY11" fmla="*/ 332649 h 1021087"/>
              <a:gd name="connsiteX12" fmla="*/ 2131943 w 2504661"/>
              <a:gd name="connsiteY12" fmla="*/ 402223 h 1021087"/>
              <a:gd name="connsiteX13" fmla="*/ 2256183 w 2504661"/>
              <a:gd name="connsiteY13" fmla="*/ 496644 h 1021087"/>
              <a:gd name="connsiteX14" fmla="*/ 2286000 w 2504661"/>
              <a:gd name="connsiteY14" fmla="*/ 511553 h 1021087"/>
              <a:gd name="connsiteX15" fmla="*/ 2395330 w 2504661"/>
              <a:gd name="connsiteY15" fmla="*/ 615914 h 1021087"/>
              <a:gd name="connsiteX16" fmla="*/ 2504661 w 2504661"/>
              <a:gd name="connsiteY16" fmla="*/ 670579 h 1021087"/>
              <a:gd name="connsiteX0" fmla="*/ 0 w 2504661"/>
              <a:gd name="connsiteY0" fmla="*/ 665610 h 1253677"/>
              <a:gd name="connsiteX1" fmla="*/ 327991 w 2504661"/>
              <a:gd name="connsiteY1" fmla="*/ 377375 h 1253677"/>
              <a:gd name="connsiteX2" fmla="*/ 432352 w 2504661"/>
              <a:gd name="connsiteY2" fmla="*/ 223318 h 1253677"/>
              <a:gd name="connsiteX3" fmla="*/ 815009 w 2504661"/>
              <a:gd name="connsiteY3" fmla="*/ 4657 h 1253677"/>
              <a:gd name="connsiteX4" fmla="*/ 1088335 w 2504661"/>
              <a:gd name="connsiteY4" fmla="*/ 99079 h 1253677"/>
              <a:gd name="connsiteX5" fmla="*/ 1331843 w 2504661"/>
              <a:gd name="connsiteY5" fmla="*/ 387314 h 1253677"/>
              <a:gd name="connsiteX6" fmla="*/ 1421296 w 2504661"/>
              <a:gd name="connsiteY6" fmla="*/ 620884 h 1253677"/>
              <a:gd name="connsiteX7" fmla="*/ 1515717 w 2504661"/>
              <a:gd name="connsiteY7" fmla="*/ 670579 h 1253677"/>
              <a:gd name="connsiteX8" fmla="*/ 1585291 w 2504661"/>
              <a:gd name="connsiteY8" fmla="*/ 675549 h 1253677"/>
              <a:gd name="connsiteX9" fmla="*/ 1764195 w 2504661"/>
              <a:gd name="connsiteY9" fmla="*/ 1018449 h 1253677"/>
              <a:gd name="connsiteX10" fmla="*/ 1888435 w 2504661"/>
              <a:gd name="connsiteY10" fmla="*/ 1222201 h 1253677"/>
              <a:gd name="connsiteX11" fmla="*/ 1923222 w 2504661"/>
              <a:gd name="connsiteY11" fmla="*/ 332649 h 1253677"/>
              <a:gd name="connsiteX12" fmla="*/ 2131943 w 2504661"/>
              <a:gd name="connsiteY12" fmla="*/ 402223 h 1253677"/>
              <a:gd name="connsiteX13" fmla="*/ 2256183 w 2504661"/>
              <a:gd name="connsiteY13" fmla="*/ 496644 h 1253677"/>
              <a:gd name="connsiteX14" fmla="*/ 2286000 w 2504661"/>
              <a:gd name="connsiteY14" fmla="*/ 511553 h 1253677"/>
              <a:gd name="connsiteX15" fmla="*/ 2395330 w 2504661"/>
              <a:gd name="connsiteY15" fmla="*/ 615914 h 1253677"/>
              <a:gd name="connsiteX16" fmla="*/ 2504661 w 2504661"/>
              <a:gd name="connsiteY16" fmla="*/ 670579 h 1253677"/>
              <a:gd name="connsiteX0" fmla="*/ 0 w 2504661"/>
              <a:gd name="connsiteY0" fmla="*/ 665610 h 1418802"/>
              <a:gd name="connsiteX1" fmla="*/ 327991 w 2504661"/>
              <a:gd name="connsiteY1" fmla="*/ 377375 h 1418802"/>
              <a:gd name="connsiteX2" fmla="*/ 432352 w 2504661"/>
              <a:gd name="connsiteY2" fmla="*/ 223318 h 1418802"/>
              <a:gd name="connsiteX3" fmla="*/ 815009 w 2504661"/>
              <a:gd name="connsiteY3" fmla="*/ 4657 h 1418802"/>
              <a:gd name="connsiteX4" fmla="*/ 1088335 w 2504661"/>
              <a:gd name="connsiteY4" fmla="*/ 99079 h 1418802"/>
              <a:gd name="connsiteX5" fmla="*/ 1331843 w 2504661"/>
              <a:gd name="connsiteY5" fmla="*/ 387314 h 1418802"/>
              <a:gd name="connsiteX6" fmla="*/ 1421296 w 2504661"/>
              <a:gd name="connsiteY6" fmla="*/ 620884 h 1418802"/>
              <a:gd name="connsiteX7" fmla="*/ 1515717 w 2504661"/>
              <a:gd name="connsiteY7" fmla="*/ 670579 h 1418802"/>
              <a:gd name="connsiteX8" fmla="*/ 1585291 w 2504661"/>
              <a:gd name="connsiteY8" fmla="*/ 675549 h 1418802"/>
              <a:gd name="connsiteX9" fmla="*/ 1764195 w 2504661"/>
              <a:gd name="connsiteY9" fmla="*/ 1018449 h 1418802"/>
              <a:gd name="connsiteX10" fmla="*/ 1888435 w 2504661"/>
              <a:gd name="connsiteY10" fmla="*/ 1222201 h 1418802"/>
              <a:gd name="connsiteX11" fmla="*/ 2107096 w 2504661"/>
              <a:gd name="connsiteY11" fmla="*/ 1376258 h 1418802"/>
              <a:gd name="connsiteX12" fmla="*/ 2131943 w 2504661"/>
              <a:gd name="connsiteY12" fmla="*/ 402223 h 1418802"/>
              <a:gd name="connsiteX13" fmla="*/ 2256183 w 2504661"/>
              <a:gd name="connsiteY13" fmla="*/ 496644 h 1418802"/>
              <a:gd name="connsiteX14" fmla="*/ 2286000 w 2504661"/>
              <a:gd name="connsiteY14" fmla="*/ 511553 h 1418802"/>
              <a:gd name="connsiteX15" fmla="*/ 2395330 w 2504661"/>
              <a:gd name="connsiteY15" fmla="*/ 615914 h 1418802"/>
              <a:gd name="connsiteX16" fmla="*/ 2504661 w 2504661"/>
              <a:gd name="connsiteY16" fmla="*/ 670579 h 1418802"/>
              <a:gd name="connsiteX0" fmla="*/ 0 w 2504661"/>
              <a:gd name="connsiteY0" fmla="*/ 665610 h 1418802"/>
              <a:gd name="connsiteX1" fmla="*/ 327991 w 2504661"/>
              <a:gd name="connsiteY1" fmla="*/ 377375 h 1418802"/>
              <a:gd name="connsiteX2" fmla="*/ 432352 w 2504661"/>
              <a:gd name="connsiteY2" fmla="*/ 223318 h 1418802"/>
              <a:gd name="connsiteX3" fmla="*/ 815009 w 2504661"/>
              <a:gd name="connsiteY3" fmla="*/ 4657 h 1418802"/>
              <a:gd name="connsiteX4" fmla="*/ 1088335 w 2504661"/>
              <a:gd name="connsiteY4" fmla="*/ 99079 h 1418802"/>
              <a:gd name="connsiteX5" fmla="*/ 1331843 w 2504661"/>
              <a:gd name="connsiteY5" fmla="*/ 387314 h 1418802"/>
              <a:gd name="connsiteX6" fmla="*/ 1421296 w 2504661"/>
              <a:gd name="connsiteY6" fmla="*/ 620884 h 1418802"/>
              <a:gd name="connsiteX7" fmla="*/ 1515717 w 2504661"/>
              <a:gd name="connsiteY7" fmla="*/ 670579 h 1418802"/>
              <a:gd name="connsiteX8" fmla="*/ 1585291 w 2504661"/>
              <a:gd name="connsiteY8" fmla="*/ 675549 h 1418802"/>
              <a:gd name="connsiteX9" fmla="*/ 1764195 w 2504661"/>
              <a:gd name="connsiteY9" fmla="*/ 1018449 h 1418802"/>
              <a:gd name="connsiteX10" fmla="*/ 1888435 w 2504661"/>
              <a:gd name="connsiteY10" fmla="*/ 1222201 h 1418802"/>
              <a:gd name="connsiteX11" fmla="*/ 2107096 w 2504661"/>
              <a:gd name="connsiteY11" fmla="*/ 1376258 h 1418802"/>
              <a:gd name="connsiteX12" fmla="*/ 2131943 w 2504661"/>
              <a:gd name="connsiteY12" fmla="*/ 402223 h 1418802"/>
              <a:gd name="connsiteX13" fmla="*/ 2256183 w 2504661"/>
              <a:gd name="connsiteY13" fmla="*/ 496644 h 1418802"/>
              <a:gd name="connsiteX14" fmla="*/ 2300909 w 2504661"/>
              <a:gd name="connsiteY14" fmla="*/ 1376258 h 1418802"/>
              <a:gd name="connsiteX15" fmla="*/ 2395330 w 2504661"/>
              <a:gd name="connsiteY15" fmla="*/ 615914 h 1418802"/>
              <a:gd name="connsiteX16" fmla="*/ 2504661 w 2504661"/>
              <a:gd name="connsiteY16" fmla="*/ 670579 h 1418802"/>
              <a:gd name="connsiteX0" fmla="*/ 0 w 2504661"/>
              <a:gd name="connsiteY0" fmla="*/ 665610 h 1511015"/>
              <a:gd name="connsiteX1" fmla="*/ 327991 w 2504661"/>
              <a:gd name="connsiteY1" fmla="*/ 377375 h 1511015"/>
              <a:gd name="connsiteX2" fmla="*/ 432352 w 2504661"/>
              <a:gd name="connsiteY2" fmla="*/ 223318 h 1511015"/>
              <a:gd name="connsiteX3" fmla="*/ 815009 w 2504661"/>
              <a:gd name="connsiteY3" fmla="*/ 4657 h 1511015"/>
              <a:gd name="connsiteX4" fmla="*/ 1088335 w 2504661"/>
              <a:gd name="connsiteY4" fmla="*/ 99079 h 1511015"/>
              <a:gd name="connsiteX5" fmla="*/ 1331843 w 2504661"/>
              <a:gd name="connsiteY5" fmla="*/ 387314 h 1511015"/>
              <a:gd name="connsiteX6" fmla="*/ 1421296 w 2504661"/>
              <a:gd name="connsiteY6" fmla="*/ 620884 h 1511015"/>
              <a:gd name="connsiteX7" fmla="*/ 1515717 w 2504661"/>
              <a:gd name="connsiteY7" fmla="*/ 670579 h 1511015"/>
              <a:gd name="connsiteX8" fmla="*/ 1585291 w 2504661"/>
              <a:gd name="connsiteY8" fmla="*/ 675549 h 1511015"/>
              <a:gd name="connsiteX9" fmla="*/ 1764195 w 2504661"/>
              <a:gd name="connsiteY9" fmla="*/ 1018449 h 1511015"/>
              <a:gd name="connsiteX10" fmla="*/ 1888435 w 2504661"/>
              <a:gd name="connsiteY10" fmla="*/ 1222201 h 1511015"/>
              <a:gd name="connsiteX11" fmla="*/ 2107096 w 2504661"/>
              <a:gd name="connsiteY11" fmla="*/ 1376258 h 1511015"/>
              <a:gd name="connsiteX12" fmla="*/ 2221396 w 2504661"/>
              <a:gd name="connsiteY12" fmla="*/ 1455771 h 1511015"/>
              <a:gd name="connsiteX13" fmla="*/ 2256183 w 2504661"/>
              <a:gd name="connsiteY13" fmla="*/ 496644 h 1511015"/>
              <a:gd name="connsiteX14" fmla="*/ 2300909 w 2504661"/>
              <a:gd name="connsiteY14" fmla="*/ 1376258 h 1511015"/>
              <a:gd name="connsiteX15" fmla="*/ 2395330 w 2504661"/>
              <a:gd name="connsiteY15" fmla="*/ 615914 h 1511015"/>
              <a:gd name="connsiteX16" fmla="*/ 2504661 w 2504661"/>
              <a:gd name="connsiteY16" fmla="*/ 670579 h 1511015"/>
              <a:gd name="connsiteX0" fmla="*/ 0 w 2504661"/>
              <a:gd name="connsiteY0" fmla="*/ 665610 h 1458015"/>
              <a:gd name="connsiteX1" fmla="*/ 327991 w 2504661"/>
              <a:gd name="connsiteY1" fmla="*/ 377375 h 1458015"/>
              <a:gd name="connsiteX2" fmla="*/ 432352 w 2504661"/>
              <a:gd name="connsiteY2" fmla="*/ 223318 h 1458015"/>
              <a:gd name="connsiteX3" fmla="*/ 815009 w 2504661"/>
              <a:gd name="connsiteY3" fmla="*/ 4657 h 1458015"/>
              <a:gd name="connsiteX4" fmla="*/ 1088335 w 2504661"/>
              <a:gd name="connsiteY4" fmla="*/ 99079 h 1458015"/>
              <a:gd name="connsiteX5" fmla="*/ 1331843 w 2504661"/>
              <a:gd name="connsiteY5" fmla="*/ 387314 h 1458015"/>
              <a:gd name="connsiteX6" fmla="*/ 1421296 w 2504661"/>
              <a:gd name="connsiteY6" fmla="*/ 620884 h 1458015"/>
              <a:gd name="connsiteX7" fmla="*/ 1515717 w 2504661"/>
              <a:gd name="connsiteY7" fmla="*/ 670579 h 1458015"/>
              <a:gd name="connsiteX8" fmla="*/ 1585291 w 2504661"/>
              <a:gd name="connsiteY8" fmla="*/ 675549 h 1458015"/>
              <a:gd name="connsiteX9" fmla="*/ 1764195 w 2504661"/>
              <a:gd name="connsiteY9" fmla="*/ 1018449 h 1458015"/>
              <a:gd name="connsiteX10" fmla="*/ 1888435 w 2504661"/>
              <a:gd name="connsiteY10" fmla="*/ 1222201 h 1458015"/>
              <a:gd name="connsiteX11" fmla="*/ 2107096 w 2504661"/>
              <a:gd name="connsiteY11" fmla="*/ 1376258 h 1458015"/>
              <a:gd name="connsiteX12" fmla="*/ 2221396 w 2504661"/>
              <a:gd name="connsiteY12" fmla="*/ 1455771 h 1458015"/>
              <a:gd name="connsiteX13" fmla="*/ 2310848 w 2504661"/>
              <a:gd name="connsiteY13" fmla="*/ 1430922 h 1458015"/>
              <a:gd name="connsiteX14" fmla="*/ 2300909 w 2504661"/>
              <a:gd name="connsiteY14" fmla="*/ 1376258 h 1458015"/>
              <a:gd name="connsiteX15" fmla="*/ 2395330 w 2504661"/>
              <a:gd name="connsiteY15" fmla="*/ 615914 h 1458015"/>
              <a:gd name="connsiteX16" fmla="*/ 2504661 w 2504661"/>
              <a:gd name="connsiteY16" fmla="*/ 670579 h 1458015"/>
              <a:gd name="connsiteX0" fmla="*/ 0 w 2504661"/>
              <a:gd name="connsiteY0" fmla="*/ 665610 h 1458015"/>
              <a:gd name="connsiteX1" fmla="*/ 327991 w 2504661"/>
              <a:gd name="connsiteY1" fmla="*/ 377375 h 1458015"/>
              <a:gd name="connsiteX2" fmla="*/ 432352 w 2504661"/>
              <a:gd name="connsiteY2" fmla="*/ 223318 h 1458015"/>
              <a:gd name="connsiteX3" fmla="*/ 815009 w 2504661"/>
              <a:gd name="connsiteY3" fmla="*/ 4657 h 1458015"/>
              <a:gd name="connsiteX4" fmla="*/ 1088335 w 2504661"/>
              <a:gd name="connsiteY4" fmla="*/ 99079 h 1458015"/>
              <a:gd name="connsiteX5" fmla="*/ 1331843 w 2504661"/>
              <a:gd name="connsiteY5" fmla="*/ 387314 h 1458015"/>
              <a:gd name="connsiteX6" fmla="*/ 1421296 w 2504661"/>
              <a:gd name="connsiteY6" fmla="*/ 620884 h 1458015"/>
              <a:gd name="connsiteX7" fmla="*/ 1515717 w 2504661"/>
              <a:gd name="connsiteY7" fmla="*/ 670579 h 1458015"/>
              <a:gd name="connsiteX8" fmla="*/ 1585291 w 2504661"/>
              <a:gd name="connsiteY8" fmla="*/ 675549 h 1458015"/>
              <a:gd name="connsiteX9" fmla="*/ 1764195 w 2504661"/>
              <a:gd name="connsiteY9" fmla="*/ 1018449 h 1458015"/>
              <a:gd name="connsiteX10" fmla="*/ 1888435 w 2504661"/>
              <a:gd name="connsiteY10" fmla="*/ 1222201 h 1458015"/>
              <a:gd name="connsiteX11" fmla="*/ 2107096 w 2504661"/>
              <a:gd name="connsiteY11" fmla="*/ 1376258 h 1458015"/>
              <a:gd name="connsiteX12" fmla="*/ 2221396 w 2504661"/>
              <a:gd name="connsiteY12" fmla="*/ 1455771 h 1458015"/>
              <a:gd name="connsiteX13" fmla="*/ 2310848 w 2504661"/>
              <a:gd name="connsiteY13" fmla="*/ 1430922 h 1458015"/>
              <a:gd name="connsiteX14" fmla="*/ 2300909 w 2504661"/>
              <a:gd name="connsiteY14" fmla="*/ 1376258 h 1458015"/>
              <a:gd name="connsiteX15" fmla="*/ 2410239 w 2504661"/>
              <a:gd name="connsiteY15" fmla="*/ 1366318 h 1458015"/>
              <a:gd name="connsiteX16" fmla="*/ 2504661 w 2504661"/>
              <a:gd name="connsiteY16" fmla="*/ 670579 h 1458015"/>
              <a:gd name="connsiteX0" fmla="*/ 0 w 2698474"/>
              <a:gd name="connsiteY0" fmla="*/ 665610 h 1458015"/>
              <a:gd name="connsiteX1" fmla="*/ 327991 w 2698474"/>
              <a:gd name="connsiteY1" fmla="*/ 377375 h 1458015"/>
              <a:gd name="connsiteX2" fmla="*/ 432352 w 2698474"/>
              <a:gd name="connsiteY2" fmla="*/ 223318 h 1458015"/>
              <a:gd name="connsiteX3" fmla="*/ 815009 w 2698474"/>
              <a:gd name="connsiteY3" fmla="*/ 4657 h 1458015"/>
              <a:gd name="connsiteX4" fmla="*/ 1088335 w 2698474"/>
              <a:gd name="connsiteY4" fmla="*/ 99079 h 1458015"/>
              <a:gd name="connsiteX5" fmla="*/ 1331843 w 2698474"/>
              <a:gd name="connsiteY5" fmla="*/ 387314 h 1458015"/>
              <a:gd name="connsiteX6" fmla="*/ 1421296 w 2698474"/>
              <a:gd name="connsiteY6" fmla="*/ 620884 h 1458015"/>
              <a:gd name="connsiteX7" fmla="*/ 1515717 w 2698474"/>
              <a:gd name="connsiteY7" fmla="*/ 670579 h 1458015"/>
              <a:gd name="connsiteX8" fmla="*/ 1585291 w 2698474"/>
              <a:gd name="connsiteY8" fmla="*/ 675549 h 1458015"/>
              <a:gd name="connsiteX9" fmla="*/ 1764195 w 2698474"/>
              <a:gd name="connsiteY9" fmla="*/ 1018449 h 1458015"/>
              <a:gd name="connsiteX10" fmla="*/ 1888435 w 2698474"/>
              <a:gd name="connsiteY10" fmla="*/ 1222201 h 1458015"/>
              <a:gd name="connsiteX11" fmla="*/ 2107096 w 2698474"/>
              <a:gd name="connsiteY11" fmla="*/ 1376258 h 1458015"/>
              <a:gd name="connsiteX12" fmla="*/ 2221396 w 2698474"/>
              <a:gd name="connsiteY12" fmla="*/ 1455771 h 1458015"/>
              <a:gd name="connsiteX13" fmla="*/ 2310848 w 2698474"/>
              <a:gd name="connsiteY13" fmla="*/ 1430922 h 1458015"/>
              <a:gd name="connsiteX14" fmla="*/ 2300909 w 2698474"/>
              <a:gd name="connsiteY14" fmla="*/ 1376258 h 1458015"/>
              <a:gd name="connsiteX15" fmla="*/ 2410239 w 2698474"/>
              <a:gd name="connsiteY15" fmla="*/ 1366318 h 1458015"/>
              <a:gd name="connsiteX16" fmla="*/ 2698474 w 2698474"/>
              <a:gd name="connsiteY16" fmla="*/ 1152626 h 1458015"/>
              <a:gd name="connsiteX0" fmla="*/ 0 w 2773017"/>
              <a:gd name="connsiteY0" fmla="*/ 665610 h 1458015"/>
              <a:gd name="connsiteX1" fmla="*/ 327991 w 2773017"/>
              <a:gd name="connsiteY1" fmla="*/ 377375 h 1458015"/>
              <a:gd name="connsiteX2" fmla="*/ 432352 w 2773017"/>
              <a:gd name="connsiteY2" fmla="*/ 223318 h 1458015"/>
              <a:gd name="connsiteX3" fmla="*/ 815009 w 2773017"/>
              <a:gd name="connsiteY3" fmla="*/ 4657 h 1458015"/>
              <a:gd name="connsiteX4" fmla="*/ 1088335 w 2773017"/>
              <a:gd name="connsiteY4" fmla="*/ 99079 h 1458015"/>
              <a:gd name="connsiteX5" fmla="*/ 1331843 w 2773017"/>
              <a:gd name="connsiteY5" fmla="*/ 387314 h 1458015"/>
              <a:gd name="connsiteX6" fmla="*/ 1421296 w 2773017"/>
              <a:gd name="connsiteY6" fmla="*/ 620884 h 1458015"/>
              <a:gd name="connsiteX7" fmla="*/ 1515717 w 2773017"/>
              <a:gd name="connsiteY7" fmla="*/ 670579 h 1458015"/>
              <a:gd name="connsiteX8" fmla="*/ 1585291 w 2773017"/>
              <a:gd name="connsiteY8" fmla="*/ 675549 h 1458015"/>
              <a:gd name="connsiteX9" fmla="*/ 1764195 w 2773017"/>
              <a:gd name="connsiteY9" fmla="*/ 1018449 h 1458015"/>
              <a:gd name="connsiteX10" fmla="*/ 1888435 w 2773017"/>
              <a:gd name="connsiteY10" fmla="*/ 1222201 h 1458015"/>
              <a:gd name="connsiteX11" fmla="*/ 2107096 w 2773017"/>
              <a:gd name="connsiteY11" fmla="*/ 1376258 h 1458015"/>
              <a:gd name="connsiteX12" fmla="*/ 2221396 w 2773017"/>
              <a:gd name="connsiteY12" fmla="*/ 1455771 h 1458015"/>
              <a:gd name="connsiteX13" fmla="*/ 2310848 w 2773017"/>
              <a:gd name="connsiteY13" fmla="*/ 1430922 h 1458015"/>
              <a:gd name="connsiteX14" fmla="*/ 2300909 w 2773017"/>
              <a:gd name="connsiteY14" fmla="*/ 1376258 h 1458015"/>
              <a:gd name="connsiteX15" fmla="*/ 2410239 w 2773017"/>
              <a:gd name="connsiteY15" fmla="*/ 1366318 h 1458015"/>
              <a:gd name="connsiteX16" fmla="*/ 2773017 w 2773017"/>
              <a:gd name="connsiteY16" fmla="*/ 1043296 h 1458015"/>
              <a:gd name="connsiteX0" fmla="*/ 0 w 2773017"/>
              <a:gd name="connsiteY0" fmla="*/ 665610 h 1458142"/>
              <a:gd name="connsiteX1" fmla="*/ 327991 w 2773017"/>
              <a:gd name="connsiteY1" fmla="*/ 377375 h 1458142"/>
              <a:gd name="connsiteX2" fmla="*/ 432352 w 2773017"/>
              <a:gd name="connsiteY2" fmla="*/ 223318 h 1458142"/>
              <a:gd name="connsiteX3" fmla="*/ 815009 w 2773017"/>
              <a:gd name="connsiteY3" fmla="*/ 4657 h 1458142"/>
              <a:gd name="connsiteX4" fmla="*/ 1088335 w 2773017"/>
              <a:gd name="connsiteY4" fmla="*/ 99079 h 1458142"/>
              <a:gd name="connsiteX5" fmla="*/ 1331843 w 2773017"/>
              <a:gd name="connsiteY5" fmla="*/ 387314 h 1458142"/>
              <a:gd name="connsiteX6" fmla="*/ 1421296 w 2773017"/>
              <a:gd name="connsiteY6" fmla="*/ 620884 h 1458142"/>
              <a:gd name="connsiteX7" fmla="*/ 1515717 w 2773017"/>
              <a:gd name="connsiteY7" fmla="*/ 670579 h 1458142"/>
              <a:gd name="connsiteX8" fmla="*/ 1585291 w 2773017"/>
              <a:gd name="connsiteY8" fmla="*/ 675549 h 1458142"/>
              <a:gd name="connsiteX9" fmla="*/ 1764195 w 2773017"/>
              <a:gd name="connsiteY9" fmla="*/ 1018449 h 1458142"/>
              <a:gd name="connsiteX10" fmla="*/ 1888435 w 2773017"/>
              <a:gd name="connsiteY10" fmla="*/ 1222201 h 1458142"/>
              <a:gd name="connsiteX11" fmla="*/ 2107096 w 2773017"/>
              <a:gd name="connsiteY11" fmla="*/ 1376258 h 1458142"/>
              <a:gd name="connsiteX12" fmla="*/ 2221396 w 2773017"/>
              <a:gd name="connsiteY12" fmla="*/ 1455771 h 1458142"/>
              <a:gd name="connsiteX13" fmla="*/ 2310848 w 2773017"/>
              <a:gd name="connsiteY13" fmla="*/ 1430922 h 1458142"/>
              <a:gd name="connsiteX14" fmla="*/ 2410239 w 2773017"/>
              <a:gd name="connsiteY14" fmla="*/ 1366318 h 1458142"/>
              <a:gd name="connsiteX15" fmla="*/ 2773017 w 2773017"/>
              <a:gd name="connsiteY15" fmla="*/ 1043296 h 1458142"/>
              <a:gd name="connsiteX0" fmla="*/ 0 w 2773017"/>
              <a:gd name="connsiteY0" fmla="*/ 665610 h 1458142"/>
              <a:gd name="connsiteX1" fmla="*/ 327991 w 2773017"/>
              <a:gd name="connsiteY1" fmla="*/ 377375 h 1458142"/>
              <a:gd name="connsiteX2" fmla="*/ 432352 w 2773017"/>
              <a:gd name="connsiteY2" fmla="*/ 223318 h 1458142"/>
              <a:gd name="connsiteX3" fmla="*/ 815009 w 2773017"/>
              <a:gd name="connsiteY3" fmla="*/ 4657 h 1458142"/>
              <a:gd name="connsiteX4" fmla="*/ 1088335 w 2773017"/>
              <a:gd name="connsiteY4" fmla="*/ 99079 h 1458142"/>
              <a:gd name="connsiteX5" fmla="*/ 1331843 w 2773017"/>
              <a:gd name="connsiteY5" fmla="*/ 387314 h 1458142"/>
              <a:gd name="connsiteX6" fmla="*/ 1421296 w 2773017"/>
              <a:gd name="connsiteY6" fmla="*/ 620884 h 1458142"/>
              <a:gd name="connsiteX7" fmla="*/ 1515717 w 2773017"/>
              <a:gd name="connsiteY7" fmla="*/ 670579 h 1458142"/>
              <a:gd name="connsiteX8" fmla="*/ 1585291 w 2773017"/>
              <a:gd name="connsiteY8" fmla="*/ 675549 h 1458142"/>
              <a:gd name="connsiteX9" fmla="*/ 1764195 w 2773017"/>
              <a:gd name="connsiteY9" fmla="*/ 1018449 h 1458142"/>
              <a:gd name="connsiteX10" fmla="*/ 1888435 w 2773017"/>
              <a:gd name="connsiteY10" fmla="*/ 1222201 h 1458142"/>
              <a:gd name="connsiteX11" fmla="*/ 2107096 w 2773017"/>
              <a:gd name="connsiteY11" fmla="*/ 1376258 h 1458142"/>
              <a:gd name="connsiteX12" fmla="*/ 2221396 w 2773017"/>
              <a:gd name="connsiteY12" fmla="*/ 1455771 h 1458142"/>
              <a:gd name="connsiteX13" fmla="*/ 2310848 w 2773017"/>
              <a:gd name="connsiteY13" fmla="*/ 1430922 h 1458142"/>
              <a:gd name="connsiteX14" fmla="*/ 2410239 w 2773017"/>
              <a:gd name="connsiteY14" fmla="*/ 1366318 h 1458142"/>
              <a:gd name="connsiteX15" fmla="*/ 2561618 w 2773017"/>
              <a:gd name="connsiteY15" fmla="*/ 1246208 h 1458142"/>
              <a:gd name="connsiteX16" fmla="*/ 2773017 w 2773017"/>
              <a:gd name="connsiteY16" fmla="*/ 1043296 h 1458142"/>
              <a:gd name="connsiteX0" fmla="*/ 0 w 2773017"/>
              <a:gd name="connsiteY0" fmla="*/ 665610 h 1458142"/>
              <a:gd name="connsiteX1" fmla="*/ 327991 w 2773017"/>
              <a:gd name="connsiteY1" fmla="*/ 377375 h 1458142"/>
              <a:gd name="connsiteX2" fmla="*/ 432352 w 2773017"/>
              <a:gd name="connsiteY2" fmla="*/ 223318 h 1458142"/>
              <a:gd name="connsiteX3" fmla="*/ 815009 w 2773017"/>
              <a:gd name="connsiteY3" fmla="*/ 4657 h 1458142"/>
              <a:gd name="connsiteX4" fmla="*/ 1088335 w 2773017"/>
              <a:gd name="connsiteY4" fmla="*/ 99079 h 1458142"/>
              <a:gd name="connsiteX5" fmla="*/ 1331843 w 2773017"/>
              <a:gd name="connsiteY5" fmla="*/ 387314 h 1458142"/>
              <a:gd name="connsiteX6" fmla="*/ 1421296 w 2773017"/>
              <a:gd name="connsiteY6" fmla="*/ 620884 h 1458142"/>
              <a:gd name="connsiteX7" fmla="*/ 1515717 w 2773017"/>
              <a:gd name="connsiteY7" fmla="*/ 670579 h 1458142"/>
              <a:gd name="connsiteX8" fmla="*/ 1585291 w 2773017"/>
              <a:gd name="connsiteY8" fmla="*/ 675549 h 1458142"/>
              <a:gd name="connsiteX9" fmla="*/ 1764195 w 2773017"/>
              <a:gd name="connsiteY9" fmla="*/ 1018449 h 1458142"/>
              <a:gd name="connsiteX10" fmla="*/ 1888435 w 2773017"/>
              <a:gd name="connsiteY10" fmla="*/ 1222201 h 1458142"/>
              <a:gd name="connsiteX11" fmla="*/ 2107096 w 2773017"/>
              <a:gd name="connsiteY11" fmla="*/ 1376258 h 1458142"/>
              <a:gd name="connsiteX12" fmla="*/ 2221396 w 2773017"/>
              <a:gd name="connsiteY12" fmla="*/ 1455771 h 1458142"/>
              <a:gd name="connsiteX13" fmla="*/ 2310848 w 2773017"/>
              <a:gd name="connsiteY13" fmla="*/ 1430922 h 1458142"/>
              <a:gd name="connsiteX14" fmla="*/ 2410239 w 2773017"/>
              <a:gd name="connsiteY14" fmla="*/ 1366318 h 1458142"/>
              <a:gd name="connsiteX15" fmla="*/ 2611314 w 2773017"/>
              <a:gd name="connsiteY15" fmla="*/ 1271055 h 1458142"/>
              <a:gd name="connsiteX16" fmla="*/ 2773017 w 2773017"/>
              <a:gd name="connsiteY16" fmla="*/ 1043296 h 1458142"/>
              <a:gd name="connsiteX0" fmla="*/ 0 w 2773017"/>
              <a:gd name="connsiteY0" fmla="*/ 665610 h 1458142"/>
              <a:gd name="connsiteX1" fmla="*/ 327991 w 2773017"/>
              <a:gd name="connsiteY1" fmla="*/ 377375 h 1458142"/>
              <a:gd name="connsiteX2" fmla="*/ 432352 w 2773017"/>
              <a:gd name="connsiteY2" fmla="*/ 223318 h 1458142"/>
              <a:gd name="connsiteX3" fmla="*/ 815009 w 2773017"/>
              <a:gd name="connsiteY3" fmla="*/ 4657 h 1458142"/>
              <a:gd name="connsiteX4" fmla="*/ 1088335 w 2773017"/>
              <a:gd name="connsiteY4" fmla="*/ 99079 h 1458142"/>
              <a:gd name="connsiteX5" fmla="*/ 1331843 w 2773017"/>
              <a:gd name="connsiteY5" fmla="*/ 387314 h 1458142"/>
              <a:gd name="connsiteX6" fmla="*/ 1421296 w 2773017"/>
              <a:gd name="connsiteY6" fmla="*/ 620884 h 1458142"/>
              <a:gd name="connsiteX7" fmla="*/ 1515717 w 2773017"/>
              <a:gd name="connsiteY7" fmla="*/ 670579 h 1458142"/>
              <a:gd name="connsiteX8" fmla="*/ 1764195 w 2773017"/>
              <a:gd name="connsiteY8" fmla="*/ 1018449 h 1458142"/>
              <a:gd name="connsiteX9" fmla="*/ 1888435 w 2773017"/>
              <a:gd name="connsiteY9" fmla="*/ 1222201 h 1458142"/>
              <a:gd name="connsiteX10" fmla="*/ 2107096 w 2773017"/>
              <a:gd name="connsiteY10" fmla="*/ 1376258 h 1458142"/>
              <a:gd name="connsiteX11" fmla="*/ 2221396 w 2773017"/>
              <a:gd name="connsiteY11" fmla="*/ 1455771 h 1458142"/>
              <a:gd name="connsiteX12" fmla="*/ 2310848 w 2773017"/>
              <a:gd name="connsiteY12" fmla="*/ 1430922 h 1458142"/>
              <a:gd name="connsiteX13" fmla="*/ 2410239 w 2773017"/>
              <a:gd name="connsiteY13" fmla="*/ 1366318 h 1458142"/>
              <a:gd name="connsiteX14" fmla="*/ 2611314 w 2773017"/>
              <a:gd name="connsiteY14" fmla="*/ 1271055 h 1458142"/>
              <a:gd name="connsiteX15" fmla="*/ 2773017 w 2773017"/>
              <a:gd name="connsiteY15" fmla="*/ 1043296 h 1458142"/>
              <a:gd name="connsiteX0" fmla="*/ 0 w 2773017"/>
              <a:gd name="connsiteY0" fmla="*/ 665610 h 1458142"/>
              <a:gd name="connsiteX1" fmla="*/ 327991 w 2773017"/>
              <a:gd name="connsiteY1" fmla="*/ 377375 h 1458142"/>
              <a:gd name="connsiteX2" fmla="*/ 432352 w 2773017"/>
              <a:gd name="connsiteY2" fmla="*/ 223318 h 1458142"/>
              <a:gd name="connsiteX3" fmla="*/ 815009 w 2773017"/>
              <a:gd name="connsiteY3" fmla="*/ 4657 h 1458142"/>
              <a:gd name="connsiteX4" fmla="*/ 1088335 w 2773017"/>
              <a:gd name="connsiteY4" fmla="*/ 99079 h 1458142"/>
              <a:gd name="connsiteX5" fmla="*/ 1331843 w 2773017"/>
              <a:gd name="connsiteY5" fmla="*/ 387314 h 1458142"/>
              <a:gd name="connsiteX6" fmla="*/ 1515717 w 2773017"/>
              <a:gd name="connsiteY6" fmla="*/ 670579 h 1458142"/>
              <a:gd name="connsiteX7" fmla="*/ 1764195 w 2773017"/>
              <a:gd name="connsiteY7" fmla="*/ 1018449 h 1458142"/>
              <a:gd name="connsiteX8" fmla="*/ 1888435 w 2773017"/>
              <a:gd name="connsiteY8" fmla="*/ 1222201 h 1458142"/>
              <a:gd name="connsiteX9" fmla="*/ 2107096 w 2773017"/>
              <a:gd name="connsiteY9" fmla="*/ 1376258 h 1458142"/>
              <a:gd name="connsiteX10" fmla="*/ 2221396 w 2773017"/>
              <a:gd name="connsiteY10" fmla="*/ 1455771 h 1458142"/>
              <a:gd name="connsiteX11" fmla="*/ 2310848 w 2773017"/>
              <a:gd name="connsiteY11" fmla="*/ 1430922 h 1458142"/>
              <a:gd name="connsiteX12" fmla="*/ 2410239 w 2773017"/>
              <a:gd name="connsiteY12" fmla="*/ 1366318 h 1458142"/>
              <a:gd name="connsiteX13" fmla="*/ 2611314 w 2773017"/>
              <a:gd name="connsiteY13" fmla="*/ 1271055 h 1458142"/>
              <a:gd name="connsiteX14" fmla="*/ 2773017 w 2773017"/>
              <a:gd name="connsiteY14" fmla="*/ 1043296 h 1458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73017" h="1458142">
                <a:moveTo>
                  <a:pt x="0" y="665610"/>
                </a:moveTo>
                <a:cubicBezTo>
                  <a:pt x="127966" y="558350"/>
                  <a:pt x="255932" y="451090"/>
                  <a:pt x="327991" y="377375"/>
                </a:cubicBezTo>
                <a:cubicBezTo>
                  <a:pt x="400050" y="303660"/>
                  <a:pt x="351182" y="285438"/>
                  <a:pt x="432352" y="223318"/>
                </a:cubicBezTo>
                <a:cubicBezTo>
                  <a:pt x="513522" y="161198"/>
                  <a:pt x="705679" y="25363"/>
                  <a:pt x="815009" y="4657"/>
                </a:cubicBezTo>
                <a:cubicBezTo>
                  <a:pt x="924340" y="-16050"/>
                  <a:pt x="1002196" y="35303"/>
                  <a:pt x="1088335" y="99079"/>
                </a:cubicBezTo>
                <a:cubicBezTo>
                  <a:pt x="1174474" y="162855"/>
                  <a:pt x="1260613" y="292064"/>
                  <a:pt x="1331843" y="387314"/>
                </a:cubicBezTo>
                <a:cubicBezTo>
                  <a:pt x="1403073" y="482564"/>
                  <a:pt x="1443658" y="565390"/>
                  <a:pt x="1515717" y="670579"/>
                </a:cubicBezTo>
                <a:cubicBezTo>
                  <a:pt x="1587776" y="775768"/>
                  <a:pt x="1702075" y="926512"/>
                  <a:pt x="1764195" y="1018449"/>
                </a:cubicBezTo>
                <a:cubicBezTo>
                  <a:pt x="1826315" y="1110386"/>
                  <a:pt x="1831285" y="1162566"/>
                  <a:pt x="1888435" y="1222201"/>
                </a:cubicBezTo>
                <a:cubicBezTo>
                  <a:pt x="1945585" y="1281836"/>
                  <a:pt x="2051603" y="1337330"/>
                  <a:pt x="2107096" y="1376258"/>
                </a:cubicBezTo>
                <a:cubicBezTo>
                  <a:pt x="2162589" y="1415186"/>
                  <a:pt x="2187437" y="1446660"/>
                  <a:pt x="2221396" y="1455771"/>
                </a:cubicBezTo>
                <a:cubicBezTo>
                  <a:pt x="2255355" y="1464882"/>
                  <a:pt x="2279374" y="1445831"/>
                  <a:pt x="2310848" y="1430922"/>
                </a:cubicBezTo>
                <a:cubicBezTo>
                  <a:pt x="2342322" y="1416013"/>
                  <a:pt x="2368444" y="1397104"/>
                  <a:pt x="2410239" y="1366318"/>
                </a:cubicBezTo>
                <a:cubicBezTo>
                  <a:pt x="2452034" y="1335532"/>
                  <a:pt x="2550851" y="1324892"/>
                  <a:pt x="2611314" y="1271055"/>
                </a:cubicBezTo>
                <a:cubicBezTo>
                  <a:pt x="2671777" y="1217218"/>
                  <a:pt x="2737784" y="1077115"/>
                  <a:pt x="2773017" y="104329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C44CEE1D-E2CB-4336-8205-771D1B1EFB91}"/>
              </a:ext>
            </a:extLst>
          </p:cNvPr>
          <p:cNvSpPr/>
          <p:nvPr/>
        </p:nvSpPr>
        <p:spPr>
          <a:xfrm>
            <a:off x="6609522" y="4942362"/>
            <a:ext cx="2673626" cy="862090"/>
          </a:xfrm>
          <a:custGeom>
            <a:avLst/>
            <a:gdLst>
              <a:gd name="connsiteX0" fmla="*/ 0 w 2673626"/>
              <a:gd name="connsiteY0" fmla="*/ 862090 h 862090"/>
              <a:gd name="connsiteX1" fmla="*/ 457200 w 2673626"/>
              <a:gd name="connsiteY1" fmla="*/ 807425 h 862090"/>
              <a:gd name="connsiteX2" fmla="*/ 760343 w 2673626"/>
              <a:gd name="connsiteY2" fmla="*/ 683186 h 862090"/>
              <a:gd name="connsiteX3" fmla="*/ 1053548 w 2673626"/>
              <a:gd name="connsiteY3" fmla="*/ 459555 h 862090"/>
              <a:gd name="connsiteX4" fmla="*/ 1172817 w 2673626"/>
              <a:gd name="connsiteY4" fmla="*/ 310468 h 862090"/>
              <a:gd name="connsiteX5" fmla="*/ 1381539 w 2673626"/>
              <a:gd name="connsiteY5" fmla="*/ 131564 h 862090"/>
              <a:gd name="connsiteX6" fmla="*/ 1461052 w 2673626"/>
              <a:gd name="connsiteY6" fmla="*/ 27203 h 862090"/>
              <a:gd name="connsiteX7" fmla="*/ 1480930 w 2673626"/>
              <a:gd name="connsiteY7" fmla="*/ 2355 h 862090"/>
              <a:gd name="connsiteX8" fmla="*/ 1575352 w 2673626"/>
              <a:gd name="connsiteY8" fmla="*/ 71929 h 862090"/>
              <a:gd name="connsiteX9" fmla="*/ 1654865 w 2673626"/>
              <a:gd name="connsiteY9" fmla="*/ 141503 h 862090"/>
              <a:gd name="connsiteX10" fmla="*/ 1794013 w 2673626"/>
              <a:gd name="connsiteY10" fmla="*/ 429738 h 862090"/>
              <a:gd name="connsiteX11" fmla="*/ 1953039 w 2673626"/>
              <a:gd name="connsiteY11" fmla="*/ 623551 h 862090"/>
              <a:gd name="connsiteX12" fmla="*/ 2276061 w 2673626"/>
              <a:gd name="connsiteY12" fmla="*/ 747790 h 862090"/>
              <a:gd name="connsiteX13" fmla="*/ 2489752 w 2673626"/>
              <a:gd name="connsiteY13" fmla="*/ 782577 h 862090"/>
              <a:gd name="connsiteX14" fmla="*/ 2673626 w 2673626"/>
              <a:gd name="connsiteY14" fmla="*/ 827303 h 862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73626" h="862090">
                <a:moveTo>
                  <a:pt x="0" y="862090"/>
                </a:moveTo>
                <a:cubicBezTo>
                  <a:pt x="165238" y="849666"/>
                  <a:pt x="330476" y="837242"/>
                  <a:pt x="457200" y="807425"/>
                </a:cubicBezTo>
                <a:cubicBezTo>
                  <a:pt x="583924" y="777608"/>
                  <a:pt x="660952" y="741164"/>
                  <a:pt x="760343" y="683186"/>
                </a:cubicBezTo>
                <a:cubicBezTo>
                  <a:pt x="859734" y="625208"/>
                  <a:pt x="984802" y="521675"/>
                  <a:pt x="1053548" y="459555"/>
                </a:cubicBezTo>
                <a:cubicBezTo>
                  <a:pt x="1122294" y="397435"/>
                  <a:pt x="1118152" y="365133"/>
                  <a:pt x="1172817" y="310468"/>
                </a:cubicBezTo>
                <a:cubicBezTo>
                  <a:pt x="1227482" y="255803"/>
                  <a:pt x="1333500" y="178775"/>
                  <a:pt x="1381539" y="131564"/>
                </a:cubicBezTo>
                <a:cubicBezTo>
                  <a:pt x="1429578" y="84353"/>
                  <a:pt x="1444487" y="48738"/>
                  <a:pt x="1461052" y="27203"/>
                </a:cubicBezTo>
                <a:cubicBezTo>
                  <a:pt x="1477617" y="5668"/>
                  <a:pt x="1461880" y="-5099"/>
                  <a:pt x="1480930" y="2355"/>
                </a:cubicBezTo>
                <a:cubicBezTo>
                  <a:pt x="1499980" y="9809"/>
                  <a:pt x="1546363" y="48738"/>
                  <a:pt x="1575352" y="71929"/>
                </a:cubicBezTo>
                <a:cubicBezTo>
                  <a:pt x="1604341" y="95120"/>
                  <a:pt x="1618422" y="81868"/>
                  <a:pt x="1654865" y="141503"/>
                </a:cubicBezTo>
                <a:cubicBezTo>
                  <a:pt x="1691308" y="201138"/>
                  <a:pt x="1744317" y="349397"/>
                  <a:pt x="1794013" y="429738"/>
                </a:cubicBezTo>
                <a:cubicBezTo>
                  <a:pt x="1843709" y="510079"/>
                  <a:pt x="1872698" y="570542"/>
                  <a:pt x="1953039" y="623551"/>
                </a:cubicBezTo>
                <a:cubicBezTo>
                  <a:pt x="2033380" y="676560"/>
                  <a:pt x="2186609" y="721286"/>
                  <a:pt x="2276061" y="747790"/>
                </a:cubicBezTo>
                <a:cubicBezTo>
                  <a:pt x="2365513" y="774294"/>
                  <a:pt x="2423491" y="769325"/>
                  <a:pt x="2489752" y="782577"/>
                </a:cubicBezTo>
                <a:cubicBezTo>
                  <a:pt x="2556013" y="795829"/>
                  <a:pt x="2614819" y="811566"/>
                  <a:pt x="2673626" y="82730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48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5E2B67-08B7-45CF-B6F5-C07EDECF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</a:t>
            </a:r>
            <a:r>
              <a:rPr lang="zh-CN" altLang="en-US" dirty="0"/>
              <a:t>检测准则</a:t>
            </a:r>
            <a:r>
              <a:rPr lang="en-US" altLang="zh-CN" dirty="0"/>
              <a:t>-</a:t>
            </a:r>
            <a:r>
              <a:rPr lang="zh-CN" altLang="en-US" dirty="0"/>
              <a:t>贝叶斯准则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CA80E18-EAF4-4A1B-8DE0-5E9EA7F200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zh-CN" altLang="en-US" dirty="0"/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dirty="0"/>
                  <a:t>等价于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f>
                              <m:f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sub>
                                    </m:s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00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d>
                                  <m:d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01</m:t>
                                        </m:r>
                                      </m:sub>
                                    </m:s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11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e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00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01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11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e>
                        </m:eqArr>
                      </m:e>
                    </m:d>
                  </m:oMath>
                </a14:m>
                <a:endParaRPr lang="en-US" altLang="zh-CN" dirty="0"/>
              </a:p>
              <a:p>
                <a:r>
                  <a:rPr lang="zh-CN" altLang="en-US" dirty="0"/>
                  <a:t>令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zh-CN" altLang="en-US" i="1">
                        <a:latin typeface="Cambria Math" panose="02040503050406030204" pitchFamily="18" charset="0"/>
                      </a:rPr>
                      <m:t>为似然比，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01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zh-CN" altLang="en-US" dirty="0"/>
                  <a:t>为检测阈值，则条件转化为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dirty="0"/>
                  <a:t>来判断接收的类别！</a:t>
                </a:r>
                <a:endParaRPr lang="en-US" altLang="zh-CN" dirty="0"/>
              </a:p>
              <a:p>
                <a:r>
                  <a:rPr lang="zh-CN" altLang="en-US" dirty="0"/>
                  <a:t>这就是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贝叶斯准则</a:t>
                </a:r>
                <a:r>
                  <a:rPr lang="zh-CN" altLang="en-US" dirty="0"/>
                  <a:t>！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CA80E18-EAF4-4A1B-8DE0-5E9EA7F200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2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019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C245D0D-D7DC-75B6-2E2B-598FBC189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880" y="484160"/>
            <a:ext cx="9030960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969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2202C4-A4D7-4D1C-9E40-0ED73D488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</a:t>
            </a:r>
            <a:r>
              <a:rPr lang="zh-CN" altLang="en-US" dirty="0"/>
              <a:t>检测准则</a:t>
            </a:r>
            <a:r>
              <a:rPr lang="en-US" altLang="zh-CN" dirty="0"/>
              <a:t>-</a:t>
            </a:r>
            <a:r>
              <a:rPr lang="zh-CN" altLang="en-US" dirty="0"/>
              <a:t>最大后验概率准则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821E77C-A43B-4F95-9286-8243A298AE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贝叶斯准则要求损失函数、转移概率分布和事件的先验概率都为已知，但有些情况无法或者不必要知道损失函数时，可以简单假设错误判决的损失为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zh-CN" altLang="en-US" dirty="0"/>
                  <a:t>而正确判决的损失为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dirty="0"/>
                  <a:t>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dirty="0"/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01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zh-CN" altLang="en-US" dirty="0"/>
                  <a:t>，这时贝叶斯准则中右边的常数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01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altLang="zh-CN" dirty="0"/>
              </a:p>
              <a:p>
                <a:r>
                  <a:rPr lang="zh-CN" altLang="en-US" dirty="0"/>
                  <a:t>根据贝叶斯公式：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⋛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⇔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⋛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⇔</m:t>
                    </m:r>
                    <m:f>
                      <m:f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⋛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821E77C-A43B-4F95-9286-8243A298AE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5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308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F44C61-C1D5-44A0-BAFE-59A6FDC77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</a:t>
            </a:r>
            <a:r>
              <a:rPr lang="zh-CN" altLang="en-US" dirty="0"/>
              <a:t>检测准则</a:t>
            </a:r>
            <a:r>
              <a:rPr lang="en-US" altLang="zh-CN" dirty="0"/>
              <a:t>-</a:t>
            </a:r>
            <a:r>
              <a:rPr lang="zh-CN" altLang="en-US" dirty="0"/>
              <a:t>最大似然准则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63D85A4-D9BA-47C2-A74E-0959C0F2F1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如果不仅损失函数不知道，先验概率也不知道，那么这时候，就只能假定两种判决出错的概率和代价基本相同</a:t>
                </a:r>
                <a:endParaRPr lang="en-US" altLang="zh-CN" dirty="0"/>
              </a:p>
              <a:p>
                <a:r>
                  <a:rPr lang="zh-CN" altLang="en-US" dirty="0"/>
                  <a:t>这种最合理的假设就是假定常数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01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，这时判决准则变为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⋛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dirty="0">
                  <a:solidFill>
                    <a:srgbClr val="FF0000"/>
                  </a:solidFill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63D85A4-D9BA-47C2-A74E-0959C0F2F1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541" r="-9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122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DAE452-01D0-44A1-9EFD-DA9F1319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</a:t>
            </a:r>
            <a:r>
              <a:rPr lang="zh-CN" altLang="en-US" dirty="0"/>
              <a:t>检测准则</a:t>
            </a:r>
            <a:r>
              <a:rPr lang="en-US" altLang="zh-CN" dirty="0"/>
              <a:t>-</a:t>
            </a:r>
            <a:r>
              <a:rPr lang="zh-CN" altLang="en-US" dirty="0"/>
              <a:t>极小极大检测准则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F7E8553-CAE1-4C79-8844-0093A11F27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𝑴</m:t>
                        </m:r>
                      </m:sub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𝟏𝟏</m:t>
                                </m:r>
                              </m:sub>
                            </m:sSub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𝟎𝟎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𝜶</m:t>
                        </m:r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p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𝟎𝟏</m:t>
                                </m:r>
                              </m:sub>
                            </m:sSub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𝟏𝟏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𝜷</m:t>
                        </m:r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p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>
                                    <a:latin typeface="Cambria Math" panose="02040503050406030204" pitchFamily="18" charset="0"/>
                                  </a:rPr>
                                  <m:t>𝐂</m:t>
                                </m:r>
                              </m:e>
                              <m:sub>
                                <m:r>
                                  <a:rPr lang="en-US" altLang="zh-CN" sz="2000" b="1"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sub>
                            </m:sSub>
                            <m:r>
                              <a:rPr lang="en-US" altLang="zh-CN" sz="2000" b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>
                                    <a:latin typeface="Cambria Math" panose="02040503050406030204" pitchFamily="18" charset="0"/>
                                  </a:rPr>
                                  <m:t>𝐂</m:t>
                                </m:r>
                              </m:e>
                              <m:sub>
                                <m:r>
                                  <a:rPr lang="en-US" altLang="zh-CN" sz="2000" b="1">
                                    <a:latin typeface="Cambria Math" panose="02040503050406030204" pitchFamily="18" charset="0"/>
                                  </a:rPr>
                                  <m:t>𝟎𝟎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𝒑</m:t>
                    </m:r>
                    <m:d>
                      <m:d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𝟎𝟎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𝜷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)(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𝟏𝟎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𝟎𝟎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0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zh-CN" altLang="en-US" sz="2000" dirty="0">
                    <a:solidFill>
                      <a:srgbClr val="FF0000"/>
                    </a:solidFill>
                  </a:rPr>
                  <a:t>思考</a:t>
                </a:r>
                <a:r>
                  <a:rPr lang="zh-CN" altLang="en-US" sz="2000" dirty="0"/>
                  <a:t>：一旦假想先验概率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′(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后，平均贝叶斯风险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𝑴</m:t>
                        </m:r>
                      </m:sub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zh-CN" altLang="en-US" sz="2000" dirty="0"/>
                  <a:t>与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的关系是否为一条直线？</a:t>
                </a:r>
                <a:endParaRPr lang="en-US" altLang="zh-CN" sz="2000" dirty="0"/>
              </a:p>
              <a:p>
                <a:r>
                  <a:rPr lang="zh-CN" altLang="en-US" sz="2400" dirty="0"/>
                  <a:t>极小极大准则</a:t>
                </a:r>
                <a:endParaRPr lang="en-US" altLang="zh-CN" sz="2400" dirty="0"/>
              </a:p>
              <a:p>
                <a:pPr lvl="1"/>
                <a:r>
                  <a:rPr lang="zh-CN" altLang="en-US" sz="2000" dirty="0"/>
                  <a:t>选使贝叶斯风险具有最大值时的先验概率作为假想的先验概率，这时真正风险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𝑀𝑇</m:t>
                        </m:r>
                      </m:sub>
                    </m:sSub>
                  </m:oMath>
                </a14:m>
                <a:r>
                  <a:rPr lang="zh-CN" altLang="en-US" sz="2000" dirty="0"/>
                  <a:t>（极小极大的平均损失）应不小于贝叶斯风险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𝑀𝐵</m:t>
                        </m:r>
                      </m:sub>
                    </m:sSub>
                  </m:oMath>
                </a14:m>
                <a:r>
                  <a:rPr lang="zh-CN" altLang="en-US" sz="2000" dirty="0"/>
                  <a:t>。</a:t>
                </a:r>
                <a:endParaRPr lang="en-US" altLang="zh-CN" sz="2000" dirty="0"/>
              </a:p>
              <a:p>
                <a:pPr lvl="1"/>
                <a:r>
                  <a:rPr lang="zh-CN" altLang="en-US" sz="2000" dirty="0"/>
                  <a:t>当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与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000" dirty="0"/>
                  <a:t>一致时，两者相同。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保守，但保险</a:t>
                </a:r>
                <a:r>
                  <a:rPr lang="zh-CN" altLang="en-US" sz="2000" dirty="0"/>
                  <a:t>！</a:t>
                </a:r>
                <a:endParaRPr lang="en-US" altLang="zh-CN" sz="2000" dirty="0"/>
              </a:p>
              <a:p>
                <a:pPr lvl="1"/>
                <a:r>
                  <a:rPr lang="zh-CN" altLang="en-US" sz="2000" dirty="0"/>
                  <a:t>如果实际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>
                    <a:solidFill>
                      <a:srgbClr val="FF0000"/>
                    </a:solidFill>
                  </a:rPr>
                  <a:t>接近于</a:t>
                </a:r>
                <a:r>
                  <a:rPr lang="en-US" altLang="zh-CN" sz="2000" dirty="0">
                    <a:solidFill>
                      <a:srgbClr val="FF0000"/>
                    </a:solidFill>
                  </a:rPr>
                  <a:t>1（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实际贝叶斯风险很小</a:t>
                </a:r>
                <a:r>
                  <a:rPr lang="en-US" altLang="zh-CN" sz="2000" dirty="0">
                    <a:solidFill>
                      <a:srgbClr val="FF0000"/>
                    </a:solidFill>
                  </a:rPr>
                  <a:t>）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，此时选择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>
                    <a:solidFill>
                      <a:srgbClr val="FF0000"/>
                    </a:solidFill>
                  </a:rPr>
                  <a:t>作为先验概率所引起的平均风险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  <m:sup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zh-CN" altLang="en-US" sz="2000" dirty="0">
                    <a:solidFill>
                      <a:srgbClr val="FF0000"/>
                    </a:solidFill>
                  </a:rPr>
                  <a:t>很大！但按照极小极大准则选择，平均风险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𝑀𝑇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rgbClr val="FF0000"/>
                    </a:solidFill>
                  </a:rPr>
                  <a:t>为与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𝑀𝐵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rgbClr val="FF0000"/>
                    </a:solidFill>
                  </a:rPr>
                  <a:t>最大点相切的一条水平直线，无论实际先验概率为多少，其平均风险保持不变，若接近</a:t>
                </a:r>
                <a:r>
                  <a:rPr lang="en-US" altLang="zh-CN" sz="2000" dirty="0">
                    <a:solidFill>
                      <a:srgbClr val="FF0000"/>
                    </a:solidFill>
                  </a:rPr>
                  <a:t>1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，则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𝑀𝑇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≪</m:t>
                    </m:r>
                    <m:sSubSup>
                      <m:sSubSup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  <m:sup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altLang="zh-CN" sz="2000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𝒅</m:t>
                        </m:r>
                        <m:sSub>
                          <m:sSub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𝑴𝑩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num>
                      <m:den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𝒅𝒑</m:t>
                        </m:r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zh-CN" altLang="en-US" sz="2000" dirty="0"/>
                  <a:t>或者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1" i="1" dirty="0">
                            <a:latin typeface="Cambria Math" panose="02040503050406030204" pitchFamily="18" charset="0"/>
                          </a:rPr>
                          <m:t>𝒅</m:t>
                        </m:r>
                        <m:sSubSup>
                          <m:sSubSupPr>
                            <m:ctrlPr>
                              <a:rPr lang="en-US" altLang="zh-CN" sz="2000" b="1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b="1" i="1" dirty="0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2000" b="1" i="1" dirty="0">
                                <a:latin typeface="Cambria Math" panose="02040503050406030204" pitchFamily="18" charset="0"/>
                              </a:rPr>
                              <m:t>𝑴</m:t>
                            </m:r>
                          </m:sub>
                          <m:sup>
                            <m:r>
                              <a:rPr lang="en-US" altLang="zh-CN" sz="2000" b="1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d>
                          <m:dPr>
                            <m:ctrlPr>
                              <a:rPr lang="en-US" altLang="zh-CN" sz="2000" b="1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 dirty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num>
                      <m:den>
                        <m:r>
                          <a:rPr lang="en-US" altLang="zh-CN" sz="2000" b="1" i="1" dirty="0">
                            <a:latin typeface="Cambria Math" panose="02040503050406030204" pitchFamily="18" charset="0"/>
                          </a:rPr>
                          <m:t>𝒅𝒑</m:t>
                        </m:r>
                        <m:d>
                          <m:dPr>
                            <m:ctrlPr>
                              <a:rPr lang="en-US" altLang="zh-CN" sz="2000" b="1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b="1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 i="1" dirty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000" b="1" i="1" dirty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sz="20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 dirty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zh-CN" altLang="en-US" sz="2000" dirty="0"/>
                  <a:t>求得假想先验概率，从而确定阈值和判决界，最后确定平均分险</a:t>
                </a:r>
                <a:endParaRPr lang="en-US" altLang="zh-CN" sz="2000" dirty="0"/>
              </a:p>
              <a:p>
                <a:pPr lvl="1"/>
                <a:r>
                  <a:rPr lang="zh-CN" altLang="en-US" sz="2000" dirty="0"/>
                  <a:t>将其代入，可得：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𝟏𝟏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e>
                    </m:d>
                    <m:r>
                      <a:rPr lang="en-US" altLang="zh-CN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𝜶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𝟏𝟏</m:t>
                            </m:r>
                          </m:sub>
                        </m:sSub>
                      </m:e>
                    </m:d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𝜷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sub>
                        </m:sSub>
                        <m:r>
                          <a:rPr lang="en-US" altLang="zh-CN" sz="20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000" dirty="0"/>
                  <a:t>=0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F7E8553-CAE1-4C79-8844-0093A11F27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980" r="-29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292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B43F42-A13A-4AD9-8B53-3294693F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</a:t>
            </a:r>
            <a:r>
              <a:rPr lang="zh-CN" altLang="en-US" dirty="0"/>
              <a:t>检测准则</a:t>
            </a:r>
            <a:r>
              <a:rPr lang="en-US" altLang="zh-CN" dirty="0"/>
              <a:t>-</a:t>
            </a:r>
            <a:r>
              <a:rPr lang="zh-CN" altLang="en-US" dirty="0"/>
              <a:t>极小极大检测准则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D9B5098-81CB-475B-A409-87CB3D919A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𝟏𝟏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𝜶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𝟏𝟏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𝜷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sub>
                        </m:sSub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=0</a:t>
                </a:r>
              </a:p>
              <a:p>
                <a:r>
                  <a:rPr lang="zh-CN" altLang="en-US" dirty="0"/>
                  <a:t>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𝟏𝟏</m:t>
                        </m:r>
                      </m:sub>
                    </m:sSub>
                    <m:r>
                      <a:rPr lang="en-US" altLang="zh-CN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𝟎𝟎</m:t>
                        </m:r>
                      </m:sub>
                    </m:sSub>
                  </m:oMath>
                </a14:m>
                <a:r>
                  <a:rPr lang="zh-CN" altLang="en-US" dirty="0"/>
                  <a:t>，则上式成为：</a:t>
                </a:r>
                <a:endParaRPr lang="en-US" altLang="zh-CN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𝜶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𝟏𝟏</m:t>
                            </m:r>
                          </m:sub>
                        </m:sSub>
                      </m:e>
                    </m:d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𝜷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sub>
                        </m:sSub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---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（等风险条件）</a:t>
                </a:r>
                <a:endParaRPr lang="en-US" altLang="zh-CN" dirty="0">
                  <a:solidFill>
                    <a:srgbClr val="FF0000"/>
                  </a:solidFill>
                </a:endParaRPr>
              </a:p>
              <a:p>
                <a:r>
                  <a:rPr lang="zh-CN" altLang="en-US" dirty="0"/>
                  <a:t>从中可求出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dirty="0"/>
                  <a:t>，于是可求出极小极大准则下的最佳阈值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altLang="zh-CN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b>
                                <m:r>
                                  <a:rPr lang="en-US" altLang="zh-CN" b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  <m:sup>
                                <m:r>
                                  <a:rPr lang="en-US" altLang="zh-CN" b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d>
                          <m:d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sub>
                            </m:sSub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𝟎𝟎</m:t>
                                </m:r>
                              </m:sub>
                            </m:sSub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d>
                          <m:d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𝟎𝟏</m:t>
                                </m:r>
                              </m:sub>
                            </m:sSub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𝟏𝟏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D9B5098-81CB-475B-A409-87CB3D919A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19E6D47-4A23-4623-8B3D-4E5064B823E0}"/>
                  </a:ext>
                </a:extLst>
              </p:cNvPr>
              <p:cNvSpPr txBox="1"/>
              <p:nvPr/>
            </p:nvSpPr>
            <p:spPr>
              <a:xfrm>
                <a:off x="7090995" y="4685310"/>
                <a:ext cx="3893893" cy="13735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f>
                                <m:f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00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01</m:t>
                                          </m:r>
                                        </m:sub>
                                      </m:s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11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00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01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11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19E6D47-4A23-4623-8B3D-4E5064B82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0995" y="4685310"/>
                <a:ext cx="3893893" cy="13735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716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zh-CN" sz="2660" dirty="0"/>
            </a:br>
            <a:r>
              <a:rPr lang="en-US" altLang="zh-CN" sz="2660" dirty="0"/>
              <a:t>6.0</a:t>
            </a:r>
            <a:r>
              <a:rPr lang="zh-CN" altLang="en-US" sz="2660" dirty="0"/>
              <a:t>简单回顾一下线性代数里面的概念凸性</a:t>
            </a:r>
            <a:r>
              <a:rPr lang="en-US" altLang="zh-CN" sz="2660" dirty="0"/>
              <a:t>(Convexity)</a:t>
            </a:r>
            <a:br>
              <a:rPr lang="en-US" altLang="zh-CN" sz="2660" dirty="0"/>
            </a:br>
            <a:endParaRPr lang="zh-CN" altLang="en-US" sz="266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sz="1900" dirty="0"/>
                  <a:t>矩阵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1900" dirty="0"/>
                  <a:t>的秩表示为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𝒓𝒂𝒏𝒌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1900" dirty="0"/>
                  <a:t>,</a:t>
                </a:r>
                <a:r>
                  <a:rPr lang="zh-CN" altLang="en-US" sz="1900" dirty="0"/>
                  <a:t>非空集合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zh-CN" altLang="en-US" sz="1900" dirty="0"/>
                  <a:t>的维数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𝒅𝒊𝒎𝑪</m:t>
                    </m:r>
                  </m:oMath>
                </a14:m>
                <a:r>
                  <a:rPr lang="zh-CN" altLang="en-US" sz="1900" dirty="0"/>
                  <a:t>定义为：</a:t>
                </a:r>
                <a:endParaRPr lang="en-US" altLang="zh-CN" sz="19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𝒎𝒂𝒙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𝒓𝒂𝒏𝒌</m:t>
                    </m:r>
                    <m:d>
                      <m:dPr>
                        <m:ctrlPr>
                          <a:rPr lang="en-US" altLang="zh-CN" sz="152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52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d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152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52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1520" b="1" i="1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520" b="1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1520" b="1" i="1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𝑨𝒙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𝑨𝒚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sz="1520" dirty="0"/>
                  <a:t>对所有</a:t>
                </a:r>
                <a14:m>
                  <m:oMath xmlns:m="http://schemas.openxmlformats.org/officeDocument/2006/math"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1520" b="1" i="1"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altLang="zh-CN" sz="152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sz="1520" dirty="0"/>
              </a:p>
              <a:p>
                <a:r>
                  <a:rPr lang="zh-CN" altLang="en-US" sz="1900" dirty="0"/>
                  <a:t>凸组合</a:t>
                </a:r>
                <a:r>
                  <a:rPr lang="en-US" altLang="zh-CN" sz="1900" dirty="0"/>
                  <a:t>(convex combination):</a:t>
                </a:r>
                <a:r>
                  <a:rPr lang="zh-CN" altLang="en-US" sz="1900" dirty="0"/>
                  <a:t>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altLang="zh-CN" sz="1900" b="1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altLang="zh-CN" sz="1900" b="1" i="1">
                        <a:latin typeface="Cambria Math"/>
                      </a:rPr>
                      <m:t>,⋯,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zh-CN" altLang="en-US" sz="1900" dirty="0"/>
                  <a:t>的凸组合是指点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𝒙</m:t>
                    </m:r>
                    <m:r>
                      <a:rPr lang="en-US" altLang="zh-CN" sz="1900" b="1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900" b="1">
                            <a:latin typeface="Cambria Math"/>
                          </a:rPr>
                          <m:t>𝚺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𝒊</m:t>
                        </m:r>
                        <m:r>
                          <a:rPr lang="en-US" altLang="zh-CN" sz="1900" b="1" i="1">
                            <a:latin typeface="Cambria Math"/>
                          </a:rPr>
                          <m:t>=</m:t>
                        </m:r>
                        <m:r>
                          <a:rPr lang="en-US" altLang="zh-CN" sz="1900" b="1" i="1">
                            <a:latin typeface="Cambria Math"/>
                          </a:rPr>
                          <m:t>𝟏</m:t>
                        </m:r>
                      </m:sub>
                      <m:sup>
                        <m:r>
                          <a:rPr lang="en-US" altLang="zh-CN" sz="1900" b="1" i="1">
                            <a:latin typeface="Cambria Math"/>
                          </a:rPr>
                          <m:t>𝒏</m:t>
                        </m:r>
                      </m:sup>
                    </m:sSubSup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𝜶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𝒊</m:t>
                        </m:r>
                      </m:sub>
                    </m:sSub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𝒊</m:t>
                        </m:r>
                      </m:sub>
                    </m:sSub>
                    <m:r>
                      <a:rPr lang="en-US" altLang="zh-CN" sz="1900" b="1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𝜶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𝒊</m:t>
                        </m:r>
                      </m:sub>
                    </m:sSub>
                    <m:r>
                      <a:rPr lang="en-US" altLang="zh-CN" sz="1900" b="1" i="1">
                        <a:latin typeface="Cambria Math"/>
                      </a:rPr>
                      <m:t>≥</m:t>
                    </m:r>
                    <m:r>
                      <a:rPr lang="en-US" altLang="zh-CN" sz="1900" b="1" i="1">
                        <a:latin typeface="Cambria Math"/>
                      </a:rPr>
                      <m:t>𝟎</m:t>
                    </m:r>
                    <m:r>
                      <a:rPr lang="en-US" altLang="zh-CN" sz="1900" b="1" i="1">
                        <a:latin typeface="Cambria Math"/>
                      </a:rPr>
                      <m:t>,</m:t>
                    </m:r>
                    <m:r>
                      <a:rPr lang="en-US" altLang="zh-CN" sz="1900" b="1" i="1">
                        <a:latin typeface="Cambria Math"/>
                      </a:rPr>
                      <m:t>且</m:t>
                    </m:r>
                    <m:r>
                      <a:rPr lang="en-US" altLang="zh-CN" sz="1900" b="1">
                        <a:latin typeface="Cambria Math"/>
                      </a:rPr>
                      <m:t>𝚺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𝜶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𝒊</m:t>
                        </m:r>
                      </m:sub>
                    </m:sSub>
                    <m:r>
                      <a:rPr lang="en-US" altLang="zh-CN" sz="1900" b="1" i="1">
                        <a:latin typeface="Cambria Math"/>
                      </a:rPr>
                      <m:t>=</m:t>
                    </m:r>
                    <m:r>
                      <a:rPr lang="en-US" altLang="zh-CN" sz="1900" b="1" i="1">
                        <a:latin typeface="Cambria Math"/>
                      </a:rPr>
                      <m:t>𝟏</m:t>
                    </m:r>
                  </m:oMath>
                </a14:m>
                <a:endParaRPr lang="en-US" altLang="zh-CN" sz="1900" dirty="0"/>
              </a:p>
              <a:p>
                <a:r>
                  <a:rPr lang="zh-CN" altLang="en-US" sz="1900" dirty="0"/>
                  <a:t>仿射组合：点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altLang="zh-CN" sz="19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altLang="zh-CN" sz="1900" i="1">
                        <a:latin typeface="Cambria Math"/>
                      </a:rPr>
                      <m:t>,⋯,</m:t>
                    </m:r>
                    <m:sSub>
                      <m:sSub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zh-CN" altLang="en-US" sz="1900" dirty="0"/>
                  <a:t>的仿射组合是指点</a:t>
                </a:r>
                <a14:m>
                  <m:oMath xmlns:m="http://schemas.openxmlformats.org/officeDocument/2006/math">
                    <m:r>
                      <a:rPr lang="en-US" altLang="zh-CN" sz="1900" i="1">
                        <a:latin typeface="Cambria Math"/>
                      </a:rPr>
                      <m:t>𝒙</m:t>
                    </m:r>
                    <m:r>
                      <a:rPr lang="en-US" altLang="zh-CN" sz="19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900">
                            <a:latin typeface="Cambria Math"/>
                          </a:rPr>
                          <m:t>𝚺</m:t>
                        </m:r>
                      </m:e>
                      <m:sub>
                        <m:r>
                          <a:rPr lang="en-US" altLang="zh-CN" sz="1900" i="1">
                            <a:latin typeface="Cambria Math"/>
                          </a:rPr>
                          <m:t>𝒊</m:t>
                        </m:r>
                        <m:r>
                          <a:rPr lang="en-US" altLang="zh-CN" sz="1900" i="1">
                            <a:latin typeface="Cambria Math"/>
                          </a:rPr>
                          <m:t>=</m:t>
                        </m:r>
                        <m:r>
                          <a:rPr lang="en-US" altLang="zh-CN" sz="1900" i="1">
                            <a:latin typeface="Cambria Math"/>
                          </a:rPr>
                          <m:t>𝟏</m:t>
                        </m:r>
                      </m:sub>
                      <m:sup>
                        <m:r>
                          <a:rPr lang="en-US" altLang="zh-CN" sz="1900" i="1">
                            <a:latin typeface="Cambria Math"/>
                          </a:rPr>
                          <m:t>𝒏</m:t>
                        </m:r>
                      </m:sup>
                    </m:sSubSup>
                    <m:sSub>
                      <m:sSub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>
                            <a:latin typeface="Cambria Math"/>
                          </a:rPr>
                          <m:t>𝜶</m:t>
                        </m:r>
                      </m:e>
                      <m:sub>
                        <m:r>
                          <a:rPr lang="en-US" altLang="zh-CN" sz="1900" i="1">
                            <a:latin typeface="Cambria Math"/>
                          </a:rPr>
                          <m:t>𝒊</m:t>
                        </m:r>
                      </m:sub>
                    </m:sSub>
                    <m:sSub>
                      <m:sSub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i="1">
                            <a:latin typeface="Cambria Math"/>
                          </a:rPr>
                          <m:t>𝒊</m:t>
                        </m:r>
                      </m:sub>
                    </m:sSub>
                    <m:r>
                      <a:rPr lang="en-US" altLang="zh-CN" sz="1900" i="1">
                        <a:latin typeface="Cambria Math"/>
                      </a:rPr>
                      <m:t>,</m:t>
                    </m:r>
                    <m:r>
                      <a:rPr lang="en-US" altLang="zh-CN" sz="1900" i="1">
                        <a:latin typeface="Cambria Math"/>
                      </a:rPr>
                      <m:t>且</m:t>
                    </m:r>
                    <m:r>
                      <a:rPr lang="en-US" altLang="zh-CN" sz="1900">
                        <a:latin typeface="Cambria Math"/>
                      </a:rPr>
                      <m:t>𝚺</m:t>
                    </m:r>
                    <m:sSub>
                      <m:sSub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>
                            <a:latin typeface="Cambria Math"/>
                          </a:rPr>
                          <m:t>𝜶</m:t>
                        </m:r>
                      </m:e>
                      <m:sub>
                        <m:r>
                          <a:rPr lang="en-US" altLang="zh-CN" sz="1900" i="1">
                            <a:latin typeface="Cambria Math"/>
                          </a:rPr>
                          <m:t>𝒊</m:t>
                        </m:r>
                      </m:sub>
                    </m:sSub>
                    <m:r>
                      <a:rPr lang="en-US" altLang="zh-CN" sz="1900" i="1">
                        <a:latin typeface="Cambria Math"/>
                      </a:rPr>
                      <m:t>=</m:t>
                    </m:r>
                    <m:r>
                      <a:rPr lang="en-US" altLang="zh-CN" sz="1900" i="1">
                        <a:latin typeface="Cambria Math"/>
                      </a:rPr>
                      <m:t>𝟏</m:t>
                    </m:r>
                  </m:oMath>
                </a14:m>
                <a:endParaRPr lang="en-US" altLang="zh-CN" sz="1900" dirty="0"/>
              </a:p>
              <a:p>
                <a:r>
                  <a:rPr lang="zh-CN" altLang="en-US" sz="1900" dirty="0"/>
                  <a:t>锥组合：点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altLang="zh-CN" sz="1900" i="1">
                        <a:latin typeface="Cambria Math"/>
                      </a:rPr>
                      <m:t>,</m:t>
                    </m:r>
                    <m:r>
                      <a:rPr lang="en-US" altLang="zh-CN" sz="19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1900" dirty="0"/>
                  <a:t>的锥组合是指形如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altLang="zh-CN" sz="1900" dirty="0"/>
              </a:p>
              <a:p>
                <a:r>
                  <a:rPr lang="zh-CN" altLang="en-US" sz="1900" dirty="0"/>
                  <a:t>凸集</a:t>
                </a:r>
                <a:r>
                  <a:rPr lang="en-US" altLang="zh-CN" sz="1900" dirty="0"/>
                  <a:t>(convex set):</a:t>
                </a:r>
                <a:r>
                  <a:rPr lang="zh-CN" altLang="en-US" sz="1900" dirty="0"/>
                  <a:t>令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𝑨</m:t>
                    </m:r>
                    <m:r>
                      <a:rPr lang="en-US" altLang="zh-CN" sz="1900" b="1" i="1">
                        <a:latin typeface="Cambria Math"/>
                      </a:rPr>
                      <m:t>⊆</m:t>
                    </m:r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altLang="zh-CN" sz="1900" b="1" i="1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zh-CN" altLang="en-US" sz="1900" dirty="0"/>
                  <a:t>是凸的，如果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∀</m:t>
                    </m:r>
                    <m:r>
                      <a:rPr lang="en-US" altLang="zh-CN" sz="1900" b="1" i="1">
                        <a:latin typeface="Cambria Math"/>
                      </a:rPr>
                      <m:t>𝒙</m:t>
                    </m:r>
                    <m:r>
                      <a:rPr lang="en-US" altLang="zh-CN" sz="1900" b="1" i="1">
                        <a:latin typeface="Cambria Math"/>
                      </a:rPr>
                      <m:t>,</m:t>
                    </m:r>
                    <m:r>
                      <a:rPr lang="en-US" altLang="zh-CN" sz="1900" b="1" i="1">
                        <a:latin typeface="Cambria Math"/>
                      </a:rPr>
                      <m:t>𝒚</m:t>
                    </m:r>
                    <m:r>
                      <a:rPr lang="en-US" altLang="zh-CN" sz="1900" b="1" i="1">
                        <a:latin typeface="Cambria Math"/>
                      </a:rPr>
                      <m:t>∈</m:t>
                    </m:r>
                    <m:r>
                      <a:rPr lang="en-US" altLang="zh-CN" sz="1900" b="1" i="1">
                        <a:latin typeface="Cambria Math"/>
                      </a:rPr>
                      <m:t>𝑨</m:t>
                    </m:r>
                  </m:oMath>
                </a14:m>
                <a:r>
                  <a:rPr lang="en-US" altLang="zh-CN" sz="1900" dirty="0"/>
                  <a:t>,</a:t>
                </a:r>
                <a:r>
                  <a:rPr lang="zh-CN" altLang="en-US" sz="1900" dirty="0"/>
                  <a:t>则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𝜶</m:t>
                    </m:r>
                    <m:r>
                      <a:rPr lang="en-US" altLang="zh-CN" sz="1900" b="1" i="1">
                        <a:latin typeface="Cambria Math"/>
                      </a:rPr>
                      <m:t>𝒙</m:t>
                    </m:r>
                    <m:r>
                      <a:rPr lang="en-US" altLang="zh-CN" sz="1900" b="1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/>
                          </a:rPr>
                          <m:t>𝟏</m:t>
                        </m:r>
                        <m:r>
                          <a:rPr lang="en-US" altLang="zh-CN" sz="1900" b="1" i="1">
                            <a:latin typeface="Cambria Math"/>
                          </a:rPr>
                          <m:t>−</m:t>
                        </m:r>
                        <m:r>
                          <a:rPr lang="en-US" altLang="zh-CN" sz="1900" b="1" i="1">
                            <a:latin typeface="Cambria Math"/>
                          </a:rPr>
                          <m:t>𝜶</m:t>
                        </m:r>
                      </m:e>
                    </m:d>
                    <m:r>
                      <a:rPr lang="en-US" altLang="zh-CN" sz="1900" b="1" i="1">
                        <a:latin typeface="Cambria Math"/>
                      </a:rPr>
                      <m:t>𝒚</m:t>
                    </m:r>
                    <m:r>
                      <a:rPr lang="en-US" altLang="zh-CN" sz="1900" b="1" i="1">
                        <a:latin typeface="Cambria Math"/>
                      </a:rPr>
                      <m:t>∈</m:t>
                    </m:r>
                    <m:r>
                      <a:rPr lang="en-US" altLang="zh-CN" sz="1900" b="1" i="1">
                        <a:latin typeface="Cambria Math"/>
                      </a:rPr>
                      <m:t>𝑨</m:t>
                    </m:r>
                  </m:oMath>
                </a14:m>
                <a:r>
                  <a:rPr lang="en-US" altLang="zh-CN" sz="1900" dirty="0"/>
                  <a:t>,</a:t>
                </a:r>
                <a14:m>
                  <m:oMath xmlns:m="http://schemas.openxmlformats.org/officeDocument/2006/math">
                    <m:r>
                      <a:rPr lang="en-US" altLang="zh-CN" sz="1900" b="1" i="1" dirty="0">
                        <a:latin typeface="Cambria Math"/>
                      </a:rPr>
                      <m:t>𝜶</m:t>
                    </m:r>
                    <m:r>
                      <a:rPr lang="en-US" altLang="zh-CN" sz="1900" b="1" i="1" dirty="0">
                        <a:latin typeface="Cambria Math"/>
                      </a:rPr>
                      <m:t>∈(</m:t>
                    </m:r>
                    <m:r>
                      <a:rPr lang="en-US" altLang="zh-CN" sz="1900" b="1" i="1" dirty="0">
                        <a:latin typeface="Cambria Math"/>
                      </a:rPr>
                      <m:t>𝟎</m:t>
                    </m:r>
                    <m:r>
                      <a:rPr lang="en-US" altLang="zh-CN" sz="1900" b="1" i="1" dirty="0">
                        <a:latin typeface="Cambria Math"/>
                      </a:rPr>
                      <m:t>,</m:t>
                    </m:r>
                    <m:r>
                      <a:rPr lang="en-US" altLang="zh-CN" sz="1900" b="1" i="1" dirty="0">
                        <a:latin typeface="Cambria Math"/>
                      </a:rPr>
                      <m:t>𝟏</m:t>
                    </m:r>
                    <m:r>
                      <a:rPr lang="en-US" altLang="zh-CN" sz="1900" b="1" i="1" dirty="0">
                        <a:latin typeface="Cambria Math"/>
                      </a:rPr>
                      <m:t>)</m:t>
                    </m:r>
                  </m:oMath>
                </a14:m>
                <a:endParaRPr lang="en-US" altLang="zh-CN" sz="1900" dirty="0"/>
              </a:p>
              <a:p>
                <a:r>
                  <a:rPr lang="zh-CN" altLang="en-US" sz="1900" dirty="0"/>
                  <a:t>凸包（</a:t>
                </a:r>
                <a:r>
                  <a:rPr lang="en-US" altLang="zh-CN" sz="1900" dirty="0"/>
                  <a:t>convex Hull)</a:t>
                </a:r>
              </a:p>
              <a:p>
                <a:pPr lvl="1"/>
                <a:r>
                  <a:rPr lang="zh-CN" altLang="en-US" sz="1710" dirty="0"/>
                  <a:t>集合</a:t>
                </a:r>
                <a14:m>
                  <m:oMath xmlns:m="http://schemas.openxmlformats.org/officeDocument/2006/math">
                    <m:r>
                      <a:rPr lang="en-US" altLang="zh-CN" sz="1710" b="1">
                        <a:latin typeface="Cambria Math" panose="02040503050406030204" pitchFamily="18" charset="0"/>
                      </a:rPr>
                      <m:t>𝐀</m:t>
                    </m:r>
                  </m:oMath>
                </a14:m>
                <a:r>
                  <a:rPr lang="zh-CN" altLang="en-US" sz="1710" dirty="0"/>
                  <a:t>的凸包</a:t>
                </a:r>
                <a14:m>
                  <m:oMath xmlns:m="http://schemas.openxmlformats.org/officeDocument/2006/math">
                    <m:r>
                      <a:rPr lang="en-US" altLang="zh-CN" sz="1710" i="1">
                        <a:latin typeface="Cambria Math" panose="02040503050406030204" pitchFamily="18" charset="0"/>
                      </a:rPr>
                      <m:t>𝒄𝒐𝒏𝒗</m:t>
                    </m:r>
                    <m:r>
                      <a:rPr lang="en-US" altLang="zh-CN" sz="171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71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171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710" dirty="0"/>
                  <a:t>定义为</a:t>
                </a:r>
                <a14:m>
                  <m:oMath xmlns:m="http://schemas.openxmlformats.org/officeDocument/2006/math">
                    <m:r>
                      <a:rPr lang="en-US" altLang="zh-CN" sz="171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1710" dirty="0"/>
                  <a:t>中点的所有凸组合</a:t>
                </a:r>
                <a:r>
                  <a:rPr lang="en-US" altLang="zh-CN" sz="1710" dirty="0"/>
                  <a:t>.</a:t>
                </a:r>
              </a:p>
              <a:p>
                <a:pPr lvl="1"/>
                <a:r>
                  <a:rPr lang="zh-CN" altLang="en-US" sz="1710" dirty="0"/>
                  <a:t>凸包是包含集合的最小凸集</a:t>
                </a:r>
                <a:endParaRPr lang="en-US" altLang="zh-CN" sz="1710" dirty="0"/>
              </a:p>
              <a:p>
                <a:pPr lvl="1"/>
                <a:r>
                  <a:rPr lang="zh-CN" altLang="en-US" sz="1710" dirty="0"/>
                  <a:t>离散点的凸包示例，扇形凸包示例</a:t>
                </a:r>
                <a:endParaRPr lang="en-US" altLang="zh-CN" sz="1710" dirty="0"/>
              </a:p>
              <a:p>
                <a:r>
                  <a:rPr lang="zh-CN" altLang="en-US" sz="2090" dirty="0"/>
                  <a:t>仿射包（</a:t>
                </a:r>
                <a:r>
                  <a:rPr lang="en-US" altLang="zh-CN" sz="2090" dirty="0"/>
                  <a:t>affine Hull)</a:t>
                </a:r>
              </a:p>
              <a:p>
                <a:pPr lvl="1"/>
                <a:r>
                  <a:rPr lang="zh-CN" altLang="en-US" sz="1710" dirty="0"/>
                  <a:t>集合</a:t>
                </a:r>
                <a14:m>
                  <m:oMath xmlns:m="http://schemas.openxmlformats.org/officeDocument/2006/math">
                    <m:r>
                      <a:rPr lang="en-US" altLang="zh-CN" sz="171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1710" b="1" i="1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altLang="zh-CN" sz="171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zh-CN" altLang="en-US" sz="1710" dirty="0"/>
                  <a:t>的仿射包为</a:t>
                </a:r>
                <a14:m>
                  <m:oMath xmlns:m="http://schemas.openxmlformats.org/officeDocument/2006/math">
                    <m:r>
                      <a:rPr lang="en-US" altLang="zh-CN" sz="171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1710" dirty="0"/>
                  <a:t>中点的组合：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710" b="1" i="1" dirty="0">
                        <a:latin typeface="Cambria Math" panose="02040503050406030204" pitchFamily="18" charset="0"/>
                      </a:rPr>
                      <m:t>affine</m:t>
                    </m:r>
                    <m:r>
                      <a:rPr lang="en-US" altLang="zh-CN" sz="1710" b="1" i="1" dirty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1710" b="1" i="1" dirty="0">
                        <a:latin typeface="Cambria Math" panose="02040503050406030204" pitchFamily="18" charset="0"/>
                      </a:rPr>
                      <m:t>≔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171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m:rPr>
                            <m:lit/>
                          </m:rPr>
                          <a:rPr lang="en-US" altLang="zh-CN" sz="1710" b="1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𝜶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𝜶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+⋯+</m:t>
                        </m:r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𝜶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CN" sz="1710" b="1" i="1">
                            <a:latin typeface="Cambria Math" panose="02040503050406030204" pitchFamily="18" charset="0"/>
                          </a:rPr>
                          <m:t>,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altLang="zh-CN" sz="171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710" b="1" i="1">
                                    <a:latin typeface="Cambria Math" panose="02040503050406030204" pitchFamily="18" charset="0"/>
                                  </a:rPr>
                                  <m:t>𝜶</m:t>
                                </m:r>
                              </m:e>
                              <m:sub>
                                <m:r>
                                  <a:rPr lang="en-US" altLang="zh-CN" sz="1710" b="1" i="1"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171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nary>
                      </m:e>
                    </m:d>
                  </m:oMath>
                </a14:m>
                <a:endParaRPr lang="en-US" altLang="zh-CN" sz="1710" dirty="0"/>
              </a:p>
              <a:p>
                <a:pPr lvl="1"/>
                <a:r>
                  <a:rPr lang="zh-CN" altLang="en-US" sz="1710" dirty="0"/>
                  <a:t>一般情况下，一个集合的仿射包实际上是包含该集合 的最小的仿射集</a:t>
                </a:r>
                <a:endParaRPr lang="en-US" altLang="zh-CN" sz="1710" dirty="0"/>
              </a:p>
              <a:p>
                <a:endParaRPr lang="en-US" altLang="zh-CN" sz="2090" dirty="0"/>
              </a:p>
              <a:p>
                <a:endParaRPr lang="en-US" altLang="zh-CN" sz="2090" dirty="0"/>
              </a:p>
              <a:p>
                <a:endParaRPr lang="en-US" altLang="zh-CN" sz="2090" dirty="0"/>
              </a:p>
              <a:p>
                <a:pPr marL="0" indent="0">
                  <a:buNone/>
                </a:pPr>
                <a:endParaRPr lang="en-US" altLang="zh-CN" sz="1900" dirty="0"/>
              </a:p>
              <a:p>
                <a:endParaRPr lang="zh-CN" altLang="en-US" sz="19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64" t="-1821" b="-2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343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隶书" panose="02010509060101010101" pitchFamily="1" charset="-122"/>
              </a:rPr>
              <a:t>6.1 </a:t>
            </a:r>
            <a:r>
              <a:rPr lang="zh-CN" altLang="en-US" dirty="0">
                <a:latin typeface="隶书" panose="02010509060101010101" pitchFamily="1" charset="-122"/>
              </a:rPr>
              <a:t>线性规划的基本概念</a:t>
            </a:r>
            <a:r>
              <a:rPr lang="en-US" altLang="zh-CN" sz="2280" dirty="0">
                <a:latin typeface="隶书" panose="02010509060101010101" pitchFamily="1" charset="-122"/>
              </a:rPr>
              <a:t>-</a:t>
            </a:r>
            <a:r>
              <a:rPr lang="zh-CN" altLang="en-US" sz="2280" dirty="0">
                <a:latin typeface="隶书" panose="02010509060101010101" pitchFamily="1" charset="-122"/>
              </a:rPr>
              <a:t>模型的标准形式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目标函数</a:t>
                </a:r>
                <a:r>
                  <a:rPr lang="en-US" altLang="zh-CN" dirty="0"/>
                  <a:t>: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/>
                      </a:rPr>
                      <m:t>𝑴𝒂𝒙</m:t>
                    </m:r>
                    <m:r>
                      <a:rPr lang="en-US" altLang="zh-CN" b="1" i="1" smtClean="0">
                        <a:latin typeface="Cambria Math"/>
                      </a:rPr>
                      <m:t>(</m:t>
                    </m:r>
                    <m:r>
                      <a:rPr lang="en-US" altLang="zh-CN" b="1" i="1" smtClean="0">
                        <a:latin typeface="Cambria Math"/>
                      </a:rPr>
                      <m:t>𝑴𝒊𝒏</m:t>
                    </m:r>
                    <m:r>
                      <a:rPr lang="en-US" altLang="zh-CN" b="1" i="1" smtClean="0">
                        <a:latin typeface="Cambria Math"/>
                      </a:rPr>
                      <m:t>) </m:t>
                    </m:r>
                    <m:r>
                      <a:rPr lang="en-US" altLang="zh-CN" b="1" i="1" smtClean="0">
                        <a:latin typeface="Cambria Math"/>
                      </a:rPr>
                      <m:t>𝒛</m:t>
                    </m:r>
                    <m:r>
                      <a:rPr lang="en-US" altLang="zh-CN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altLang="zh-CN" b="1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altLang="zh-CN" b="1" i="1" smtClean="0">
                        <a:latin typeface="Cambria Math"/>
                      </a:rPr>
                      <m:t>+⋯+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𝒏</m:t>
                        </m:r>
                      </m:sub>
                    </m:sSub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>
                  <a:spcBef>
                    <a:spcPct val="30000"/>
                  </a:spcBef>
                </a:pPr>
                <a:r>
                  <a:rPr lang="zh-CN" altLang="en-US" sz="3040" dirty="0">
                    <a:latin typeface="隶书" pitchFamily="1" charset="-122"/>
                    <a:ea typeface="隶书" pitchFamily="1" charset="-122"/>
                  </a:rPr>
                  <a:t>约束条件</a:t>
                </a:r>
                <a:endParaRPr lang="en-US" altLang="zh-CN" sz="3040" dirty="0">
                  <a:latin typeface="隶书" pitchFamily="1" charset="-122"/>
                  <a:ea typeface="隶书" pitchFamily="1" charset="-122"/>
                </a:endParaRPr>
              </a:p>
              <a:p>
                <a:pPr marL="0" indent="0" algn="ctr">
                  <a:spcBef>
                    <a:spcPct val="30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280" i="1">
                              <a:latin typeface="Cambria Math" panose="02040503050406030204" pitchFamily="18" charset="0"/>
                              <a:ea typeface="隶书" pitchFamily="1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280" i="1">
                                  <a:latin typeface="Cambria Math" panose="02040503050406030204" pitchFamily="18" charset="0"/>
                                  <a:ea typeface="隶书" pitchFamily="1" charset="-122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280" b="1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𝟏</m:t>
                                    </m:r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280" b="1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altLang="zh-CN" sz="2280" b="1" i="1">
                                    <a:latin typeface="Cambria Math"/>
                                    <a:ea typeface="隶书" pitchFamily="1" charset="-122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280" b="1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𝟏</m:t>
                                    </m:r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𝟐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280" b="1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altLang="zh-CN" sz="2280" b="1" i="1">
                                    <a:latin typeface="Cambria Math"/>
                                    <a:ea typeface="隶书" pitchFamily="1" charset="-122"/>
                                  </a:rPr>
                                  <m:t>+</m:t>
                                </m:r>
                                <m:r>
                                  <a:rPr lang="en-US" altLang="zh-CN" sz="2280" b="1" i="1">
                                    <a:latin typeface="Cambria Math"/>
                                    <a:ea typeface="隶书" pitchFamily="1" charset="-122"/>
                                  </a:rPr>
                                  <m:t>⋯</m:t>
                                </m:r>
                                <m:sSub>
                                  <m:sSubPr>
                                    <m:ctrlPr>
                                      <a:rPr lang="en-US" altLang="zh-CN" sz="2280" b="1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𝟏</m:t>
                                    </m:r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280" b="1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𝒏</m:t>
                                    </m:r>
                                  </m:sub>
                                </m:sSub>
                                <m:r>
                                  <a:rPr lang="en-US" altLang="zh-CN" sz="2280" b="1" i="1">
                                    <a:latin typeface="Cambria Math"/>
                                    <a:ea typeface="隶书" pitchFamily="1" charset="-122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altLang="zh-CN" sz="2280" b="1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280" b="1" i="1">
                                    <a:latin typeface="Cambria Math"/>
                                    <a:ea typeface="隶书" pitchFamily="1" charset="-122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altLang="zh-CN" sz="2280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</m:ctrlPr>
                                  </m:eqArrPr>
                                  <m:e>
                                    <m:sSub>
                                      <m:sSub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altLang="zh-CN" sz="228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𝒊</m:t>
                                        </m:r>
                                        <m: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i="1">
                                        <a:latin typeface="Cambria Math"/>
                                        <a:ea typeface="隶书" pitchFamily="1" charset="-122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altLang="zh-CN" sz="228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𝒊</m:t>
                                        </m:r>
                                        <m: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r>
                                      <m:rPr>
                                        <m:brk m:alnAt="7"/>
                                      </m:rPr>
                                      <a:rPr lang="en-US" altLang="zh-CN" sz="2280" i="1">
                                        <a:latin typeface="Cambria Math"/>
                                        <a:ea typeface="隶书" pitchFamily="1" charset="-122"/>
                                      </a:rPr>
                                      <m:t>+</m:t>
                                    </m:r>
                                    <m:r>
                                      <a:rPr lang="en-US" altLang="zh-CN" sz="2280" i="1">
                                        <a:latin typeface="Cambria Math"/>
                                        <a:ea typeface="隶书" pitchFamily="1" charset="-122"/>
                                      </a:rPr>
                                      <m:t>⋯</m:t>
                                    </m:r>
                                    <m:sSub>
                                      <m:sSub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altLang="zh-CN" sz="228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𝒊</m:t>
                                        </m:r>
                                        <m: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en-US" altLang="zh-CN" sz="228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28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𝒃</m:t>
                                        </m:r>
                                      </m:e>
                                      <m:sub>
                                        <m:r>
                                          <a:rPr lang="en-US" altLang="zh-CN" sz="228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altLang="zh-CN" sz="2280" b="1" i="1">
                                        <a:latin typeface="Cambria Math"/>
                                        <a:ea typeface="隶书" pitchFamily="1" charset="-122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sz="266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𝒎</m:t>
                                        </m:r>
                                        <m: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66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  <m:r>
                                      <m:rPr>
                                        <m:brk m:alnAt="7"/>
                                      </m:rPr>
                                      <a:rPr lang="en-US" altLang="zh-CN" sz="2660" i="1">
                                        <a:latin typeface="Cambria Math"/>
                                        <a:ea typeface="隶书" pitchFamily="1" charset="-122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altLang="zh-CN" sz="266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𝒎</m:t>
                                        </m:r>
                                        <m: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66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r>
                                      <m:rPr>
                                        <m:brk m:alnAt="7"/>
                                      </m:rPr>
                                      <a:rPr lang="en-US" altLang="zh-CN" sz="2660" i="1">
                                        <a:latin typeface="Cambria Math"/>
                                        <a:ea typeface="隶书" pitchFamily="1" charset="-122"/>
                                      </a:rPr>
                                      <m:t>+</m:t>
                                    </m:r>
                                    <m:r>
                                      <a:rPr lang="en-US" altLang="zh-CN" sz="2660" i="1">
                                        <a:latin typeface="Cambria Math"/>
                                        <a:ea typeface="隶书" pitchFamily="1" charset="-122"/>
                                      </a:rPr>
                                      <m:t>⋯</m:t>
                                    </m:r>
                                    <m:sSub>
                                      <m:sSubPr>
                                        <m:ctrlPr>
                                          <a:rPr lang="en-US" altLang="zh-CN" sz="266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𝒎</m:t>
                                        </m:r>
                                        <m: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266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  <m:r>
                                      <a:rPr lang="en-US" altLang="zh-CN" sz="2660" i="1">
                                        <a:latin typeface="Cambria Math" panose="02040503050406030204" pitchFamily="18" charset="0"/>
                                        <a:ea typeface="隶书" pitchFamily="1" charset="-122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en-US" altLang="zh-CN" sz="2660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660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𝒃</m:t>
                                        </m:r>
                                      </m:e>
                                      <m:sub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𝒎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sz="2660" b="1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  <m:r>
                                      <a:rPr lang="en-US" altLang="zh-CN" sz="2660" b="1" i="1">
                                        <a:latin typeface="Cambria Math"/>
                                        <a:ea typeface="隶书" pitchFamily="1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2660" b="1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r>
                                      <a:rPr lang="en-US" altLang="zh-CN" sz="2660" b="1" i="1">
                                        <a:latin typeface="Cambria Math"/>
                                        <a:ea typeface="隶书" pitchFamily="1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sz="2660" b="1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𝟑</m:t>
                                        </m:r>
                                      </m:sub>
                                    </m:sSub>
                                    <m:r>
                                      <a:rPr lang="en-US" altLang="zh-CN" sz="2660" b="1" i="1">
                                        <a:latin typeface="Cambria Math"/>
                                        <a:ea typeface="隶书" pitchFamily="1" charset="-122"/>
                                      </a:rPr>
                                      <m:t>,⋯,</m:t>
                                    </m:r>
                                    <m:sSub>
                                      <m:sSubPr>
                                        <m:ctrlPr>
                                          <a:rPr lang="en-US" altLang="zh-CN" sz="2660" b="1" i="1">
                                            <a:latin typeface="Cambria Math" panose="02040503050406030204" pitchFamily="18" charset="0"/>
                                            <a:ea typeface="隶书" pitchFamily="1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altLang="zh-CN" sz="2660" b="1" i="1">
                                            <a:latin typeface="Cambria Math"/>
                                            <a:ea typeface="隶书" pitchFamily="1" charset="-122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  <m:r>
                                      <a:rPr lang="en-US" altLang="zh-CN" sz="2660" b="1" i="1">
                                        <a:latin typeface="Cambria Math"/>
                                        <a:ea typeface="隶书" pitchFamily="1" charset="-122"/>
                                      </a:rPr>
                                      <m:t>≥</m:t>
                                    </m:r>
                                    <m:r>
                                      <a:rPr lang="en-US" altLang="zh-CN" sz="2660" b="1" i="1">
                                        <a:latin typeface="Cambria Math"/>
                                        <a:ea typeface="隶书" pitchFamily="1" charset="-122"/>
                                      </a:rPr>
                                      <m:t>𝟎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3040" dirty="0">
                  <a:latin typeface="隶书" pitchFamily="1" charset="-122"/>
                  <a:ea typeface="隶书" pitchFamily="1" charset="-122"/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1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264864" y="5826798"/>
            <a:ext cx="738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C00CC"/>
                </a:solidFill>
              </a:rPr>
              <a:t>松弛变量</a:t>
            </a:r>
            <a:r>
              <a:rPr lang="en-US" altLang="zh-CN" dirty="0">
                <a:solidFill>
                  <a:srgbClr val="CC00CC"/>
                </a:solidFill>
              </a:rPr>
              <a:t>(Slack Variable)</a:t>
            </a:r>
            <a:r>
              <a:rPr lang="zh-CN" altLang="en-US" dirty="0">
                <a:solidFill>
                  <a:srgbClr val="CC00CC"/>
                </a:solidFill>
              </a:rPr>
              <a:t>：化不等式为等式约束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33127" y="5388180"/>
            <a:ext cx="4515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注意：右端项要求非负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306767" y="2419907"/>
            <a:ext cx="2513942" cy="3271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3745" tIns="41873" rIns="83745" bIns="41873" numCol="1" anchor="t" anchorCtr="0" compatLnSpc="1"/>
          <a:lstStyle>
            <a:lvl1pPr marL="330200" indent="-330200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u"/>
              <a:defRPr sz="3000" b="1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16280" indent="-274955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Ø"/>
              <a:defRPr sz="2600" b="1">
                <a:solidFill>
                  <a:schemeClr val="tx1"/>
                </a:solidFill>
                <a:latin typeface="+mn-lt"/>
                <a:ea typeface="+mj-ea"/>
              </a:defRPr>
            </a:lvl2pPr>
            <a:lvl3pPr marL="1101725" indent="-220980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ü"/>
              <a:defRPr sz="2200" b="1">
                <a:solidFill>
                  <a:schemeClr val="tx1"/>
                </a:solidFill>
                <a:latin typeface="+mn-lt"/>
                <a:ea typeface="+mj-ea"/>
              </a:defRPr>
            </a:lvl3pPr>
            <a:lvl4pPr marL="1541780" indent="-220980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+mn-lt"/>
                <a:ea typeface="+mj-ea"/>
              </a:defRPr>
            </a:lvl4pPr>
            <a:lvl5pPr marL="1984375" indent="-224155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j-ea"/>
              </a:defRPr>
            </a:lvl5pPr>
            <a:lvl6pPr marL="2441575" indent="-224155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j-ea"/>
              </a:defRPr>
            </a:lvl6pPr>
            <a:lvl7pPr marL="2898775" indent="-224155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j-ea"/>
              </a:defRPr>
            </a:lvl7pPr>
            <a:lvl8pPr marL="3355975" indent="-224155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j-ea"/>
              </a:defRPr>
            </a:lvl8pPr>
            <a:lvl9pPr marL="3813175" indent="-224155" algn="l" defTabSz="8813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j-ea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zh-CN" altLang="en-US" sz="1600" kern="0" dirty="0"/>
              <a:t>把一般的</a:t>
            </a:r>
            <a:r>
              <a:rPr lang="en-US" altLang="zh-CN" sz="1600" kern="0" dirty="0"/>
              <a:t>LP</a:t>
            </a:r>
            <a:r>
              <a:rPr lang="zh-CN" altLang="en-US" sz="1600" kern="0" dirty="0"/>
              <a:t>化成标准型的过程称为线性规划问题的标准化 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600" kern="0" dirty="0"/>
              <a:t>方法：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600" kern="0" dirty="0"/>
              <a:t>    1  目标标准化         </a:t>
            </a:r>
            <a:r>
              <a:rPr lang="en-US" altLang="zh-CN" sz="1600" kern="0" dirty="0"/>
              <a:t>max </a:t>
            </a:r>
            <a:r>
              <a:rPr lang="en-US" altLang="zh-CN" sz="1600" i="1" kern="0" dirty="0"/>
              <a:t>Z</a:t>
            </a:r>
            <a:r>
              <a:rPr lang="en-US" altLang="zh-CN" sz="1600" kern="0" dirty="0"/>
              <a:t> </a:t>
            </a:r>
            <a:r>
              <a:rPr lang="zh-CN" altLang="en-US" sz="1600" kern="0" dirty="0"/>
              <a:t>等价于 </a:t>
            </a:r>
            <a:r>
              <a:rPr lang="en-US" altLang="zh-CN" sz="1600" kern="0" dirty="0"/>
              <a:t>min ( - </a:t>
            </a:r>
            <a:r>
              <a:rPr lang="en-US" altLang="zh-CN" sz="1600" i="1" kern="0" dirty="0"/>
              <a:t>Z</a:t>
            </a:r>
            <a:r>
              <a:rPr lang="en-US" altLang="zh-CN" sz="1600" kern="0" dirty="0"/>
              <a:t> 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600" kern="0" dirty="0"/>
              <a:t>         min</a:t>
            </a:r>
            <a:r>
              <a:rPr lang="en-US" altLang="zh-CN" sz="1600" i="1" kern="0" dirty="0"/>
              <a:t> Z=</a:t>
            </a:r>
            <a:r>
              <a:rPr lang="en-US" altLang="zh-CN" sz="1600" kern="0" dirty="0"/>
              <a:t>-</a:t>
            </a:r>
            <a:r>
              <a:rPr lang="en-US" altLang="zh-CN" sz="1600" kern="0" dirty="0">
                <a:cs typeface="Times New Roman" panose="02020603050405020304" pitchFamily="18" charset="0"/>
              </a:rPr>
              <a:t>∑</a:t>
            </a:r>
            <a:r>
              <a:rPr lang="en-US" altLang="zh-CN" sz="1600" i="1" kern="0" dirty="0" err="1">
                <a:cs typeface="Times New Roman" panose="02020603050405020304" pitchFamily="18" charset="0"/>
              </a:rPr>
              <a:t>c</a:t>
            </a:r>
            <a:r>
              <a:rPr lang="en-US" altLang="zh-CN" sz="1600" i="1" kern="0" baseline="-25000" dirty="0" err="1">
                <a:cs typeface="Times New Roman" panose="02020603050405020304" pitchFamily="18" charset="0"/>
              </a:rPr>
              <a:t>j</a:t>
            </a:r>
            <a:r>
              <a:rPr lang="en-US" altLang="zh-CN" sz="1600" i="1" kern="0" dirty="0" err="1">
                <a:cs typeface="Times New Roman" panose="02020603050405020304" pitchFamily="18" charset="0"/>
              </a:rPr>
              <a:t>x</a:t>
            </a:r>
            <a:r>
              <a:rPr lang="en-US" altLang="zh-CN" sz="1600" i="1" kern="0" baseline="-25000" dirty="0" err="1">
                <a:cs typeface="Times New Roman" panose="02020603050405020304" pitchFamily="18" charset="0"/>
              </a:rPr>
              <a:t>j</a:t>
            </a:r>
            <a:endParaRPr lang="en-US" altLang="zh-CN" sz="1600" i="1" kern="0" dirty="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600" kern="0" dirty="0"/>
              <a:t>    2  化约束为等式</a:t>
            </a:r>
            <a:r>
              <a:rPr lang="en-US" altLang="zh-CN" sz="1600" kern="0" dirty="0"/>
              <a:t>,</a:t>
            </a:r>
            <a:r>
              <a:rPr lang="zh-CN" altLang="en-US" sz="1600" kern="0" dirty="0"/>
              <a:t>加松弛变量、减剩余变量</a:t>
            </a:r>
            <a:endParaRPr lang="en-US" altLang="zh-CN" sz="1600" kern="0" dirty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600" kern="0" dirty="0"/>
              <a:t>    3  变量非负化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600" kern="0" dirty="0"/>
              <a:t>    4  右端非负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7" grpId="0" uiExpand="1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040" dirty="0">
                <a:latin typeface="隶书" panose="02010509060101010101" pitchFamily="1" charset="-122"/>
              </a:rPr>
              <a:t>6.1 </a:t>
            </a:r>
            <a:r>
              <a:rPr lang="zh-CN" altLang="en-US" sz="3040" dirty="0">
                <a:latin typeface="隶书" panose="02010509060101010101" pitchFamily="1" charset="-122"/>
              </a:rPr>
              <a:t>线性规划的基本概念</a:t>
            </a:r>
            <a:r>
              <a:rPr lang="en-US" altLang="zh-CN" sz="1900" dirty="0">
                <a:latin typeface="隶书" panose="02010509060101010101" pitchFamily="1" charset="-122"/>
              </a:rPr>
              <a:t>-</a:t>
            </a:r>
            <a:r>
              <a:rPr lang="zh-CN" altLang="en-US" sz="2280" dirty="0"/>
              <a:t>解的基本概念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348627" indent="-348627"/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可行解</a:t>
                </a:r>
                <a:r>
                  <a:rPr lang="en-US" altLang="zh-CN" sz="2660" dirty="0">
                    <a:latin typeface="隶书" pitchFamily="1" charset="-122"/>
                    <a:ea typeface="隶书" pitchFamily="1" charset="-122"/>
                  </a:rPr>
                  <a:t>(Feasible solution</a:t>
                </a:r>
                <a14:m>
                  <m:oMath xmlns:m="http://schemas.openxmlformats.org/officeDocument/2006/math">
                    <m:r>
                      <a:rPr lang="en-US" altLang="zh-CN" sz="2660" i="1" dirty="0">
                        <a:latin typeface="Cambria Math"/>
                        <a:ea typeface="隶书" pitchFamily="1" charset="-122"/>
                      </a:rPr>
                      <m:t>)</m:t>
                    </m:r>
                  </m:oMath>
                </a14:m>
                <a:r>
                  <a:rPr lang="zh-CN" altLang="en-US" sz="2660" dirty="0">
                    <a:latin typeface="Cambria Math"/>
                    <a:ea typeface="隶书" pitchFamily="1" charset="-122"/>
                  </a:rPr>
                  <a:t>有时也称为可行域</a:t>
                </a:r>
                <a:endParaRPr lang="en-US" altLang="zh-CN" sz="2660" dirty="0">
                  <a:latin typeface="Cambria Math"/>
                  <a:ea typeface="隶书" pitchFamily="1" charset="-122"/>
                </a:endParaRPr>
              </a:p>
              <a:p>
                <a:pPr marL="715140" lvl="1" indent="-348627"/>
                <a14:m>
                  <m:oMath xmlns:m="http://schemas.openxmlformats.org/officeDocument/2006/math"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{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𝑥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 | 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𝐴𝑥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 = 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𝑏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, 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𝑥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≥0}</m:t>
                    </m:r>
                  </m:oMath>
                </a14:m>
                <a:endParaRPr lang="en-US" altLang="zh-CN" sz="2280" dirty="0">
                  <a:latin typeface="隶书" pitchFamily="1" charset="-122"/>
                  <a:ea typeface="隶书" pitchFamily="1" charset="-122"/>
                </a:endParaRPr>
              </a:p>
              <a:p>
                <a:pPr marL="348627" indent="-348627"/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最优解</a:t>
                </a:r>
                <a:r>
                  <a:rPr lang="en-US" altLang="zh-CN" sz="2660" dirty="0">
                    <a:latin typeface="隶书" pitchFamily="1" charset="-122"/>
                    <a:ea typeface="隶书" pitchFamily="1" charset="-122"/>
                  </a:rPr>
                  <a:t>:</a:t>
                </a:r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使目标函数取最优的可行解</a:t>
                </a:r>
                <a:endParaRPr lang="en-US" altLang="zh-CN" sz="2660" dirty="0">
                  <a:latin typeface="隶书" pitchFamily="1" charset="-122"/>
                  <a:ea typeface="隶书" pitchFamily="1" charset="-122"/>
                </a:endParaRPr>
              </a:p>
              <a:p>
                <a:pPr marL="348627" indent="-348627"/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基</a:t>
                </a:r>
                <a:r>
                  <a:rPr lang="en-US" altLang="zh-CN" sz="2660" dirty="0">
                    <a:latin typeface="隶书" pitchFamily="1" charset="-122"/>
                    <a:ea typeface="隶书" pitchFamily="1" charset="-122"/>
                  </a:rPr>
                  <a:t>(basis)</a:t>
                </a:r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，基变量</a:t>
                </a:r>
                <a:r>
                  <a:rPr lang="en-US" altLang="zh-CN" sz="2660" dirty="0">
                    <a:latin typeface="隶书" pitchFamily="1" charset="-122"/>
                    <a:ea typeface="隶书" pitchFamily="1" charset="-122"/>
                  </a:rPr>
                  <a:t>(basic Var.)</a:t>
                </a:r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，非基变量</a:t>
                </a:r>
                <a:r>
                  <a:rPr lang="en-US" altLang="zh-CN" sz="2660" dirty="0">
                    <a:latin typeface="隶书" pitchFamily="1" charset="-122"/>
                    <a:ea typeface="隶书" pitchFamily="1" charset="-122"/>
                  </a:rPr>
                  <a:t>(non-basic var.)</a:t>
                </a:r>
              </a:p>
              <a:p>
                <a:pPr marL="715140" lvl="1" indent="-348627"/>
                <a:r>
                  <a:rPr lang="zh-CN" altLang="en-US" sz="2280" dirty="0">
                    <a:latin typeface="隶书" pitchFamily="1" charset="-122"/>
                    <a:ea typeface="隶书" pitchFamily="1" charset="-122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𝐵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=[</m:t>
                    </m:r>
                    <m:sSub>
                      <m:sSubPr>
                        <m:ctrlPr>
                          <a:rPr lang="en-US" altLang="zh-CN" sz="2280" b="1" i="1" dirty="0">
                            <a:latin typeface="Cambria Math" panose="02040503050406030204" pitchFamily="18" charset="0"/>
                            <a:ea typeface="隶书" pitchFamily="1" charset="-122"/>
                          </a:rPr>
                        </m:ctrlPr>
                      </m:sSubPr>
                      <m:e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𝑃</m:t>
                        </m:r>
                      </m:e>
                      <m:sub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1</m:t>
                        </m:r>
                      </m:sub>
                    </m:sSub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 </m:t>
                    </m:r>
                    <m:sSub>
                      <m:sSubPr>
                        <m:ctrlPr>
                          <a:rPr lang="en-US" altLang="zh-CN" sz="2280" b="1" i="1" dirty="0">
                            <a:latin typeface="Cambria Math" panose="02040503050406030204" pitchFamily="18" charset="0"/>
                            <a:ea typeface="隶书" pitchFamily="1" charset="-122"/>
                          </a:rPr>
                        </m:ctrlPr>
                      </m:sSubPr>
                      <m:e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𝑃</m:t>
                        </m:r>
                      </m:e>
                      <m:sub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2</m:t>
                        </m:r>
                      </m:sub>
                    </m:sSub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 … </m:t>
                    </m:r>
                    <m:sSub>
                      <m:sSubPr>
                        <m:ctrlPr>
                          <a:rPr lang="en-US" altLang="zh-CN" sz="2280" b="1" i="1" dirty="0">
                            <a:latin typeface="Cambria Math" panose="02040503050406030204" pitchFamily="18" charset="0"/>
                            <a:ea typeface="隶书" pitchFamily="1" charset="-122"/>
                          </a:rPr>
                        </m:ctrlPr>
                      </m:sSubPr>
                      <m:e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𝑃</m:t>
                        </m:r>
                      </m:e>
                      <m:sub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𝑚</m:t>
                        </m:r>
                      </m:sub>
                    </m:sSub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]</m:t>
                    </m:r>
                  </m:oMath>
                </a14:m>
                <a:r>
                  <a:rPr lang="zh-CN" altLang="en-US" sz="2280" dirty="0">
                    <a:latin typeface="隶书" pitchFamily="1" charset="-122"/>
                    <a:ea typeface="隶书" pitchFamily="1" charset="-122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𝐴</m:t>
                    </m:r>
                  </m:oMath>
                </a14:m>
                <a:r>
                  <a:rPr lang="zh-CN" altLang="en-US" sz="2280" dirty="0">
                    <a:latin typeface="隶书" pitchFamily="1" charset="-122"/>
                    <a:ea typeface="隶书" pitchFamily="1" charset="-122"/>
                  </a:rPr>
                  <a:t>的一个</a:t>
                </a:r>
                <a14:m>
                  <m:oMath xmlns:m="http://schemas.openxmlformats.org/officeDocument/2006/math"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𝑚</m:t>
                    </m:r>
                  </m:oMath>
                </a14:m>
                <a:r>
                  <a:rPr lang="zh-CN" altLang="en-US" sz="2280" dirty="0">
                    <a:latin typeface="隶书" pitchFamily="1" charset="-122"/>
                    <a:ea typeface="隶书" pitchFamily="1" charset="-122"/>
                  </a:rPr>
                  <a:t>阶可逆矩阵，</a:t>
                </a:r>
                <a14:m>
                  <m:oMath xmlns:m="http://schemas.openxmlformats.org/officeDocument/2006/math"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𝐴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280" i="1" dirty="0">
                            <a:latin typeface="Cambria Math" panose="02040503050406030204" pitchFamily="18" charset="0"/>
                            <a:ea typeface="隶书" pitchFamily="1" charset="-122"/>
                          </a:rPr>
                        </m:ctrlPr>
                      </m:dPr>
                      <m:e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𝐵</m:t>
                        </m:r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 </m:t>
                        </m:r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𝑁</m:t>
                        </m:r>
                      </m:e>
                    </m:d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,</m:t>
                    </m:r>
                    <m:r>
                      <a:rPr lang="en-US" altLang="zh-CN" sz="2280" b="1" i="1" dirty="0">
                        <a:latin typeface="Cambria Math"/>
                        <a:ea typeface="隶书" pitchFamily="1" charset="-122"/>
                      </a:rPr>
                      <m:t> 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𝒙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=</m:t>
                    </m:r>
                    <m:sSup>
                      <m:sSupPr>
                        <m:ctrlPr>
                          <a:rPr lang="en-US" altLang="zh-CN" sz="2280" i="1" dirty="0">
                            <a:latin typeface="Cambria Math" panose="02040503050406030204" pitchFamily="18" charset="0"/>
                            <a:ea typeface="隶书" pitchFamily="1" charset="-122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280" i="1" dirty="0">
                                <a:latin typeface="Cambria Math" panose="02040503050406030204" pitchFamily="18" charset="0"/>
                                <a:ea typeface="隶书" pitchFamily="1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280" i="1" dirty="0">
                                    <a:latin typeface="Cambria Math" panose="02040503050406030204" pitchFamily="18" charset="0"/>
                                    <a:ea typeface="隶书" pitchFamily="1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280" i="1" dirty="0">
                                    <a:latin typeface="Cambria Math"/>
                                    <a:ea typeface="隶书" pitchFamily="1" charset="-122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280" i="1" dirty="0">
                                    <a:latin typeface="Cambria Math"/>
                                    <a:ea typeface="隶书" pitchFamily="1" charset="-122"/>
                                  </a:rPr>
                                  <m:t>𝑩</m:t>
                                </m:r>
                              </m:sub>
                            </m:sSub>
                            <m:r>
                              <a:rPr lang="en-US" altLang="zh-CN" sz="2280" i="1" dirty="0">
                                <a:latin typeface="Cambria Math"/>
                                <a:ea typeface="隶书" pitchFamily="1" charset="-122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280" i="1" dirty="0">
                                    <a:latin typeface="Cambria Math" panose="02040503050406030204" pitchFamily="18" charset="0"/>
                                    <a:ea typeface="隶书" pitchFamily="1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280" i="1" dirty="0">
                                    <a:latin typeface="Cambria Math"/>
                                    <a:ea typeface="隶书" pitchFamily="1" charset="-122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280" i="1" dirty="0">
                                    <a:latin typeface="Cambria Math"/>
                                    <a:ea typeface="隶书" pitchFamily="1" charset="-122"/>
                                  </a:rPr>
                                  <m:t>𝑵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𝑻</m:t>
                        </m:r>
                      </m:sup>
                    </m:sSup>
                  </m:oMath>
                </a14:m>
                <a:r>
                  <a:rPr lang="en-US" altLang="zh-CN" sz="2280" dirty="0">
                    <a:latin typeface="隶书" pitchFamily="1" charset="-122"/>
                    <a:ea typeface="隶书" pitchFamily="1" charset="-122"/>
                  </a:rPr>
                  <a:t>,</a:t>
                </a:r>
                <a:r>
                  <a:rPr lang="zh-CN" altLang="en-US" sz="2280" dirty="0">
                    <a:latin typeface="隶书" pitchFamily="1" charset="-122"/>
                    <a:ea typeface="隶书" pitchFamily="1" charset="-122"/>
                  </a:rPr>
                  <a:t>则称</a:t>
                </a:r>
                <a14:m>
                  <m:oMath xmlns:m="http://schemas.openxmlformats.org/officeDocument/2006/math"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𝐵</m:t>
                    </m:r>
                  </m:oMath>
                </a14:m>
                <a:r>
                  <a:rPr lang="zh-CN" altLang="en-US" sz="2280" dirty="0">
                    <a:latin typeface="隶书" pitchFamily="1" charset="-122"/>
                    <a:ea typeface="隶书" pitchFamily="1" charset="-122"/>
                  </a:rPr>
                  <a:t>为一个基或基矩阵，对应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b="1" i="1" dirty="0">
                            <a:latin typeface="Cambria Math" panose="02040503050406030204" pitchFamily="18" charset="0"/>
                            <a:ea typeface="隶书" pitchFamily="1" charset="-122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2280" i="1" dirty="0">
                                <a:latin typeface="Cambria Math" panose="02040503050406030204" pitchFamily="18" charset="0"/>
                                <a:ea typeface="隶书" pitchFamily="1" charset="-122"/>
                              </a:rPr>
                            </m:ctrlPr>
                          </m:sSubPr>
                          <m:e>
                            <m:r>
                              <a:rPr lang="en-US" altLang="zh-CN" sz="2280" i="1" dirty="0">
                                <a:latin typeface="Cambria Math"/>
                                <a:ea typeface="隶书" pitchFamily="1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280" i="1" dirty="0">
                                <a:latin typeface="Cambria Math"/>
                                <a:ea typeface="隶书" pitchFamily="1" charset="-122"/>
                              </a:rPr>
                              <m:t>𝑩</m:t>
                            </m:r>
                          </m:sub>
                        </m:sSub>
                        <m:r>
                          <a:rPr lang="zh-CN" altLang="en-US" sz="2280" b="1" i="1" dirty="0">
                            <a:latin typeface="Cambria Math"/>
                            <a:ea typeface="隶书" pitchFamily="1" charset="-122"/>
                          </a:rPr>
                          <m:t>：</m:t>
                        </m:r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1</m:t>
                        </m:r>
                      </m:sub>
                    </m:sSub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,</m:t>
                    </m:r>
                    <m:r>
                      <a:rPr lang="en-US" altLang="zh-CN" sz="2280" b="1" i="1" dirty="0">
                        <a:latin typeface="Cambria Math"/>
                        <a:ea typeface="隶书" pitchFamily="1" charset="-122"/>
                      </a:rPr>
                      <m:t>⋯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, </m:t>
                    </m:r>
                    <m:sSub>
                      <m:sSubPr>
                        <m:ctrlPr>
                          <a:rPr lang="en-US" altLang="zh-CN" sz="2280" b="1" i="1" dirty="0">
                            <a:latin typeface="Cambria Math" panose="02040503050406030204" pitchFamily="18" charset="0"/>
                            <a:ea typeface="隶书" pitchFamily="1" charset="-122"/>
                          </a:rPr>
                        </m:ctrlPr>
                      </m:sSubPr>
                      <m:e>
                        <m:r>
                          <a:rPr lang="en-US" altLang="zh-CN" sz="2280" i="1" dirty="0" err="1">
                            <a:latin typeface="Cambria Math"/>
                            <a:ea typeface="隶书" pitchFamily="1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280" i="1" dirty="0" err="1">
                            <a:latin typeface="Cambria Math"/>
                            <a:ea typeface="隶书" pitchFamily="1" charset="-122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2280" dirty="0">
                    <a:latin typeface="隶书" pitchFamily="1" charset="-122"/>
                    <a:ea typeface="隶书" pitchFamily="1" charset="-122"/>
                  </a:rPr>
                  <a:t>称为基变量，剩余的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80" i="1" dirty="0">
                            <a:latin typeface="Cambria Math" panose="02040503050406030204" pitchFamily="18" charset="0"/>
                            <a:ea typeface="隶书" pitchFamily="1" charset="-122"/>
                          </a:rPr>
                        </m:ctrlPr>
                      </m:sSubPr>
                      <m:e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280" i="1" dirty="0">
                            <a:latin typeface="Cambria Math"/>
                            <a:ea typeface="隶书" pitchFamily="1" charset="-122"/>
                          </a:rPr>
                          <m:t>𝑵</m:t>
                        </m:r>
                      </m:sub>
                    </m:sSub>
                    <m:r>
                      <a:rPr lang="zh-CN" altLang="en-US" sz="2280" b="1" i="1" dirty="0">
                        <a:latin typeface="Cambria Math"/>
                        <a:ea typeface="隶书" pitchFamily="1" charset="-122"/>
                      </a:rPr>
                      <m:t>：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𝑛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−</m:t>
                    </m:r>
                    <m:r>
                      <a:rPr lang="en-US" altLang="zh-CN" sz="2280" i="1" dirty="0">
                        <a:latin typeface="Cambria Math"/>
                        <a:ea typeface="隶书" pitchFamily="1" charset="-122"/>
                      </a:rPr>
                      <m:t>𝑚</m:t>
                    </m:r>
                  </m:oMath>
                </a14:m>
                <a:r>
                  <a:rPr lang="zh-CN" altLang="en-US" sz="2280" dirty="0">
                    <a:latin typeface="隶书" pitchFamily="1" charset="-122"/>
                    <a:ea typeface="隶书" pitchFamily="1" charset="-122"/>
                  </a:rPr>
                  <a:t>个变量称为非基变量。</a:t>
                </a:r>
                <a:endParaRPr lang="en-US" altLang="zh-CN" sz="2280" dirty="0">
                  <a:latin typeface="隶书" pitchFamily="1" charset="-122"/>
                  <a:ea typeface="隶书" pitchFamily="1" charset="-122"/>
                </a:endParaRPr>
              </a:p>
              <a:p>
                <a:pPr marL="348627" indent="-348627"/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基本解</a:t>
                </a:r>
                <a:r>
                  <a:rPr lang="en-US" altLang="zh-CN" sz="2660" dirty="0">
                    <a:latin typeface="隶书" pitchFamily="1" charset="-122"/>
                    <a:ea typeface="隶书" pitchFamily="1" charset="-122"/>
                  </a:rPr>
                  <a:t>:</a:t>
                </a:r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非基变量为</a:t>
                </a:r>
                <a:r>
                  <a:rPr lang="en-US" altLang="zh-CN" sz="2660" dirty="0">
                    <a:latin typeface="隶书" pitchFamily="1" charset="-122"/>
                    <a:ea typeface="隶书" pitchFamily="1" charset="-122"/>
                  </a:rPr>
                  <a:t>0</a:t>
                </a:r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时，满足约束</a:t>
                </a:r>
                <a14:m>
                  <m:oMath xmlns:m="http://schemas.openxmlformats.org/officeDocument/2006/math">
                    <m:r>
                      <a:rPr lang="en-US" altLang="zh-CN" sz="2660" i="1" dirty="0">
                        <a:latin typeface="Cambria Math"/>
                        <a:ea typeface="隶书" pitchFamily="1" charset="-122"/>
                      </a:rPr>
                      <m:t>𝐴𝑥</m:t>
                    </m:r>
                    <m:r>
                      <a:rPr lang="en-US" altLang="zh-CN" sz="2660" i="1" dirty="0">
                        <a:latin typeface="Cambria Math"/>
                        <a:ea typeface="隶书" pitchFamily="1" charset="-122"/>
                      </a:rPr>
                      <m:t>=</m:t>
                    </m:r>
                    <m:r>
                      <a:rPr lang="en-US" altLang="zh-CN" sz="2660" i="1" dirty="0">
                        <a:latin typeface="Cambria Math"/>
                        <a:ea typeface="隶书" pitchFamily="1" charset="-122"/>
                      </a:rPr>
                      <m:t>𝑏</m:t>
                    </m:r>
                  </m:oMath>
                </a14:m>
                <a:r>
                  <a:rPr lang="zh-CN" altLang="en-US" sz="2660" dirty="0">
                    <a:latin typeface="隶书" pitchFamily="1" charset="-122"/>
                    <a:ea typeface="隶书" pitchFamily="1" charset="-122"/>
                  </a:rPr>
                  <a:t>的解</a:t>
                </a:r>
                <a:endParaRPr lang="en-US" altLang="zh-CN" sz="2660" dirty="0">
                  <a:latin typeface="隶书" pitchFamily="1" charset="-122"/>
                  <a:ea typeface="隶书" pitchFamily="1" charset="-122"/>
                </a:endParaRPr>
              </a:p>
              <a:p>
                <a:pPr marL="715140" lvl="1" indent="-348627"/>
                <a:r>
                  <a:rPr lang="zh-CN" altLang="en-US" sz="1900" dirty="0">
                    <a:solidFill>
                      <a:srgbClr val="0000FF"/>
                    </a:solidFill>
                    <a:latin typeface="隶书" pitchFamily="1" charset="-122"/>
                    <a:ea typeface="隶书" pitchFamily="1" charset="-122"/>
                  </a:rPr>
                  <a:t>基本解至少有</a:t>
                </a:r>
                <a14:m>
                  <m:oMath xmlns:m="http://schemas.openxmlformats.org/officeDocument/2006/math"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𝑛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−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𝑚</m:t>
                    </m:r>
                  </m:oMath>
                </a14:m>
                <a:r>
                  <a:rPr lang="zh-CN" altLang="en-US" sz="1900" dirty="0">
                    <a:solidFill>
                      <a:srgbClr val="0000FF"/>
                    </a:solidFill>
                    <a:latin typeface="隶书" pitchFamily="1" charset="-122"/>
                    <a:ea typeface="隶书" pitchFamily="1" charset="-122"/>
                  </a:rPr>
                  <a:t>个分量为</a:t>
                </a:r>
                <a:r>
                  <a:rPr lang="en-US" altLang="zh-CN" sz="1900" dirty="0">
                    <a:solidFill>
                      <a:srgbClr val="0000FF"/>
                    </a:solidFill>
                    <a:latin typeface="隶书" pitchFamily="1" charset="-122"/>
                    <a:ea typeface="隶书" pitchFamily="1" charset="-122"/>
                  </a:rPr>
                  <a:t>0</a:t>
                </a:r>
                <a:r>
                  <a:rPr lang="zh-CN" altLang="en-US" sz="1900" dirty="0">
                    <a:solidFill>
                      <a:srgbClr val="0000FF"/>
                    </a:solidFill>
                    <a:latin typeface="隶书" pitchFamily="1" charset="-122"/>
                    <a:ea typeface="隶书" pitchFamily="1" charset="-122"/>
                  </a:rPr>
                  <a:t>，至多有</a:t>
                </a:r>
                <a14:m>
                  <m:oMath xmlns:m="http://schemas.openxmlformats.org/officeDocument/2006/math"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𝑚</m:t>
                    </m:r>
                  </m:oMath>
                </a14:m>
                <a:r>
                  <a:rPr lang="zh-CN" altLang="en-US" sz="1900" dirty="0">
                    <a:solidFill>
                      <a:srgbClr val="0000FF"/>
                    </a:solidFill>
                    <a:latin typeface="隶书" pitchFamily="1" charset="-122"/>
                    <a:ea typeface="隶书" pitchFamily="1" charset="-122"/>
                  </a:rPr>
                  <a:t>个非零分量</a:t>
                </a:r>
                <a:endParaRPr lang="en-US" altLang="zh-CN" sz="1900" dirty="0">
                  <a:solidFill>
                    <a:srgbClr val="0000FF"/>
                  </a:solidFill>
                  <a:latin typeface="隶书" pitchFamily="1" charset="-122"/>
                  <a:ea typeface="隶书" pitchFamily="1" charset="-122"/>
                </a:endParaRPr>
              </a:p>
              <a:p>
                <a:pPr marL="715140" lvl="1" indent="-348627"/>
                <a:r>
                  <a:rPr lang="zh-CN" altLang="en-US" sz="1900" dirty="0">
                    <a:solidFill>
                      <a:srgbClr val="0000FF"/>
                    </a:solidFill>
                    <a:latin typeface="隶书" pitchFamily="1" charset="-122"/>
                    <a:ea typeface="隶书" pitchFamily="1" charset="-122"/>
                  </a:rPr>
                  <a:t>非零分量的个数少于</a:t>
                </a:r>
                <a14:m>
                  <m:oMath xmlns:m="http://schemas.openxmlformats.org/officeDocument/2006/math"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𝑚</m:t>
                    </m:r>
                  </m:oMath>
                </a14:m>
                <a:r>
                  <a:rPr lang="zh-CN" altLang="en-US" sz="1900" dirty="0">
                    <a:solidFill>
                      <a:srgbClr val="0000FF"/>
                    </a:solidFill>
                    <a:latin typeface="隶书" pitchFamily="1" charset="-122"/>
                    <a:ea typeface="隶书" pitchFamily="1" charset="-122"/>
                  </a:rPr>
                  <a:t>时，称为退化的基本解</a:t>
                </a:r>
                <a:endParaRPr lang="en-US" altLang="zh-CN" sz="1900" dirty="0">
                  <a:solidFill>
                    <a:srgbClr val="0000FF"/>
                  </a:solidFill>
                  <a:latin typeface="隶书" pitchFamily="1" charset="-122"/>
                  <a:ea typeface="隶书" pitchFamily="1" charset="-122"/>
                </a:endParaRPr>
              </a:p>
              <a:p>
                <a:pPr marL="715140" lvl="1" indent="-348627"/>
                <a:r>
                  <a:rPr lang="zh-CN" altLang="en-US" sz="1900" dirty="0">
                    <a:solidFill>
                      <a:srgbClr val="0000FF"/>
                    </a:solidFill>
                    <a:latin typeface="隶书" pitchFamily="1" charset="-122"/>
                    <a:ea typeface="隶书" pitchFamily="1" charset="-122"/>
                  </a:rPr>
                  <a:t>基本解的个数最多有</a:t>
                </a:r>
                <a14:m>
                  <m:oMath xmlns:m="http://schemas.openxmlformats.org/officeDocument/2006/math"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𝐶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(</m:t>
                    </m:r>
                    <m:r>
                      <a:rPr lang="en-US" altLang="zh-CN" sz="1900" i="1" dirty="0" err="1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𝑛</m:t>
                    </m:r>
                    <m:r>
                      <a:rPr lang="en-US" altLang="zh-CN" sz="1900" i="1" dirty="0" err="1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,</m:t>
                    </m:r>
                    <m:r>
                      <a:rPr lang="en-US" altLang="zh-CN" sz="1900" i="1" dirty="0" err="1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𝑚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)=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𝑛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!/(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𝑚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!(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𝑛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−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𝑚</m:t>
                    </m:r>
                    <m:r>
                      <a:rPr lang="en-US" altLang="zh-CN" sz="1900" i="1" dirty="0">
                        <a:solidFill>
                          <a:srgbClr val="0000FF"/>
                        </a:solidFill>
                        <a:latin typeface="Cambria Math"/>
                        <a:ea typeface="隶书" pitchFamily="1" charset="-122"/>
                      </a:rPr>
                      <m:t>)!)</m:t>
                    </m:r>
                  </m:oMath>
                </a14:m>
                <a:endParaRPr lang="en-US" altLang="zh-CN" sz="1900" dirty="0">
                  <a:solidFill>
                    <a:srgbClr val="0000FF"/>
                  </a:solidFill>
                  <a:latin typeface="隶书" pitchFamily="1" charset="-122"/>
                  <a:ea typeface="隶书" pitchFamily="1" charset="-122"/>
                </a:endParaRPr>
              </a:p>
              <a:p>
                <a:pPr marL="715140" lvl="1" indent="-348627"/>
                <a:endParaRPr lang="en-US" altLang="zh-CN" sz="2280" dirty="0">
                  <a:latin typeface="隶书" pitchFamily="1" charset="-122"/>
                  <a:ea typeface="隶书" pitchFamily="1" charset="-12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86" t="-2381" b="-7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040" dirty="0">
                <a:latin typeface="隶书" panose="02010509060101010101" pitchFamily="1" charset="-122"/>
              </a:rPr>
              <a:t>6.1 </a:t>
            </a:r>
            <a:r>
              <a:rPr lang="zh-CN" altLang="en-US" sz="3040" dirty="0">
                <a:latin typeface="隶书" panose="02010509060101010101" pitchFamily="1" charset="-122"/>
              </a:rPr>
              <a:t>线性规划的基本概念</a:t>
            </a:r>
            <a:r>
              <a:rPr lang="en-US" altLang="zh-CN" sz="1900" dirty="0">
                <a:latin typeface="隶书" panose="02010509060101010101" pitchFamily="1" charset="-122"/>
              </a:rPr>
              <a:t>-</a:t>
            </a:r>
            <a:r>
              <a:rPr lang="zh-CN" altLang="en-US" sz="2280" dirty="0"/>
              <a:t>解的基本概念</a:t>
            </a:r>
            <a:endParaRPr lang="zh-CN" altLang="en-US" sz="304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可行解、基本解</a:t>
            </a:r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9C33B1DD-FB5D-4640-A69C-DEDDE042DF9C}"/>
              </a:ext>
            </a:extLst>
          </p:cNvPr>
          <p:cNvGrpSpPr/>
          <p:nvPr/>
        </p:nvGrpSpPr>
        <p:grpSpPr>
          <a:xfrm>
            <a:off x="2250935" y="2662964"/>
            <a:ext cx="8218282" cy="3128235"/>
            <a:chOff x="4304928" y="2633072"/>
            <a:chExt cx="5544615" cy="2344261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08DF0C13-C2BA-4A0C-9EA0-6E0C640ECEFB}"/>
                </a:ext>
              </a:extLst>
            </p:cNvPr>
            <p:cNvSpPr/>
            <p:nvPr/>
          </p:nvSpPr>
          <p:spPr bwMode="auto">
            <a:xfrm>
              <a:off x="4304928" y="2633072"/>
              <a:ext cx="5544615" cy="2344261"/>
            </a:xfrm>
            <a:prstGeom prst="rect">
              <a:avLst/>
            </a:prstGeom>
            <a:pattFill prst="dashDn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875" tIns="43438" rIns="86875" bIns="43438" numCol="1" rtlCol="0" anchor="t" anchorCtr="0" compatLnSpc="1"/>
            <a:lstStyle/>
            <a:p>
              <a:pPr algn="ctr" defTabSz="868771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28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Oval 5">
              <a:extLst>
                <a:ext uri="{FF2B5EF4-FFF2-40B4-BE49-F238E27FC236}">
                  <a16:creationId xmlns:a16="http://schemas.microsoft.com/office/drawing/2014/main" id="{C0EB21DC-9A71-45F8-AF98-DB929DCBA833}"/>
                </a:ext>
              </a:extLst>
            </p:cNvPr>
            <p:cNvSpPr/>
            <p:nvPr/>
          </p:nvSpPr>
          <p:spPr bwMode="auto">
            <a:xfrm>
              <a:off x="4377884" y="2923993"/>
              <a:ext cx="2458282" cy="1728904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875" tIns="43438" rIns="86875" bIns="43438" numCol="1" rtlCol="0" anchor="t" anchorCtr="0" compatLnSpc="1"/>
            <a:lstStyle/>
            <a:p>
              <a:pPr algn="ctr" defTabSz="868771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28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E5D9996E-B195-4443-B346-C4D856158AAE}"/>
                </a:ext>
              </a:extLst>
            </p:cNvPr>
            <p:cNvSpPr/>
            <p:nvPr/>
          </p:nvSpPr>
          <p:spPr bwMode="auto">
            <a:xfrm>
              <a:off x="6033118" y="2923993"/>
              <a:ext cx="3816424" cy="1728904"/>
            </a:xfrm>
            <a:prstGeom prst="ellipse">
              <a:avLst/>
            </a:prstGeom>
            <a:solidFill>
              <a:srgbClr val="FF0000">
                <a:alpha val="68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875" tIns="43438" rIns="86875" bIns="43438" numCol="1" rtlCol="0" anchor="t" anchorCtr="0" compatLnSpc="1"/>
            <a:lstStyle/>
            <a:p>
              <a:pPr algn="ctr" defTabSz="868771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280" b="1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7">
                  <a:extLst>
                    <a:ext uri="{FF2B5EF4-FFF2-40B4-BE49-F238E27FC236}">
                      <a16:creationId xmlns:a16="http://schemas.microsoft.com/office/drawing/2014/main" id="{7C5FBD6B-52B9-4DD2-BEB9-A8B2F0D72C63}"/>
                    </a:ext>
                  </a:extLst>
                </p:cNvPr>
                <p:cNvSpPr txBox="1"/>
                <p:nvPr/>
              </p:nvSpPr>
              <p:spPr>
                <a:xfrm>
                  <a:off x="4523794" y="3455964"/>
                  <a:ext cx="2261619" cy="7126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</a:rPr>
                    <a:t>可行解</a:t>
                  </a:r>
                  <a:endParaRPr lang="en-US" altLang="zh-CN" sz="1900" dirty="0">
                    <a:solidFill>
                      <a:schemeClr val="bg1"/>
                    </a:solidFill>
                  </a:endParaRPr>
                </a:p>
                <a:p>
                  <a:pPr algn="l"/>
                  <a14:m>
                    <m:oMath xmlns:m="http://schemas.openxmlformats.org/officeDocument/2006/math"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{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|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𝑨𝒙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𝒃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,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≥</m:t>
                      </m:r>
                      <m:r>
                        <a:rPr lang="en-US" altLang="zh-CN" sz="1900" b="1" i="1">
                          <a:solidFill>
                            <a:schemeClr val="bg1"/>
                          </a:solidFill>
                          <a:latin typeface="Cambria Math"/>
                        </a:rPr>
                        <m:t>𝟎</m:t>
                      </m:r>
                    </m:oMath>
                  </a14:m>
                  <a:r>
                    <a:rPr lang="en-US" altLang="zh-CN" sz="1900" dirty="0">
                      <a:solidFill>
                        <a:schemeClr val="bg1"/>
                      </a:solidFill>
                    </a:rPr>
                    <a:t>}</a:t>
                  </a:r>
                  <a:endParaRPr lang="zh-CN" altLang="en-US" sz="19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7">
                  <a:extLst>
                    <a:ext uri="{FF2B5EF4-FFF2-40B4-BE49-F238E27FC236}">
                      <a16:creationId xmlns:a16="http://schemas.microsoft.com/office/drawing/2014/main" id="{7C5FBD6B-52B9-4DD2-BEB9-A8B2F0D72C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3794" y="3455964"/>
                  <a:ext cx="2261619" cy="712688"/>
                </a:xfrm>
                <a:prstGeom prst="rect">
                  <a:avLst/>
                </a:prstGeom>
                <a:blipFill>
                  <a:blip r:embed="rId2"/>
                  <a:stretch>
                    <a:fillRect l="-1636" t="-32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8">
                  <a:extLst>
                    <a:ext uri="{FF2B5EF4-FFF2-40B4-BE49-F238E27FC236}">
                      <a16:creationId xmlns:a16="http://schemas.microsoft.com/office/drawing/2014/main" id="{7D687685-70EC-4CAE-B97B-8BB294077ACF}"/>
                    </a:ext>
                  </a:extLst>
                </p:cNvPr>
                <p:cNvSpPr txBox="1"/>
                <p:nvPr/>
              </p:nvSpPr>
              <p:spPr>
                <a:xfrm>
                  <a:off x="7442013" y="3455964"/>
                  <a:ext cx="2334575" cy="6843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900" dirty="0"/>
                    <a:t>基本解</a:t>
                  </a:r>
                  <a:endParaRPr lang="en-US" altLang="zh-CN" sz="1900" dirty="0"/>
                </a:p>
                <a:p>
                  <a:pPr algn="l"/>
                  <a14:m>
                    <m:oMath xmlns:m="http://schemas.openxmlformats.org/officeDocument/2006/math">
                      <m:r>
                        <a:rPr lang="en-US" altLang="zh-CN" sz="1140" b="1" i="1">
                          <a:latin typeface="Cambria Math"/>
                        </a:rPr>
                        <m:t>{</m:t>
                      </m:r>
                      <m:r>
                        <a:rPr lang="en-US" altLang="zh-CN" sz="1140" b="1" i="1">
                          <a:latin typeface="Cambria Math"/>
                        </a:rPr>
                        <m:t>𝒙</m:t>
                      </m:r>
                      <m:r>
                        <a:rPr lang="en-US" altLang="zh-CN" sz="1140" b="1" i="1">
                          <a:latin typeface="Cambria Math"/>
                        </a:rPr>
                        <m:t>|</m:t>
                      </m:r>
                      <m:r>
                        <a:rPr lang="en-US" altLang="zh-CN" sz="1140" b="1" i="1">
                          <a:latin typeface="Cambria Math"/>
                        </a:rPr>
                        <m:t>𝑨𝒙</m:t>
                      </m:r>
                      <m:r>
                        <a:rPr lang="en-US" altLang="zh-CN" sz="1140" b="1" i="1">
                          <a:latin typeface="Cambria Math"/>
                        </a:rPr>
                        <m:t>=</m:t>
                      </m:r>
                      <m:r>
                        <a:rPr lang="en-US" altLang="zh-CN" sz="1140" b="1" i="1">
                          <a:latin typeface="Cambria Math"/>
                        </a:rPr>
                        <m:t>𝒃</m:t>
                      </m:r>
                      <m:r>
                        <a:rPr lang="en-US" altLang="zh-CN" sz="1140" b="1" i="1">
                          <a:latin typeface="Cambria Math"/>
                        </a:rPr>
                        <m:t>,</m:t>
                      </m:r>
                      <m:r>
                        <a:rPr lang="en-US" altLang="zh-CN" sz="1140" b="1" i="1">
                          <a:latin typeface="Cambria Math"/>
                        </a:rPr>
                        <m:t>𝒙</m:t>
                      </m:r>
                      <m:r>
                        <a:rPr lang="en-US" altLang="zh-CN" sz="1140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CN" sz="114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altLang="zh-CN" sz="114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114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14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1140" b="1" i="1">
                                      <a:latin typeface="Cambria Math"/>
                                    </a:rPr>
                                    <m:t>𝑩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sz="114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14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1140" b="1" i="1">
                                      <a:latin typeface="Cambria Math"/>
                                    </a:rPr>
                                    <m:t>𝑵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altLang="zh-CN" sz="1140" b="1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CN" sz="114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altLang="zh-CN" sz="114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114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140" b="1" i="1">
                                      <a:latin typeface="Cambria Math"/>
                                    </a:rPr>
                                    <m:t>𝑩</m:t>
                                  </m:r>
                                </m:e>
                                <m:sup>
                                  <m:r>
                                    <a:rPr lang="en-US" altLang="zh-CN" sz="1140" b="1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altLang="zh-CN" sz="1140" b="1" i="1">
                                      <a:latin typeface="Cambria Math"/>
                                    </a:rPr>
                                    <m:t>𝟏</m:t>
                                  </m:r>
                                </m:sup>
                              </m:sSup>
                              <m:r>
                                <a:rPr lang="en-US" altLang="zh-CN" sz="1140" b="1" i="1">
                                  <a:latin typeface="Cambria Math"/>
                                </a:rPr>
                                <m:t>𝒃</m:t>
                              </m:r>
                            </m:num>
                            <m:den>
                              <m:r>
                                <a:rPr lang="en-US" altLang="zh-CN" sz="1140" b="1" i="1">
                                  <a:latin typeface="Cambria Math"/>
                                </a:rPr>
                                <m:t>𝟎</m:t>
                              </m:r>
                            </m:den>
                          </m:f>
                        </m:e>
                      </m:d>
                    </m:oMath>
                  </a14:m>
                  <a:r>
                    <a:rPr lang="en-US" altLang="zh-CN" sz="1140" dirty="0"/>
                    <a:t>}</a:t>
                  </a:r>
                  <a:endParaRPr lang="zh-CN" altLang="en-US" sz="1140" dirty="0"/>
                </a:p>
              </p:txBody>
            </p:sp>
          </mc:Choice>
          <mc:Fallback xmlns="">
            <p:sp>
              <p:nvSpPr>
                <p:cNvPr id="10" name="TextBox 8">
                  <a:extLst>
                    <a:ext uri="{FF2B5EF4-FFF2-40B4-BE49-F238E27FC236}">
                      <a16:creationId xmlns:a16="http://schemas.microsoft.com/office/drawing/2014/main" id="{7D687685-70EC-4CAE-B97B-8BB294077A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42013" y="3455964"/>
                  <a:ext cx="2334575" cy="684343"/>
                </a:xfrm>
                <a:prstGeom prst="rect">
                  <a:avLst/>
                </a:prstGeom>
                <a:blipFill>
                  <a:blip r:embed="rId3"/>
                  <a:stretch>
                    <a:fillRect l="-1585" t="-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F8E5127B-3B63-4D9E-A2A7-F96236BAF6F1}"/>
                </a:ext>
              </a:extLst>
            </p:cNvPr>
            <p:cNvSpPr txBox="1"/>
            <p:nvPr/>
          </p:nvSpPr>
          <p:spPr>
            <a:xfrm>
              <a:off x="6358577" y="3319484"/>
              <a:ext cx="364777" cy="991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FFCC00"/>
                  </a:solidFill>
                </a:rPr>
                <a:t>基本可行解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040" dirty="0">
                <a:latin typeface="隶书" panose="02010509060101010101" pitchFamily="1" charset="-122"/>
              </a:rPr>
              <a:t>6.1 </a:t>
            </a:r>
            <a:r>
              <a:rPr lang="zh-CN" altLang="en-US" sz="3040" dirty="0">
                <a:latin typeface="隶书" panose="02010509060101010101" pitchFamily="1" charset="-122"/>
              </a:rPr>
              <a:t>线性规划的基本概念</a:t>
            </a:r>
            <a:r>
              <a:rPr lang="en-US" altLang="zh-CN" sz="1900" dirty="0">
                <a:latin typeface="隶书" panose="02010509060101010101" pitchFamily="1" charset="-122"/>
              </a:rPr>
              <a:t>-</a:t>
            </a:r>
            <a:r>
              <a:rPr lang="zh-CN" altLang="en-US" sz="2280" dirty="0"/>
              <a:t>解的基本情况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2"/>
                </a:solidFill>
              </a:rPr>
              <a:t>解的存在性</a:t>
            </a:r>
            <a:r>
              <a:rPr lang="zh-CN" altLang="en-US" b="1" dirty="0"/>
              <a:t>：若</a:t>
            </a:r>
            <a:r>
              <a:rPr lang="en-US" altLang="zh-CN" b="1" dirty="0"/>
              <a:t>(LP)</a:t>
            </a:r>
            <a:r>
              <a:rPr lang="zh-CN" altLang="en-US" b="1" dirty="0"/>
              <a:t>的可行域</a:t>
            </a:r>
            <a:r>
              <a:rPr lang="en-US" altLang="zh-CN" b="1" dirty="0"/>
              <a:t>(</a:t>
            </a:r>
            <a:r>
              <a:rPr lang="zh-CN" altLang="en-US" b="1" dirty="0"/>
              <a:t>带约束的多面体</a:t>
            </a:r>
            <a:r>
              <a:rPr lang="en-US" altLang="zh-CN" b="1" dirty="0"/>
              <a:t>)</a:t>
            </a:r>
            <a:r>
              <a:rPr lang="zh-CN" altLang="en-US" b="1" dirty="0"/>
              <a:t>非空，则可行域是个凸集，且</a:t>
            </a:r>
            <a:r>
              <a:rPr lang="en-US" altLang="zh-CN" b="1" dirty="0"/>
              <a:t>(LP)</a:t>
            </a:r>
            <a:r>
              <a:rPr lang="zh-CN" altLang="en-US" b="1" dirty="0"/>
              <a:t>一定存在有限最优解或无界最优解</a:t>
            </a:r>
          </a:p>
          <a:p>
            <a:r>
              <a:rPr lang="zh-CN" altLang="en-US" b="1" dirty="0">
                <a:solidFill>
                  <a:schemeClr val="tx2"/>
                </a:solidFill>
              </a:rPr>
              <a:t>解在顶点的可达性</a:t>
            </a:r>
            <a:r>
              <a:rPr lang="zh-CN" altLang="en-US" b="1" dirty="0"/>
              <a:t>：若</a:t>
            </a:r>
            <a:r>
              <a:rPr lang="en-US" altLang="zh-CN" b="1" dirty="0"/>
              <a:t>(LP)</a:t>
            </a:r>
            <a:r>
              <a:rPr lang="zh-CN" altLang="en-US" b="1" dirty="0"/>
              <a:t>存在有限最优解，则最优解可在某个顶点处达到</a:t>
            </a:r>
          </a:p>
          <a:p>
            <a:r>
              <a:rPr kumimoji="0" lang="zh-CN" altLang="en-US" b="1" dirty="0">
                <a:solidFill>
                  <a:schemeClr val="tx2"/>
                </a:solidFill>
              </a:rPr>
              <a:t>顶点与基本可行解的关系</a:t>
            </a:r>
            <a:r>
              <a:rPr kumimoji="0" lang="zh-CN" altLang="en-US" b="1" dirty="0"/>
              <a:t>：</a:t>
            </a:r>
            <a:r>
              <a:rPr kumimoji="0" lang="en-US" altLang="zh-CN" b="1" i="1" dirty="0">
                <a:solidFill>
                  <a:schemeClr val="tx2"/>
                </a:solidFill>
              </a:rPr>
              <a:t>x</a:t>
            </a:r>
            <a:r>
              <a:rPr kumimoji="0" lang="en-US" altLang="zh-CN" b="1" baseline="-25000" dirty="0">
                <a:solidFill>
                  <a:schemeClr val="tx2"/>
                </a:solidFill>
              </a:rPr>
              <a:t>0</a:t>
            </a:r>
            <a:r>
              <a:rPr kumimoji="0" lang="zh-CN" altLang="en-US" b="1" dirty="0"/>
              <a:t>是</a:t>
            </a:r>
            <a:r>
              <a:rPr lang="en-US" altLang="zh-CN" b="1" dirty="0"/>
              <a:t>(LP)</a:t>
            </a:r>
            <a:r>
              <a:rPr lang="zh-CN" altLang="en-US" b="1" dirty="0"/>
              <a:t>的</a:t>
            </a:r>
            <a:r>
              <a:rPr kumimoji="0" lang="zh-CN" altLang="en-US" b="1" dirty="0"/>
              <a:t>可行域顶点的充分必要条件是</a:t>
            </a:r>
            <a:r>
              <a:rPr kumimoji="0" lang="en-US" altLang="zh-CN" b="1" i="1" dirty="0">
                <a:solidFill>
                  <a:schemeClr val="tx2"/>
                </a:solidFill>
              </a:rPr>
              <a:t>x</a:t>
            </a:r>
            <a:r>
              <a:rPr kumimoji="0" lang="en-US" altLang="zh-CN" b="1" baseline="-25000" dirty="0">
                <a:solidFill>
                  <a:schemeClr val="tx2"/>
                </a:solidFill>
              </a:rPr>
              <a:t>0</a:t>
            </a:r>
            <a:r>
              <a:rPr kumimoji="0" lang="zh-CN" altLang="en-US" b="1" dirty="0"/>
              <a:t>是</a:t>
            </a:r>
            <a:r>
              <a:rPr lang="en-US" altLang="zh-CN" b="1" dirty="0"/>
              <a:t>(LP)</a:t>
            </a:r>
            <a:r>
              <a:rPr lang="zh-CN" altLang="en-US" b="1" dirty="0"/>
              <a:t>的基本可行解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lIns="92965" tIns="46483" rIns="92965" bIns="46483" rtlCol="0" anchor="ctr"/>
          <a:lstStyle/>
          <a:p>
            <a:fld id="{370FFFA1-5102-4867-B63A-E763A5D7B457}" type="datetime10">
              <a:rPr lang="zh-CN" altLang="en-US"/>
              <a:t>16:15</a:t>
            </a:fld>
            <a:endParaRPr lang="en-US" altLang="zh-CN"/>
          </a:p>
        </p:txBody>
      </p:sp>
      <p:sp>
        <p:nvSpPr>
          <p:cNvPr id="13312" name="Rectangle 0"/>
          <p:cNvSpPr>
            <a:spLocks noChangeArrowheads="1"/>
          </p:cNvSpPr>
          <p:nvPr/>
        </p:nvSpPr>
        <p:spPr bwMode="auto">
          <a:xfrm>
            <a:off x="2168022" y="5516563"/>
            <a:ext cx="799974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10" tIns="46806" rIns="93610" bIns="46806" anchor="ctr"/>
          <a:lstStyle/>
          <a:p>
            <a:r>
              <a:rPr lang="en-US" altLang="zh-CN" sz="3230" dirty="0">
                <a:solidFill>
                  <a:schemeClr val="tx2"/>
                </a:solidFill>
              </a:rPr>
              <a:t>→</a:t>
            </a:r>
            <a:r>
              <a:rPr lang="zh-CN" altLang="en-US" sz="3230" dirty="0">
                <a:solidFill>
                  <a:schemeClr val="tx2"/>
                </a:solidFill>
              </a:rPr>
              <a:t>可通过求基本可行解得到有限最优解</a:t>
            </a:r>
            <a:endParaRPr lang="zh-CN" altLang="en-US" sz="3230" dirty="0">
              <a:solidFill>
                <a:schemeClr val="tx2"/>
              </a:solidFill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33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660" dirty="0">
                <a:latin typeface="隶书" panose="02010509060101010101" pitchFamily="1" charset="-122"/>
              </a:rPr>
              <a:t>6.1 </a:t>
            </a:r>
            <a:r>
              <a:rPr lang="zh-CN" altLang="en-US" sz="2660" dirty="0">
                <a:latin typeface="隶书" panose="02010509060101010101" pitchFamily="1" charset="-122"/>
              </a:rPr>
              <a:t>线性规划的基本概念</a:t>
            </a:r>
            <a:r>
              <a:rPr lang="en-US" altLang="zh-CN" sz="1900" dirty="0">
                <a:latin typeface="隶书" panose="02010509060101010101" pitchFamily="1" charset="-122"/>
              </a:rPr>
              <a:t>-</a:t>
            </a:r>
            <a:r>
              <a:rPr lang="zh-CN" altLang="en-US" sz="1710" dirty="0"/>
              <a:t>线性规划问题的基本理论</a:t>
            </a:r>
            <a:r>
              <a:rPr lang="en-US" altLang="zh-CN" sz="1900" dirty="0">
                <a:latin typeface="隶书" panose="02010509060101010101" pitchFamily="1" charset="-122"/>
              </a:rPr>
              <a:t>(</a:t>
            </a:r>
            <a:r>
              <a:rPr lang="zh-CN" altLang="en-US" sz="1900" dirty="0">
                <a:latin typeface="隶书" panose="02010509060101010101" pitchFamily="1" charset="-122"/>
              </a:rPr>
              <a:t>续</a:t>
            </a:r>
            <a:r>
              <a:rPr lang="en-US" altLang="zh-CN" sz="1900" dirty="0">
                <a:latin typeface="隶书" panose="02010509060101010101" pitchFamily="1" charset="-122"/>
              </a:rPr>
              <a:t>4)(</a:t>
            </a:r>
            <a:r>
              <a:rPr lang="zh-CN" altLang="en-US" sz="1900" dirty="0">
                <a:latin typeface="隶书" panose="02010509060101010101" pitchFamily="1" charset="-122"/>
              </a:rPr>
              <a:t>注</a:t>
            </a:r>
            <a:r>
              <a:rPr lang="en-US" altLang="zh-CN" sz="1900" dirty="0">
                <a:latin typeface="隶书" panose="02010509060101010101" pitchFamily="1" charset="-122"/>
              </a:rPr>
              <a:t>3)</a:t>
            </a:r>
            <a:endParaRPr lang="zh-CN" altLang="en-US" sz="1900" dirty="0">
              <a:latin typeface="隶书" panose="02010509060101010101" pitchFamily="1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单纯形表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01690" y="1581845"/>
          <a:ext cx="3283832" cy="232604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tableStyleId>{5C22544A-7EE6-4342-B048-85BDC9FD1C3A}</a:tableStyleId>
              </a:tblPr>
              <a:tblGrid>
                <a:gridCol w="410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0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04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04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0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6538">
                <a:tc gridSpan="3"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4225" t="-1299" r="-172770" b="-446753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312676" t="-1299" r="-418310" b="-44675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412676" t="-1299" r="-318310" b="-44675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512676" t="-1299" r="-218310" b="-44675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612676" t="-1299" r="-118310" b="-44675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300">
                        <a:solidFill>
                          <a:schemeClr val="tx1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250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12676" t="-105405" r="-718310" b="-3648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112676" t="-105405" r="-618310" b="-3648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212676" t="-105405" r="-518310" b="-3648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312676" t="-105405" r="-418310" b="-3648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412676" t="-105405" r="-318310" b="-3648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512676" t="-105405" r="-218310" b="-3648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612676" t="-105405" r="-118310" b="-36486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712676" t="-105405" r="-18310" b="-364865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733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12676" t="-170787" r="-718310" b="-2033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112676" t="-170787" r="-618310" b="-2033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212676" t="-170787" r="-518310" b="-2033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312676" t="-170787" r="-418310" b="-2033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412676" t="-170787" r="-318310" b="-2033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512676" t="-170787" r="-218310" b="-2033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612676" t="-170787" r="-118310" b="-2033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712676" t="-170787" r="-18310" b="-20337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733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12676" t="-267778" r="-718310" b="-10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112676" t="-267778" r="-618310" b="-10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212676" t="-267778" r="-518310" b="-10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312676" t="-267778" r="-418310" b="-10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412676" t="-267778" r="-318310" b="-10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512676" t="-267778" r="-218310" b="-10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612676" t="-267778" r="-118310" b="-10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712676" t="-267778" r="-18310" b="-10111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793">
                <a:tc gridSpan="2"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6338" t="-459722" r="-309155" b="-26389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212676" t="-459722" r="-518310" b="-263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312676" t="-459722" r="-418310" b="-263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412676" t="-459722" r="-318310" b="-263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512676" t="-459722" r="-218310" b="-263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>
                      <a:blip r:embed="rId2"/>
                      <a:stretch>
                        <a:fillRect l="-612676" t="-459722" r="-118310" b="-263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70103" y="4044719"/>
          <a:ext cx="3215416" cy="22576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tableStyleId>{5C22544A-7EE6-4342-B048-85BDC9FD1C3A}</a:tableStyleId>
              </a:tblPr>
              <a:tblGrid>
                <a:gridCol w="401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2659">
                <a:tc gridSpan="3"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3828" r="-169856" b="-421795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314493" r="-414493" b="-42179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408571" r="-308571" b="-42179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515942" r="-213043" b="-42179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607143" r="-110000" b="-42179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078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11429" t="-104000" r="-705714" b="-338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113043" t="-104000" r="-615942" b="-338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210000" t="-104000" r="-507143" b="-338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314493" t="-104000" r="-414493" b="-338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408571" t="-104000" r="-308571" b="-338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515942" t="-104000" r="-213043" b="-338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607143" t="-104000" r="-110000" b="-338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717391" t="-104000" r="-11594" b="-338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534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11429" t="-209589" r="-705714" b="-24794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113043" t="-209589" r="-615942" b="-24794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210000" t="-209589" r="-507143" b="-24794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314493" t="-209589" r="-414493" b="-24794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408571" t="-209589" r="-308571" b="-24794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515942" t="-209589" r="-213043" b="-24794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607143" t="-209589" r="-110000" b="-24794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717391" t="-209589" r="-11594" b="-247945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830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11429" t="-248352" r="-705714" b="-9890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113043" t="-248352" r="-615942" b="-9890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210000" t="-248352" r="-507143" b="-9890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314493" t="-248352" r="-414493" b="-9890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408571" t="-248352" r="-308571" b="-9890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515942" t="-248352" r="-213043" b="-9890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607143" t="-248352" r="-110000" b="-9890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717391" t="-248352" r="-11594" b="-9890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534">
                <a:tc gridSpan="2"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5755" t="-434247" r="-305755" b="-23288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210000" t="-434247" r="-507143" b="-2328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314493" t="-434247" r="-414493" b="-2328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408571" t="-434247" r="-308571" b="-2328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515942" t="-434247" r="-213043" b="-2328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3"/>
                      <a:stretch>
                        <a:fillRect l="-607143" t="-434247" r="-110000" b="-2328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822347" y="1581846"/>
          <a:ext cx="3215416" cy="232604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tableStyleId>{5C22544A-7EE6-4342-B048-85BDC9FD1C3A}</a:tableStyleId>
              </a:tblPr>
              <a:tblGrid>
                <a:gridCol w="401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19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88058">
                <a:tc gridSpan="3"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4327" r="-171154" b="-398810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310000" r="-408571" b="-39881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415942" r="-314493" b="-39881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515942" r="-214493" b="-39881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607143" r="-111429" b="-39881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300">
                        <a:solidFill>
                          <a:schemeClr val="tx1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791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13043" t="-103704" r="-717391" b="-31358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111429" t="-103704" r="-607143" b="-31358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214493" t="-103704" r="-515942" b="-31358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310000" t="-103704" r="-408571" b="-31358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415942" t="-103704" r="-314493" b="-31358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515942" t="-103704" r="-214493" b="-31358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607143" t="-103704" r="-111429" b="-31358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717391" t="-103704" r="-13043" b="-31358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733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13043" t="-208861" r="-717391" b="-2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111429" t="-208861" r="-607143" b="-2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214493" t="-208861" r="-515942" b="-2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310000" t="-208861" r="-408571" b="-2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415942" t="-208861" r="-314493" b="-2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515942" t="-208861" r="-214493" b="-2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607143" t="-208861" r="-111429" b="-2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717391" t="-208861" r="-13043" b="-221519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733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13043" t="-308861" r="-717391" b="-1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111429" t="-308861" r="-607143" b="-1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214493" t="-308861" r="-515942" b="-1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310000" t="-308861" r="-408571" b="-1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415942" t="-308861" r="-314493" b="-1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515942" t="-308861" r="-214493" b="-1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607143" t="-308861" r="-111429" b="-1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717391" t="-308861" r="-13043" b="-121519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733">
                <a:tc gridSpan="2"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6475" t="-408861" r="-305755" b="-21519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214493" t="-408861" r="-515942" b="-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310000" t="-408861" r="-408571" b="-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415942" t="-408861" r="-314493" b="-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515942" t="-408861" r="-214493" b="-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4"/>
                      <a:stretch>
                        <a:fillRect l="-607143" t="-408861" r="-111429" b="-2151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Down Arrow 7"/>
          <p:cNvSpPr/>
          <p:nvPr/>
        </p:nvSpPr>
        <p:spPr bwMode="auto">
          <a:xfrm>
            <a:off x="1998522" y="3702653"/>
            <a:ext cx="342066" cy="547305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875" tIns="43438" rIns="86875" bIns="43438" numCol="1" rtlCol="0" anchor="t" anchorCtr="0" compatLnSpc="1"/>
          <a:lstStyle/>
          <a:p>
            <a:pPr algn="ctr" defTabSz="868771" fontAlgn="base">
              <a:spcBef>
                <a:spcPct val="0"/>
              </a:spcBef>
              <a:spcAft>
                <a:spcPct val="0"/>
              </a:spcAft>
            </a:pPr>
            <a:endParaRPr lang="zh-CN" altLang="en-US" sz="228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822347" y="4044719"/>
          <a:ext cx="3147008" cy="22576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tableStyleId>{5C22544A-7EE6-4342-B048-85BDC9FD1C3A}</a:tableStyleId>
              </a:tblPr>
              <a:tblGrid>
                <a:gridCol w="393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3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33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3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33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8251">
                <a:tc gridSpan="3"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4412" r="-170588" b="-428571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313235" r="-411765" b="-4285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413235" r="-311765" b="-4285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513235" r="-211765" b="-4285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613235" r="-111765" b="-42857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881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13235" t="-104054" r="-711765" b="-3459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113235" t="-104054" r="-611765" b="-3459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213235" t="-104054" r="-511765" b="-3459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313235" t="-104054" r="-411765" b="-3459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413235" t="-104054" r="-311765" b="-3459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513235" t="-104054" r="-211765" b="-3459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613235" t="-104054" r="-111765" b="-3459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713235" t="-104054" r="-11765" b="-34594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400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13235" t="-206849" r="-711765" b="-2506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113235" t="-206849" r="-611765" b="-2506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213235" t="-206849" r="-511765" b="-2506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313235" t="-206849" r="-411765" b="-2506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413235" t="-206849" r="-311765" b="-2506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513235" t="-206849" r="-211765" b="-2506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613235" t="-206849" r="-111765" b="-2506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400"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13235" t="-311111" r="-711765" b="-15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113235" t="-311111" r="-611765" b="-15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213235" t="-311111" r="-511765" b="-15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313235" t="-311111" r="-411765" b="-15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413235" t="-311111" r="-311765" b="-15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513235" t="-311111" r="-211765" b="-15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613235" t="-311111" r="-111765" b="-1541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703">
                <a:tc gridSpan="2"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6618" t="-314894" r="-305882" b="-18085"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213235" t="-314894" r="-511765" b="-180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313235" t="-314894" r="-411765" b="-180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413235" t="-314894" r="-311765" b="-180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513235" t="-314894" r="-211765" b="-180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sz="1700"/>
                    </a:p>
                  </a:txBody>
                  <a:tcPr marL="86875" marR="86875" marT="43438" marB="43438">
                    <a:blipFill rotWithShape="1">
                      <a:blip r:embed="rId5"/>
                      <a:stretch>
                        <a:fillRect l="-613235" t="-314894" r="-111765" b="-180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86875" marR="86875" marT="43438" marB="434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Down Arrow 9"/>
          <p:cNvSpPr/>
          <p:nvPr/>
        </p:nvSpPr>
        <p:spPr bwMode="auto">
          <a:xfrm rot="13536924">
            <a:off x="5556037" y="3662663"/>
            <a:ext cx="342066" cy="547305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875" tIns="43438" rIns="86875" bIns="43438" numCol="1" rtlCol="0" anchor="t" anchorCtr="0" compatLnSpc="1"/>
          <a:lstStyle/>
          <a:p>
            <a:pPr algn="ctr" defTabSz="868771" fontAlgn="base">
              <a:spcBef>
                <a:spcPct val="0"/>
              </a:spcBef>
              <a:spcAft>
                <a:spcPct val="0"/>
              </a:spcAft>
            </a:pPr>
            <a:endParaRPr lang="zh-CN" altLang="en-US" sz="228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Down Arrow 10"/>
          <p:cNvSpPr/>
          <p:nvPr/>
        </p:nvSpPr>
        <p:spPr bwMode="auto">
          <a:xfrm>
            <a:off x="9154411" y="3855516"/>
            <a:ext cx="342066" cy="547305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875" tIns="43438" rIns="86875" bIns="43438" numCol="1" rtlCol="0" anchor="t" anchorCtr="0" compatLnSpc="1"/>
          <a:lstStyle/>
          <a:p>
            <a:pPr algn="ctr" defTabSz="868771" fontAlgn="base">
              <a:spcBef>
                <a:spcPct val="0"/>
              </a:spcBef>
              <a:spcAft>
                <a:spcPct val="0"/>
              </a:spcAft>
            </a:pPr>
            <a:endParaRPr lang="zh-CN" altLang="en-US" sz="228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隶书" panose="02010509060101010101" pitchFamily="1" charset="-122"/>
              </a:rPr>
              <a:t>6.1</a:t>
            </a:r>
            <a:r>
              <a:rPr lang="zh-CN" altLang="en-US" dirty="0">
                <a:latin typeface="隶书" panose="02010509060101010101" pitchFamily="1" charset="-122"/>
              </a:rPr>
              <a:t>线性规划</a:t>
            </a:r>
            <a:r>
              <a:rPr lang="en-US" altLang="zh-CN" dirty="0">
                <a:latin typeface="隶书" panose="02010509060101010101" pitchFamily="1" charset="-122"/>
              </a:rPr>
              <a:t>-</a:t>
            </a:r>
            <a:r>
              <a:rPr lang="zh-CN" altLang="en-US" dirty="0">
                <a:latin typeface="隶书" panose="02010509060101010101" pitchFamily="1" charset="-122"/>
              </a:rPr>
              <a:t>对偶问题</a:t>
            </a:r>
            <a:r>
              <a:rPr lang="en-US" altLang="zh-CN" dirty="0">
                <a:latin typeface="隶书" panose="02010509060101010101" pitchFamily="1" charset="-122"/>
              </a:rPr>
              <a:t>(</a:t>
            </a:r>
            <a:r>
              <a:rPr lang="zh-CN" altLang="en-US" dirty="0">
                <a:latin typeface="隶书" panose="02010509060101010101" pitchFamily="1" charset="-122"/>
              </a:rPr>
              <a:t>续</a:t>
            </a:r>
            <a:r>
              <a:rPr lang="en-US" altLang="zh-CN" dirty="0">
                <a:latin typeface="隶书" panose="02010509060101010101" pitchFamily="1" charset="-122"/>
              </a:rPr>
              <a:t>2)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dirty="0"/>
                  <a:t>如果原问题是标准形式，如何定义其对偶问题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/>
                      </a:rPr>
                      <m:t>𝑳𝑷</m:t>
                    </m:r>
                    <m:r>
                      <a:rPr lang="en-US" altLang="zh-CN" b="1" i="1" smtClean="0">
                        <a:latin typeface="Cambria Math"/>
                      </a:rPr>
                      <m:t>:</m:t>
                    </m:r>
                    <m:r>
                      <a:rPr lang="en-US" altLang="zh-CN" b="1" i="1" smtClean="0">
                        <a:latin typeface="Cambria Math"/>
                      </a:rPr>
                      <m:t>𝒎𝒂𝒙</m:t>
                    </m:r>
                    <m:r>
                      <a:rPr lang="en-US" altLang="zh-CN" b="1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altLang="zh-CN" b="1" i="1" smtClean="0">
                            <a:latin typeface="Cambria Math"/>
                          </a:rPr>
                          <m:t>𝑻</m:t>
                        </m:r>
                      </m:sup>
                    </m:sSup>
                    <m:r>
                      <a:rPr lang="en-US" altLang="zh-CN" b="1" i="1" smtClean="0">
                        <a:latin typeface="Cambria Math"/>
                      </a:rPr>
                      <m:t>𝒙</m:t>
                    </m:r>
                    <m:r>
                      <a:rPr lang="en-US" altLang="zh-CN" b="1" i="1" smtClean="0">
                        <a:latin typeface="Cambria Math"/>
                      </a:rPr>
                      <m:t>,</m:t>
                    </m:r>
                    <m:r>
                      <a:rPr lang="en-US" altLang="zh-CN" b="1" i="1" smtClean="0">
                        <a:latin typeface="Cambria Math"/>
                      </a:rPr>
                      <m:t>𝒔</m:t>
                    </m:r>
                    <m:r>
                      <a:rPr lang="en-US" altLang="zh-CN" b="1" i="1" smtClean="0">
                        <a:latin typeface="Cambria Math"/>
                      </a:rPr>
                      <m:t>.</m:t>
                    </m:r>
                    <m:r>
                      <a:rPr lang="en-US" altLang="zh-CN" b="1" i="1" smtClean="0">
                        <a:latin typeface="Cambria Math"/>
                      </a:rPr>
                      <m:t>𝒕</m:t>
                    </m:r>
                    <m:r>
                      <a:rPr lang="en-US" altLang="zh-CN" b="1" i="1" smtClean="0">
                        <a:latin typeface="Cambria Math"/>
                      </a:rPr>
                      <m:t>.</m:t>
                    </m:r>
                    <m:d>
                      <m:dPr>
                        <m:begChr m:val="{"/>
                        <m:endChr m:val="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𝑨𝒙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𝒃</m:t>
                            </m:r>
                          </m:e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≥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𝟎</m:t>
                            </m:r>
                          </m:e>
                        </m:eqAr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⇒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𝑨𝒙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≤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𝒃</m:t>
                            </m:r>
                          </m:e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𝑨𝒙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≥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𝒃</m:t>
                            </m:r>
                          </m:e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≥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𝟎</m:t>
                            </m:r>
                          </m:e>
                        </m:eqAr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⇒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𝑨𝒙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≤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𝒃</m:t>
                            </m:r>
                          </m:e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𝑨𝒙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≤−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𝒃</m:t>
                            </m:r>
                          </m:e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≥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𝟎</m:t>
                            </m:r>
                          </m:e>
                        </m:eqAr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⇒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noBar"/>
                                    <m:ctrl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b="1" i="1" smtClean="0">
                                        <a:latin typeface="Cambria Math"/>
                                      </a:rPr>
                                      <m:t>𝑨</m:t>
                                    </m:r>
                                  </m:num>
                                  <m:den>
                                    <m:r>
                                      <a:rPr lang="en-US" altLang="zh-CN" b="1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altLang="zh-CN" b="1" i="1" smtClean="0">
                                        <a:latin typeface="Cambria Math"/>
                                      </a:rPr>
                                      <m:t>𝑨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altLang="zh-CN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≤</m:t>
                            </m:r>
                            <m:d>
                              <m:dPr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noBar"/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b="1" i="1" smtClean="0">
                                        <a:latin typeface="Cambria Math"/>
                                      </a:rPr>
                                      <m:t>𝒃</m:t>
                                    </m:r>
                                  </m:num>
                                  <m:den>
                                    <m:r>
                                      <a:rPr lang="en-US" altLang="zh-CN" b="1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altLang="zh-CN" b="1" i="1" smtClean="0">
                                        <a:latin typeface="Cambria Math"/>
                                      </a:rPr>
                                      <m:t>𝒃</m:t>
                                    </m:r>
                                  </m:den>
                                </m:f>
                              </m:e>
                            </m:d>
                          </m:e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≥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𝟎</m:t>
                            </m:r>
                          </m:e>
                        </m:eqArr>
                      </m:e>
                    </m:d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/>
                      </a:rPr>
                      <m:t>𝑫𝑷</m:t>
                    </m:r>
                    <m:r>
                      <a:rPr lang="en-US" altLang="zh-CN" b="1" i="1" smtClean="0">
                        <a:latin typeface="Cambria Math"/>
                      </a:rPr>
                      <m:t>:</m:t>
                    </m:r>
                    <m:r>
                      <a:rPr lang="en-US" altLang="zh-CN" b="1" i="1" smtClean="0">
                        <a:latin typeface="Cambria Math"/>
                      </a:rPr>
                      <m:t>𝒎𝒊𝒏</m:t>
                    </m:r>
                    <m:r>
                      <a:rPr lang="en-US" altLang="zh-CN" b="1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altLang="zh-CN" b="1" i="1" smtClean="0">
                            <a:latin typeface="Cambria Math"/>
                          </a:rPr>
                          <m:t>𝑻</m:t>
                        </m:r>
                      </m:sup>
                    </m:sSup>
                    <m:r>
                      <a:rPr lang="en-US" altLang="zh-CN" b="1" i="1" smtClean="0">
                        <a:latin typeface="Cambria Math"/>
                      </a:rPr>
                      <m:t>𝒘</m:t>
                    </m:r>
                    <m:r>
                      <a:rPr lang="en-US" altLang="zh-CN" b="1" i="1" smtClean="0">
                        <a:latin typeface="Cambria Math"/>
                      </a:rPr>
                      <m:t>;</m:t>
                    </m:r>
                    <m:r>
                      <a:rPr lang="en-US" altLang="zh-CN" b="1" i="1" smtClean="0">
                        <a:latin typeface="Cambria Math"/>
                      </a:rPr>
                      <m:t>𝒔</m:t>
                    </m:r>
                    <m:r>
                      <a:rPr lang="en-US" altLang="zh-CN" b="1" i="1" smtClean="0">
                        <a:latin typeface="Cambria Math"/>
                      </a:rPr>
                      <m:t>.</m:t>
                    </m:r>
                    <m:r>
                      <a:rPr lang="en-US" altLang="zh-CN" b="1" i="1" smtClean="0">
                        <a:latin typeface="Cambria Math"/>
                      </a:rPr>
                      <m:t>𝒕</m:t>
                    </m:r>
                    <m:r>
                      <a:rPr lang="en-US" altLang="zh-CN" b="1" i="1" smtClean="0">
                        <a:latin typeface="Cambria Math"/>
                      </a:rPr>
                      <m:t>.</m:t>
                    </m:r>
                    <m:d>
                      <m:dPr>
                        <m:begChr m:val="{"/>
                        <m:endChr m:val="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p>
                              <m:sSupPr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 smtClean="0">
                                    <a:latin typeface="Cambria Math"/>
                                  </a:rPr>
                                  <m:t>𝑨</m:t>
                                </m:r>
                              </m:e>
                              <m:sup>
                                <m:r>
                                  <a:rPr lang="en-US" altLang="zh-CN" b="1" i="1" smtClean="0">
                                    <a:latin typeface="Cambria Math"/>
                                  </a:rPr>
                                  <m:t>𝑻</m:t>
                                </m:r>
                              </m:sup>
                            </m:sSup>
                            <m:r>
                              <a:rPr lang="en-US" altLang="zh-CN" i="1">
                                <a:latin typeface="Cambria Math"/>
                              </a:rPr>
                              <m:t>𝒘</m:t>
                            </m:r>
                            <m:r>
                              <a:rPr lang="en-US" altLang="zh-CN" b="1" i="1" smtClean="0">
                                <a:latin typeface="Cambria Math"/>
                              </a:rPr>
                              <m:t>≥</m:t>
                            </m:r>
                            <m:sSup>
                              <m:sSupPr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 smtClean="0">
                                    <a:latin typeface="Cambria Math"/>
                                  </a:rPr>
                                  <m:t>𝒄</m:t>
                                </m:r>
                              </m:e>
                              <m:sup>
                                <m:r>
                                  <a:rPr lang="en-US" altLang="zh-CN" b="1" i="1" smtClean="0">
                                    <a:latin typeface="Cambria Math"/>
                                  </a:rPr>
                                  <m:t> </m:t>
                                </m:r>
                              </m:sup>
                            </m:sSup>
                          </m:e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𝒘</m:t>
                            </m:r>
                            <m:r>
                              <a:rPr lang="zh-CN" altLang="en-US" b="1" i="1" smtClean="0">
                                <a:latin typeface="Cambria Math"/>
                              </a:rPr>
                              <m:t>无</m:t>
                            </m:r>
                            <m:r>
                              <a:rPr lang="zh-CN" altLang="en-US" i="1">
                                <a:latin typeface="Cambria Math"/>
                              </a:rPr>
                              <m:t>正负</m:t>
                            </m:r>
                            <m:r>
                              <a:rPr lang="zh-CN" altLang="en-US" i="1" smtClean="0">
                                <a:latin typeface="Cambria Math"/>
                              </a:rPr>
                              <m:t>限制</m:t>
                            </m:r>
                          </m:e>
                        </m:eqAr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 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如何化为非对称的对偶规划？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521" b="-30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隶书" panose="02010509060101010101" pitchFamily="1" charset="-122"/>
              </a:rPr>
              <a:t>6.1</a:t>
            </a:r>
            <a:r>
              <a:rPr lang="zh-CN" altLang="en-US" dirty="0">
                <a:latin typeface="隶书" panose="02010509060101010101" pitchFamily="1" charset="-122"/>
              </a:rPr>
              <a:t>线性规划</a:t>
            </a:r>
            <a:r>
              <a:rPr lang="en-US" altLang="zh-CN" dirty="0">
                <a:latin typeface="隶书" panose="02010509060101010101" pitchFamily="1" charset="-122"/>
              </a:rPr>
              <a:t>-</a:t>
            </a:r>
            <a:r>
              <a:rPr lang="zh-CN" altLang="en-US" dirty="0">
                <a:latin typeface="隶书" panose="02010509060101010101" pitchFamily="1" charset="-122"/>
              </a:rPr>
              <a:t>对偶问题</a:t>
            </a:r>
            <a:r>
              <a:rPr lang="en-US" altLang="zh-CN" dirty="0">
                <a:latin typeface="隶书" panose="02010509060101010101" pitchFamily="1" charset="-122"/>
              </a:rPr>
              <a:t>(</a:t>
            </a:r>
            <a:r>
              <a:rPr lang="zh-CN" altLang="en-US" dirty="0">
                <a:latin typeface="隶书" panose="02010509060101010101" pitchFamily="1" charset="-122"/>
              </a:rPr>
              <a:t>续</a:t>
            </a:r>
            <a:r>
              <a:rPr lang="en-US" altLang="zh-CN" dirty="0">
                <a:latin typeface="隶书" panose="02010509060101010101" pitchFamily="1" charset="-122"/>
              </a:rPr>
              <a:t>4)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sz="2280" dirty="0"/>
                  <a:t>对偶定理</a:t>
                </a:r>
                <a14:m>
                  <m:oMath xmlns:m="http://schemas.openxmlformats.org/officeDocument/2006/math">
                    <m:r>
                      <a:rPr lang="en-US" altLang="zh-CN" sz="2280" i="1">
                        <a:latin typeface="Cambria Math"/>
                      </a:rPr>
                      <m:t>𝑳𝑷</m:t>
                    </m:r>
                    <m:r>
                      <a:rPr lang="en-US" altLang="zh-CN" sz="2280" i="1">
                        <a:latin typeface="Cambria Math"/>
                      </a:rPr>
                      <m:t>: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228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28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𝒎𝒂𝒙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 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𝒛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altLang="zh-CN" sz="228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280" i="1">
                                    <a:latin typeface="Cambria Math"/>
                                  </a:rPr>
                                  <m:t>𝒄</m:t>
                                </m:r>
                              </m:e>
                              <m:sup>
                                <m:r>
                                  <a:rPr lang="en-US" altLang="zh-CN" sz="2280" i="1">
                                    <a:latin typeface="Cambria Math"/>
                                  </a:rPr>
                                  <m:t>𝑻</m:t>
                                </m:r>
                              </m:sup>
                            </m:sSup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</m:e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𝒔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.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𝒕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. 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𝑨𝒙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≤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𝒃</m:t>
                            </m:r>
                          </m:e>
                          <m:e>
                            <m:r>
                              <a:rPr lang="en-US" altLang="zh-CN" sz="2280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≥</m:t>
                            </m:r>
                            <m:r>
                              <a:rPr lang="en-US" altLang="zh-CN" sz="2280" i="1">
                                <a:latin typeface="Cambria Math"/>
                              </a:rPr>
                              <m:t>𝟎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en-US" sz="2280" dirty="0"/>
                  <a:t>   </a:t>
                </a:r>
                <a14:m>
                  <m:oMath xmlns:m="http://schemas.openxmlformats.org/officeDocument/2006/math">
                    <m:r>
                      <a:rPr lang="en-US" altLang="zh-CN" sz="2280" i="1" dirty="0">
                        <a:latin typeface="Cambria Math"/>
                      </a:rPr>
                      <m:t>𝑫𝑷</m:t>
                    </m:r>
                    <m:r>
                      <a:rPr lang="en-US" altLang="zh-CN" sz="2280" i="1" dirty="0">
                        <a:latin typeface="Cambria Math"/>
                      </a:rPr>
                      <m:t>: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228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280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zh-CN" sz="2280" i="1" dirty="0">
                                <a:latin typeface="Cambria Math"/>
                              </a:rPr>
                              <m:t>𝒎𝒊𝒏</m:t>
                            </m:r>
                            <m:r>
                              <a:rPr lang="en-US" altLang="zh-CN" sz="2280" i="1" dirty="0">
                                <a:latin typeface="Cambria Math"/>
                              </a:rPr>
                              <m:t> </m:t>
                            </m:r>
                            <m:r>
                              <a:rPr lang="en-US" altLang="zh-CN" sz="2280" i="1" dirty="0">
                                <a:latin typeface="Cambria Math"/>
                              </a:rPr>
                              <m:t>𝒇</m:t>
                            </m:r>
                            <m:r>
                              <a:rPr lang="en-US" altLang="zh-CN" sz="2280" i="1" dirty="0">
                                <a:latin typeface="Cambria Math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altLang="zh-CN" sz="228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280" i="1" dirty="0">
                                    <a:latin typeface="Cambria Math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altLang="zh-CN" sz="2280" b="1" i="1" dirty="0">
                                    <a:latin typeface="Cambria Math"/>
                                  </a:rPr>
                                  <m:t>𝑻</m:t>
                                </m:r>
                              </m:sup>
                            </m:sSup>
                            <m:r>
                              <a:rPr lang="en-US" altLang="zh-CN" sz="2280" i="1" dirty="0">
                                <a:latin typeface="Cambria Math"/>
                              </a:rPr>
                              <m:t>𝒚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altLang="zh-CN" sz="228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280" i="1" dirty="0">
                                    <a:latin typeface="Cambria Math"/>
                                  </a:rPr>
                                  <m:t>𝑨</m:t>
                                </m:r>
                              </m:e>
                              <m:sup>
                                <m:r>
                                  <a:rPr lang="en-US" altLang="zh-CN" sz="2280" i="1" dirty="0">
                                    <a:latin typeface="Cambria Math"/>
                                  </a:rPr>
                                  <m:t>𝑻</m:t>
                                </m:r>
                              </m:sup>
                            </m:sSup>
                            <m:r>
                              <a:rPr lang="en-US" altLang="zh-CN" sz="2280" i="1" dirty="0">
                                <a:latin typeface="Cambria Math"/>
                              </a:rPr>
                              <m:t>𝒚</m:t>
                            </m:r>
                            <m:r>
                              <a:rPr lang="en-US" altLang="zh-CN" sz="2280" i="1" dirty="0">
                                <a:latin typeface="Cambria Math"/>
                              </a:rPr>
                              <m:t>≥</m:t>
                            </m:r>
                            <m:r>
                              <a:rPr lang="en-US" altLang="zh-CN" sz="2280" i="1" dirty="0">
                                <a:latin typeface="Cambria Math"/>
                              </a:rPr>
                              <m:t>𝒄</m:t>
                            </m:r>
                          </m:e>
                          <m:e>
                            <m:r>
                              <a:rPr lang="en-US" altLang="zh-CN" sz="2280" i="1" dirty="0">
                                <a:latin typeface="Cambria Math"/>
                              </a:rPr>
                              <m:t>𝒚</m:t>
                            </m:r>
                            <m:r>
                              <a:rPr lang="en-US" altLang="zh-CN" sz="2280" i="1" dirty="0">
                                <a:latin typeface="Cambria Math"/>
                              </a:rPr>
                              <m:t>≥</m:t>
                            </m:r>
                            <m:r>
                              <a:rPr lang="en-US" altLang="zh-CN" sz="2280" i="1" dirty="0">
                                <a:latin typeface="Cambria Math"/>
                              </a:rPr>
                              <m:t>𝟎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2280" dirty="0"/>
              </a:p>
              <a:p>
                <a:r>
                  <a:rPr lang="zh-CN" altLang="en-US" sz="2280" dirty="0"/>
                  <a:t>定理</a:t>
                </a:r>
                <a:r>
                  <a:rPr lang="en-US" altLang="zh-CN" sz="2280" dirty="0"/>
                  <a:t>(</a:t>
                </a:r>
                <a:r>
                  <a:rPr lang="zh-CN" altLang="en-US" sz="2280" dirty="0">
                    <a:solidFill>
                      <a:srgbClr val="FF0000"/>
                    </a:solidFill>
                  </a:rPr>
                  <a:t>弱对偶定理</a:t>
                </a:r>
                <a:r>
                  <a:rPr lang="en-US" altLang="zh-CN" sz="2280" dirty="0"/>
                  <a:t>)</a:t>
                </a:r>
                <a:r>
                  <a:rPr lang="zh-CN" altLang="en-US" sz="2280" dirty="0"/>
                  <a:t>：若</a:t>
                </a:r>
                <a14:m>
                  <m:oMath xmlns:m="http://schemas.openxmlformats.org/officeDocument/2006/math">
                    <m:r>
                      <a:rPr lang="en-US" altLang="zh-CN" sz="2280" b="1" i="1">
                        <a:latin typeface="Cambria Math"/>
                      </a:rPr>
                      <m:t>𝒙</m:t>
                    </m:r>
                    <m:r>
                      <a:rPr lang="en-US" altLang="zh-CN" sz="2280" b="1" i="1">
                        <a:latin typeface="Cambria Math"/>
                      </a:rPr>
                      <m:t>,</m:t>
                    </m:r>
                    <m:r>
                      <a:rPr lang="en-US" altLang="zh-CN" sz="2280" b="1" i="1">
                        <a:latin typeface="Cambria Math"/>
                      </a:rPr>
                      <m:t>𝒚</m:t>
                    </m:r>
                  </m:oMath>
                </a14:m>
                <a:r>
                  <a:rPr lang="zh-CN" altLang="en-US" sz="2280" dirty="0"/>
                  <a:t>分别是</a:t>
                </a:r>
                <a14:m>
                  <m:oMath xmlns:m="http://schemas.openxmlformats.org/officeDocument/2006/math">
                    <m:r>
                      <a:rPr lang="en-US" altLang="zh-CN" sz="2280" b="1" i="1">
                        <a:latin typeface="Cambria Math"/>
                      </a:rPr>
                      <m:t>𝑳𝑷</m:t>
                    </m:r>
                    <m:r>
                      <a:rPr lang="en-US" altLang="zh-CN" sz="2280" b="1" i="1">
                        <a:latin typeface="Cambria Math"/>
                      </a:rPr>
                      <m:t>,</m:t>
                    </m:r>
                    <m:r>
                      <a:rPr lang="en-US" altLang="zh-CN" sz="2280" b="1" i="1">
                        <a:latin typeface="Cambria Math"/>
                      </a:rPr>
                      <m:t>𝑫𝑷</m:t>
                    </m:r>
                  </m:oMath>
                </a14:m>
                <a:r>
                  <a:rPr lang="zh-CN" altLang="en-US" sz="2280" dirty="0"/>
                  <a:t>问题的可行解，则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28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280" b="1" i="1"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altLang="zh-CN" sz="2280" b="1" i="1">
                            <a:latin typeface="Cambria Math"/>
                          </a:rPr>
                          <m:t>𝑻</m:t>
                        </m:r>
                      </m:sup>
                    </m:sSup>
                    <m:r>
                      <a:rPr lang="en-US" altLang="zh-CN" sz="2280" b="1" i="1">
                        <a:latin typeface="Cambria Math"/>
                      </a:rPr>
                      <m:t>𝒙</m:t>
                    </m:r>
                    <m:r>
                      <a:rPr lang="en-US" altLang="zh-CN" sz="2280" b="1" i="1">
                        <a:latin typeface="Cambria Math"/>
                      </a:rPr>
                      <m:t>≤</m:t>
                    </m:r>
                    <m:sSup>
                      <m:sSupPr>
                        <m:ctrlPr>
                          <a:rPr lang="en-US" altLang="zh-CN" sz="228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280" b="1" i="1"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altLang="zh-CN" sz="2280" b="1" i="1">
                            <a:latin typeface="Cambria Math"/>
                          </a:rPr>
                          <m:t>𝑻</m:t>
                        </m:r>
                      </m:sup>
                    </m:sSup>
                    <m:r>
                      <a:rPr lang="en-US" altLang="zh-CN" sz="2280" b="1" i="1">
                        <a:latin typeface="Cambria Math"/>
                      </a:rPr>
                      <m:t>𝒚</m:t>
                    </m:r>
                  </m:oMath>
                </a14:m>
                <a:endParaRPr lang="en-US" altLang="zh-CN" sz="2280" b="1" dirty="0"/>
              </a:p>
              <a:p>
                <a:pPr lvl="1"/>
                <a:r>
                  <a:rPr lang="zh-CN" altLang="en-US" sz="1900" dirty="0"/>
                  <a:t>推论</a:t>
                </a:r>
                <a:r>
                  <a:rPr lang="en-US" altLang="zh-CN" sz="1900" dirty="0"/>
                  <a:t>(</a:t>
                </a:r>
                <a:r>
                  <a:rPr lang="zh-CN" altLang="en-US" sz="2280" dirty="0">
                    <a:solidFill>
                      <a:srgbClr val="FF0000"/>
                    </a:solidFill>
                  </a:rPr>
                  <a:t>最优性准则定理</a:t>
                </a:r>
                <a:r>
                  <a:rPr lang="en-US" altLang="zh-CN" sz="1900" dirty="0"/>
                  <a:t>) </a:t>
                </a:r>
                <a:r>
                  <a:rPr lang="zh-CN" altLang="en-US" sz="1900" dirty="0"/>
                  <a:t>：若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sz="1900" b="1" i="1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altLang="zh-CN" sz="1900" b="1" i="1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altLang="zh-CN" sz="1900" b="1" i="1">
                            <a:latin typeface="Cambria Math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zh-CN" altLang="en-US" sz="1900" dirty="0"/>
                  <a:t>分别是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𝑳𝑷</m:t>
                    </m:r>
                    <m:r>
                      <a:rPr lang="en-US" altLang="zh-CN" sz="1900" b="1" i="1">
                        <a:latin typeface="Cambria Math"/>
                      </a:rPr>
                      <m:t>,</m:t>
                    </m:r>
                    <m:r>
                      <a:rPr lang="en-US" altLang="zh-CN" sz="1900" b="1" i="1">
                        <a:latin typeface="Cambria Math"/>
                      </a:rPr>
                      <m:t>𝑫𝑷</m:t>
                    </m:r>
                  </m:oMath>
                </a14:m>
                <a:r>
                  <a:rPr lang="zh-CN" altLang="en-US" sz="1900" dirty="0"/>
                  <a:t>问题的可行解，当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altLang="zh-CN" sz="1900" b="1" i="1">
                            <a:latin typeface="Cambria Math"/>
                          </a:rPr>
                          <m:t>𝑻</m:t>
                        </m:r>
                      </m:sup>
                    </m:sSup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sz="1900" b="1" i="1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altLang="zh-CN" sz="1900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altLang="zh-CN" sz="1900" b="1" i="1">
                            <a:latin typeface="Cambria Math"/>
                          </a:rPr>
                          <m:t>𝑻</m:t>
                        </m:r>
                      </m:sup>
                    </m:sSup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altLang="zh-CN" sz="1900" b="1" i="1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zh-CN" altLang="en-US" sz="1900" b="1" i="1">
                        <a:latin typeface="Cambria Math"/>
                      </a:rPr>
                      <m:t>时</m:t>
                    </m:r>
                  </m:oMath>
                </a14:m>
                <a:r>
                  <a:rPr lang="en-US" altLang="zh-CN" sz="1900" dirty="0"/>
                  <a:t>,</a:t>
                </a:r>
                <a:r>
                  <a:rPr lang="zh-CN" altLang="en-US" sz="1900" dirty="0"/>
                  <a:t>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i="1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sz="1900" i="1">
                            <a:latin typeface="Cambria Math"/>
                          </a:rPr>
                          <m:t>𝟎</m:t>
                        </m:r>
                      </m:sup>
                    </m:sSup>
                    <m:r>
                      <a:rPr lang="en-US" altLang="zh-CN" sz="1900" i="1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i="1">
                            <a:latin typeface="Cambria Math"/>
                          </a:rPr>
                          <m:t>𝒚</m:t>
                        </m:r>
                      </m:e>
                      <m:sup>
                        <m:r>
                          <a:rPr lang="en-US" altLang="zh-CN" sz="1900" i="1">
                            <a:latin typeface="Cambria Math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zh-CN" altLang="en-US" sz="1900" dirty="0"/>
                  <a:t>分别是</a:t>
                </a:r>
                <a14:m>
                  <m:oMath xmlns:m="http://schemas.openxmlformats.org/officeDocument/2006/math">
                    <m:r>
                      <a:rPr lang="en-US" altLang="zh-CN" sz="1900" i="1">
                        <a:latin typeface="Cambria Math"/>
                      </a:rPr>
                      <m:t>𝑳𝑷</m:t>
                    </m:r>
                    <m:r>
                      <a:rPr lang="en-US" altLang="zh-CN" sz="1900" i="1">
                        <a:latin typeface="Cambria Math"/>
                      </a:rPr>
                      <m:t>,</m:t>
                    </m:r>
                    <m:r>
                      <a:rPr lang="en-US" altLang="zh-CN" sz="1900" i="1">
                        <a:latin typeface="Cambria Math"/>
                      </a:rPr>
                      <m:t>𝑫𝑷</m:t>
                    </m:r>
                  </m:oMath>
                </a14:m>
                <a:r>
                  <a:rPr lang="zh-CN" altLang="en-US" sz="1900" dirty="0"/>
                  <a:t>问题的最优解</a:t>
                </a:r>
                <a:endParaRPr lang="en-US" altLang="zh-CN" sz="1900" dirty="0"/>
              </a:p>
              <a:p>
                <a:pPr lvl="1"/>
                <a:r>
                  <a:rPr lang="zh-CN" altLang="en-US" sz="1900" dirty="0"/>
                  <a:t>推论：若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𝑳𝑷</m:t>
                    </m:r>
                  </m:oMath>
                </a14:m>
                <a:r>
                  <a:rPr lang="zh-CN" altLang="en-US" sz="1900" dirty="0"/>
                  <a:t>有可行解，则</a:t>
                </a:r>
                <a:r>
                  <a:rPr lang="en-US" altLang="zh-CN" sz="1900" i="1" dirty="0"/>
                  <a:t>L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𝑷</m:t>
                    </m:r>
                  </m:oMath>
                </a14:m>
                <a:r>
                  <a:rPr lang="zh-CN" altLang="en-US" sz="1900" dirty="0"/>
                  <a:t>有最优解的充要条件是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𝑫𝑷</m:t>
                    </m:r>
                  </m:oMath>
                </a14:m>
                <a:r>
                  <a:rPr lang="zh-CN" altLang="en-US" sz="1900" dirty="0"/>
                  <a:t>有可行解</a:t>
                </a:r>
                <a:endParaRPr lang="en-US" altLang="zh-CN" sz="1900" dirty="0"/>
              </a:p>
              <a:p>
                <a:pPr lvl="1"/>
                <a:r>
                  <a:rPr lang="zh-CN" altLang="en-US" sz="1900" dirty="0"/>
                  <a:t>推论：若</a:t>
                </a:r>
                <a:r>
                  <a:rPr lang="en-US" altLang="zh-CN" sz="1900" i="1" dirty="0"/>
                  <a:t>D</a:t>
                </a:r>
                <a14:m>
                  <m:oMath xmlns:m="http://schemas.openxmlformats.org/officeDocument/2006/math">
                    <m:r>
                      <a:rPr lang="en-US" altLang="zh-CN" sz="1900" i="1">
                        <a:latin typeface="Cambria Math"/>
                      </a:rPr>
                      <m:t>𝑷</m:t>
                    </m:r>
                  </m:oMath>
                </a14:m>
                <a:r>
                  <a:rPr lang="zh-CN" altLang="en-US" sz="1900" dirty="0"/>
                  <a:t>有可行解，则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𝑫</m:t>
                    </m:r>
                    <m:r>
                      <a:rPr lang="en-US" altLang="zh-CN" sz="1900" i="1">
                        <a:latin typeface="Cambria Math"/>
                      </a:rPr>
                      <m:t>𝑷</m:t>
                    </m:r>
                  </m:oMath>
                </a14:m>
                <a:r>
                  <a:rPr lang="zh-CN" altLang="en-US" sz="1900" dirty="0"/>
                  <a:t>有最优解的充要条件是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𝑳</m:t>
                    </m:r>
                    <m:r>
                      <a:rPr lang="en-US" altLang="zh-CN" sz="1900" i="1">
                        <a:latin typeface="Cambria Math"/>
                      </a:rPr>
                      <m:t>𝑷</m:t>
                    </m:r>
                  </m:oMath>
                </a14:m>
                <a:r>
                  <a:rPr lang="zh-CN" altLang="en-US" sz="1900" dirty="0"/>
                  <a:t>有可行解</a:t>
                </a:r>
                <a:endParaRPr lang="en-US" altLang="zh-CN" sz="1900" dirty="0"/>
              </a:p>
              <a:p>
                <a:r>
                  <a:rPr lang="zh-CN" altLang="en-US" sz="2280" dirty="0"/>
                  <a:t>从而利用对偶理论容易判断</a:t>
                </a:r>
                <a:r>
                  <a:rPr lang="en-US" altLang="zh-CN" sz="2280" dirty="0"/>
                  <a:t>LP</a:t>
                </a:r>
                <a:r>
                  <a:rPr lang="zh-CN" altLang="en-US" sz="2280" dirty="0"/>
                  <a:t>问题是否存在最优解</a:t>
                </a:r>
                <a:endParaRPr lang="en-US" altLang="zh-CN" sz="2280" dirty="0"/>
              </a:p>
              <a:p>
                <a:pPr lvl="1"/>
                <a:r>
                  <a:rPr lang="zh-CN" altLang="en-US" sz="1900" dirty="0"/>
                  <a:t>若</a:t>
                </a:r>
                <a:r>
                  <a:rPr lang="en-US" altLang="zh-CN" sz="1900" dirty="0"/>
                  <a:t>LP</a:t>
                </a:r>
                <a:r>
                  <a:rPr lang="zh-CN" altLang="en-US" sz="1900" dirty="0"/>
                  <a:t>存在可行解，而其</a:t>
                </a:r>
                <a:r>
                  <a:rPr lang="en-US" altLang="zh-CN" sz="1900" dirty="0"/>
                  <a:t>DP</a:t>
                </a:r>
                <a:r>
                  <a:rPr lang="zh-CN" altLang="en-US" sz="1900" dirty="0"/>
                  <a:t>问题没有可行解，则</a:t>
                </a:r>
                <a:r>
                  <a:rPr lang="en-US" altLang="zh-CN" sz="1900" dirty="0"/>
                  <a:t>LP</a:t>
                </a:r>
                <a:r>
                  <a:rPr lang="zh-CN" altLang="en-US" sz="1900" dirty="0"/>
                  <a:t>问题无最优解</a:t>
                </a:r>
                <a:endParaRPr lang="en-US" altLang="zh-CN" sz="1900" dirty="0"/>
              </a:p>
              <a:p>
                <a:pPr lvl="1"/>
                <a:r>
                  <a:rPr lang="zh-CN" altLang="en-US" sz="1900" dirty="0"/>
                  <a:t>若</a:t>
                </a:r>
                <a:r>
                  <a:rPr lang="en-US" altLang="zh-CN" sz="1900" dirty="0"/>
                  <a:t>LP</a:t>
                </a:r>
                <a:r>
                  <a:rPr lang="zh-CN" altLang="en-US" sz="1900" dirty="0"/>
                  <a:t>存在可行解，而其</a:t>
                </a:r>
                <a:r>
                  <a:rPr lang="en-US" altLang="zh-CN" sz="1900" dirty="0"/>
                  <a:t>DP</a:t>
                </a:r>
                <a:r>
                  <a:rPr lang="zh-CN" altLang="en-US" sz="1900" dirty="0"/>
                  <a:t>问题也存在可行解，则两个问题都有最优解</a:t>
                </a:r>
                <a:endParaRPr lang="en-US" altLang="zh-CN" sz="1900" dirty="0"/>
              </a:p>
              <a:p>
                <a:r>
                  <a:rPr lang="zh-CN" altLang="en-US" sz="2280" dirty="0"/>
                  <a:t>定理</a:t>
                </a:r>
                <a:r>
                  <a:rPr lang="en-US" altLang="zh-CN" sz="2280" dirty="0"/>
                  <a:t>(</a:t>
                </a:r>
                <a:r>
                  <a:rPr lang="zh-CN" altLang="en-US" sz="2280" dirty="0">
                    <a:solidFill>
                      <a:srgbClr val="FF0000"/>
                    </a:solidFill>
                  </a:rPr>
                  <a:t>主对偶定理</a:t>
                </a:r>
                <a:r>
                  <a:rPr lang="en-US" altLang="zh-CN" sz="2280" dirty="0"/>
                  <a:t>) </a:t>
                </a:r>
                <a:r>
                  <a:rPr lang="zh-CN" altLang="en-US" sz="2280" dirty="0"/>
                  <a:t>：若原规划</a:t>
                </a:r>
                <a:r>
                  <a:rPr lang="en-US" altLang="zh-CN" sz="2280" dirty="0"/>
                  <a:t>LP</a:t>
                </a:r>
                <a:r>
                  <a:rPr lang="zh-CN" altLang="en-US" sz="2280" dirty="0"/>
                  <a:t>问题有最优解，则对偶规划问题</a:t>
                </a:r>
                <a:r>
                  <a:rPr lang="en-US" altLang="zh-CN" sz="2280" dirty="0"/>
                  <a:t>DP</a:t>
                </a:r>
                <a:r>
                  <a:rPr lang="zh-CN" altLang="en-US" sz="2280" dirty="0"/>
                  <a:t>也有最优解，反之亦然，并且两者的目标函数值相等</a:t>
                </a:r>
                <a:endParaRPr lang="en-US" altLang="zh-CN" sz="1900" dirty="0"/>
              </a:p>
              <a:p>
                <a:pPr lvl="1"/>
                <a:endParaRPr lang="en-US" altLang="zh-CN" sz="1900" dirty="0"/>
              </a:p>
              <a:p>
                <a:pPr lvl="1"/>
                <a:endParaRPr lang="zh-CN" altLang="en-US" sz="19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0" t="-2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C4758D-7F60-40E4-B46F-F46940B04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6.3 </a:t>
            </a:r>
            <a:r>
              <a:rPr lang="zh-CN" altLang="en-US" dirty="0"/>
              <a:t>凸优化基本概念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8EA873B-EBD2-4251-A820-498708851F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zh-CN" altLang="en-US" dirty="0"/>
                  <a:t>凸函数的重要性质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凸函数存在局部最优值，该局部最优值就是全局最优值！</a:t>
                </a:r>
                <a:endParaRPr lang="en-US" altLang="zh-CN" dirty="0"/>
              </a:p>
              <a:p>
                <a:r>
                  <a:rPr lang="zh-CN" altLang="en-US" dirty="0"/>
                  <a:t>凸集的交集是凸集，凸函数也有一系列的保凸运算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凸函数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的和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dirty="0"/>
                  <a:t>总是凸的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凸函数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的极大值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⁡{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,⋯,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dirty="0"/>
                  <a:t>是凸的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非负凸函数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/>
                  <a:t>的平方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是凸的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凸函数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的仿射变换是凸的：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是凸的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若对每个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𝑑𝑜𝑚𝑓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是关于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CN" altLang="en-US" dirty="0"/>
                  <a:t>的凸函数，则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sup</m:t>
                            </m:r>
                          </m:e>
                          <m:li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𝑑𝑜𝑚𝑓</m:t>
                            </m:r>
                          </m:lim>
                        </m:limLow>
                      </m:fNam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zh-CN" altLang="en-US" dirty="0"/>
                  <a:t>是凸函数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给定函数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zh-CN" altLang="en-US" dirty="0"/>
                  <a:t>是凸函数，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zh-CN" altLang="en-US" dirty="0"/>
                  <a:t>是凸函数且单调不减，那么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是凸函数；若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zh-CN" altLang="en-US" dirty="0"/>
                  <a:t>是凹函数，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zh-CN" altLang="en-US" dirty="0"/>
                  <a:t>是凸函数且单调不增，那么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也是凸函数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给定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,⋯,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是凹函数，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zh-CN" altLang="en-US" dirty="0"/>
                  <a:t>是凸函数且关于每个分量单调不增，那么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是凸函数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若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关于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整体是凸函数，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zh-CN" altLang="en-US" dirty="0"/>
                  <a:t>是凸集，则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inf</m:t>
                            </m:r>
                          </m:e>
                          <m:li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lim>
                        </m:limLow>
                      </m:fNam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zh-CN" altLang="en-US" dirty="0"/>
                  <a:t>是凸函数</a:t>
                </a:r>
                <a:endParaRPr lang="en-US" altLang="zh-CN" dirty="0"/>
              </a:p>
              <a:p>
                <a:pPr lvl="1"/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8EA873B-EBD2-4251-A820-498708851F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928" t="-3027" r="-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7002C0F0-3FD9-4F9E-A8D1-91ED3F41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868" y="333815"/>
            <a:ext cx="3943198" cy="26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4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040" dirty="0"/>
              <a:t>6.3 </a:t>
            </a:r>
            <a:r>
              <a:rPr lang="zh-CN" altLang="en-US" sz="3040" dirty="0"/>
              <a:t>凸优化基本概念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CN" sz="1900" dirty="0"/>
                  <a:t>(</a:t>
                </a:r>
                <a:r>
                  <a:rPr lang="zh-CN" altLang="en-US" sz="1900" dirty="0">
                    <a:solidFill>
                      <a:srgbClr val="FF0000"/>
                    </a:solidFill>
                  </a:rPr>
                  <a:t>次梯度</a:t>
                </a:r>
                <a:r>
                  <a:rPr lang="en-US" altLang="zh-CN" sz="19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1900" dirty="0" err="1">
                    <a:solidFill>
                      <a:srgbClr val="FF0000"/>
                    </a:solidFill>
                  </a:rPr>
                  <a:t>subgradient</a:t>
                </a:r>
                <a:r>
                  <a:rPr lang="en-US" altLang="zh-CN" sz="1900" dirty="0">
                    <a:solidFill>
                      <a:srgbClr val="FF0000"/>
                    </a:solidFill>
                  </a:rPr>
                  <a:t>))</a:t>
                </a:r>
                <a:r>
                  <a:rPr lang="zh-CN" altLang="en-US" sz="1900" dirty="0"/>
                  <a:t>多元函数</a:t>
                </a:r>
                <a14:m>
                  <m:oMath xmlns:m="http://schemas.openxmlformats.org/officeDocument/2006/math">
                    <m:r>
                      <a:rPr lang="en-US" altLang="zh-CN" sz="1900" i="1">
                        <a:latin typeface="Cambria Math"/>
                      </a:rPr>
                      <m:t>𝒇</m:t>
                    </m:r>
                  </m:oMath>
                </a14:m>
                <a:r>
                  <a:rPr lang="zh-CN" altLang="en-US" sz="1900" dirty="0"/>
                  <a:t>定义在非空开凸集</a:t>
                </a:r>
                <a14:m>
                  <m:oMath xmlns:m="http://schemas.openxmlformats.org/officeDocument/2006/math">
                    <m:r>
                      <a:rPr lang="en-US" altLang="zh-CN" sz="1900" i="1">
                        <a:latin typeface="Cambria Math"/>
                      </a:rPr>
                      <m:t>𝑺</m:t>
                    </m:r>
                    <m:r>
                      <a:rPr lang="en-US" altLang="zh-CN" sz="1900" i="1">
                        <a:latin typeface="Cambria Math"/>
                      </a:rPr>
                      <m:t>⊂</m:t>
                    </m:r>
                    <m:sSup>
                      <m:sSup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altLang="zh-CN" sz="1900" i="1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zh-CN" altLang="en-US" sz="1900" dirty="0"/>
                  <a:t>上的凸函数，但</a:t>
                </a:r>
                <a14:m>
                  <m:oMath xmlns:m="http://schemas.openxmlformats.org/officeDocument/2006/math">
                    <m:r>
                      <a:rPr lang="en-US" altLang="zh-CN" sz="1900" i="1">
                        <a:latin typeface="Cambria Math"/>
                      </a:rPr>
                      <m:t>𝒇</m:t>
                    </m:r>
                  </m:oMath>
                </a14:m>
                <a:r>
                  <a:rPr lang="zh-CN" altLang="en-US" sz="1900" dirty="0"/>
                  <a:t>不一定处处可微。此时采用次梯度的概念来类比梯度的概念。函数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𝒇</m:t>
                    </m:r>
                  </m:oMath>
                </a14:m>
                <a:r>
                  <a:rPr lang="zh-CN" altLang="en-US" sz="1900" dirty="0"/>
                  <a:t>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9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 dirty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 dirty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sz="1900" dirty="0"/>
                  <a:t>处的次梯度是一个向量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𝒗</m:t>
                    </m:r>
                  </m:oMath>
                </a14:m>
                <a:r>
                  <a:rPr lang="en-US" altLang="zh-CN" sz="1900" dirty="0"/>
                  <a:t>,</a:t>
                </a:r>
                <a:r>
                  <a:rPr lang="zh-CN" altLang="en-US" sz="1900" dirty="0"/>
                  <a:t>如果对于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𝑺</m:t>
                    </m:r>
                  </m:oMath>
                </a14:m>
                <a:r>
                  <a:rPr lang="zh-CN" altLang="en-US" sz="1900" dirty="0"/>
                  <a:t>内的任意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𝒙</m:t>
                    </m:r>
                  </m:oMath>
                </a14:m>
                <a:r>
                  <a:rPr lang="zh-CN" altLang="en-US" sz="1900" dirty="0"/>
                  <a:t>，都有</a:t>
                </a:r>
                <a:r>
                  <a:rPr lang="en-US" altLang="zh-CN" sz="1900" dirty="0"/>
                  <a:t>: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altLang="zh-CN" sz="1900" b="1" i="1">
                        <a:latin typeface="Cambria Math"/>
                      </a:rPr>
                      <m:t>−</m:t>
                    </m:r>
                    <m:r>
                      <a:rPr lang="en-US" altLang="zh-CN" sz="1900" b="1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900" b="1" i="1"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1900" b="1" i="1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</m:e>
                    </m:d>
                    <m:r>
                      <a:rPr lang="en-US" altLang="zh-CN" sz="1900" b="1" i="1">
                        <a:latin typeface="Cambria Math"/>
                      </a:rPr>
                      <m:t>≥</m:t>
                    </m:r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/>
                          </a:rPr>
                          <m:t>𝒗</m:t>
                        </m:r>
                      </m:e>
                      <m:sup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1900" b="1" i="1">
                        <a:latin typeface="Cambria Math"/>
                      </a:rPr>
                      <m:t>⋅(</m:t>
                    </m:r>
                    <m:r>
                      <a:rPr lang="en-US" altLang="zh-CN" sz="1900" b="1" i="1">
                        <a:latin typeface="Cambria Math"/>
                      </a:rPr>
                      <m:t>𝒙</m:t>
                    </m:r>
                    <m:r>
                      <a:rPr lang="en-US" altLang="zh-CN" sz="1900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altLang="zh-CN" sz="1900" b="1" i="1">
                        <a:latin typeface="Cambria Math"/>
                      </a:rPr>
                      <m:t>)</m:t>
                    </m:r>
                  </m:oMath>
                </a14:m>
                <a:r>
                  <a:rPr lang="zh-CN" altLang="en-US" sz="1900" dirty="0"/>
                  <a:t>成立，所有次梯度的集合称为</a:t>
                </a:r>
                <a:r>
                  <a:rPr lang="zh-CN" altLang="en-US" sz="1900" dirty="0">
                    <a:solidFill>
                      <a:srgbClr val="FF0000"/>
                    </a:solidFill>
                  </a:rPr>
                  <a:t>次微分</a:t>
                </a:r>
                <a:r>
                  <a:rPr lang="en-US" altLang="zh-CN" sz="19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1900" dirty="0" err="1">
                    <a:solidFill>
                      <a:srgbClr val="FF0000"/>
                    </a:solidFill>
                  </a:rPr>
                  <a:t>subdifferential</a:t>
                </a:r>
                <a:r>
                  <a:rPr lang="en-US" altLang="zh-CN" sz="1900" dirty="0">
                    <a:solidFill>
                      <a:srgbClr val="FF0000"/>
                    </a:solidFill>
                  </a:rPr>
                  <a:t>)</a:t>
                </a:r>
                <a:r>
                  <a:rPr lang="zh-CN" altLang="en-US" sz="1900" dirty="0"/>
                  <a:t>，记为</a:t>
                </a:r>
                <a14:m>
                  <m:oMath xmlns:m="http://schemas.openxmlformats.org/officeDocument/2006/math">
                    <m:r>
                      <a:rPr lang="zh-CN" altLang="en-US" sz="1900" i="1">
                        <a:latin typeface="Cambria Math"/>
                      </a:rPr>
                      <m:t>𝝏</m:t>
                    </m:r>
                    <m:r>
                      <a:rPr lang="en-US" altLang="zh-CN" sz="1900" b="1" i="1">
                        <a:latin typeface="Cambria Math"/>
                      </a:rPr>
                      <m:t>𝒇</m:t>
                    </m:r>
                    <m:r>
                      <a:rPr lang="en-US" altLang="zh-CN" sz="1900" b="1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altLang="zh-CN" sz="1900" b="1" i="1">
                        <a:latin typeface="Cambria Math"/>
                      </a:rPr>
                      <m:t>)</m:t>
                    </m:r>
                  </m:oMath>
                </a14:m>
                <a:endParaRPr lang="en-US" altLang="zh-CN" sz="1900" dirty="0"/>
              </a:p>
              <a:p>
                <a:pPr lvl="1"/>
                <a:r>
                  <a:rPr lang="zh-CN" altLang="en-US" sz="1900" dirty="0"/>
                  <a:t>从后续凸函数判定的一阶充要条件可以看出，这定义借鉴了这点</a:t>
                </a:r>
                <a:endParaRPr lang="en-US" altLang="zh-CN" sz="1900" dirty="0"/>
              </a:p>
              <a:p>
                <a:r>
                  <a:rPr lang="zh-CN" altLang="en-US" sz="1900" dirty="0"/>
                  <a:t>如果为一维，则可称为次导数</a:t>
                </a:r>
                <a:r>
                  <a:rPr lang="en-US" altLang="zh-CN" sz="1900" dirty="0"/>
                  <a:t>(</a:t>
                </a:r>
                <a:r>
                  <a:rPr lang="en-US" altLang="zh-CN" sz="1900" dirty="0" err="1"/>
                  <a:t>subderivative</a:t>
                </a:r>
                <a:r>
                  <a:rPr lang="en-US" altLang="zh-CN" sz="1900" dirty="0"/>
                  <a:t>),</a:t>
                </a:r>
                <a:r>
                  <a:rPr lang="zh-CN" altLang="en-US" sz="1900" dirty="0"/>
                  <a:t>例如凸函数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altLang="zh-CN" sz="1900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1900" dirty="0"/>
                  <a:t>,</a:t>
                </a:r>
                <a:r>
                  <a:rPr lang="zh-CN" altLang="en-US" sz="1900" dirty="0"/>
                  <a:t>其在原点的次微分是区间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[−</m:t>
                    </m:r>
                    <m:r>
                      <a:rPr lang="en-US" altLang="zh-CN" sz="1900" b="1" i="1">
                        <a:latin typeface="Cambria Math"/>
                      </a:rPr>
                      <m:t>𝟏</m:t>
                    </m:r>
                    <m:r>
                      <a:rPr lang="en-US" altLang="zh-CN" sz="1900" b="1" i="1">
                        <a:latin typeface="Cambria Math"/>
                      </a:rPr>
                      <m:t>,</m:t>
                    </m:r>
                    <m:r>
                      <a:rPr lang="en-US" altLang="zh-CN" sz="1900" b="1" i="1">
                        <a:latin typeface="Cambria Math"/>
                      </a:rPr>
                      <m:t>𝟏</m:t>
                    </m:r>
                    <m:r>
                      <a:rPr lang="en-US" altLang="zh-CN" sz="1900" b="1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zh-CN" sz="1900" dirty="0"/>
                  <a:t>,</a:t>
                </a:r>
                <a:r>
                  <a:rPr lang="zh-CN" altLang="en-US" sz="1900" dirty="0"/>
                  <a:t>而在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altLang="zh-CN" sz="1900" b="1" i="1">
                        <a:latin typeface="Cambria Math"/>
                      </a:rPr>
                      <m:t>&lt;</m:t>
                    </m:r>
                    <m:r>
                      <a:rPr lang="en-US" altLang="zh-CN" sz="19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US" altLang="zh-CN" sz="1900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9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 dirty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 dirty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altLang="zh-CN" sz="1900" b="1" i="1" dirty="0">
                        <a:latin typeface="Cambria Math"/>
                      </a:rPr>
                      <m:t>&gt;</m:t>
                    </m:r>
                    <m:r>
                      <a:rPr lang="en-US" altLang="zh-CN" sz="1900" b="1" i="1" dirty="0">
                        <a:latin typeface="Cambria Math"/>
                      </a:rPr>
                      <m:t>𝟎</m:t>
                    </m:r>
                  </m:oMath>
                </a14:m>
                <a:r>
                  <a:rPr lang="zh-CN" altLang="en-US" sz="1900" dirty="0"/>
                  <a:t>的次微分分别为单元素集合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/>
                          </a:rPr>
                          <m:t>−</m:t>
                        </m:r>
                        <m:r>
                          <a:rPr lang="en-US" altLang="zh-CN" sz="1900" b="1" i="1">
                            <a:latin typeface="Cambria Math"/>
                          </a:rPr>
                          <m:t>𝟏</m:t>
                        </m:r>
                      </m:e>
                    </m:d>
                    <m:r>
                      <a:rPr lang="en-US" altLang="zh-CN" sz="1900" b="1" i="1">
                        <a:latin typeface="Cambria Math"/>
                      </a:rPr>
                      <m:t>,{</m:t>
                    </m:r>
                    <m:r>
                      <a:rPr lang="en-US" altLang="zh-CN" sz="1900" b="1" i="1">
                        <a:latin typeface="Cambria Math"/>
                      </a:rPr>
                      <m:t>𝟏</m:t>
                    </m:r>
                    <m:r>
                      <a:rPr lang="en-US" altLang="zh-CN" sz="1900" b="1" i="1">
                        <a:latin typeface="Cambria Math"/>
                      </a:rPr>
                      <m:t>}</m:t>
                    </m:r>
                  </m:oMath>
                </a14:m>
                <a:r>
                  <a:rPr lang="en-US" altLang="zh-CN" sz="1900" dirty="0"/>
                  <a:t>;</a:t>
                </a:r>
              </a:p>
              <a:p>
                <a:pPr lvl="1"/>
                <a:r>
                  <a:rPr lang="zh-CN" altLang="en-US" sz="1520" dirty="0"/>
                  <a:t>又如</a:t>
                </a:r>
                <a14:m>
                  <m:oMath xmlns:m="http://schemas.openxmlformats.org/officeDocument/2006/math">
                    <m:r>
                      <a:rPr lang="en-US" altLang="zh-CN" sz="1520" b="1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altLang="zh-CN" sz="152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52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altLang="zh-CN" sz="1520" b="1" i="1">
                        <a:latin typeface="Cambria Math"/>
                      </a:rPr>
                      <m:t>=</m:t>
                    </m:r>
                    <m:r>
                      <a:rPr lang="en-US" altLang="zh-CN" sz="1520" b="1" i="1">
                        <a:latin typeface="Cambria Math"/>
                      </a:rPr>
                      <m:t>𝒎𝒂𝒙</m:t>
                    </m:r>
                    <m:r>
                      <a:rPr lang="en-US" altLang="zh-CN" sz="1520" b="1" i="1">
                        <a:latin typeface="Cambria Math"/>
                      </a:rPr>
                      <m:t>{</m:t>
                    </m:r>
                    <m:r>
                      <a:rPr lang="en-US" altLang="zh-CN" sz="1520" b="1" i="1">
                        <a:latin typeface="Cambria Math"/>
                      </a:rPr>
                      <m:t>𝟎</m:t>
                    </m:r>
                    <m:r>
                      <a:rPr lang="en-US" altLang="zh-CN" sz="1520" b="1" i="1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altLang="zh-CN" sz="152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52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altLang="zh-CN" sz="1520" b="1" i="1">
                            <a:latin typeface="Cambria Math"/>
                          </a:rPr>
                          <m:t>𝟐</m:t>
                        </m:r>
                      </m:den>
                    </m:f>
                    <m:d>
                      <m:dPr>
                        <m:ctrlPr>
                          <a:rPr lang="en-US" altLang="zh-CN" sz="152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52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52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sz="152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1520" b="1" i="1">
                            <a:latin typeface="Cambria Math"/>
                          </a:rPr>
                          <m:t>−</m:t>
                        </m:r>
                        <m:r>
                          <a:rPr lang="en-US" altLang="zh-CN" sz="1520" b="1" i="1">
                            <a:latin typeface="Cambria Math"/>
                          </a:rPr>
                          <m:t>𝟏</m:t>
                        </m:r>
                      </m:e>
                    </m:d>
                    <m:r>
                      <a:rPr lang="en-US" altLang="zh-CN" sz="1520" b="1" i="1">
                        <a:latin typeface="Cambria Math"/>
                      </a:rPr>
                      <m:t>}</m:t>
                    </m:r>
                  </m:oMath>
                </a14:m>
                <a:r>
                  <a:rPr lang="zh-CN" altLang="en-US" sz="1520" dirty="0"/>
                  <a:t>，</a:t>
                </a:r>
                <a:r>
                  <a:rPr lang="zh-CN" altLang="en-US" sz="1520" dirty="0">
                    <a:solidFill>
                      <a:srgbClr val="FF0000"/>
                    </a:solidFill>
                  </a:rPr>
                  <a:t>练习</a:t>
                </a:r>
                <a:r>
                  <a:rPr lang="zh-CN" altLang="en-US" sz="1520" dirty="0"/>
                  <a:t>求出其次梯度</a:t>
                </a:r>
                <a:endParaRPr lang="en-US" altLang="zh-CN" sz="1520" dirty="0"/>
              </a:p>
              <a:p>
                <a:r>
                  <a:rPr lang="zh-CN" altLang="en-US" sz="1900" dirty="0"/>
                  <a:t>函数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/>
                      </a:rPr>
                      <m:t>𝒇</m:t>
                    </m:r>
                  </m:oMath>
                </a14:m>
                <a:r>
                  <a:rPr lang="zh-CN" altLang="en-US" sz="1900" dirty="0"/>
                  <a:t>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9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 dirty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 dirty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sz="1900" dirty="0"/>
                  <a:t>以</a:t>
                </a:r>
                <a14:m>
                  <m:oMath xmlns:m="http://schemas.openxmlformats.org/officeDocument/2006/math">
                    <m:r>
                      <a:rPr lang="en-US" altLang="zh-CN" sz="1900" b="1" i="1" dirty="0">
                        <a:latin typeface="Cambria Math"/>
                      </a:rPr>
                      <m:t>𝜵</m:t>
                    </m:r>
                    <m:r>
                      <a:rPr lang="en-US" altLang="zh-CN" sz="1900" b="1" i="1" dirty="0">
                        <a:latin typeface="Cambria Math"/>
                      </a:rPr>
                      <m:t>𝒇</m:t>
                    </m:r>
                    <m:r>
                      <a:rPr lang="en-US" altLang="zh-CN" sz="1900" b="1" i="1" dirty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19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 dirty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 dirty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altLang="zh-CN" sz="1900" b="1" dirty="0">
                        <a:latin typeface="Cambria Math"/>
                      </a:rPr>
                      <m:t>)</m:t>
                    </m:r>
                  </m:oMath>
                </a14:m>
                <a:r>
                  <a:rPr lang="zh-CN" altLang="en-US" sz="1900" dirty="0"/>
                  <a:t>可微</a:t>
                </a:r>
                <a:r>
                  <a:rPr lang="en-US" altLang="zh-CN" sz="1900" dirty="0"/>
                  <a:t>,</a:t>
                </a:r>
                <a:r>
                  <a:rPr lang="zh-CN" altLang="en-US" sz="1900" dirty="0"/>
                  <a:t>当且仅当它有</a:t>
                </a:r>
                <a14:m>
                  <m:oMath xmlns:m="http://schemas.openxmlformats.org/officeDocument/2006/math">
                    <m:r>
                      <a:rPr lang="en-US" altLang="zh-CN" sz="1900" i="1" dirty="0">
                        <a:latin typeface="Cambria Math"/>
                      </a:rPr>
                      <m:t>𝜵</m:t>
                    </m:r>
                    <m:r>
                      <a:rPr lang="en-US" altLang="zh-CN" sz="1900" i="1" dirty="0">
                        <a:latin typeface="Cambria Math"/>
                      </a:rPr>
                      <m:t>𝒇</m:t>
                    </m:r>
                    <m:r>
                      <a:rPr lang="en-US" altLang="zh-CN" sz="1900" i="1" dirty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19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i="1" dirty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i="1" dirty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altLang="zh-CN" sz="1900" dirty="0">
                        <a:latin typeface="Cambria Math"/>
                      </a:rPr>
                      <m:t>)</m:t>
                    </m:r>
                  </m:oMath>
                </a14:m>
                <a:r>
                  <a:rPr lang="zh-CN" altLang="en-US" sz="1900" dirty="0"/>
                  <a:t>作为在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zh-CN" sz="19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sz="1900" dirty="0"/>
                  <a:t>的唯一次梯度。</a:t>
                </a:r>
                <a:endParaRPr lang="en-US" altLang="zh-CN" sz="1900" dirty="0"/>
              </a:p>
              <a:p>
                <a:pPr lvl="1"/>
                <a:r>
                  <a:rPr lang="zh-CN" altLang="en-US" sz="1520" dirty="0"/>
                  <a:t>注意，次微分是</a:t>
                </a:r>
                <a:r>
                  <a:rPr lang="zh-CN" altLang="en-US" sz="1520" dirty="0">
                    <a:solidFill>
                      <a:srgbClr val="FF0000"/>
                    </a:solidFill>
                  </a:rPr>
                  <a:t>非空的，凸的</a:t>
                </a:r>
                <a:r>
                  <a:rPr lang="zh-CN" altLang="en-US" sz="1520" dirty="0"/>
                  <a:t>，和紧的。</a:t>
                </a:r>
                <a:endParaRPr lang="en-US" altLang="zh-CN" sz="1520" dirty="0"/>
              </a:p>
              <a:p>
                <a:r>
                  <a:rPr lang="zh-CN" altLang="en-US" sz="1900" dirty="0"/>
                  <a:t>凸集上的可微函数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US" altLang="zh-CN" sz="1900" dirty="0"/>
                  <a:t>,</a:t>
                </a:r>
                <a:r>
                  <a:rPr lang="zh-CN" altLang="en-US" sz="1900" dirty="0"/>
                  <a:t>其为凸函数等价于：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900" b="1">
                        <a:latin typeface="Cambria Math" panose="02040503050406030204" pitchFamily="18" charset="0"/>
                      </a:rPr>
                      <m:t>𝛁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  <m:sup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𝒅𝒐𝒎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endParaRPr lang="en-US" altLang="zh-CN" sz="1900" dirty="0"/>
              </a:p>
              <a:p>
                <a:r>
                  <a:rPr lang="zh-CN" altLang="en-US" sz="1900" dirty="0"/>
                  <a:t>可微函数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zh-CN" altLang="en-US" sz="1900" dirty="0"/>
                  <a:t>为凸函数等价于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900" i="1" dirty="0">
                        <a:latin typeface="Cambria Math" panose="02040503050406030204" pitchFamily="18" charset="0"/>
                      </a:rPr>
                      <m:t>do</m:t>
                    </m:r>
                    <m:r>
                      <a:rPr lang="en-US" altLang="zh-CN" sz="1900" b="1" i="1" dirty="0">
                        <a:latin typeface="Cambria Math" panose="02040503050406030204" pitchFamily="18" charset="0"/>
                      </a:rPr>
                      <m:t>𝒎𝒇</m:t>
                    </m:r>
                  </m:oMath>
                </a14:m>
                <a:r>
                  <a:rPr lang="zh-CN" altLang="en-US" sz="1900" dirty="0"/>
                  <a:t>为凸，且</a:t>
                </a:r>
                <a14:m>
                  <m:oMath xmlns:m="http://schemas.openxmlformats.org/officeDocument/2006/math">
                    <m:r>
                      <a:rPr lang="en-US" altLang="zh-CN" sz="1900" b="1">
                        <a:latin typeface="Cambria Math" panose="02040503050406030204" pitchFamily="18" charset="0"/>
                      </a:rPr>
                      <m:t>𝛁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zh-CN" altLang="en-US" sz="1900" dirty="0"/>
                  <a:t>单调：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900" b="1">
                                <a:latin typeface="Cambria Math" panose="02040503050406030204" pitchFamily="18" charset="0"/>
                              </a:rPr>
                              <m:t>𝛁</m:t>
                            </m:r>
                            <m: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altLang="zh-CN" sz="19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9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1900" b="1">
                                <a:latin typeface="Cambria Math" panose="02040503050406030204" pitchFamily="18" charset="0"/>
                              </a:rPr>
                              <m:t>𝛁</m:t>
                            </m:r>
                            <m: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altLang="zh-CN" sz="19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9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𝒅𝒐𝒎𝒇</m:t>
                    </m:r>
                  </m:oMath>
                </a14:m>
                <a:endParaRPr lang="en-US" altLang="zh-CN" sz="1900" dirty="0"/>
              </a:p>
              <a:p>
                <a:r>
                  <a:rPr lang="zh-CN" altLang="en-US" sz="1900" dirty="0"/>
                  <a:t>复合优化问题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𝒎𝒊</m:t>
                    </m:r>
                    <m:sSub>
                      <m:sSub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sub>
                    </m:sSub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𝝍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𝒉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zh-CN" altLang="en-US" sz="1900" dirty="0"/>
                  <a:t>光滑</a:t>
                </a:r>
                <a:r>
                  <a:rPr lang="en-US" altLang="zh-CN" sz="1900" dirty="0"/>
                  <a:t>,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𝒉</m:t>
                    </m:r>
                  </m:oMath>
                </a14:m>
                <a:r>
                  <a:rPr lang="zh-CN" altLang="en-US" sz="1900" dirty="0"/>
                  <a:t>为凸，则有一阶必要条件</a:t>
                </a:r>
                <a:endParaRPr lang="en-US" altLang="zh-CN" sz="190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sz="1900" dirty="0"/>
                  <a:t>为局部极小点，则</a:t>
                </a:r>
                <a14:m>
                  <m:oMath xmlns:m="http://schemas.openxmlformats.org/officeDocument/2006/math"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900" b="1">
                        <a:latin typeface="Cambria Math" panose="02040503050406030204" pitchFamily="18" charset="0"/>
                      </a:rPr>
                      <m:t>𝛁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sz="19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𝝏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19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900" dirty="0"/>
                  <a:t>，其中</a:t>
                </a:r>
                <a14:m>
                  <m:oMath xmlns:m="http://schemas.openxmlformats.org/officeDocument/2006/math">
                    <m:r>
                      <a:rPr lang="en-US" altLang="zh-CN" sz="1900" i="1">
                        <a:latin typeface="Cambria Math" panose="02040503050406030204" pitchFamily="18" charset="0"/>
                      </a:rPr>
                      <m:t>𝝏</m:t>
                    </m:r>
                    <m:r>
                      <a:rPr lang="en-US" altLang="zh-CN" sz="1900" i="1"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altLang="zh-CN" sz="19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9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19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900" dirty="0"/>
                  <a:t>为函数在点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9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9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sz="1900" dirty="0"/>
                  <a:t>的次梯度集合</a:t>
                </a:r>
                <a:endParaRPr lang="en-US" altLang="zh-CN" sz="19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64" t="-1821" b="-1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F44A0A-1FD5-4D29-92DE-A37CED8F7DEF}"/>
              </a:ext>
            </a:extLst>
          </p:cNvPr>
          <p:cNvSpPr txBox="1"/>
          <p:nvPr/>
        </p:nvSpPr>
        <p:spPr>
          <a:xfrm>
            <a:off x="7479792" y="905256"/>
            <a:ext cx="355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这个的几何解释，参看下页的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392B36C-70DC-4450-96E2-2B999D90C5FA}"/>
              </a:ext>
            </a:extLst>
          </p:cNvPr>
          <p:cNvCxnSpPr/>
          <p:nvPr/>
        </p:nvCxnSpPr>
        <p:spPr>
          <a:xfrm>
            <a:off x="1444752" y="2615184"/>
            <a:ext cx="2761488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24153FB9-9331-4157-AE87-4D43497F4EE4}"/>
              </a:ext>
            </a:extLst>
          </p:cNvPr>
          <p:cNvCxnSpPr>
            <a:cxnSpLocks/>
          </p:cNvCxnSpPr>
          <p:nvPr/>
        </p:nvCxnSpPr>
        <p:spPr>
          <a:xfrm>
            <a:off x="5202936" y="4928616"/>
            <a:ext cx="4453128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001E6A17-3581-41A1-AAD0-7FC7F2B47A15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7662672" y="1274588"/>
            <a:ext cx="1596614" cy="3654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BDC80A36-8DE3-4B9A-9D66-DED6FF21441A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3606322" y="1274588"/>
            <a:ext cx="5652964" cy="1340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83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11087079-6AAC-45CF-8411-CE3197A07EA1}"/>
              </a:ext>
            </a:extLst>
          </p:cNvPr>
          <p:cNvGrpSpPr/>
          <p:nvPr/>
        </p:nvGrpSpPr>
        <p:grpSpPr>
          <a:xfrm>
            <a:off x="3350112" y="1186309"/>
            <a:ext cx="3645218" cy="2743200"/>
            <a:chOff x="8081910" y="-1006475"/>
            <a:chExt cx="3645218" cy="2743200"/>
          </a:xfrm>
        </p:grpSpPr>
        <p:graphicFrame>
          <p:nvGraphicFramePr>
            <p:cNvPr id="5" name="图表 4">
              <a:extLst>
                <a:ext uri="{FF2B5EF4-FFF2-40B4-BE49-F238E27FC236}">
                  <a16:creationId xmlns:a16="http://schemas.microsoft.com/office/drawing/2014/main" id="{BC2C4318-6D66-4534-A9B2-028657C3E41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8081910" y="-1006475"/>
            <a:ext cx="3645218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DA37CA31-B746-45D2-89A3-D632BE3E8456}"/>
                </a:ext>
              </a:extLst>
            </p:cNvPr>
            <p:cNvCxnSpPr/>
            <p:nvPr/>
          </p:nvCxnSpPr>
          <p:spPr>
            <a:xfrm>
              <a:off x="11265762" y="-107611"/>
              <a:ext cx="0" cy="161573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FFF237D7-FA2C-42DC-8DEF-8BEA1655BB89}"/>
                </a:ext>
              </a:extLst>
            </p:cNvPr>
            <p:cNvCxnSpPr>
              <a:cxnSpLocks/>
            </p:cNvCxnSpPr>
            <p:nvPr/>
          </p:nvCxnSpPr>
          <p:spPr>
            <a:xfrm>
              <a:off x="10623582" y="989328"/>
              <a:ext cx="0" cy="53708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C51AE1E-A235-4B9C-A341-E509D8C66D59}"/>
              </a:ext>
            </a:extLst>
          </p:cNvPr>
          <p:cNvCxnSpPr>
            <a:cxnSpLocks/>
          </p:cNvCxnSpPr>
          <p:nvPr/>
        </p:nvCxnSpPr>
        <p:spPr>
          <a:xfrm flipH="1" flipV="1">
            <a:off x="5495278" y="3604334"/>
            <a:ext cx="949910" cy="861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86E7832-0F5E-4DF5-8ED8-B7A5F05102E5}"/>
                  </a:ext>
                </a:extLst>
              </p:cNvPr>
              <p:cNvSpPr txBox="1"/>
              <p:nvPr/>
            </p:nvSpPr>
            <p:spPr>
              <a:xfrm>
                <a:off x="5614416" y="4465468"/>
                <a:ext cx="23682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1200" i="1">
                        <a:latin typeface="Cambria Math" panose="02040503050406030204" pitchFamily="18" charset="0"/>
                      </a:rPr>
                      <m:t>这条</m:t>
                    </m:r>
                  </m:oMath>
                </a14:m>
                <a:r>
                  <a:rPr lang="zh-CN" altLang="en-US" sz="1200" dirty="0"/>
                  <a:t>线是一个支撑超平面，在这个超平面上的任意一点的函数值，都小于等于目标函数的函数值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86E7832-0F5E-4DF5-8ED8-B7A5F0510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4416" y="4465468"/>
                <a:ext cx="2368296" cy="646331"/>
              </a:xfrm>
              <a:prstGeom prst="rect">
                <a:avLst/>
              </a:prstGeom>
              <a:blipFill>
                <a:blip r:embed="rId3"/>
                <a:stretch>
                  <a:fillRect t="-943" b="-349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0DB424BC-AE7C-457A-86E7-872A8787F1D5}"/>
              </a:ext>
            </a:extLst>
          </p:cNvPr>
          <p:cNvCxnSpPr>
            <a:cxnSpLocks/>
          </p:cNvCxnSpPr>
          <p:nvPr/>
        </p:nvCxnSpPr>
        <p:spPr>
          <a:xfrm flipH="1">
            <a:off x="4187952" y="2085173"/>
            <a:ext cx="420624" cy="904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43889BE-94E3-4EDC-A6FA-139E797D8889}"/>
                  </a:ext>
                </a:extLst>
              </p:cNvPr>
              <p:cNvSpPr txBox="1"/>
              <p:nvPr/>
            </p:nvSpPr>
            <p:spPr>
              <a:xfrm>
                <a:off x="4398264" y="1808174"/>
                <a:ext cx="14935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这是</m:t>
                    </m:r>
                  </m:oMath>
                </a14:m>
                <a:r>
                  <a:rPr lang="zh-CN" altLang="en-US" sz="1200" dirty="0"/>
                  <a:t>目标函数</a:t>
                </a:r>
                <a14:m>
                  <m:oMath xmlns:m="http://schemas.openxmlformats.org/officeDocument/2006/math">
                    <m:r>
                      <a:rPr lang="en-US" altLang="zh-CN" sz="1200" b="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43889BE-94E3-4EDC-A6FA-139E797D8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264" y="1808174"/>
                <a:ext cx="1493520" cy="276999"/>
              </a:xfrm>
              <a:prstGeom prst="rect">
                <a:avLst/>
              </a:prstGeom>
              <a:blipFill>
                <a:blip r:embed="rId4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8B2CA20-E2B4-4004-AD10-5E2793F72DCD}"/>
              </a:ext>
            </a:extLst>
          </p:cNvPr>
          <p:cNvCxnSpPr>
            <a:cxnSpLocks/>
          </p:cNvCxnSpPr>
          <p:nvPr/>
        </p:nvCxnSpPr>
        <p:spPr>
          <a:xfrm flipH="1">
            <a:off x="6533964" y="1472184"/>
            <a:ext cx="1299206" cy="612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A9BF8CD-7669-497A-9C14-94A76EA5E08E}"/>
                  </a:ext>
                </a:extLst>
              </p:cNvPr>
              <p:cNvSpPr txBox="1"/>
              <p:nvPr/>
            </p:nvSpPr>
            <p:spPr>
              <a:xfrm>
                <a:off x="7909560" y="1333684"/>
                <a:ext cx="3739896" cy="300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/>
                  <a:t>这点坐标为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sz="1200" dirty="0"/>
                  <a:t>,</a:t>
                </a:r>
                <a:r>
                  <a:rPr lang="zh-CN" altLang="en-US" sz="1200" dirty="0"/>
                  <a:t>目标函数</a:t>
                </a:r>
                <a14:m>
                  <m:oMath xmlns:m="http://schemas.openxmlformats.org/officeDocument/2006/math">
                    <m:r>
                      <a:rPr lang="en-US" altLang="zh-CN" sz="1200" b="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sz="1200" dirty="0"/>
                  <a:t>在</a:t>
                </a:r>
                <a14:m>
                  <m:oMath xmlns:m="http://schemas.openxmlformats.org/officeDocument/2006/math">
                    <m:r>
                      <a:rPr lang="en-US" altLang="zh-CN" sz="12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zh-CN" altLang="en-US" sz="1200" dirty="0"/>
                  <a:t>点的函数值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A9BF8CD-7669-497A-9C14-94A76EA5E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60" y="1333684"/>
                <a:ext cx="3739896" cy="300788"/>
              </a:xfrm>
              <a:prstGeom prst="rect">
                <a:avLst/>
              </a:prstGeom>
              <a:blipFill>
                <a:blip r:embed="rId5"/>
                <a:stretch>
                  <a:fillRect l="-163" b="-14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694B1C5B-B1B1-4957-99AA-F2EDA41571F9}"/>
              </a:ext>
            </a:extLst>
          </p:cNvPr>
          <p:cNvCxnSpPr>
            <a:cxnSpLocks/>
          </p:cNvCxnSpPr>
          <p:nvPr/>
        </p:nvCxnSpPr>
        <p:spPr>
          <a:xfrm flipH="1" flipV="1">
            <a:off x="6558515" y="2495103"/>
            <a:ext cx="1424197" cy="216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A6F9B23-234C-4B04-A011-1846C784DB66}"/>
                  </a:ext>
                </a:extLst>
              </p:cNvPr>
              <p:cNvSpPr txBox="1"/>
              <p:nvPr/>
            </p:nvSpPr>
            <p:spPr>
              <a:xfrm>
                <a:off x="7909560" y="2488013"/>
                <a:ext cx="33375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这是</m:t>
                    </m:r>
                  </m:oMath>
                </a14:m>
                <a:r>
                  <a:rPr lang="zh-CN" altLang="en-US" sz="1200" dirty="0"/>
                  <a:t>支撑超平面上的点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d>
                          <m:dPr>
                            <m:ctrlP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altLang="zh-CN" sz="1200" dirty="0"/>
                  <a:t>,</a:t>
                </a:r>
                <a:r>
                  <a:rPr lang="zh-CN" altLang="en-US" sz="1200" dirty="0"/>
                  <a:t>其纵坐标为在</a:t>
                </a:r>
                <a14:m>
                  <m:oMath xmlns:m="http://schemas.openxmlformats.org/officeDocument/2006/math">
                    <m:r>
                      <a:rPr lang="en-US" altLang="zh-CN" sz="12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zh-CN" altLang="en-US" sz="1200" dirty="0"/>
                  <a:t>点的函数值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A6F9B23-234C-4B04-A011-1846C784D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60" y="2488013"/>
                <a:ext cx="3337560" cy="461665"/>
              </a:xfrm>
              <a:prstGeom prst="rect">
                <a:avLst/>
              </a:prstGeom>
              <a:blipFill>
                <a:blip r:embed="rId6"/>
                <a:stretch>
                  <a:fillRect l="-183" r="-1097" b="-9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F48E871E-493D-4488-90B6-045B2849AB65}"/>
              </a:ext>
            </a:extLst>
          </p:cNvPr>
          <p:cNvCxnSpPr>
            <a:cxnSpLocks/>
          </p:cNvCxnSpPr>
          <p:nvPr/>
        </p:nvCxnSpPr>
        <p:spPr>
          <a:xfrm flipH="1" flipV="1">
            <a:off x="6558303" y="3713281"/>
            <a:ext cx="1424197" cy="216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7DD0214-1955-4955-80E4-5B3623E86C87}"/>
                  </a:ext>
                </a:extLst>
              </p:cNvPr>
              <p:cNvSpPr txBox="1"/>
              <p:nvPr/>
            </p:nvSpPr>
            <p:spPr>
              <a:xfrm>
                <a:off x="7909560" y="3803219"/>
                <a:ext cx="17353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这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表示</m:t>
                    </m:r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横轴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上</m:t>
                    </m:r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的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zh-CN" altLang="en-US" sz="1200" dirty="0"/>
                  <a:t>点</a:t>
                </a: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7DD0214-1955-4955-80E4-5B3623E86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60" y="3803219"/>
                <a:ext cx="1735316" cy="276999"/>
              </a:xfrm>
              <a:prstGeom prst="rect">
                <a:avLst/>
              </a:prstGeom>
              <a:blipFill>
                <a:blip r:embed="rId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97673925-2AE7-4903-9C68-729B4E376327}"/>
              </a:ext>
            </a:extLst>
          </p:cNvPr>
          <p:cNvCxnSpPr>
            <a:cxnSpLocks/>
          </p:cNvCxnSpPr>
          <p:nvPr/>
        </p:nvCxnSpPr>
        <p:spPr>
          <a:xfrm flipH="1" flipV="1">
            <a:off x="5920206" y="3700909"/>
            <a:ext cx="2062294" cy="600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7D73017-0577-430A-B147-FF123EE04CD0}"/>
                  </a:ext>
                </a:extLst>
              </p:cNvPr>
              <p:cNvSpPr txBox="1"/>
              <p:nvPr/>
            </p:nvSpPr>
            <p:spPr>
              <a:xfrm>
                <a:off x="7909560" y="4191312"/>
                <a:ext cx="16552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这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表示</m:t>
                    </m:r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横轴</m:t>
                    </m:r>
                    <m:r>
                      <a:rPr lang="zh-CN" altLang="en-US" sz="1200" i="1">
                        <a:latin typeface="Cambria Math" panose="02040503050406030204" pitchFamily="18" charset="0"/>
                      </a:rPr>
                      <m:t>上</m:t>
                    </m:r>
                    <m:r>
                      <a:rPr lang="zh-CN" altLang="en-US" sz="1200" i="1" smtClean="0">
                        <a:latin typeface="Cambria Math" panose="02040503050406030204" pitchFamily="18" charset="0"/>
                      </a:rPr>
                      <m:t>的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CN" altLang="en-US" sz="1200" dirty="0"/>
                  <a:t>点</a:t>
                </a: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7D73017-0577-430A-B147-FF123EE04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60" y="4191312"/>
                <a:ext cx="1655276" cy="276999"/>
              </a:xfrm>
              <a:prstGeom prst="rect">
                <a:avLst/>
              </a:prstGeom>
              <a:blipFill>
                <a:blip r:embed="rId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13F98E31-C8AB-45C9-81D7-960E30B1046B}"/>
              </a:ext>
            </a:extLst>
          </p:cNvPr>
          <p:cNvCxnSpPr>
            <a:cxnSpLocks/>
          </p:cNvCxnSpPr>
          <p:nvPr/>
        </p:nvCxnSpPr>
        <p:spPr>
          <a:xfrm flipH="1" flipV="1">
            <a:off x="5908700" y="3149611"/>
            <a:ext cx="2000860" cy="29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04898F2D-EFA7-4CA4-B372-A9D510F08AC6}"/>
                  </a:ext>
                </a:extLst>
              </p:cNvPr>
              <p:cNvSpPr txBox="1"/>
              <p:nvPr/>
            </p:nvSpPr>
            <p:spPr>
              <a:xfrm>
                <a:off x="7909560" y="3278606"/>
                <a:ext cx="1591955" cy="300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/>
                  <a:t>这点坐标为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04898F2D-EFA7-4CA4-B372-A9D510F08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60" y="3278606"/>
                <a:ext cx="1591955" cy="300788"/>
              </a:xfrm>
              <a:prstGeom prst="rect">
                <a:avLst/>
              </a:prstGeom>
              <a:blipFill>
                <a:blip r:embed="rId9"/>
                <a:stretch>
                  <a:fillRect l="-383" b="-14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D178E6B1-8278-4F9F-9F3F-D716B3C03183}"/>
              </a:ext>
            </a:extLst>
          </p:cNvPr>
          <p:cNvCxnSpPr/>
          <p:nvPr/>
        </p:nvCxnSpPr>
        <p:spPr>
          <a:xfrm flipV="1">
            <a:off x="3840480" y="3713281"/>
            <a:ext cx="1541683" cy="478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214D3918-4FD3-4799-9BBD-6B7FB00007A0}"/>
                  </a:ext>
                </a:extLst>
              </p:cNvPr>
              <p:cNvSpPr txBox="1"/>
              <p:nvPr/>
            </p:nvSpPr>
            <p:spPr>
              <a:xfrm>
                <a:off x="2688389" y="4243467"/>
                <a:ext cx="1655276" cy="1039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/>
                  <a:t>因为这个超平面过点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sz="1200" dirty="0"/>
                  <a:t>且其法向量为：，因此，这个超平面的方程为：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214D3918-4FD3-4799-9BBD-6B7FB0000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389" y="4243467"/>
                <a:ext cx="1655276" cy="1039452"/>
              </a:xfrm>
              <a:prstGeom prst="rect">
                <a:avLst/>
              </a:prstGeom>
              <a:blipFill>
                <a:blip r:embed="rId10"/>
                <a:stretch>
                  <a:fillRect b="-11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>
            <a:extLst>
              <a:ext uri="{FF2B5EF4-FFF2-40B4-BE49-F238E27FC236}">
                <a16:creationId xmlns:a16="http://schemas.microsoft.com/office/drawing/2014/main" id="{DA2CEEA0-5DD5-D78D-6C2D-30AE7E5502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1570" y="5688020"/>
            <a:ext cx="3753374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886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660" dirty="0"/>
              <a:t>6.4 </a:t>
            </a:r>
            <a:r>
              <a:rPr lang="zh-CN" altLang="en-US" sz="2660" dirty="0">
                <a:latin typeface="隶书" panose="02010509060101010101" pitchFamily="1" charset="-122"/>
              </a:rPr>
              <a:t>约束最优化理论</a:t>
            </a:r>
            <a:r>
              <a:rPr lang="en-US" altLang="zh-CN" sz="2660" dirty="0">
                <a:latin typeface="隶书" panose="02010509060101010101" pitchFamily="1" charset="-122"/>
              </a:rPr>
              <a:t>(Theory of Constrained Optimization)</a:t>
            </a:r>
            <a:endParaRPr lang="zh-CN" altLang="en-US" sz="266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zh-CN" altLang="en-US" sz="3040" dirty="0"/>
                  <a:t>约束非线性优化问题</a:t>
                </a:r>
                <a:r>
                  <a:rPr lang="en-US" altLang="zh-CN" sz="3040" dirty="0"/>
                  <a:t>P </a:t>
                </a:r>
                <a14:m>
                  <m:oMath xmlns:m="http://schemas.openxmlformats.org/officeDocument/2006/math">
                    <m:r>
                      <a:rPr lang="en-US" altLang="zh-CN" sz="3040" i="1">
                        <a:latin typeface="Cambria Math"/>
                      </a:rPr>
                      <m:t>𝑴𝒊𝒏</m:t>
                    </m:r>
                    <m:r>
                      <a:rPr lang="en-US" altLang="zh-CN" sz="3040" i="1">
                        <a:latin typeface="Cambria Math"/>
                      </a:rPr>
                      <m:t> </m:t>
                    </m:r>
                    <m:r>
                      <a:rPr lang="en-US" altLang="zh-CN" sz="3040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altLang="zh-CN" sz="304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3040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altLang="zh-CN" sz="3040" i="1">
                        <a:latin typeface="Cambria Math"/>
                      </a:rPr>
                      <m:t>, </m:t>
                    </m:r>
                    <m:r>
                      <a:rPr lang="en-US" altLang="zh-CN" sz="3040" i="1">
                        <a:latin typeface="Cambria Math"/>
                      </a:rPr>
                      <m:t>𝒔</m:t>
                    </m:r>
                    <m:r>
                      <a:rPr lang="en-US" altLang="zh-CN" sz="3040" i="1">
                        <a:latin typeface="Cambria Math"/>
                      </a:rPr>
                      <m:t>.</m:t>
                    </m:r>
                    <m:r>
                      <a:rPr lang="en-US" altLang="zh-CN" sz="3040" i="1">
                        <a:latin typeface="Cambria Math"/>
                      </a:rPr>
                      <m:t>𝒕</m:t>
                    </m:r>
                    <m:r>
                      <a:rPr lang="en-US" altLang="zh-CN" sz="3040" i="1">
                        <a:latin typeface="Cambria Math"/>
                      </a:rPr>
                      <m:t>. 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304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304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altLang="zh-CN" sz="304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040" i="1">
                                    <a:latin typeface="Cambria Math"/>
                                  </a:rPr>
                                  <m:t>𝒈</m:t>
                                </m:r>
                              </m:e>
                              <m:sub>
                                <m:r>
                                  <a:rPr lang="en-US" altLang="zh-CN" sz="3040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304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3040" i="1">
                                    <a:latin typeface="Cambria Math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altLang="zh-CN" sz="3040" b="1" i="1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𝟎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𝒊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𝟐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,⋯,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𝒎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altLang="zh-CN" sz="304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3040" i="1">
                                    <a:latin typeface="Cambria Math"/>
                                  </a:rPr>
                                  <m:t>𝒉</m:t>
                                </m:r>
                              </m:e>
                              <m:sub>
                                <m:r>
                                  <a:rPr lang="en-US" altLang="zh-CN" sz="3040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304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3040" i="1">
                                    <a:latin typeface="Cambria Math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altLang="zh-CN" sz="304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𝟎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𝒊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=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𝟐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,⋯,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𝒍</m:t>
                            </m:r>
                          </m:e>
                          <m:e>
                            <m:r>
                              <a:rPr lang="en-US" altLang="zh-CN" sz="3040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∈</m:t>
                            </m:r>
                            <m:r>
                              <a:rPr lang="en-US" altLang="zh-CN" sz="3040" i="1">
                                <a:latin typeface="Cambria Math"/>
                              </a:rPr>
                              <m:t>𝑿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altLang="zh-CN" dirty="0">
                    <a:solidFill>
                      <a:srgbClr val="CC00CC"/>
                    </a:solidFill>
                  </a:rPr>
                  <a:t>(6-3)</a:t>
                </a:r>
              </a:p>
              <a:p>
                <a:r>
                  <a:rPr lang="zh-CN" altLang="en-US" dirty="0"/>
                  <a:t>如果约束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𝒈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𝒊</m:t>
                        </m:r>
                      </m:sub>
                    </m:sSub>
                    <m:r>
                      <a:rPr lang="en-US" altLang="zh-CN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dirty="0"/>
                  <a:t>都是线性的，则称为线性约束优化问题，如果此时目标函数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/>
                      </a:rPr>
                      <m:t>𝒇</m:t>
                    </m:r>
                  </m:oMath>
                </a14:m>
                <a:r>
                  <a:rPr lang="zh-CN" altLang="en-US" dirty="0"/>
                  <a:t>是二次函数，则称为二次规划问题</a:t>
                </a:r>
                <a:endParaRPr lang="en-US" altLang="zh-CN" dirty="0"/>
              </a:p>
              <a:p>
                <a:r>
                  <a:rPr lang="zh-CN" altLang="en-US" dirty="0"/>
                  <a:t>与以前的线性规划类似，也有可行域等概念</a:t>
                </a:r>
                <a:endParaRPr lang="en-US" altLang="zh-CN" dirty="0"/>
              </a:p>
              <a:p>
                <a:r>
                  <a:rPr lang="zh-CN" altLang="en-US" dirty="0"/>
                  <a:t>如假设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b="1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/>
                  <a:t>是上述问题的一个局部极小点，如果存在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altLang="zh-CN" b="1" i="1" smtClean="0">
                        <a:latin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𝟏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,</m:t>
                        </m:r>
                        <m:r>
                          <a:rPr lang="en-US" altLang="zh-CN" b="1" i="1" smtClean="0">
                            <a:latin typeface="Cambria Math"/>
                          </a:rPr>
                          <m:t>𝒎</m:t>
                        </m:r>
                      </m:e>
                    </m:d>
                    <m:r>
                      <a:rPr lang="en-US" altLang="zh-CN" b="1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zh-CN" altLang="en-US" dirty="0"/>
                  <a:t>使得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𝒈</m:t>
                        </m:r>
                      </m:e>
                      <m:sub>
                        <m:sSub>
                          <m:sSub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𝒊</m:t>
                            </m:r>
                          </m:e>
                          <m:sub>
                            <m:r>
                              <a:rPr lang="en-US" altLang="zh-CN" b="1" i="1" smtClean="0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  <m:r>
                          <a:rPr lang="en-US" altLang="zh-CN" b="1" i="1" smtClean="0">
                            <a:latin typeface="Cambria Math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b="1" i="1" smtClean="0"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则这时候可以将第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dirty="0"/>
                  <a:t>个不等式约束去掉，且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b="1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/>
                  <a:t>仍然是去掉这个约束后的问题的局部极小点，称第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altLang="zh-CN" b="1" i="1" smtClean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dirty="0"/>
                  <a:t>个约束在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altLang="zh-CN" b="1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/>
                  <a:t>处是非积极的</a:t>
                </a:r>
                <a:r>
                  <a:rPr lang="en-US" altLang="zh-CN" dirty="0"/>
                  <a:t>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521" b="-15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B8B38B-8451-4700-BC9B-FCB65A88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6.3 </a:t>
            </a:r>
            <a:r>
              <a:rPr lang="zh-CN" altLang="en-US" dirty="0"/>
              <a:t>凸优化基本概念</a:t>
            </a:r>
            <a:r>
              <a:rPr lang="en-US" altLang="zh-CN" dirty="0"/>
              <a:t>-</a:t>
            </a:r>
            <a:r>
              <a:rPr lang="zh-CN" altLang="en-US" dirty="0"/>
              <a:t>共轭函数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71B6AFD-7A80-4026-8D69-F0A570EF2E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Conjugate function: </a:t>
                </a:r>
                <a:r>
                  <a:rPr lang="en-US" altLang="zh-CN" dirty="0" err="1"/>
                  <a:t>Fenchel</a:t>
                </a:r>
                <a:r>
                  <a:rPr lang="en-US" altLang="zh-CN" dirty="0"/>
                  <a:t> conjugate, </a:t>
                </a:r>
                <a:r>
                  <a:rPr lang="zh-CN" altLang="en-US" dirty="0"/>
                  <a:t>如果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zh-CN" altLang="en-US" dirty="0"/>
                  <a:t>可微，又称为</a:t>
                </a:r>
                <a:r>
                  <a:rPr lang="en-US" altLang="zh-CN" dirty="0"/>
                  <a:t>Legendre </a:t>
                </a:r>
                <a:r>
                  <a:rPr lang="zh-CN" altLang="en-US" dirty="0"/>
                  <a:t>变换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令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zh-CN" altLang="en-US" dirty="0"/>
                  <a:t>是定义在子集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zh-CN" altLang="en-US" dirty="0"/>
                  <a:t>上的一个函数。其共轭函数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zh-CN" altLang="en-US" dirty="0"/>
                  <a:t>定义为：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𝒔𝒖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例子：假设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+∞,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𝒐𝒕𝒉𝒆𝒓𝒘𝒊𝒔𝒆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71B6AFD-7A80-4026-8D69-F0A570EF2E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159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799C0C7-3048-FEA0-7856-6DC0B2933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19" y="836692"/>
            <a:ext cx="6296904" cy="211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7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9A41D8-86E7-4C73-A18E-635E66FB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6.5 </a:t>
            </a:r>
            <a:r>
              <a:rPr lang="zh-CN" altLang="en-US" dirty="0"/>
              <a:t>有约束优化：</a:t>
            </a:r>
            <a:r>
              <a:rPr lang="en-US" altLang="zh-CN" dirty="0"/>
              <a:t> </a:t>
            </a:r>
            <a:r>
              <a:rPr lang="zh-CN" altLang="en-US" dirty="0"/>
              <a:t>对偶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BB21B8C-7979-46FC-845B-917F149D80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zh-CN" altLang="en-US" sz="2400" dirty="0">
                    <a:solidFill>
                      <a:srgbClr val="FF0000"/>
                    </a:solidFill>
                  </a:rPr>
                  <a:t>线性规划问题的对偶</a:t>
                </a:r>
                <a:endParaRPr lang="en-US" altLang="zh-CN" sz="24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zh-CN" altLang="en-US" sz="2000" dirty="0"/>
                  <a:t>如果保留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直接写等式约束的乘子为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sz="2000" dirty="0"/>
                  <a:t>拉格朗日函数应该如何写？</a:t>
                </a:r>
                <a:endParaRPr lang="en-US" altLang="zh-CN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𝑳</m:t>
                    </m:r>
                    <m:d>
                      <m:d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d>
                      <m:d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𝑨𝒙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p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sup>
                            </m:sSup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altLang="zh-CN" sz="2000" dirty="0"/>
              </a:p>
              <a:p>
                <a:pPr lvl="1"/>
                <a:r>
                  <a:rPr lang="zh-CN" altLang="en-US" sz="2000" dirty="0"/>
                  <a:t>则对偶问题需要将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zh-CN" altLang="en-US" sz="2000" dirty="0"/>
                  <a:t>添加到约束中</a:t>
                </a:r>
                <a:endParaRPr lang="en-US" altLang="zh-CN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𝒎𝒂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𝒊𝒏</m:t>
                        </m:r>
                        <m:sSub>
                          <m:sSub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altLang="zh-CN" sz="20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b="1" i="1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p>
                                    <m:r>
                                      <a:rPr lang="en-US" altLang="zh-CN" sz="2000" b="1" i="1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  <m:r>
                                  <a:rPr lang="en-US" altLang="zh-CN" sz="20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𝒔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</m:oMath>
                </a14:m>
                <a:r>
                  <a:rPr lang="en-US" altLang="zh-CN" sz="2000" dirty="0"/>
                  <a:t>,</a:t>
                </a:r>
              </a:p>
              <a:p>
                <a:pPr lvl="1"/>
                <a:r>
                  <a:rPr lang="zh-CN" altLang="en-US" sz="2000" dirty="0"/>
                  <a:t>从而得：</a:t>
                </a:r>
                <a:endParaRPr lang="en-US" altLang="zh-CN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𝒎𝒂</m:t>
                    </m:r>
                    <m:sSub>
                      <m:sSub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sSup>
                      <m:sSup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 </m:t>
                    </m:r>
                    <m:sSup>
                      <m:sSup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altLang="zh-CN" sz="20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(∗)</m:t>
                    </m:r>
                  </m:oMath>
                </a14:m>
                <a:endParaRPr lang="en-US" altLang="zh-CN" sz="2000" dirty="0">
                  <a:solidFill>
                    <a:srgbClr val="FF0000"/>
                  </a:solidFill>
                </a:endParaRPr>
              </a:p>
              <a:p>
                <a:r>
                  <a:rPr lang="zh-CN" altLang="en-US" sz="2400" dirty="0"/>
                  <a:t>问题：上述（*）式的对偶问题是什么？</a:t>
                </a:r>
                <a:endParaRPr lang="en-US" altLang="zh-CN" sz="2400" dirty="0"/>
              </a:p>
              <a:p>
                <a:pPr lvl="1"/>
                <a:r>
                  <a:rPr lang="zh-CN" altLang="en-US" sz="2000" dirty="0"/>
                  <a:t>等价地：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𝒎𝒊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US" altLang="zh-CN" sz="2000" dirty="0"/>
              </a:p>
              <a:p>
                <a:pPr lvl="1"/>
                <a:r>
                  <a:rPr lang="zh-CN" altLang="en-US" sz="2000" dirty="0"/>
                  <a:t>对不等式约束引入拉格朗日乘子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则拉格朗日函数为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𝑳</m:t>
                    </m:r>
                    <m:d>
                      <m:d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d>
                      <m:d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p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d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𝑨𝒙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altLang="zh-CN" sz="2000" dirty="0"/>
              </a:p>
              <a:p>
                <a:pPr lvl="1"/>
                <a:r>
                  <a:rPr lang="zh-CN" altLang="en-US" sz="2000" dirty="0"/>
                  <a:t>因此对偶函数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𝜽</m:t>
                    </m:r>
                    <m:d>
                      <m:d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𝒊𝒏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𝑳</m:t>
                    </m:r>
                    <m:d>
                      <m:d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2000" b="1" i="1"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  <m:sup>
                                  <m:r>
                                    <m:rPr>
                                      <m:brk m:alnAt="7"/>
                                    </m:rPr>
                                    <a:rPr lang="en-US" altLang="zh-CN" sz="2000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r>
                                <m:rPr>
                                  <m:brk m:alnAt="7"/>
                                </m:rP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𝑨𝒙</m:t>
                              </m:r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−∞</m:t>
                              </m:r>
                            </m:e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其他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CN" sz="2000" dirty="0"/>
              </a:p>
              <a:p>
                <a:pPr lvl="1"/>
                <a:r>
                  <a:rPr lang="zh-CN" altLang="en-US" sz="2000" dirty="0"/>
                  <a:t>相应的对偶问题是：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𝒎𝒂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𝑨𝒙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这与原问题等价！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BB21B8C-7979-46FC-845B-917F149D80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6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130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27F8F2-A0F5-D20D-E594-3F7FE0ED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37" y="406621"/>
            <a:ext cx="7487695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477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984ACE7-C069-2A8D-6148-7322AF46E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475" y="1271587"/>
            <a:ext cx="840105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595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EEF4630-50D9-1A14-E594-315A16C81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7" y="871537"/>
            <a:ext cx="1117282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464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1F6129C-53F9-304D-2025-D9E3366FE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15" y="849086"/>
            <a:ext cx="7980491" cy="60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97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5563</Words>
  <Application>Microsoft Office PowerPoint</Application>
  <PresentationFormat>宽屏</PresentationFormat>
  <Paragraphs>364</Paragraphs>
  <Slides>63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63</vt:i4>
      </vt:variant>
    </vt:vector>
  </HeadingPairs>
  <TitlesOfParts>
    <vt:vector size="75" baseType="lpstr">
      <vt:lpstr>等线</vt:lpstr>
      <vt:lpstr>等线 Light</vt:lpstr>
      <vt:lpstr>隶书</vt:lpstr>
      <vt:lpstr>宋体</vt:lpstr>
      <vt:lpstr>Arial</vt:lpstr>
      <vt:lpstr>Arial Narrow</vt:lpstr>
      <vt:lpstr>Cambria Math</vt:lpstr>
      <vt:lpstr>Times New Roman</vt:lpstr>
      <vt:lpstr>Wingdings</vt:lpstr>
      <vt:lpstr>Office 主题​​</vt:lpstr>
      <vt:lpstr>Equation</vt:lpstr>
      <vt:lpstr>Visio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Vector Norms and Matrix Norms</vt:lpstr>
      <vt:lpstr>2.0 Vector Norms and Matrix Norms</vt:lpstr>
      <vt:lpstr>2.0 Vector Norms and Matrix Norms</vt:lpstr>
      <vt:lpstr>正则化</vt:lpstr>
      <vt:lpstr>PowerPoint 演示文稿</vt:lpstr>
      <vt:lpstr>求解Ax=b</vt:lpstr>
      <vt:lpstr>A=LU</vt:lpstr>
      <vt:lpstr>PowerPoint 演示文稿</vt:lpstr>
      <vt:lpstr>PowerPoint 演示文稿</vt:lpstr>
      <vt:lpstr>矩阵的条件数</vt:lpstr>
      <vt:lpstr>3.2 矩阵的特征值分解-特征值和特征向量(Eigenvalues and Eigenvectors)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3.4"稀疏表示"-正交匹配追击Orthogonal-Matching-Pursuit （OMP）</vt:lpstr>
      <vt:lpstr>4.3 自信息量</vt:lpstr>
      <vt:lpstr>4.3自信息量-互信息量</vt:lpstr>
      <vt:lpstr>4.3互信息量、熵</vt:lpstr>
      <vt:lpstr>4.4熵-离散信源最大熵定理</vt:lpstr>
      <vt:lpstr>PowerPoint 演示文稿</vt:lpstr>
      <vt:lpstr>4.4熵-离散信源最大熵定理</vt:lpstr>
      <vt:lpstr>4.4熵-离散信源最大熵定理</vt:lpstr>
      <vt:lpstr>4.4熵-离散信源最大熵定理</vt:lpstr>
      <vt:lpstr>4.4熵-离散信源最大熵定理</vt:lpstr>
      <vt:lpstr>4.5平均互信息量、相对熵</vt:lpstr>
      <vt:lpstr>4.5平均互信息量、相对熵</vt:lpstr>
      <vt:lpstr>4.6 决策树-信息熵的直接应用</vt:lpstr>
      <vt:lpstr>5.1 基本概率论</vt:lpstr>
      <vt:lpstr>PowerPoint 演示文稿</vt:lpstr>
      <vt:lpstr>5.3检测准则-贝叶斯准则</vt:lpstr>
      <vt:lpstr>PowerPoint 演示文稿</vt:lpstr>
      <vt:lpstr>5.3检测准则-最大后验概率准则</vt:lpstr>
      <vt:lpstr>5.3检测准则-最大似然准则</vt:lpstr>
      <vt:lpstr>5.3检测准则-极小极大检测准则</vt:lpstr>
      <vt:lpstr>5.3检测准则-极小极大检测准则</vt:lpstr>
      <vt:lpstr> 6.0简单回顾一下线性代数里面的概念凸性(Convexity) </vt:lpstr>
      <vt:lpstr>6.1 线性规划的基本概念-模型的标准形式</vt:lpstr>
      <vt:lpstr>6.1 线性规划的基本概念-解的基本概念</vt:lpstr>
      <vt:lpstr>6.1 线性规划的基本概念-解的基本概念</vt:lpstr>
      <vt:lpstr>6.1 线性规划的基本概念-解的基本情况</vt:lpstr>
      <vt:lpstr>6.1 线性规划的基本概念-线性规划问题的基本理论(续4)(注3)</vt:lpstr>
      <vt:lpstr>6.1线性规划-对偶问题(续2)</vt:lpstr>
      <vt:lpstr>6.1线性规划-对偶问题(续4)</vt:lpstr>
      <vt:lpstr>6.3 凸优化基本概念</vt:lpstr>
      <vt:lpstr>6.3 凸优化基本概念</vt:lpstr>
      <vt:lpstr>PowerPoint 演示文稿</vt:lpstr>
      <vt:lpstr>6.4 约束最优化理论(Theory of Constrained Optimization)</vt:lpstr>
      <vt:lpstr>6.3 凸优化基本概念-共轭函数</vt:lpstr>
      <vt:lpstr>PowerPoint 演示文稿</vt:lpstr>
      <vt:lpstr>6.5 有约束优化： 对偶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 向量、向量范数、矩阵范数Vector Norms and Matrix Norms</dc:title>
  <dc:creator>屹焯 李</dc:creator>
  <cp:lastModifiedBy>屹焯 李</cp:lastModifiedBy>
  <cp:revision>3</cp:revision>
  <dcterms:created xsi:type="dcterms:W3CDTF">2024-05-13T01:45:34Z</dcterms:created>
  <dcterms:modified xsi:type="dcterms:W3CDTF">2024-05-18T08:31:31Z</dcterms:modified>
</cp:coreProperties>
</file>