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>
                <a:latin typeface="Yu Gothic"/>
              </a:defRPr>
            </a:pPr>
            <a:r>
              <a:t>魔王軍 四半期営業報告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>
                <a:latin typeface="Yu Gothic"/>
              </a:defRPr>
            </a:pPr>
            <a:r>
              <a:t>報告者: 四天王 営業本部長 ベルゼブブ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latin typeface="Yu Gothic"/>
              </a:defRPr>
            </a:pPr>
            <a:r>
              <a:t>世界征服進捗サマリー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latin typeface="Yu Gothic"/>
              </a:defRPr>
            </a:pPr>
            <a:r>
              <a:t>今期目標：人間界の25%支配</a:t>
            </a:r>
            <a:br/>
            <a:r>
              <a:t>結果：目標を120%達成し、30%の支配領域を確保</a:t>
            </a:r>
          </a:p>
          <a:p>
            <a:pPr lvl="1">
              <a:defRPr sz="2400">
                <a:latin typeface="Yu Gothic"/>
              </a:defRPr>
            </a:pPr>
            <a:r>
              <a:t>・東の大陸の完全制圧に成功</a:t>
            </a:r>
          </a:p>
          <a:p>
            <a:pPr lvl="1">
              <a:defRPr sz="2400">
                <a:latin typeface="Yu Gothic"/>
              </a:defRPr>
            </a:pPr>
            <a:r>
              <a:t>・中央大陸の主要5都市を陥落</a:t>
            </a:r>
          </a:p>
          <a:p>
            <a:pPr lvl="1">
              <a:defRPr sz="2400">
                <a:latin typeface="Yu Gothic"/>
              </a:defRPr>
            </a:pPr>
            <a:r>
              <a:t>・「絶望」の感情エネルギー生産量が過去最高を記録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latin typeface="Yu Gothic"/>
              </a:defRPr>
            </a:pPr>
            <a:r>
              <a:t>主要KPI分析：魂の収穫と勇者撃退率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b="1" sz="2800">
                <a:latin typeface="Yu Gothic"/>
              </a:defRPr>
            </a:pPr>
            <a:r>
              <a:t>魂の収穫数</a:t>
            </a:r>
          </a:p>
          <a:p>
            <a:pPr lvl="1">
              <a:defRPr sz="2400">
                <a:latin typeface="Yu Gothic"/>
              </a:defRPr>
            </a:pPr>
            <a:r>
              <a:t>目標100万に対し、実績150万（前年同期比 +50%）</a:t>
            </a:r>
          </a:p>
          <a:p>
            <a:pPr lvl="2">
              <a:defRPr sz="2200">
                <a:latin typeface="Yu Gothic"/>
              </a:defRPr>
            </a:pPr>
            <a:r>
              <a:t>要因：新戦術「恐怖の口コミマーケティング」が奏功</a:t>
            </a:r>
          </a:p>
          <a:p>
            <a:br/>
            <a:pPr>
              <a:defRPr b="1" sz="2800">
                <a:latin typeface="Yu Gothic"/>
              </a:defRPr>
            </a:pPr>
            <a:r>
              <a:t>勇者撃退率</a:t>
            </a:r>
          </a:p>
          <a:p>
            <a:pPr lvl="1">
              <a:defRPr sz="2400">
                <a:latin typeface="Yu Gothic"/>
              </a:defRPr>
            </a:pPr>
            <a:r>
              <a:t>95%を維持（うち80%は門前払い）</a:t>
            </a:r>
          </a:p>
          <a:p>
            <a:pPr lvl="2">
              <a:defRPr sz="2200">
                <a:latin typeface="Yu Gothic"/>
              </a:defRPr>
            </a:pPr>
            <a:r>
              <a:t>要因：ダンジョンのトラップ改善と中堅幹部の育成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latin typeface="Yu Gothic"/>
              </a:defRPr>
            </a:pPr>
            <a:r>
              <a:t>課題および次期戦略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b="1" sz="2800">
                <a:latin typeface="Yu Gothic"/>
              </a:defRPr>
            </a:pPr>
            <a:r>
              <a:t>当面の課題</a:t>
            </a:r>
          </a:p>
          <a:p>
            <a:pPr lvl="1">
              <a:defRPr sz="2400">
                <a:latin typeface="Yu Gothic"/>
              </a:defRPr>
            </a:pPr>
            <a:r>
              <a:t>・光の聖剣を持つ勇者の出現（特定済み、対策チーム派遣）</a:t>
            </a:r>
          </a:p>
          <a:p>
            <a:pPr lvl="1">
              <a:defRPr sz="2400">
                <a:latin typeface="Yu Gothic"/>
              </a:defRPr>
            </a:pPr>
            <a:r>
              <a:t>・天使軍による散発的な妨害活動</a:t>
            </a:r>
          </a:p>
          <a:p>
            <a:br/>
            <a:pPr>
              <a:defRPr b="1" sz="2800">
                <a:latin typeface="Yu Gothic"/>
              </a:defRPr>
            </a:pPr>
            <a:r>
              <a:t>次期戦略</a:t>
            </a:r>
          </a:p>
          <a:p>
            <a:pPr lvl="1">
              <a:defRPr sz="2400">
                <a:latin typeface="Yu Gothic"/>
              </a:defRPr>
            </a:pPr>
            <a:r>
              <a:t>・西の大陸への侵攻開始（竜人族との同盟交渉）</a:t>
            </a:r>
          </a:p>
          <a:p>
            <a:pPr lvl="1">
              <a:defRPr sz="2400">
                <a:latin typeface="Yu Gothic"/>
              </a:defRPr>
            </a:pPr>
            <a:r>
              <a:t>・新規アンデッド兵の大量生産と配備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latin typeface="Yu Gothic"/>
              </a:defRPr>
            </a:pPr>
            <a:r>
              <a:t>結論：世界征服は計画通り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latin typeface="Yu Gothic"/>
              </a:defRPr>
            </a:pPr>
            <a:r>
              <a:t>魔王様、ご安心ください。すべては計画通りに進んでおります。</a:t>
            </a:r>
            <a:br/>
            <a:r>
              <a:t>来期も圧倒的な成果を報告することをお約束いたします。</a:t>
            </a:r>
          </a:p>
          <a:p>
            <a:br/>
            <a:pPr algn="ctr">
              <a:defRPr sz="2400">
                <a:latin typeface="Yu Gothic"/>
              </a:defRPr>
            </a:pPr>
            <a:r>
              <a:t>以上、ご清聴ありがとうございました。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