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开场：dsh-holo-memory v0.4.0。三部分：插件介绍、安装方式、注意事项。先用一句话说明它让 agent 跨会话记得你、记得项目。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第一部分：先讲三层记忆和闭环，再讲召回，最后看界面。强调它不是一个数据库，而是记录、蒸馏、召回、注入的完整链路。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三层各司其职：L1 对话摘要，L2 原子事实，L3 整体胶囊。右侧是一轮对话的闭环：捕获、蒸馏、召回、注入；纯本地 JSON。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架构选择：它不是 MCP 服务器，而是 DSH 原生进程内插件。不额外起进程、不占端口、不经过 MCP 协议；agent/pre-step 直接自动注入，client slot 直接出 UI。仍暴露 memory_* 工具，但记忆读写不依赖 MCP。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召回升级为三通道 RRF：词法、字符 n-gram、向量；再加 Active Window 主动补位和 citation 回写。预算按 IMMEDIATE/WORKING/BACKGROUND 分配。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看得见的两个界面：侧边栏的独立控制台，以及聊天工作步骤里的召回行。工作步骤行可以展开看问题、正文和命中 id。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来源链：每条记录带 session/turn/seq 指针和逐字 excerpt，excerptHash 可校验。证据等级分 ·源、·指针、·手写，无标记就是仅摘要。memory_open 可以回取原文和修订历史；拿不到来源会明确写 unavailable，不猜。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体检与修订：memory_doctor 快检覆盖存储、来源、哈希、向量、重复、引用、审计、阈值和自检；深检真的打开一条来源并跑召回探针。修正不会覆盖旧版本，revision/history 留痕，memory_open(history=true) 可回看。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第二部分：安装方式。准备环境、构建、在设置里添加本地目录、重启验证。桌面版 profile 由 Electron 管理，不要用 CLI 改 desktop profile。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四步安装：Node 22.19+，npm install/build/test，设置→插件→添加插件→本地目录，最后完全重启 DSH。数据在 $DSH_HOME/holo-memory。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向量模型是可选的。在侧边栏页面填接口、模型、Key，先检测再保存；不配也能用词法和 n-gram。Key 单独文件保存，GET 不返回。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第三部分：注意事项。重点讲密钥、隐私、token、重启、异步蒸馏、scope 六条，以及 DSH 兼容性。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六条底线逐条过。最后给建议：先小 workspace 试运行，观察召回质量和 token 成本，再日常使用。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收尾：记住该记住的，忘掉该忘掉的。仓库、版本和下一步：P2 内容压缩/marker、Query Intent、更多评测。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0292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D E E P S E E K   H A R N E S S   ·   M E M O R Y   P L U G I 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7772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800" b="1">
                <a:solidFill>
                  <a:srgbClr val="EEF3FF"/>
                </a:solidFill>
                <a:latin typeface="Segoe UI"/>
                <a:ea typeface="Segoe UI"/>
                <a:cs typeface="Segoe UI"/>
              </a:rPr>
              <a:t>dsh-</a:t>
            </a:r>
            <a:r>
              <a:rPr sz="58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holo-memory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2395728"/>
            <a:ext cx="68580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三层全息记忆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3127248"/>
            <a:ext cx="6766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让 agent 跨会话记得你、记得项目、记得做过什么。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6656" y="3767328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0C1426"/>
          </a:solidFill>
          <a:ln w="11430">
            <a:solidFill>
              <a:srgbClr val="3AD6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3817620"/>
            <a:ext cx="1417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L1 对话层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21992" y="3767328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0C1426"/>
          </a:solidFill>
          <a:ln w="11430">
            <a:solidFill>
              <a:srgbClr val="5B7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221992" y="3817620"/>
            <a:ext cx="1417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L2 事实层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67328" y="3767328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0C1426"/>
          </a:solidFill>
          <a:ln w="1143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67328" y="3817620"/>
            <a:ext cx="1417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A78BFA"/>
                </a:solidFill>
                <a:latin typeface="Segoe UI"/>
                <a:ea typeface="Segoe UI"/>
                <a:cs typeface="Segoe UI"/>
              </a:rPr>
              <a:t>L3 全息层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" y="4370832"/>
            <a:ext cx="749807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RRF 三通道召回  ·  Active Window  ·  来源指针  ·  记忆体检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" y="475488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纯本地  ·  可审计  ·  可回取原文  ·  零服务端  ·  v0.4.0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94192" y="1664208"/>
            <a:ext cx="3063240" cy="932688"/>
          </a:xfrm>
          <a:prstGeom prst="roundRect">
            <a:avLst>
              <a:gd name="adj" fmla="val 12000"/>
            </a:avLst>
          </a:prstGeom>
          <a:solidFill>
            <a:srgbClr val="0E1729"/>
          </a:solidFill>
          <a:ln w="1270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58784" y="1901952"/>
            <a:ext cx="457200" cy="45720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L3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0576" y="1819656"/>
            <a:ext cx="1554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全息记忆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0576" y="2148840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整体胶囊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25912" y="199339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auto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94192" y="2688336"/>
            <a:ext cx="3063240" cy="932688"/>
          </a:xfrm>
          <a:prstGeom prst="roundRect">
            <a:avLst>
              <a:gd name="adj" fmla="val 12000"/>
            </a:avLst>
          </a:prstGeom>
          <a:solidFill>
            <a:srgbClr val="0E1729"/>
          </a:solidFill>
          <a:ln w="12700">
            <a:solidFill>
              <a:srgbClr val="5B7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558784" y="2926080"/>
            <a:ext cx="457200" cy="457200"/>
          </a:xfrm>
          <a:prstGeom prst="ellipse">
            <a:avLst/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L2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0576" y="2843784"/>
            <a:ext cx="1554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事实层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0576" y="3172968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原子事实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25912" y="301752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auto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94192" y="3712464"/>
            <a:ext cx="3063240" cy="932688"/>
          </a:xfrm>
          <a:prstGeom prst="roundRect">
            <a:avLst>
              <a:gd name="adj" fmla="val 12000"/>
            </a:avLst>
          </a:prstGeom>
          <a:solidFill>
            <a:srgbClr val="0E1729"/>
          </a:solidFill>
          <a:ln w="12700">
            <a:solidFill>
              <a:srgbClr val="3AD6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558784" y="3950208"/>
            <a:ext cx="457200" cy="457200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L1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0576" y="3867912"/>
            <a:ext cx="1554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对话层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0576" y="4197096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每轮摘要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25912" y="4041648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auto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944" y="5504688"/>
            <a:ext cx="1828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本 次 内 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847088" y="5449824"/>
            <a:ext cx="2971800" cy="457200"/>
          </a:xfrm>
          <a:prstGeom prst="roundRect">
            <a:avLst>
              <a:gd name="adj" fmla="val 10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993392" y="551383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14016" y="550468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插件介绍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93208" y="5449824"/>
            <a:ext cx="2971800" cy="457200"/>
          </a:xfrm>
          <a:prstGeom prst="roundRect">
            <a:avLst>
              <a:gd name="adj" fmla="val 10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39512" y="551383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0136" y="550468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安装方式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339327" y="5449824"/>
            <a:ext cx="2971800" cy="457200"/>
          </a:xfrm>
          <a:prstGeom prst="roundRect">
            <a:avLst>
              <a:gd name="adj" fmla="val 10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85632" y="551383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F5B84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06255" y="550468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" y="6053328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2026.10  ·  v0.4.0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352" y="123444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0" b="1">
                <a:solidFill>
                  <a:srgbClr val="18274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3504" y="2331720"/>
            <a:ext cx="5486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插件介绍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182112"/>
            <a:ext cx="5852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5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三层记忆、三通道召回、来源可核对，以及为什么这次“看得见”。</a:t>
            </a:r>
          </a:p>
        </p:txBody>
      </p:sp>
      <p:sp>
        <p:nvSpPr>
          <p:cNvPr id="7" name="Oval 6"/>
          <p:cNvSpPr/>
          <p:nvPr/>
        </p:nvSpPr>
        <p:spPr>
          <a:xfrm>
            <a:off x="676656" y="4069080"/>
            <a:ext cx="310896" cy="310896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404164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三层记忆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402336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L1 对话摘要 · L2 原子事实 · L3 整体胶囊</a:t>
            </a:r>
          </a:p>
        </p:txBody>
      </p:sp>
      <p:sp>
        <p:nvSpPr>
          <p:cNvPr id="10" name="Oval 9"/>
          <p:cNvSpPr/>
          <p:nvPr/>
        </p:nvSpPr>
        <p:spPr>
          <a:xfrm>
            <a:off x="676656" y="4636008"/>
            <a:ext cx="310896" cy="310896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4608576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混合召回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459028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RRF 三通道 + Active Window + 引用回写</a:t>
            </a:r>
          </a:p>
        </p:txBody>
      </p:sp>
      <p:sp>
        <p:nvSpPr>
          <p:cNvPr id="13" name="Oval 12"/>
          <p:cNvSpPr/>
          <p:nvPr/>
        </p:nvSpPr>
        <p:spPr>
          <a:xfrm>
            <a:off x="676656" y="5202936"/>
            <a:ext cx="310896" cy="310896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5175504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可核对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5157216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来源指针 + memory_open + 记忆体检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PLUGIN / WHAT IT DOES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记忆不是数据库，是一条完整闭环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216" y="1481328"/>
            <a:ext cx="6583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新会话默认是一张白纸；插件把「记录 → 蒸馏 → 召回 → 注入」接了起来。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938528"/>
            <a:ext cx="6537960" cy="100584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938528"/>
            <a:ext cx="73152" cy="1005840"/>
          </a:xfrm>
          <a:prstGeom prst="roundRect">
            <a:avLst>
              <a:gd name="adj" fmla="val 0"/>
            </a:avLst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203704"/>
            <a:ext cx="457200" cy="457200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L1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6464" y="2066544"/>
            <a:ext cx="1828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对话层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2404872"/>
            <a:ext cx="22860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3AD6E8"/>
                </a:solidFill>
                <a:latin typeface="Microsoft YaHei"/>
                <a:ea typeface="Microsoft YaHei"/>
                <a:cs typeface="Microsoft YaHei"/>
              </a:rPr>
              <a:t>每轮一条摘要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121408"/>
            <a:ext cx="31546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用户要什么 · 做了什么 · 结果如何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108960"/>
            <a:ext cx="6537960" cy="100584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3108960"/>
            <a:ext cx="73152" cy="1005840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374136"/>
            <a:ext cx="457200" cy="457200"/>
          </a:xfrm>
          <a:prstGeom prst="ellipse">
            <a:avLst/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L2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6464" y="3236976"/>
            <a:ext cx="1828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事实层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6464" y="3575304"/>
            <a:ext cx="22860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5B7CFA"/>
                </a:solidFill>
                <a:latin typeface="Microsoft YaHei"/>
                <a:ea typeface="Microsoft YaHei"/>
                <a:cs typeface="Microsoft YaHei"/>
              </a:rPr>
              <a:t>原子事实，可追溯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3291840"/>
            <a:ext cx="31546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偏好 / 决策 / 约定 / 待办 / 纠正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279392"/>
            <a:ext cx="6537960" cy="100584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66928" y="4279392"/>
            <a:ext cx="73152" cy="1005840"/>
          </a:xfrm>
          <a:prstGeom prst="roundRect">
            <a:avLst>
              <a:gd name="adj" fmla="val 0"/>
            </a:avLst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672" y="4544568"/>
            <a:ext cx="457200" cy="45720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L3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6464" y="4407407"/>
            <a:ext cx="1828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全息层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6464" y="4745736"/>
            <a:ext cx="22860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1">
                <a:solidFill>
                  <a:srgbClr val="A78BFA"/>
                </a:solidFill>
                <a:latin typeface="Microsoft YaHei"/>
                <a:ea typeface="Microsoft YaHei"/>
                <a:cs typeface="Microsoft YaHei"/>
              </a:rPr>
              <a:t>跨多轮的整体胶囊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4462272"/>
            <a:ext cx="31546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用户画像 / 项目状态 / 未闭环线索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" y="557784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每层都有条数上限；超过上限按重要度与时间淘汰。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98079" y="1600200"/>
            <a:ext cx="4114800" cy="4343400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0" y="1801368"/>
            <a:ext cx="1828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ONE TURN</a:t>
            </a:r>
          </a:p>
        </p:txBody>
      </p:sp>
      <p:sp>
        <p:nvSpPr>
          <p:cNvPr id="28" name="Oval 27"/>
          <p:cNvSpPr/>
          <p:nvPr/>
        </p:nvSpPr>
        <p:spPr>
          <a:xfrm>
            <a:off x="7754111" y="2258568"/>
            <a:ext cx="329184" cy="329184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11311" y="218541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捕获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9408" y="2176272"/>
            <a:ext cx="2423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turn/start · user · assistant · turn/end</a:t>
            </a:r>
          </a:p>
        </p:txBody>
      </p:sp>
      <p:sp>
        <p:nvSpPr>
          <p:cNvPr id="31" name="Oval 30"/>
          <p:cNvSpPr/>
          <p:nvPr/>
        </p:nvSpPr>
        <p:spPr>
          <a:xfrm>
            <a:off x="7754111" y="3108960"/>
            <a:ext cx="329184" cy="329184"/>
          </a:xfrm>
          <a:prstGeom prst="ellipse">
            <a:avLst/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11311" y="303580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蒸馏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79408" y="3026664"/>
            <a:ext cx="2423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1 次 LLM → 严格 JSON（L1/L2/L3）</a:t>
            </a:r>
          </a:p>
        </p:txBody>
      </p:sp>
      <p:sp>
        <p:nvSpPr>
          <p:cNvPr id="34" name="Oval 33"/>
          <p:cNvSpPr/>
          <p:nvPr/>
        </p:nvSpPr>
        <p:spPr>
          <a:xfrm>
            <a:off x="7754111" y="3959352"/>
            <a:ext cx="329184" cy="329184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1311" y="38862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召回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79408" y="3877056"/>
            <a:ext cx="2423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RRF + Active Window</a:t>
            </a:r>
          </a:p>
        </p:txBody>
      </p:sp>
      <p:sp>
        <p:nvSpPr>
          <p:cNvPr id="37" name="Oval 36"/>
          <p:cNvSpPr/>
          <p:nvPr/>
        </p:nvSpPr>
        <p:spPr>
          <a:xfrm>
            <a:off x="7754111" y="4809744"/>
            <a:ext cx="329184" cy="329184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11311" y="473659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注入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79408" y="4727448"/>
            <a:ext cx="2423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带 id 的 snapshot，≤1400 字符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545896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纯本地 JSON · 原子写 · 密钥脱敏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PLUGIN / 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不是 MCP 服务，是 DSH 原生插件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216" y="1463040"/>
            <a:ext cx="11155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2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不额外起进程、不占端口、不经过 MCP 协议；直接挂进 agent 生命周期。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901952"/>
            <a:ext cx="6766560" cy="132588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048256"/>
            <a:ext cx="2011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F87171"/>
                </a:solidFill>
                <a:latin typeface="Segoe UI"/>
                <a:ea typeface="Segoe UI"/>
                <a:cs typeface="Segoe UI"/>
              </a:rPr>
              <a:t>MCP SERVER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304288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独立进程 + 端口 / stdio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706624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模型主动调用工具 → 多一跳协议、配置与运维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401568"/>
            <a:ext cx="6766560" cy="155448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2700">
            <a:solidFill>
              <a:srgbClr val="4ADE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566160"/>
            <a:ext cx="2743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DSH NATIVE PLUGIN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822191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进程内插件 + 生命周期钩子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224528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agent/pre-step 自动注入；client slot 直接出 UI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53712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无需 mcpServers 配置，也不依赖模型先“想起来”调工具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89520" y="1901952"/>
            <a:ext cx="4023360" cy="3154680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45552" y="208483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>
                <a:solidFill>
                  <a:srgbClr val="3AD6E8"/>
                </a:solidFill>
                <a:latin typeface="Microsoft YaHei"/>
                <a:ea typeface="Microsoft YaHei"/>
                <a:cs typeface="Microsoft YaHei"/>
              </a:rPr>
              <a:t>为什么重要</a:t>
            </a:r>
          </a:p>
        </p:txBody>
      </p:sp>
      <p:sp>
        <p:nvSpPr>
          <p:cNvPr id="18" name="Oval 17"/>
          <p:cNvSpPr/>
          <p:nvPr/>
        </p:nvSpPr>
        <p:spPr>
          <a:xfrm>
            <a:off x="7845552" y="2569464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28432" y="2496312"/>
            <a:ext cx="1143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零额外服务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62288" y="2496312"/>
            <a:ext cx="22402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无独立进程、无端口</a:t>
            </a:r>
          </a:p>
        </p:txBody>
      </p:sp>
      <p:sp>
        <p:nvSpPr>
          <p:cNvPr id="21" name="Oval 20"/>
          <p:cNvSpPr/>
          <p:nvPr/>
        </p:nvSpPr>
        <p:spPr>
          <a:xfrm>
            <a:off x="7845552" y="3054096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28432" y="2980944"/>
            <a:ext cx="1143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自动注入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62288" y="2980944"/>
            <a:ext cx="22402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不靠模型主动点工具</a:t>
            </a:r>
          </a:p>
        </p:txBody>
      </p:sp>
      <p:sp>
        <p:nvSpPr>
          <p:cNvPr id="24" name="Oval 23"/>
          <p:cNvSpPr/>
          <p:nvPr/>
        </p:nvSpPr>
        <p:spPr>
          <a:xfrm>
            <a:off x="7845552" y="3538728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28432" y="3465576"/>
            <a:ext cx="1143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事件完整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62288" y="3465576"/>
            <a:ext cx="22402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turn + session 钩子</a:t>
            </a:r>
          </a:p>
        </p:txBody>
      </p:sp>
      <p:sp>
        <p:nvSpPr>
          <p:cNvPr id="27" name="Oval 26"/>
          <p:cNvSpPr/>
          <p:nvPr/>
        </p:nvSpPr>
        <p:spPr>
          <a:xfrm>
            <a:off x="7845552" y="402336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28432" y="3950208"/>
            <a:ext cx="1143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UI 原生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62288" y="3950208"/>
            <a:ext cx="22402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侧边栏 + 工作步骤</a:t>
            </a:r>
          </a:p>
        </p:txBody>
      </p:sp>
      <p:sp>
        <p:nvSpPr>
          <p:cNvPr id="30" name="Oval 29"/>
          <p:cNvSpPr/>
          <p:nvPr/>
        </p:nvSpPr>
        <p:spPr>
          <a:xfrm>
            <a:off x="7845552" y="4507992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28432" y="4434840"/>
            <a:ext cx="1143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数据本地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62288" y="4434840"/>
            <a:ext cx="22402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JSON + 可审计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138928"/>
            <a:ext cx="11064240" cy="868680"/>
          </a:xfrm>
          <a:prstGeom prst="roundRect">
            <a:avLst>
              <a:gd name="adj" fmla="val 10000"/>
            </a:avLst>
          </a:prstGeom>
          <a:solidFill>
            <a:srgbClr val="0C162C"/>
          </a:solidFill>
          <a:ln w="11430">
            <a:solidFill>
              <a:srgbClr val="5B7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2960" y="5303520"/>
            <a:ext cx="10607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0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MCP 也能做记忆，但要多起一个进程、多一次工具调用；这里把这一跳省掉。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" y="5605272"/>
            <a:ext cx="106070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插件仍暴露 memory_* 工具，但记忆的读写与注入链路本身不依赖 MCP 服务器。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PLUGIN / RETRIEVAL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召回：三条独立通道 + 一个主动窗口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3529584" cy="12984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1430">
            <a:solidFill>
              <a:srgbClr val="3AD6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" y="173736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LEXICAL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1993392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BM25 + 中文 bigram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359152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术语、路径、专名；零依赖永远可用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79392" y="1572768"/>
            <a:ext cx="3529584" cy="12984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1430">
            <a:solidFill>
              <a:srgbClr val="4ADE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59" y="173736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NGRAM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1993392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字符 2/3-gram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2359152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中文子串、错字、中英混合补位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91855" y="1572768"/>
            <a:ext cx="3529584" cy="12984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1430">
            <a:solidFill>
              <a:srgbClr val="5B7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3023" y="173736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VECTOR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3023" y="1993392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Qwen3-Embedding-8B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3023" y="2359152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4096 维语义；baseline 校准后参与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090672"/>
            <a:ext cx="6903720" cy="987552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246120"/>
            <a:ext cx="630936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>
                <a:solidFill>
                  <a:srgbClr val="EEF3FF"/>
                </a:solidFill>
                <a:latin typeface="Consolas"/>
                <a:ea typeface="Consolas"/>
                <a:cs typeface="Consolas"/>
              </a:rPr>
              <a:t>RRF(d)  =  Σ  1 / (60 + rank_c(d))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3639312"/>
            <a:ext cx="6309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三路排名融合，不把不同量纲的原始分硬相加；同 content_hash 并列。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61104"/>
            <a:ext cx="3474720" cy="141732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143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4407408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A78BFA"/>
                </a:solidFill>
                <a:latin typeface="Segoe UI"/>
                <a:ea typeface="Segoe UI"/>
                <a:cs typeface="Segoe UI"/>
              </a:rPr>
              <a:t>ACTIVE WINDOW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" y="4645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主动补位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" y="4983480"/>
            <a:ext cx="2971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高重要度 L2/L3；独立预留 420 字符；query 无命中也带。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87952" y="4261104"/>
            <a:ext cx="3291840" cy="141732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1430">
            <a:solidFill>
              <a:srgbClr val="4ADE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07408" y="4407408"/>
            <a:ext cx="14630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CITATION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07408" y="4645152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引用回写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07408" y="4983480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每行带 (id:xxxxxxxx)；回答引用后回写 citedCount。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726679" y="3090672"/>
            <a:ext cx="3886200" cy="2587752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964423" y="3255264"/>
            <a:ext cx="21945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INJECTION BUDGET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46136" y="3511296"/>
            <a:ext cx="2011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800" b="1">
                <a:solidFill>
                  <a:srgbClr val="EEF3FF"/>
                </a:solidFill>
                <a:latin typeface="Segoe UI"/>
                <a:ea typeface="Segoe UI"/>
                <a:cs typeface="Segoe UI"/>
              </a:rPr>
              <a:t>≤ 1400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90888" y="3749039"/>
            <a:ext cx="7315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字符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64423" y="4187952"/>
            <a:ext cx="12344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IMMEDIATE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262872" y="4233672"/>
            <a:ext cx="1737360" cy="128016"/>
          </a:xfrm>
          <a:prstGeom prst="roundRect">
            <a:avLst>
              <a:gd name="adj" fmla="val 50000"/>
            </a:avLst>
          </a:prstGeom>
          <a:solidFill>
            <a:srgbClr val="1A2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262872" y="4233672"/>
            <a:ext cx="868680" cy="128016"/>
          </a:xfrm>
          <a:prstGeom prst="roundRect">
            <a:avLst>
              <a:gd name="adj" fmla="val 50000"/>
            </a:avLst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964423" y="4572000"/>
            <a:ext cx="12344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WORKING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62872" y="4617720"/>
            <a:ext cx="1737360" cy="128016"/>
          </a:xfrm>
          <a:prstGeom prst="roundRect">
            <a:avLst>
              <a:gd name="adj" fmla="val 50000"/>
            </a:avLst>
          </a:prstGeom>
          <a:solidFill>
            <a:srgbClr val="1A2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9262872" y="4617720"/>
            <a:ext cx="521207" cy="128016"/>
          </a:xfrm>
          <a:prstGeom prst="roundRect">
            <a:avLst>
              <a:gd name="adj" fmla="val 5000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964423" y="4956048"/>
            <a:ext cx="12344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BACKGROUND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262872" y="5001768"/>
            <a:ext cx="1737360" cy="128016"/>
          </a:xfrm>
          <a:prstGeom prst="roundRect">
            <a:avLst>
              <a:gd name="adj" fmla="val 50000"/>
            </a:avLst>
          </a:prstGeom>
          <a:solidFill>
            <a:srgbClr val="1A2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9262872" y="5001768"/>
            <a:ext cx="347472" cy="128016"/>
          </a:xfrm>
          <a:prstGeom prst="roundRect">
            <a:avLst>
              <a:gd name="adj" fmla="val 50000"/>
            </a:avLst>
          </a:prstGeom>
          <a:solidFill>
            <a:srgbClr val="5F6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964423" y="5330952"/>
            <a:ext cx="32918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band 内按分数保留，active 行优先。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PLUGIN / VISIBLE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看得见的记忆：页面 + 工作步骤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216" y="146304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2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侧边栏一级入口进入控制台；每次召回在聊天工作步骤里留一行，点开看正文与命中 id。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" y="1773936"/>
            <a:ext cx="5266944" cy="3739896"/>
          </a:xfrm>
          <a:prstGeom prst="roundRect">
            <a:avLst>
              <a:gd name="adj" fmla="val 4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onsole-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847088"/>
            <a:ext cx="5120640" cy="35935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5596128"/>
            <a:ext cx="54864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01  全息记忆控制台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870448"/>
            <a:ext cx="5669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统计 · 模型配置 · 检测/保存 · 搜索筛选 · 召回审计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1928" y="1801367"/>
            <a:ext cx="4352544" cy="3694176"/>
          </a:xfrm>
          <a:prstGeom prst="roundRect">
            <a:avLst>
              <a:gd name="adj" fmla="val 4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recall-ste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874519"/>
            <a:ext cx="4206240" cy="35478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55080" y="5596128"/>
            <a:ext cx="47548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02  工作步骤里的召回行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5870448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19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[长期记忆自动召回 | holo-memory]  ·  展开看问题/正文/id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PLUGIN / PROVENANCE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每条记忆，都能回到原文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216" y="146304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2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摘要只是索引；来源指针才是可核对的那一句。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10512"/>
            <a:ext cx="5623560" cy="193852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956816"/>
            <a:ext cx="21945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SOURCE POINTER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40280"/>
            <a:ext cx="5029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session / turn / seqStart–seqEnd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15184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逐字 excerpt（≤1600 字符，不是二次摘要）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92608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4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excerptHash：写入后若被悄悄改过，校验会报错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" y="3886200"/>
            <a:ext cx="1828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证据等级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160520"/>
            <a:ext cx="2615184" cy="47548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4ADE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" y="4215383"/>
            <a:ext cx="868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·源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7" y="4242816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逐字原文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10128" y="4160520"/>
            <a:ext cx="2615184" cy="47548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3AD6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56432" y="4215383"/>
            <a:ext cx="868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·指针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8808" y="4242816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仅 session/turn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727448"/>
            <a:ext cx="2615184" cy="47548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3232" y="4782312"/>
            <a:ext cx="868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A78BFA"/>
                </a:solidFill>
                <a:latin typeface="Segoe UI"/>
                <a:ea typeface="Segoe UI"/>
                <a:cs typeface="Segoe UI"/>
              </a:rPr>
              <a:t>·手写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5607" y="4809744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memory_note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10128" y="4727448"/>
            <a:ext cx="2615184" cy="47548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93A1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56432" y="4782312"/>
            <a:ext cx="868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无标记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78808" y="4809744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仅摘要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6520" y="1810512"/>
            <a:ext cx="5029200" cy="3246120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1430">
            <a:solidFill>
              <a:srgbClr val="4ADE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02552" y="1993392"/>
            <a:ext cx="2011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MEMORY_OPEN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02552" y="228600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EEF3FF"/>
                </a:solidFill>
                <a:latin typeface="Consolas"/>
                <a:ea typeface="Consolas"/>
                <a:cs typeface="Consolas"/>
              </a:rPr>
              <a:t>memory_open("91ec8d6a")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02552" y="2724912"/>
            <a:ext cx="12344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AD6E8"/>
                </a:solidFill>
                <a:latin typeface="Consolas"/>
                <a:ea typeface="Consolas"/>
                <a:cs typeface="Consolas"/>
              </a:rPr>
              <a:t>source: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2724912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> session … · turn 7 · seq 41–57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2552" y="3054096"/>
            <a:ext cx="12344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AD6E8"/>
                </a:solidFill>
                <a:latin typeface="Consolas"/>
                <a:ea typeface="Consolas"/>
                <a:cs typeface="Consolas"/>
              </a:rPr>
              <a:t>evidence: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63840" y="3054096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> verbatim excerpt (hash verified)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2552" y="3383280"/>
            <a:ext cx="12344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Consolas"/>
                <a:ea typeface="Consolas"/>
                <a:cs typeface="Consolas"/>
              </a:rPr>
              <a:t>---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63840" y="338328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/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02552" y="3712464"/>
            <a:ext cx="12344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Consolas"/>
                <a:ea typeface="Consolas"/>
                <a:cs typeface="Consolas"/>
              </a:rPr>
              <a:t>[user]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3712464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> 记住：部署目标是 Windows…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02552" y="4041648"/>
            <a:ext cx="12344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Consolas"/>
                <a:ea typeface="Consolas"/>
                <a:cs typeface="Consolas"/>
              </a:rPr>
              <a:t>[assistant]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63840" y="4041648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> 好的，已记录这个约定。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02552" y="4370831"/>
            <a:ext cx="12344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Consolas"/>
                <a:ea typeface="Consolas"/>
                <a:cs typeface="Consolas"/>
              </a:rPr>
              <a:t>history=true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63840" y="4370831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> → rev 1 / rev 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" y="5486400"/>
            <a:ext cx="11064240" cy="658368"/>
          </a:xfrm>
          <a:prstGeom prst="roundRect">
            <a:avLst>
              <a:gd name="adj" fmla="val 10000"/>
            </a:avLst>
          </a:prstGeom>
          <a:solidFill>
            <a:srgbClr val="0C162C"/>
          </a:solidFill>
          <a:ln w="11430">
            <a:solidFill>
              <a:srgbClr val="5B7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2960" y="5650992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旧记录 = ·指针（没有逐字片段）；新记录 = ·源；拿不到来源就写 unavailable，绝不猜。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PLUGIN / OBSERVABILITY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会体检，也会留痕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216" y="146304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2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医生真取一次；修正只增不盖。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10512"/>
            <a:ext cx="5760720" cy="3456432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993392"/>
            <a:ext cx="23774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3AD6E8"/>
                </a:solidFill>
                <a:latin typeface="Segoe UI"/>
                <a:ea typeface="Segoe UI"/>
                <a:cs typeface="Segoe UI"/>
              </a:rPr>
              <a:t>MEMORY_DOCTOR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267712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快检 9 项 · 深检 2 项</a:t>
            </a:r>
          </a:p>
        </p:txBody>
      </p:sp>
      <p:sp>
        <p:nvSpPr>
          <p:cNvPr id="10" name="Oval 9"/>
          <p:cNvSpPr/>
          <p:nvPr/>
        </p:nvSpPr>
        <p:spPr>
          <a:xfrm>
            <a:off x="795528" y="27889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249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存储可读</a:t>
            </a:r>
          </a:p>
        </p:txBody>
      </p:sp>
      <p:sp>
        <p:nvSpPr>
          <p:cNvPr id="12" name="Oval 11"/>
          <p:cNvSpPr/>
          <p:nvPr/>
        </p:nvSpPr>
        <p:spPr>
          <a:xfrm>
            <a:off x="2578608" y="27889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43200" y="27249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来源覆盖</a:t>
            </a:r>
          </a:p>
        </p:txBody>
      </p:sp>
      <p:sp>
        <p:nvSpPr>
          <p:cNvPr id="14" name="Oval 13"/>
          <p:cNvSpPr/>
          <p:nvPr/>
        </p:nvSpPr>
        <p:spPr>
          <a:xfrm>
            <a:off x="4361688" y="27889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79" y="27249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原文哈希</a:t>
            </a:r>
          </a:p>
        </p:txBody>
      </p:sp>
      <p:sp>
        <p:nvSpPr>
          <p:cNvPr id="16" name="Oval 15"/>
          <p:cNvSpPr/>
          <p:nvPr/>
        </p:nvSpPr>
        <p:spPr>
          <a:xfrm>
            <a:off x="795528" y="32461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31821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向量覆盖</a:t>
            </a:r>
          </a:p>
        </p:txBody>
      </p:sp>
      <p:sp>
        <p:nvSpPr>
          <p:cNvPr id="18" name="Oval 17"/>
          <p:cNvSpPr/>
          <p:nvPr/>
        </p:nvSpPr>
        <p:spPr>
          <a:xfrm>
            <a:off x="2578608" y="32461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0" y="31821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重复内容</a:t>
            </a:r>
          </a:p>
        </p:txBody>
      </p:sp>
      <p:sp>
        <p:nvSpPr>
          <p:cNvPr id="20" name="Oval 19"/>
          <p:cNvSpPr/>
          <p:nvPr/>
        </p:nvSpPr>
        <p:spPr>
          <a:xfrm>
            <a:off x="4361688" y="32461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26279" y="31821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引用回写</a:t>
            </a:r>
          </a:p>
        </p:txBody>
      </p:sp>
      <p:sp>
        <p:nvSpPr>
          <p:cNvPr id="22" name="Oval 21"/>
          <p:cNvSpPr/>
          <p:nvPr/>
        </p:nvSpPr>
        <p:spPr>
          <a:xfrm>
            <a:off x="795528" y="37033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120" y="36393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召回审计</a:t>
            </a:r>
          </a:p>
        </p:txBody>
      </p:sp>
      <p:sp>
        <p:nvSpPr>
          <p:cNvPr id="24" name="Oval 23"/>
          <p:cNvSpPr/>
          <p:nvPr/>
        </p:nvSpPr>
        <p:spPr>
          <a:xfrm>
            <a:off x="2578608" y="37033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743200" y="36393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阈值合法</a:t>
            </a:r>
          </a:p>
        </p:txBody>
      </p:sp>
      <p:sp>
        <p:nvSpPr>
          <p:cNvPr id="26" name="Oval 25"/>
          <p:cNvSpPr/>
          <p:nvPr/>
        </p:nvSpPr>
        <p:spPr>
          <a:xfrm>
            <a:off x="4361688" y="3703320"/>
            <a:ext cx="64008" cy="64008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26279" y="3639312"/>
            <a:ext cx="15087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体检器自检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8" y="4187952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4ADE80"/>
                </a:solidFill>
                <a:latin typeface="Microsoft YaHei"/>
                <a:ea typeface="Microsoft YaHei"/>
                <a:cs typeface="Microsoft YaHei"/>
              </a:rPr>
              <a:t>deep：真打开一条来源 + 跑一次词法召回探针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8" y="4599431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PASS · 9 ok / 0 warn / 0 error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4937760"/>
            <a:ext cx="43891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配置看起来对，不算通过。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83680" y="1810512"/>
            <a:ext cx="4892040" cy="3456432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143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21424" y="1993392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A78BFA"/>
                </a:solidFill>
                <a:latin typeface="Segoe UI"/>
                <a:ea typeface="Segoe UI"/>
                <a:cs typeface="Segoe UI"/>
              </a:rPr>
              <a:t>REVISION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03136" y="2249424"/>
            <a:ext cx="20116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EEF3FF"/>
                </a:solidFill>
                <a:latin typeface="Segoe UI"/>
                <a:ea typeface="Segoe UI"/>
                <a:cs typeface="Segoe UI"/>
              </a:rPr>
              <a:t>rev 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21424" y="2880360"/>
            <a:ext cx="4023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history 1 · 最多保留 20 条</a:t>
            </a:r>
          </a:p>
        </p:txBody>
      </p:sp>
      <p:sp>
        <p:nvSpPr>
          <p:cNvPr id="35" name="Oval 34"/>
          <p:cNvSpPr/>
          <p:nvPr/>
        </p:nvSpPr>
        <p:spPr>
          <a:xfrm>
            <a:off x="6821424" y="3319272"/>
            <a:ext cx="274320" cy="27432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42048" y="3300984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L2 修正：旧文本进 history</a:t>
            </a:r>
          </a:p>
        </p:txBody>
      </p:sp>
      <p:sp>
        <p:nvSpPr>
          <p:cNvPr id="37" name="Oval 36"/>
          <p:cNvSpPr/>
          <p:nvPr/>
        </p:nvSpPr>
        <p:spPr>
          <a:xfrm>
            <a:off x="6821424" y="3822191"/>
            <a:ext cx="274320" cy="274320"/>
          </a:xfrm>
          <a:prstGeom prst="ellipse">
            <a:avLst/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42048" y="3803904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revision 递增，不静默覆盖</a:t>
            </a:r>
          </a:p>
        </p:txBody>
      </p:sp>
      <p:sp>
        <p:nvSpPr>
          <p:cNvPr id="39" name="Oval 38"/>
          <p:cNvSpPr/>
          <p:nvPr/>
        </p:nvSpPr>
        <p:spPr>
          <a:xfrm>
            <a:off x="6821424" y="4325112"/>
            <a:ext cx="274320" cy="274320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2048" y="4306824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memory_open(history=true) 回看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21424" y="4882896"/>
            <a:ext cx="3840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A78BFA"/>
                </a:solidFill>
                <a:latin typeface="Microsoft YaHei"/>
                <a:ea typeface="Microsoft YaHei"/>
                <a:cs typeface="Microsoft YaHei"/>
              </a:rPr>
              <a:t>修正不是覆盖，是留痕。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352" y="123444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0" b="1">
                <a:solidFill>
                  <a:srgbClr val="18274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PART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3504" y="2331720"/>
            <a:ext cx="5486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安装方式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182112"/>
            <a:ext cx="5852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5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从源码到可用：构建、安装、重启、验证。</a:t>
            </a:r>
          </a:p>
        </p:txBody>
      </p:sp>
      <p:sp>
        <p:nvSpPr>
          <p:cNvPr id="7" name="Oval 6"/>
          <p:cNvSpPr/>
          <p:nvPr/>
        </p:nvSpPr>
        <p:spPr>
          <a:xfrm>
            <a:off x="676656" y="4069080"/>
            <a:ext cx="310896" cy="310896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404164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准备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402336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DSH Desktop 0.2.1-rc.1+ · Node ≥ 22.19</a:t>
            </a:r>
          </a:p>
        </p:txBody>
      </p:sp>
      <p:sp>
        <p:nvSpPr>
          <p:cNvPr id="10" name="Oval 9"/>
          <p:cNvSpPr/>
          <p:nvPr/>
        </p:nvSpPr>
        <p:spPr>
          <a:xfrm>
            <a:off x="676656" y="4636008"/>
            <a:ext cx="310896" cy="310896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4608576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安装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459028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设置 → 插件 → 添加插件 → 本地目录</a:t>
            </a:r>
          </a:p>
        </p:txBody>
      </p:sp>
      <p:sp>
        <p:nvSpPr>
          <p:cNvPr id="13" name="Oval 12"/>
          <p:cNvSpPr/>
          <p:nvPr/>
        </p:nvSpPr>
        <p:spPr>
          <a:xfrm>
            <a:off x="676656" y="5202936"/>
            <a:ext cx="310896" cy="310896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5175504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配置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5157216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可选向量模型；不配也能用词法召回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INSTALL / 4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安装：四步，最后一定要重启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7360920" cy="8412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4" y="1764792"/>
            <a:ext cx="420624" cy="420624"/>
          </a:xfrm>
          <a:prstGeom prst="ellipse">
            <a:avLst/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682495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准备环境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029967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DSH Desktop 0.2.1-rc.1+；Node.js ≥ 22.19；不需要 Python/数据库。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78608"/>
            <a:ext cx="7360920" cy="8412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4" y="2770632"/>
            <a:ext cx="420624" cy="420624"/>
          </a:xfrm>
          <a:prstGeom prst="ellipse">
            <a:avLst/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2688336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构建插件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3035808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npm install  →  npm run build  →  npm test（可选）。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584448"/>
            <a:ext cx="7360920" cy="8412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6384" y="3776472"/>
            <a:ext cx="420624" cy="420624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3694176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安装目录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041648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设置 → 插件 → 添加插件 → 填本地目录，或 web profile 用 dsh plugin add link。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590288"/>
            <a:ext cx="7360920" cy="84124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6384" y="4782312"/>
            <a:ext cx="420624" cy="420624"/>
          </a:xfrm>
          <a:prstGeom prst="ellipse">
            <a:avLst/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70A14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4700016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重启验证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5047488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完全退出并重启 DSH；新会话问一个只有记忆知道的问题。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0" y="1572768"/>
            <a:ext cx="3383280" cy="4160520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49056" y="1755648"/>
            <a:ext cx="2011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LOCAL BUILD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49056" y="2084832"/>
            <a:ext cx="2971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EEF3FF"/>
                </a:solidFill>
                <a:latin typeface="Consolas"/>
                <a:ea typeface="Consolas"/>
                <a:cs typeface="Consolas"/>
              </a:rPr>
              <a:t>cd dsh-holo-memory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49056" y="2377440"/>
            <a:ext cx="2971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EEF3FF"/>
                </a:solidFill>
                <a:latin typeface="Consolas"/>
                <a:ea typeface="Consolas"/>
                <a:cs typeface="Consolas"/>
              </a:rPr>
              <a:t>npm install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49056" y="2670048"/>
            <a:ext cx="2971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EEF3FF"/>
                </a:solidFill>
                <a:latin typeface="Consolas"/>
                <a:ea typeface="Consolas"/>
                <a:cs typeface="Consolas"/>
              </a:rPr>
              <a:t>npm run build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49056" y="2962656"/>
            <a:ext cx="2971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EEF3FF"/>
                </a:solidFill>
                <a:latin typeface="Consolas"/>
                <a:ea typeface="Consolas"/>
                <a:cs typeface="Consolas"/>
              </a:rPr>
              <a:t>npm test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49056" y="3493008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49056" y="3785615"/>
            <a:ext cx="2971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3AD6E8"/>
                </a:solidFill>
                <a:latin typeface="Consolas"/>
                <a:ea typeface="Consolas"/>
                <a:cs typeface="Consolas"/>
              </a:rPr>
              <a:t>$DSH_HOME/holo-memory/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49056" y="4059936"/>
            <a:ext cx="2971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880" b="0">
                <a:solidFill>
                  <a:srgbClr val="93A1BF"/>
                </a:solidFill>
                <a:latin typeface="Consolas"/>
                <a:ea typeface="Consolas"/>
                <a:cs typeface="Consolas"/>
              </a:rPr>
              <a:t>l1.json / l2.json / l3.json / embedding.key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49056" y="4544568"/>
            <a:ext cx="10058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DESKTOP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49056" y="4846320"/>
            <a:ext cx="29260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19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desktop profile 由 Electron 管理；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49056" y="5102352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19" b="0">
                <a:solidFill>
                  <a:srgbClr val="F5B84C"/>
                </a:solidFill>
                <a:latin typeface="Microsoft YaHei"/>
                <a:ea typeface="Microsoft YaHei"/>
                <a:cs typeface="Microsoft YaHei"/>
              </a:rPr>
              <a:t>用设置页安装，不要用 CLI 改 desktop profile。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5216" y="5806440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20" b="0">
                <a:solidFill>
                  <a:srgbClr val="F5B84C"/>
                </a:solidFill>
                <a:latin typeface="Microsoft YaHei"/>
                <a:ea typeface="Microsoft YaHei"/>
                <a:cs typeface="Microsoft YaHei"/>
              </a:rPr>
              <a:t>装完 / 更新后：client 半在启动时加载，刷新页面不够，必须重启 DSH。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INSTALL / OPTIONAL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配置向量模型（可选，不配也能用）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806440" cy="434340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5212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3AD6E8"/>
                </a:solidFill>
                <a:latin typeface="Microsoft YaHei"/>
                <a:ea typeface="Microsoft YaHei"/>
                <a:cs typeface="Microsoft YaHei"/>
              </a:rPr>
              <a:t>侧边栏 → 全息记忆 → 向量模型配置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76272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供应商 / 接口地址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14600" y="2130552"/>
            <a:ext cx="3611880" cy="384048"/>
          </a:xfrm>
          <a:prstGeom prst="roundRect">
            <a:avLst>
              <a:gd name="adj" fmla="val 6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70048" y="2194560"/>
            <a:ext cx="32918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3AD6E8"/>
                </a:solidFill>
                <a:latin typeface="Consolas"/>
                <a:ea typeface="Consolas"/>
                <a:cs typeface="Consolas"/>
              </a:rPr>
              <a:t>https://api.siliconflow.cn/v1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2889504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模型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14600" y="2843784"/>
            <a:ext cx="3611880" cy="384048"/>
          </a:xfrm>
          <a:prstGeom prst="roundRect">
            <a:avLst>
              <a:gd name="adj" fmla="val 6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70048" y="2907792"/>
            <a:ext cx="32918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5B7CFA"/>
                </a:solidFill>
                <a:latin typeface="Consolas"/>
                <a:ea typeface="Consolas"/>
                <a:cs typeface="Consolas"/>
              </a:rPr>
              <a:t>Qwen/Qwen3-Embedding-8B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3602736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API Key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14600" y="3557016"/>
            <a:ext cx="3611880" cy="384048"/>
          </a:xfrm>
          <a:prstGeom prst="roundRect">
            <a:avLst>
              <a:gd name="adj" fmla="val 6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70048" y="3621024"/>
            <a:ext cx="32918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A78BFA"/>
                </a:solidFill>
                <a:latin typeface="Consolas"/>
                <a:ea typeface="Consolas"/>
                <a:cs typeface="Consolas"/>
              </a:rPr>
              <a:t>已保存；留空保持不变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4315968"/>
            <a:ext cx="1645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维度（可选）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4600" y="4270248"/>
            <a:ext cx="3611880" cy="384048"/>
          </a:xfrm>
          <a:prstGeom prst="roundRect">
            <a:avLst>
              <a:gd name="adj" fmla="val 6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670048" y="4334255"/>
            <a:ext cx="32918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19" b="0">
                <a:solidFill>
                  <a:srgbClr val="4ADE80"/>
                </a:solidFill>
                <a:latin typeface="Consolas"/>
                <a:ea typeface="Consolas"/>
                <a:cs typeface="Consolas"/>
              </a:rPr>
              <a:t>0 = 用模型默认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5138928"/>
            <a:ext cx="53035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① 检测可用性：请求一次 /embeddings，判断是否向量模型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" y="5431536"/>
            <a:ext cx="53035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② 保存配置：写 embedding.json + embedding.key，立即生效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" y="5705856"/>
            <a:ext cx="5303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已有记录会在后台按新模型重新回填向量。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20840" y="1554480"/>
            <a:ext cx="4892040" cy="1920240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76872" y="17373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4ADE80"/>
                </a:solidFill>
                <a:latin typeface="Microsoft YaHei"/>
                <a:ea typeface="Microsoft YaHei"/>
                <a:cs typeface="Microsoft YaHei"/>
              </a:rPr>
              <a:t>不配向量模型？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76872" y="2084831"/>
            <a:ext cx="4343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词法 + 字符 n-gram 仍然可用；只是少了语义召回通道。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76872" y="2788920"/>
            <a:ext cx="4343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F5B84C"/>
                </a:solidFill>
                <a:latin typeface="Microsoft YaHei"/>
                <a:ea typeface="Microsoft YaHei"/>
                <a:cs typeface="Microsoft YaHei"/>
              </a:rPr>
              <a:t>API Key 不进 YAML、不进 GET 响应。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20840" y="3657600"/>
            <a:ext cx="4892040" cy="1645920"/>
          </a:xfrm>
          <a:prstGeom prst="roundRect">
            <a:avLst>
              <a:gd name="adj" fmla="val 8000"/>
            </a:avLst>
          </a:prstGeom>
          <a:solidFill>
            <a:srgbClr val="0B1324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76872" y="38404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1">
                <a:solidFill>
                  <a:srgbClr val="3AD6E8"/>
                </a:solidFill>
                <a:latin typeface="Microsoft YaHei"/>
                <a:ea typeface="Microsoft YaHei"/>
                <a:cs typeface="Microsoft YaHei"/>
              </a:rPr>
              <a:t>支持的端点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76872" y="4187952"/>
            <a:ext cx="4343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SiliconFlow · OpenAI · 本地 Ollama · 火山方舟 · 任意 OpenAI 兼容 /embeddings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76872" y="4937760"/>
            <a:ext cx="4343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5F6E8C"/>
                </a:solidFill>
                <a:latin typeface="Microsoft YaHei"/>
                <a:ea typeface="Microsoft YaHei"/>
                <a:cs typeface="Microsoft YaHei"/>
              </a:rPr>
              <a:t>换模型 / 换维度后，旧向量会按 embeddingModel 自动失效并回填。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352" y="123444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0" b="1">
                <a:solidFill>
                  <a:srgbClr val="18274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F5B84C"/>
                </a:solidFill>
                <a:latin typeface="Segoe UI"/>
                <a:ea typeface="Segoe UI"/>
                <a:cs typeface="Segoe UI"/>
              </a:rPr>
              <a:t>PART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3504" y="2331720"/>
            <a:ext cx="5486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182112"/>
            <a:ext cx="5852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5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安全、token、兼容性，以及上线前最容易忽略的细节。</a:t>
            </a:r>
          </a:p>
        </p:txBody>
      </p:sp>
      <p:sp>
        <p:nvSpPr>
          <p:cNvPr id="7" name="Oval 6"/>
          <p:cNvSpPr/>
          <p:nvPr/>
        </p:nvSpPr>
        <p:spPr>
          <a:xfrm>
            <a:off x="676656" y="4069080"/>
            <a:ext cx="310896" cy="310896"/>
          </a:xfrm>
          <a:prstGeom prst="ellipse">
            <a:avLst/>
          </a:prstGeom>
          <a:solidFill>
            <a:srgbClr val="F5B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404164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密钥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402336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单独文件 0600；不进仓库、不进日志</a:t>
            </a:r>
          </a:p>
        </p:txBody>
      </p:sp>
      <p:sp>
        <p:nvSpPr>
          <p:cNvPr id="10" name="Oval 9"/>
          <p:cNvSpPr/>
          <p:nvPr/>
        </p:nvSpPr>
        <p:spPr>
          <a:xfrm>
            <a:off x="676656" y="4636008"/>
            <a:ext cx="310896" cy="310896"/>
          </a:xfrm>
          <a:prstGeom prst="ellipse">
            <a:avLst/>
          </a:prstGeom>
          <a:solidFill>
            <a:srgbClr val="F5B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4608576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隐私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459028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记忆是本地明文；embedding 会发查询文本</a:t>
            </a:r>
          </a:p>
        </p:txBody>
      </p:sp>
      <p:sp>
        <p:nvSpPr>
          <p:cNvPr id="13" name="Oval 12"/>
          <p:cNvSpPr/>
          <p:nvPr/>
        </p:nvSpPr>
        <p:spPr>
          <a:xfrm>
            <a:off x="676656" y="5202936"/>
            <a:ext cx="310896" cy="310896"/>
          </a:xfrm>
          <a:prstGeom prst="ellipse">
            <a:avLst/>
          </a:prstGeom>
          <a:solidFill>
            <a:srgbClr val="F5B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080C18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5175504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兼容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5157216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DSH 0.2.x；更新后必须重启 client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B7CFA"/>
                </a:solidFill>
                <a:latin typeface="Segoe UI"/>
                <a:ea typeface="Segoe UI"/>
                <a:cs typeface="Segoe UI"/>
              </a:rPr>
              <a:t>NOTES / BEFORE YOU SHIP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9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六条底线，先看再装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3529584" cy="157276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72768"/>
            <a:ext cx="3529584" cy="54864"/>
          </a:xfrm>
          <a:prstGeom prst="roundRect">
            <a:avLst>
              <a:gd name="adj" fmla="val 0"/>
            </a:avLst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792224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密钥安全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212848"/>
            <a:ext cx="3063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6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embedding.key 单独文件、0600；GET 不返回；不要提交到 Git。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79392" y="1572768"/>
            <a:ext cx="3529584" cy="157276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79392" y="1572768"/>
            <a:ext cx="3529584" cy="54864"/>
          </a:xfrm>
          <a:prstGeom prst="roundRect">
            <a:avLst>
              <a:gd name="adj" fmla="val 0"/>
            </a:avLst>
          </a:prstGeom>
          <a:solidFill>
            <a:srgbClr val="F5B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98848" y="1792224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隐私边界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8848" y="2212848"/>
            <a:ext cx="3063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6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记忆是本地明文 JSON；开启 embedding 会把查询文本发给供应商。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91855" y="1572768"/>
            <a:ext cx="3529584" cy="157276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991855" y="1572768"/>
            <a:ext cx="3529584" cy="54864"/>
          </a:xfrm>
          <a:prstGeom prst="roundRect">
            <a:avLst>
              <a:gd name="adj" fmla="val 0"/>
            </a:avLst>
          </a:prstGeom>
          <a:solidFill>
            <a:srgbClr val="3AD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11311" y="1792224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Token 预算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311" y="2212848"/>
            <a:ext cx="3063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6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默认注入 ≤1400 字符；active 单独 420；可关 active 或调小。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401568"/>
            <a:ext cx="3529584" cy="157276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66928" y="3401568"/>
            <a:ext cx="3529584" cy="54864"/>
          </a:xfrm>
          <a:prstGeom prst="roundRect">
            <a:avLst>
              <a:gd name="adj" fmla="val 0"/>
            </a:avLst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3621024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更新重启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041648"/>
            <a:ext cx="3063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6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client 半启动时加载；更新插件后刷新页面不够，要重启 DSH。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79392" y="3401568"/>
            <a:ext cx="3529584" cy="157276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279392" y="3401568"/>
            <a:ext cx="3529584" cy="54864"/>
          </a:xfrm>
          <a:prstGeom prst="roundRect">
            <a:avLst>
              <a:gd name="adj" fmla="val 0"/>
            </a:avLst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98848" y="3621024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异步蒸馏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98848" y="4041648"/>
            <a:ext cx="3063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6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turn/end 后异步；headless 退出太快可能丢最后一条；L3 可能暂为 0。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991855" y="3401568"/>
            <a:ext cx="3529584" cy="1572768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991855" y="3401568"/>
            <a:ext cx="3529584" cy="54864"/>
          </a:xfrm>
          <a:prstGeom prst="roundRect">
            <a:avLst>
              <a:gd name="adj" fmla="val 0"/>
            </a:avLst>
          </a:prstGeom>
          <a:solidFill>
            <a:srgbClr val="5B7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11311" y="3621024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Scope 隔离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11311" y="4041648"/>
            <a:ext cx="3063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6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user 跨项目、project 跟工作区；共享/备份前先确认里面没有秘密。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5074920"/>
            <a:ext cx="11064240" cy="1024128"/>
          </a:xfrm>
          <a:prstGeom prst="roundRect">
            <a:avLst>
              <a:gd name="adj" fmla="val 10000"/>
            </a:avLst>
          </a:prstGeom>
          <a:solidFill>
            <a:srgbClr val="0C162C"/>
          </a:solidFill>
          <a:ln w="11430">
            <a:solidFill>
              <a:srgbClr val="F5B8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5230368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60" b="0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兼容性：DSH 0.2.x。persona 模板不要写 {{cwd}}（只注册 provider/model）；工作目录由 runtime context 提供。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5705856"/>
            <a:ext cx="106070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建议先在小 workspace 试运行，确认召回质量和 token 成本后再日常使用。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46520"/>
            <a:ext cx="7772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81360" y="64190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93A1BF"/>
                </a:solidFill>
                <a:latin typeface="Segoe UI"/>
                <a:ea typeface="Segoe UI"/>
                <a:cs typeface="Segoe UI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8404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4ADE80"/>
                </a:solidFill>
                <a:latin typeface="Segoe UI"/>
                <a:ea typeface="Segoe UI"/>
                <a:cs typeface="Segoe UI"/>
              </a:rPr>
              <a:t>THANKS / LINKS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5216" y="640080"/>
            <a:ext cx="310896" cy="32004"/>
          </a:xfrm>
          <a:prstGeom prst="roundRect">
            <a:avLst>
              <a:gd name="adj" fmla="val 0"/>
            </a:avLst>
          </a:prstGeom>
          <a:solidFill>
            <a:srgbClr val="4ADE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4" y="164592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Microsoft YaHei"/>
                <a:ea typeface="Microsoft YaHei"/>
                <a:cs typeface="Microsoft YaHei"/>
              </a:rPr>
              <a:t>记住该记住的，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233172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800" b="1">
                <a:solidFill>
                  <a:srgbClr val="3AD6E8"/>
                </a:solidFill>
                <a:latin typeface="Microsoft YaHei"/>
                <a:ea typeface="Microsoft YaHei"/>
                <a:cs typeface="Microsoft YaHei"/>
              </a:rPr>
              <a:t>忘掉该忘掉的。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7772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三层记忆 · 混合召回 · 主动补位 · 引用回写 · 全程可审计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977639"/>
            <a:ext cx="5029200" cy="128016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133087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REPOSITORY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443984"/>
            <a:ext cx="45720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0">
                <a:solidFill>
                  <a:srgbClr val="3AD6E8"/>
                </a:solidFill>
                <a:latin typeface="Consolas"/>
                <a:ea typeface="Consolas"/>
                <a:cs typeface="Consolas"/>
              </a:rPr>
              <a:t>github.com/Kaede-Ayaki/dsh-holo-memory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818888"/>
            <a:ext cx="4480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源码 · README · PPT 生成脚本 · 控制台截图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0" y="3977639"/>
            <a:ext cx="5623560" cy="1280160"/>
          </a:xfrm>
          <a:prstGeom prst="roundRect">
            <a:avLst>
              <a:gd name="adj" fmla="val 8000"/>
            </a:avLst>
          </a:prstGeom>
          <a:solidFill>
            <a:srgbClr val="0E1729"/>
          </a:solidFill>
          <a:ln w="10160">
            <a:solidFill>
              <a:srgbClr val="2332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4133087"/>
            <a:ext cx="1371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VERSION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4443984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0">
                <a:solidFill>
                  <a:srgbClr val="4ADE80"/>
                </a:solidFill>
                <a:latin typeface="Consolas"/>
                <a:ea typeface="Consolas"/>
                <a:cs typeface="Consolas"/>
              </a:rPr>
              <a:t>v0.4.0  ·  2026.10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4818888"/>
            <a:ext cx="5120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80" b="0">
                <a:solidFill>
                  <a:srgbClr val="93A1BF"/>
                </a:solidFill>
                <a:latin typeface="Microsoft YaHei"/>
                <a:ea typeface="Microsoft YaHei"/>
                <a:cs typeface="Microsoft YaHei"/>
              </a:rPr>
              <a:t>测试 31/31  ·  Source / Revision / Doctor / RRF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806440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dsh-holo-memory  ·  DeepSeek Harness memory plugin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57150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5F6E8C"/>
                </a:solidFill>
                <a:latin typeface="Segoe UI"/>
                <a:ea typeface="Segoe UI"/>
                <a:cs typeface="Segoe UI"/>
              </a:rPr>
              <a:t>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dsh-holo-memory — 三层全息记忆</dc:title>
  <dc:subject>DeepSeek Harness memory plugin introduction and installation</dc:subject>
  <dc:creator>dsh-holo-memory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