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1"/>
  </p:notesMasterIdLst>
  <p:sldIdLst>
    <p:sldId id="27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4630400" cy="8229600"/>
  <p:notesSz cx="8229600" cy="14630400"/>
  <p:embeddedFontLst>
    <p:embeddedFont>
      <p:font typeface="Merriweather" panose="00000500000000000000" pitchFamily="2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CA9680-7EAA-C140-23BE-F8AD4DA1502C}" v="8" dt="2025-02-14T18:55:18.910"/>
    <p1510:client id="{940EED89-8891-7A38-A1BA-57E7E114D17F}" v="2" dt="2025-02-14T18:48:49.500"/>
    <p1510:client id="{E6F5524D-178D-54CF-B287-EF5A68108F71}" v="42" dt="2025-02-14T19:33:12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 Yafeai" userId="S::21my32@queensu.ca::cd4deb31-3c11-4caa-91a0-601ea0cc4953" providerId="AD" clId="Web-{23CA9680-7EAA-C140-23BE-F8AD4DA1502C}"/>
    <pc:docChg chg="modSld">
      <pc:chgData name="Mo Yafeai" userId="S::21my32@queensu.ca::cd4deb31-3c11-4caa-91a0-601ea0cc4953" providerId="AD" clId="Web-{23CA9680-7EAA-C140-23BE-F8AD4DA1502C}" dt="2025-02-14T18:55:18.910" v="6"/>
      <pc:docMkLst>
        <pc:docMk/>
      </pc:docMkLst>
      <pc:sldChg chg="addSp delSp modSp">
        <pc:chgData name="Mo Yafeai" userId="S::21my32@queensu.ca::cd4deb31-3c11-4caa-91a0-601ea0cc4953" providerId="AD" clId="Web-{23CA9680-7EAA-C140-23BE-F8AD4DA1502C}" dt="2025-02-14T18:55:18.910" v="6"/>
        <pc:sldMkLst>
          <pc:docMk/>
          <pc:sldMk cId="0" sldId="256"/>
        </pc:sldMkLst>
        <pc:spChg chg="mod">
          <ac:chgData name="Mo Yafeai" userId="S::21my32@queensu.ca::cd4deb31-3c11-4caa-91a0-601ea0cc4953" providerId="AD" clId="Web-{23CA9680-7EAA-C140-23BE-F8AD4DA1502C}" dt="2025-02-14T17:51:35.368" v="4" actId="20577"/>
          <ac:spMkLst>
            <pc:docMk/>
            <pc:sldMk cId="0" sldId="256"/>
            <ac:spMk id="10" creationId="{00000000-0000-0000-0000-000000000000}"/>
          </ac:spMkLst>
        </pc:spChg>
        <pc:spChg chg="add del">
          <ac:chgData name="Mo Yafeai" userId="S::21my32@queensu.ca::cd4deb31-3c11-4caa-91a0-601ea0cc4953" providerId="AD" clId="Web-{23CA9680-7EAA-C140-23BE-F8AD4DA1502C}" dt="2025-02-14T18:55:18.910" v="6"/>
          <ac:spMkLst>
            <pc:docMk/>
            <pc:sldMk cId="0" sldId="256"/>
            <ac:spMk id="12" creationId="{FF5DABF1-0CFC-B3B3-8DA3-910936CA9420}"/>
          </ac:spMkLst>
        </pc:spChg>
      </pc:sldChg>
    </pc:docChg>
  </pc:docChgLst>
  <pc:docChgLst>
    <pc:chgData name="Mo Yafeai" userId="S::21my32@queensu.ca::cd4deb31-3c11-4caa-91a0-601ea0cc4953" providerId="AD" clId="Web-{940EED89-8891-7A38-A1BA-57E7E114D17F}"/>
    <pc:docChg chg="modSld">
      <pc:chgData name="Mo Yafeai" userId="S::21my32@queensu.ca::cd4deb31-3c11-4caa-91a0-601ea0cc4953" providerId="AD" clId="Web-{940EED89-8891-7A38-A1BA-57E7E114D17F}" dt="2025-02-14T18:48:49.156" v="0" actId="20577"/>
      <pc:docMkLst>
        <pc:docMk/>
      </pc:docMkLst>
      <pc:sldChg chg="modSp">
        <pc:chgData name="Mo Yafeai" userId="S::21my32@queensu.ca::cd4deb31-3c11-4caa-91a0-601ea0cc4953" providerId="AD" clId="Web-{940EED89-8891-7A38-A1BA-57E7E114D17F}" dt="2025-02-14T18:48:49.156" v="0" actId="20577"/>
        <pc:sldMkLst>
          <pc:docMk/>
          <pc:sldMk cId="0" sldId="256"/>
        </pc:sldMkLst>
        <pc:spChg chg="mod">
          <ac:chgData name="Mo Yafeai" userId="S::21my32@queensu.ca::cd4deb31-3c11-4caa-91a0-601ea0cc4953" providerId="AD" clId="Web-{940EED89-8891-7A38-A1BA-57E7E114D17F}" dt="2025-02-14T18:48:49.156" v="0" actId="20577"/>
          <ac:spMkLst>
            <pc:docMk/>
            <pc:sldMk cId="0" sldId="256"/>
            <ac:spMk id="10" creationId="{00000000-0000-0000-0000-000000000000}"/>
          </ac:spMkLst>
        </pc:spChg>
      </pc:sldChg>
    </pc:docChg>
  </pc:docChgLst>
  <pc:docChgLst>
    <pc:chgData name="Musdaf Hirsi" userId="S::22pmw@queensu.ca::649cac6a-82c8-484c-9130-a65b3e3f6ab5" providerId="AD" clId="Web-{E6F5524D-178D-54CF-B287-EF5A68108F71}"/>
    <pc:docChg chg="modSld">
      <pc:chgData name="Musdaf Hirsi" userId="S::22pmw@queensu.ca::649cac6a-82c8-484c-9130-a65b3e3f6ab5" providerId="AD" clId="Web-{E6F5524D-178D-54CF-B287-EF5A68108F71}" dt="2025-02-14T19:33:12.897" v="39" actId="20577"/>
      <pc:docMkLst>
        <pc:docMk/>
      </pc:docMkLst>
      <pc:sldChg chg="modSp">
        <pc:chgData name="Musdaf Hirsi" userId="S::22pmw@queensu.ca::649cac6a-82c8-484c-9130-a65b3e3f6ab5" providerId="AD" clId="Web-{E6F5524D-178D-54CF-B287-EF5A68108F71}" dt="2025-02-14T19:33:12.897" v="39" actId="20577"/>
        <pc:sldMkLst>
          <pc:docMk/>
          <pc:sldMk cId="0" sldId="256"/>
        </pc:sldMkLst>
        <pc:spChg chg="mod">
          <ac:chgData name="Musdaf Hirsi" userId="S::22pmw@queensu.ca::649cac6a-82c8-484c-9130-a65b3e3f6ab5" providerId="AD" clId="Web-{E6F5524D-178D-54CF-B287-EF5A68108F71}" dt="2025-02-14T19:33:12.897" v="39" actId="20577"/>
          <ac:spMkLst>
            <pc:docMk/>
            <pc:sldMk cId="0" sldId="256"/>
            <ac:spMk id="6" creationId="{00000000-0000-0000-0000-000000000000}"/>
          </ac:spMkLst>
        </pc:spChg>
      </pc:sldChg>
      <pc:sldChg chg="modSp">
        <pc:chgData name="Musdaf Hirsi" userId="S::22pmw@queensu.ca::649cac6a-82c8-484c-9130-a65b3e3f6ab5" providerId="AD" clId="Web-{E6F5524D-178D-54CF-B287-EF5A68108F71}" dt="2025-02-14T19:28:03.345" v="8" actId="20577"/>
        <pc:sldMkLst>
          <pc:docMk/>
          <pc:sldMk cId="0" sldId="257"/>
        </pc:sldMkLst>
        <pc:spChg chg="mod">
          <ac:chgData name="Musdaf Hirsi" userId="S::22pmw@queensu.ca::649cac6a-82c8-484c-9130-a65b3e3f6ab5" providerId="AD" clId="Web-{E6F5524D-178D-54CF-B287-EF5A68108F71}" dt="2025-02-14T19:27:14.063" v="0" actId="20577"/>
          <ac:spMkLst>
            <pc:docMk/>
            <pc:sldMk cId="0" sldId="257"/>
            <ac:spMk id="4" creationId="{00000000-0000-0000-0000-000000000000}"/>
          </ac:spMkLst>
        </pc:spChg>
        <pc:spChg chg="mod">
          <ac:chgData name="Musdaf Hirsi" userId="S::22pmw@queensu.ca::649cac6a-82c8-484c-9130-a65b3e3f6ab5" providerId="AD" clId="Web-{E6F5524D-178D-54CF-B287-EF5A68108F71}" dt="2025-02-14T19:27:35.454" v="2" actId="20577"/>
          <ac:spMkLst>
            <pc:docMk/>
            <pc:sldMk cId="0" sldId="257"/>
            <ac:spMk id="5" creationId="{00000000-0000-0000-0000-000000000000}"/>
          </ac:spMkLst>
        </pc:spChg>
        <pc:spChg chg="mod">
          <ac:chgData name="Musdaf Hirsi" userId="S::22pmw@queensu.ca::649cac6a-82c8-484c-9130-a65b3e3f6ab5" providerId="AD" clId="Web-{E6F5524D-178D-54CF-B287-EF5A68108F71}" dt="2025-02-14T19:27:42.329" v="4" actId="20577"/>
          <ac:spMkLst>
            <pc:docMk/>
            <pc:sldMk cId="0" sldId="257"/>
            <ac:spMk id="6" creationId="{00000000-0000-0000-0000-000000000000}"/>
          </ac:spMkLst>
        </pc:spChg>
        <pc:spChg chg="mod">
          <ac:chgData name="Musdaf Hirsi" userId="S::22pmw@queensu.ca::649cac6a-82c8-484c-9130-a65b3e3f6ab5" providerId="AD" clId="Web-{E6F5524D-178D-54CF-B287-EF5A68108F71}" dt="2025-02-14T19:27:55.204" v="6" actId="20577"/>
          <ac:spMkLst>
            <pc:docMk/>
            <pc:sldMk cId="0" sldId="257"/>
            <ac:spMk id="7" creationId="{00000000-0000-0000-0000-000000000000}"/>
          </ac:spMkLst>
        </pc:spChg>
        <pc:spChg chg="mod">
          <ac:chgData name="Musdaf Hirsi" userId="S::22pmw@queensu.ca::649cac6a-82c8-484c-9130-a65b3e3f6ab5" providerId="AD" clId="Web-{E6F5524D-178D-54CF-B287-EF5A68108F71}" dt="2025-02-14T19:27:59.829" v="7" actId="20577"/>
          <ac:spMkLst>
            <pc:docMk/>
            <pc:sldMk cId="0" sldId="257"/>
            <ac:spMk id="8" creationId="{00000000-0000-0000-0000-000000000000}"/>
          </ac:spMkLst>
        </pc:spChg>
        <pc:spChg chg="mod">
          <ac:chgData name="Musdaf Hirsi" userId="S::22pmw@queensu.ca::649cac6a-82c8-484c-9130-a65b3e3f6ab5" providerId="AD" clId="Web-{E6F5524D-178D-54CF-B287-EF5A68108F71}" dt="2025-02-14T19:28:03.345" v="8" actId="20577"/>
          <ac:spMkLst>
            <pc:docMk/>
            <pc:sldMk cId="0" sldId="257"/>
            <ac:spMk id="9" creationId="{00000000-0000-0000-0000-000000000000}"/>
          </ac:spMkLst>
        </pc:spChg>
      </pc:sldChg>
      <pc:sldChg chg="modSp">
        <pc:chgData name="Musdaf Hirsi" userId="S::22pmw@queensu.ca::649cac6a-82c8-484c-9130-a65b3e3f6ab5" providerId="AD" clId="Web-{E6F5524D-178D-54CF-B287-EF5A68108F71}" dt="2025-02-14T19:29:28.299" v="17" actId="20577"/>
        <pc:sldMkLst>
          <pc:docMk/>
          <pc:sldMk cId="0" sldId="265"/>
        </pc:sldMkLst>
        <pc:spChg chg="mod">
          <ac:chgData name="Musdaf Hirsi" userId="S::22pmw@queensu.ca::649cac6a-82c8-484c-9130-a65b3e3f6ab5" providerId="AD" clId="Web-{E6F5524D-178D-54CF-B287-EF5A68108F71}" dt="2025-02-14T19:28:32.189" v="9" actId="20577"/>
          <ac:spMkLst>
            <pc:docMk/>
            <pc:sldMk cId="0" sldId="265"/>
            <ac:spMk id="3" creationId="{00000000-0000-0000-0000-000000000000}"/>
          </ac:spMkLst>
        </pc:spChg>
        <pc:spChg chg="mod">
          <ac:chgData name="Musdaf Hirsi" userId="S::22pmw@queensu.ca::649cac6a-82c8-484c-9130-a65b3e3f6ab5" providerId="AD" clId="Web-{E6F5524D-178D-54CF-B287-EF5A68108F71}" dt="2025-02-14T19:28:37.799" v="11" actId="20577"/>
          <ac:spMkLst>
            <pc:docMk/>
            <pc:sldMk cId="0" sldId="265"/>
            <ac:spMk id="4" creationId="{00000000-0000-0000-0000-000000000000}"/>
          </ac:spMkLst>
        </pc:spChg>
        <pc:spChg chg="mod">
          <ac:chgData name="Musdaf Hirsi" userId="S::22pmw@queensu.ca::649cac6a-82c8-484c-9130-a65b3e3f6ab5" providerId="AD" clId="Web-{E6F5524D-178D-54CF-B287-EF5A68108F71}" dt="2025-02-14T19:29:21.987" v="15" actId="20577"/>
          <ac:spMkLst>
            <pc:docMk/>
            <pc:sldMk cId="0" sldId="265"/>
            <ac:spMk id="5" creationId="{00000000-0000-0000-0000-000000000000}"/>
          </ac:spMkLst>
        </pc:spChg>
        <pc:spChg chg="mod">
          <ac:chgData name="Musdaf Hirsi" userId="S::22pmw@queensu.ca::649cac6a-82c8-484c-9130-a65b3e3f6ab5" providerId="AD" clId="Web-{E6F5524D-178D-54CF-B287-EF5A68108F71}" dt="2025-02-14T19:29:28.299" v="17" actId="20577"/>
          <ac:spMkLst>
            <pc:docMk/>
            <pc:sldMk cId="0" sldId="265"/>
            <ac:spMk id="6" creationId="{00000000-0000-0000-0000-000000000000}"/>
          </ac:spMkLst>
        </pc:spChg>
      </pc:sldChg>
      <pc:sldChg chg="modSp">
        <pc:chgData name="Musdaf Hirsi" userId="S::22pmw@queensu.ca::649cac6a-82c8-484c-9130-a65b3e3f6ab5" providerId="AD" clId="Web-{E6F5524D-178D-54CF-B287-EF5A68108F71}" dt="2025-02-14T19:30:05.316" v="25" actId="20577"/>
        <pc:sldMkLst>
          <pc:docMk/>
          <pc:sldMk cId="0" sldId="266"/>
        </pc:sldMkLst>
        <pc:spChg chg="mod">
          <ac:chgData name="Musdaf Hirsi" userId="S::22pmw@queensu.ca::649cac6a-82c8-484c-9130-a65b3e3f6ab5" providerId="AD" clId="Web-{E6F5524D-178D-54CF-B287-EF5A68108F71}" dt="2025-02-14T19:29:41.597" v="20" actId="20577"/>
          <ac:spMkLst>
            <pc:docMk/>
            <pc:sldMk cId="0" sldId="266"/>
            <ac:spMk id="3" creationId="{00000000-0000-0000-0000-000000000000}"/>
          </ac:spMkLst>
        </pc:spChg>
        <pc:spChg chg="mod">
          <ac:chgData name="Musdaf Hirsi" userId="S::22pmw@queensu.ca::649cac6a-82c8-484c-9130-a65b3e3f6ab5" providerId="AD" clId="Web-{E6F5524D-178D-54CF-B287-EF5A68108F71}" dt="2025-02-14T19:29:45.831" v="22" actId="20577"/>
          <ac:spMkLst>
            <pc:docMk/>
            <pc:sldMk cId="0" sldId="266"/>
            <ac:spMk id="4" creationId="{00000000-0000-0000-0000-000000000000}"/>
          </ac:spMkLst>
        </pc:spChg>
        <pc:spChg chg="mod">
          <ac:chgData name="Musdaf Hirsi" userId="S::22pmw@queensu.ca::649cac6a-82c8-484c-9130-a65b3e3f6ab5" providerId="AD" clId="Web-{E6F5524D-178D-54CF-B287-EF5A68108F71}" dt="2025-02-14T19:29:50.597" v="23" actId="20577"/>
          <ac:spMkLst>
            <pc:docMk/>
            <pc:sldMk cId="0" sldId="266"/>
            <ac:spMk id="5" creationId="{00000000-0000-0000-0000-000000000000}"/>
          </ac:spMkLst>
        </pc:spChg>
        <pc:spChg chg="mod">
          <ac:chgData name="Musdaf Hirsi" userId="S::22pmw@queensu.ca::649cac6a-82c8-484c-9130-a65b3e3f6ab5" providerId="AD" clId="Web-{E6F5524D-178D-54CF-B287-EF5A68108F71}" dt="2025-02-14T19:30:05.316" v="25" actId="20577"/>
          <ac:spMkLst>
            <pc:docMk/>
            <pc:sldMk cId="0" sldId="266"/>
            <ac:spMk id="6" creationId="{00000000-0000-0000-0000-000000000000}"/>
          </ac:spMkLst>
        </pc:spChg>
      </pc:sldChg>
      <pc:sldChg chg="modSp">
        <pc:chgData name="Musdaf Hirsi" userId="S::22pmw@queensu.ca::649cac6a-82c8-484c-9130-a65b3e3f6ab5" providerId="AD" clId="Web-{E6F5524D-178D-54CF-B287-EF5A68108F71}" dt="2025-02-14T19:32:50.834" v="37" actId="20577"/>
        <pc:sldMkLst>
          <pc:docMk/>
          <pc:sldMk cId="0" sldId="268"/>
        </pc:sldMkLst>
        <pc:spChg chg="mod">
          <ac:chgData name="Musdaf Hirsi" userId="S::22pmw@queensu.ca::649cac6a-82c8-484c-9130-a65b3e3f6ab5" providerId="AD" clId="Web-{E6F5524D-178D-54CF-B287-EF5A68108F71}" dt="2025-02-14T19:32:50.834" v="37" actId="20577"/>
          <ac:spMkLst>
            <pc:docMk/>
            <pc:sldMk cId="0" sldId="268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47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9tD4srQLU4?si=h4N8ZbKtk8zy21OZ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odel%E2%80%93view%E2%80%93controller" TargetMode="External"/><Relationship Id="rId3" Type="http://schemas.openxmlformats.org/officeDocument/2006/relationships/hyperlink" Target="https://en.wikipedia.org/wiki/GNUstep&#65532;&#65532;" TargetMode="External"/><Relationship Id="rId7" Type="http://schemas.openxmlformats.org/officeDocument/2006/relationships/hyperlink" Target="https://github.com/gnustep&#65532;&#65532;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gnustep.org/resources/documentation/Developer/Gui/Reference/NSApplication.html&#65532;&#65532;" TargetMode="External"/><Relationship Id="rId5" Type="http://schemas.openxmlformats.org/officeDocument/2006/relationships/hyperlink" Target="https://www.gnustep.org/resources/documentation/Developer/Gui/Reference/NSPasteboard.html&#65532;&#65532;" TargetMode="External"/><Relationship Id="rId4" Type="http://schemas.openxmlformats.org/officeDocument/2006/relationships/hyperlink" Target="https://www.gnustep.org/developers/documentation.html&#65532;&#65532;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generated image of a wave&#10;&#10;AI-generated content may be incorrect.">
            <a:extLst>
              <a:ext uri="{FF2B5EF4-FFF2-40B4-BE49-F238E27FC236}">
                <a16:creationId xmlns:a16="http://schemas.microsoft.com/office/drawing/2014/main" id="{A63FAA86-2FC8-80FC-D72E-740673EAE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14401800" cy="8229600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2D025-2504-1FCB-D35F-473C426B5C8F}"/>
              </a:ext>
            </a:extLst>
          </p:cNvPr>
          <p:cNvSpPr txBox="1"/>
          <p:nvPr/>
        </p:nvSpPr>
        <p:spPr>
          <a:xfrm>
            <a:off x="877330" y="1375155"/>
            <a:ext cx="137530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2"/>
                </a:solidFill>
              </a:rPr>
              <a:t>Presentation Video  URL:</a:t>
            </a:r>
          </a:p>
          <a:p>
            <a:pPr algn="ctr"/>
            <a:endParaRPr lang="en-US" sz="7200" b="1" dirty="0">
              <a:solidFill>
                <a:schemeClr val="bg2"/>
              </a:solidFill>
            </a:endParaRPr>
          </a:p>
          <a:p>
            <a:pPr algn="ctr"/>
            <a:r>
              <a:rPr lang="en-US" sz="7200" b="1" dirty="0">
                <a:solidFill>
                  <a:schemeClr val="bg2"/>
                </a:solidFill>
                <a:hlinkClick r:id="rId3"/>
              </a:rPr>
              <a:t>https://youtu.be/N9tD4srQLU4?si=h4N8ZbKtk8zy21OZ</a:t>
            </a:r>
            <a:endParaRPr lang="en-US" sz="7200" b="1" dirty="0">
              <a:solidFill>
                <a:schemeClr val="bg2"/>
              </a:solidFill>
            </a:endParaRPr>
          </a:p>
          <a:p>
            <a:pPr algn="ctr"/>
            <a:endParaRPr lang="en-US" sz="7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2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224320"/>
            <a:ext cx="617077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Development Roles</a:t>
            </a:r>
            <a:endParaRPr lang="en-US" sz="4850"/>
          </a:p>
        </p:txBody>
      </p:sp>
      <p:sp>
        <p:nvSpPr>
          <p:cNvPr id="3" name="Text 1"/>
          <p:cNvSpPr/>
          <p:nvPr/>
        </p:nvSpPr>
        <p:spPr>
          <a:xfrm>
            <a:off x="1601629" y="2864048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Core Developers</a:t>
            </a:r>
            <a:endParaRPr lang="en-US" sz="2400"/>
          </a:p>
        </p:txBody>
      </p:sp>
      <p:sp>
        <p:nvSpPr>
          <p:cNvPr id="4" name="Text 2"/>
          <p:cNvSpPr/>
          <p:nvPr/>
        </p:nvSpPr>
        <p:spPr>
          <a:xfrm>
            <a:off x="863798" y="3397568"/>
            <a:ext cx="3823216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Maintain fundamental libraries.</a:t>
            </a:r>
            <a:endParaRPr lang="en-US" sz="190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180" y="2489240"/>
            <a:ext cx="4515922" cy="451592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38292" y="3207187"/>
            <a:ext cx="135850" cy="493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85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400"/>
          </a:p>
        </p:txBody>
      </p:sp>
      <p:sp>
        <p:nvSpPr>
          <p:cNvPr id="7" name="Text 4"/>
          <p:cNvSpPr/>
          <p:nvPr/>
        </p:nvSpPr>
        <p:spPr>
          <a:xfrm>
            <a:off x="9943267" y="3061454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GUI Developers</a:t>
            </a:r>
            <a:endParaRPr lang="en-US" sz="2400"/>
          </a:p>
        </p:txBody>
      </p:sp>
      <p:sp>
        <p:nvSpPr>
          <p:cNvPr id="8" name="Text 5"/>
          <p:cNvSpPr/>
          <p:nvPr/>
        </p:nvSpPr>
        <p:spPr>
          <a:xfrm>
            <a:off x="9943267" y="3594973"/>
            <a:ext cx="3823335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Improve application usability.</a:t>
            </a:r>
            <a:endParaRPr lang="en-US" sz="190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180" y="2489240"/>
            <a:ext cx="4515922" cy="451592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515945" y="3591520"/>
            <a:ext cx="184547" cy="493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85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400"/>
          </a:p>
        </p:txBody>
      </p:sp>
      <p:sp>
        <p:nvSpPr>
          <p:cNvPr id="11" name="Text 7"/>
          <p:cNvSpPr/>
          <p:nvPr/>
        </p:nvSpPr>
        <p:spPr>
          <a:xfrm>
            <a:off x="9943267" y="5504498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Platform Engineers</a:t>
            </a:r>
            <a:endParaRPr lang="en-US" sz="2400"/>
          </a:p>
        </p:txBody>
      </p:sp>
      <p:sp>
        <p:nvSpPr>
          <p:cNvPr id="12" name="Text 8"/>
          <p:cNvSpPr/>
          <p:nvPr/>
        </p:nvSpPr>
        <p:spPr>
          <a:xfrm>
            <a:off x="9943267" y="6038017"/>
            <a:ext cx="3823335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Ensure cross-OS compatibility.</a:t>
            </a:r>
            <a:endParaRPr lang="en-US" sz="190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180" y="2489240"/>
            <a:ext cx="4515922" cy="451592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137446" y="5793462"/>
            <a:ext cx="172760" cy="493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85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400"/>
          </a:p>
        </p:txBody>
      </p:sp>
      <p:sp>
        <p:nvSpPr>
          <p:cNvPr id="15" name="Text 10"/>
          <p:cNvSpPr/>
          <p:nvPr/>
        </p:nvSpPr>
        <p:spPr>
          <a:xfrm>
            <a:off x="1601629" y="5307092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Bug Fixers</a:t>
            </a:r>
            <a:endParaRPr lang="en-US" sz="2400"/>
          </a:p>
        </p:txBody>
      </p:sp>
      <p:sp>
        <p:nvSpPr>
          <p:cNvPr id="16" name="Text 11"/>
          <p:cNvSpPr/>
          <p:nvPr/>
        </p:nvSpPr>
        <p:spPr>
          <a:xfrm>
            <a:off x="863798" y="5840611"/>
            <a:ext cx="3823216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Maintain reliability and security.</a:t>
            </a:r>
            <a:endParaRPr lang="en-US" sz="190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180" y="2489240"/>
            <a:ext cx="4515922" cy="451592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922526" y="5409128"/>
            <a:ext cx="198715" cy="493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85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24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4B02C75-52B3-1917-AE02-1A20FC14D2A2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D8FC96-0069-EFA1-B884-7855B3262D33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623888" y="490657"/>
            <a:ext cx="10521434" cy="556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350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Use Case 1: Drag and Drop Between Applications</a:t>
            </a:r>
            <a:endParaRPr lang="en-US" sz="3500"/>
          </a:p>
        </p:txBody>
      </p:sp>
      <p:sp>
        <p:nvSpPr>
          <p:cNvPr id="3" name="Text 1"/>
          <p:cNvSpPr/>
          <p:nvPr/>
        </p:nvSpPr>
        <p:spPr>
          <a:xfrm>
            <a:off x="623888" y="3306128"/>
            <a:ext cx="5230297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A user drags an item (file, image, or text) from Application A to Application B.</a:t>
            </a:r>
            <a:endParaRPr lang="en-US" sz="1400">
              <a:latin typeface="Merriweather"/>
            </a:endParaRPr>
          </a:p>
        </p:txBody>
      </p:sp>
      <p:sp>
        <p:nvSpPr>
          <p:cNvPr id="4" name="Text 2"/>
          <p:cNvSpPr/>
          <p:nvPr/>
        </p:nvSpPr>
        <p:spPr>
          <a:xfrm>
            <a:off x="623888" y="3938826"/>
            <a:ext cx="5230297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err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NSPasteboard</a:t>
            </a:r>
            <a:r>
              <a:rPr lang="en-US" sz="14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temporarily stores and transfers the data.</a:t>
            </a:r>
            <a:endParaRPr lang="en-US" sz="1400">
              <a:latin typeface="Merriweather"/>
            </a:endParaRPr>
          </a:p>
        </p:txBody>
      </p:sp>
      <p:sp>
        <p:nvSpPr>
          <p:cNvPr id="5" name="Text 3"/>
          <p:cNvSpPr/>
          <p:nvPr/>
        </p:nvSpPr>
        <p:spPr>
          <a:xfrm>
            <a:off x="623888" y="4461181"/>
            <a:ext cx="5230297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Application B retrieves and processes the dropped item.</a:t>
            </a:r>
            <a:endParaRPr lang="en-US" sz="1400">
              <a:latin typeface="Merriweather"/>
            </a:endParaRPr>
          </a:p>
        </p:txBody>
      </p:sp>
      <p:sp>
        <p:nvSpPr>
          <p:cNvPr id="6" name="Text 4"/>
          <p:cNvSpPr/>
          <p:nvPr/>
        </p:nvSpPr>
        <p:spPr>
          <a:xfrm>
            <a:off x="623888" y="4835619"/>
            <a:ext cx="5230297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Ensures smooth inter-application communication in </a:t>
            </a:r>
            <a:r>
              <a:rPr lang="en-US" sz="1400" err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GNUstep</a:t>
            </a:r>
            <a:r>
              <a:rPr lang="en-US" sz="14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.</a:t>
            </a:r>
            <a:endParaRPr lang="en-US" sz="1400">
              <a:latin typeface="Merriweather"/>
            </a:endParaRPr>
          </a:p>
        </p:txBody>
      </p:sp>
      <p:sp>
        <p:nvSpPr>
          <p:cNvPr id="7" name="Text 5"/>
          <p:cNvSpPr/>
          <p:nvPr/>
        </p:nvSpPr>
        <p:spPr>
          <a:xfrm>
            <a:off x="623888" y="5364599"/>
            <a:ext cx="5230297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endParaRPr lang="en-US" sz="140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670" y="1010595"/>
            <a:ext cx="7068065" cy="7187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18E40-9FD2-72AD-9433-064F8B8CB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7950" y="4604386"/>
            <a:ext cx="2714532" cy="16006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8663" y="572453"/>
            <a:ext cx="13173075" cy="1301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Use Case 2: GUI Development Using GNUstep Libraries</a:t>
            </a:r>
            <a:endParaRPr lang="en-US" sz="4050"/>
          </a:p>
        </p:txBody>
      </p:sp>
      <p:sp>
        <p:nvSpPr>
          <p:cNvPr id="3" name="Text 1"/>
          <p:cNvSpPr/>
          <p:nvPr/>
        </p:nvSpPr>
        <p:spPr>
          <a:xfrm>
            <a:off x="728663" y="3162657"/>
            <a:ext cx="4964430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A developer creates a GUI application using libs-</a:t>
            </a:r>
            <a:r>
              <a:rPr lang="en-US" sz="1600" err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gui</a:t>
            </a:r>
            <a:r>
              <a:rPr lang="en-US" sz="16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and libs-back.</a:t>
            </a:r>
            <a:endParaRPr lang="en-US" sz="1600">
              <a:latin typeface="Merriweather"/>
              <a:ea typeface="Calibri"/>
              <a:cs typeface="Calibri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8663" y="3901797"/>
            <a:ext cx="4964430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libs-</a:t>
            </a:r>
            <a:r>
              <a:rPr lang="en-US" sz="1600" err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gui</a:t>
            </a:r>
            <a:r>
              <a:rPr lang="en-US" sz="16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provides UI elements like buttons and text fields.</a:t>
            </a:r>
            <a:endParaRPr lang="en-US" sz="1600">
              <a:latin typeface="Merriweather"/>
            </a:endParaRPr>
          </a:p>
        </p:txBody>
      </p:sp>
      <p:sp>
        <p:nvSpPr>
          <p:cNvPr id="5" name="Text 3"/>
          <p:cNvSpPr/>
          <p:nvPr/>
        </p:nvSpPr>
        <p:spPr>
          <a:xfrm>
            <a:off x="728663" y="4640937"/>
            <a:ext cx="4964430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libs-back handles system calls and rendering.</a:t>
            </a:r>
            <a:endParaRPr lang="en-US" sz="1600">
              <a:latin typeface="Merriweather"/>
            </a:endParaRPr>
          </a:p>
        </p:txBody>
      </p:sp>
      <p:sp>
        <p:nvSpPr>
          <p:cNvPr id="6" name="Text 4"/>
          <p:cNvSpPr/>
          <p:nvPr/>
        </p:nvSpPr>
        <p:spPr>
          <a:xfrm>
            <a:off x="728663" y="5380077"/>
            <a:ext cx="4964430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Ensures cross-platform compatibility and a consistent user interface.</a:t>
            </a:r>
            <a:endParaRPr lang="en-US" sz="1600">
              <a:latin typeface="Merriweather"/>
              <a:ea typeface="Calibri"/>
              <a:cs typeface="Calibri"/>
            </a:endParaRPr>
          </a:p>
        </p:txBody>
      </p:sp>
      <p:sp>
        <p:nvSpPr>
          <p:cNvPr id="7" name="Text 5"/>
          <p:cNvSpPr/>
          <p:nvPr/>
        </p:nvSpPr>
        <p:spPr>
          <a:xfrm>
            <a:off x="728663" y="6233636"/>
            <a:ext cx="4964430" cy="333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endParaRPr lang="en-US" sz="160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065" y="1157551"/>
            <a:ext cx="7876562" cy="6499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5CFE7-C094-D44D-D735-98938B91C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8466" y="6396183"/>
            <a:ext cx="1943272" cy="107951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F87248-65B1-32F9-6F71-33562CAF2062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943213"/>
            <a:ext cx="12902803" cy="1388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290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 effects of concurrency and team issues on the architecture are presented
</a:t>
            </a:r>
            <a:endParaRPr lang="en-US" sz="290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2825234"/>
            <a:ext cx="4300895" cy="9872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10615" y="4182666"/>
            <a:ext cx="3807262" cy="2313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GNUstep’s modular structure allows independent objects to function separately.</a:t>
            </a:r>
            <a:endParaRPr lang="en-US" sz="2900"/>
          </a:p>
        </p:txBody>
      </p:sp>
      <p:sp>
        <p:nvSpPr>
          <p:cNvPr id="5" name="Text 2"/>
          <p:cNvSpPr/>
          <p:nvPr/>
        </p:nvSpPr>
        <p:spPr>
          <a:xfrm>
            <a:off x="1110615" y="6644640"/>
            <a:ext cx="3807262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93" y="2825234"/>
            <a:ext cx="4300895" cy="9872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11510" y="4182666"/>
            <a:ext cx="3807262" cy="1851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 framework enables parallel task execution through Objective-C.</a:t>
            </a:r>
            <a:endParaRPr lang="en-US" sz="2900"/>
          </a:p>
        </p:txBody>
      </p:sp>
      <p:sp>
        <p:nvSpPr>
          <p:cNvPr id="8" name="Text 4"/>
          <p:cNvSpPr/>
          <p:nvPr/>
        </p:nvSpPr>
        <p:spPr>
          <a:xfrm>
            <a:off x="5411510" y="6181844"/>
            <a:ext cx="3807262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588" y="2825234"/>
            <a:ext cx="4300895" cy="9872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4182666"/>
            <a:ext cx="3807262" cy="2313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Contributions depend on community availability, causing delays.</a:t>
            </a:r>
            <a:endParaRPr lang="en-US" sz="2900"/>
          </a:p>
        </p:txBody>
      </p:sp>
      <p:sp>
        <p:nvSpPr>
          <p:cNvPr id="11" name="Text 6"/>
          <p:cNvSpPr/>
          <p:nvPr/>
        </p:nvSpPr>
        <p:spPr>
          <a:xfrm>
            <a:off x="9712404" y="6644640"/>
            <a:ext cx="3807262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0A48073-1530-372A-4360-7574A7E9C1F3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88AB33A2-68F5-C7FB-3E96-2DF2C6910536}"/>
              </a:ext>
            </a:extLst>
          </p:cNvPr>
          <p:cNvSpPr/>
          <p:nvPr/>
        </p:nvSpPr>
        <p:spPr>
          <a:xfrm>
            <a:off x="7452299" y="2695406"/>
            <a:ext cx="6153664" cy="771287"/>
          </a:xfrm>
          <a:prstGeom prst="snip2Same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Top Corners Snipped 13">
            <a:extLst>
              <a:ext uri="{FF2B5EF4-FFF2-40B4-BE49-F238E27FC236}">
                <a16:creationId xmlns:a16="http://schemas.microsoft.com/office/drawing/2014/main" id="{E6F1E757-B5E9-33C3-0257-5B099ADEDFEF}"/>
              </a:ext>
            </a:extLst>
          </p:cNvPr>
          <p:cNvSpPr/>
          <p:nvPr/>
        </p:nvSpPr>
        <p:spPr>
          <a:xfrm>
            <a:off x="593123" y="2755557"/>
            <a:ext cx="6153665" cy="771287"/>
          </a:xfrm>
          <a:prstGeom prst="snip2Same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B7E4D617-F304-44AF-A81F-8E5F8E946155}"/>
              </a:ext>
            </a:extLst>
          </p:cNvPr>
          <p:cNvSpPr/>
          <p:nvPr/>
        </p:nvSpPr>
        <p:spPr>
          <a:xfrm>
            <a:off x="7452299" y="3534032"/>
            <a:ext cx="6314303" cy="3694671"/>
          </a:xfrm>
          <a:prstGeom prst="round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CE30A4E7-4224-A518-E8B1-46BD36D3B233}"/>
              </a:ext>
            </a:extLst>
          </p:cNvPr>
          <p:cNvSpPr/>
          <p:nvPr/>
        </p:nvSpPr>
        <p:spPr>
          <a:xfrm>
            <a:off x="593124" y="3534032"/>
            <a:ext cx="6314303" cy="3694671"/>
          </a:xfrm>
          <a:prstGeom prst="round1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863798" y="1548289"/>
            <a:ext cx="12416195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50"/>
              </a:lnSpc>
            </a:pPr>
            <a:r>
              <a:rPr lang="en-US" sz="4850">
                <a:solidFill>
                  <a:srgbClr val="F5F0F0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Lessons Learned and  Limitations</a:t>
            </a:r>
            <a:endParaRPr lang="en-US" sz="4850">
              <a:latin typeface="Merriweather"/>
            </a:endParaRPr>
          </a:p>
        </p:txBody>
      </p:sp>
      <p:sp>
        <p:nvSpPr>
          <p:cNvPr id="3" name="Text 1"/>
          <p:cNvSpPr/>
          <p:nvPr/>
        </p:nvSpPr>
        <p:spPr>
          <a:xfrm>
            <a:off x="863798" y="2936558"/>
            <a:ext cx="3702368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290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Lessons Learned</a:t>
            </a:r>
            <a:endParaRPr lang="en-US" sz="2900"/>
          </a:p>
        </p:txBody>
      </p:sp>
      <p:sp>
        <p:nvSpPr>
          <p:cNvPr id="4" name="Text 2"/>
          <p:cNvSpPr/>
          <p:nvPr/>
        </p:nvSpPr>
        <p:spPr>
          <a:xfrm>
            <a:off x="863798" y="3646170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Research is Key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– Open-source projects need deeper investigation.</a:t>
            </a:r>
            <a:endParaRPr lang="en-US" sz="1900"/>
          </a:p>
        </p:txBody>
      </p:sp>
      <p:sp>
        <p:nvSpPr>
          <p:cNvPr id="5" name="Text 3"/>
          <p:cNvSpPr/>
          <p:nvPr/>
        </p:nvSpPr>
        <p:spPr>
          <a:xfrm>
            <a:off x="863798" y="4657844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Practice Helps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– A hands-on project would improve understanding.</a:t>
            </a:r>
            <a:endParaRPr lang="en-US" sz="1900"/>
          </a:p>
        </p:txBody>
      </p:sp>
      <p:sp>
        <p:nvSpPr>
          <p:cNvPr id="6" name="Text 4"/>
          <p:cNvSpPr/>
          <p:nvPr/>
        </p:nvSpPr>
        <p:spPr>
          <a:xfrm>
            <a:off x="863798" y="5669518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lear Visuals Matter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– Good diagrams simplify complex ideas.</a:t>
            </a:r>
            <a:endParaRPr lang="en-US" sz="1900"/>
          </a:p>
        </p:txBody>
      </p:sp>
      <p:sp>
        <p:nvSpPr>
          <p:cNvPr id="7" name="Text 5"/>
          <p:cNvSpPr/>
          <p:nvPr/>
        </p:nvSpPr>
        <p:spPr>
          <a:xfrm>
            <a:off x="7623929" y="2936558"/>
            <a:ext cx="5055394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290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Limitations of Our Findings</a:t>
            </a:r>
            <a:endParaRPr lang="en-US" sz="2900"/>
          </a:p>
        </p:txBody>
      </p:sp>
      <p:sp>
        <p:nvSpPr>
          <p:cNvPr id="8" name="Text 6"/>
          <p:cNvSpPr/>
          <p:nvPr/>
        </p:nvSpPr>
        <p:spPr>
          <a:xfrm>
            <a:off x="7623929" y="3646170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Limited Documentation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– Some GNUstep details were hard to find</a:t>
            </a:r>
            <a:endParaRPr lang="en-US" sz="1900"/>
          </a:p>
        </p:txBody>
      </p:sp>
      <p:sp>
        <p:nvSpPr>
          <p:cNvPr id="9" name="Text 7"/>
          <p:cNvSpPr/>
          <p:nvPr/>
        </p:nvSpPr>
        <p:spPr>
          <a:xfrm>
            <a:off x="7623929" y="4657844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OpenStep vs. Cocoa Confusion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– Differentiating them took extra effort.</a:t>
            </a:r>
            <a:endParaRPr lang="en-US" sz="1900"/>
          </a:p>
        </p:txBody>
      </p:sp>
      <p:sp>
        <p:nvSpPr>
          <p:cNvPr id="10" name="Text 8"/>
          <p:cNvSpPr/>
          <p:nvPr/>
        </p:nvSpPr>
        <p:spPr>
          <a:xfrm>
            <a:off x="7623929" y="5669518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Diagram Challenges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– Creating clear sequence diagrams was difficult.</a:t>
            </a:r>
            <a:endParaRPr lang="en-US" sz="190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74D7644-2F73-6B0D-3C00-4B1AAB29A8A3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422" y="-18693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2327" y="915472"/>
            <a:ext cx="5328523" cy="665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Conclusion</a:t>
            </a:r>
            <a:endParaRPr lang="en-US" sz="4150"/>
          </a:p>
        </p:txBody>
      </p:sp>
      <p:sp>
        <p:nvSpPr>
          <p:cNvPr id="4" name="Text 1"/>
          <p:cNvSpPr/>
          <p:nvPr/>
        </p:nvSpPr>
        <p:spPr>
          <a:xfrm>
            <a:off x="6232327" y="1901071"/>
            <a:ext cx="76521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Summarizing the conceptual architecture of GNUstep, the system is designed to support cross-platform software development using Objective-C while maintaining compatibility with the OpenStep API.</a:t>
            </a:r>
            <a:endParaRPr lang="en-US" sz="1650"/>
          </a:p>
        </p:txBody>
      </p:sp>
      <p:sp>
        <p:nvSpPr>
          <p:cNvPr id="5" name="Text 2"/>
          <p:cNvSpPr/>
          <p:nvPr/>
        </p:nvSpPr>
        <p:spPr>
          <a:xfrm>
            <a:off x="6232327" y="2998589"/>
            <a:ext cx="76521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 framework is built on a modular and object-oriented architecture, enabling independent components to interact seamlessly through MVC, delegation, and message passing.</a:t>
            </a:r>
            <a:endParaRPr lang="en-US" sz="1650"/>
          </a:p>
        </p:txBody>
      </p:sp>
      <p:sp>
        <p:nvSpPr>
          <p:cNvPr id="6" name="Text 3"/>
          <p:cNvSpPr/>
          <p:nvPr/>
        </p:nvSpPr>
        <p:spPr>
          <a:xfrm>
            <a:off x="6232327" y="4096107"/>
            <a:ext cx="76521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Concurrency is handled through multi-threading support, ensuring efficient execution of parallel tasks while maintaining system stability.</a:t>
            </a:r>
            <a:endParaRPr lang="en-US" sz="1650"/>
          </a:p>
        </p:txBody>
      </p:sp>
      <p:sp>
        <p:nvSpPr>
          <p:cNvPr id="7" name="Text 4"/>
          <p:cNvSpPr/>
          <p:nvPr/>
        </p:nvSpPr>
        <p:spPr>
          <a:xfrm>
            <a:off x="6232327" y="5193625"/>
            <a:ext cx="76521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Being open-source, development depends on volunteer contributions, which presents both opportunities for innovation and challenges in maintaining consistency and compatibility.</a:t>
            </a:r>
            <a:endParaRPr lang="en-US" sz="1650"/>
          </a:p>
        </p:txBody>
      </p:sp>
      <p:sp>
        <p:nvSpPr>
          <p:cNvPr id="8" name="Text 5"/>
          <p:cNvSpPr/>
          <p:nvPr/>
        </p:nvSpPr>
        <p:spPr>
          <a:xfrm>
            <a:off x="6232327" y="6291143"/>
            <a:ext cx="76521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 architecture ensures clear separation of concerns across libraries (libs-gui, libs-back, libs-base) while providing flexibility for GUI and non-GUI applications on multiple platforms.</a:t>
            </a:r>
            <a:endParaRPr lang="en-US" sz="16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0DD49F-DE67-E897-0DCA-830D0606B191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508284"/>
            <a:ext cx="617077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Refrences</a:t>
            </a:r>
            <a:endParaRPr lang="en-US" sz="4850"/>
          </a:p>
        </p:txBody>
      </p:sp>
      <p:sp>
        <p:nvSpPr>
          <p:cNvPr id="3" name="Text 1"/>
          <p:cNvSpPr/>
          <p:nvPr/>
        </p:nvSpPr>
        <p:spPr>
          <a:xfrm>
            <a:off x="863798" y="2773204"/>
            <a:ext cx="12902803" cy="394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Wikipedia. </a:t>
            </a: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GNUstep.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Retrieved from: </a:t>
            </a:r>
            <a:r>
              <a:rPr lang="en-US" sz="1900" u="sng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https://en.wikipedia.org/wiki/GNUstep
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 Official Documentation. </a:t>
            </a: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Developer Resources.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Retrieved from: </a:t>
            </a:r>
            <a:r>
              <a:rPr lang="en-US" sz="1900" u="sng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https://www.gnustep.org/developers/documentation.html
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Frith-Macdonald, Richard. </a:t>
            </a: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NSPasteboard.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Retrieved from: </a:t>
            </a:r>
            <a:r>
              <a:rPr lang="en-US" sz="1900" u="sng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https://www.gnustep.org/resources/documentation/Developer/Gui/Reference/NSPasteboard.html
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Christley, Scott, et al. </a:t>
            </a: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NSApplication.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Retrieved from: </a:t>
            </a:r>
            <a:r>
              <a:rPr lang="en-US" sz="1900" u="sng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https://www.gnustep.org/resources/documentation/Developer/Gui/Reference/NSApplication.html
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 GitHub Repository. </a:t>
            </a: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 Core Libraries.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Retrieved from: </a:t>
            </a:r>
            <a:r>
              <a:rPr lang="en-US" sz="1900" u="sng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https://github.com/gnustep
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Wikipedia. </a:t>
            </a:r>
            <a:r>
              <a:rPr lang="en-US" sz="19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Model–View–Controller.</a:t>
            </a: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Retrieved from: </a:t>
            </a:r>
            <a:r>
              <a:rPr lang="en-US" sz="1900" u="sng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https://en.wikipedia.org/wiki/Model%E2%80%93view%E2%80%93controller</a:t>
            </a:r>
            <a:endParaRPr lang="en-US" sz="19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20A38F-E8E4-CAFB-ABE4-0ED272CF179C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3748" y="539948"/>
            <a:ext cx="7769304" cy="1227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 Conceptual Architecture</a:t>
            </a:r>
            <a:endParaRPr lang="en-US" sz="3850"/>
          </a:p>
        </p:txBody>
      </p:sp>
      <p:sp>
        <p:nvSpPr>
          <p:cNvPr id="4" name="Text 1"/>
          <p:cNvSpPr/>
          <p:nvPr/>
        </p:nvSpPr>
        <p:spPr>
          <a:xfrm>
            <a:off x="6173748" y="2062043"/>
            <a:ext cx="776930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PRESENTED BY </a:t>
            </a:r>
            <a:endParaRPr lang="en-US" sz="1500"/>
          </a:p>
        </p:txBody>
      </p:sp>
      <p:sp>
        <p:nvSpPr>
          <p:cNvPr id="5" name="Text 2"/>
          <p:cNvSpPr/>
          <p:nvPr/>
        </p:nvSpPr>
        <p:spPr>
          <a:xfrm>
            <a:off x="6173748" y="2596991"/>
            <a:ext cx="7769304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🟩</a:t>
            </a:r>
            <a:r>
              <a:rPr lang="en-US" sz="15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5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Daniel</a:t>
            </a:r>
            <a:r>
              <a:rPr lang="en-US" sz="15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                                                  –    System Functionality
                                                                      • System parts &amp; interaction       </a:t>
            </a:r>
            <a:endParaRPr lang="en-US" sz="1500"/>
          </a:p>
        </p:txBody>
      </p:sp>
      <p:sp>
        <p:nvSpPr>
          <p:cNvPr id="6" name="Text 3"/>
          <p:cNvSpPr/>
          <p:nvPr/>
        </p:nvSpPr>
        <p:spPr>
          <a:xfrm>
            <a:off x="6173748" y="3446026"/>
            <a:ext cx="7769304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>
                <a:solidFill>
                  <a:srgbClr val="000000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🟦</a:t>
            </a:r>
            <a:r>
              <a:rPr lang="en-US" sz="1500" b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Mohamed</a:t>
            </a:r>
            <a:r>
              <a:rPr lang="en-US" sz="15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(</a:t>
            </a:r>
            <a:r>
              <a:rPr lang="en-US" sz="1500" b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Group Leader</a:t>
            </a:r>
            <a:r>
              <a:rPr lang="en-US" sz="15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)            – Evolution
                                                                       • How the system evolves</a:t>
            </a:r>
            <a:endParaRPr lang="en-US" sz="1500">
              <a:latin typeface="Merriweather"/>
            </a:endParaRPr>
          </a:p>
        </p:txBody>
      </p:sp>
      <p:sp>
        <p:nvSpPr>
          <p:cNvPr id="7" name="Text 4"/>
          <p:cNvSpPr/>
          <p:nvPr/>
        </p:nvSpPr>
        <p:spPr>
          <a:xfrm>
            <a:off x="6173748" y="4295061"/>
            <a:ext cx="7769304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🟨</a:t>
            </a:r>
            <a:r>
              <a:rPr lang="en-US" sz="15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5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David</a:t>
            </a:r>
            <a:r>
              <a:rPr lang="en-US" sz="15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                                                     – Control &amp; Data Flow
                                                                     • Data &amp; command flow </a:t>
            </a:r>
            <a:endParaRPr lang="en-US" sz="1500"/>
          </a:p>
        </p:txBody>
      </p:sp>
      <p:sp>
        <p:nvSpPr>
          <p:cNvPr id="8" name="Text 5"/>
          <p:cNvSpPr/>
          <p:nvPr/>
        </p:nvSpPr>
        <p:spPr>
          <a:xfrm>
            <a:off x="6173748" y="5144095"/>
            <a:ext cx="7769304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🟪</a:t>
            </a:r>
            <a:r>
              <a:rPr lang="en-US" sz="15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5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Mirwais</a:t>
            </a:r>
            <a:r>
              <a:rPr lang="en-US" sz="15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                                                 – Concurrency
                                                                         • Parallel processes &amp;tasks</a:t>
            </a:r>
            <a:endParaRPr lang="en-US" sz="1500"/>
          </a:p>
        </p:txBody>
      </p:sp>
      <p:sp>
        <p:nvSpPr>
          <p:cNvPr id="9" name="Text 6"/>
          <p:cNvSpPr/>
          <p:nvPr/>
        </p:nvSpPr>
        <p:spPr>
          <a:xfrm>
            <a:off x="6173748" y="5993130"/>
            <a:ext cx="7769304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🟥</a:t>
            </a:r>
            <a:r>
              <a:rPr lang="en-US" sz="15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5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Musdaf                                                   </a:t>
            </a:r>
            <a:r>
              <a:rPr lang="en-US" sz="15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– Developer Roles
        (presenter 1)                                       • Task distribution &amp; </a:t>
            </a:r>
            <a:endParaRPr lang="en-US" sz="1500"/>
          </a:p>
        </p:txBody>
      </p:sp>
      <p:sp>
        <p:nvSpPr>
          <p:cNvPr id="10" name="Text 7"/>
          <p:cNvSpPr/>
          <p:nvPr/>
        </p:nvSpPr>
        <p:spPr>
          <a:xfrm>
            <a:off x="6173748" y="6842165"/>
            <a:ext cx="7769304" cy="75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>
                <a:solidFill>
                  <a:srgbClr val="000000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🟥</a:t>
            </a:r>
            <a:r>
              <a:rPr lang="en-US" sz="15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Mohanad                                                -  Use cases and sequence diagrams  </a:t>
            </a:r>
          </a:p>
          <a:p>
            <a:pPr marL="0" indent="0">
              <a:lnSpc>
                <a:spcPts val="2450"/>
              </a:lnSpc>
              <a:buNone/>
            </a:pPr>
            <a:r>
              <a:rPr lang="en-US" sz="15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    (presenter 2)                               </a:t>
            </a:r>
            <a:endParaRPr lang="en-US" sz="1500"/>
          </a:p>
        </p:txBody>
      </p:sp>
      <p:sp>
        <p:nvSpPr>
          <p:cNvPr id="11" name="Text 8"/>
          <p:cNvSpPr/>
          <p:nvPr/>
        </p:nvSpPr>
        <p:spPr>
          <a:xfrm>
            <a:off x="6173748" y="7377113"/>
            <a:ext cx="776930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endParaRPr lang="en-US" sz="15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5DABF1-0CFC-B3B3-8DA3-910936CA9420}"/>
              </a:ext>
            </a:extLst>
          </p:cNvPr>
          <p:cNvSpPr/>
          <p:nvPr/>
        </p:nvSpPr>
        <p:spPr>
          <a:xfrm>
            <a:off x="12257903" y="7601711"/>
            <a:ext cx="2372497" cy="538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820579"/>
            <a:ext cx="617077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    overview </a:t>
            </a:r>
            <a:endParaRPr lang="en-US" sz="4850"/>
          </a:p>
        </p:txBody>
      </p:sp>
      <p:sp>
        <p:nvSpPr>
          <p:cNvPr id="4" name="Text 1"/>
          <p:cNvSpPr/>
          <p:nvPr/>
        </p:nvSpPr>
        <p:spPr>
          <a:xfrm>
            <a:off x="863798" y="1962031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Introduction: Brief explanation of our topic and goals.</a:t>
            </a:r>
            <a:endParaRPr lang="en-US" sz="1900">
              <a:latin typeface="Merriweather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3798" y="2443163"/>
            <a:ext cx="74164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Architecture &amp; Key Libraries: Overview of GNU step’</a:t>
            </a:r>
            <a:r>
              <a:rPr lang="en-US" sz="1900" b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s </a:t>
            </a:r>
            <a:r>
              <a:rPr lang="en-US" sz="19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modular design and core components .</a:t>
            </a:r>
            <a:endParaRPr lang="en-US" sz="1900">
              <a:latin typeface="Merriweather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3797" y="3451483"/>
            <a:ext cx="74164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Use Cases: Real-world examples like drag-and-drop and</a:t>
            </a:r>
            <a:r>
              <a:rPr lang="en-US" sz="1900" b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9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GUI development.</a:t>
            </a:r>
            <a:endParaRPr lang="en-US" sz="1900">
              <a:latin typeface="Merriweather"/>
            </a:endParaRPr>
          </a:p>
        </p:txBody>
      </p:sp>
      <p:sp>
        <p:nvSpPr>
          <p:cNvPr id="7" name="Text 4"/>
          <p:cNvSpPr/>
          <p:nvPr/>
        </p:nvSpPr>
        <p:spPr>
          <a:xfrm>
            <a:off x="863796" y="4455627"/>
            <a:ext cx="74164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Concurrency &amp; Team Issues: Multi-threading support and</a:t>
            </a:r>
            <a:r>
              <a:rPr lang="en-US" sz="1900" b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9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open-source collaboration challenges.</a:t>
            </a:r>
            <a:endParaRPr lang="en-US" sz="1900">
              <a:latin typeface="Merriweather"/>
            </a:endParaRPr>
          </a:p>
        </p:txBody>
      </p:sp>
      <p:sp>
        <p:nvSpPr>
          <p:cNvPr id="8" name="Text 5"/>
          <p:cNvSpPr/>
          <p:nvPr/>
        </p:nvSpPr>
        <p:spPr>
          <a:xfrm>
            <a:off x="863795" y="5476479"/>
            <a:ext cx="74164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Limitations and lessons learned</a:t>
            </a:r>
            <a:r>
              <a:rPr lang="en-US" sz="1900" b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:</a:t>
            </a:r>
            <a:r>
              <a:rPr lang="en-US" sz="19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Challenges faced and their impact on findings. And lessons we  have learned </a:t>
            </a:r>
          </a:p>
          <a:p>
            <a:pPr marL="342900" indent="-342900">
              <a:lnSpc>
                <a:spcPts val="3100"/>
              </a:lnSpc>
              <a:buSzPct val="100000"/>
              <a:buChar char="•"/>
            </a:pPr>
            <a:endParaRPr lang="en-US" sz="1900"/>
          </a:p>
        </p:txBody>
      </p:sp>
      <p:sp>
        <p:nvSpPr>
          <p:cNvPr id="9" name="Text 6"/>
          <p:cNvSpPr/>
          <p:nvPr/>
        </p:nvSpPr>
        <p:spPr>
          <a:xfrm>
            <a:off x="877418" y="6468091"/>
            <a:ext cx="74164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Conclusion: Summary of key points and closing thoughts.</a:t>
            </a:r>
            <a:endParaRPr lang="en-US" sz="1900">
              <a:latin typeface="Merriweather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63798" y="7014210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1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553891"/>
            <a:ext cx="617077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Introduction </a:t>
            </a:r>
            <a:endParaRPr lang="en-US" sz="4850"/>
          </a:p>
        </p:txBody>
      </p:sp>
      <p:sp>
        <p:nvSpPr>
          <p:cNvPr id="3" name="Text 1"/>
          <p:cNvSpPr/>
          <p:nvPr/>
        </p:nvSpPr>
        <p:spPr>
          <a:xfrm>
            <a:off x="863798" y="3818811"/>
            <a:ext cx="12902803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This presentation covers GNUstep, an open-source framework for cross-platform software development using Objective-C. We will discuss its architecture, functionality, and use cases, analyze its strengths and limitations, and highlight lessons learned from working with the framework.</a:t>
            </a:r>
            <a:endParaRPr lang="en-US" sz="1900"/>
          </a:p>
        </p:txBody>
      </p:sp>
      <p:sp>
        <p:nvSpPr>
          <p:cNvPr id="4" name="Text 2"/>
          <p:cNvSpPr/>
          <p:nvPr/>
        </p:nvSpPr>
        <p:spPr>
          <a:xfrm>
            <a:off x="863798" y="5280898"/>
            <a:ext cx="129028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19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F9374-FB03-8980-5360-1BAA52F0DB6A}"/>
              </a:ext>
            </a:extLst>
          </p:cNvPr>
          <p:cNvSpPr/>
          <p:nvPr/>
        </p:nvSpPr>
        <p:spPr>
          <a:xfrm>
            <a:off x="12874567" y="7635870"/>
            <a:ext cx="1755833" cy="56841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AA5DA45-368F-6B4F-6303-C0CAF4C1F8F0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CBE2F8D-38DD-200E-BFA9-D55DA2AD6B1B}"/>
              </a:ext>
            </a:extLst>
          </p:cNvPr>
          <p:cNvSpPr/>
          <p:nvPr/>
        </p:nvSpPr>
        <p:spPr>
          <a:xfrm>
            <a:off x="9954080" y="7067049"/>
            <a:ext cx="4018240" cy="91916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1C3085B-A62C-13C1-CEE5-4747A78463C8}"/>
              </a:ext>
            </a:extLst>
          </p:cNvPr>
          <p:cNvSpPr/>
          <p:nvPr/>
        </p:nvSpPr>
        <p:spPr>
          <a:xfrm>
            <a:off x="4935581" y="7033485"/>
            <a:ext cx="4759237" cy="91916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E7160B4-1C21-6C65-41D3-EB78FFC9223D}"/>
              </a:ext>
            </a:extLst>
          </p:cNvPr>
          <p:cNvSpPr/>
          <p:nvPr/>
        </p:nvSpPr>
        <p:spPr>
          <a:xfrm>
            <a:off x="624420" y="7026910"/>
            <a:ext cx="4018240" cy="91916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7E2929E-90EF-AE0D-525F-A6ED93D5AC12}"/>
              </a:ext>
            </a:extLst>
          </p:cNvPr>
          <p:cNvSpPr/>
          <p:nvPr/>
        </p:nvSpPr>
        <p:spPr>
          <a:xfrm>
            <a:off x="9114444" y="5578689"/>
            <a:ext cx="5177880" cy="9191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4029F77-D89D-D0F4-E2E0-441C161CF3F2}"/>
              </a:ext>
            </a:extLst>
          </p:cNvPr>
          <p:cNvSpPr/>
          <p:nvPr/>
        </p:nvSpPr>
        <p:spPr>
          <a:xfrm>
            <a:off x="4828075" y="5491619"/>
            <a:ext cx="4018240" cy="9191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1D8081A-B061-7D58-71B6-A2E4D6772921}"/>
              </a:ext>
            </a:extLst>
          </p:cNvPr>
          <p:cNvSpPr/>
          <p:nvPr/>
        </p:nvSpPr>
        <p:spPr>
          <a:xfrm>
            <a:off x="688382" y="5510567"/>
            <a:ext cx="4018240" cy="9191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A62B3C6-0DD9-A2F5-B6AA-2DBE612D9BA6}"/>
              </a:ext>
            </a:extLst>
          </p:cNvPr>
          <p:cNvSpPr/>
          <p:nvPr/>
        </p:nvSpPr>
        <p:spPr>
          <a:xfrm>
            <a:off x="9169570" y="3851772"/>
            <a:ext cx="5122754" cy="91916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A50DEE-1435-8144-4EC4-4FF00C6E479B}"/>
              </a:ext>
            </a:extLst>
          </p:cNvPr>
          <p:cNvSpPr/>
          <p:nvPr/>
        </p:nvSpPr>
        <p:spPr>
          <a:xfrm>
            <a:off x="4864299" y="3865784"/>
            <a:ext cx="4018240" cy="91916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7CF0327-E401-D9C2-CF2A-3865D998E2CB}"/>
              </a:ext>
            </a:extLst>
          </p:cNvPr>
          <p:cNvSpPr/>
          <p:nvPr/>
        </p:nvSpPr>
        <p:spPr>
          <a:xfrm>
            <a:off x="596832" y="3810165"/>
            <a:ext cx="4018240" cy="91916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F4D1C1A-A71A-61F4-5FCC-1453392FD4BD}"/>
              </a:ext>
            </a:extLst>
          </p:cNvPr>
          <p:cNvSpPr/>
          <p:nvPr/>
        </p:nvSpPr>
        <p:spPr>
          <a:xfrm>
            <a:off x="9114444" y="1764262"/>
            <a:ext cx="5122754" cy="9191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AE4E89-356B-6EBB-4D5C-DDD06F2A8C10}"/>
              </a:ext>
            </a:extLst>
          </p:cNvPr>
          <p:cNvSpPr/>
          <p:nvPr/>
        </p:nvSpPr>
        <p:spPr>
          <a:xfrm>
            <a:off x="4852868" y="1726221"/>
            <a:ext cx="4018240" cy="9191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09B4C7-9CFA-FFA8-E5EB-F95835096232}"/>
              </a:ext>
            </a:extLst>
          </p:cNvPr>
          <p:cNvSpPr/>
          <p:nvPr/>
        </p:nvSpPr>
        <p:spPr>
          <a:xfrm>
            <a:off x="506901" y="1726221"/>
            <a:ext cx="4018240" cy="9191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834628" y="615356"/>
            <a:ext cx="11719560" cy="677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Derivation Process: Considered Alternatives</a:t>
            </a:r>
            <a:endParaRPr lang="en-US" sz="4250"/>
          </a:p>
        </p:txBody>
      </p:sp>
      <p:sp>
        <p:nvSpPr>
          <p:cNvPr id="3" name="Text 1"/>
          <p:cNvSpPr/>
          <p:nvPr/>
        </p:nvSpPr>
        <p:spPr>
          <a:xfrm>
            <a:off x="758428" y="2004655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Architectural Style</a:t>
            </a:r>
            <a:endParaRPr lang="en-US" sz="2800"/>
          </a:p>
        </p:txBody>
      </p:sp>
      <p:sp>
        <p:nvSpPr>
          <p:cNvPr id="6" name="Text 4"/>
          <p:cNvSpPr/>
          <p:nvPr/>
        </p:nvSpPr>
        <p:spPr>
          <a:xfrm>
            <a:off x="758428" y="4152013"/>
            <a:ext cx="35696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b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❌</a:t>
            </a:r>
            <a:r>
              <a:rPr lang="en-US" sz="17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Layered Architecture</a:t>
            </a:r>
            <a:endParaRPr lang="en-US" sz="1700" b="1"/>
          </a:p>
        </p:txBody>
      </p:sp>
      <p:sp>
        <p:nvSpPr>
          <p:cNvPr id="9" name="Text 7"/>
          <p:cNvSpPr/>
          <p:nvPr/>
        </p:nvSpPr>
        <p:spPr>
          <a:xfrm>
            <a:off x="982741" y="5789572"/>
            <a:ext cx="35696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b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✅</a:t>
            </a:r>
            <a:r>
              <a:rPr lang="en-US" sz="17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700" b="1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Object-Oriented</a:t>
            </a:r>
            <a:endParaRPr lang="en-US" sz="1700" b="1"/>
          </a:p>
        </p:txBody>
      </p:sp>
      <p:sp>
        <p:nvSpPr>
          <p:cNvPr id="10" name="Text 8"/>
          <p:cNvSpPr/>
          <p:nvPr/>
        </p:nvSpPr>
        <p:spPr>
          <a:xfrm>
            <a:off x="758428" y="4356973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11" name="Text 9"/>
          <p:cNvSpPr/>
          <p:nvPr/>
        </p:nvSpPr>
        <p:spPr>
          <a:xfrm>
            <a:off x="758428" y="4898708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12" name="Text 10"/>
          <p:cNvSpPr/>
          <p:nvPr/>
        </p:nvSpPr>
        <p:spPr>
          <a:xfrm>
            <a:off x="834628" y="7339501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b="1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Reason: Modular &amp; scalable</a:t>
            </a:r>
            <a:endParaRPr lang="en-US" sz="1700" b="1"/>
          </a:p>
        </p:txBody>
      </p:sp>
      <p:sp>
        <p:nvSpPr>
          <p:cNvPr id="13" name="Text 11"/>
          <p:cNvSpPr/>
          <p:nvPr/>
        </p:nvSpPr>
        <p:spPr>
          <a:xfrm>
            <a:off x="5306080" y="1922022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Design Pattern</a:t>
            </a:r>
            <a:endParaRPr lang="en-US" sz="2800"/>
          </a:p>
        </p:txBody>
      </p:sp>
      <p:sp>
        <p:nvSpPr>
          <p:cNvPr id="14" name="Text 12"/>
          <p:cNvSpPr/>
          <p:nvPr/>
        </p:nvSpPr>
        <p:spPr>
          <a:xfrm>
            <a:off x="5312926" y="2546390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15" name="Text 13"/>
          <p:cNvSpPr/>
          <p:nvPr/>
        </p:nvSpPr>
        <p:spPr>
          <a:xfrm>
            <a:off x="5151330" y="4152013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b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❌</a:t>
            </a:r>
            <a:r>
              <a:rPr lang="en-US" sz="17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Client-Server</a:t>
            </a:r>
            <a:endParaRPr lang="en-US" sz="1700" b="1"/>
          </a:p>
        </p:txBody>
      </p:sp>
      <p:sp>
        <p:nvSpPr>
          <p:cNvPr id="16" name="Text 14"/>
          <p:cNvSpPr/>
          <p:nvPr/>
        </p:nvSpPr>
        <p:spPr>
          <a:xfrm>
            <a:off x="5312926" y="3629858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17" name="Text 15"/>
          <p:cNvSpPr/>
          <p:nvPr/>
        </p:nvSpPr>
        <p:spPr>
          <a:xfrm>
            <a:off x="5312926" y="4171593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18" name="Text 16"/>
          <p:cNvSpPr/>
          <p:nvPr/>
        </p:nvSpPr>
        <p:spPr>
          <a:xfrm>
            <a:off x="5312926" y="4713327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19" name="Text 17"/>
          <p:cNvSpPr/>
          <p:nvPr/>
        </p:nvSpPr>
        <p:spPr>
          <a:xfrm>
            <a:off x="5312926" y="5784953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b="1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✅ MVC</a:t>
            </a:r>
            <a:endParaRPr lang="en-US" sz="1700" b="1"/>
          </a:p>
        </p:txBody>
      </p:sp>
      <p:sp>
        <p:nvSpPr>
          <p:cNvPr id="20" name="Text 18"/>
          <p:cNvSpPr/>
          <p:nvPr/>
        </p:nvSpPr>
        <p:spPr>
          <a:xfrm>
            <a:off x="5312926" y="5796796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21" name="Text 19"/>
          <p:cNvSpPr/>
          <p:nvPr/>
        </p:nvSpPr>
        <p:spPr>
          <a:xfrm>
            <a:off x="5144484" y="7337389"/>
            <a:ext cx="4018240" cy="541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b="1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Reason: Clear separation of concerns</a:t>
            </a:r>
            <a:endParaRPr lang="en-US" sz="1700" b="1"/>
          </a:p>
        </p:txBody>
      </p:sp>
      <p:sp>
        <p:nvSpPr>
          <p:cNvPr id="22" name="Text 20"/>
          <p:cNvSpPr/>
          <p:nvPr/>
        </p:nvSpPr>
        <p:spPr>
          <a:xfrm>
            <a:off x="9324320" y="1934020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Implementation Language</a:t>
            </a:r>
            <a:endParaRPr lang="en-US" sz="2800"/>
          </a:p>
        </p:txBody>
      </p:sp>
      <p:sp>
        <p:nvSpPr>
          <p:cNvPr id="23" name="Text 21"/>
          <p:cNvSpPr/>
          <p:nvPr/>
        </p:nvSpPr>
        <p:spPr>
          <a:xfrm>
            <a:off x="9867424" y="2546390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24" name="Text 22"/>
          <p:cNvSpPr/>
          <p:nvPr/>
        </p:nvSpPr>
        <p:spPr>
          <a:xfrm>
            <a:off x="9705828" y="4063413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b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❌</a:t>
            </a:r>
            <a:r>
              <a:rPr lang="en-US" sz="17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C++</a:t>
            </a:r>
            <a:endParaRPr lang="en-US" sz="1700" b="1"/>
          </a:p>
        </p:txBody>
      </p:sp>
      <p:sp>
        <p:nvSpPr>
          <p:cNvPr id="25" name="Text 23"/>
          <p:cNvSpPr/>
          <p:nvPr/>
        </p:nvSpPr>
        <p:spPr>
          <a:xfrm>
            <a:off x="9867424" y="3629858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26" name="Text 24"/>
          <p:cNvSpPr/>
          <p:nvPr/>
        </p:nvSpPr>
        <p:spPr>
          <a:xfrm>
            <a:off x="9867424" y="4171593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27" name="Text 25"/>
          <p:cNvSpPr/>
          <p:nvPr/>
        </p:nvSpPr>
        <p:spPr>
          <a:xfrm>
            <a:off x="9867424" y="4713327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28" name="Text 26"/>
          <p:cNvSpPr/>
          <p:nvPr/>
        </p:nvSpPr>
        <p:spPr>
          <a:xfrm>
            <a:off x="9783202" y="5784871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b="1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✅</a:t>
            </a:r>
            <a:r>
              <a:rPr lang="en-US" sz="1700" b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700" b="1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Objective-C</a:t>
            </a:r>
            <a:endParaRPr lang="en-US" sz="1700" b="1"/>
          </a:p>
        </p:txBody>
      </p:sp>
      <p:sp>
        <p:nvSpPr>
          <p:cNvPr id="29" name="Text 27"/>
          <p:cNvSpPr/>
          <p:nvPr/>
        </p:nvSpPr>
        <p:spPr>
          <a:xfrm>
            <a:off x="9867424" y="5796796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30" name="Text 28"/>
          <p:cNvSpPr/>
          <p:nvPr/>
        </p:nvSpPr>
        <p:spPr>
          <a:xfrm>
            <a:off x="9867424" y="6338530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31" name="Text 29"/>
          <p:cNvSpPr/>
          <p:nvPr/>
        </p:nvSpPr>
        <p:spPr>
          <a:xfrm>
            <a:off x="9987740" y="7361765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b="1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Reason: OpenStep compatibility</a:t>
            </a:r>
            <a:endParaRPr lang="en-US" sz="1700" b="1"/>
          </a:p>
        </p:txBody>
      </p:sp>
      <p:sp>
        <p:nvSpPr>
          <p:cNvPr id="45" name="Arrow: Notched Right 44">
            <a:extLst>
              <a:ext uri="{FF2B5EF4-FFF2-40B4-BE49-F238E27FC236}">
                <a16:creationId xmlns:a16="http://schemas.microsoft.com/office/drawing/2014/main" id="{8DAB897B-FFDD-EE89-2C97-9C0BDF35A798}"/>
              </a:ext>
            </a:extLst>
          </p:cNvPr>
          <p:cNvSpPr/>
          <p:nvPr/>
        </p:nvSpPr>
        <p:spPr>
          <a:xfrm rot="5400000">
            <a:off x="1779168" y="1173927"/>
            <a:ext cx="1079501" cy="4018241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Notched Right 47">
            <a:extLst>
              <a:ext uri="{FF2B5EF4-FFF2-40B4-BE49-F238E27FC236}">
                <a16:creationId xmlns:a16="http://schemas.microsoft.com/office/drawing/2014/main" id="{307EFC2A-45B3-44F4-070D-A5E3D51A761A}"/>
              </a:ext>
            </a:extLst>
          </p:cNvPr>
          <p:cNvSpPr/>
          <p:nvPr/>
        </p:nvSpPr>
        <p:spPr>
          <a:xfrm rot="5400000">
            <a:off x="2131458" y="3313989"/>
            <a:ext cx="809857" cy="358330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Notched Right 50">
            <a:extLst>
              <a:ext uri="{FF2B5EF4-FFF2-40B4-BE49-F238E27FC236}">
                <a16:creationId xmlns:a16="http://schemas.microsoft.com/office/drawing/2014/main" id="{03BA69E4-6769-B31E-BBF1-B7519E8506FC}"/>
              </a:ext>
            </a:extLst>
          </p:cNvPr>
          <p:cNvSpPr/>
          <p:nvPr/>
        </p:nvSpPr>
        <p:spPr>
          <a:xfrm rot="5400000">
            <a:off x="1962030" y="6447789"/>
            <a:ext cx="635681" cy="571338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Notched Right 51">
            <a:extLst>
              <a:ext uri="{FF2B5EF4-FFF2-40B4-BE49-F238E27FC236}">
                <a16:creationId xmlns:a16="http://schemas.microsoft.com/office/drawing/2014/main" id="{F79C68A6-706C-6360-FC09-1F4720C7DDB6}"/>
              </a:ext>
            </a:extLst>
          </p:cNvPr>
          <p:cNvSpPr/>
          <p:nvPr/>
        </p:nvSpPr>
        <p:spPr>
          <a:xfrm rot="5400000">
            <a:off x="6090899" y="6467739"/>
            <a:ext cx="635681" cy="571338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Notched Right 52">
            <a:extLst>
              <a:ext uri="{FF2B5EF4-FFF2-40B4-BE49-F238E27FC236}">
                <a16:creationId xmlns:a16="http://schemas.microsoft.com/office/drawing/2014/main" id="{85C15322-C102-5A9F-3BB5-C8490D896514}"/>
              </a:ext>
            </a:extLst>
          </p:cNvPr>
          <p:cNvSpPr/>
          <p:nvPr/>
        </p:nvSpPr>
        <p:spPr>
          <a:xfrm rot="5400000">
            <a:off x="10721144" y="6504118"/>
            <a:ext cx="635681" cy="571338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10CAB0-D0C2-77EA-96F1-4134452394FD}"/>
              </a:ext>
            </a:extLst>
          </p:cNvPr>
          <p:cNvSpPr txBox="1"/>
          <p:nvPr/>
        </p:nvSpPr>
        <p:spPr>
          <a:xfrm>
            <a:off x="1416050" y="2933590"/>
            <a:ext cx="1911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Considered alternative</a:t>
            </a:r>
          </a:p>
        </p:txBody>
      </p:sp>
      <p:sp>
        <p:nvSpPr>
          <p:cNvPr id="56" name="Arrow: Notched Right 55">
            <a:extLst>
              <a:ext uri="{FF2B5EF4-FFF2-40B4-BE49-F238E27FC236}">
                <a16:creationId xmlns:a16="http://schemas.microsoft.com/office/drawing/2014/main" id="{55F66853-054E-CA16-3F37-F40463802E6B}"/>
              </a:ext>
            </a:extLst>
          </p:cNvPr>
          <p:cNvSpPr/>
          <p:nvPr/>
        </p:nvSpPr>
        <p:spPr>
          <a:xfrm rot="5400000">
            <a:off x="5994511" y="1182007"/>
            <a:ext cx="1079501" cy="4018241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Notched Right 57">
            <a:extLst>
              <a:ext uri="{FF2B5EF4-FFF2-40B4-BE49-F238E27FC236}">
                <a16:creationId xmlns:a16="http://schemas.microsoft.com/office/drawing/2014/main" id="{53F364F2-8303-A3C6-121E-FADF34BDF19F}"/>
              </a:ext>
            </a:extLst>
          </p:cNvPr>
          <p:cNvSpPr/>
          <p:nvPr/>
        </p:nvSpPr>
        <p:spPr>
          <a:xfrm rot="5400000">
            <a:off x="10697339" y="1217560"/>
            <a:ext cx="1079501" cy="4018241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Notched Right 58">
            <a:extLst>
              <a:ext uri="{FF2B5EF4-FFF2-40B4-BE49-F238E27FC236}">
                <a16:creationId xmlns:a16="http://schemas.microsoft.com/office/drawing/2014/main" id="{A305D241-5055-A382-3633-DDEBFBCC29FC}"/>
              </a:ext>
            </a:extLst>
          </p:cNvPr>
          <p:cNvSpPr/>
          <p:nvPr/>
        </p:nvSpPr>
        <p:spPr>
          <a:xfrm rot="5400000">
            <a:off x="6322304" y="3342610"/>
            <a:ext cx="809857" cy="358330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Notched Right 59">
            <a:extLst>
              <a:ext uri="{FF2B5EF4-FFF2-40B4-BE49-F238E27FC236}">
                <a16:creationId xmlns:a16="http://schemas.microsoft.com/office/drawing/2014/main" id="{51F46EF8-D82C-BCC1-A1F4-6DED4EFA42D1}"/>
              </a:ext>
            </a:extLst>
          </p:cNvPr>
          <p:cNvSpPr/>
          <p:nvPr/>
        </p:nvSpPr>
        <p:spPr>
          <a:xfrm rot="5400000">
            <a:off x="10723446" y="3395455"/>
            <a:ext cx="809857" cy="358330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F993FE-A477-D2FB-9F8F-B15212209005}"/>
              </a:ext>
            </a:extLst>
          </p:cNvPr>
          <p:cNvSpPr txBox="1"/>
          <p:nvPr/>
        </p:nvSpPr>
        <p:spPr>
          <a:xfrm>
            <a:off x="5406391" y="2869946"/>
            <a:ext cx="2637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/>
          </a:p>
          <a:p>
            <a:r>
              <a:rPr lang="en-US" sz="1800" b="1"/>
              <a:t>Considered alternative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03AC84-4D69-4AD3-ED83-9EF70D1E474C}"/>
              </a:ext>
            </a:extLst>
          </p:cNvPr>
          <p:cNvSpPr txBox="1"/>
          <p:nvPr/>
        </p:nvSpPr>
        <p:spPr>
          <a:xfrm>
            <a:off x="10090150" y="3140388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Considered alternative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E44964-7F04-C901-5F5A-0E139386C45D}"/>
              </a:ext>
            </a:extLst>
          </p:cNvPr>
          <p:cNvSpPr txBox="1"/>
          <p:nvPr/>
        </p:nvSpPr>
        <p:spPr>
          <a:xfrm>
            <a:off x="1733550" y="4968832"/>
            <a:ext cx="159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    chosen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EB764D8-8090-5EE8-F48C-2D65C69B024E}"/>
              </a:ext>
            </a:extLst>
          </p:cNvPr>
          <p:cNvSpPr txBox="1"/>
          <p:nvPr/>
        </p:nvSpPr>
        <p:spPr>
          <a:xfrm>
            <a:off x="6171624" y="5006983"/>
            <a:ext cx="173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chosen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1AF486-2504-9707-AC1A-2F6E0A85B3B7}"/>
              </a:ext>
            </a:extLst>
          </p:cNvPr>
          <p:cNvSpPr txBox="1"/>
          <p:nvPr/>
        </p:nvSpPr>
        <p:spPr>
          <a:xfrm>
            <a:off x="10604500" y="5047132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chosen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434227"/>
            <a:ext cx="7416403" cy="154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Object-Oriented Architecture</a:t>
            </a:r>
            <a:endParaRPr lang="en-US" sz="4850"/>
          </a:p>
        </p:txBody>
      </p:sp>
      <p:sp>
        <p:nvSpPr>
          <p:cNvPr id="4" name="Shape 1"/>
          <p:cNvSpPr/>
          <p:nvPr/>
        </p:nvSpPr>
        <p:spPr>
          <a:xfrm>
            <a:off x="6350198" y="3624620"/>
            <a:ext cx="555308" cy="555308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46413" y="3717131"/>
            <a:ext cx="16287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900"/>
          </a:p>
        </p:txBody>
      </p:sp>
      <p:sp>
        <p:nvSpPr>
          <p:cNvPr id="6" name="Text 3"/>
          <p:cNvSpPr/>
          <p:nvPr/>
        </p:nvSpPr>
        <p:spPr>
          <a:xfrm>
            <a:off x="7152323" y="3624620"/>
            <a:ext cx="2782729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Modularity</a:t>
            </a:r>
            <a:endParaRPr lang="en-US" sz="2400"/>
          </a:p>
        </p:txBody>
      </p:sp>
      <p:sp>
        <p:nvSpPr>
          <p:cNvPr id="7" name="Text 4"/>
          <p:cNvSpPr/>
          <p:nvPr/>
        </p:nvSpPr>
        <p:spPr>
          <a:xfrm>
            <a:off x="7152323" y="4158139"/>
            <a:ext cx="2782729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Objects are self-contained and independent.</a:t>
            </a:r>
            <a:endParaRPr lang="en-US" sz="1900"/>
          </a:p>
        </p:txBody>
      </p:sp>
      <p:sp>
        <p:nvSpPr>
          <p:cNvPr id="8" name="Shape 5"/>
          <p:cNvSpPr/>
          <p:nvPr/>
        </p:nvSpPr>
        <p:spPr>
          <a:xfrm>
            <a:off x="10181868" y="3624620"/>
            <a:ext cx="555308" cy="555308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348793" y="3717131"/>
            <a:ext cx="221456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900"/>
          </a:p>
        </p:txBody>
      </p:sp>
      <p:sp>
        <p:nvSpPr>
          <p:cNvPr id="10" name="Text 7"/>
          <p:cNvSpPr/>
          <p:nvPr/>
        </p:nvSpPr>
        <p:spPr>
          <a:xfrm>
            <a:off x="10983992" y="3624620"/>
            <a:ext cx="2782729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Scalability</a:t>
            </a:r>
            <a:endParaRPr lang="en-US" sz="2400"/>
          </a:p>
        </p:txBody>
      </p:sp>
      <p:sp>
        <p:nvSpPr>
          <p:cNvPr id="11" name="Text 8"/>
          <p:cNvSpPr/>
          <p:nvPr/>
        </p:nvSpPr>
        <p:spPr>
          <a:xfrm>
            <a:off x="10983992" y="4158139"/>
            <a:ext cx="2782729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Developers use as much or as little of the API.</a:t>
            </a:r>
            <a:endParaRPr lang="en-US" sz="1900"/>
          </a:p>
        </p:txBody>
      </p:sp>
      <p:sp>
        <p:nvSpPr>
          <p:cNvPr id="12" name="Shape 9"/>
          <p:cNvSpPr/>
          <p:nvPr/>
        </p:nvSpPr>
        <p:spPr>
          <a:xfrm>
            <a:off x="6350198" y="5867043"/>
            <a:ext cx="555308" cy="555308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6524149" y="5959554"/>
            <a:ext cx="207407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900"/>
          </a:p>
        </p:txBody>
      </p:sp>
      <p:sp>
        <p:nvSpPr>
          <p:cNvPr id="14" name="Text 11"/>
          <p:cNvSpPr/>
          <p:nvPr/>
        </p:nvSpPr>
        <p:spPr>
          <a:xfrm>
            <a:off x="7152323" y="5867043"/>
            <a:ext cx="3892272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Two Main Functionalities</a:t>
            </a:r>
            <a:endParaRPr lang="en-US" sz="2400"/>
          </a:p>
        </p:txBody>
      </p:sp>
      <p:sp>
        <p:nvSpPr>
          <p:cNvPr id="15" name="Text 12"/>
          <p:cNvSpPr/>
          <p:nvPr/>
        </p:nvSpPr>
        <p:spPr>
          <a:xfrm>
            <a:off x="7152323" y="6400562"/>
            <a:ext cx="6614279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Tools and Applications.</a:t>
            </a:r>
            <a:endParaRPr lang="en-US" sz="190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7B103-F321-F803-9EE0-B4029D2B3BD3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888688"/>
            <a:ext cx="617077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Key Libraries</a:t>
            </a:r>
            <a:endParaRPr lang="en-US" sz="485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198" y="3030141"/>
            <a:ext cx="556260" cy="5562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198" y="3833217"/>
            <a:ext cx="2225278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libs-gui</a:t>
            </a:r>
            <a:endParaRPr lang="en-US" sz="2400"/>
          </a:p>
        </p:txBody>
      </p:sp>
      <p:sp>
        <p:nvSpPr>
          <p:cNvPr id="6" name="Text 2"/>
          <p:cNvSpPr/>
          <p:nvPr/>
        </p:nvSpPr>
        <p:spPr>
          <a:xfrm>
            <a:off x="6350198" y="4366736"/>
            <a:ext cx="2225278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Handles graphical objects like buttons and windows.</a:t>
            </a:r>
            <a:endParaRPr lang="en-US" sz="190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642" y="3030141"/>
            <a:ext cx="556260" cy="5562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45642" y="3833217"/>
            <a:ext cx="2225397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libs-back</a:t>
            </a:r>
            <a:endParaRPr lang="en-US" sz="2400"/>
          </a:p>
        </p:txBody>
      </p:sp>
      <p:sp>
        <p:nvSpPr>
          <p:cNvPr id="9" name="Text 4"/>
          <p:cNvSpPr/>
          <p:nvPr/>
        </p:nvSpPr>
        <p:spPr>
          <a:xfrm>
            <a:off x="8945642" y="4366736"/>
            <a:ext cx="2225397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Manages system calls and windowing system communication.</a:t>
            </a:r>
            <a:endParaRPr lang="en-US" sz="190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1204" y="3030141"/>
            <a:ext cx="556260" cy="5562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1204" y="3833217"/>
            <a:ext cx="2225278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libs-base</a:t>
            </a:r>
            <a:endParaRPr lang="en-US" sz="2400"/>
          </a:p>
        </p:txBody>
      </p:sp>
      <p:sp>
        <p:nvSpPr>
          <p:cNvPr id="12" name="Text 6"/>
          <p:cNvSpPr/>
          <p:nvPr/>
        </p:nvSpPr>
        <p:spPr>
          <a:xfrm>
            <a:off x="11541204" y="4366736"/>
            <a:ext cx="2225278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Implements non-graphical aspects of OpenStep.</a:t>
            </a:r>
            <a:endParaRPr lang="en-US" sz="19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54376E-DE52-A499-E9DB-0CAE516390AD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3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30672" y="663416"/>
            <a:ext cx="7033260" cy="753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900"/>
              </a:lnSpc>
              <a:buNone/>
            </a:pPr>
            <a:r>
              <a:rPr lang="en-US" sz="470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Subsystem Interactions</a:t>
            </a:r>
            <a:endParaRPr lang="en-US" sz="470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672" y="1779151"/>
            <a:ext cx="1206222" cy="144744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898725" y="2020372"/>
            <a:ext cx="3015496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MVC</a:t>
            </a:r>
            <a:endParaRPr lang="en-US" sz="2350"/>
          </a:p>
        </p:txBody>
      </p:sp>
      <p:sp>
        <p:nvSpPr>
          <p:cNvPr id="6" name="Text 2"/>
          <p:cNvSpPr/>
          <p:nvPr/>
        </p:nvSpPr>
        <p:spPr>
          <a:xfrm>
            <a:off x="7898725" y="2541984"/>
            <a:ext cx="5887403" cy="385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Model-View-Controller divides program logic.</a:t>
            </a:r>
            <a:endParaRPr lang="en-US" sz="185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672" y="3226594"/>
            <a:ext cx="1206222" cy="144744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898725" y="3467814"/>
            <a:ext cx="3015496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Target Action</a:t>
            </a:r>
            <a:endParaRPr lang="en-US" sz="2350"/>
          </a:p>
        </p:txBody>
      </p:sp>
      <p:sp>
        <p:nvSpPr>
          <p:cNvPr id="9" name="Text 4"/>
          <p:cNvSpPr/>
          <p:nvPr/>
        </p:nvSpPr>
        <p:spPr>
          <a:xfrm>
            <a:off x="7898725" y="3989427"/>
            <a:ext cx="5887403" cy="385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Objects target each other for actions.</a:t>
            </a:r>
            <a:endParaRPr lang="en-US" sz="185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672" y="4674037"/>
            <a:ext cx="1206222" cy="144744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898725" y="4915257"/>
            <a:ext cx="3015496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Delegation</a:t>
            </a:r>
            <a:endParaRPr lang="en-US" sz="2350"/>
          </a:p>
        </p:txBody>
      </p:sp>
      <p:sp>
        <p:nvSpPr>
          <p:cNvPr id="12" name="Text 6"/>
          <p:cNvSpPr/>
          <p:nvPr/>
        </p:nvSpPr>
        <p:spPr>
          <a:xfrm>
            <a:off x="7898725" y="5436870"/>
            <a:ext cx="5887403" cy="385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One object hands over responsibility.</a:t>
            </a:r>
            <a:endParaRPr lang="en-US" sz="185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0672" y="6121479"/>
            <a:ext cx="1206222" cy="144744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898725" y="6362700"/>
            <a:ext cx="3015496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Message Passing</a:t>
            </a:r>
            <a:endParaRPr lang="en-US" sz="2350"/>
          </a:p>
        </p:txBody>
      </p:sp>
      <p:sp>
        <p:nvSpPr>
          <p:cNvPr id="15" name="Text 8"/>
          <p:cNvSpPr/>
          <p:nvPr/>
        </p:nvSpPr>
        <p:spPr>
          <a:xfrm>
            <a:off x="7898725" y="6884313"/>
            <a:ext cx="5887403" cy="385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Programs send messages to processes.</a:t>
            </a:r>
            <a:endParaRPr lang="en-US" sz="185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D40E011-CE85-48AC-D73D-46768728AA64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052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438" y="2812375"/>
            <a:ext cx="4610695" cy="576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 Evolution</a:t>
            </a:r>
            <a:endParaRPr lang="en-US" sz="3600"/>
          </a:p>
        </p:txBody>
      </p:sp>
      <p:sp>
        <p:nvSpPr>
          <p:cNvPr id="4" name="Shape 1"/>
          <p:cNvSpPr/>
          <p:nvPr/>
        </p:nvSpPr>
        <p:spPr>
          <a:xfrm>
            <a:off x="7303770" y="3665339"/>
            <a:ext cx="22860" cy="4057531"/>
          </a:xfrm>
          <a:prstGeom prst="roundRect">
            <a:avLst>
              <a:gd name="adj" fmla="val 338852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485156" y="4068723"/>
            <a:ext cx="645438" cy="22860"/>
          </a:xfrm>
          <a:prstGeom prst="roundRect">
            <a:avLst>
              <a:gd name="adj" fmla="val 338852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107734" y="3872746"/>
            <a:ext cx="414933" cy="414933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254300" y="3941802"/>
            <a:ext cx="121801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150"/>
          </a:p>
        </p:txBody>
      </p:sp>
      <p:sp>
        <p:nvSpPr>
          <p:cNvPr id="8" name="Text 5"/>
          <p:cNvSpPr/>
          <p:nvPr/>
        </p:nvSpPr>
        <p:spPr>
          <a:xfrm>
            <a:off x="3995618" y="3849767"/>
            <a:ext cx="230528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NeXTSTEP</a:t>
            </a:r>
            <a:endParaRPr lang="en-US" sz="1800"/>
          </a:p>
        </p:txBody>
      </p:sp>
      <p:sp>
        <p:nvSpPr>
          <p:cNvPr id="9" name="Text 6"/>
          <p:cNvSpPr/>
          <p:nvPr/>
        </p:nvSpPr>
        <p:spPr>
          <a:xfrm>
            <a:off x="645438" y="4248507"/>
            <a:ext cx="5655469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Developed  by NeXT, influenced macOS.</a:t>
            </a:r>
            <a:endParaRPr lang="en-US" sz="1450"/>
          </a:p>
        </p:txBody>
      </p:sp>
      <p:sp>
        <p:nvSpPr>
          <p:cNvPr id="10" name="Shape 7"/>
          <p:cNvSpPr/>
          <p:nvPr/>
        </p:nvSpPr>
        <p:spPr>
          <a:xfrm>
            <a:off x="7499806" y="4990862"/>
            <a:ext cx="645438" cy="22860"/>
          </a:xfrm>
          <a:prstGeom prst="roundRect">
            <a:avLst>
              <a:gd name="adj" fmla="val 338852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107734" y="4794885"/>
            <a:ext cx="414933" cy="414933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232392" y="4863941"/>
            <a:ext cx="165497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150"/>
          </a:p>
        </p:txBody>
      </p:sp>
      <p:sp>
        <p:nvSpPr>
          <p:cNvPr id="13" name="Text 10"/>
          <p:cNvSpPr/>
          <p:nvPr/>
        </p:nvSpPr>
        <p:spPr>
          <a:xfrm>
            <a:off x="8329493" y="4771906"/>
            <a:ext cx="230528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OpenStep</a:t>
            </a:r>
            <a:endParaRPr lang="en-US" sz="1800"/>
          </a:p>
        </p:txBody>
      </p:sp>
      <p:sp>
        <p:nvSpPr>
          <p:cNvPr id="14" name="Text 11"/>
          <p:cNvSpPr/>
          <p:nvPr/>
        </p:nvSpPr>
        <p:spPr>
          <a:xfrm>
            <a:off x="8329493" y="5170646"/>
            <a:ext cx="5655469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API specification for multiple platforms.</a:t>
            </a:r>
            <a:endParaRPr lang="en-US" sz="1450"/>
          </a:p>
        </p:txBody>
      </p:sp>
      <p:sp>
        <p:nvSpPr>
          <p:cNvPr id="15" name="Shape 12"/>
          <p:cNvSpPr/>
          <p:nvPr/>
        </p:nvSpPr>
        <p:spPr>
          <a:xfrm>
            <a:off x="6485156" y="5820728"/>
            <a:ext cx="645438" cy="22860"/>
          </a:xfrm>
          <a:prstGeom prst="roundRect">
            <a:avLst>
              <a:gd name="adj" fmla="val 338852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7107734" y="5624751"/>
            <a:ext cx="414933" cy="414933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7237750" y="5693807"/>
            <a:ext cx="154900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150"/>
          </a:p>
        </p:txBody>
      </p:sp>
      <p:sp>
        <p:nvSpPr>
          <p:cNvPr id="18" name="Text 15"/>
          <p:cNvSpPr/>
          <p:nvPr/>
        </p:nvSpPr>
        <p:spPr>
          <a:xfrm>
            <a:off x="3995618" y="5601772"/>
            <a:ext cx="230528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</a:t>
            </a:r>
            <a:endParaRPr lang="en-US" sz="1800"/>
          </a:p>
        </p:txBody>
      </p:sp>
      <p:sp>
        <p:nvSpPr>
          <p:cNvPr id="19" name="Text 16"/>
          <p:cNvSpPr/>
          <p:nvPr/>
        </p:nvSpPr>
        <p:spPr>
          <a:xfrm>
            <a:off x="645438" y="6000512"/>
            <a:ext cx="5655469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Open-source implementation of OpenStep.</a:t>
            </a:r>
            <a:endParaRPr lang="en-US" sz="1450"/>
          </a:p>
        </p:txBody>
      </p:sp>
      <p:sp>
        <p:nvSpPr>
          <p:cNvPr id="20" name="Shape 17"/>
          <p:cNvSpPr/>
          <p:nvPr/>
        </p:nvSpPr>
        <p:spPr>
          <a:xfrm>
            <a:off x="7499806" y="6650712"/>
            <a:ext cx="645438" cy="22860"/>
          </a:xfrm>
          <a:prstGeom prst="roundRect">
            <a:avLst>
              <a:gd name="adj" fmla="val 338852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8"/>
          <p:cNvSpPr/>
          <p:nvPr/>
        </p:nvSpPr>
        <p:spPr>
          <a:xfrm>
            <a:off x="7107734" y="6454735"/>
            <a:ext cx="414933" cy="414933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7226082" y="6523792"/>
            <a:ext cx="178237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2150"/>
          </a:p>
        </p:txBody>
      </p:sp>
      <p:sp>
        <p:nvSpPr>
          <p:cNvPr id="23" name="Text 20"/>
          <p:cNvSpPr/>
          <p:nvPr/>
        </p:nvSpPr>
        <p:spPr>
          <a:xfrm>
            <a:off x="8329493" y="6431756"/>
            <a:ext cx="230528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Cocoa</a:t>
            </a:r>
            <a:endParaRPr lang="en-US" sz="1800"/>
          </a:p>
        </p:txBody>
      </p:sp>
      <p:sp>
        <p:nvSpPr>
          <p:cNvPr id="24" name="Text 21"/>
          <p:cNvSpPr/>
          <p:nvPr/>
        </p:nvSpPr>
        <p:spPr>
          <a:xfrm>
            <a:off x="8329493" y="6830497"/>
            <a:ext cx="5655469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Integrated into macOS after Apple acquired NeXT.</a:t>
            </a:r>
            <a:endParaRPr lang="en-US" sz="145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E30B55A-2920-8F3B-D29E-ED8AA98DA868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63479137861140BA05071CC71D3466" ma:contentTypeVersion="4" ma:contentTypeDescription="Create a new document." ma:contentTypeScope="" ma:versionID="bf3ac8e5f9790f25be9342365a86e035">
  <xsd:schema xmlns:xsd="http://www.w3.org/2001/XMLSchema" xmlns:xs="http://www.w3.org/2001/XMLSchema" xmlns:p="http://schemas.microsoft.com/office/2006/metadata/properties" xmlns:ns2="36d4b8aa-3d3c-4255-9286-bd34e5935b0b" targetNamespace="http://schemas.microsoft.com/office/2006/metadata/properties" ma:root="true" ma:fieldsID="fadeb082d5a36414a07087d1daf658f6" ns2:_="">
    <xsd:import namespace="36d4b8aa-3d3c-4255-9286-bd34e5935b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d4b8aa-3d3c-4255-9286-bd34e5935b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7C261B-B8E6-453F-9006-14A3873E289D}">
  <ds:schemaRefs>
    <ds:schemaRef ds:uri="36d4b8aa-3d3c-4255-9286-bd34e5935b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BE46F29-F81B-4C89-9E19-30F698E8B2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19AB98-3B1E-428D-8E0F-E7B7E59F101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934</Words>
  <Application>Microsoft Office PowerPoint</Application>
  <PresentationFormat>Custom</PresentationFormat>
  <Paragraphs>139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Merriweather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Mirwais Morrady</cp:lastModifiedBy>
  <cp:revision>2</cp:revision>
  <dcterms:created xsi:type="dcterms:W3CDTF">2025-02-14T04:20:26Z</dcterms:created>
  <dcterms:modified xsi:type="dcterms:W3CDTF">2025-02-15T02:29:20Z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0x0101006263479137861140BA05071CC71D3466</vt:lpwstr>
  </property>
</Properties>
</file>