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</p:sldMasterIdLst>
  <p:notesMasterIdLst>
    <p:notesMasterId r:id="rId22"/>
  </p:notesMasterIdLst>
  <p:sldIdLst>
    <p:sldId id="271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5" r:id="rId13"/>
    <p:sldId id="266" r:id="rId14"/>
    <p:sldId id="263" r:id="rId15"/>
    <p:sldId id="264" r:id="rId16"/>
    <p:sldId id="267" r:id="rId17"/>
    <p:sldId id="272" r:id="rId18"/>
    <p:sldId id="268" r:id="rId19"/>
    <p:sldId id="269" r:id="rId20"/>
    <p:sldId id="273" r:id="rId21"/>
  </p:sldIdLst>
  <p:sldSz cx="14630400" cy="8229600"/>
  <p:notesSz cx="8229600" cy="14630400"/>
  <p:embeddedFontLst>
    <p:embeddedFont>
      <p:font typeface="Merriweather" panose="00000500000000000000" pitchFamily="2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185E5C-687B-FEF7-54EB-168B840633C5}" v="5" dt="2025-04-04T22:59:30.437"/>
    <p1510:client id="{362A2CC8-71BD-1557-5AD8-A2619D5C77A0}" v="2" dt="2025-04-04T21:57:55.4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 Yafeai" userId="S::21my32@queensu.ca::cd4deb31-3c11-4caa-91a0-601ea0cc4953" providerId="AD" clId="Web-{04185E5C-687B-FEF7-54EB-168B840633C5}"/>
    <pc:docChg chg="modSld">
      <pc:chgData name="Mo Yafeai" userId="S::21my32@queensu.ca::cd4deb31-3c11-4caa-91a0-601ea0cc4953" providerId="AD" clId="Web-{04185E5C-687B-FEF7-54EB-168B840633C5}" dt="2025-04-04T22:59:30.437" v="3" actId="20577"/>
      <pc:docMkLst>
        <pc:docMk/>
      </pc:docMkLst>
      <pc:sldChg chg="delSp">
        <pc:chgData name="Mo Yafeai" userId="S::21my32@queensu.ca::cd4deb31-3c11-4caa-91a0-601ea0cc4953" providerId="AD" clId="Web-{04185E5C-687B-FEF7-54EB-168B840633C5}" dt="2025-04-04T22:50:17.174" v="0"/>
        <pc:sldMkLst>
          <pc:docMk/>
          <pc:sldMk cId="0" sldId="268"/>
        </pc:sldMkLst>
        <pc:spChg chg="del">
          <ac:chgData name="Mo Yafeai" userId="S::21my32@queensu.ca::cd4deb31-3c11-4caa-91a0-601ea0cc4953" providerId="AD" clId="Web-{04185E5C-687B-FEF7-54EB-168B840633C5}" dt="2025-04-04T22:50:17.174" v="0"/>
          <ac:spMkLst>
            <pc:docMk/>
            <pc:sldMk cId="0" sldId="268"/>
            <ac:spMk id="10" creationId="{00000000-0000-0000-0000-000000000000}"/>
          </ac:spMkLst>
        </pc:spChg>
      </pc:sldChg>
      <pc:sldChg chg="modSp">
        <pc:chgData name="Mo Yafeai" userId="S::21my32@queensu.ca::cd4deb31-3c11-4caa-91a0-601ea0cc4953" providerId="AD" clId="Web-{04185E5C-687B-FEF7-54EB-168B840633C5}" dt="2025-04-04T22:59:30.437" v="3" actId="20577"/>
        <pc:sldMkLst>
          <pc:docMk/>
          <pc:sldMk cId="2161725847" sldId="271"/>
        </pc:sldMkLst>
        <pc:spChg chg="mod">
          <ac:chgData name="Mo Yafeai" userId="S::21my32@queensu.ca::cd4deb31-3c11-4caa-91a0-601ea0cc4953" providerId="AD" clId="Web-{04185E5C-687B-FEF7-54EB-168B840633C5}" dt="2025-04-04T22:59:30.437" v="3" actId="20577"/>
          <ac:spMkLst>
            <pc:docMk/>
            <pc:sldMk cId="2161725847" sldId="271"/>
            <ac:spMk id="5" creationId="{5DD2D025-2504-1FCB-D35F-473C426B5C8F}"/>
          </ac:spMkLst>
        </pc:spChg>
      </pc:sldChg>
    </pc:docChg>
  </pc:docChgLst>
  <pc:docChgLst>
    <pc:chgData name="Musdaf Hirsi" userId="S::22pmw@queensu.ca::649cac6a-82c8-484c-9130-a65b3e3f6ab5" providerId="AD" clId="Web-{362A2CC8-71BD-1557-5AD8-A2619D5C77A0}"/>
    <pc:docChg chg="modSld">
      <pc:chgData name="Musdaf Hirsi" userId="S::22pmw@queensu.ca::649cac6a-82c8-484c-9130-a65b3e3f6ab5" providerId="AD" clId="Web-{362A2CC8-71BD-1557-5AD8-A2619D5C77A0}" dt="2025-04-04T21:57:55.482" v="1" actId="1076"/>
      <pc:docMkLst>
        <pc:docMk/>
      </pc:docMkLst>
      <pc:sldChg chg="modSp">
        <pc:chgData name="Musdaf Hirsi" userId="S::22pmw@queensu.ca::649cac6a-82c8-484c-9130-a65b3e3f6ab5" providerId="AD" clId="Web-{362A2CC8-71BD-1557-5AD8-A2619D5C77A0}" dt="2025-04-04T21:57:55.482" v="1" actId="1076"/>
        <pc:sldMkLst>
          <pc:docMk/>
          <pc:sldMk cId="0" sldId="257"/>
        </pc:sldMkLst>
        <pc:spChg chg="mod">
          <ac:chgData name="Musdaf Hirsi" userId="S::22pmw@queensu.ca::649cac6a-82c8-484c-9130-a65b3e3f6ab5" providerId="AD" clId="Web-{362A2CC8-71BD-1557-5AD8-A2619D5C77A0}" dt="2025-04-04T21:57:55.482" v="1" actId="1076"/>
          <ac:spMkLst>
            <pc:docMk/>
            <pc:sldMk cId="0" sldId="257"/>
            <ac:spMk id="5" creationId="{00000000-0000-0000-0000-000000000000}"/>
          </ac:spMkLst>
        </pc:spChg>
        <pc:spChg chg="mod">
          <ac:chgData name="Musdaf Hirsi" userId="S::22pmw@queensu.ca::649cac6a-82c8-484c-9130-a65b3e3f6ab5" providerId="AD" clId="Web-{362A2CC8-71BD-1557-5AD8-A2619D5C77A0}" dt="2025-04-04T21:57:50.310" v="0" actId="1076"/>
          <ac:spMkLst>
            <pc:docMk/>
            <pc:sldMk cId="0" sldId="257"/>
            <ac:spMk id="6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2472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gnustep/libs-gui" TargetMode="External"/><Relationship Id="rId2" Type="http://schemas.openxmlformats.org/officeDocument/2006/relationships/hyperlink" Target="https://github.com/gnustep/libs-bas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esearchgate.net/publication/3560794_SAAM" TargetMode="External"/><Relationship Id="rId5" Type="http://schemas.openxmlformats.org/officeDocument/2006/relationships/hyperlink" Target="https://github.com/gnustep/libs-back" TargetMode="External"/><Relationship Id="rId4" Type="http://schemas.openxmlformats.org/officeDocument/2006/relationships/hyperlink" Target="https://github.com/gnustep/apps-gor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mputer generated image of a wave&#10;&#10;AI-generated content may be incorrect.">
            <a:extLst>
              <a:ext uri="{FF2B5EF4-FFF2-40B4-BE49-F238E27FC236}">
                <a16:creationId xmlns:a16="http://schemas.microsoft.com/office/drawing/2014/main" id="{A63FAA86-2FC8-80FC-D72E-740673EAE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0"/>
            <a:ext cx="14401800" cy="8229600"/>
          </a:xfrm>
          <a:prstGeom prst="rect">
            <a:avLst/>
          </a:prstGeom>
          <a:solidFill>
            <a:schemeClr val="bg1">
              <a:alpha val="0"/>
            </a:schemeClr>
          </a:solidFill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D2D025-2504-1FCB-D35F-473C426B5C8F}"/>
              </a:ext>
            </a:extLst>
          </p:cNvPr>
          <p:cNvSpPr txBox="1"/>
          <p:nvPr/>
        </p:nvSpPr>
        <p:spPr>
          <a:xfrm>
            <a:off x="877330" y="1375155"/>
            <a:ext cx="13753070" cy="56323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7200" b="1" dirty="0">
                <a:solidFill>
                  <a:schemeClr val="bg2"/>
                </a:solidFill>
              </a:rPr>
              <a:t>Presentation Video  URL</a:t>
            </a:r>
          </a:p>
          <a:p>
            <a:r>
              <a:rPr lang="en-US" sz="7200" b="1" dirty="0">
                <a:solidFill>
                  <a:schemeClr val="bg2"/>
                </a:solidFill>
              </a:rPr>
              <a:t>{ </a:t>
            </a:r>
            <a:r>
              <a:rPr lang="en-US" sz="7200" dirty="0">
                <a:solidFill>
                  <a:schemeClr val="bg2"/>
                </a:solidFill>
                <a:ea typeface="+mn-lt"/>
                <a:cs typeface="+mn-lt"/>
              </a:rPr>
              <a:t>https://youtu.be/oD8wVmQEiwc?si=VXV8aIHfjTxc6WTS</a:t>
            </a:r>
            <a:r>
              <a:rPr lang="en-US" sz="7200" b="1" dirty="0">
                <a:solidFill>
                  <a:schemeClr val="bg2"/>
                </a:solidFill>
              </a:rPr>
              <a:t>                                       }</a:t>
            </a:r>
            <a:endParaRPr lang="en-US" sz="7200" b="1" dirty="0">
              <a:solidFill>
                <a:schemeClr val="bg2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1725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8663" y="572453"/>
            <a:ext cx="13173075" cy="13013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100"/>
              </a:lnSpc>
              <a:buNone/>
            </a:pPr>
            <a:r>
              <a:rPr lang="en-US" sz="40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Use Case 2: Backend Crash Logged for Developer Review</a:t>
            </a:r>
            <a:endParaRPr lang="en-US" sz="4050" dirty="0"/>
          </a:p>
        </p:txBody>
      </p:sp>
      <p:sp>
        <p:nvSpPr>
          <p:cNvPr id="3" name="Text 1"/>
          <p:cNvSpPr/>
          <p:nvPr/>
        </p:nvSpPr>
        <p:spPr>
          <a:xfrm>
            <a:off x="728663" y="3162657"/>
            <a:ext cx="4964430" cy="6662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E2E6E9"/>
                </a:solidFill>
                <a:latin typeface="Merriweather"/>
                <a:ea typeface="Calibri"/>
                <a:cs typeface="Calibri"/>
              </a:rPr>
              <a:t>During application use, the rendering engine (lib-back) crashes due to a driver fault</a:t>
            </a:r>
            <a:endParaRPr lang="en-US" sz="1600" dirty="0">
              <a:latin typeface="Merriweather"/>
              <a:ea typeface="Calibri"/>
              <a:cs typeface="Calibri"/>
            </a:endParaRPr>
          </a:p>
        </p:txBody>
      </p:sp>
      <p:sp>
        <p:nvSpPr>
          <p:cNvPr id="4" name="Text 2"/>
          <p:cNvSpPr/>
          <p:nvPr/>
        </p:nvSpPr>
        <p:spPr>
          <a:xfrm>
            <a:off x="728663" y="3901797"/>
            <a:ext cx="4964430" cy="6662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E2E6E9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The unified event logger automatically captures  the crash event, error type timestamp, and affected subsystem</a:t>
            </a:r>
            <a:endParaRPr lang="en-US" sz="1600" dirty="0">
              <a:latin typeface="Merriweather"/>
            </a:endParaRPr>
          </a:p>
        </p:txBody>
      </p:sp>
      <p:sp>
        <p:nvSpPr>
          <p:cNvPr id="5" name="Text 3"/>
          <p:cNvSpPr/>
          <p:nvPr/>
        </p:nvSpPr>
        <p:spPr>
          <a:xfrm>
            <a:off x="728663" y="5067656"/>
            <a:ext cx="4964430" cy="6662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E2E6E9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This log is sent to the Diagnostics Panel and stored for developer access.</a:t>
            </a:r>
            <a:endParaRPr lang="en-US" sz="1600" dirty="0">
              <a:latin typeface="Merriweather"/>
            </a:endParaRPr>
          </a:p>
        </p:txBody>
      </p:sp>
      <p:sp>
        <p:nvSpPr>
          <p:cNvPr id="6" name="Text 4"/>
          <p:cNvSpPr/>
          <p:nvPr/>
        </p:nvSpPr>
        <p:spPr>
          <a:xfrm>
            <a:off x="728663" y="5733930"/>
            <a:ext cx="4964430" cy="6662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E2E6E9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Developers later review the log through the panel or exported file to trace the root cause..</a:t>
            </a:r>
            <a:endParaRPr lang="en-US" sz="1600" dirty="0">
              <a:latin typeface="Merriweather"/>
              <a:ea typeface="Calibri"/>
              <a:cs typeface="Calibri"/>
            </a:endParaRPr>
          </a:p>
        </p:txBody>
      </p:sp>
      <p:sp>
        <p:nvSpPr>
          <p:cNvPr id="7" name="Text 5"/>
          <p:cNvSpPr/>
          <p:nvPr/>
        </p:nvSpPr>
        <p:spPr>
          <a:xfrm>
            <a:off x="728663" y="6233636"/>
            <a:ext cx="4964430" cy="3331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endParaRPr lang="en-US" sz="160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EF87248-65B1-32F9-6F71-33562CAF2062}"/>
              </a:ext>
            </a:extLst>
          </p:cNvPr>
          <p:cNvSpPr/>
          <p:nvPr/>
        </p:nvSpPr>
        <p:spPr>
          <a:xfrm>
            <a:off x="12665676" y="7747686"/>
            <a:ext cx="1878227" cy="383060"/>
          </a:xfrm>
          <a:prstGeom prst="round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DB3604-53F1-9136-4815-9ED4DBFC7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3797" y="1274713"/>
            <a:ext cx="8276076" cy="65867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E5CFE7-C094-D44D-D735-98938B91C1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28119" y="6631251"/>
            <a:ext cx="1943272" cy="1079514"/>
          </a:xfrm>
          <a:prstGeom prst="rect">
            <a:avLst/>
          </a:prstGeom>
        </p:spPr>
      </p:pic>
      <p:sp>
        <p:nvSpPr>
          <p:cNvPr id="16" name="Text 4">
            <a:extLst>
              <a:ext uri="{FF2B5EF4-FFF2-40B4-BE49-F238E27FC236}">
                <a16:creationId xmlns:a16="http://schemas.microsoft.com/office/drawing/2014/main" id="{ED44DD3B-D733-2400-31BF-76315BDD003C}"/>
              </a:ext>
            </a:extLst>
          </p:cNvPr>
          <p:cNvSpPr/>
          <p:nvPr/>
        </p:nvSpPr>
        <p:spPr>
          <a:xfrm>
            <a:off x="709421" y="6635469"/>
            <a:ext cx="4964430" cy="6662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E2E6E9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The issue is patched in the next release, improving system stability.</a:t>
            </a:r>
            <a:endParaRPr lang="en-US" sz="1600" dirty="0">
              <a:latin typeface="Merriweather"/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50673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254300" y="3941802"/>
            <a:ext cx="121801" cy="2767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endParaRPr lang="en-US" sz="2150" dirty="0"/>
          </a:p>
        </p:txBody>
      </p:sp>
      <p:sp>
        <p:nvSpPr>
          <p:cNvPr id="12" name="Text 9"/>
          <p:cNvSpPr/>
          <p:nvPr/>
        </p:nvSpPr>
        <p:spPr>
          <a:xfrm>
            <a:off x="7232392" y="4863941"/>
            <a:ext cx="165497" cy="2767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endParaRPr lang="en-US" sz="2150" dirty="0"/>
          </a:p>
        </p:txBody>
      </p:sp>
      <p:sp>
        <p:nvSpPr>
          <p:cNvPr id="24" name="Text 21"/>
          <p:cNvSpPr/>
          <p:nvPr/>
        </p:nvSpPr>
        <p:spPr>
          <a:xfrm>
            <a:off x="8329493" y="6830497"/>
            <a:ext cx="5655469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.</a:t>
            </a:r>
            <a:endParaRPr lang="en-US" sz="1450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E30B55A-2920-8F3B-D29E-ED8AA98DA868}"/>
              </a:ext>
            </a:extLst>
          </p:cNvPr>
          <p:cNvSpPr/>
          <p:nvPr/>
        </p:nvSpPr>
        <p:spPr>
          <a:xfrm>
            <a:off x="12665676" y="7747686"/>
            <a:ext cx="1878227" cy="383060"/>
          </a:xfrm>
          <a:prstGeom prst="round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997A00-D0DF-C483-4E70-F540E890E245}"/>
              </a:ext>
            </a:extLst>
          </p:cNvPr>
          <p:cNvSpPr txBox="1"/>
          <p:nvPr/>
        </p:nvSpPr>
        <p:spPr>
          <a:xfrm>
            <a:off x="3344358" y="1097323"/>
            <a:ext cx="7315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chemeClr val="bg2"/>
                </a:solidFill>
              </a:rPr>
              <a:t>SAAM Analysis - Part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E8D54EE-4D39-9646-1E21-D69BFB2721BB}"/>
              </a:ext>
            </a:extLst>
          </p:cNvPr>
          <p:cNvSpPr txBox="1"/>
          <p:nvPr/>
        </p:nvSpPr>
        <p:spPr>
          <a:xfrm>
            <a:off x="1184564" y="2026032"/>
            <a:ext cx="588125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600" b="1" dirty="0">
                <a:solidFill>
                  <a:schemeClr val="bg2"/>
                </a:solidFill>
              </a:rPr>
              <a:t>Scenario:</a:t>
            </a:r>
            <a:endParaRPr lang="en-US" sz="3600" dirty="0">
              <a:solidFill>
                <a:schemeClr val="bg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2"/>
                </a:solidFill>
              </a:rPr>
              <a:t>Create a unified logging component that centrally captures user interactions, system events, and errors throughout </a:t>
            </a:r>
            <a:r>
              <a:rPr lang="en-US" sz="3600" dirty="0" err="1">
                <a:solidFill>
                  <a:schemeClr val="bg2"/>
                </a:solidFill>
              </a:rPr>
              <a:t>GNUstep</a:t>
            </a:r>
            <a:r>
              <a:rPr lang="en-US" sz="3600" dirty="0">
                <a:solidFill>
                  <a:schemeClr val="bg2"/>
                </a:solidFill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2"/>
                </a:solidFill>
              </a:rPr>
              <a:t>Enable enhanced debugging, performance profiling, and easier maintenance through structured and accessible logs.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1C33C3A-44DC-FA43-E692-5965832F1348}"/>
              </a:ext>
            </a:extLst>
          </p:cNvPr>
          <p:cNvSpPr txBox="1"/>
          <p:nvPr/>
        </p:nvSpPr>
        <p:spPr>
          <a:xfrm>
            <a:off x="7397889" y="2518913"/>
            <a:ext cx="695195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600" b="1" dirty="0">
                <a:solidFill>
                  <a:schemeClr val="bg2"/>
                </a:solidFill>
              </a:rPr>
              <a:t>Stakeholders:</a:t>
            </a:r>
            <a:endParaRPr lang="en-US" sz="3600" dirty="0">
              <a:solidFill>
                <a:schemeClr val="bg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2"/>
                </a:solidFill>
              </a:rPr>
              <a:t>Developers:</a:t>
            </a:r>
            <a:r>
              <a:rPr lang="en-US" sz="3600" dirty="0">
                <a:solidFill>
                  <a:schemeClr val="bg2"/>
                </a:solidFill>
              </a:rPr>
              <a:t> Need efficient debugging tools and clear logs.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2"/>
                </a:solidFill>
              </a:rPr>
              <a:t>End Users:</a:t>
            </a:r>
            <a:r>
              <a:rPr lang="en-US" sz="3600" dirty="0">
                <a:solidFill>
                  <a:schemeClr val="bg2"/>
                </a:solidFill>
              </a:rPr>
              <a:t> Require responsive and reliable applications.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2"/>
                </a:solidFill>
              </a:rPr>
              <a:t>Testers:</a:t>
            </a:r>
            <a:r>
              <a:rPr lang="en-US" sz="3600" dirty="0">
                <a:solidFill>
                  <a:schemeClr val="bg2"/>
                </a:solidFill>
              </a:rPr>
              <a:t> Require clear and traceable logs to easily identify and reproduce issues.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4B02C75-52B3-1917-AE02-1A20FC14D2A2}"/>
              </a:ext>
            </a:extLst>
          </p:cNvPr>
          <p:cNvSpPr/>
          <p:nvPr/>
        </p:nvSpPr>
        <p:spPr>
          <a:xfrm>
            <a:off x="12665676" y="7747686"/>
            <a:ext cx="1878227" cy="383060"/>
          </a:xfrm>
          <a:prstGeom prst="round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BC50AB-65FF-BC84-8015-AE6681F21457}"/>
              </a:ext>
            </a:extLst>
          </p:cNvPr>
          <p:cNvSpPr txBox="1"/>
          <p:nvPr/>
        </p:nvSpPr>
        <p:spPr>
          <a:xfrm>
            <a:off x="394855" y="1576704"/>
            <a:ext cx="10307782" cy="65540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a </a:t>
            </a:r>
            <a:r>
              <a:rPr lang="en-US" sz="32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maintainability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perspective, the </a:t>
            </a:r>
            <a:r>
              <a:rPr lang="en-US" sz="32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Centralized Logger (Alternative 1)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simpler initially, as it provides a single, consistent point of logging across all subsystems. However, this creates tighter coupling, making maintenance potentially challenging in the long term.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32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Modular Logger Interfaces (Alternative 2)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approach offers better </a:t>
            </a:r>
            <a:r>
              <a:rPr lang="en-US" sz="32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modularity and evolvability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as subsystems remain independent and easier to maintain and evolve separately, despite the initial complexity in implementation.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Regarding </a:t>
            </a:r>
            <a:r>
              <a:rPr lang="en-US" sz="32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performance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Alternative 1 might face bottlenecks under heavy logging loads, whereas Alternative 2 can optimize performance individually per subsystem, providing better scalability and responsiveness overall.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F3041B-8C2C-2B10-CA9A-A28589E2D2CF}"/>
              </a:ext>
            </a:extLst>
          </p:cNvPr>
          <p:cNvSpPr txBox="1"/>
          <p:nvPr/>
        </p:nvSpPr>
        <p:spPr>
          <a:xfrm>
            <a:off x="2639291" y="397224"/>
            <a:ext cx="7315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4800" b="1" dirty="0">
                <a:solidFill>
                  <a:schemeClr val="bg2"/>
                </a:solidFill>
              </a:rPr>
              <a:t>SAAM Analysis - Part 2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39" y="2432377"/>
            <a:ext cx="12902803" cy="6804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 indent="-457200">
              <a:lnSpc>
                <a:spcPts val="3600"/>
              </a:lnSpc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Alternative 1 (Centralized Logging) is simpler to implement initially, cost-effective, and provides consistent log management. </a:t>
            </a:r>
          </a:p>
          <a:p>
            <a:pPr marL="457200" indent="-457200">
              <a:lnSpc>
                <a:spcPts val="3600"/>
              </a:lnSpc>
              <a:buFont typeface="Arial" panose="020B0604020202020204" pitchFamily="34" charset="0"/>
              <a:buChar char="•"/>
            </a:pPr>
            <a:endParaRPr lang="en-US" sz="2900" dirty="0">
              <a:solidFill>
                <a:srgbClr val="F5F0F0"/>
              </a:solidFill>
              <a:latin typeface="Merriweather" pitchFamily="34" charset="0"/>
              <a:ea typeface="Merriweather" pitchFamily="34" charset="-122"/>
              <a:cs typeface="Merriweather" pitchFamily="34" charset="-120"/>
            </a:endParaRPr>
          </a:p>
          <a:p>
            <a:pPr marL="457200" indent="-457200">
              <a:lnSpc>
                <a:spcPts val="3600"/>
              </a:lnSpc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However, Alternative 2 (Modular Logging Interfaces) significantly enhances maintainability, evolvability, and testability, aligning better with </a:t>
            </a:r>
            <a:r>
              <a:rPr lang="en-US" sz="2900" dirty="0" err="1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GNUstep’s</a:t>
            </a:r>
            <a:r>
              <a:rPr lang="en-US" sz="29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long-term architectural goals.</a:t>
            </a:r>
          </a:p>
          <a:p>
            <a:pPr marL="457200" indent="-457200">
              <a:lnSpc>
                <a:spcPts val="3600"/>
              </a:lnSpc>
              <a:buFont typeface="Arial" panose="020B0604020202020204" pitchFamily="34" charset="0"/>
              <a:buChar char="•"/>
            </a:pPr>
            <a:endParaRPr lang="en-US" sz="2900" dirty="0">
              <a:solidFill>
                <a:srgbClr val="F5F0F0"/>
              </a:solidFill>
              <a:latin typeface="Merriweather" pitchFamily="34" charset="0"/>
              <a:ea typeface="Merriweather" pitchFamily="34" charset="-122"/>
              <a:cs typeface="Merriweather" pitchFamily="34" charset="-120"/>
            </a:endParaRPr>
          </a:p>
          <a:p>
            <a:pPr marL="457200" indent="-457200">
              <a:lnSpc>
                <a:spcPts val="3600"/>
              </a:lnSpc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Ultimately, Alternative 2 is recommended due to its modularity, adaptability, and long-term benefits, despite its higher initial complexity.</a:t>
            </a:r>
          </a:p>
          <a:p>
            <a:pPr marL="0" indent="0">
              <a:lnSpc>
                <a:spcPts val="3600"/>
              </a:lnSpc>
              <a:buNone/>
            </a:pPr>
            <a:r>
              <a:rPr lang="en-US" sz="29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
</a:t>
            </a:r>
            <a:endParaRPr lang="en-US" sz="2900" dirty="0"/>
          </a:p>
        </p:txBody>
      </p:sp>
      <p:sp>
        <p:nvSpPr>
          <p:cNvPr id="5" name="Text 2"/>
          <p:cNvSpPr/>
          <p:nvPr/>
        </p:nvSpPr>
        <p:spPr>
          <a:xfrm>
            <a:off x="1110615" y="6644640"/>
            <a:ext cx="3807262" cy="394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endParaRPr lang="en-US" sz="1900"/>
          </a:p>
        </p:txBody>
      </p:sp>
      <p:sp>
        <p:nvSpPr>
          <p:cNvPr id="8" name="Text 4"/>
          <p:cNvSpPr/>
          <p:nvPr/>
        </p:nvSpPr>
        <p:spPr>
          <a:xfrm>
            <a:off x="5411510" y="6181844"/>
            <a:ext cx="3807262" cy="394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endParaRPr lang="en-US" sz="1900"/>
          </a:p>
        </p:txBody>
      </p:sp>
      <p:sp>
        <p:nvSpPr>
          <p:cNvPr id="11" name="Text 6"/>
          <p:cNvSpPr/>
          <p:nvPr/>
        </p:nvSpPr>
        <p:spPr>
          <a:xfrm>
            <a:off x="9712404" y="6644640"/>
            <a:ext cx="3807262" cy="394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endParaRPr lang="en-US" sz="190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0A48073-1530-372A-4360-7574A7E9C1F3}"/>
              </a:ext>
            </a:extLst>
          </p:cNvPr>
          <p:cNvSpPr/>
          <p:nvPr/>
        </p:nvSpPr>
        <p:spPr>
          <a:xfrm>
            <a:off x="12665676" y="7747686"/>
            <a:ext cx="1878227" cy="383060"/>
          </a:xfrm>
          <a:prstGeom prst="round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08ECBF1-7A9A-A476-219F-035BCF837762}"/>
              </a:ext>
            </a:extLst>
          </p:cNvPr>
          <p:cNvSpPr txBox="1"/>
          <p:nvPr/>
        </p:nvSpPr>
        <p:spPr>
          <a:xfrm>
            <a:off x="1556425" y="680937"/>
            <a:ext cx="117899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chemeClr val="bg2"/>
                </a:solidFill>
              </a:rPr>
              <a:t>SAAM Analysis – Conclusion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5BD551-1EA2-EFFC-EB03-DF250C924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179" y="1639580"/>
            <a:ext cx="13071019" cy="1430192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7638F742-CA29-0C76-1409-7760476D1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179" y="3551270"/>
            <a:ext cx="3351501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libs-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gui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Needs to be updated to log GUI events like button clicks and input actions.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Files like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NSWindow.m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NSApplication.m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will interact with the logging API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6270BC22-1046-2F73-1A03-3B185DD3EB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8755" y="3551270"/>
            <a:ext cx="3135085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libs-base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Hosts the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EventLogger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core module.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Provides shared utility classes (e.g.,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NSString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NSError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to support message formatting, filtering, and output handling.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DD8ECE50-CB6E-482A-80EF-0534AC7BB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3840" y="3551270"/>
            <a:ext cx="3135085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libs-back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Logs platform-level rendering or device-specific errors (e.g., X11, graphics issues).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Files like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XGServerWindow.m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will need to call logging hooks.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C19AC795-4AAA-688C-A636-70C9F8CFDD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0" y="3366604"/>
            <a:ext cx="2773640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Gorm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Logs design-time configuration errors or resource loading failures.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Files like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GormDocument.m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will invoke logger for missing files, layout issues, etc.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F8F6D7-3810-34D2-27AB-EB4BF802C70E}"/>
              </a:ext>
            </a:extLst>
          </p:cNvPr>
          <p:cNvSpPr txBox="1"/>
          <p:nvPr/>
        </p:nvSpPr>
        <p:spPr>
          <a:xfrm>
            <a:off x="1214847" y="708012"/>
            <a:ext cx="121876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2"/>
                </a:solidFill>
              </a:rPr>
              <a:t>Affected Directories</a:t>
            </a:r>
            <a:r>
              <a:rPr lang="en-US" sz="4000" dirty="0">
                <a:solidFill>
                  <a:schemeClr val="bg2"/>
                </a:solidFill>
              </a:rPr>
              <a:t> (For Unified Event Logging)</a:t>
            </a:r>
          </a:p>
        </p:txBody>
      </p:sp>
    </p:spTree>
    <p:extLst>
      <p:ext uri="{BB962C8B-B14F-4D97-AF65-F5344CB8AC3E}">
        <p14:creationId xmlns:p14="http://schemas.microsoft.com/office/powerpoint/2010/main" val="12949482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Top Corners Snipped 14">
            <a:extLst>
              <a:ext uri="{FF2B5EF4-FFF2-40B4-BE49-F238E27FC236}">
                <a16:creationId xmlns:a16="http://schemas.microsoft.com/office/drawing/2014/main" id="{88AB33A2-68F5-C7FB-3E96-2DF2C6910536}"/>
              </a:ext>
            </a:extLst>
          </p:cNvPr>
          <p:cNvSpPr/>
          <p:nvPr/>
        </p:nvSpPr>
        <p:spPr>
          <a:xfrm>
            <a:off x="7452299" y="2695406"/>
            <a:ext cx="6153664" cy="771287"/>
          </a:xfrm>
          <a:prstGeom prst="snip2Same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Top Corners Snipped 13">
            <a:extLst>
              <a:ext uri="{FF2B5EF4-FFF2-40B4-BE49-F238E27FC236}">
                <a16:creationId xmlns:a16="http://schemas.microsoft.com/office/drawing/2014/main" id="{E6F1E757-B5E9-33C3-0257-5B099ADEDFEF}"/>
              </a:ext>
            </a:extLst>
          </p:cNvPr>
          <p:cNvSpPr/>
          <p:nvPr/>
        </p:nvSpPr>
        <p:spPr>
          <a:xfrm>
            <a:off x="593123" y="2755557"/>
            <a:ext cx="6153665" cy="771287"/>
          </a:xfrm>
          <a:prstGeom prst="snip2Same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Single Corner Rounded 12">
            <a:extLst>
              <a:ext uri="{FF2B5EF4-FFF2-40B4-BE49-F238E27FC236}">
                <a16:creationId xmlns:a16="http://schemas.microsoft.com/office/drawing/2014/main" id="{B7E4D617-F304-44AF-A81F-8E5F8E946155}"/>
              </a:ext>
            </a:extLst>
          </p:cNvPr>
          <p:cNvSpPr/>
          <p:nvPr/>
        </p:nvSpPr>
        <p:spPr>
          <a:xfrm>
            <a:off x="7508111" y="3571756"/>
            <a:ext cx="6314303" cy="3694671"/>
          </a:xfrm>
          <a:prstGeom prst="round1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: Single Corner Rounded 11">
            <a:extLst>
              <a:ext uri="{FF2B5EF4-FFF2-40B4-BE49-F238E27FC236}">
                <a16:creationId xmlns:a16="http://schemas.microsoft.com/office/drawing/2014/main" id="{CE30A4E7-4224-A518-E8B1-46BD36D3B233}"/>
              </a:ext>
            </a:extLst>
          </p:cNvPr>
          <p:cNvSpPr/>
          <p:nvPr/>
        </p:nvSpPr>
        <p:spPr>
          <a:xfrm>
            <a:off x="699788" y="3580355"/>
            <a:ext cx="6615412" cy="3865474"/>
          </a:xfrm>
          <a:prstGeom prst="round1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0"/>
          <p:cNvSpPr/>
          <p:nvPr/>
        </p:nvSpPr>
        <p:spPr>
          <a:xfrm>
            <a:off x="863798" y="1548289"/>
            <a:ext cx="12416195" cy="7712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6050"/>
              </a:lnSpc>
            </a:pPr>
            <a:r>
              <a:rPr lang="en-US" sz="4850" dirty="0">
                <a:solidFill>
                  <a:srgbClr val="F5F0F0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Lessons Learned and  Limitations</a:t>
            </a:r>
            <a:endParaRPr lang="en-US" sz="4850" dirty="0">
              <a:latin typeface="Merriweather"/>
            </a:endParaRPr>
          </a:p>
        </p:txBody>
      </p:sp>
      <p:sp>
        <p:nvSpPr>
          <p:cNvPr id="3" name="Text 1"/>
          <p:cNvSpPr/>
          <p:nvPr/>
        </p:nvSpPr>
        <p:spPr>
          <a:xfrm>
            <a:off x="863798" y="2936558"/>
            <a:ext cx="3702368" cy="462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600"/>
              </a:lnSpc>
              <a:buNone/>
            </a:pPr>
            <a:r>
              <a:rPr lang="en-US" sz="290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Lessons Learned</a:t>
            </a:r>
            <a:endParaRPr lang="en-US" sz="2900"/>
          </a:p>
        </p:txBody>
      </p:sp>
      <p:sp>
        <p:nvSpPr>
          <p:cNvPr id="4" name="Text 2"/>
          <p:cNvSpPr/>
          <p:nvPr/>
        </p:nvSpPr>
        <p:spPr>
          <a:xfrm>
            <a:off x="863798" y="3646170"/>
            <a:ext cx="6150293" cy="789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2000" b="1" dirty="0">
                <a:solidFill>
                  <a:schemeClr val="bg2"/>
                </a:solidFill>
              </a:rPr>
              <a:t>Tool Support Matters</a:t>
            </a:r>
            <a:r>
              <a:rPr lang="en-US" sz="2000" dirty="0">
                <a:solidFill>
                  <a:schemeClr val="bg2"/>
                </a:solidFill>
              </a:rPr>
              <a:t> – Using </a:t>
            </a:r>
            <a:r>
              <a:rPr lang="en-US" sz="2000" dirty="0" err="1">
                <a:solidFill>
                  <a:schemeClr val="bg2"/>
                </a:solidFill>
              </a:rPr>
              <a:t>SciTools</a:t>
            </a:r>
            <a:r>
              <a:rPr lang="en-US" sz="2000" dirty="0">
                <a:solidFill>
                  <a:schemeClr val="bg2"/>
                </a:solidFill>
              </a:rPr>
              <a:t> Understand revealed dependencies we didn’t expect</a:t>
            </a:r>
            <a:r>
              <a:rPr lang="en-US" sz="1900" dirty="0">
                <a:solidFill>
                  <a:schemeClr val="bg2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.</a:t>
            </a:r>
            <a:endParaRPr lang="en-US" sz="1900" dirty="0">
              <a:solidFill>
                <a:schemeClr val="bg2"/>
              </a:solidFill>
            </a:endParaRPr>
          </a:p>
        </p:txBody>
      </p:sp>
      <p:sp>
        <p:nvSpPr>
          <p:cNvPr id="5" name="Text 3"/>
          <p:cNvSpPr/>
          <p:nvPr/>
        </p:nvSpPr>
        <p:spPr>
          <a:xfrm>
            <a:off x="863798" y="4657844"/>
            <a:ext cx="6150293" cy="789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2000" b="1" dirty="0">
                <a:solidFill>
                  <a:schemeClr val="bg2"/>
                </a:solidFill>
              </a:rPr>
              <a:t>Architecture Evolves</a:t>
            </a:r>
            <a:r>
              <a:rPr lang="en-US" sz="2000" dirty="0">
                <a:solidFill>
                  <a:schemeClr val="bg2"/>
                </a:solidFill>
              </a:rPr>
              <a:t> – Our initial assumptions changed as we explored the concrete system.</a:t>
            </a:r>
            <a:r>
              <a:rPr lang="en-US" sz="1900" dirty="0">
                <a:solidFill>
                  <a:schemeClr val="bg2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.</a:t>
            </a:r>
            <a:endParaRPr lang="en-US" sz="1900" dirty="0">
              <a:solidFill>
                <a:schemeClr val="bg2"/>
              </a:solidFill>
            </a:endParaRPr>
          </a:p>
        </p:txBody>
      </p:sp>
      <p:sp>
        <p:nvSpPr>
          <p:cNvPr id="6" name="Text 4"/>
          <p:cNvSpPr/>
          <p:nvPr/>
        </p:nvSpPr>
        <p:spPr>
          <a:xfrm>
            <a:off x="863798" y="5669518"/>
            <a:ext cx="6150293" cy="789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2000" b="1" dirty="0">
                <a:solidFill>
                  <a:schemeClr val="bg2"/>
                </a:solidFill>
              </a:rPr>
              <a:t>Modularity Helps</a:t>
            </a:r>
            <a:r>
              <a:rPr lang="en-US" sz="2000" dirty="0">
                <a:solidFill>
                  <a:schemeClr val="bg2"/>
                </a:solidFill>
              </a:rPr>
              <a:t> – Designing a loosely coupled logger improved flexibility and testability.</a:t>
            </a:r>
            <a:r>
              <a:rPr lang="en-US" sz="1900" dirty="0">
                <a:solidFill>
                  <a:schemeClr val="bg2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.</a:t>
            </a:r>
            <a:endParaRPr lang="en-US" sz="1900" dirty="0">
              <a:solidFill>
                <a:schemeClr val="bg2"/>
              </a:solidFill>
            </a:endParaRPr>
          </a:p>
        </p:txBody>
      </p:sp>
      <p:sp>
        <p:nvSpPr>
          <p:cNvPr id="7" name="Text 5"/>
          <p:cNvSpPr/>
          <p:nvPr/>
        </p:nvSpPr>
        <p:spPr>
          <a:xfrm>
            <a:off x="7623929" y="2936558"/>
            <a:ext cx="5055394" cy="462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600"/>
              </a:lnSpc>
              <a:buNone/>
            </a:pPr>
            <a:r>
              <a:rPr lang="en-US" sz="290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Limitations of Our Findings</a:t>
            </a:r>
            <a:endParaRPr lang="en-US" sz="2900"/>
          </a:p>
        </p:txBody>
      </p:sp>
      <p:sp>
        <p:nvSpPr>
          <p:cNvPr id="8" name="Text 6"/>
          <p:cNvSpPr/>
          <p:nvPr/>
        </p:nvSpPr>
        <p:spPr>
          <a:xfrm>
            <a:off x="7623929" y="3646170"/>
            <a:ext cx="6150293" cy="789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2000" b="1" dirty="0">
                <a:solidFill>
                  <a:schemeClr val="bg2"/>
                </a:solidFill>
              </a:rPr>
              <a:t>Logging Complexity</a:t>
            </a:r>
            <a:r>
              <a:rPr lang="en-US" sz="2000" dirty="0">
                <a:solidFill>
                  <a:schemeClr val="bg2"/>
                </a:solidFill>
              </a:rPr>
              <a:t> – Integrating logging in all subsystems added setup overhead</a:t>
            </a:r>
            <a:endParaRPr lang="en-US" sz="1900" dirty="0">
              <a:solidFill>
                <a:schemeClr val="bg2"/>
              </a:solidFill>
            </a:endParaRPr>
          </a:p>
        </p:txBody>
      </p:sp>
      <p:sp>
        <p:nvSpPr>
          <p:cNvPr id="9" name="Text 7"/>
          <p:cNvSpPr/>
          <p:nvPr/>
        </p:nvSpPr>
        <p:spPr>
          <a:xfrm>
            <a:off x="7623929" y="4657844"/>
            <a:ext cx="6150293" cy="789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2000" b="1" dirty="0">
                <a:solidFill>
                  <a:schemeClr val="bg2"/>
                </a:solidFill>
              </a:rPr>
              <a:t>Performance Trade-offs</a:t>
            </a:r>
            <a:r>
              <a:rPr lang="en-US" sz="2000" dirty="0">
                <a:solidFill>
                  <a:schemeClr val="bg2"/>
                </a:solidFill>
              </a:rPr>
              <a:t> – Heavy logging could impact performance if not managed.</a:t>
            </a:r>
            <a:endParaRPr lang="en-US" sz="1900" dirty="0">
              <a:solidFill>
                <a:schemeClr val="bg2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74D7644-2F73-6B0D-3C00-4B1AAB29A8A3}"/>
              </a:ext>
            </a:extLst>
          </p:cNvPr>
          <p:cNvSpPr/>
          <p:nvPr/>
        </p:nvSpPr>
        <p:spPr>
          <a:xfrm>
            <a:off x="12665676" y="7747686"/>
            <a:ext cx="1878227" cy="383060"/>
          </a:xfrm>
          <a:prstGeom prst="round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2422" y="-18693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32327" y="915472"/>
            <a:ext cx="5328523" cy="665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200"/>
              </a:lnSpc>
              <a:buNone/>
            </a:pPr>
            <a:r>
              <a:rPr lang="en-US" sz="41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Conclusion</a:t>
            </a:r>
            <a:endParaRPr lang="en-US" sz="4150" dirty="0"/>
          </a:p>
        </p:txBody>
      </p:sp>
      <p:sp>
        <p:nvSpPr>
          <p:cNvPr id="4" name="Text 1"/>
          <p:cNvSpPr/>
          <p:nvPr/>
        </p:nvSpPr>
        <p:spPr>
          <a:xfrm>
            <a:off x="6232327" y="1901071"/>
            <a:ext cx="7652147" cy="10229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Our proposed enhancement introduces a centralized event logging system that improves traceability, debugging, and system observability across </a:t>
            </a:r>
            <a:r>
              <a:rPr lang="en-US" sz="1650" dirty="0" err="1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GNUstep</a:t>
            </a:r>
            <a:r>
              <a:rPr lang="en-US" sz="16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.</a:t>
            </a:r>
            <a:endParaRPr lang="en-US" sz="1650" dirty="0"/>
          </a:p>
        </p:txBody>
      </p:sp>
      <p:sp>
        <p:nvSpPr>
          <p:cNvPr id="5" name="Text 2"/>
          <p:cNvSpPr/>
          <p:nvPr/>
        </p:nvSpPr>
        <p:spPr>
          <a:xfrm>
            <a:off x="6232327" y="2998589"/>
            <a:ext cx="7652147" cy="10229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The enhancement builds directly on insights from our concrete architecture, addressing the need for visibility in an event-driven, layered system.</a:t>
            </a:r>
            <a:endParaRPr lang="en-US" sz="1650" dirty="0"/>
          </a:p>
        </p:txBody>
      </p:sp>
      <p:sp>
        <p:nvSpPr>
          <p:cNvPr id="6" name="Text 3"/>
          <p:cNvSpPr/>
          <p:nvPr/>
        </p:nvSpPr>
        <p:spPr>
          <a:xfrm>
            <a:off x="6232327" y="4096107"/>
            <a:ext cx="7652147" cy="10229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We presented and evaluated two architectural options. The modular interface-based approach was identified as the preferred solution due to its flexibility, maintainability, and alignment with </a:t>
            </a:r>
            <a:r>
              <a:rPr lang="en-US" sz="1650" dirty="0" err="1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GNUstep’s</a:t>
            </a:r>
            <a:r>
              <a:rPr lang="en-US" sz="16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design.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6232327" y="5447475"/>
            <a:ext cx="7652147" cy="10229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This proposal not only enhances developer experience but also opens the door for end-user troubleshooting tools, increasing system transparency.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6232327" y="6597580"/>
            <a:ext cx="7652147" cy="10229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Moving forward, this feature strengthens </a:t>
            </a:r>
            <a:r>
              <a:rPr lang="en-US" sz="1650" dirty="0" err="1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GNUstep's</a:t>
            </a:r>
            <a:r>
              <a:rPr lang="en-US" sz="16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ability to scale, adapt, and remain reliable as complexity grows..</a:t>
            </a:r>
            <a:endParaRPr lang="en-US" sz="165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D0DD49F-DE67-E897-0DCA-830D0606B191}"/>
              </a:ext>
            </a:extLst>
          </p:cNvPr>
          <p:cNvSpPr/>
          <p:nvPr/>
        </p:nvSpPr>
        <p:spPr>
          <a:xfrm>
            <a:off x="12665676" y="7747686"/>
            <a:ext cx="1878227" cy="383060"/>
          </a:xfrm>
          <a:prstGeom prst="round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0ABE8A1-1C68-F93A-1550-CB2A1E207385}"/>
              </a:ext>
            </a:extLst>
          </p:cNvPr>
          <p:cNvSpPr txBox="1"/>
          <p:nvPr/>
        </p:nvSpPr>
        <p:spPr>
          <a:xfrm>
            <a:off x="1225685" y="621536"/>
            <a:ext cx="13871643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4400" b="1" dirty="0">
                <a:solidFill>
                  <a:schemeClr val="bg2"/>
                </a:solidFill>
              </a:rPr>
              <a:t>References</a:t>
            </a:r>
          </a:p>
          <a:p>
            <a:pPr>
              <a:buNone/>
            </a:pPr>
            <a:endParaRPr lang="en-US" sz="4400" b="1" dirty="0">
              <a:solidFill>
                <a:schemeClr val="bg2"/>
              </a:solidFill>
            </a:endParaRPr>
          </a:p>
          <a:p>
            <a:pPr>
              <a:buFont typeface="+mj-lt"/>
              <a:buAutoNum type="arabicPeriod"/>
            </a:pPr>
            <a:r>
              <a:rPr lang="en-US" sz="2400" dirty="0" err="1">
                <a:solidFill>
                  <a:schemeClr val="bg2"/>
                </a:solidFill>
              </a:rPr>
              <a:t>GNUstep</a:t>
            </a:r>
            <a:r>
              <a:rPr lang="en-US" sz="2400" dirty="0">
                <a:solidFill>
                  <a:schemeClr val="bg2"/>
                </a:solidFill>
              </a:rPr>
              <a:t>. </a:t>
            </a:r>
            <a:r>
              <a:rPr lang="en-US" sz="2400" i="1" dirty="0">
                <a:solidFill>
                  <a:schemeClr val="bg2"/>
                </a:solidFill>
              </a:rPr>
              <a:t>libs-base: The </a:t>
            </a:r>
            <a:r>
              <a:rPr lang="en-US" sz="2400" i="1" dirty="0" err="1">
                <a:solidFill>
                  <a:schemeClr val="bg2"/>
                </a:solidFill>
              </a:rPr>
              <a:t>GNUstep</a:t>
            </a:r>
            <a:r>
              <a:rPr lang="en-US" sz="2400" i="1" dirty="0">
                <a:solidFill>
                  <a:schemeClr val="bg2"/>
                </a:solidFill>
              </a:rPr>
              <a:t> Base Library</a:t>
            </a:r>
            <a:r>
              <a:rPr lang="en-US" sz="2400" dirty="0">
                <a:solidFill>
                  <a:schemeClr val="bg2"/>
                </a:solidFill>
              </a:rPr>
              <a:t>. GitHub.</a:t>
            </a:r>
            <a:br>
              <a:rPr lang="en-US" sz="2400" dirty="0">
                <a:solidFill>
                  <a:schemeClr val="bg2"/>
                </a:solidFill>
              </a:rPr>
            </a:br>
            <a:r>
              <a:rPr lang="en-US" sz="2400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https://github.com/gnustep/libs-base</a:t>
            </a:r>
            <a:br>
              <a:rPr lang="en-US" sz="2400" dirty="0">
                <a:solidFill>
                  <a:schemeClr val="bg2"/>
                </a:solidFill>
              </a:rPr>
            </a:br>
            <a:r>
              <a:rPr lang="en-US" sz="2400" dirty="0">
                <a:solidFill>
                  <a:schemeClr val="bg2"/>
                </a:solidFill>
              </a:rPr>
              <a:t>Accessed 3 Apr. 2025.</a:t>
            </a:r>
          </a:p>
          <a:p>
            <a:pPr>
              <a:buFont typeface="+mj-lt"/>
              <a:buAutoNum type="arabicPeriod"/>
            </a:pPr>
            <a:r>
              <a:rPr lang="en-US" sz="2400" dirty="0" err="1">
                <a:solidFill>
                  <a:schemeClr val="bg2"/>
                </a:solidFill>
              </a:rPr>
              <a:t>GNUstep</a:t>
            </a:r>
            <a:r>
              <a:rPr lang="en-US" sz="2400" dirty="0">
                <a:solidFill>
                  <a:schemeClr val="bg2"/>
                </a:solidFill>
              </a:rPr>
              <a:t>. </a:t>
            </a:r>
            <a:r>
              <a:rPr lang="en-US" sz="2400" i="1" dirty="0">
                <a:solidFill>
                  <a:schemeClr val="bg2"/>
                </a:solidFill>
              </a:rPr>
              <a:t>libs-</a:t>
            </a:r>
            <a:r>
              <a:rPr lang="en-US" sz="2400" i="1" dirty="0" err="1">
                <a:solidFill>
                  <a:schemeClr val="bg2"/>
                </a:solidFill>
              </a:rPr>
              <a:t>gui</a:t>
            </a:r>
            <a:r>
              <a:rPr lang="en-US" sz="2400" i="1" dirty="0">
                <a:solidFill>
                  <a:schemeClr val="bg2"/>
                </a:solidFill>
              </a:rPr>
              <a:t>: The </a:t>
            </a:r>
            <a:r>
              <a:rPr lang="en-US" sz="2400" i="1" dirty="0" err="1">
                <a:solidFill>
                  <a:schemeClr val="bg2"/>
                </a:solidFill>
              </a:rPr>
              <a:t>GNUstep</a:t>
            </a:r>
            <a:r>
              <a:rPr lang="en-US" sz="2400" i="1" dirty="0">
                <a:solidFill>
                  <a:schemeClr val="bg2"/>
                </a:solidFill>
              </a:rPr>
              <a:t> GUI Library</a:t>
            </a:r>
            <a:r>
              <a:rPr lang="en-US" sz="2400" dirty="0">
                <a:solidFill>
                  <a:schemeClr val="bg2"/>
                </a:solidFill>
              </a:rPr>
              <a:t>. GitHub.</a:t>
            </a:r>
            <a:br>
              <a:rPr lang="en-US" sz="2400" dirty="0">
                <a:solidFill>
                  <a:schemeClr val="bg2"/>
                </a:solidFill>
              </a:rPr>
            </a:br>
            <a:r>
              <a:rPr lang="en-US" sz="2400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https://github.com/gnustep/libs-gui</a:t>
            </a:r>
            <a:br>
              <a:rPr lang="en-US" sz="2400" dirty="0">
                <a:solidFill>
                  <a:schemeClr val="bg2"/>
                </a:solidFill>
              </a:rPr>
            </a:br>
            <a:r>
              <a:rPr lang="en-US" sz="2400" dirty="0">
                <a:solidFill>
                  <a:schemeClr val="bg2"/>
                </a:solidFill>
              </a:rPr>
              <a:t>Accessed 3 Apr. 2025.</a:t>
            </a:r>
          </a:p>
          <a:p>
            <a:pPr>
              <a:buFont typeface="+mj-lt"/>
              <a:buAutoNum type="arabicPeriod"/>
            </a:pPr>
            <a:r>
              <a:rPr lang="en-US" sz="2400" dirty="0" err="1">
                <a:solidFill>
                  <a:schemeClr val="bg2"/>
                </a:solidFill>
              </a:rPr>
              <a:t>GNUstep</a:t>
            </a:r>
            <a:r>
              <a:rPr lang="en-US" sz="2400" dirty="0">
                <a:solidFill>
                  <a:schemeClr val="bg2"/>
                </a:solidFill>
              </a:rPr>
              <a:t>. </a:t>
            </a:r>
            <a:r>
              <a:rPr lang="en-US" sz="2400" i="1" dirty="0">
                <a:solidFill>
                  <a:schemeClr val="bg2"/>
                </a:solidFill>
              </a:rPr>
              <a:t>apps-gorm: </a:t>
            </a:r>
            <a:r>
              <a:rPr lang="en-US" sz="2400" i="1" dirty="0" err="1">
                <a:solidFill>
                  <a:schemeClr val="bg2"/>
                </a:solidFill>
              </a:rPr>
              <a:t>GNUstep</a:t>
            </a:r>
            <a:r>
              <a:rPr lang="en-US" sz="2400" i="1" dirty="0">
                <a:solidFill>
                  <a:schemeClr val="bg2"/>
                </a:solidFill>
              </a:rPr>
              <a:t> Interface Builder</a:t>
            </a:r>
            <a:r>
              <a:rPr lang="en-US" sz="2400" dirty="0">
                <a:solidFill>
                  <a:schemeClr val="bg2"/>
                </a:solidFill>
              </a:rPr>
              <a:t>. GitHub.</a:t>
            </a:r>
            <a:br>
              <a:rPr lang="en-US" sz="2400" dirty="0">
                <a:solidFill>
                  <a:schemeClr val="bg2"/>
                </a:solidFill>
              </a:rPr>
            </a:br>
            <a:r>
              <a:rPr lang="en-US" sz="2400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https://github.com/gnustep/apps-gorm</a:t>
            </a:r>
            <a:br>
              <a:rPr lang="en-US" sz="2400" dirty="0">
                <a:solidFill>
                  <a:schemeClr val="bg2"/>
                </a:solidFill>
              </a:rPr>
            </a:br>
            <a:r>
              <a:rPr lang="en-US" sz="2400" dirty="0">
                <a:solidFill>
                  <a:schemeClr val="bg2"/>
                </a:solidFill>
              </a:rPr>
              <a:t>Accessed 3 Apr. 2025.</a:t>
            </a:r>
          </a:p>
          <a:p>
            <a:pPr>
              <a:buFont typeface="+mj-lt"/>
              <a:buAutoNum type="arabicPeriod"/>
            </a:pPr>
            <a:r>
              <a:rPr lang="en-US" sz="2400" dirty="0" err="1">
                <a:solidFill>
                  <a:schemeClr val="bg2"/>
                </a:solidFill>
              </a:rPr>
              <a:t>GNUstep</a:t>
            </a:r>
            <a:r>
              <a:rPr lang="en-US" sz="2400" dirty="0">
                <a:solidFill>
                  <a:schemeClr val="bg2"/>
                </a:solidFill>
              </a:rPr>
              <a:t>. </a:t>
            </a:r>
            <a:r>
              <a:rPr lang="en-US" sz="2400" i="1" dirty="0">
                <a:solidFill>
                  <a:schemeClr val="bg2"/>
                </a:solidFill>
              </a:rPr>
              <a:t>libs-back: Backend Rendering Library</a:t>
            </a:r>
            <a:r>
              <a:rPr lang="en-US" sz="2400" dirty="0">
                <a:solidFill>
                  <a:schemeClr val="bg2"/>
                </a:solidFill>
              </a:rPr>
              <a:t>. GitHub.</a:t>
            </a:r>
            <a:br>
              <a:rPr lang="en-US" sz="2400" dirty="0">
                <a:solidFill>
                  <a:schemeClr val="bg2"/>
                </a:solidFill>
              </a:rPr>
            </a:br>
            <a:r>
              <a:rPr lang="en-US" sz="2400" dirty="0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https://github.com/gnustep/libs-back</a:t>
            </a:r>
            <a:br>
              <a:rPr lang="en-US" sz="2400" dirty="0">
                <a:solidFill>
                  <a:schemeClr val="bg2"/>
                </a:solidFill>
              </a:rPr>
            </a:br>
            <a:r>
              <a:rPr lang="en-US" sz="2400" dirty="0">
                <a:solidFill>
                  <a:schemeClr val="bg2"/>
                </a:solidFill>
              </a:rPr>
              <a:t>Accessed 3 Apr. 2025.</a:t>
            </a:r>
          </a:p>
          <a:p>
            <a:pPr>
              <a:buFont typeface="+mj-lt"/>
              <a:buAutoNum type="arabicPeriod"/>
            </a:pPr>
            <a:r>
              <a:rPr lang="en-US" sz="2400" dirty="0" err="1">
                <a:solidFill>
                  <a:schemeClr val="bg2"/>
                </a:solidFill>
              </a:rPr>
              <a:t>Kazman</a:t>
            </a:r>
            <a:r>
              <a:rPr lang="en-US" sz="2400" dirty="0">
                <a:solidFill>
                  <a:schemeClr val="bg2"/>
                </a:solidFill>
              </a:rPr>
              <a:t>, R. et al. </a:t>
            </a:r>
            <a:r>
              <a:rPr lang="en-US" sz="2400" i="1" dirty="0">
                <a:solidFill>
                  <a:schemeClr val="bg2"/>
                </a:solidFill>
              </a:rPr>
              <a:t>SAAM: A Method for Analyzing the Properties of Software Architectures</a:t>
            </a:r>
            <a:r>
              <a:rPr lang="en-US" sz="2400" dirty="0">
                <a:solidFill>
                  <a:schemeClr val="bg2"/>
                </a:solidFill>
              </a:rPr>
              <a:t>.</a:t>
            </a:r>
            <a:br>
              <a:rPr lang="en-US" sz="2400" dirty="0">
                <a:solidFill>
                  <a:schemeClr val="bg2"/>
                </a:solidFill>
              </a:rPr>
            </a:br>
            <a:r>
              <a:rPr lang="en-US" sz="2400" dirty="0">
                <a:solidFill>
                  <a:schemeClr val="bg2"/>
                </a:solidFill>
              </a:rPr>
              <a:t>ICSE 1994.</a:t>
            </a:r>
            <a:br>
              <a:rPr lang="en-US" sz="2400" dirty="0">
                <a:solidFill>
                  <a:schemeClr val="bg2"/>
                </a:solidFill>
              </a:rPr>
            </a:br>
            <a:r>
              <a:rPr lang="en-US" sz="2400" dirty="0">
                <a:solidFill>
                  <a:schemeClr val="accent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https://www.researchgate.net/publication/3560794_SAAM</a:t>
            </a:r>
            <a:endParaRPr lang="en-US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382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114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73748" y="539948"/>
            <a:ext cx="7769304" cy="12275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800"/>
              </a:lnSpc>
              <a:buNone/>
            </a:pPr>
            <a:r>
              <a:rPr lang="en-US" sz="3850" dirty="0" err="1">
                <a:solidFill>
                  <a:srgbClr val="F5F0F0"/>
                </a:solidFill>
                <a:latin typeface="Merriweather" pitchFamily="34" charset="0"/>
                <a:ea typeface="+mn-lt"/>
                <a:cs typeface="+mn-lt"/>
              </a:rPr>
              <a:t>GNUstep</a:t>
            </a:r>
            <a:r>
              <a:rPr lang="en-US" sz="3850" dirty="0">
                <a:solidFill>
                  <a:srgbClr val="F5F0F0"/>
                </a:solidFill>
                <a:latin typeface="Merriweather" pitchFamily="34" charset="0"/>
                <a:ea typeface="+mn-lt"/>
                <a:cs typeface="+mn-lt"/>
              </a:rPr>
              <a:t> </a:t>
            </a:r>
            <a:r>
              <a:rPr lang="en-US" sz="38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Conceptual Architecture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6173748" y="2062043"/>
            <a:ext cx="7769304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50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PRESENTED BY </a:t>
            </a:r>
            <a:endParaRPr lang="en-US" sz="1500"/>
          </a:p>
        </p:txBody>
      </p:sp>
      <p:sp>
        <p:nvSpPr>
          <p:cNvPr id="5" name="Text 2"/>
          <p:cNvSpPr/>
          <p:nvPr/>
        </p:nvSpPr>
        <p:spPr>
          <a:xfrm>
            <a:off x="6173748" y="2596991"/>
            <a:ext cx="7769304" cy="6281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🟩</a:t>
            </a:r>
            <a:r>
              <a:rPr lang="en-US" sz="15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</a:t>
            </a:r>
            <a:r>
              <a:rPr lang="en-US" sz="150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Daniel</a:t>
            </a:r>
            <a:r>
              <a:rPr lang="en-US" sz="15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                                                   Architecture Impact</a:t>
            </a:r>
          </a:p>
          <a:p>
            <a:pPr marL="0" indent="0">
              <a:lnSpc>
                <a:spcPts val="2450"/>
              </a:lnSpc>
              <a:buNone/>
            </a:pPr>
            <a:r>
              <a:rPr lang="en-US" sz="15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                                                                       • Risks &amp; structural changes</a:t>
            </a:r>
            <a:endParaRPr lang="en-US" sz="1500" dirty="0"/>
          </a:p>
        </p:txBody>
      </p:sp>
      <p:sp>
        <p:nvSpPr>
          <p:cNvPr id="6" name="Text 3"/>
          <p:cNvSpPr/>
          <p:nvPr/>
        </p:nvSpPr>
        <p:spPr>
          <a:xfrm>
            <a:off x="6173748" y="3446026"/>
            <a:ext cx="7769304" cy="6281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🟦</a:t>
            </a:r>
            <a:r>
              <a:rPr lang="en-US" sz="1500" b="1" dirty="0">
                <a:solidFill>
                  <a:srgbClr val="E2E6E9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Mohamed</a:t>
            </a:r>
            <a:r>
              <a:rPr lang="en-US" sz="1500" dirty="0">
                <a:solidFill>
                  <a:srgbClr val="E2E6E9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 (</a:t>
            </a:r>
            <a:r>
              <a:rPr lang="en-US" sz="1500" b="1" dirty="0">
                <a:solidFill>
                  <a:srgbClr val="E2E6E9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Group Leader</a:t>
            </a:r>
            <a:r>
              <a:rPr lang="en-US" sz="1500" dirty="0">
                <a:solidFill>
                  <a:srgbClr val="E2E6E9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 )               SAAM Alternatives</a:t>
            </a:r>
            <a:endParaRPr lang="en-US" sz="1500" dirty="0">
              <a:latin typeface="Merriweather"/>
            </a:endParaRPr>
          </a:p>
        </p:txBody>
      </p:sp>
      <p:sp>
        <p:nvSpPr>
          <p:cNvPr id="7" name="Text 4"/>
          <p:cNvSpPr/>
          <p:nvPr/>
        </p:nvSpPr>
        <p:spPr>
          <a:xfrm>
            <a:off x="6173748" y="4293360"/>
            <a:ext cx="7769304" cy="6281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🟨</a:t>
            </a:r>
            <a:r>
              <a:rPr lang="en-US" sz="15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</a:t>
            </a:r>
            <a:r>
              <a:rPr lang="en-US" sz="150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David</a:t>
            </a:r>
            <a:r>
              <a:rPr lang="en-US" sz="15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                                                      – Feature Interactions
                                                                     </a:t>
            </a:r>
            <a:endParaRPr lang="en-US" sz="1500" dirty="0"/>
          </a:p>
        </p:txBody>
      </p:sp>
      <p:sp>
        <p:nvSpPr>
          <p:cNvPr id="8" name="Text 5"/>
          <p:cNvSpPr/>
          <p:nvPr/>
        </p:nvSpPr>
        <p:spPr>
          <a:xfrm>
            <a:off x="6173748" y="5144095"/>
            <a:ext cx="7769304" cy="6281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🟪</a:t>
            </a:r>
            <a:r>
              <a:rPr lang="en-US" sz="15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</a:t>
            </a:r>
            <a:r>
              <a:rPr lang="en-US" sz="150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Mirwais</a:t>
            </a:r>
            <a:r>
              <a:rPr lang="en-US" sz="15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                                                  – SAAM Evaluation</a:t>
            </a:r>
            <a:endParaRPr lang="en-US" sz="1500" dirty="0"/>
          </a:p>
        </p:txBody>
      </p:sp>
      <p:sp>
        <p:nvSpPr>
          <p:cNvPr id="9" name="Text 6"/>
          <p:cNvSpPr/>
          <p:nvPr/>
        </p:nvSpPr>
        <p:spPr>
          <a:xfrm>
            <a:off x="6173748" y="5998232"/>
            <a:ext cx="7769304" cy="6281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🟥</a:t>
            </a:r>
            <a:r>
              <a:rPr lang="en-US" sz="15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</a:t>
            </a:r>
            <a:r>
              <a:rPr lang="en-US" sz="150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Musdaf                                                   </a:t>
            </a:r>
            <a:r>
              <a:rPr lang="en-US" sz="15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– System Qualities</a:t>
            </a:r>
            <a:endParaRPr lang="en-US" sz="1500" dirty="0"/>
          </a:p>
        </p:txBody>
      </p:sp>
      <p:sp>
        <p:nvSpPr>
          <p:cNvPr id="10" name="Text 7"/>
          <p:cNvSpPr/>
          <p:nvPr/>
        </p:nvSpPr>
        <p:spPr>
          <a:xfrm>
            <a:off x="6173748" y="6842165"/>
            <a:ext cx="7769304" cy="7595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🟥</a:t>
            </a:r>
            <a:r>
              <a:rPr lang="en-US" sz="1500" dirty="0">
                <a:solidFill>
                  <a:srgbClr val="E2E6E9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 Mohanad                                                -  Use cases and sequence diagrams  </a:t>
            </a:r>
          </a:p>
          <a:p>
            <a:pPr marL="0" indent="0">
              <a:lnSpc>
                <a:spcPts val="2450"/>
              </a:lnSpc>
              <a:buNone/>
            </a:pPr>
            <a:r>
              <a:rPr lang="en-US" sz="15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     (presenter 2)                               </a:t>
            </a:r>
            <a:endParaRPr lang="en-US" sz="1500" dirty="0"/>
          </a:p>
        </p:txBody>
      </p:sp>
      <p:sp>
        <p:nvSpPr>
          <p:cNvPr id="11" name="Text 8"/>
          <p:cNvSpPr/>
          <p:nvPr/>
        </p:nvSpPr>
        <p:spPr>
          <a:xfrm>
            <a:off x="6173748" y="7377113"/>
            <a:ext cx="7769304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endParaRPr lang="en-US" sz="15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5DABF1-0CFC-B3B3-8DA3-910936CA9420}"/>
              </a:ext>
            </a:extLst>
          </p:cNvPr>
          <p:cNvSpPr/>
          <p:nvPr/>
        </p:nvSpPr>
        <p:spPr>
          <a:xfrm>
            <a:off x="12257903" y="7694601"/>
            <a:ext cx="2372497" cy="5384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dirty="0"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3798" y="820579"/>
            <a:ext cx="6170771" cy="7712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485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     overview </a:t>
            </a:r>
            <a:endParaRPr lang="en-US" sz="4850"/>
          </a:p>
        </p:txBody>
      </p:sp>
      <p:sp>
        <p:nvSpPr>
          <p:cNvPr id="4" name="Text 1"/>
          <p:cNvSpPr/>
          <p:nvPr/>
        </p:nvSpPr>
        <p:spPr>
          <a:xfrm>
            <a:off x="863798" y="1962031"/>
            <a:ext cx="7416403" cy="394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E2E6E9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Introduction:  Introduce the motivation behind the enhancement..</a:t>
            </a:r>
            <a:endParaRPr lang="en-US" sz="1900" dirty="0">
              <a:latin typeface="Merriweather"/>
            </a:endParaRPr>
          </a:p>
        </p:txBody>
      </p:sp>
      <p:sp>
        <p:nvSpPr>
          <p:cNvPr id="5" name="Text 2"/>
          <p:cNvSpPr/>
          <p:nvPr/>
        </p:nvSpPr>
        <p:spPr>
          <a:xfrm>
            <a:off x="863798" y="2702655"/>
            <a:ext cx="7416403" cy="789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E2E6E9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Examine </a:t>
            </a:r>
            <a:r>
              <a:rPr lang="en-US" sz="1900" dirty="0" err="1">
                <a:solidFill>
                  <a:srgbClr val="E2E6E9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GNUstep's</a:t>
            </a:r>
            <a:r>
              <a:rPr lang="en-US" sz="1900" dirty="0">
                <a:solidFill>
                  <a:srgbClr val="E2E6E9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 current state regarding event logging.</a:t>
            </a:r>
          </a:p>
          <a:p>
            <a:pPr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chemeClr val="bg2"/>
                </a:solidFill>
                <a:latin typeface="Merriweather"/>
              </a:rPr>
              <a:t>Detail our proposed unified logging system.</a:t>
            </a:r>
          </a:p>
        </p:txBody>
      </p:sp>
      <p:sp>
        <p:nvSpPr>
          <p:cNvPr id="6" name="Text 3"/>
          <p:cNvSpPr/>
          <p:nvPr/>
        </p:nvSpPr>
        <p:spPr>
          <a:xfrm>
            <a:off x="876154" y="3661548"/>
            <a:ext cx="7416403" cy="789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E2E6E9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Discuss the architectural impact of the enhancement.</a:t>
            </a:r>
            <a:endParaRPr lang="en-US" sz="1900" dirty="0">
              <a:latin typeface="Merriweather"/>
            </a:endParaRPr>
          </a:p>
        </p:txBody>
      </p:sp>
      <p:sp>
        <p:nvSpPr>
          <p:cNvPr id="7" name="Text 4"/>
          <p:cNvSpPr/>
          <p:nvPr/>
        </p:nvSpPr>
        <p:spPr>
          <a:xfrm>
            <a:off x="863796" y="4455627"/>
            <a:ext cx="7416403" cy="789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E2E6E9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Provide an evaluation using SAAM analysis.</a:t>
            </a:r>
          </a:p>
          <a:p>
            <a:pPr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chemeClr val="bg2"/>
                </a:solidFill>
                <a:latin typeface="Merriweather"/>
              </a:rPr>
              <a:t>Present use cases and supporting sequence diagrams.</a:t>
            </a:r>
          </a:p>
        </p:txBody>
      </p:sp>
      <p:sp>
        <p:nvSpPr>
          <p:cNvPr id="8" name="Text 5"/>
          <p:cNvSpPr/>
          <p:nvPr/>
        </p:nvSpPr>
        <p:spPr>
          <a:xfrm>
            <a:off x="863795" y="5476479"/>
            <a:ext cx="7416403" cy="789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E2E6E9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Limitations and lessons learned</a:t>
            </a:r>
            <a:r>
              <a:rPr lang="en-US" sz="1900" b="1" dirty="0">
                <a:solidFill>
                  <a:srgbClr val="E2E6E9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 :</a:t>
            </a:r>
            <a:r>
              <a:rPr lang="en-US" sz="1900" dirty="0">
                <a:solidFill>
                  <a:srgbClr val="E2E6E9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Challenges faced and their impact on findings. And lessons we  have learned </a:t>
            </a:r>
          </a:p>
          <a:p>
            <a:pPr marL="342900" indent="-342900">
              <a:lnSpc>
                <a:spcPts val="3100"/>
              </a:lnSpc>
              <a:buSzPct val="100000"/>
              <a:buChar char="•"/>
            </a:pP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877418" y="6468091"/>
            <a:ext cx="7416403" cy="789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>
                <a:solidFill>
                  <a:srgbClr val="E2E6E9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Conclusion: Summary of key points and closing thoughts.</a:t>
            </a:r>
            <a:endParaRPr lang="en-US" sz="1900">
              <a:latin typeface="Merriweather"/>
            </a:endParaRPr>
          </a:p>
        </p:txBody>
      </p:sp>
      <p:sp>
        <p:nvSpPr>
          <p:cNvPr id="10" name="Text 7"/>
          <p:cNvSpPr/>
          <p:nvPr/>
        </p:nvSpPr>
        <p:spPr>
          <a:xfrm>
            <a:off x="863798" y="7014210"/>
            <a:ext cx="7416403" cy="394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endParaRPr lang="en-US" sz="190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0092E4BF-2260-50A9-B598-AFF29BC7F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170765"/>
            <a:ext cx="32893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8" y="2553891"/>
            <a:ext cx="6170771" cy="7712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485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Introduction </a:t>
            </a:r>
            <a:endParaRPr lang="en-US" sz="4850"/>
          </a:p>
        </p:txBody>
      </p:sp>
      <p:sp>
        <p:nvSpPr>
          <p:cNvPr id="3" name="Text 1"/>
          <p:cNvSpPr/>
          <p:nvPr/>
        </p:nvSpPr>
        <p:spPr>
          <a:xfrm>
            <a:off x="863798" y="3818811"/>
            <a:ext cx="12902803" cy="11844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Our analysis of </a:t>
            </a:r>
            <a:r>
              <a:rPr lang="en-US" sz="1900" dirty="0" err="1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GNUstep's</a:t>
            </a: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concrete architecture revealed complexities arising from indirect communication, especially the extensive use of </a:t>
            </a:r>
            <a:r>
              <a:rPr lang="en-US" sz="1900" dirty="0" err="1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NSNotification</a:t>
            </a: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. This complexity makes debugging and performance profiling challenging. To address these issues, we propose a unified logging system aimed at centralizing and standardizing logging across the framework.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863798" y="5280898"/>
            <a:ext cx="12902803" cy="394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endParaRPr lang="en-US" sz="19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EF9374-FB03-8980-5360-1BAA52F0DB6A}"/>
              </a:ext>
            </a:extLst>
          </p:cNvPr>
          <p:cNvSpPr/>
          <p:nvPr/>
        </p:nvSpPr>
        <p:spPr>
          <a:xfrm>
            <a:off x="12874567" y="7635870"/>
            <a:ext cx="1755833" cy="56841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FAA5DA45-368F-6B4F-6303-C0CAF4C1F8F0}"/>
              </a:ext>
            </a:extLst>
          </p:cNvPr>
          <p:cNvSpPr/>
          <p:nvPr/>
        </p:nvSpPr>
        <p:spPr>
          <a:xfrm>
            <a:off x="12665676" y="7747686"/>
            <a:ext cx="1878227" cy="383060"/>
          </a:xfrm>
          <a:prstGeom prst="round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0"/>
          <p:cNvSpPr/>
          <p:nvPr/>
        </p:nvSpPr>
        <p:spPr>
          <a:xfrm>
            <a:off x="304800" y="429614"/>
            <a:ext cx="12249388" cy="8628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300"/>
              </a:lnSpc>
              <a:buNone/>
            </a:pPr>
            <a:r>
              <a:rPr lang="en-US" sz="4400" dirty="0">
                <a:solidFill>
                  <a:schemeClr val="bg1"/>
                </a:solidFill>
              </a:rPr>
              <a:t>Proposed Feature - Unified Event Logging System Functionality</a:t>
            </a:r>
            <a:endParaRPr lang="en-US" sz="4250" dirty="0">
              <a:solidFill>
                <a:schemeClr val="bg1"/>
              </a:solidFill>
            </a:endParaRPr>
          </a:p>
        </p:txBody>
      </p:sp>
      <p:sp>
        <p:nvSpPr>
          <p:cNvPr id="10" name="Text 8"/>
          <p:cNvSpPr/>
          <p:nvPr/>
        </p:nvSpPr>
        <p:spPr>
          <a:xfrm>
            <a:off x="758428" y="4356973"/>
            <a:ext cx="401824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endParaRPr lang="en-US" sz="1700"/>
          </a:p>
        </p:txBody>
      </p:sp>
      <p:sp>
        <p:nvSpPr>
          <p:cNvPr id="11" name="Text 9"/>
          <p:cNvSpPr/>
          <p:nvPr/>
        </p:nvSpPr>
        <p:spPr>
          <a:xfrm>
            <a:off x="758428" y="4898708"/>
            <a:ext cx="401824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endParaRPr lang="en-US" sz="1700"/>
          </a:p>
        </p:txBody>
      </p:sp>
      <p:sp>
        <p:nvSpPr>
          <p:cNvPr id="14" name="Text 12"/>
          <p:cNvSpPr/>
          <p:nvPr/>
        </p:nvSpPr>
        <p:spPr>
          <a:xfrm>
            <a:off x="5312926" y="2546390"/>
            <a:ext cx="401824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endParaRPr lang="en-US" sz="1700"/>
          </a:p>
        </p:txBody>
      </p:sp>
      <p:sp>
        <p:nvSpPr>
          <p:cNvPr id="16" name="Text 14"/>
          <p:cNvSpPr/>
          <p:nvPr/>
        </p:nvSpPr>
        <p:spPr>
          <a:xfrm>
            <a:off x="5312926" y="3629858"/>
            <a:ext cx="401824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endParaRPr lang="en-US" sz="1700"/>
          </a:p>
        </p:txBody>
      </p:sp>
      <p:sp>
        <p:nvSpPr>
          <p:cNvPr id="17" name="Text 15"/>
          <p:cNvSpPr/>
          <p:nvPr/>
        </p:nvSpPr>
        <p:spPr>
          <a:xfrm>
            <a:off x="5312926" y="4171593"/>
            <a:ext cx="401824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endParaRPr lang="en-US" sz="1700"/>
          </a:p>
        </p:txBody>
      </p:sp>
      <p:sp>
        <p:nvSpPr>
          <p:cNvPr id="18" name="Text 16"/>
          <p:cNvSpPr/>
          <p:nvPr/>
        </p:nvSpPr>
        <p:spPr>
          <a:xfrm>
            <a:off x="5312926" y="4713327"/>
            <a:ext cx="401824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endParaRPr lang="en-US" sz="1700"/>
          </a:p>
        </p:txBody>
      </p:sp>
      <p:sp>
        <p:nvSpPr>
          <p:cNvPr id="20" name="Text 18"/>
          <p:cNvSpPr/>
          <p:nvPr/>
        </p:nvSpPr>
        <p:spPr>
          <a:xfrm>
            <a:off x="5312926" y="5796796"/>
            <a:ext cx="401824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endParaRPr lang="en-US" sz="1700"/>
          </a:p>
        </p:txBody>
      </p:sp>
      <p:sp>
        <p:nvSpPr>
          <p:cNvPr id="23" name="Text 21"/>
          <p:cNvSpPr/>
          <p:nvPr/>
        </p:nvSpPr>
        <p:spPr>
          <a:xfrm>
            <a:off x="9867424" y="2546390"/>
            <a:ext cx="401824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endParaRPr lang="en-US" sz="1700"/>
          </a:p>
        </p:txBody>
      </p:sp>
      <p:sp>
        <p:nvSpPr>
          <p:cNvPr id="25" name="Text 23"/>
          <p:cNvSpPr/>
          <p:nvPr/>
        </p:nvSpPr>
        <p:spPr>
          <a:xfrm>
            <a:off x="9867424" y="3629858"/>
            <a:ext cx="401824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endParaRPr lang="en-US" sz="1700"/>
          </a:p>
        </p:txBody>
      </p:sp>
      <p:sp>
        <p:nvSpPr>
          <p:cNvPr id="26" name="Text 24"/>
          <p:cNvSpPr/>
          <p:nvPr/>
        </p:nvSpPr>
        <p:spPr>
          <a:xfrm>
            <a:off x="9867424" y="4171593"/>
            <a:ext cx="401824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endParaRPr lang="en-US" sz="1700"/>
          </a:p>
        </p:txBody>
      </p:sp>
      <p:sp>
        <p:nvSpPr>
          <p:cNvPr id="27" name="Text 25"/>
          <p:cNvSpPr/>
          <p:nvPr/>
        </p:nvSpPr>
        <p:spPr>
          <a:xfrm>
            <a:off x="9867424" y="4713327"/>
            <a:ext cx="401824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endParaRPr lang="en-US" sz="1700"/>
          </a:p>
        </p:txBody>
      </p:sp>
      <p:sp>
        <p:nvSpPr>
          <p:cNvPr id="29" name="Text 27"/>
          <p:cNvSpPr/>
          <p:nvPr/>
        </p:nvSpPr>
        <p:spPr>
          <a:xfrm>
            <a:off x="9867424" y="5796796"/>
            <a:ext cx="401824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endParaRPr lang="en-US" sz="1700"/>
          </a:p>
        </p:txBody>
      </p:sp>
      <p:sp>
        <p:nvSpPr>
          <p:cNvPr id="30" name="Text 28"/>
          <p:cNvSpPr/>
          <p:nvPr/>
        </p:nvSpPr>
        <p:spPr>
          <a:xfrm>
            <a:off x="9867424" y="6338530"/>
            <a:ext cx="401824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endParaRPr lang="en-US" sz="17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770997-2011-E6FE-C013-776212BA0079}"/>
              </a:ext>
            </a:extLst>
          </p:cNvPr>
          <p:cNvSpPr/>
          <p:nvPr/>
        </p:nvSpPr>
        <p:spPr>
          <a:xfrm>
            <a:off x="834629" y="1492060"/>
            <a:ext cx="11831048" cy="5592277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2A49C0-4CEE-C91E-52B9-DEF7DCE22C55}"/>
              </a:ext>
            </a:extLst>
          </p:cNvPr>
          <p:cNvSpPr txBox="1"/>
          <p:nvPr/>
        </p:nvSpPr>
        <p:spPr>
          <a:xfrm>
            <a:off x="834627" y="1544359"/>
            <a:ext cx="11831048" cy="569386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Overview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centralized logging component capturing system events, errors, and user interactions across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GNUstep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improving consistency and simplifying debugging.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Interactions with existing features: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Depends on foundational classes in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libs-base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NSString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NSError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basic logging capabilities).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Components utilizing the logger include: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libs-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logs GUI interactions and rendering issues (e.g.,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NSWindow.m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NSApplication.m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libs-back: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logs backend-specific issues such as rendering or hardware errors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XGServerWindow.m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GORM: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captures UI configuration errors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GormDocument.m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Troubleshooting Panel: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Provides users an interface to view recent logs, filter them by event type (error, warning, info), and export logs for support teams.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22919" cy="822960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1357412" y="485738"/>
            <a:ext cx="10699762" cy="1583872"/>
          </a:xfrm>
          <a:prstGeom prst="roundRect">
            <a:avLst>
              <a:gd name="adj" fmla="val 18669"/>
            </a:avLst>
          </a:prstGeom>
          <a:solidFill>
            <a:srgbClr val="003180"/>
          </a:solidFill>
          <a:ln w="15240">
            <a:solidFill>
              <a:srgbClr val="194A99"/>
            </a:solidFill>
            <a:prstDash val="solid"/>
          </a:ln>
        </p:spPr>
        <p:txBody>
          <a:bodyPr/>
          <a:lstStyle/>
          <a:p>
            <a:r>
              <a:rPr lang="en-US" altLang="en-US" sz="2400" b="1" dirty="0">
                <a:solidFill>
                  <a:schemeClr val="bg2"/>
                </a:solidFill>
                <a:latin typeface="Arial" panose="020B0604020202020204" pitchFamily="34" charset="0"/>
              </a:rPr>
              <a:t>Maintainability:</a:t>
            </a:r>
            <a:br>
              <a:rPr lang="en-US" altLang="en-US" sz="2400" dirty="0">
                <a:solidFill>
                  <a:schemeClr val="bg2"/>
                </a:solidFill>
                <a:latin typeface="Arial" panose="020B0604020202020204" pitchFamily="34" charset="0"/>
              </a:rPr>
            </a:br>
            <a:r>
              <a:rPr lang="en-US" altLang="en-US" sz="2400" dirty="0">
                <a:solidFill>
                  <a:schemeClr val="bg2"/>
                </a:solidFill>
                <a:latin typeface="Arial" panose="020B0604020202020204" pitchFamily="34" charset="0"/>
              </a:rPr>
              <a:t>Centralized logging makes debugging and tracing easier by providing structured and consistent log outputs, reducing downtime and maintenance overhead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CC7B103-F321-F803-9EE0-B4029D2B3BD3}"/>
              </a:ext>
            </a:extLst>
          </p:cNvPr>
          <p:cNvSpPr/>
          <p:nvPr/>
        </p:nvSpPr>
        <p:spPr>
          <a:xfrm>
            <a:off x="12665676" y="7747686"/>
            <a:ext cx="1878227" cy="383060"/>
          </a:xfrm>
          <a:prstGeom prst="round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hape 1">
            <a:extLst>
              <a:ext uri="{FF2B5EF4-FFF2-40B4-BE49-F238E27FC236}">
                <a16:creationId xmlns:a16="http://schemas.microsoft.com/office/drawing/2014/main" id="{8F33F969-EC19-03F6-0F19-9D3532DF295C}"/>
              </a:ext>
            </a:extLst>
          </p:cNvPr>
          <p:cNvSpPr/>
          <p:nvPr/>
        </p:nvSpPr>
        <p:spPr>
          <a:xfrm>
            <a:off x="1322918" y="2227108"/>
            <a:ext cx="10604302" cy="1583873"/>
          </a:xfrm>
          <a:prstGeom prst="roundRect">
            <a:avLst>
              <a:gd name="adj" fmla="val 18669"/>
            </a:avLst>
          </a:prstGeom>
          <a:solidFill>
            <a:srgbClr val="003180"/>
          </a:solidFill>
          <a:ln w="15240">
            <a:solidFill>
              <a:srgbClr val="194A99"/>
            </a:solidFill>
            <a:prstDash val="solid"/>
          </a:ln>
        </p:spPr>
        <p:txBody>
          <a:bodyPr/>
          <a:lstStyle/>
          <a:p>
            <a:r>
              <a:rPr lang="en-US" sz="2400" b="1" dirty="0">
                <a:solidFill>
                  <a:schemeClr val="bg2"/>
                </a:solidFill>
              </a:rPr>
              <a:t>Evolvability:</a:t>
            </a:r>
            <a:br>
              <a:rPr lang="en-US" sz="2400" dirty="0">
                <a:solidFill>
                  <a:schemeClr val="bg2"/>
                </a:solidFill>
              </a:rPr>
            </a:br>
            <a:r>
              <a:rPr lang="en-US" sz="2400" dirty="0">
                <a:solidFill>
                  <a:schemeClr val="bg2"/>
                </a:solidFill>
              </a:rPr>
              <a:t>Modular logging interfaces allow each subsystem to independently adapt and evolve, making it simpler to introduce new components or modify existing ones</a:t>
            </a:r>
          </a:p>
        </p:txBody>
      </p:sp>
      <p:sp>
        <p:nvSpPr>
          <p:cNvPr id="18" name="Shape 1">
            <a:extLst>
              <a:ext uri="{FF2B5EF4-FFF2-40B4-BE49-F238E27FC236}">
                <a16:creationId xmlns:a16="http://schemas.microsoft.com/office/drawing/2014/main" id="{922180A2-025E-3BBB-1C26-AF56277251BE}"/>
              </a:ext>
            </a:extLst>
          </p:cNvPr>
          <p:cNvSpPr/>
          <p:nvPr/>
        </p:nvSpPr>
        <p:spPr>
          <a:xfrm>
            <a:off x="1357412" y="3962211"/>
            <a:ext cx="10604302" cy="1583873"/>
          </a:xfrm>
          <a:prstGeom prst="roundRect">
            <a:avLst>
              <a:gd name="adj" fmla="val 18669"/>
            </a:avLst>
          </a:prstGeom>
          <a:solidFill>
            <a:srgbClr val="003180"/>
          </a:solidFill>
          <a:ln w="1524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19" name="Shape 1">
            <a:extLst>
              <a:ext uri="{FF2B5EF4-FFF2-40B4-BE49-F238E27FC236}">
                <a16:creationId xmlns:a16="http://schemas.microsoft.com/office/drawing/2014/main" id="{CC5D4E40-4F62-1AB7-68E3-CC02E730FB64}"/>
              </a:ext>
            </a:extLst>
          </p:cNvPr>
          <p:cNvSpPr/>
          <p:nvPr/>
        </p:nvSpPr>
        <p:spPr>
          <a:xfrm>
            <a:off x="1359000" y="5857920"/>
            <a:ext cx="10673289" cy="1727158"/>
          </a:xfrm>
          <a:prstGeom prst="roundRect">
            <a:avLst>
              <a:gd name="adj" fmla="val 18669"/>
            </a:avLst>
          </a:prstGeom>
          <a:solidFill>
            <a:srgbClr val="003180"/>
          </a:solidFill>
          <a:ln w="1524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4DA61D-6FA7-8665-55E3-1C8A77DB0322}"/>
              </a:ext>
            </a:extLst>
          </p:cNvPr>
          <p:cNvSpPr txBox="1"/>
          <p:nvPr/>
        </p:nvSpPr>
        <p:spPr>
          <a:xfrm>
            <a:off x="1697370" y="4114800"/>
            <a:ext cx="10229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Performance:</a:t>
            </a:r>
            <a:br>
              <a:rPr lang="en-US" sz="2400" dirty="0">
                <a:solidFill>
                  <a:schemeClr val="bg2"/>
                </a:solidFill>
              </a:rPr>
            </a:br>
            <a:r>
              <a:rPr lang="en-US" sz="2400" dirty="0">
                <a:solidFill>
                  <a:schemeClr val="bg2"/>
                </a:solidFill>
              </a:rPr>
              <a:t>Minimal performance impact; logging activities are designed to be lightweight. However, excessive or mismanaged logging could introduce latency or overhead</a:t>
            </a:r>
            <a:r>
              <a:rPr lang="en-US" dirty="0">
                <a:solidFill>
                  <a:schemeClr val="bg2"/>
                </a:solidFill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C5A842-BC66-B6DB-E2C3-B16A68252180}"/>
              </a:ext>
            </a:extLst>
          </p:cNvPr>
          <p:cNvSpPr txBox="1"/>
          <p:nvPr/>
        </p:nvSpPr>
        <p:spPr>
          <a:xfrm>
            <a:off x="1756622" y="5857920"/>
            <a:ext cx="97368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Testability:</a:t>
            </a:r>
            <a:br>
              <a:rPr lang="en-US" sz="2400" dirty="0">
                <a:solidFill>
                  <a:schemeClr val="bg2"/>
                </a:solidFill>
              </a:rPr>
            </a:br>
            <a:r>
              <a:rPr lang="en-US" sz="2400" dirty="0">
                <a:solidFill>
                  <a:schemeClr val="bg2"/>
                </a:solidFill>
              </a:rPr>
              <a:t>Improved testability as logs enable precise tracing of events and easier debugging of interactions among subsystems. Modular design simplifies individual component testing.</a:t>
            </a:r>
          </a:p>
        </p:txBody>
      </p:sp>
      <p:sp>
        <p:nvSpPr>
          <p:cNvPr id="24" name="Rectangle 1">
            <a:extLst>
              <a:ext uri="{FF2B5EF4-FFF2-40B4-BE49-F238E27FC236}">
                <a16:creationId xmlns:a16="http://schemas.microsoft.com/office/drawing/2014/main" id="{C8FD5809-06A7-613B-2B83-521A5900F7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23165"/>
            <a:ext cx="32893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73629" cy="82296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854376E-DE52-A499-E9DB-0CAE516390AD}"/>
              </a:ext>
            </a:extLst>
          </p:cNvPr>
          <p:cNvSpPr/>
          <p:nvPr/>
        </p:nvSpPr>
        <p:spPr>
          <a:xfrm>
            <a:off x="12665676" y="7747686"/>
            <a:ext cx="1878227" cy="383060"/>
          </a:xfrm>
          <a:prstGeom prst="round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958C6D-7914-39FE-7FD9-1057C36FD491}"/>
              </a:ext>
            </a:extLst>
          </p:cNvPr>
          <p:cNvSpPr/>
          <p:nvPr/>
        </p:nvSpPr>
        <p:spPr>
          <a:xfrm>
            <a:off x="1861458" y="1795081"/>
            <a:ext cx="5453742" cy="618661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en-US" sz="3200" b="1" dirty="0">
                <a:solidFill>
                  <a:schemeClr val="tx1"/>
                </a:solidFill>
              </a:rPr>
              <a:t>Approach #1 (Centralized)</a:t>
            </a:r>
            <a:endParaRPr lang="en-US" sz="32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Simple integration; single point of update.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Uniform log format.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Potential bottlenecks due to centralized logging.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Difficult to test independently due to shared state</a:t>
            </a:r>
            <a:r>
              <a:rPr lang="en-US" dirty="0"/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DA2668-4CA4-AC39-C4C5-525681A90DB2}"/>
              </a:ext>
            </a:extLst>
          </p:cNvPr>
          <p:cNvSpPr/>
          <p:nvPr/>
        </p:nvSpPr>
        <p:spPr>
          <a:xfrm>
            <a:off x="7660749" y="1752600"/>
            <a:ext cx="5453742" cy="618661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en-US" sz="3200" b="1" dirty="0">
                <a:solidFill>
                  <a:schemeClr val="tx1"/>
                </a:solidFill>
              </a:rPr>
              <a:t>Approach #2 (Modular Interface-based)</a:t>
            </a:r>
            <a:endParaRPr lang="en-US" sz="32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High modularity; subsystems evolve independently.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Enhanced testability through isolation.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Initial complexity in setup.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Potential inconsistencies if not centrally managed.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F10234-C5BF-C14E-0417-1CABA293AA2B}"/>
              </a:ext>
            </a:extLst>
          </p:cNvPr>
          <p:cNvSpPr txBox="1"/>
          <p:nvPr/>
        </p:nvSpPr>
        <p:spPr>
          <a:xfrm>
            <a:off x="1273629" y="525680"/>
            <a:ext cx="126900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chemeClr val="bg2"/>
                </a:solidFill>
              </a:rPr>
              <a:t>Comparing Logging Implementation Approaches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09700" cy="823233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D40E011-CE85-48AC-D73D-46768728AA64}"/>
              </a:ext>
            </a:extLst>
          </p:cNvPr>
          <p:cNvSpPr/>
          <p:nvPr/>
        </p:nvSpPr>
        <p:spPr>
          <a:xfrm>
            <a:off x="12665676" y="7747686"/>
            <a:ext cx="1878227" cy="383060"/>
          </a:xfrm>
          <a:prstGeom prst="round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45371-925A-5958-0107-511FFB6AE8F0}"/>
              </a:ext>
            </a:extLst>
          </p:cNvPr>
          <p:cNvSpPr txBox="1"/>
          <p:nvPr/>
        </p:nvSpPr>
        <p:spPr>
          <a:xfrm>
            <a:off x="2111976" y="2005992"/>
            <a:ext cx="10553700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2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Issues</a:t>
            </a:r>
            <a:endParaRPr lang="en-US" sz="3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Developers should have familiarity with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GNUstep’s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layered architecture and the event-driven communication patterns we found in our concrete architecture.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Knowledge of libs-base, libs-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gui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libs-back components is essential since the logging system interacts closely with these subsystems.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Collaboration with maintainers or experts familiar with existing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GNUstep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logging practices (such as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NSLog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would ensure smoother integration.          </a:t>
            </a:r>
          </a:p>
          <a:p>
            <a:pPr>
              <a:buNone/>
            </a:pPr>
            <a:endParaRPr lang="en-US" sz="24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32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Potential Risks</a:t>
            </a:r>
            <a:endParaRPr lang="en-US" sz="3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Introducing unified logging might slightly impact performance, especially if logs become overly detailed or frequent.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Tight coupling or poorly designed logging interfaces could make the system harder to maintain or evolve.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Risk of inconsistent logging formats if the modular interface-based approach isn't clearly standardized across subsystems.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AAC48B-9FC0-55D1-756C-60F2F198E025}"/>
              </a:ext>
            </a:extLst>
          </p:cNvPr>
          <p:cNvSpPr txBox="1"/>
          <p:nvPr/>
        </p:nvSpPr>
        <p:spPr>
          <a:xfrm>
            <a:off x="3380088" y="863084"/>
            <a:ext cx="7315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Issues / Risks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BD8FC96-0069-EFA1-B884-7855B3262D33}"/>
              </a:ext>
            </a:extLst>
          </p:cNvPr>
          <p:cNvSpPr/>
          <p:nvPr/>
        </p:nvSpPr>
        <p:spPr>
          <a:xfrm>
            <a:off x="12665676" y="7747686"/>
            <a:ext cx="1878227" cy="383060"/>
          </a:xfrm>
          <a:prstGeom prst="round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0"/>
          <p:cNvSpPr/>
          <p:nvPr/>
        </p:nvSpPr>
        <p:spPr>
          <a:xfrm>
            <a:off x="623888" y="490657"/>
            <a:ext cx="10521434" cy="5569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350"/>
              </a:lnSpc>
              <a:buNone/>
            </a:pPr>
            <a:r>
              <a:rPr lang="en-US" sz="35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Use Case 1: Diagnosing Launch Failure via Diagnostics Panel</a:t>
            </a:r>
            <a:endParaRPr lang="en-US" sz="3500" dirty="0"/>
          </a:p>
        </p:txBody>
      </p:sp>
      <p:sp>
        <p:nvSpPr>
          <p:cNvPr id="3" name="Text 1"/>
          <p:cNvSpPr/>
          <p:nvPr/>
        </p:nvSpPr>
        <p:spPr>
          <a:xfrm>
            <a:off x="623888" y="3306128"/>
            <a:ext cx="5230297" cy="5703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200"/>
              </a:lnSpc>
              <a:buSzPct val="100000"/>
              <a:buChar char="•"/>
            </a:pPr>
            <a:r>
              <a:rPr lang="en-US" sz="1400" dirty="0">
                <a:solidFill>
                  <a:srgbClr val="E2E6E9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A user tries to open a </a:t>
            </a:r>
            <a:r>
              <a:rPr lang="en-US" sz="1400" dirty="0" err="1">
                <a:solidFill>
                  <a:srgbClr val="E2E6E9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GNUstep</a:t>
            </a:r>
            <a:r>
              <a:rPr lang="en-US" sz="1400" dirty="0">
                <a:solidFill>
                  <a:srgbClr val="E2E6E9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-based app, but it fails</a:t>
            </a:r>
          </a:p>
          <a:p>
            <a:pPr>
              <a:lnSpc>
                <a:spcPts val="2200"/>
              </a:lnSpc>
              <a:buSzPct val="100000"/>
            </a:pPr>
            <a:r>
              <a:rPr lang="en-US" sz="1400" dirty="0">
                <a:solidFill>
                  <a:srgbClr val="E2E6E9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            to launch..</a:t>
            </a:r>
            <a:endParaRPr lang="en-US" sz="1400" dirty="0">
              <a:latin typeface="Merriweather"/>
            </a:endParaRPr>
          </a:p>
        </p:txBody>
      </p:sp>
      <p:sp>
        <p:nvSpPr>
          <p:cNvPr id="4" name="Text 2"/>
          <p:cNvSpPr/>
          <p:nvPr/>
        </p:nvSpPr>
        <p:spPr>
          <a:xfrm>
            <a:off x="623888" y="3938826"/>
            <a:ext cx="5230297" cy="285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200"/>
              </a:lnSpc>
              <a:buSzPct val="100000"/>
              <a:buChar char="•"/>
            </a:pPr>
            <a:r>
              <a:rPr lang="en-US" sz="1400" dirty="0">
                <a:solidFill>
                  <a:srgbClr val="E2E6E9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hey access the Diagnostics Panel provided by </a:t>
            </a:r>
          </a:p>
          <a:p>
            <a:pPr>
              <a:lnSpc>
                <a:spcPts val="2200"/>
              </a:lnSpc>
              <a:buSzPct val="100000"/>
            </a:pPr>
            <a:r>
              <a:rPr lang="en-US" sz="1400" dirty="0">
                <a:solidFill>
                  <a:srgbClr val="E2E6E9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            the Unified Event Logger.</a:t>
            </a:r>
            <a:endParaRPr lang="en-US" sz="1400" dirty="0">
              <a:latin typeface="Merriweather"/>
            </a:endParaRPr>
          </a:p>
        </p:txBody>
      </p:sp>
      <p:sp>
        <p:nvSpPr>
          <p:cNvPr id="5" name="Text 3"/>
          <p:cNvSpPr/>
          <p:nvPr/>
        </p:nvSpPr>
        <p:spPr>
          <a:xfrm>
            <a:off x="623888" y="4461181"/>
            <a:ext cx="5230297" cy="285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200"/>
              </a:lnSpc>
              <a:buSzPct val="100000"/>
              <a:buChar char="•"/>
            </a:pPr>
            <a:r>
              <a:rPr lang="en-US" sz="1400" dirty="0">
                <a:solidFill>
                  <a:srgbClr val="E2E6E9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By filtering logs, they find a permissions </a:t>
            </a:r>
          </a:p>
          <a:p>
            <a:pPr>
              <a:lnSpc>
                <a:spcPts val="2200"/>
              </a:lnSpc>
              <a:buSzPct val="100000"/>
            </a:pPr>
            <a:r>
              <a:rPr lang="en-US" sz="1400" dirty="0">
                <a:solidFill>
                  <a:srgbClr val="E2E6E9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              error related to a config file.</a:t>
            </a:r>
            <a:endParaRPr lang="en-US" sz="1400" dirty="0">
              <a:latin typeface="Merriweather"/>
            </a:endParaRPr>
          </a:p>
        </p:txBody>
      </p:sp>
      <p:sp>
        <p:nvSpPr>
          <p:cNvPr id="6" name="Text 4"/>
          <p:cNvSpPr/>
          <p:nvPr/>
        </p:nvSpPr>
        <p:spPr>
          <a:xfrm>
            <a:off x="623887" y="5153668"/>
            <a:ext cx="5230297" cy="5703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200"/>
              </a:lnSpc>
              <a:buSzPct val="100000"/>
              <a:buChar char="•"/>
            </a:pPr>
            <a:r>
              <a:rPr lang="en-US" sz="1400" dirty="0">
                <a:solidFill>
                  <a:srgbClr val="E2E6E9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Using the user-friendly message, they fix the issue or export logs for support.</a:t>
            </a:r>
          </a:p>
          <a:p>
            <a:pPr marL="342900" indent="-342900">
              <a:lnSpc>
                <a:spcPts val="2200"/>
              </a:lnSpc>
              <a:buSzPct val="100000"/>
              <a:buChar char="•"/>
            </a:pPr>
            <a:endParaRPr lang="en-US" sz="1400" dirty="0">
              <a:latin typeface="Merriweather"/>
            </a:endParaRPr>
          </a:p>
        </p:txBody>
      </p:sp>
      <p:sp>
        <p:nvSpPr>
          <p:cNvPr id="7" name="Text 5"/>
          <p:cNvSpPr/>
          <p:nvPr/>
        </p:nvSpPr>
        <p:spPr>
          <a:xfrm>
            <a:off x="623888" y="5364599"/>
            <a:ext cx="5230297" cy="285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00"/>
              </a:lnSpc>
              <a:buNone/>
            </a:pPr>
            <a:endParaRPr lang="en-US" sz="14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06BBDA-FF1E-3626-37A6-A65A6D48B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185" y="1280161"/>
            <a:ext cx="8614574" cy="64587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D18E40-9FD2-72AD-9433-064F8B8CB6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30479" y="6246333"/>
            <a:ext cx="2546094" cy="1501353"/>
          </a:xfrm>
          <a:prstGeom prst="rect">
            <a:avLst/>
          </a:prstGeom>
        </p:spPr>
      </p:pic>
      <p:sp>
        <p:nvSpPr>
          <p:cNvPr id="14" name="Text 4">
            <a:extLst>
              <a:ext uri="{FF2B5EF4-FFF2-40B4-BE49-F238E27FC236}">
                <a16:creationId xmlns:a16="http://schemas.microsoft.com/office/drawing/2014/main" id="{6FD242B7-3551-9961-07A5-FF7922AD2656}"/>
              </a:ext>
            </a:extLst>
          </p:cNvPr>
          <p:cNvSpPr/>
          <p:nvPr/>
        </p:nvSpPr>
        <p:spPr>
          <a:xfrm>
            <a:off x="553827" y="5961178"/>
            <a:ext cx="5230297" cy="5703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200"/>
              </a:lnSpc>
              <a:buSzPct val="100000"/>
              <a:buChar char="•"/>
            </a:pPr>
            <a:r>
              <a:rPr lang="en-US" sz="1400" dirty="0">
                <a:solidFill>
                  <a:srgbClr val="E2E6E9"/>
                </a:solidFill>
                <a:latin typeface="Merriweather"/>
                <a:ea typeface="Merriweather" pitchFamily="34" charset="-122"/>
                <a:cs typeface="Merriweather" pitchFamily="34" charset="-120"/>
              </a:rPr>
              <a:t>Once resolved, the app launches successfully.</a:t>
            </a:r>
            <a:endParaRPr lang="en-US" sz="1400" dirty="0">
              <a:latin typeface="Merriweather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6d4b8aa-3d3c-4255-9286-bd34e5935b0b">
      <Terms xmlns="http://schemas.microsoft.com/office/infopath/2007/PartnerControls"/>
    </lcf76f155ced4ddcb4097134ff3c332f>
    <TaxCatchAll xmlns="95b1a282-979c-4d05-ac06-878bc22649b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63479137861140BA05071CC71D3466" ma:contentTypeVersion="11" ma:contentTypeDescription="Create a new document." ma:contentTypeScope="" ma:versionID="6d9c455c34afdb434f5c3235d6b7ed8e">
  <xsd:schema xmlns:xsd="http://www.w3.org/2001/XMLSchema" xmlns:xs="http://www.w3.org/2001/XMLSchema" xmlns:p="http://schemas.microsoft.com/office/2006/metadata/properties" xmlns:ns2="36d4b8aa-3d3c-4255-9286-bd34e5935b0b" xmlns:ns3="95b1a282-979c-4d05-ac06-878bc22649b5" targetNamespace="http://schemas.microsoft.com/office/2006/metadata/properties" ma:root="true" ma:fieldsID="6669359dc2604c9fbf0b98143547d25f" ns2:_="" ns3:_="">
    <xsd:import namespace="36d4b8aa-3d3c-4255-9286-bd34e5935b0b"/>
    <xsd:import namespace="95b1a282-979c-4d05-ac06-878bc22649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d4b8aa-3d3c-4255-9286-bd34e5935b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cbd2e69d-a885-47d9-a849-8bc90acf94c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b1a282-979c-4d05-ac06-878bc22649b5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ea18f03-c272-4c46-893c-4e14d781ea85}" ma:internalName="TaxCatchAll" ma:showField="CatchAllData" ma:web="95b1a282-979c-4d05-ac06-878bc22649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019AB98-3B1E-428D-8E0F-E7B7E59F1014}">
  <ds:schemaRefs>
    <ds:schemaRef ds:uri="http://schemas.microsoft.com/office/2006/metadata/properties"/>
    <ds:schemaRef ds:uri="http://schemas.microsoft.com/office/infopath/2007/PartnerControls"/>
    <ds:schemaRef ds:uri="36d4b8aa-3d3c-4255-9286-bd34e5935b0b"/>
    <ds:schemaRef ds:uri="95b1a282-979c-4d05-ac06-878bc22649b5"/>
  </ds:schemaRefs>
</ds:datastoreItem>
</file>

<file path=customXml/itemProps2.xml><?xml version="1.0" encoding="utf-8"?>
<ds:datastoreItem xmlns:ds="http://schemas.openxmlformats.org/officeDocument/2006/customXml" ds:itemID="{ADD418C3-B6AD-41E3-B22D-F8EE566572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6d4b8aa-3d3c-4255-9286-bd34e5935b0b"/>
    <ds:schemaRef ds:uri="95b1a282-979c-4d05-ac06-878bc22649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BE46F29-F81B-4C89-9E19-30F698E8B28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1548</Words>
  <Application>Microsoft Office PowerPoint</Application>
  <PresentationFormat>Custom</PresentationFormat>
  <Paragraphs>143</Paragraphs>
  <Slides>17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Musdaf Hirsi</cp:lastModifiedBy>
  <cp:revision>18</cp:revision>
  <dcterms:created xsi:type="dcterms:W3CDTF">2025-02-14T04:20:26Z</dcterms:created>
  <dcterms:modified xsi:type="dcterms:W3CDTF">2025-04-04T22:59:30Z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0x0101006263479137861140BA05071CC71D3466</vt:lpwstr>
  </property>
  <property fmtid="{D5CDD505-2E9C-101B-9397-08002B2CF9AE}" pid="3" name="MediaServiceImageTags">
    <vt:lpwstr/>
  </property>
</Properties>
</file>