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c43a1e8589149e2" /><Relationship Type="http://schemas.openxmlformats.org/officeDocument/2006/relationships/extended-properties" Target="/docProps/app.xml" Id="R8b85609ef616467f" /><Relationship Type="http://schemas.openxmlformats.org/officeDocument/2006/relationships/officeDocument" Target="/ppt/presentation.xml" Id="Ra9dc4737767440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d641116a9448f6"/>
  </p:sldMasterIdLst>
  <p:notesMasterIdLst>
    <p:notesMasterId xmlns:r="http://schemas.openxmlformats.org/officeDocument/2006/relationships" r:id="Re890551970154e71"/>
  </p:notesMasterIdLst>
  <p:sldIdLst>
    <p:sldId xmlns:r="http://schemas.openxmlformats.org/officeDocument/2006/relationships" id="256" r:id="R63b3108d172d484b"/>
    <p:sldId xmlns:r="http://schemas.openxmlformats.org/officeDocument/2006/relationships" id="257" r:id="R5188c9e6e6f84697"/>
    <p:sldId xmlns:r="http://schemas.openxmlformats.org/officeDocument/2006/relationships" id="258" r:id="R97c460a49b0f439a"/>
    <p:sldId xmlns:r="http://schemas.openxmlformats.org/officeDocument/2006/relationships" id="259" r:id="R1e441f5f968d4393"/>
    <p:sldId xmlns:r="http://schemas.openxmlformats.org/officeDocument/2006/relationships" id="260" r:id="Rff23d6d3edf94aed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279940069e4485d" /><Relationship Type="http://schemas.openxmlformats.org/officeDocument/2006/relationships/slideMaster" Target="/ppt/slideMasters/slideMaster1.xml" Id="R93d641116a9448f6" /><Relationship Type="http://schemas.openxmlformats.org/officeDocument/2006/relationships/notesMaster" Target="/ppt/notesMasters/notesMaster1.xml" Id="Re890551970154e71" /><Relationship Type="http://schemas.openxmlformats.org/officeDocument/2006/relationships/presProps" Target="/ppt/presProps.xml" Id="R72a49713512c4d18" /><Relationship Type="http://schemas.openxmlformats.org/officeDocument/2006/relationships/viewProps" Target="/ppt/viewProps.xml" Id="R1b9a6f43990b4ad0" /><Relationship Type="http://schemas.openxmlformats.org/officeDocument/2006/relationships/tableStyles" Target="/ppt/tableStyles.xml" Id="R4e9c299ccecc47b6" /><Relationship Type="http://schemas.openxmlformats.org/officeDocument/2006/relationships/slide" Target="/ppt/slides/slide1.xml" Id="R63b3108d172d484b" /><Relationship Type="http://schemas.openxmlformats.org/officeDocument/2006/relationships/slide" Target="/ppt/slides/slide2.xml" Id="R5188c9e6e6f84697" /><Relationship Type="http://schemas.openxmlformats.org/officeDocument/2006/relationships/slide" Target="/ppt/slides/slide3.xml" Id="R97c460a49b0f439a" /><Relationship Type="http://schemas.openxmlformats.org/officeDocument/2006/relationships/slide" Target="/ppt/slides/slide4.xml" Id="R1e441f5f968d4393" /><Relationship Type="http://schemas.openxmlformats.org/officeDocument/2006/relationships/slide" Target="/ppt/slides/slide5.xml" Id="Rff23d6d3edf94ae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aaa5bde22f8444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56c9cea712a4225" /><Relationship Type="http://schemas.openxmlformats.org/officeDocument/2006/relationships/notesMaster" Target="/ppt/notesMasters/notesMaster1.xml" Id="R406c09391e1f460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c162d35442b4527" /><Relationship Type="http://schemas.openxmlformats.org/officeDocument/2006/relationships/notesMaster" Target="/ppt/notesMasters/notesMaster1.xml" Id="R7f57cf04fab645a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197074e65164e04" /><Relationship Type="http://schemas.openxmlformats.org/officeDocument/2006/relationships/notesMaster" Target="/ppt/notesMasters/notesMaster1.xml" Id="R63de063b70a04b6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44bab9df4bb459f" /><Relationship Type="http://schemas.openxmlformats.org/officeDocument/2006/relationships/notesMaster" Target="/ppt/notesMasters/notesMaster1.xml" Id="Raa0101dd84a0452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05da2b396fa48c4" /><Relationship Type="http://schemas.openxmlformats.org/officeDocument/2006/relationships/notesMaster" Target="/ppt/notesMasters/notesMaster1.xml" Id="Rd51403a794854f1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8d9c104024bc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e6ce2cdd56b43ae" /><Relationship Type="http://schemas.openxmlformats.org/officeDocument/2006/relationships/slideLayout" Target="/ppt/slideLayouts/slideLayout1.xml" Id="R0d167a1e2710449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167a1e2710449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9f2b9d74642ac" /><Relationship Type="http://schemas.openxmlformats.org/officeDocument/2006/relationships/notesSlide" Target="/ppt/notesSlides/notesSlide1.xml" Id="R70b37aeb64214d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570a86f264386" /><Relationship Type="http://schemas.openxmlformats.org/officeDocument/2006/relationships/notesSlide" Target="/ppt/notesSlides/notesSlide2.xml" Id="R7f9293b5bb304c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ec51f8dc543b2" /><Relationship Type="http://schemas.openxmlformats.org/officeDocument/2006/relationships/notesSlide" Target="/ppt/notesSlides/notesSlide3.xml" Id="R83432a7977334c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0b54ad1d14a63" /><Relationship Type="http://schemas.openxmlformats.org/officeDocument/2006/relationships/notesSlide" Target="/ppt/notesSlides/notesSlide4.xml" Id="R5739151c5c6348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9c3c2b7c245b5" /><Relationship Type="http://schemas.openxmlformats.org/officeDocument/2006/relationships/notesSlide" Target="/ppt/notesSlides/notesSlide5.xml" Id="R961607544f674d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93223F4-8737-4650-B538-7A2768594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766FB5B-1427-4E53-B7F3-737154164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7810500" cy="2476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F766E"/>
                </a:solidFill>
                <a:latin typeface="Arial"/>
                <a:ea typeface="Arial"/>
                <a:cs typeface="Arial"/>
              </a:defRPr>
            </a:pPr>
            <a:r>
              <a:t>FIND EVIL! | Verifier-first Protocol SIFT triage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62018C1-6979-40ED-98D1-D3B363175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287000" cy="838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EvidenceLock SIFT makes the verifier the hard boundary, not an afterthought.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C71F817-B805-42F4-9BE4-04FBCDA70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962025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The agent can draft quickly, but confirmed findings must prove themselves with evidence IDs, tool-call IDs, correction, and hashes.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216E390-8606-47FA-97D6-0A0A16B13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47900"/>
            <a:ext cx="2190750" cy="1085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60022A8-0A48-4D02-B576-CB0BF2ABA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81250"/>
            <a:ext cx="18859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047857"/>
                </a:solidFill>
                <a:latin typeface="Arial"/>
                <a:ea typeface="Arial"/>
                <a:cs typeface="Arial"/>
              </a:defRPr>
            </a:pPr>
            <a:r>
              <a:t>2/2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40DD47B-35D0-4A27-92BA-45A93FD57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838450"/>
            <a:ext cx="18859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98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expected suspicious behaviors found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E77815A-1D52-4EEB-8422-678BC68FE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2247900"/>
            <a:ext cx="2190750" cy="1085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2E09D8E-3203-4123-9941-87A38A40C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2381250"/>
            <a:ext cx="18859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047857"/>
                </a:solidFill>
                <a:latin typeface="Arial"/>
                <a:ea typeface="Arial"/>
                <a:cs typeface="Arial"/>
              </a:defRPr>
            </a:pPr>
            <a:r>
              <a:t>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485C255-3DA8-4D89-8455-3C1FF0394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2838450"/>
            <a:ext cx="18859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98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final verifier issues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5540465-4937-4A92-8953-6D4DFCDA9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247900"/>
            <a:ext cx="2190750" cy="1085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58FA279-6A42-4DFB-BB1A-E523A251F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2381250"/>
            <a:ext cx="18859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0F766E"/>
                </a:solidFill>
                <a:latin typeface="Arial"/>
                <a:ea typeface="Arial"/>
                <a:cs typeface="Arial"/>
              </a:defRPr>
            </a:pPr>
            <a:r>
              <a:t>true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4B94CAB-112B-4C29-8A32-C8D5FE51A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2838450"/>
            <a:ext cx="18859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98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negative control downgrades unsupported F-001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0FF9964-7CB4-484B-84B5-421EB372C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247900"/>
            <a:ext cx="2190750" cy="1085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8F0DBB0-8B1A-4A3E-98CF-1ED7BA422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381250"/>
            <a:ext cx="18859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t>ok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E40D3E0-1F43-40D6-A0B4-E19E130DA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838450"/>
            <a:ext cx="18859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98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integrity manifest verifies report set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301E85A-8938-42D1-A938-17BD1FB48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67150"/>
            <a:ext cx="3143250" cy="1314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1F0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52DC6D3-D58F-4805-94E4-15EA73B1C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67150"/>
            <a:ext cx="76200" cy="1314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2318"/>
          </a:solidFill>
          <a:ln xmlns:a="http://schemas.openxmlformats.org/drawingml/2006/main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ED24A1B-D2D9-4452-BA97-628DB246F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38600"/>
            <a:ext cx="268605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Core risk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EAA9F43-8F00-4F5A-B775-9CFCAF4E6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400550"/>
            <a:ext cx="2686050" cy="666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AI DFIR agents can write confident reports from incomplete or unsupported evidence.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554DB4A-2D5E-44E5-9665-76E3880BF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3867150"/>
            <a:ext cx="3143250" cy="1314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4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B213310-6ACB-49C5-912E-F0F4E99DF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3867150"/>
            <a:ext cx="76200" cy="1314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66E"/>
          </a:solidFill>
          <a:ln xmlns:a="http://schemas.openxmlformats.org/drawingml/2006/main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7DF10CD-70A2-4BFF-91E4-5CA23EDAE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038600"/>
            <a:ext cx="268605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Boundary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57E0FEA-D4FF-4561-8620-CC8EA2EF1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400550"/>
            <a:ext cx="2686050" cy="666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Confirmed status is blocked unless evidence refs and reproducible tool refs are present.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9262338-34E4-4B55-841C-FF9ABE8EA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3867150"/>
            <a:ext cx="3143250" cy="1314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F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7E505CA-C7BE-4F58-AD53-0BF891644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3867150"/>
            <a:ext cx="76200" cy="1314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AEC9DC7-29C8-4189-8ACA-923EE12A2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4038600"/>
            <a:ext cx="268605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Judge proof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276E719-F128-4169-B725-CF489D80D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4400550"/>
            <a:ext cx="2686050" cy="666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Smoke test requires rejected draft, corrected verifier, exact F-001/F-002 proof trace, negative manifest, and final hashes.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83EC9C1-B12F-4E96-AE42-ADAD1AA81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43815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EvidenceLock SIFT FIND EVIL judge deck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10FF2EF-E164-40F4-BED9-04033EBB5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00800"/>
            <a:ext cx="45720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defRPr sz="105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079991214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952B0F0-71AD-4A3D-B1D3-4377903FC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1844F98-8BBD-4964-98C4-F2F0DB151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7810500" cy="2476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F766E"/>
                </a:solidFill>
                <a:latin typeface="Arial"/>
                <a:ea typeface="Arial"/>
                <a:cs typeface="Arial"/>
              </a:defRPr>
            </a:pPr>
            <a:r>
              <a:t>FIND EVIL! | Verifier-first Protocol SIFT triage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9050C7B-AC30-40A9-829F-D3C9AFDB8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287000" cy="838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The proof chain is mechanical: a draft claim must survive exact evidence and tool references.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B6CDEE2-B613-4BF4-9498-EBF8E473E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962025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The deck compresses the same evidence path judges can inspect in the repo, smoke test, reports, and execution log.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5EAB4CD-77DB-413E-9C47-436FC5ED0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209800"/>
            <a:ext cx="21907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1F0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4144244-8806-4770-9870-D0D75B98D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209800"/>
            <a:ext cx="762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2318"/>
          </a:solidFill>
          <a:ln xmlns:a="http://schemas.openxmlformats.org/drawingml/2006/main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66D44E1-29C6-482E-A1A4-D9EB3889B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81250"/>
            <a:ext cx="173355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Draft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0318631-AB79-4EA0-8804-5EFD05442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743200"/>
            <a:ext cx="1733550" cy="571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Unsafe first pass includes unsupported confirmed claims.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115B81B-E71F-41F6-B944-EBF4C916D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2809875"/>
            <a:ext cx="4953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8"/>
          </a:solidFill>
          <a:ln xmlns:a="http://schemas.openxmlformats.org/drawingml/2006/main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FC00E43-DFB9-4589-93A4-918F39051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686050"/>
            <a:ext cx="20955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6DEE8"/>
                </a:solidFill>
                <a:latin typeface="Arial"/>
                <a:ea typeface="Arial"/>
                <a:cs typeface="Arial"/>
              </a:defRPr>
            </a:pPr>
            <a:r>
              <a:t>&gt;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6C36A5A-ED2E-491E-AA52-C2A7549DA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2209800"/>
            <a:ext cx="21907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E2018CE-1B0A-43BB-8427-B83FF9420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2209800"/>
            <a:ext cx="762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5309"/>
          </a:solidFill>
          <a:ln xmlns:a="http://schemas.openxmlformats.org/drawingml/2006/main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BE0E900-82BB-4200-8004-A4E3A78B7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2381250"/>
            <a:ext cx="173355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Verifier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DA6B0E-6132-43B8-B84F-27C926F28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2743200"/>
            <a:ext cx="1733550" cy="571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Rejects missing evidence refs and tool refs before final report.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19DE0D7-4CF6-4EA1-AA54-BC526D1E0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809875"/>
            <a:ext cx="4953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8"/>
          </a:solidFill>
          <a:ln xmlns:a="http://schemas.openxmlformats.org/drawingml/2006/main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BAFAEF3-66A7-4E44-B826-E72ABC979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686050"/>
            <a:ext cx="20955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6DEE8"/>
                </a:solidFill>
                <a:latin typeface="Arial"/>
                <a:ea typeface="Arial"/>
                <a:cs typeface="Arial"/>
              </a:defRPr>
            </a:pPr>
            <a:r>
              <a:t>&gt;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CE0918C-72BC-4E45-9F9F-211859A7F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209800"/>
            <a:ext cx="21907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F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C05B1E5-D735-4E49-984A-41BFD0212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209800"/>
            <a:ext cx="762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E3886D3-F550-4BEE-8384-68A428DA3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381250"/>
            <a:ext cx="173355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Correction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6A7262E-2696-4B1E-AED8-39971481B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743200"/>
            <a:ext cx="1733550" cy="571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Searches event records and attaches exact proof IDs.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BCAAE43-B95D-45C1-9134-C605C920E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2809875"/>
            <a:ext cx="4953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8"/>
          </a:solidFill>
          <a:ln xmlns:a="http://schemas.openxmlformats.org/drawingml/2006/main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2779C87-4F32-4BDF-84E6-F553E5792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2686050"/>
            <a:ext cx="20955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6DEE8"/>
                </a:solidFill>
                <a:latin typeface="Arial"/>
                <a:ea typeface="Arial"/>
                <a:cs typeface="Arial"/>
              </a:defRPr>
            </a:pPr>
            <a:r>
              <a:t>&gt;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10A66CB-C9A9-46E8-BF78-6A57D04F7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5550" y="2209800"/>
            <a:ext cx="14287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2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0577C22-F10A-4EC5-8B11-8FEE3ADE0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5550" y="2209800"/>
            <a:ext cx="762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7857"/>
          </a:solidFill>
          <a:ln xmlns:a="http://schemas.openxmlformats.org/drawingml/2006/main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EA79C18-5FA4-41C8-94C2-41FD4B53D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2381250"/>
            <a:ext cx="97155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Final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5EFD27F-BD90-4D4C-8DD3-0752A35B6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2743200"/>
            <a:ext cx="971550" cy="571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Only supported findings remain confirmed.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CBE9DD2-2CDD-409D-AEE5-DF22F6849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95750"/>
            <a:ext cx="29527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135AF98-9A1F-4B33-88A3-B50E7EA6D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95750"/>
            <a:ext cx="762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66E"/>
          </a:solidFill>
          <a:ln xmlns:a="http://schemas.openxmlformats.org/drawingml/2006/main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41DA3EE-3C90-4F96-9C2A-6B2149B4B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267200"/>
            <a:ext cx="249555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F-001 proof trace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89C67F4-0A6D-4BAB-A123-7BEE291AC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629150"/>
            <a:ext cx="2495550" cy="571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`windows_triage_events:1024` plus `cmd-0003 search_events` maps to suspicious PowerShell behavior.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3116997-C813-493D-A206-654DC211E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4095750"/>
            <a:ext cx="29527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AD3FFD3-9B9D-4DA8-B8FF-8C469BB71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4095750"/>
            <a:ext cx="762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84D2C88-A703-444D-B7FE-712A94AAE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4267200"/>
            <a:ext cx="249555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F-002 proof trace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200C6A8-95E7-44E5-83B3-7F0E64736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4629150"/>
            <a:ext cx="2495550" cy="571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`windows_triage_events:2048` plus `cmd-0004 search_events` maps to suspicious service installation.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8DACBD0-71F9-4EDD-B275-99C7A5D94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095750"/>
            <a:ext cx="295275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5B6B80F-B785-4D29-B855-4DED53A6C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095750"/>
            <a:ext cx="76200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5309"/>
          </a:solidFill>
          <a:ln xmlns:a="http://schemas.openxmlformats.org/drawingml/2006/main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7DC8B1B-3776-44D9-BB72-32C12806F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4267200"/>
            <a:ext cx="249555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Negative control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17580A4-0D70-4CCA-8CAE-720DA1B38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4629150"/>
            <a:ext cx="2495550" cy="571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Unsupported F-001 downgrades to `unresolved` with no evidence refs or tool refs.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E2C8DF3-13FA-4111-B02D-DAA621419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43815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EvidenceLock SIFT FIND EVIL judge deck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8972B08-7132-4D36-A528-8794542BA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00800"/>
            <a:ext cx="45720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defRPr sz="105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819022516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D13AF30-BCFC-47A0-9072-544181A43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B2A461E-1313-4E1F-9725-1570E8D3B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7810500" cy="2476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F766E"/>
                </a:solidFill>
                <a:latin typeface="Arial"/>
                <a:ea typeface="Arial"/>
                <a:cs typeface="Arial"/>
              </a:defRPr>
            </a:pPr>
            <a:r>
              <a:t>FIND EVIL! | Verifier-first Protocol SIFT triage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2AB0750-1D6E-4795-945E-2680C3AD6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287000" cy="838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Architecture: typed evidence tools, verifier correction, immutable outputs.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29C03AB-9F46-407F-AD4B-93F5295C9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962025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The current demo is dependency-light, but the boundary maps cleanly to SIFT exports and Sleuth Kit wrappers.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842561C-BC8D-4D70-B2BA-385C78782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71700"/>
            <a:ext cx="26670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4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7D2950A-A8F7-4167-ACEB-3624BE4D6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71700"/>
            <a:ext cx="762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66E"/>
          </a:solidFill>
          <a:ln xmlns:a="http://schemas.openxmlformats.org/drawingml/2006/main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A4E05EC-BCAB-4182-B6D4-010DD75F6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343150"/>
            <a:ext cx="220980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Case manifest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B12AC0-0392-403C-BECD-0324E760C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05100"/>
            <a:ext cx="2209800" cy="552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Normalized Windows EVTX-style events and case metadata stay read-only under the case directory.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C0E17C4-1E85-4271-9B69-A8ED9D5DB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71700"/>
            <a:ext cx="26670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F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9F87774-0818-4251-9E79-9DEFA5291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71700"/>
            <a:ext cx="762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D26D389-BB00-48E8-877C-1177DD833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343150"/>
            <a:ext cx="220980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Typed tools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2AD53F3-98C6-4579-A3AC-42E410850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705100"/>
            <a:ext cx="2209800" cy="552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85094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`hash_evidence`, `parse_evtx`, `search_events`, `extract_event_evidence`, `verify_report_claims`.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371F2F7-3EB6-470A-9F9D-E6342C779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171700"/>
            <a:ext cx="26670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2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14AE3A8-A559-4F1D-8E65-47F6917D1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171700"/>
            <a:ext cx="762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7857"/>
          </a:solidFill>
          <a:ln xmlns:a="http://schemas.openxmlformats.org/drawingml/2006/main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7931A2F-E191-41AA-9B11-BFBF80C2E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343150"/>
            <a:ext cx="220980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Report set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8652BB9-5C78-4B4C-95A7-FB7E2263C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705100"/>
            <a:ext cx="2209800" cy="552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Investigation, timeline, accuracy report, analyst handoff, agent trace, execution log, and manifest.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5AAF41F-811E-4713-824B-F1B2496D9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762250"/>
            <a:ext cx="990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8"/>
          </a:solidFill>
          <a:ln xmlns:a="http://schemas.openxmlformats.org/drawingml/2006/main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8B1474C-40E4-41AC-991D-F9B7ECBDD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638425"/>
            <a:ext cx="20955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6DEE8"/>
                </a:solidFill>
                <a:latin typeface="Arial"/>
                <a:ea typeface="Arial"/>
                <a:cs typeface="Arial"/>
              </a:defRPr>
            </a:pPr>
            <a:r>
              <a:t>&gt;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7228B62-6DB4-4875-BFB2-F112E7440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2762250"/>
            <a:ext cx="990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EE8"/>
          </a:solidFill>
          <a:ln xmlns:a="http://schemas.openxmlformats.org/drawingml/2006/main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03A3CED-17B1-434F-83F6-3AF2AA671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638425"/>
            <a:ext cx="20955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6DEE8"/>
                </a:solidFill>
                <a:latin typeface="Arial"/>
                <a:ea typeface="Arial"/>
                <a:cs typeface="Arial"/>
              </a:defRPr>
            </a:pPr>
            <a:r>
              <a:t>&gt;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A3F2F35-EE1B-4F35-9C91-9F31F9E6D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248150"/>
            <a:ext cx="257175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F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FB0289C-69F5-4C31-A85E-B0D06576E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248150"/>
            <a:ext cx="762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730A3"/>
          </a:solidFill>
          <a:ln xmlns:a="http://schemas.openxmlformats.org/drawingml/2006/main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43FB3B3-E904-48E6-8F62-97B9EBF62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419600"/>
            <a:ext cx="211455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SIFT-compatible path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5A0AE3A-EF9D-4C48-8F7F-D08C08242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781550"/>
            <a:ext cx="2114550" cy="552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EvtxECmd exports, Sleuth Kit `fls` / `istat` wrappers, typed MCP client tools, and integrity manifests.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A995CA2-0F97-4CD3-9513-E2915136F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4248150"/>
            <a:ext cx="257175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CB10F8E-5A2B-48B7-B282-C8B267E8F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4248150"/>
            <a:ext cx="762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5309"/>
          </a:solidFill>
          <a:ln xmlns:a="http://schemas.openxmlformats.org/drawingml/2006/main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4451DC4-53D5-4F96-B8AF-E4191FD2C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4419600"/>
            <a:ext cx="211455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Guardrails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B7E2091-8CF7-42DF-8BC1-3AA6F1442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4781550"/>
            <a:ext cx="2114550" cy="552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91919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Path-escape rejection, read-only evidence, confirmed-status enforcement, and safe manifest paths.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5619440-6FF7-411B-8F22-23D395748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248150"/>
            <a:ext cx="257175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1F0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412B9F2-3777-473A-8EB5-9BBFFE326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248150"/>
            <a:ext cx="76200" cy="1200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2318"/>
          </a:solidFill>
          <a:ln xmlns:a="http://schemas.openxmlformats.org/drawingml/2006/main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8775191-DD0B-4B70-8F3E-A5887F015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4419600"/>
            <a:ext cx="211455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Honest boundary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B696E6A-09AB-4FF3-8712-A91345030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4781550"/>
            <a:ext cx="2114550" cy="552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No live SIFT workstation execution or full disk-forensics coverage is claimed in this public package.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652D2D3-356E-430D-AE3C-BD0CD085B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43815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EvidenceLock SIFT FIND EVIL judge deck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FC7D720-54A6-4A94-820B-78B304FFB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00800"/>
            <a:ext cx="45720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defRPr sz="105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501685780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A4A8579-E285-42BC-8DE7-C3A84519B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CB96FB0-5039-4CB4-A26C-9241DD7AA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7810500" cy="2476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F766E"/>
                </a:solidFill>
                <a:latin typeface="Arial"/>
                <a:ea typeface="Arial"/>
                <a:cs typeface="Arial"/>
              </a:defRPr>
            </a:pPr>
            <a:r>
              <a:t>FIND EVIL! | Verifier-first Protocol SIFT triage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8E6A1F0-A78A-467F-B1D1-2505EBC2A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287000" cy="838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Evaluation focuses on the failure mode that matters most: unsupported certainty.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A657E45-6650-4912-B567-E84D63454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962025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A small vertical slice is valuable because it proves the control loop, not because it pretends to cover every forensic artifact.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9CB0117-77A2-48B0-98A8-99DD914AB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133600"/>
            <a:ext cx="2000250" cy="1085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2493453-234C-4019-80B8-BA9387896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266950"/>
            <a:ext cx="16954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0F766E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02B3716-A027-49CB-885C-F88BF9F32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724150"/>
            <a:ext cx="16954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98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synthetic Windows triage events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B19D22B-62A6-4016-B6FA-F937109E3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2133600"/>
            <a:ext cx="2000250" cy="1085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35C46DA-A6A0-4A27-BE2F-6EFAA202E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2266950"/>
            <a:ext cx="16954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047857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CA7F32-972E-4219-B0B1-5CF9C0289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2724150"/>
            <a:ext cx="16954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98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confirmed final findings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19C0E46-1EB3-4DE9-8681-A754F07FC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2133600"/>
            <a:ext cx="2000250" cy="1085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3404C22-3EEB-4CE7-868A-63290C599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2266950"/>
            <a:ext cx="16954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B45309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0639ABA-EA90-47A4-B604-790177C5F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05450" y="2724150"/>
            <a:ext cx="16954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98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unsafe draft issues rejected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79CF33D-5139-4C43-87AB-156557423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2133600"/>
            <a:ext cx="2000250" cy="1085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7054E42-6446-4AA4-B2FA-076588461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2266950"/>
            <a:ext cx="16954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400" b="1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t>11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9B07377-ECFB-43D9-8D4F-F61D447FC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2724150"/>
            <a:ext cx="1695450" cy="400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98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unit tests in package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891E0D7-E5DE-4994-8F86-0CCCD83F2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867150"/>
            <a:ext cx="314325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2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355DFCC-CA84-4CFA-BB12-69CE8BF5F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867150"/>
            <a:ext cx="7620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47857"/>
          </a:solidFill>
          <a:ln xmlns:a="http://schemas.openxmlformats.org/drawingml/2006/main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56523C8-B4B3-4487-BE17-BE44A4E7C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38600"/>
            <a:ext cx="268605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Accuracy proof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181D21A-7151-4EEF-8268-3B96D8A16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400550"/>
            <a:ext cx="2686050" cy="7429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Final report finds both expected suspicious behaviors and keeps benign logon contrast out of confirmed findings.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02CF846-248D-47A1-8B56-1BEE040F0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867150"/>
            <a:ext cx="314325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F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035E205-65E2-4CE6-8BDF-6936B3DFB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867150"/>
            <a:ext cx="7620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8B60550-4514-4525-AAD4-C72F86D27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4038600"/>
            <a:ext cx="268605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Bypass proof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3C7A898-1FDA-42BC-83CE-75D458E92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4400550"/>
            <a:ext cx="2686050" cy="7429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Regression tests cover unsupported confirmed claims, evidence path escapes, tampered outputs, unsafe manifest paths, and MCP verifier tools.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6029A61-78AE-49A7-97F1-75B2BFCB5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867150"/>
            <a:ext cx="314325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4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681B845-2118-4407-AF04-6569B6C7F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867150"/>
            <a:ext cx="76200" cy="1390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66E"/>
          </a:solidFill>
          <a:ln xmlns:a="http://schemas.openxmlformats.org/drawingml/2006/main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9548CA8-CF43-4D48-9F81-3E7955C5B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4038600"/>
            <a:ext cx="268605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Repro proof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4A0B0B2-EC42-413A-85F6-2D66BA90C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4400550"/>
            <a:ext cx="2686050" cy="7429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`python tools/judge_smoke_test.py` returns `ok: true` only when exact IDs, negative control, and manifest verification match.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F9BDA74-5EC7-40B0-B62C-767654210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43815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EvidenceLock SIFT FIND EVIL judge deck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D971460-4707-4846-8440-C2C07E135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00800"/>
            <a:ext cx="45720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defRPr sz="105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36648423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C40BDFC-285F-49DC-B080-6D2E44CDD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7FA"/>
          </a:solidFill>
          <a:ln xmlns:a="http://schemas.openxmlformats.org/drawingml/2006/main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25419E-3A19-4316-902F-940B1D06A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7810500" cy="2476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F766E"/>
                </a:solidFill>
                <a:latin typeface="Arial"/>
                <a:ea typeface="Arial"/>
                <a:cs typeface="Arial"/>
              </a:defRPr>
            </a:pPr>
            <a:r>
              <a:t>FIND EVIL! | Verifier-first Protocol SIFT triage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C163698-4560-4C9E-85ED-774BA0650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287000" cy="838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Devpost close: judges get a short path from demo to proof to responder handoff.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6DDE422-F088-4FAE-AEF3-A92C9957E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24000"/>
            <a:ext cx="9620250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This deck adds a compact presentation layer while the actual claim proof remains in public, reproducible artifacts.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E45DC9F-90AC-4211-A408-8F9F42D1F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14550"/>
            <a:ext cx="31432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7F4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3708183-1A39-4F44-BFCD-4880EE273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14550"/>
            <a:ext cx="762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766E"/>
          </a:solidFill>
          <a:ln xmlns:a="http://schemas.openxmlformats.org/drawingml/2006/main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7923503-4478-4181-8E89-D9C221147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286000"/>
            <a:ext cx="268605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Inspect first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F57636B-C22B-4F59-A67F-2B628D867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647950"/>
            <a:ext cx="26860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GitHub Pages judge hub, proof card, accuracy card, architecture card, judge pack, and scorecard.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70B645E-AA0C-44F5-AF40-927B3EDB6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114550"/>
            <a:ext cx="31432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F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35A8F12-6395-41C1-9A49-E6BAD3DDD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114550"/>
            <a:ext cx="762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AF4E809-74B3-405D-B416-07F8F050A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286000"/>
            <a:ext cx="268605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Run second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19E8AA4-1E90-468E-BAF1-7347E2F1C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647950"/>
            <a:ext cx="26860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`python tools/judge_smoke_test.py` and `verify-manifest` reproduce the proof trace and report integrity.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14D18C1-412B-4D58-BBED-57ED6E646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114550"/>
            <a:ext cx="31432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4E5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C6FFF90-4143-46F3-8523-EDF1E97EF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114550"/>
            <a:ext cx="762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5309"/>
          </a:solidFill>
          <a:ln xmlns:a="http://schemas.openxmlformats.org/drawingml/2006/main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DE06C52-71E2-4127-A531-2699F698E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286000"/>
            <a:ext cx="268605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6202A"/>
                </a:solidFill>
                <a:latin typeface="Arial"/>
                <a:ea typeface="Arial"/>
                <a:cs typeface="Arial"/>
              </a:defRPr>
            </a:pPr>
            <a:r>
              <a:t>Submit cleanly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C7844D0-4028-4BCE-8D85-CFC7E8886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647950"/>
            <a:ext cx="2686050" cy="7810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65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After Devpost CAPTCHA/project creation, use the field pack, gallery order, demo video, and this deck link.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0B8E006-4CAB-4E69-99CE-58E9456FC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267200"/>
            <a:ext cx="24574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8F2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D3A1028-7738-48D2-BE31-03069B8FA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352925"/>
            <a:ext cx="22669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60" b="1">
                <a:solidFill>
                  <a:srgbClr val="047857"/>
                </a:solidFill>
                <a:latin typeface="Arial"/>
                <a:ea typeface="Arial"/>
                <a:cs typeface="Arial"/>
              </a:defRPr>
            </a:pPr>
            <a:r>
              <a:t>Try it out: GitHub Pages hub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3699C52-373D-4FAA-A442-A93C4A488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4267200"/>
            <a:ext cx="24574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F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B6A4F50-F13F-4464-91EC-690E89D10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4352925"/>
            <a:ext cx="22669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60" b="1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t>Gallery: proof / architecture / accuracy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8EE1F8F-0762-451B-A60E-8EDA3B664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267200"/>
            <a:ext cx="245745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0FF"/>
          </a:solidFill>
          <a:ln xmlns:a="http://schemas.openxmlformats.org/drawingml/2006/main" w="9525">
            <a:solidFill>
              <a:srgbClr val="D6DEE8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3E79CE5-34B1-420D-8679-71CBFB727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352925"/>
            <a:ext cx="226695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60" b="1">
                <a:solidFill>
                  <a:srgbClr val="3730A3"/>
                </a:solidFill>
                <a:latin typeface="Arial"/>
                <a:ea typeface="Arial"/>
                <a:cs typeface="Arial"/>
              </a:defRPr>
            </a:pPr>
            <a:r>
              <a:t>Deck: editable PPTX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BD34835-0905-45EB-98D1-5370DEC3A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5467350"/>
            <a:ext cx="10001250" cy="304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t>Public hub: https://ooyxloo.github.io/evidencelock-sift/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3AEAC71-0ED2-4AC9-9ADB-2BF313796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4381500" cy="2286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EvidenceLock SIFT FIND EVIL judge deck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CF0840D-3C62-4B52-8846-338358583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400800"/>
            <a:ext cx="457200" cy="2667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 algn="r">
              <a:defRPr sz="105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856415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2026-06-11T21:52:26.7190000Z</dcterms:created>
  <dcterms:modified xsi:type="dcterms:W3CDTF">2026-06-11T21:52:26.7190000Z</dcterms:modified>
</coreProperties>
</file>