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36" r:id="rId3"/>
    <p:sldId id="355" r:id="rId4"/>
    <p:sldId id="357" r:id="rId5"/>
    <p:sldId id="358" r:id="rId6"/>
    <p:sldId id="359" r:id="rId7"/>
    <p:sldId id="363" r:id="rId8"/>
    <p:sldId id="360" r:id="rId9"/>
    <p:sldId id="361" r:id="rId10"/>
    <p:sldId id="364" r:id="rId11"/>
    <p:sldId id="391" r:id="rId12"/>
    <p:sldId id="392" r:id="rId13"/>
    <p:sldId id="393" r:id="rId14"/>
    <p:sldId id="376" r:id="rId15"/>
    <p:sldId id="377" r:id="rId16"/>
    <p:sldId id="378" r:id="rId17"/>
    <p:sldId id="388" r:id="rId18"/>
    <p:sldId id="389" r:id="rId19"/>
    <p:sldId id="367" r:id="rId20"/>
    <p:sldId id="365" r:id="rId21"/>
    <p:sldId id="366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90" r:id="rId40"/>
    <p:sldId id="350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B2B2B2"/>
    <a:srgbClr val="FF7401"/>
    <a:srgbClr val="FC9204"/>
    <a:srgbClr val="CC3300"/>
    <a:srgbClr val="FF3300"/>
    <a:srgbClr val="FFCC00"/>
    <a:srgbClr val="EB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3933" autoAdjust="0"/>
  </p:normalViewPr>
  <p:slideViewPr>
    <p:cSldViewPr snapToGrid="0"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noProof="0"/>
              <a:t>Click to edit Master text styles</a:t>
            </a:r>
          </a:p>
          <a:p>
            <a:pPr lvl="1"/>
            <a:r>
              <a:rPr lang="en-US" altLang="ko-KR" noProof="0"/>
              <a:t>Second level</a:t>
            </a:r>
          </a:p>
          <a:p>
            <a:pPr lvl="2"/>
            <a:r>
              <a:rPr lang="en-US" altLang="ko-KR" noProof="0"/>
              <a:t>Third level</a:t>
            </a:r>
          </a:p>
          <a:p>
            <a:pPr lvl="3"/>
            <a:r>
              <a:rPr lang="en-US" altLang="ko-KR" noProof="0"/>
              <a:t>Fourth level</a:t>
            </a:r>
          </a:p>
          <a:p>
            <a:pPr lvl="4"/>
            <a:r>
              <a:rPr lang="en-US" altLang="ko-KR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A3144F6A-F3D0-486F-87B1-77FA7274912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72749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>
              <a:latin typeface="Arial" pitchFamily="34" charset="0"/>
            </a:endParaRPr>
          </a:p>
        </p:txBody>
      </p:sp>
      <p:sp>
        <p:nvSpPr>
          <p:cNvPr id="31748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8233567-867B-49BC-828D-DC2365DC527C}" type="slidenum">
              <a:rPr lang="en-US" altLang="ko-KR" smtClean="0">
                <a:latin typeface="Arial" pitchFamily="34" charset="0"/>
                <a:ea typeface="굴림" pitchFamily="50" charset="-127"/>
              </a:rPr>
              <a:pPr eaLnBrk="1" hangingPunct="1"/>
              <a:t>1</a:t>
            </a:fld>
            <a:endParaRPr lang="en-US" altLang="ko-KR">
              <a:latin typeface="Arial" pitchFamily="34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Seoul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1447800" y="762000"/>
            <a:ext cx="7696200" cy="49530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715000"/>
            <a:ext cx="9144000" cy="114935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pic>
        <p:nvPicPr>
          <p:cNvPr id="7" name="Picture 6" descr="owas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66800"/>
            <a:ext cx="1371600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038600" y="5165725"/>
            <a:ext cx="4191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1000" dirty="0">
                <a:solidFill>
                  <a:srgbClr val="969696"/>
                </a:solidFill>
                <a:latin typeface="Tahoma" pitchFamily="34" charset="0"/>
                <a:ea typeface="굴림" pitchFamily="50" charset="-127"/>
              </a:rPr>
              <a:t>Copyright © The OWASP Seoul Chapter</a:t>
            </a:r>
          </a:p>
          <a:p>
            <a:pPr eaLnBrk="1" hangingPunct="1">
              <a:defRPr/>
            </a:pPr>
            <a:r>
              <a:rPr lang="en-US" altLang="ko-KR" sz="1000" dirty="0">
                <a:solidFill>
                  <a:srgbClr val="969696"/>
                </a:solidFill>
                <a:latin typeface="Tahoma" pitchFamily="34" charset="0"/>
                <a:ea typeface="굴림" pitchFamily="50" charset="-127"/>
              </a:rPr>
              <a:t>Permission is granted to copy, distribute and/or modify this document under the terms of the OWASP License.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609600"/>
            <a:ext cx="9144000" cy="152400"/>
          </a:xfrm>
          <a:prstGeom prst="rect">
            <a:avLst/>
          </a:prstGeom>
          <a:solidFill>
            <a:srgbClr val="7777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6350" y="755650"/>
            <a:ext cx="1417638" cy="3740150"/>
          </a:xfrm>
          <a:prstGeom prst="rect">
            <a:avLst/>
          </a:prstGeom>
          <a:solidFill>
            <a:srgbClr val="003399">
              <a:alpha val="5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350" y="5302250"/>
            <a:ext cx="1417638" cy="41275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ko-KR" dirty="0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6350" y="4845050"/>
            <a:ext cx="1417638" cy="56515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6350" y="2667000"/>
            <a:ext cx="1417638" cy="1219200"/>
          </a:xfrm>
          <a:prstGeom prst="rect">
            <a:avLst/>
          </a:prstGeom>
          <a:solidFill>
            <a:srgbClr val="003366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452563" y="2667000"/>
            <a:ext cx="681037" cy="121920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2170113" y="2667000"/>
            <a:ext cx="681037" cy="121920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0" y="2641600"/>
            <a:ext cx="9144000" cy="26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038600" y="5937250"/>
            <a:ext cx="510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2800" b="1" dirty="0">
                <a:solidFill>
                  <a:srgbClr val="EAEAEA"/>
                </a:solidFill>
                <a:latin typeface="Tahoma" pitchFamily="34" charset="0"/>
                <a:ea typeface="굴림" pitchFamily="50" charset="-127"/>
              </a:rPr>
              <a:t>The OWASP Seoul Chapter</a:t>
            </a:r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8462963" y="2667000"/>
            <a:ext cx="681037" cy="1219200"/>
          </a:xfrm>
          <a:prstGeom prst="rect">
            <a:avLst/>
          </a:prstGeom>
          <a:solidFill>
            <a:srgbClr val="339933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19" name="Freeform 29"/>
          <p:cNvSpPr>
            <a:spLocks/>
          </p:cNvSpPr>
          <p:nvPr/>
        </p:nvSpPr>
        <p:spPr bwMode="auto">
          <a:xfrm>
            <a:off x="2705100" y="2667000"/>
            <a:ext cx="1028700" cy="1219200"/>
          </a:xfrm>
          <a:custGeom>
            <a:avLst/>
            <a:gdLst>
              <a:gd name="T0" fmla="*/ 0 w 456"/>
              <a:gd name="T1" fmla="*/ 0 h 528"/>
              <a:gd name="T2" fmla="*/ 0 w 456"/>
              <a:gd name="T3" fmla="*/ 2147483647 h 528"/>
              <a:gd name="T4" fmla="*/ 977122877 w 456"/>
              <a:gd name="T5" fmla="*/ 2147483647 h 528"/>
              <a:gd name="T6" fmla="*/ 2147483647 w 456"/>
              <a:gd name="T7" fmla="*/ 1386295055 h 528"/>
              <a:gd name="T8" fmla="*/ 2147483647 w 456"/>
              <a:gd name="T9" fmla="*/ 5331691 h 528"/>
              <a:gd name="T10" fmla="*/ 0 w 456"/>
              <a:gd name="T11" fmla="*/ 0 h 5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6" h="528">
                <a:moveTo>
                  <a:pt x="0" y="0"/>
                </a:moveTo>
                <a:lnTo>
                  <a:pt x="0" y="528"/>
                </a:lnTo>
                <a:lnTo>
                  <a:pt x="192" y="528"/>
                </a:lnTo>
                <a:lnTo>
                  <a:pt x="452" y="260"/>
                </a:lnTo>
                <a:lnTo>
                  <a:pt x="456" y="1"/>
                </a:lnTo>
                <a:lnTo>
                  <a:pt x="0" y="0"/>
                </a:lnTo>
                <a:close/>
              </a:path>
            </a:pathLst>
          </a:custGeom>
          <a:solidFill>
            <a:srgbClr val="339933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30"/>
          <p:cNvSpPr>
            <a:spLocks/>
          </p:cNvSpPr>
          <p:nvPr/>
        </p:nvSpPr>
        <p:spPr bwMode="auto">
          <a:xfrm rot="10800000">
            <a:off x="7385050" y="2667000"/>
            <a:ext cx="1028700" cy="1219200"/>
          </a:xfrm>
          <a:custGeom>
            <a:avLst/>
            <a:gdLst>
              <a:gd name="T0" fmla="*/ 0 w 456"/>
              <a:gd name="T1" fmla="*/ 0 h 528"/>
              <a:gd name="T2" fmla="*/ 0 w 456"/>
              <a:gd name="T3" fmla="*/ 2147483647 h 528"/>
              <a:gd name="T4" fmla="*/ 977122877 w 456"/>
              <a:gd name="T5" fmla="*/ 2147483647 h 528"/>
              <a:gd name="T6" fmla="*/ 2147483647 w 456"/>
              <a:gd name="T7" fmla="*/ 1386295055 h 528"/>
              <a:gd name="T8" fmla="*/ 2147483647 w 456"/>
              <a:gd name="T9" fmla="*/ 5331691 h 528"/>
              <a:gd name="T10" fmla="*/ 0 w 456"/>
              <a:gd name="T11" fmla="*/ 0 h 5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6" h="528">
                <a:moveTo>
                  <a:pt x="0" y="0"/>
                </a:moveTo>
                <a:lnTo>
                  <a:pt x="0" y="528"/>
                </a:lnTo>
                <a:lnTo>
                  <a:pt x="192" y="528"/>
                </a:lnTo>
                <a:lnTo>
                  <a:pt x="452" y="260"/>
                </a:lnTo>
                <a:lnTo>
                  <a:pt x="456" y="1"/>
                </a:lnTo>
                <a:lnTo>
                  <a:pt x="0" y="0"/>
                </a:lnTo>
                <a:close/>
              </a:path>
            </a:pathLst>
          </a:custGeom>
          <a:solidFill>
            <a:srgbClr val="339933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1524000" y="4229100"/>
            <a:ext cx="266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2800" b="1" dirty="0">
                <a:solidFill>
                  <a:srgbClr val="777777"/>
                </a:solidFill>
                <a:latin typeface="Tahoma" pitchFamily="34" charset="0"/>
                <a:ea typeface="굴림" pitchFamily="50" charset="-127"/>
              </a:rPr>
              <a:t>OWASP</a:t>
            </a:r>
          </a:p>
        </p:txBody>
      </p:sp>
      <p:sp>
        <p:nvSpPr>
          <p:cNvPr id="22" name="Text Box 34"/>
          <p:cNvSpPr txBox="1">
            <a:spLocks noChangeArrowheads="1"/>
          </p:cNvSpPr>
          <p:nvPr/>
        </p:nvSpPr>
        <p:spPr bwMode="auto">
          <a:xfrm>
            <a:off x="4038600" y="6326188"/>
            <a:ext cx="4800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1600" u="sng" dirty="0">
                <a:solidFill>
                  <a:srgbClr val="EAEAEA"/>
                </a:solidFill>
                <a:latin typeface="Tahoma" pitchFamily="34" charset="0"/>
                <a:ea typeface="굴림" pitchFamily="50" charset="-127"/>
                <a:hlinkClick r:id="rId3"/>
              </a:rPr>
              <a:t>https://www.owasp.org/index.php/Seoul</a:t>
            </a:r>
            <a:r>
              <a:rPr lang="en-US" altLang="ko-KR" sz="1600" dirty="0">
                <a:solidFill>
                  <a:srgbClr val="EAEAEA"/>
                </a:solidFill>
                <a:latin typeface="Tahoma" pitchFamily="34" charset="0"/>
                <a:ea typeface="굴림" pitchFamily="50" charset="-127"/>
                <a:hlinkClick r:id="rId3"/>
              </a:rPr>
              <a:t> </a:t>
            </a:r>
            <a:endParaRPr lang="en-US" altLang="ko-KR" sz="1600" dirty="0">
              <a:solidFill>
                <a:srgbClr val="EAEAEA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6600" y="762000"/>
            <a:ext cx="5867400" cy="1905000"/>
          </a:xfrm>
        </p:spPr>
        <p:txBody>
          <a:bodyPr/>
          <a:lstStyle>
            <a:lvl1pPr>
              <a:defRPr>
                <a:solidFill>
                  <a:srgbClr val="777777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8600" y="3260725"/>
            <a:ext cx="4648200" cy="1752600"/>
          </a:xfrm>
        </p:spPr>
        <p:txBody>
          <a:bodyPr/>
          <a:lstStyle>
            <a:lvl1pPr marL="0" indent="0">
              <a:spcBef>
                <a:spcPct val="5000"/>
              </a:spcBef>
              <a:buFont typeface="Webdings" pitchFamily="18" charset="2"/>
              <a:buNone/>
              <a:defRPr sz="1600"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2933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C0043-570B-48FB-A955-EA219A4C5F8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9756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30644-D76E-42AE-944B-674610F2BD2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5278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6B89D-7168-48C2-AD97-A4F7195B487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65100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57" name="Picture 2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05883" y="1455539"/>
            <a:ext cx="6152555" cy="6152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91159" name="Group 23"/>
          <p:cNvGrpSpPr>
            <a:grpSpLocks/>
          </p:cNvGrpSpPr>
          <p:nvPr userDrawn="1"/>
        </p:nvGrpSpPr>
        <p:grpSpPr bwMode="auto">
          <a:xfrm>
            <a:off x="0" y="0"/>
            <a:ext cx="9144000" cy="2168798"/>
            <a:chOff x="0" y="0"/>
            <a:chExt cx="8192" cy="1944"/>
          </a:xfrm>
        </p:grpSpPr>
        <p:sp>
          <p:nvSpPr>
            <p:cNvPr id="91160" name="Rectangle 24"/>
            <p:cNvSpPr>
              <a:spLocks/>
            </p:cNvSpPr>
            <p:nvPr/>
          </p:nvSpPr>
          <p:spPr bwMode="auto">
            <a:xfrm>
              <a:off x="0" y="1600"/>
              <a:ext cx="8192" cy="4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B3B3B3"/>
                </a:gs>
              </a:gsLst>
              <a:lin ang="5400000" scaled="1"/>
            </a:gra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1161" name="Rectangle 25"/>
            <p:cNvSpPr>
              <a:spLocks/>
            </p:cNvSpPr>
            <p:nvPr/>
          </p:nvSpPr>
          <p:spPr bwMode="auto">
            <a:xfrm>
              <a:off x="0" y="0"/>
              <a:ext cx="8192" cy="1600"/>
            </a:xfrm>
            <a:prstGeom prst="rect">
              <a:avLst/>
            </a:prstGeom>
            <a:gradFill rotWithShape="0">
              <a:gsLst>
                <a:gs pos="0">
                  <a:srgbClr val="1A2464"/>
                </a:gs>
                <a:gs pos="100000">
                  <a:srgbClr val="46558F"/>
                </a:gs>
              </a:gsLst>
              <a:lin ang="5400000" scaled="1"/>
            </a:gra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91162" name="Picture 2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1" y="0"/>
              <a:ext cx="1944" cy="19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91163" name="Rectangle 27"/>
          <p:cNvSpPr>
            <a:spLocks/>
          </p:cNvSpPr>
          <p:nvPr userDrawn="1"/>
        </p:nvSpPr>
        <p:spPr bwMode="auto">
          <a:xfrm>
            <a:off x="0" y="5072062"/>
            <a:ext cx="9144000" cy="1785938"/>
          </a:xfrm>
          <a:prstGeom prst="rect">
            <a:avLst/>
          </a:prstGeom>
          <a:gradFill rotWithShape="0">
            <a:gsLst>
              <a:gs pos="0">
                <a:srgbClr val="1A2464"/>
              </a:gs>
              <a:gs pos="100000">
                <a:srgbClr val="46558F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1164" name="Rectangle 28"/>
          <p:cNvSpPr>
            <a:spLocks/>
          </p:cNvSpPr>
          <p:nvPr userDrawn="1"/>
        </p:nvSpPr>
        <p:spPr bwMode="auto">
          <a:xfrm>
            <a:off x="0" y="5027414"/>
            <a:ext cx="9144000" cy="44648"/>
          </a:xfrm>
          <a:prstGeom prst="rect">
            <a:avLst/>
          </a:prstGeom>
          <a:gradFill rotWithShape="0">
            <a:gsLst>
              <a:gs pos="0">
                <a:srgbClr val="B3B3B3"/>
              </a:gs>
              <a:gs pos="100000">
                <a:srgbClr val="000000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1168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642938" y="2303859"/>
            <a:ext cx="7822406" cy="1607344"/>
          </a:xfrm>
          <a:ln w="9525"/>
        </p:spPr>
        <p:txBody>
          <a:bodyPr lIns="64291" tIns="32146" rIns="64291" bIns="32146"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9512485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58A768BD-D53C-4A1D-8228-B3104D09632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9385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BB16C-8995-4BB9-A2AE-837CDF7A845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1010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738EB-C8E3-498A-B87E-7D4CC86E6CD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51305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3A7AA-CA83-4CF0-8149-2E7EB16F659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1994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3D47A-0553-417C-A23E-B32088CD4283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43929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5A194-8F35-4581-8C95-07F3A9AFAA4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67666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80C23-74B7-4D6F-984C-E18B1419F53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9783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25FB-F4FE-4B3A-B3B6-2F7BF20A2EE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86710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029" name="Rectangle 8"/>
          <p:cNvSpPr>
            <a:spLocks noChangeArrowheads="1"/>
          </p:cNvSpPr>
          <p:nvPr/>
        </p:nvSpPr>
        <p:spPr bwMode="auto">
          <a:xfrm>
            <a:off x="0" y="6711950"/>
            <a:ext cx="9144000" cy="1524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pic>
        <p:nvPicPr>
          <p:cNvPr id="1030" name="Picture 9" descr="owasp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248400"/>
            <a:ext cx="3810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5200" y="6308725"/>
            <a:ext cx="406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rgbClr val="969696"/>
                </a:solidFill>
                <a:latin typeface="+mn-lt"/>
                <a:ea typeface="굴림" charset="-127"/>
              </a:defRPr>
            </a:lvl1pPr>
          </a:lstStyle>
          <a:p>
            <a:pPr>
              <a:defRPr/>
            </a:pPr>
            <a:fld id="{0B25803F-A44A-4714-9A75-62606740EA8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032" name="Text Box 30"/>
          <p:cNvSpPr txBox="1">
            <a:spLocks noChangeArrowheads="1"/>
          </p:cNvSpPr>
          <p:nvPr/>
        </p:nvSpPr>
        <p:spPr bwMode="auto">
          <a:xfrm>
            <a:off x="5689600" y="6270625"/>
            <a:ext cx="238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ko-KR" sz="1400" b="1" dirty="0">
                <a:solidFill>
                  <a:srgbClr val="969696"/>
                </a:solidFill>
                <a:latin typeface="Tahoma" pitchFamily="34" charset="0"/>
                <a:ea typeface="굴림" pitchFamily="50" charset="-127"/>
              </a:rPr>
              <a:t>OWASP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812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&lt;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4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censys.io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phishtank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app.any.run/tasks/7ad3c08f-c1d1-4893-8227-3c47ed1ebe81/?fbclid=IwAR0KlsmbAsNhjwjRM-FNRmiCoIdYGjraP5EFii-tfaYjRwkAvj9vpdR5tGE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blog.hackenproof.com/industry-news/new-data-breach-exposes-57-million-records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twitter.com/search?q=$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RUB-NDS/PRET" TargetMode="External"/><Relationship Id="rId4" Type="http://schemas.openxmlformats.org/officeDocument/2006/relationships/hyperlink" Target="https://pastebin.com/ASuKK3q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log.usejournal.com/exploiting-android-devices-running-insecure-remote-adb-service-4490cc6a2282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buckhacker.com/" TargetMode="External"/><Relationship Id="rId2" Type="http://schemas.openxmlformats.org/officeDocument/2006/relationships/hyperlink" Target="https://github.com/jordanpotti/AWSBucketDum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kromtech/s3-inspector" TargetMode="External"/><Relationship Id="rId5" Type="http://schemas.openxmlformats.org/officeDocument/2006/relationships/hyperlink" Target="https://github.com/sa7mon/S3Scanner" TargetMode="External"/><Relationship Id="rId4" Type="http://schemas.openxmlformats.org/officeDocument/2006/relationships/hyperlink" Target="https://www.thebuckhacker.com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entest-standard.org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github.com/gelim/censys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github.com/gelim/censy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github.com/christophetd/censys-subdomain-finder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ristophetd/censys-subdomain-finder" TargetMode="External"/><Relationship Id="rId2" Type="http://schemas.openxmlformats.org/officeDocument/2006/relationships/hyperlink" Target="https://github.com/ninoseki/mitak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hyperlink" Target="https://domainbigdata.com/" TargetMode="External"/><Relationship Id="rId18" Type="http://schemas.openxmlformats.org/officeDocument/2006/relationships/hyperlink" Target="https://fofa.so/" TargetMode="External"/><Relationship Id="rId26" Type="http://schemas.openxmlformats.org/officeDocument/2006/relationships/hyperlink" Target="https://www.joesandbox.com/" TargetMode="External"/><Relationship Id="rId39" Type="http://schemas.openxmlformats.org/officeDocument/2006/relationships/hyperlink" Target="https://www.shodan.io/" TargetMode="External"/><Relationship Id="rId21" Type="http://schemas.openxmlformats.org/officeDocument/2006/relationships/hyperlink" Target="https://viz.greynoise.io/" TargetMode="External"/><Relationship Id="rId34" Type="http://schemas.openxmlformats.org/officeDocument/2006/relationships/hyperlink" Target="http://pub-db.com/" TargetMode="External"/><Relationship Id="rId42" Type="http://schemas.openxmlformats.org/officeDocument/2006/relationships/hyperlink" Target="https://talosintelligence.com/" TargetMode="External"/><Relationship Id="rId47" Type="http://schemas.openxmlformats.org/officeDocument/2006/relationships/hyperlink" Target="https://urlscan.io/" TargetMode="External"/><Relationship Id="rId50" Type="http://schemas.openxmlformats.org/officeDocument/2006/relationships/hyperlink" Target="https://vulmon.com/" TargetMode="External"/><Relationship Id="rId55" Type="http://schemas.openxmlformats.org/officeDocument/2006/relationships/hyperlink" Target="https://www.zoomeye.org/" TargetMode="External"/><Relationship Id="rId7" Type="http://schemas.openxmlformats.org/officeDocument/2006/relationships/hyperlink" Target="https://www.bitcoinabuse.com/" TargetMode="External"/><Relationship Id="rId12" Type="http://schemas.openxmlformats.org/officeDocument/2006/relationships/hyperlink" Target="https://dnslytics.com/" TargetMode="External"/><Relationship Id="rId17" Type="http://schemas.openxmlformats.org/officeDocument/2006/relationships/hyperlink" Target="https://findsubdomains.com/" TargetMode="External"/><Relationship Id="rId25" Type="http://schemas.openxmlformats.org/officeDocument/2006/relationships/hyperlink" Target="https://ipinfo.io/" TargetMode="External"/><Relationship Id="rId33" Type="http://schemas.openxmlformats.org/officeDocument/2006/relationships/hyperlink" Target="https://pipl.com/" TargetMode="External"/><Relationship Id="rId38" Type="http://schemas.openxmlformats.org/officeDocument/2006/relationships/hyperlink" Target="https://securitytrails.com/" TargetMode="External"/><Relationship Id="rId46" Type="http://schemas.openxmlformats.org/officeDocument/2006/relationships/hyperlink" Target="https://threatintelligenceplatform.com/" TargetMode="External"/><Relationship Id="rId2" Type="http://schemas.openxmlformats.org/officeDocument/2006/relationships/hyperlink" Target="https://github.com/christophetd/censys-subdomain-finder" TargetMode="External"/><Relationship Id="rId16" Type="http://schemas.openxmlformats.org/officeDocument/2006/relationships/hyperlink" Target="https://emailrep.io/" TargetMode="External"/><Relationship Id="rId20" Type="http://schemas.openxmlformats.org/officeDocument/2006/relationships/hyperlink" Target="https://transparencyreport.google.com/" TargetMode="External"/><Relationship Id="rId29" Type="http://schemas.openxmlformats.org/officeDocument/2006/relationships/hyperlink" Target="https://nvd.nist.gov/" TargetMode="External"/><Relationship Id="rId41" Type="http://schemas.openxmlformats.org/officeDocument/2006/relationships/hyperlink" Target="http://spyonweb.com/" TargetMode="External"/><Relationship Id="rId54" Type="http://schemas.openxmlformats.org/officeDocument/2006/relationships/hyperlink" Target="https://exchange.xforce.ibmcloud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pp.binaryedge.io/" TargetMode="External"/><Relationship Id="rId11" Type="http://schemas.openxmlformats.org/officeDocument/2006/relationships/hyperlink" Target="https://crt.sh/" TargetMode="External"/><Relationship Id="rId24" Type="http://schemas.openxmlformats.org/officeDocument/2006/relationships/hyperlink" Target="https://intelx.io/" TargetMode="External"/><Relationship Id="rId32" Type="http://schemas.openxmlformats.org/officeDocument/2006/relationships/hyperlink" Target="https://otx.alienvault.com/" TargetMode="External"/><Relationship Id="rId37" Type="http://schemas.openxmlformats.org/officeDocument/2006/relationships/hyperlink" Target="http://community.riskiq.com/" TargetMode="External"/><Relationship Id="rId40" Type="http://schemas.openxmlformats.org/officeDocument/2006/relationships/hyperlink" Target="https://sploitus.com/" TargetMode="External"/><Relationship Id="rId45" Type="http://schemas.openxmlformats.org/officeDocument/2006/relationships/hyperlink" Target="https://www.threatminer.org/" TargetMode="External"/><Relationship Id="rId53" Type="http://schemas.openxmlformats.org/officeDocument/2006/relationships/hyperlink" Target="https://wa-com.com/" TargetMode="External"/><Relationship Id="rId5" Type="http://schemas.openxmlformats.org/officeDocument/2006/relationships/hyperlink" Target="https://bgpview.io/" TargetMode="External"/><Relationship Id="rId15" Type="http://schemas.openxmlformats.org/officeDocument/2006/relationships/hyperlink" Target="https://domainwat.ch/" TargetMode="External"/><Relationship Id="rId23" Type="http://schemas.openxmlformats.org/officeDocument/2006/relationships/hyperlink" Target="https://www.hybrid-analysis.com/" TargetMode="External"/><Relationship Id="rId28" Type="http://schemas.openxmlformats.org/officeDocument/2006/relationships/hyperlink" Target="https://www.maltiverse.com/" TargetMode="External"/><Relationship Id="rId36" Type="http://schemas.openxmlformats.org/officeDocument/2006/relationships/hyperlink" Target="https://pulsedive.com/" TargetMode="External"/><Relationship Id="rId49" Type="http://schemas.openxmlformats.org/officeDocument/2006/relationships/hyperlink" Target="https://www.virustotal.com/" TargetMode="External"/><Relationship Id="rId10" Type="http://schemas.openxmlformats.org/officeDocument/2006/relationships/hyperlink" Target="https://censys.io/" TargetMode="External"/><Relationship Id="rId19" Type="http://schemas.openxmlformats.org/officeDocument/2006/relationships/hyperlink" Target="https://fortiguard.com/" TargetMode="External"/><Relationship Id="rId31" Type="http://schemas.openxmlformats.org/officeDocument/2006/relationships/hyperlink" Target="https://www.onyphe.io/" TargetMode="External"/><Relationship Id="rId44" Type="http://schemas.openxmlformats.org/officeDocument/2006/relationships/hyperlink" Target="https://www.threatcrowd.org/" TargetMode="External"/><Relationship Id="rId52" Type="http://schemas.openxmlformats.org/officeDocument/2006/relationships/hyperlink" Target="http://vxcube.com/" TargetMode="External"/><Relationship Id="rId4" Type="http://schemas.openxmlformats.org/officeDocument/2006/relationships/hyperlink" Target="https://archive.org/" TargetMode="External"/><Relationship Id="rId9" Type="http://schemas.openxmlformats.org/officeDocument/2006/relationships/hyperlink" Target="https://live.blockcypher.com/" TargetMode="External"/><Relationship Id="rId14" Type="http://schemas.openxmlformats.org/officeDocument/2006/relationships/hyperlink" Target="https://www.domaintools.com/" TargetMode="External"/><Relationship Id="rId22" Type="http://schemas.openxmlformats.org/officeDocument/2006/relationships/hyperlink" Target="https://hashdd.com/" TargetMode="External"/><Relationship Id="rId27" Type="http://schemas.openxmlformats.org/officeDocument/2006/relationships/hyperlink" Target="https://malshare.com/" TargetMode="External"/><Relationship Id="rId30" Type="http://schemas.openxmlformats.org/officeDocument/2006/relationships/hyperlink" Target="https://data.occrp.org/" TargetMode="External"/><Relationship Id="rId35" Type="http://schemas.openxmlformats.org/officeDocument/2006/relationships/hyperlink" Target="https://publicwww.com/" TargetMode="External"/><Relationship Id="rId43" Type="http://schemas.openxmlformats.org/officeDocument/2006/relationships/hyperlink" Target="https://app.threatconnect.com/" TargetMode="External"/><Relationship Id="rId48" Type="http://schemas.openxmlformats.org/officeDocument/2006/relationships/hyperlink" Target="https://viewdns.info/" TargetMode="External"/><Relationship Id="rId8" Type="http://schemas.openxmlformats.org/officeDocument/2006/relationships/hyperlink" Target="https://www.blockchain.com/" TargetMode="External"/><Relationship Id="rId51" Type="http://schemas.openxmlformats.org/officeDocument/2006/relationships/hyperlink" Target="https://www.vulncode-db.com/" TargetMode="External"/><Relationship Id="rId3" Type="http://schemas.openxmlformats.org/officeDocument/2006/relationships/hyperlink" Target="https://www.abuseipdb.com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hyperlink" Target="https://github.com/christophetd/censys-subdomain-finde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github.com/christophetd/censys-subdomain-finde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github.com/christophetd/censys-subdomain-finde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github.com/christophetd/censys-subdomain-finder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github.com/christophetd/censys-subdomain-finde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sintframework.com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ko-KR" altLang="en-US"/>
              <a:t>오픈 검색 서비스</a:t>
            </a:r>
            <a:r>
              <a:rPr lang="en-US" altLang="ko-KR"/>
              <a:t>(OSINT) API</a:t>
            </a:r>
            <a:r>
              <a:rPr lang="ko-KR" altLang="en-US"/>
              <a:t>를 활용한 보안과 개발</a:t>
            </a:r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4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4343400" y="3260725"/>
            <a:ext cx="3733800" cy="1400175"/>
          </a:xfrm>
        </p:spPr>
        <p:txBody>
          <a:bodyPr/>
          <a:lstStyle/>
          <a:p>
            <a:pPr eaLnBrk="1" hangingPunct="1"/>
            <a:r>
              <a:rPr lang="ko-KR" altLang="en-US" sz="1800">
                <a:latin typeface="맑은 고딕" pitchFamily="50" charset="-127"/>
                <a:ea typeface="맑은 고딕" pitchFamily="50" charset="-127"/>
              </a:rPr>
              <a:t>보안프로젝트</a:t>
            </a:r>
            <a:endParaRPr lang="en-US" altLang="ko-KR" sz="180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1800">
                <a:latin typeface="맑은 고딕" pitchFamily="50" charset="-127"/>
                <a:ea typeface="맑은 고딕" pitchFamily="50" charset="-127"/>
              </a:rPr>
              <a:t>조정원 대표</a:t>
            </a:r>
            <a:endParaRPr lang="en-US" altLang="ko-KR" sz="180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1800">
                <a:latin typeface="맑은 고딕" pitchFamily="50" charset="-127"/>
                <a:ea typeface="맑은 고딕" pitchFamily="50" charset="-127"/>
              </a:rPr>
              <a:t>OWASP </a:t>
            </a:r>
            <a:r>
              <a:rPr lang="ko-KR" altLang="en-US" sz="1800">
                <a:latin typeface="맑은 고딕" pitchFamily="50" charset="-127"/>
                <a:ea typeface="맑은 고딕" pitchFamily="50" charset="-127"/>
              </a:rPr>
              <a:t>프로젝트분과 팀장</a:t>
            </a:r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1800">
                <a:latin typeface="맑은 고딕" pitchFamily="50" charset="-127"/>
                <a:ea typeface="맑은 고딕" pitchFamily="50" charset="-127"/>
              </a:rPr>
              <a:t>ngnicky@naver.com</a:t>
            </a:r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48" name="Rectangle 17"/>
          <p:cNvSpPr>
            <a:spLocks noChangeArrowheads="1"/>
          </p:cNvSpPr>
          <p:nvPr/>
        </p:nvSpPr>
        <p:spPr bwMode="auto">
          <a:xfrm>
            <a:off x="1563688" y="4648200"/>
            <a:ext cx="12234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ko-KR" sz="1600">
                <a:solidFill>
                  <a:srgbClr val="777777"/>
                </a:solidFill>
                <a:latin typeface="Tahoma" pitchFamily="34" charset="0"/>
                <a:ea typeface="굴림" pitchFamily="50" charset="-127"/>
              </a:rPr>
              <a:t>2019. 11. 2</a:t>
            </a:r>
            <a:endParaRPr lang="en-US" altLang="ko-KR" sz="1600" dirty="0">
              <a:solidFill>
                <a:srgbClr val="777777"/>
              </a:solidFill>
              <a:latin typeface="Tahoma" pitchFamily="34" charset="0"/>
              <a:ea typeface="굴림" pitchFamily="50" charset="-127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/>
            <a:r>
              <a:rPr lang="ko-KR" altLang="en-US" sz="1600"/>
              <a:t>서버의 응답</a:t>
            </a:r>
            <a:r>
              <a:rPr lang="en-US" altLang="ko-KR" sz="1600"/>
              <a:t>(Response) </a:t>
            </a:r>
            <a:r>
              <a:rPr lang="ko-KR" altLang="en-US" sz="1600"/>
              <a:t>값에서 버전 정보 노출 여부 확인</a:t>
            </a:r>
            <a:endParaRPr lang="en-US" altLang="ko-KR" sz="1600"/>
          </a:p>
          <a:p>
            <a:pPr lvl="1"/>
            <a:r>
              <a:rPr lang="ko-KR" altLang="en-US" sz="1600"/>
              <a:t>버전과 비교하여 </a:t>
            </a:r>
            <a:r>
              <a:rPr lang="ko-KR" altLang="en-US" sz="1600" b="1"/>
              <a:t>취약점 데이터베이스</a:t>
            </a:r>
            <a:r>
              <a:rPr lang="en-US" altLang="ko-KR" sz="1600" b="1"/>
              <a:t>(Exploit-DB, </a:t>
            </a:r>
            <a:r>
              <a:rPr lang="en-US" altLang="ko-KR" sz="1200" b="1"/>
              <a:t>htttp://www.exploit-db.com</a:t>
            </a:r>
            <a:r>
              <a:rPr lang="en-US" altLang="ko-KR" sz="1600" b="1"/>
              <a:t>)</a:t>
            </a:r>
            <a:r>
              <a:rPr lang="ko-KR" altLang="en-US" sz="1600" b="1"/>
              <a:t>와 연결된 정보를 제공</a:t>
            </a:r>
            <a:endParaRPr lang="en-US" altLang="ko-KR" sz="1600" b="1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10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C8BA2C9-AF5E-4F43-A52D-20C896B12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82" y="2514866"/>
            <a:ext cx="7470636" cy="37934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4504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/>
            <a:r>
              <a:rPr lang="ko-KR" altLang="en-US" sz="1600"/>
              <a:t>임직원 </a:t>
            </a:r>
            <a:r>
              <a:rPr lang="en-US" altLang="ko-KR" sz="1600"/>
              <a:t>PC</a:t>
            </a:r>
            <a:r>
              <a:rPr lang="ko-KR" altLang="en-US" sz="1600"/>
              <a:t>단말</a:t>
            </a:r>
            <a:r>
              <a:rPr lang="en-US" altLang="ko-KR" sz="1600"/>
              <a:t>, </a:t>
            </a:r>
            <a:r>
              <a:rPr lang="ko-KR" altLang="en-US" sz="1600"/>
              <a:t>서버의 원격 터미널 서비스가 노출된 것 자체가 보안적 위협</a:t>
            </a:r>
          </a:p>
          <a:p>
            <a:pPr lvl="1"/>
            <a:r>
              <a:rPr lang="ko-KR" altLang="en-US" sz="1600"/>
              <a:t>쇼단 서비스 대상으로 지속적으로 모니터링 필수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11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9278A85-C7F8-4FC1-AB36-4F4C4DB6B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41" y="2416374"/>
            <a:ext cx="7991718" cy="370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08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/>
            <a:r>
              <a:rPr lang="ko-KR" altLang="en-US" sz="1600"/>
              <a:t>쇼단에서 확인한 로그인 되어 있는 윈도우 환경을 다수 보여줌</a:t>
            </a:r>
          </a:p>
          <a:p>
            <a:pPr lvl="1"/>
            <a:r>
              <a:rPr lang="en-US" altLang="ko-KR" sz="1600" b="1"/>
              <a:t>screenshot.label:loggedin screenshot.label:windows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12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B7C5277-EF93-4A6E-B3B3-477B11A0E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223437"/>
            <a:ext cx="8229600" cy="399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23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/>
            <a:r>
              <a:rPr lang="ko-KR" altLang="en-US" sz="1600"/>
              <a:t>등록한 </a:t>
            </a:r>
            <a:r>
              <a:rPr lang="en-US" altLang="ko-KR" sz="1600"/>
              <a:t>IP</a:t>
            </a:r>
            <a:r>
              <a:rPr lang="ko-KR" altLang="en-US" sz="1600"/>
              <a:t>를 실시간으로 업데이트 되는 정보로 모니터링 가능</a:t>
            </a:r>
            <a:endParaRPr lang="en-US" altLang="ko-KR" sz="1600"/>
          </a:p>
          <a:p>
            <a:pPr lvl="1"/>
            <a:r>
              <a:rPr lang="ko-KR" altLang="en-US" sz="1600" b="1">
                <a:solidFill>
                  <a:srgbClr val="FF0000"/>
                </a:solidFill>
              </a:rPr>
              <a:t>불필요한 오픈 포트</a:t>
            </a:r>
            <a:r>
              <a:rPr lang="en-US" altLang="ko-KR" sz="1600" b="1">
                <a:solidFill>
                  <a:srgbClr val="FF0000"/>
                </a:solidFill>
              </a:rPr>
              <a:t>, </a:t>
            </a:r>
            <a:r>
              <a:rPr lang="ko-KR" altLang="en-US" sz="1600" b="1">
                <a:solidFill>
                  <a:srgbClr val="FF0000"/>
                </a:solidFill>
              </a:rPr>
              <a:t>취약점 여부를 판단 가능</a:t>
            </a:r>
            <a:endParaRPr lang="en-US" altLang="ko-KR" sz="1600" b="1">
              <a:solidFill>
                <a:srgbClr val="FF0000"/>
              </a:solidFill>
            </a:endParaRP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13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48E3518-8FDC-47A7-A7F7-C917DDA79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93" y="2249372"/>
            <a:ext cx="7330740" cy="401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566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보안 목적으로 모니터링 검색 서비스 </a:t>
            </a:r>
            <a:r>
              <a:rPr lang="en-US" altLang="ko-KR" sz="2200" b="1"/>
              <a:t>Cenysys</a:t>
            </a:r>
          </a:p>
          <a:p>
            <a:pPr lvl="1"/>
            <a:r>
              <a:rPr lang="en-US" altLang="ko-KR" sz="1800">
                <a:hlinkClick r:id="rId2"/>
              </a:rPr>
              <a:t>https://censys.io/</a:t>
            </a:r>
            <a:endParaRPr lang="en-US" altLang="ko-KR" sz="1800" b="1"/>
          </a:p>
          <a:p>
            <a:pPr lvl="1"/>
            <a:r>
              <a:rPr lang="ko-KR" altLang="en-US" sz="1600"/>
              <a:t>쇼단과 비슷한 목적의 검색 서비스이며</a:t>
            </a:r>
            <a:r>
              <a:rPr lang="en-US" altLang="ko-KR" sz="1600"/>
              <a:t>, </a:t>
            </a:r>
            <a:r>
              <a:rPr lang="ko-KR" altLang="en-US" sz="1600"/>
              <a:t>다양한 옵션을 제공함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14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34DAAA9-C564-447C-BDBF-602EDB3BC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492" y="2300620"/>
            <a:ext cx="7055015" cy="396444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62660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보안 목적으로 모니터링 검색 서비스 </a:t>
            </a:r>
            <a:r>
              <a:rPr lang="en-US" altLang="ko-KR" sz="2200" b="1"/>
              <a:t>Cenysys</a:t>
            </a:r>
          </a:p>
          <a:p>
            <a:pPr lvl="1"/>
            <a:r>
              <a:rPr lang="en-US" altLang="ko-KR" sz="1800"/>
              <a:t>censys</a:t>
            </a:r>
            <a:r>
              <a:rPr lang="ko-KR" altLang="en-US" sz="1800"/>
              <a:t>에서 정의된 </a:t>
            </a:r>
            <a:r>
              <a:rPr lang="en-US" altLang="ko-KR" sz="1800"/>
              <a:t>tags </a:t>
            </a:r>
            <a:r>
              <a:rPr lang="ko-KR" altLang="en-US" sz="1800"/>
              <a:t>목록 및 </a:t>
            </a:r>
            <a:r>
              <a:rPr lang="en-US" altLang="ko-KR" sz="1800"/>
              <a:t>"camera" </a:t>
            </a:r>
            <a:r>
              <a:rPr lang="ko-KR" altLang="en-US" sz="1800"/>
              <a:t>태그 정보 접근</a:t>
            </a:r>
            <a:endParaRPr lang="en-US" altLang="ko-KR" sz="180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15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CD8ADBE-5CD6-44AE-BE8C-616C05085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889" y="2067359"/>
            <a:ext cx="7239548" cy="413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18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400"/>
              <a:t>중국형 쇼단 검색 서비스 </a:t>
            </a:r>
            <a:r>
              <a:rPr lang="en-US" altLang="ko-KR" sz="2400"/>
              <a:t>- Fofa</a:t>
            </a:r>
          </a:p>
          <a:p>
            <a:pPr lvl="1"/>
            <a:r>
              <a:rPr lang="ko-KR" altLang="en-US" sz="1600"/>
              <a:t>중국에서 운영하고 있는 쇼단 서비스와 매우 유사한 검색 서비스</a:t>
            </a:r>
            <a:endParaRPr lang="en-US" altLang="ko-KR" sz="1600"/>
          </a:p>
          <a:p>
            <a:pPr lvl="1"/>
            <a:r>
              <a:rPr lang="en-US" altLang="ko-KR" sz="1400"/>
              <a:t>title="index of", server=="Microsoft-IIS/7.5", title="powered by" &amp;&amp; title!=discuz</a:t>
            </a:r>
            <a:endParaRPr lang="ko-KR" altLang="en-US" sz="1400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16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FFEF1AA-BE54-4F37-A186-584251ABE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72" y="2261543"/>
            <a:ext cx="7733456" cy="404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8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400" b="1"/>
              <a:t>피싱 사이트 여부 확인</a:t>
            </a:r>
            <a:r>
              <a:rPr lang="en-US" altLang="ko-KR" sz="2400" b="1"/>
              <a:t> - phishtank </a:t>
            </a:r>
          </a:p>
          <a:p>
            <a:pPr lvl="1"/>
            <a:r>
              <a:rPr lang="en-US" altLang="ko-KR" sz="2000">
                <a:hlinkClick r:id="rId2"/>
              </a:rPr>
              <a:t>http://www.phishtank.com</a:t>
            </a:r>
            <a:r>
              <a:rPr lang="ko-KR" altLang="en-US" sz="2000"/>
              <a:t> </a:t>
            </a:r>
            <a:endParaRPr lang="en-US" altLang="ko-KR" sz="2000"/>
          </a:p>
          <a:p>
            <a:pPr lvl="1"/>
            <a:r>
              <a:rPr lang="ko-KR" altLang="en-US" sz="1600"/>
              <a:t>피싱사이트로 확인된 도메인이 등록되어 검색 가능</a:t>
            </a:r>
            <a:endParaRPr lang="ko-KR" altLang="en-US" sz="1600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17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1027D87-3D3E-42D0-907A-72E77CD5F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428" y="2234051"/>
            <a:ext cx="7833144" cy="403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56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400"/>
              <a:t>악성코드 분석 서비스 </a:t>
            </a:r>
            <a:r>
              <a:rPr lang="en-US" altLang="ko-KR" sz="2400"/>
              <a:t>- app.any.run</a:t>
            </a:r>
          </a:p>
          <a:p>
            <a:pPr lvl="1"/>
            <a:r>
              <a:rPr lang="ko-KR" altLang="en-US" sz="1600"/>
              <a:t>악성코드 자동화 분석</a:t>
            </a:r>
            <a:r>
              <a:rPr lang="en-US" altLang="ko-KR" sz="1600"/>
              <a:t>(</a:t>
            </a:r>
            <a:r>
              <a:rPr lang="ko-KR" altLang="en-US" sz="1600"/>
              <a:t>정적</a:t>
            </a:r>
            <a:r>
              <a:rPr lang="en-US" altLang="ko-KR" sz="1600"/>
              <a:t>, </a:t>
            </a:r>
            <a:r>
              <a:rPr lang="ko-KR" altLang="en-US" sz="1600"/>
              <a:t>동적</a:t>
            </a:r>
            <a:r>
              <a:rPr lang="en-US" altLang="ko-KR" sz="1600"/>
              <a:t>) </a:t>
            </a:r>
            <a:r>
              <a:rPr lang="ko-KR" altLang="en-US" sz="1600"/>
              <a:t>결과 </a:t>
            </a:r>
            <a:r>
              <a:rPr lang="en-US" altLang="ko-KR" sz="1600"/>
              <a:t>API </a:t>
            </a:r>
            <a:r>
              <a:rPr lang="ko-KR" altLang="en-US" sz="1600"/>
              <a:t>제공</a:t>
            </a:r>
            <a:endParaRPr lang="en-US" altLang="ko-KR" sz="1600"/>
          </a:p>
          <a:p>
            <a:pPr lvl="1"/>
            <a:r>
              <a:rPr lang="en-US" altLang="ko-KR" sz="1200">
                <a:hlinkClick r:id="rId2"/>
              </a:rPr>
              <a:t>https://app.any.run/tasks/7ad3c08f-c1d1-4893-8227-3c47ed1ebe81/?fbclid=IwAR0KlsmbAsNhjwjRM-FNRmiCoIdYGjraP5EFii-tfaYjRwkAvj9vpdR5tGE/</a:t>
            </a:r>
            <a:endParaRPr lang="ko-KR" altLang="en-US" sz="1200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18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5A90F893-549E-4767-AADE-A60F02BD4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30" y="2431406"/>
            <a:ext cx="7901940" cy="387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25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해외 유명 마케팅 회사 정보 유출</a:t>
            </a:r>
            <a:r>
              <a:rPr lang="en-US" altLang="ko-KR" sz="2200" b="1"/>
              <a:t>(2018</a:t>
            </a:r>
            <a:r>
              <a:rPr lang="ko-KR" altLang="en-US" sz="2200" b="1"/>
              <a:t>년도</a:t>
            </a:r>
            <a:r>
              <a:rPr lang="en-US" altLang="ko-KR" sz="2200" b="1"/>
              <a:t>)</a:t>
            </a:r>
          </a:p>
          <a:p>
            <a:pPr lvl="1"/>
            <a:r>
              <a:rPr lang="ko-KR" altLang="en-US" sz="1600"/>
              <a:t>방화벽 없는 유명 마케팅 업체</a:t>
            </a:r>
            <a:r>
              <a:rPr lang="en-US" altLang="ko-KR" sz="1600"/>
              <a:t>, </a:t>
            </a:r>
            <a:r>
              <a:rPr lang="en-US" altLang="ko-KR" sz="1600" b="1" u="sng">
                <a:solidFill>
                  <a:srgbClr val="FF0000"/>
                </a:solidFill>
              </a:rPr>
              <a:t>3</a:t>
            </a:r>
            <a:r>
              <a:rPr lang="ko-KR" altLang="en-US" sz="1600" b="1" u="sng">
                <a:solidFill>
                  <a:srgbClr val="FF0000"/>
                </a:solidFill>
              </a:rPr>
              <a:t>억 </a:t>
            </a:r>
            <a:r>
              <a:rPr lang="en-US" altLang="ko-KR" sz="1600" b="1" u="sng">
                <a:solidFill>
                  <a:srgbClr val="FF0000"/>
                </a:solidFill>
              </a:rPr>
              <a:t>4,000</a:t>
            </a:r>
            <a:r>
              <a:rPr lang="ko-KR" altLang="en-US" sz="1600" b="1" u="sng">
                <a:solidFill>
                  <a:srgbClr val="FF0000"/>
                </a:solidFill>
              </a:rPr>
              <a:t>만 명 정보 무방비 노출</a:t>
            </a:r>
          </a:p>
          <a:p>
            <a:pPr lvl="1"/>
            <a:r>
              <a:rPr lang="ko-KR" altLang="en-US" sz="1600"/>
              <a:t>쇼단에 노출되어 있는 오픈된 방화벽 정책을 통해 대량의 개인정보 확인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19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E31156B-E067-4111-8599-DE8399992036}"/>
              </a:ext>
            </a:extLst>
          </p:cNvPr>
          <p:cNvSpPr/>
          <p:nvPr/>
        </p:nvSpPr>
        <p:spPr>
          <a:xfrm>
            <a:off x="614792" y="2354467"/>
            <a:ext cx="8229872" cy="352839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이 문제는 보안 업체 나이트 라이온 </a:t>
            </a: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시큐리티의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 설립자 비니 </a:t>
            </a: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트로이아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(Vinny </a:t>
            </a: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Troia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가 아주 우연히 발견했다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kumimoji="0" lang="ko-KR" altLang="en-US" sz="180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인터넷과 연결된 기기를 검색하고 정보를 볼 수 있는 </a:t>
            </a:r>
            <a:r>
              <a:rPr kumimoji="0" lang="ko-KR" altLang="en-US" sz="1800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쇼단</a:t>
            </a:r>
            <a:r>
              <a:rPr kumimoji="0" lang="en-US" altLang="ko-KR" sz="180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(Shodan) </a:t>
            </a:r>
            <a:r>
              <a:rPr kumimoji="0" lang="ko-KR" altLang="en-US" sz="180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검색 엔진으로 일상적인 검색을 하던 중 </a:t>
            </a:r>
            <a:r>
              <a:rPr kumimoji="0" lang="ko-KR" altLang="en-US" sz="1800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이그젝티스의</a:t>
            </a:r>
            <a:r>
              <a:rPr kumimoji="0" lang="ko-KR" altLang="en-US" sz="180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 데이터 </a:t>
            </a:r>
            <a:r>
              <a:rPr kumimoji="0" lang="ko-KR" altLang="en-US" sz="1800" i="0" u="sng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베이스를 발견</a:t>
            </a:r>
            <a:r>
              <a: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했고</a:t>
            </a:r>
            <a:r>
              <a:rPr kumimoji="0" lang="ko-KR" altLang="en-US" sz="1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놀랍게도 방화벽이 없어 직접 볼 수 있었다고 한다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여기에는 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테라바이트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 분량으로 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억 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4,000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만 명의 개인 정보가 놀라울 정도로 체계적으로 정리되어 있었다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신용카드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사회보장번호 같은 정보는 아니지만 주소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이메일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전화번호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연령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정치 성향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성별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종교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관심사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흡연 여부 </a:t>
            </a:r>
            <a:r>
              <a: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400</a:t>
            </a:r>
            <a:r>
              <a:rPr kumimoji="0" lang="ko-KR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여 가지 항목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으로 세분화된 정보가 매우 꼼꼼히 정리되어 있다고 하는데 무방비로 노출되어 있는 것도 놀라웠지만 이런 방대한 분량의 상세 개인 정보가 정리되어 있는 것에 또 한 번 놀랐다고 한다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1211715-2D97-4718-A415-B0530BDC06A0}"/>
              </a:ext>
            </a:extLst>
          </p:cNvPr>
          <p:cNvSpPr/>
          <p:nvPr/>
        </p:nvSpPr>
        <p:spPr>
          <a:xfrm>
            <a:off x="5708100" y="5969741"/>
            <a:ext cx="31365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출처</a:t>
            </a:r>
            <a:r>
              <a:rPr kumimoji="0" lang="en-US" altLang="ko-KR" sz="1600" b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: </a:t>
            </a:r>
            <a:r>
              <a:rPr kumimoji="0" lang="ko-KR" altLang="en-US" sz="1600" b="0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http</a:t>
            </a:r>
            <a:r>
              <a:rPr kumimoji="0" lang="ko-KR" altLang="en-US" sz="1600" b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://</a:t>
            </a:r>
            <a:r>
              <a:rPr kumimoji="0" lang="ko-KR" altLang="en-US" sz="1600" b="0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thegear.co.kr</a:t>
            </a:r>
            <a:r>
              <a:rPr kumimoji="0" lang="ko-KR" altLang="en-US" sz="1600" b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/16180</a:t>
            </a:r>
          </a:p>
        </p:txBody>
      </p:sp>
    </p:spTree>
    <p:extLst>
      <p:ext uri="{BB962C8B-B14F-4D97-AF65-F5344CB8AC3E}">
        <p14:creationId xmlns:p14="http://schemas.microsoft.com/office/powerpoint/2010/main" val="243366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발표 내용</a:t>
            </a:r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Tahoma" pitchFamily="34" charset="0"/>
              <a:buAutoNum type="arabicPeriod"/>
            </a:pPr>
            <a:r>
              <a:rPr lang="en-US" altLang="ko-KR"/>
              <a:t>OSINT </a:t>
            </a:r>
            <a:r>
              <a:rPr lang="ko-KR" altLang="en-US"/>
              <a:t>서비스 활용</a:t>
            </a:r>
            <a:r>
              <a:rPr lang="en-US" altLang="ko-KR"/>
              <a:t>?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514350" indent="-514350">
              <a:buFont typeface="+mj-lt"/>
              <a:buAutoNum type="arabicPeriod" startAt="2"/>
            </a:pPr>
            <a:r>
              <a:rPr lang="en-US" altLang="ko-KR"/>
              <a:t>OSINT </a:t>
            </a:r>
            <a:r>
              <a:rPr lang="ko-KR" altLang="en-US"/>
              <a:t>대표 서비스 이해</a:t>
            </a:r>
            <a:endParaRPr lang="en-US" altLang="ko-KR"/>
          </a:p>
          <a:p>
            <a:pPr marL="514350" indent="-514350">
              <a:buFont typeface="+mj-lt"/>
              <a:buAutoNum type="arabicPeriod" startAt="2"/>
            </a:pPr>
            <a:endParaRPr lang="en-US" altLang="ko-KR"/>
          </a:p>
          <a:p>
            <a:pPr marL="514350" indent="-514350">
              <a:buFont typeface="+mj-lt"/>
              <a:buAutoNum type="arabicPeriod" startAt="2"/>
            </a:pPr>
            <a:r>
              <a:rPr lang="en-US" altLang="ko-KR"/>
              <a:t>OSINT</a:t>
            </a:r>
            <a:r>
              <a:rPr lang="ko-KR" altLang="en-US"/>
              <a:t>를 이용한 침해사고 사례</a:t>
            </a:r>
            <a:endParaRPr lang="en-US" altLang="ko-KR"/>
          </a:p>
          <a:p>
            <a:pPr marL="514350" indent="-514350">
              <a:buFont typeface="+mj-lt"/>
              <a:buAutoNum type="arabicPeriod" startAt="2"/>
            </a:pPr>
            <a:endParaRPr lang="en-US" altLang="ko-KR"/>
          </a:p>
          <a:p>
            <a:pPr marL="514350" indent="-514350">
              <a:buFont typeface="+mj-lt"/>
              <a:buAutoNum type="arabicPeriod" startAt="2"/>
            </a:pPr>
            <a:r>
              <a:rPr lang="en-US" altLang="ko-KR"/>
              <a:t>OSINT API</a:t>
            </a:r>
            <a:r>
              <a:rPr lang="ko-KR" altLang="en-US"/>
              <a:t>의 활용법</a:t>
            </a:r>
            <a:endParaRPr lang="en-US" altLang="ko-KR"/>
          </a:p>
          <a:p>
            <a:pPr marL="514350" indent="-514350">
              <a:buFont typeface="+mj-lt"/>
              <a:buAutoNum type="arabicPeriod" startAt="2"/>
            </a:pPr>
            <a:endParaRPr lang="en-US" altLang="ko-KR" dirty="0"/>
          </a:p>
          <a:p>
            <a:pPr marL="514350" indent="-514350">
              <a:buFont typeface="+mj-lt"/>
              <a:buAutoNum type="arabicPeriod" startAt="2"/>
            </a:pPr>
            <a:r>
              <a:rPr lang="en-US" altLang="ko-KR" dirty="0"/>
              <a:t>Q&amp;A</a:t>
            </a:r>
            <a:endParaRPr lang="ko-KR" altLang="en-US" dirty="0"/>
          </a:p>
        </p:txBody>
      </p:sp>
      <p:sp>
        <p:nvSpPr>
          <p:cNvPr id="8196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DF4EA3E-FE38-4BD9-8338-1F62D26E0608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접근 권한 설정 되지 않은 데이터베이스 침투</a:t>
            </a:r>
            <a:endParaRPr lang="en-US" altLang="ko-KR" sz="2200" b="1"/>
          </a:p>
          <a:p>
            <a:pPr lvl="1"/>
            <a:r>
              <a:rPr lang="ko-KR" altLang="en-US" sz="1600"/>
              <a:t>하루 </a:t>
            </a:r>
            <a:r>
              <a:rPr lang="en-US" altLang="ko-KR" sz="1600"/>
              <a:t>27,000</a:t>
            </a:r>
            <a:r>
              <a:rPr lang="ko-KR" altLang="en-US" sz="1600"/>
              <a:t>개 이상 </a:t>
            </a:r>
            <a:r>
              <a:rPr lang="en-US" altLang="ko-KR" sz="1600"/>
              <a:t>MongoDB</a:t>
            </a:r>
            <a:r>
              <a:rPr lang="ko-KR" altLang="en-US" sz="1600"/>
              <a:t>가 랜섬웨어 형태의 공격 감염</a:t>
            </a:r>
            <a:endParaRPr lang="en-US" altLang="ko-KR" sz="1600"/>
          </a:p>
          <a:p>
            <a:pPr lvl="1"/>
            <a:r>
              <a:rPr lang="ko-KR" altLang="en-US" sz="1600"/>
              <a:t>데이터베이스에 락</a:t>
            </a:r>
            <a:r>
              <a:rPr lang="en-US" altLang="ko-KR" sz="1600"/>
              <a:t>(Lock)</a:t>
            </a:r>
            <a:r>
              <a:rPr lang="ko-KR" altLang="en-US" sz="1600"/>
              <a:t>을 하여 사용하지 못하게 한 뒤</a:t>
            </a:r>
            <a:r>
              <a:rPr lang="en-US" altLang="ko-KR" sz="1600"/>
              <a:t>, </a:t>
            </a:r>
            <a:r>
              <a:rPr lang="ko-KR" altLang="en-US" sz="1600" b="1" u="sng">
                <a:solidFill>
                  <a:srgbClr val="FF0000"/>
                </a:solidFill>
              </a:rPr>
              <a:t>비트코인 요구</a:t>
            </a:r>
            <a:endParaRPr lang="ko-KR" altLang="en-US" sz="1600" b="1" u="sng" dirty="0">
              <a:solidFill>
                <a:srgbClr val="FF0000"/>
              </a:solidFill>
            </a:endParaRP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20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77C2D00-F0CD-409A-A18A-F9EC1DF10D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254"/>
          <a:stretch/>
        </p:blipFill>
        <p:spPr>
          <a:xfrm>
            <a:off x="729454" y="2274321"/>
            <a:ext cx="7685092" cy="364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76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접근 권한 설정 되지 않은 데이터베이스 침투</a:t>
            </a:r>
            <a:endParaRPr lang="en-US" altLang="ko-KR" sz="2200" b="1"/>
          </a:p>
          <a:p>
            <a:pPr lvl="1"/>
            <a:r>
              <a:rPr lang="en-US" altLang="ko-KR" sz="1600"/>
              <a:t>“mongodb country:"KR" WE_HAVE_YOUR_DATA” </a:t>
            </a:r>
            <a:r>
              <a:rPr lang="ko-KR" altLang="en-US" sz="1600"/>
              <a:t>검색하며 데이터 확인 가능</a:t>
            </a:r>
            <a:endParaRPr lang="en-US" altLang="ko-KR" sz="1600"/>
          </a:p>
          <a:p>
            <a:pPr lvl="1"/>
            <a:r>
              <a:rPr lang="fr-FR" altLang="ko-KR" sz="1600"/>
              <a:t>"</a:t>
            </a:r>
            <a:r>
              <a:rPr lang="fr-FR" altLang="ko-KR" sz="1600" b="1"/>
              <a:t>MongoDB Server Information" port:27017 -authentication </a:t>
            </a:r>
            <a:r>
              <a:rPr lang="ko-KR" altLang="en-US" sz="1600" b="1"/>
              <a:t>모든 데이터 검색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8585200" y="5966371"/>
            <a:ext cx="406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21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CF86D81-25A3-49A8-9ADB-598E94BA0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57" y="2446002"/>
            <a:ext cx="6641783" cy="30523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F8D74A0-17FA-451D-A45F-BF53D749D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301" y="4481171"/>
            <a:ext cx="5812423" cy="17615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B8ADEB-CC61-4967-A24D-838B11742607}"/>
              </a:ext>
            </a:extLst>
          </p:cNvPr>
          <p:cNvSpPr txBox="1"/>
          <p:nvPr/>
        </p:nvSpPr>
        <p:spPr>
          <a:xfrm>
            <a:off x="5170767" y="5974596"/>
            <a:ext cx="35493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유료 회원만 대량의 데이터 다운로드 가능</a:t>
            </a:r>
          </a:p>
        </p:txBody>
      </p:sp>
    </p:spTree>
    <p:extLst>
      <p:ext uri="{BB962C8B-B14F-4D97-AF65-F5344CB8AC3E}">
        <p14:creationId xmlns:p14="http://schemas.microsoft.com/office/powerpoint/2010/main" val="171972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접근 권한 설정 되지 않은 데이터베이스 침투</a:t>
            </a:r>
            <a:endParaRPr lang="en-US" altLang="ko-KR" sz="2200" b="1"/>
          </a:p>
          <a:p>
            <a:pPr lvl="1"/>
            <a:r>
              <a:rPr lang="ko-KR" altLang="en-US" sz="1600"/>
              <a:t>접근 권한 미흡으로 인해서 대량의 데이터베이스가 노출 사례</a:t>
            </a:r>
            <a:endParaRPr lang="en-US" altLang="ko-KR" sz="1600"/>
          </a:p>
          <a:p>
            <a:pPr lvl="1"/>
            <a:r>
              <a:rPr lang="en-US" altLang="ko-KR" sz="1600">
                <a:hlinkClick r:id="rId2"/>
              </a:rPr>
              <a:t>https://blog.hackenproof.com/industry-news/new-data-breach-exposes-57-million-records</a:t>
            </a:r>
            <a:endParaRPr lang="en-US" altLang="ko-KR" sz="1600"/>
          </a:p>
        </p:txBody>
      </p:sp>
      <p:pic>
        <p:nvPicPr>
          <p:cNvPr id="8" name="Picture 2" descr="data breach hackenproof">
            <a:extLst>
              <a:ext uri="{FF2B5EF4-FFF2-40B4-BE49-F238E27FC236}">
                <a16:creationId xmlns:a16="http://schemas.microsoft.com/office/drawing/2014/main" id="{63CF012B-E407-461B-9C88-CCEAFB6EE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8" y="2491760"/>
            <a:ext cx="7973419" cy="348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250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검색 서비스에 발견된 무선 프린트 해킹</a:t>
            </a:r>
          </a:p>
          <a:p>
            <a:pPr lvl="1"/>
            <a:r>
              <a:rPr lang="ko-KR" altLang="en-US" sz="1600"/>
              <a:t>쇼단에서 </a:t>
            </a:r>
            <a:r>
              <a:rPr lang="en-US" altLang="ko-KR" sz="1600"/>
              <a:t>80</a:t>
            </a:r>
            <a:r>
              <a:rPr lang="ko-KR" altLang="en-US" sz="1600"/>
              <a:t>만대의 프린터를 확인 한 뒤</a:t>
            </a:r>
            <a:r>
              <a:rPr lang="en-US" altLang="ko-KR" sz="1600"/>
              <a:t>, </a:t>
            </a:r>
            <a:r>
              <a:rPr lang="ko-KR" altLang="en-US" sz="1600"/>
              <a:t>샘플로 </a:t>
            </a:r>
            <a:r>
              <a:rPr lang="en-US" altLang="ko-KR" sz="1600"/>
              <a:t>5</a:t>
            </a:r>
            <a:r>
              <a:rPr lang="ko-KR" altLang="en-US" sz="1600"/>
              <a:t>만대 대상으로 공격</a:t>
            </a:r>
          </a:p>
          <a:p>
            <a:pPr lvl="1"/>
            <a:r>
              <a:rPr lang="en-US" altLang="ko-KR" sz="1600"/>
              <a:t>https://github.com/RUB-NDS/PRET </a:t>
            </a:r>
            <a:r>
              <a:rPr lang="ko-KR" altLang="en-US" sz="1600"/>
              <a:t>오픈 소스 도구를 활용함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ADC96AA-F737-410C-9170-6B77279C8F32}"/>
              </a:ext>
            </a:extLst>
          </p:cNvPr>
          <p:cNvSpPr/>
          <p:nvPr/>
        </p:nvSpPr>
        <p:spPr>
          <a:xfrm>
            <a:off x="704528" y="2532028"/>
            <a:ext cx="4572000" cy="1754326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4F81BD"/>
            </a:solidFill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#!/bin/bash</a:t>
            </a:r>
            <a:b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while read -r line; do</a:t>
            </a:r>
            <a:b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ip="$line"</a:t>
            </a:r>
            <a:b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torify ./PRET/pret.py </a:t>
            </a:r>
            <a:r>
              <a:rPr kumimoji="0" lang="en-US" altLang="ko-KR" sz="1800" b="0" i="0" u="sng" strike="noStrike" kern="0" cap="none" spc="0" normalizeH="0" baseline="0" noProof="0">
                <a:ln>
                  <a:noFill/>
                </a:ln>
                <a:solidFill>
                  <a:srgbClr val="326891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  <a:hlinkClick r:id="rId2" tooltip="$ip"/>
              </a:rPr>
              <a:t>$ip</a:t>
            </a: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 pjl -q -i ./commands.txt</a:t>
            </a:r>
            <a:b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done &lt; "./potential_bros.txt"</a:t>
            </a: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Picture 2" descr="https://pbs.twimg.com/media/DtBsF4OU4AAM6c0.jpg">
            <a:extLst>
              <a:ext uri="{FF2B5EF4-FFF2-40B4-BE49-F238E27FC236}">
                <a16:creationId xmlns:a16="http://schemas.microsoft.com/office/drawing/2014/main" id="{1578D184-5A20-4819-A7AE-4BF57198D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742" y="2242091"/>
            <a:ext cx="2919007" cy="389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771BC09C-E3F2-43EF-B623-4B4C09BDEA71}"/>
              </a:ext>
            </a:extLst>
          </p:cNvPr>
          <p:cNvSpPr/>
          <p:nvPr/>
        </p:nvSpPr>
        <p:spPr>
          <a:xfrm>
            <a:off x="702587" y="5449256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b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https://threader.app/thread/1068714506770149376?fbclid=IwAR2CDg0OtlV9a2v2ccAA4DtE1PagTALUKiktWSRgiikULfJtnev2OX75iPw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4FECA8E-3B56-4043-A201-4859534E6063}"/>
              </a:ext>
            </a:extLst>
          </p:cNvPr>
          <p:cNvSpPr/>
          <p:nvPr/>
        </p:nvSpPr>
        <p:spPr>
          <a:xfrm>
            <a:off x="704528" y="4484238"/>
            <a:ext cx="32431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https://pastebin.com/ASuKK3qL</a:t>
            </a:r>
            <a:endParaRPr lang="ko-KR" altLang="en-US" sz="1600" b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2A4B397-D239-4AA3-B5FE-85882EA69B5B}"/>
              </a:ext>
            </a:extLst>
          </p:cNvPr>
          <p:cNvSpPr/>
          <p:nvPr/>
        </p:nvSpPr>
        <p:spPr>
          <a:xfrm>
            <a:off x="702587" y="4910256"/>
            <a:ext cx="34996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0">
                <a:latin typeface="나눔고딕" panose="020D0604000000000000" pitchFamily="50" charset="-127"/>
                <a:ea typeface="나눔고딕" panose="020D0604000000000000" pitchFamily="50" charset="-12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https://github.com/RUB-NDS/PRET</a:t>
            </a:r>
            <a:endParaRPr lang="ko-KR" altLang="en-US" sz="1600" b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0523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검색 서비스에 발견된 무선 프린트 해킹</a:t>
            </a:r>
          </a:p>
          <a:p>
            <a:pPr lvl="1"/>
            <a:r>
              <a:rPr lang="ko-KR" altLang="en-US" sz="1600"/>
              <a:t>국내 검색 서비스에서도 다수 프린트 해킹 증상 문의가 올라옴</a:t>
            </a:r>
            <a:endParaRPr lang="en-US" altLang="ko-KR" sz="160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AA924B6-596F-4E8D-97DF-59F0D02B9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20" y="1894531"/>
            <a:ext cx="6696744" cy="44137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FF38549F-8C78-4335-91F4-2D95539E0C7C}"/>
              </a:ext>
            </a:extLst>
          </p:cNvPr>
          <p:cNvSpPr/>
          <p:nvPr/>
        </p:nvSpPr>
        <p:spPr bwMode="auto">
          <a:xfrm>
            <a:off x="2454052" y="2234133"/>
            <a:ext cx="1313087" cy="262617"/>
          </a:xfrm>
          <a:prstGeom prst="rect">
            <a:avLst/>
          </a:prstGeom>
          <a:noFill/>
          <a:ln w="38100">
            <a:solidFill>
              <a:srgbClr val="FF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eaLnBrk="0" latinLnBrk="0" hangingPunct="0">
              <a:buClr>
                <a:schemeClr val="tx1"/>
              </a:buClr>
            </a:pPr>
            <a:endParaRPr lang="ko-KR" altLang="en-US" b="0" dirty="0">
              <a:latin typeface="+mj-lt"/>
              <a:ea typeface="+mj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4C7CB526-65EA-468E-9153-060A534D0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886" y="2476475"/>
            <a:ext cx="4083251" cy="38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488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국내에서도 </a:t>
            </a:r>
            <a:r>
              <a:rPr lang="en-US" altLang="ko-KR" sz="2200" b="1"/>
              <a:t>"print server"</a:t>
            </a:r>
            <a:r>
              <a:rPr lang="ko-KR" altLang="en-US" sz="2200" b="1"/>
              <a:t>로 검색을 하면 다수의 프린트 관련 페이지가 노출됨</a:t>
            </a:r>
          </a:p>
          <a:p>
            <a:pPr lvl="1"/>
            <a:r>
              <a:rPr lang="en-US" altLang="ko-KR" sz="1600"/>
              <a:t>"Serial Number:" "Built:" "Server: HP HTTP"</a:t>
            </a:r>
          </a:p>
          <a:p>
            <a:pPr lvl="1"/>
            <a:r>
              <a:rPr lang="en-US" altLang="ko-KR" sz="1600"/>
              <a:t>ssl:"Xerox Generic Root"</a:t>
            </a:r>
          </a:p>
          <a:p>
            <a:pPr lvl="1"/>
            <a:r>
              <a:rPr lang="en-US" altLang="ko-KR" sz="1600"/>
              <a:t>"SERVER: EPSON_Linux UPnP" "200 OK"</a:t>
            </a:r>
          </a:p>
          <a:p>
            <a:pPr lvl="1"/>
            <a:r>
              <a:rPr lang="en-US" altLang="ko-KR" sz="1600"/>
              <a:t>"Server: EPSON-HTTP" "200 OK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AC3463D-84AC-4AE6-A22C-F7BE80CF44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69"/>
          <a:stretch/>
        </p:blipFill>
        <p:spPr>
          <a:xfrm>
            <a:off x="915124" y="3047628"/>
            <a:ext cx="7738339" cy="338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60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안드로이드 디버그 브릿지 포트 노출</a:t>
            </a:r>
          </a:p>
          <a:p>
            <a:pPr lvl="1"/>
            <a:r>
              <a:rPr lang="ko-KR" altLang="en-US" sz="1600"/>
              <a:t>검색된 </a:t>
            </a:r>
            <a:r>
              <a:rPr lang="en-US" altLang="ko-KR" sz="1600"/>
              <a:t>IP </a:t>
            </a:r>
            <a:r>
              <a:rPr lang="ko-KR" altLang="en-US" sz="1600"/>
              <a:t>기준으로 </a:t>
            </a:r>
            <a:r>
              <a:rPr lang="en-US" altLang="ko-KR" sz="1600"/>
              <a:t>5555 </a:t>
            </a:r>
            <a:r>
              <a:rPr lang="ko-KR" altLang="en-US" sz="1600"/>
              <a:t>포트로 연결 여부를 확인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6061456-6868-413D-9D5B-92FD8C4D54C9}"/>
              </a:ext>
            </a:extLst>
          </p:cNvPr>
          <p:cNvSpPr/>
          <p:nvPr/>
        </p:nvSpPr>
        <p:spPr>
          <a:xfrm>
            <a:off x="423863" y="1997388"/>
            <a:ext cx="4824536" cy="17543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800" b="0">
                <a:latin typeface="나눔고딕" panose="020D0604000000000000" pitchFamily="50" charset="-127"/>
                <a:ea typeface="나눔고딕" panose="020D0604000000000000" pitchFamily="50" charset="-127"/>
              </a:rPr>
              <a:t>#! /bin/bash</a:t>
            </a:r>
          </a:p>
          <a:p>
            <a:r>
              <a:rPr lang="en-US" altLang="ko-KR" sz="1800" b="0">
                <a:latin typeface="나눔고딕" panose="020D0604000000000000" pitchFamily="50" charset="-127"/>
                <a:ea typeface="나눔고딕" panose="020D0604000000000000" pitchFamily="50" charset="-127"/>
              </a:rPr>
              <a:t>cat ip.txt | while read LINE</a:t>
            </a:r>
          </a:p>
          <a:p>
            <a:r>
              <a:rPr lang="en-US" altLang="ko-KR" sz="1800" b="0">
                <a:latin typeface="나눔고딕" panose="020D0604000000000000" pitchFamily="50" charset="-127"/>
                <a:ea typeface="나눔고딕" panose="020D0604000000000000" pitchFamily="50" charset="-127"/>
              </a:rPr>
              <a:t>do</a:t>
            </a:r>
          </a:p>
          <a:p>
            <a:r>
              <a:rPr lang="en-US" altLang="ko-KR" sz="1800" b="0">
                <a:latin typeface="나눔고딕" panose="020D0604000000000000" pitchFamily="50" charset="-127"/>
                <a:ea typeface="나눔고딕" panose="020D0604000000000000" pitchFamily="50" charset="-127"/>
              </a:rPr>
              <a:t>echo $LINE</a:t>
            </a:r>
          </a:p>
          <a:p>
            <a:r>
              <a:rPr lang="en-US" altLang="ko-KR" sz="1800">
                <a:latin typeface="나눔고딕" panose="020D0604000000000000" pitchFamily="50" charset="-127"/>
                <a:ea typeface="나눔고딕" panose="020D0604000000000000" pitchFamily="50" charset="-127"/>
              </a:rPr>
              <a:t>command adb connect $LINE:5555;</a:t>
            </a:r>
          </a:p>
          <a:p>
            <a:r>
              <a:rPr lang="en-US" altLang="ko-KR" sz="1800" b="0">
                <a:latin typeface="나눔고딕" panose="020D0604000000000000" pitchFamily="50" charset="-127"/>
                <a:ea typeface="나눔고딕" panose="020D0604000000000000" pitchFamily="50" charset="-127"/>
              </a:rPr>
              <a:t>done</a:t>
            </a:r>
          </a:p>
        </p:txBody>
      </p:sp>
      <p:pic>
        <p:nvPicPr>
          <p:cNvPr id="6" name="Picture 3" descr="https://miro.medium.com/max/1050/1*LKphiaScsVb9-nTlR_Mdkg.png">
            <a:extLst>
              <a:ext uri="{FF2B5EF4-FFF2-40B4-BE49-F238E27FC236}">
                <a16:creationId xmlns:a16="http://schemas.microsoft.com/office/drawing/2014/main" id="{2ECB3D91-7368-45EE-9DD5-49EEE699D1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4" b="52109"/>
          <a:stretch/>
        </p:blipFill>
        <p:spPr bwMode="auto">
          <a:xfrm>
            <a:off x="5996939" y="1379724"/>
            <a:ext cx="2906037" cy="2665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miro.medium.com/max/1050/1*Y7jZBFHllX_7W9ZOxcLnlw.png">
            <a:extLst>
              <a:ext uri="{FF2B5EF4-FFF2-40B4-BE49-F238E27FC236}">
                <a16:creationId xmlns:a16="http://schemas.microsoft.com/office/drawing/2014/main" id="{0D25D0FD-8129-460F-AD86-A5427F9231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12" b="42237"/>
          <a:stretch/>
        </p:blipFill>
        <p:spPr bwMode="auto">
          <a:xfrm>
            <a:off x="3889242" y="3439326"/>
            <a:ext cx="5013734" cy="278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9913F808-3380-48AE-93EF-2500EEA14379}"/>
              </a:ext>
            </a:extLst>
          </p:cNvPr>
          <p:cNvSpPr/>
          <p:nvPr/>
        </p:nvSpPr>
        <p:spPr>
          <a:xfrm>
            <a:off x="423863" y="5334986"/>
            <a:ext cx="32847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https://blog.usejournal.com/exploiting-android-devices-running-insecure-remote-adb-service-4490cc6a2282</a:t>
            </a:r>
            <a:endParaRPr lang="ko-KR" altLang="en-US" sz="140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22339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3. OSINT</a:t>
            </a:r>
            <a:r>
              <a:rPr lang="ko-KR" altLang="en-US"/>
              <a:t>를 이용한 침해사고 사례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산업 제어 시스템과 관련된 정보 노출</a:t>
            </a:r>
          </a:p>
          <a:p>
            <a:pPr lvl="1"/>
            <a:r>
              <a:rPr lang="nb-NO" altLang="ko-KR" sz="1600"/>
              <a:t>http.title:"Tesla PowerPack System" http.component:"d3" -ga3ca4f2</a:t>
            </a:r>
            <a:endParaRPr lang="en-US" altLang="ko-KR" sz="160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AEE7066-5B7C-4796-BD40-5A68C1E92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52" y="2020849"/>
            <a:ext cx="7944221" cy="384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173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아마존 </a:t>
            </a:r>
            <a:r>
              <a:rPr lang="en-US" altLang="ko-KR" sz="2200" b="1"/>
              <a:t>S3</a:t>
            </a:r>
            <a:r>
              <a:rPr lang="ko-KR" altLang="en-US" sz="2200" b="1"/>
              <a:t> 버스킷 내 중요 정보 점검 오픈 도구</a:t>
            </a:r>
          </a:p>
          <a:p>
            <a:pPr lvl="1"/>
            <a:r>
              <a:rPr lang="en-US" altLang="ko-KR" sz="1600" b="1">
                <a:hlinkClick r:id="rId2"/>
              </a:rPr>
              <a:t>https://github.com/jordanpotti/AWSBucketDump </a:t>
            </a:r>
            <a:r>
              <a:rPr lang="en-US" altLang="ko-KR" sz="1600"/>
              <a:t>— takes an argument a wordlist and can check if buckets with that name exist. Also it can download the files from the first page of results.</a:t>
            </a:r>
          </a:p>
          <a:p>
            <a:pPr lvl="1"/>
            <a:r>
              <a:rPr lang="en-US" altLang="ko-KR" sz="1600" b="1">
                <a:hlinkClick r:id="rId3"/>
              </a:rPr>
              <a:t>https://buckhacker.com/ </a:t>
            </a:r>
            <a:r>
              <a:rPr lang="en-US" altLang="ko-KR" sz="1600"/>
              <a:t>— The original buckhacker as I am informed by him personally. thebuckethacker below is a copycat. Medium buckethacker and twitter buckethacker is the real real, below is copycat.</a:t>
            </a:r>
          </a:p>
          <a:p>
            <a:pPr lvl="1"/>
            <a:r>
              <a:rPr lang="en-US" altLang="ko-KR" sz="1600" b="1">
                <a:hlinkClick r:id="rId4"/>
              </a:rPr>
              <a:t>https://www.thebuckhacker.com/ </a:t>
            </a:r>
            <a:r>
              <a:rPr lang="en-US" altLang="ko-KR" sz="1600"/>
              <a:t>— Search engine for some buckets. It include (according to their posts) ~100 000 buckets, and they index the first page of each — copy of buckhacker.com</a:t>
            </a:r>
          </a:p>
          <a:p>
            <a:pPr lvl="1"/>
            <a:r>
              <a:rPr lang="en-US" altLang="ko-KR" sz="1600" b="1">
                <a:hlinkClick r:id="rId5"/>
              </a:rPr>
              <a:t>https://github.com/sa7mon/S3Scanner</a:t>
            </a:r>
            <a:endParaRPr lang="en-US" altLang="ko-KR" sz="1600" b="1"/>
          </a:p>
          <a:p>
            <a:pPr lvl="1"/>
            <a:r>
              <a:rPr lang="en-US" altLang="ko-KR" sz="1600" b="1">
                <a:hlinkClick r:id="rId6"/>
              </a:rPr>
              <a:t>https://github.com/kromtech/s3-inspector </a:t>
            </a:r>
            <a:r>
              <a:rPr lang="en-US" altLang="ko-KR" sz="1600"/>
              <a:t>— Uses amazon keys to check if some of you buckets are open.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6817425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아마존 </a:t>
            </a:r>
            <a:r>
              <a:rPr lang="en-US" altLang="ko-KR" sz="2200" b="1"/>
              <a:t>S3 </a:t>
            </a:r>
            <a:r>
              <a:rPr lang="ko-KR" altLang="en-US" sz="2200" b="1"/>
              <a:t>버스킷 내 중요 정보 노출</a:t>
            </a:r>
            <a:endParaRPr lang="en-US" altLang="ko-KR" sz="2200" b="1"/>
          </a:p>
          <a:p>
            <a:pPr lvl="1"/>
            <a:r>
              <a:rPr lang="en-US" altLang="ko-KR" sz="1600"/>
              <a:t>https://buckets.grayhatwarfare.com/</a:t>
            </a:r>
          </a:p>
          <a:p>
            <a:pPr lvl="1"/>
            <a:r>
              <a:rPr lang="ko-KR" altLang="en-US" sz="1600"/>
              <a:t>아마존 </a:t>
            </a:r>
            <a:r>
              <a:rPr lang="en-US" altLang="ko-KR" sz="1600"/>
              <a:t>AWS </a:t>
            </a:r>
            <a:r>
              <a:rPr lang="ko-KR" altLang="en-US" sz="1600"/>
              <a:t>버켓의 정보들을 검색 다운로드 가능</a:t>
            </a:r>
            <a:endParaRPr lang="en-US" altLang="ko-KR" sz="1600"/>
          </a:p>
          <a:p>
            <a:pPr lvl="1"/>
            <a:r>
              <a:rPr lang="ko-KR" altLang="en-US" sz="1600"/>
              <a:t>저장소에 등록된 </a:t>
            </a:r>
            <a:r>
              <a:rPr lang="ko-KR" altLang="en-US" sz="1600" b="1" u="sng">
                <a:solidFill>
                  <a:srgbClr val="FF0000"/>
                </a:solidFill>
              </a:rPr>
              <a:t>로그 파일</a:t>
            </a:r>
            <a:r>
              <a:rPr lang="en-US" altLang="ko-KR" sz="1600" b="1" u="sng">
                <a:solidFill>
                  <a:srgbClr val="FF0000"/>
                </a:solidFill>
              </a:rPr>
              <a:t>, </a:t>
            </a:r>
            <a:r>
              <a:rPr lang="ko-KR" altLang="en-US" sz="1600" b="1" u="sng">
                <a:solidFill>
                  <a:srgbClr val="FF0000"/>
                </a:solidFill>
              </a:rPr>
              <a:t>백업 파일</a:t>
            </a:r>
            <a:r>
              <a:rPr lang="en-US" altLang="ko-KR" sz="1600" b="1" u="sng">
                <a:solidFill>
                  <a:srgbClr val="FF0000"/>
                </a:solidFill>
              </a:rPr>
              <a:t>, </a:t>
            </a:r>
            <a:r>
              <a:rPr lang="ko-KR" altLang="en-US" sz="1600" b="1" u="sng">
                <a:solidFill>
                  <a:srgbClr val="FF0000"/>
                </a:solidFill>
              </a:rPr>
              <a:t>패스워드 파일 등이 노출</a:t>
            </a:r>
            <a:r>
              <a:rPr lang="ko-KR" altLang="en-US" sz="1600"/>
              <a:t>되고 있음</a:t>
            </a:r>
            <a:endParaRPr lang="en-US" altLang="ko-KR" sz="160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32F4EA9-8E29-407E-A052-91E71887C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40" y="2541110"/>
            <a:ext cx="7388520" cy="385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39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1. OSINT </a:t>
            </a:r>
            <a:r>
              <a:rPr lang="ko-KR" altLang="en-US"/>
              <a:t>서비스 활용</a:t>
            </a:r>
            <a:r>
              <a:rPr lang="en-US" altLang="ko-KR"/>
              <a:t>?</a:t>
            </a:r>
            <a:endParaRPr lang="en-US" altLang="ko-KR" dirty="0"/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/>
              <a:t>OSINT?</a:t>
            </a:r>
          </a:p>
          <a:p>
            <a:pPr lvl="1">
              <a:lnSpc>
                <a:spcPct val="150000"/>
              </a:lnSpc>
            </a:pPr>
            <a:r>
              <a:rPr lang="en-US" altLang="ko-KR" sz="2000"/>
              <a:t>OSINT has been formally defined this </a:t>
            </a:r>
            <a:r>
              <a:rPr lang="en-US" altLang="ko-KR" sz="2000" b="1"/>
              <a:t>way…Open-source intelligence (OSINT) is intelligence collected from publicly available sources. </a:t>
            </a:r>
            <a:r>
              <a:rPr lang="en-US" altLang="ko-KR" sz="2000"/>
              <a:t>In the intelligence community (IC), the term "open" refers to overt, publicly available sources (as opposed to covert or clandestine sources); it is not related to open-source software or public intelligence.</a:t>
            </a:r>
          </a:p>
          <a:p>
            <a:pPr lvl="1">
              <a:lnSpc>
                <a:spcPct val="150000"/>
              </a:lnSpc>
            </a:pPr>
            <a:r>
              <a:rPr lang="en-US" altLang="ko-KR" sz="2000"/>
              <a:t>Also check out the PTES , tons of great info </a:t>
            </a:r>
            <a:r>
              <a:rPr lang="en-US" altLang="ko-KR" sz="2000">
                <a:hlinkClick r:id="rId2"/>
              </a:rPr>
              <a:t>http://www.pentest-standard.org</a:t>
            </a:r>
            <a:r>
              <a:rPr lang="en-US" altLang="ko-KR" sz="2000"/>
              <a:t> </a:t>
            </a:r>
          </a:p>
          <a:p>
            <a:pPr lvl="1">
              <a:lnSpc>
                <a:spcPct val="150000"/>
              </a:lnSpc>
            </a:pPr>
            <a:r>
              <a:rPr lang="en-US" altLang="ko-KR" sz="2000" b="1">
                <a:solidFill>
                  <a:srgbClr val="FF0000"/>
                </a:solidFill>
              </a:rPr>
              <a:t>Shodan</a:t>
            </a:r>
            <a:r>
              <a:rPr lang="en-US" altLang="ko-KR" sz="2000"/>
              <a:t>, </a:t>
            </a:r>
            <a:r>
              <a:rPr lang="en-US" altLang="ko-KR" sz="2000" b="1"/>
              <a:t>Google </a:t>
            </a:r>
            <a:r>
              <a:rPr lang="en-US" altLang="ko-KR" sz="2000"/>
              <a:t>... and so on</a:t>
            </a:r>
          </a:p>
          <a:p>
            <a:pPr lvl="1"/>
            <a:endParaRPr lang="en-US" altLang="ko-KR" sz="1800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3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53362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Censys API </a:t>
            </a:r>
            <a:r>
              <a:rPr lang="ko-KR" altLang="en-US" sz="2200" b="1"/>
              <a:t>활용 사례</a:t>
            </a:r>
            <a:endParaRPr lang="en-US" altLang="ko-KR" sz="2200" b="1"/>
          </a:p>
          <a:p>
            <a:pPr lvl="1"/>
            <a:r>
              <a:rPr lang="en-US" altLang="ko-KR" sz="1600"/>
              <a:t>censys api</a:t>
            </a:r>
            <a:r>
              <a:rPr lang="ko-KR" altLang="en-US" sz="1600"/>
              <a:t>를 활용하여 해킹된 사이트 확인과 화면 캡처</a:t>
            </a:r>
            <a:endParaRPr lang="en-US" altLang="ko-KR" sz="1600">
              <a:hlinkClick r:id="rId2"/>
            </a:endParaRPr>
          </a:p>
          <a:p>
            <a:pPr lvl="1"/>
            <a:r>
              <a:rPr lang="en-US" altLang="ko-KR" sz="1600">
                <a:hlinkClick r:id="rId2"/>
              </a:rPr>
              <a:t>https://github.com/gelim/censys</a:t>
            </a:r>
            <a:endParaRPr lang="en-US" altLang="ko-KR" sz="160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7A380B4-C4FC-434D-AE91-EA4C41E65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52" y="2250244"/>
            <a:ext cx="7642695" cy="377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443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Censys API </a:t>
            </a:r>
            <a:r>
              <a:rPr lang="ko-KR" altLang="en-US" sz="2200" b="1"/>
              <a:t>활용 사례</a:t>
            </a:r>
            <a:endParaRPr lang="en-US" altLang="ko-KR" sz="2200" b="1"/>
          </a:p>
          <a:p>
            <a:pPr lvl="1"/>
            <a:r>
              <a:rPr lang="en-US" altLang="ko-KR" sz="1600"/>
              <a:t>censys api</a:t>
            </a:r>
            <a:r>
              <a:rPr lang="ko-KR" altLang="en-US" sz="1600"/>
              <a:t>를 활용하여 해킹된 사이트 확인과 화면 캡처</a:t>
            </a:r>
            <a:endParaRPr lang="en-US" altLang="ko-KR" sz="1600">
              <a:hlinkClick r:id="rId2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F1F0BAE-D28F-4715-8FB0-8C9549AB0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40" y="1920791"/>
            <a:ext cx="7833320" cy="140598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E6F4776-B009-4D2F-951A-DCB8779173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858" y="3180499"/>
            <a:ext cx="6213346" cy="310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675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Censys API </a:t>
            </a:r>
            <a:r>
              <a:rPr lang="ko-KR" altLang="en-US" sz="2200" b="1"/>
              <a:t>활용 사례</a:t>
            </a:r>
            <a:endParaRPr lang="en-US" altLang="ko-KR" sz="2200" b="1"/>
          </a:p>
          <a:p>
            <a:pPr lvl="1"/>
            <a:r>
              <a:rPr lang="en-US" altLang="ko-KR" sz="1600"/>
              <a:t>censys</a:t>
            </a:r>
            <a:r>
              <a:rPr lang="ko-KR" altLang="en-US" sz="1600"/>
              <a:t> 검색 서비스에서 도출된 서브 도메인을 검색 및 출력</a:t>
            </a:r>
            <a:endParaRPr lang="en-US" altLang="ko-KR" sz="1600"/>
          </a:p>
          <a:p>
            <a:pPr lvl="1"/>
            <a:r>
              <a:rPr lang="en-US" altLang="ko-KR" sz="1600">
                <a:hlinkClick r:id="rId2"/>
              </a:rPr>
              <a:t>https://github.com/christophetd/censys-subdomain-finder</a:t>
            </a:r>
            <a:endParaRPr lang="ko-KR" altLang="en-US" sz="1600"/>
          </a:p>
          <a:p>
            <a:pPr lvl="1"/>
            <a:endParaRPr lang="en-US" altLang="ko-KR" sz="1600">
              <a:hlinkClick r:id="rId2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1F8F01D-DD78-400A-8D17-30387052B3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943"/>
          <a:stretch/>
        </p:blipFill>
        <p:spPr>
          <a:xfrm>
            <a:off x="797355" y="2244123"/>
            <a:ext cx="7549290" cy="397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369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브라우저 확장 프록램을 이용하여 의심되는 사이트 여부 확인</a:t>
            </a:r>
          </a:p>
          <a:p>
            <a:pPr lvl="1"/>
            <a:r>
              <a:rPr lang="en-US" altLang="ko-KR" sz="1600">
                <a:hlinkClick r:id="rId2"/>
              </a:rPr>
              <a:t>https://github.com/ninoseki/mitaka</a:t>
            </a:r>
            <a:endParaRPr lang="en-US" altLang="ko-KR" sz="1600"/>
          </a:p>
          <a:p>
            <a:pPr lvl="1"/>
            <a:r>
              <a:rPr lang="ko-KR" altLang="en-US" sz="1600"/>
              <a:t>크롬 확장 프로그램으로 설치 한 후에 여러 </a:t>
            </a:r>
            <a:r>
              <a:rPr lang="en-US" altLang="ko-KR" sz="1600"/>
              <a:t>API </a:t>
            </a:r>
            <a:r>
              <a:rPr lang="ko-KR" altLang="en-US" sz="1600"/>
              <a:t>정보를 활용할 수 있음</a:t>
            </a:r>
            <a:endParaRPr lang="en-US" altLang="ko-KR" sz="1600"/>
          </a:p>
          <a:p>
            <a:pPr lvl="1"/>
            <a:endParaRPr lang="en-US" altLang="ko-KR" sz="1600">
              <a:hlinkClick r:id="rId3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388E822-D5BC-4DF1-BD74-B36F99961A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136" y="2198861"/>
            <a:ext cx="6573728" cy="402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38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브라우저 확장 프록램을 이용하여 의심되는 사이트 여부 확인</a:t>
            </a:r>
          </a:p>
          <a:p>
            <a:pPr lvl="1"/>
            <a:r>
              <a:rPr lang="ko-KR" altLang="en-US" sz="1600"/>
              <a:t>크롬 확장 프로그램으로 설치 한 후에 여러 </a:t>
            </a:r>
            <a:r>
              <a:rPr lang="en-US" altLang="ko-KR" sz="1600"/>
              <a:t>API </a:t>
            </a:r>
            <a:r>
              <a:rPr lang="ko-KR" altLang="en-US" sz="1600"/>
              <a:t>정보를 활용할 수 있음</a:t>
            </a:r>
            <a:endParaRPr lang="en-US" altLang="ko-KR" sz="1600"/>
          </a:p>
          <a:p>
            <a:pPr lvl="1"/>
            <a:endParaRPr lang="en-US" altLang="ko-KR" sz="1600">
              <a:hlinkClick r:id="rId2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2CD8922F-B18B-43F1-8809-9ABBC1FFF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521160"/>
              </p:ext>
            </p:extLst>
          </p:nvPr>
        </p:nvGraphicFramePr>
        <p:xfrm>
          <a:off x="131952" y="1928066"/>
          <a:ext cx="4536504" cy="4655296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:a16="http://schemas.microsoft.com/office/drawing/2014/main" val="1023109669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1962400625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3834401954"/>
                    </a:ext>
                  </a:extLst>
                </a:gridCol>
              </a:tblGrid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 b="1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name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url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supported types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571587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AbuseIPDB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"/>
                        </a:rPr>
                        <a:t>https://www.abuseipdb.com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932721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archive.org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"/>
                        </a:rPr>
                        <a:t>https://archive.org/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url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399479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BGPView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"/>
                        </a:rPr>
                        <a:t>https://bgpview.io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asn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754004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BinaryEdge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6"/>
                        </a:rPr>
                        <a:t>https://app.binaryedge.io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905510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BitcoinAbuse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7"/>
                        </a:rPr>
                        <a:t>https://www.bitcoinabuse.com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btc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260603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Blockchain.com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8"/>
                        </a:rPr>
                        <a:t>https://www.blockchain.com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btc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553007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BlockCypher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9"/>
                        </a:rPr>
                        <a:t>https://live.blockcypher.com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btc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56076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Censys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0"/>
                        </a:rPr>
                        <a:t>https://censys.io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asn / text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907933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crt.sh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1"/>
                        </a:rPr>
                        <a:t>https://crt.sh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130599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DNSlytics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2"/>
                        </a:rPr>
                        <a:t>https://dnslytics.com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968188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DomainBigData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3"/>
                        </a:rPr>
                        <a:t>https://domainbigdata.com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258091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DomainTools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4"/>
                        </a:rPr>
                        <a:t>https://www.domaintools.com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114254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DomainWatch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5"/>
                        </a:rPr>
                        <a:t>https://domainwat.ch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 / email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064020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EmailRep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6"/>
                        </a:rPr>
                        <a:t>https://emailrep.io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email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563543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FindSubDomains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7"/>
                        </a:rPr>
                        <a:t>https://findsubdomains.com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134867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FOFA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8"/>
                        </a:rPr>
                        <a:t>https://fofa.so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43040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FortiGuard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19"/>
                        </a:rPr>
                        <a:t>https://fortiguard.com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url / cve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040069"/>
                  </a:ext>
                </a:extLst>
              </a:tr>
              <a:tr h="20722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Google Safe Browsing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0"/>
                        </a:rPr>
                        <a:t>https://transparencyreport.google.com/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 / url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706718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GreyNoise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1"/>
                        </a:rPr>
                        <a:t>https://viz.greynoise.io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354020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Hashdd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2"/>
                        </a:rPr>
                        <a:t>https://hashdd.com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hash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585161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HybridAnalysis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3"/>
                        </a:rPr>
                        <a:t>https://www.hybrid-analysis.com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hash (sha256 only)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489842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Intelligence X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4"/>
                        </a:rPr>
                        <a:t>https://intelx.io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url / email / btc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26765"/>
                  </a:ext>
                </a:extLst>
              </a:tr>
              <a:tr h="118592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IPinfo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5"/>
                        </a:rPr>
                        <a:t>https://ipinfo.io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asn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275177"/>
                  </a:ext>
                </a:extLst>
              </a:tr>
              <a:tr h="112385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Joe Sandbox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6"/>
                        </a:rPr>
                        <a:t>https://www.joesandbox.com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261531"/>
                  </a:ext>
                </a:extLst>
              </a:tr>
              <a:tr h="112385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MalShare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7"/>
                        </a:rPr>
                        <a:t>https://malshare.com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627360"/>
                  </a:ext>
                </a:extLst>
              </a:tr>
              <a:tr h="112385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Maltiverse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8"/>
                        </a:rPr>
                        <a:t>https://www.maltiverse.com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407607"/>
                  </a:ext>
                </a:extLst>
              </a:tr>
              <a:tr h="112385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NVD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9"/>
                        </a:rPr>
                        <a:t>https://nvd.nist.gov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cve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086105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046274B9-D43A-4FD6-8651-46DA69040D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468261"/>
              </p:ext>
            </p:extLst>
          </p:nvPr>
        </p:nvGraphicFramePr>
        <p:xfrm>
          <a:off x="4746719" y="1928066"/>
          <a:ext cx="4397281" cy="4426254"/>
        </p:xfrm>
        <a:graphic>
          <a:graphicData uri="http://schemas.openxmlformats.org/drawingml/2006/table">
            <a:tbl>
              <a:tblPr/>
              <a:tblGrid>
                <a:gridCol w="964106">
                  <a:extLst>
                    <a:ext uri="{9D8B030D-6E8A-4147-A177-3AD203B41FA5}">
                      <a16:colId xmlns:a16="http://schemas.microsoft.com/office/drawing/2014/main" val="196126941"/>
                    </a:ext>
                  </a:extLst>
                </a:gridCol>
                <a:gridCol w="1921007">
                  <a:extLst>
                    <a:ext uri="{9D8B030D-6E8A-4147-A177-3AD203B41FA5}">
                      <a16:colId xmlns:a16="http://schemas.microsoft.com/office/drawing/2014/main" val="108486206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50231480"/>
                    </a:ext>
                  </a:extLst>
                </a:gridCol>
              </a:tblGrid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 b="1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name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url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supported types</a:t>
                      </a:r>
                    </a:p>
                  </a:txBody>
                  <a:tcPr marL="44640" marR="44640" marT="20603" marB="20603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543397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OOCPR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0"/>
                        </a:rPr>
                        <a:t>https://data.occrp.org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email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308722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ONYPHE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1"/>
                        </a:rPr>
                        <a:t>https://www.onyphe.io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166038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OTX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2"/>
                        </a:rPr>
                        <a:t>https://otx.alienvault.com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895475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Pipl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3"/>
                        </a:rPr>
                        <a:t>https://pipl.com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email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94994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PubDB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4"/>
                        </a:rPr>
                        <a:t>http://pub-db.com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gaPubID / gaTrackID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875284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PublicWWW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5"/>
                        </a:rPr>
                        <a:t>https://publicwww.com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text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333038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Pulsedive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6"/>
                        </a:rPr>
                        <a:t>https://pulsedive.com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domaion / url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375876"/>
                  </a:ext>
                </a:extLst>
              </a:tr>
              <a:tr h="196498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RiskIQ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7"/>
                        </a:rPr>
                        <a:t>http://community.riskiq.com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email / gaTrackID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870554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SecurityTrails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8"/>
                        </a:rPr>
                        <a:t>https://securitytrails.com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email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625581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Shodan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9"/>
                        </a:rPr>
                        <a:t>https://www.shodan.io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asn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921794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Sploitus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0"/>
                        </a:rPr>
                        <a:t>https://sploitus.com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cve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990257"/>
                  </a:ext>
                </a:extLst>
              </a:tr>
              <a:tr h="196498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SpyOnWeb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1"/>
                        </a:rPr>
                        <a:t>http://spyonweb.com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gaPubID / gaTrackID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054142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Talos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2"/>
                        </a:rPr>
                        <a:t>https://talosintelligence.com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978411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ThreatConnect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3"/>
                        </a:rPr>
                        <a:t>https://app.threatconnect.com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email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753170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ThreatCrowd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4"/>
                        </a:rPr>
                        <a:t>https://www.threatcrowd.org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email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219960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ThreatMiner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5"/>
                        </a:rPr>
                        <a:t>https://www.threatminer.org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8779665"/>
                  </a:ext>
                </a:extLst>
              </a:tr>
              <a:tr h="145864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TIP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6"/>
                        </a:rPr>
                        <a:t>https://threatintelligenceplatform.com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513106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Urlscan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7"/>
                        </a:rPr>
                        <a:t>https://urlscan.io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asn / url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935670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ViewDNS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8"/>
                        </a:rPr>
                        <a:t>https://viewdns.info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email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599691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VirusTotal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9"/>
                        </a:rPr>
                        <a:t>https://www.virustotal.com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url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323735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Vulmon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0"/>
                        </a:rPr>
                        <a:t>https://vulmon.com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cve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544035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VulncodeDB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1"/>
                        </a:rPr>
                        <a:t>https://www.vulncode-db.com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cve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423210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VxCube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2"/>
                        </a:rPr>
                        <a:t>http://vxcube.com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660907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WebAnalyzer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3"/>
                        </a:rPr>
                        <a:t>https://wa-com.com/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domain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501637"/>
                  </a:ext>
                </a:extLst>
              </a:tr>
              <a:tr h="145864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X-Force Exchange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4"/>
                        </a:rPr>
                        <a:t>https://exchange.xforce.ibmcloud.com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/ domain / hash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295609"/>
                  </a:ext>
                </a:extLst>
              </a:tr>
              <a:tr h="109857"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ZoomEye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u="none" strike="noStrike">
                          <a:solidFill>
                            <a:srgbClr val="0366D6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55"/>
                        </a:rPr>
                        <a:t>https://www.zoomeye.org</a:t>
                      </a:r>
                      <a:endParaRPr lang="en-US" sz="800"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</a:t>
                      </a:r>
                    </a:p>
                  </a:txBody>
                  <a:tcPr marL="35390" marR="35390" marT="16334" marB="16334" anchor="ctr">
                    <a:lnL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100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2672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SNS </a:t>
            </a:r>
            <a:r>
              <a:rPr lang="ko-KR" altLang="en-US" sz="2200" b="1"/>
              <a:t>다크웹 크롤링 데이터와 취약점 분석 사이트와 연결</a:t>
            </a:r>
          </a:p>
          <a:p>
            <a:pPr lvl="1"/>
            <a:r>
              <a:rPr lang="ko-KR" altLang="en-US" sz="1600"/>
              <a:t>빅데이터 정보를 수집한 뒤</a:t>
            </a:r>
            <a:r>
              <a:rPr lang="en-US" altLang="ko-KR" sz="1600"/>
              <a:t>, </a:t>
            </a:r>
            <a:r>
              <a:rPr lang="ko-KR" altLang="en-US" sz="1600"/>
              <a:t>연관성 키워드를 연결하여 모니터링 강화</a:t>
            </a:r>
          </a:p>
          <a:p>
            <a:pPr lvl="1"/>
            <a:endParaRPr lang="en-US" altLang="ko-KR" sz="1600">
              <a:hlinkClick r:id="rId2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19FEE54-F98E-4F1C-814B-1C07FCE5E6E8}"/>
              </a:ext>
            </a:extLst>
          </p:cNvPr>
          <p:cNvGrpSpPr/>
          <p:nvPr/>
        </p:nvGrpSpPr>
        <p:grpSpPr>
          <a:xfrm>
            <a:off x="489932" y="2234031"/>
            <a:ext cx="8097462" cy="1972781"/>
            <a:chOff x="0" y="0"/>
            <a:chExt cx="9243684" cy="2005665"/>
          </a:xfrm>
        </p:grpSpPr>
        <p:sp>
          <p:nvSpPr>
            <p:cNvPr id="7" name="오른쪽 화살표 22">
              <a:extLst>
                <a:ext uri="{FF2B5EF4-FFF2-40B4-BE49-F238E27FC236}">
                  <a16:creationId xmlns:a16="http://schemas.microsoft.com/office/drawing/2014/main" id="{9EF88692-9150-45B5-B82B-04400ADAE90B}"/>
                </a:ext>
              </a:extLst>
            </p:cNvPr>
            <p:cNvSpPr/>
            <p:nvPr/>
          </p:nvSpPr>
          <p:spPr>
            <a:xfrm>
              <a:off x="0" y="790840"/>
              <a:ext cx="8820472" cy="947683"/>
            </a:xfrm>
            <a:prstGeom prst="rightArrow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rgbClr val="B6DBFA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/>
            </a:p>
          </p:txBody>
        </p: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31AEEBED-2EBD-4ABC-BA7D-B038AE67E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98" y="488786"/>
              <a:ext cx="1008111" cy="1008111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7B58BCA1-5C56-4E8C-A53F-DE20BB507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4057" y="0"/>
              <a:ext cx="1080120" cy="1080120"/>
            </a:xfrm>
            <a:prstGeom prst="rect">
              <a:avLst/>
            </a:prstGeom>
          </p:spPr>
        </p:pic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2BE12F51-5BC2-4235-BCC6-0D66F22F9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8404" y="962101"/>
              <a:ext cx="612068" cy="612068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A2F3C38E-0B62-4DED-A4FB-CD9FFA818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1768" y="0"/>
              <a:ext cx="1180498" cy="1172409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9C705D2-A1A6-4085-9646-F2383FDC1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4187" y="89299"/>
              <a:ext cx="1083111" cy="1083112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E29FF97E-386C-4475-BBD3-E7BA459F8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3467" y="137864"/>
              <a:ext cx="1226973" cy="1226973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8ECA02ED-EAA9-42A0-B593-B0980021B1B5}"/>
                </a:ext>
              </a:extLst>
            </p:cNvPr>
            <p:cNvSpPr/>
            <p:nvPr/>
          </p:nvSpPr>
          <p:spPr>
            <a:xfrm>
              <a:off x="921752" y="1077649"/>
              <a:ext cx="1704730" cy="3740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1">
                <a:spcAft>
                  <a:spcPts val="0"/>
                </a:spcAft>
              </a:pPr>
              <a:r>
                <a:rPr lang="ko-KR" sz="800" b="1" kern="1200">
                  <a:solidFill>
                    <a:srgbClr val="000000"/>
                  </a:solidFill>
                  <a:effectLst/>
                  <a:latin typeface="굴림" panose="020B0600000101010101" pitchFamily="50" charset="-127"/>
                  <a:ea typeface="맑은 고딕" panose="020B0503020000020004" pitchFamily="50" charset="-127"/>
                  <a:cs typeface="굴림" panose="020B0600000101010101" pitchFamily="50" charset="-127"/>
                </a:rPr>
                <a:t>데이터 정제</a:t>
              </a:r>
              <a:endParaRPr lang="ko-KR" sz="1200">
                <a:effectLst/>
                <a:latin typeface="굴림" panose="020B0600000101010101" pitchFamily="50" charset="-127"/>
                <a:ea typeface="굴림" panose="020B0600000101010101" pitchFamily="50" charset="-127"/>
                <a:cs typeface="굴림" panose="020B0600000101010101" pitchFamily="50" charset="-127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9DBC286-620F-4079-9B1F-1BD28692D8B0}"/>
                </a:ext>
              </a:extLst>
            </p:cNvPr>
            <p:cNvSpPr/>
            <p:nvPr/>
          </p:nvSpPr>
          <p:spPr>
            <a:xfrm>
              <a:off x="2494589" y="1495886"/>
              <a:ext cx="1929599" cy="499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1">
                <a:spcAft>
                  <a:spcPts val="0"/>
                </a:spcAft>
              </a:pPr>
              <a:r>
                <a:rPr lang="ko-KR" sz="800" b="1" kern="1200">
                  <a:solidFill>
                    <a:srgbClr val="000000"/>
                  </a:solidFill>
                  <a:effectLst/>
                  <a:latin typeface="굴림" panose="020B0600000101010101" pitchFamily="50" charset="-127"/>
                  <a:ea typeface="맑은 고딕" panose="020B0503020000020004" pitchFamily="50" charset="-127"/>
                  <a:cs typeface="굴림" panose="020B0600000101010101" pitchFamily="50" charset="-127"/>
                </a:rPr>
                <a:t>실시간 데이터 분석</a:t>
              </a:r>
              <a:endParaRPr lang="ko-KR" sz="1200">
                <a:effectLst/>
                <a:latin typeface="굴림" panose="020B0600000101010101" pitchFamily="50" charset="-127"/>
                <a:ea typeface="굴림" panose="020B0600000101010101" pitchFamily="50" charset="-127"/>
                <a:cs typeface="굴림" panose="020B0600000101010101" pitchFamily="50" charset="-127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B44609A2-FE5A-4675-A5E5-B0ADC8988BEB}"/>
                </a:ext>
              </a:extLst>
            </p:cNvPr>
            <p:cNvSpPr/>
            <p:nvPr/>
          </p:nvSpPr>
          <p:spPr>
            <a:xfrm>
              <a:off x="3960440" y="1115150"/>
              <a:ext cx="1704730" cy="4590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1">
                <a:spcAft>
                  <a:spcPts val="0"/>
                </a:spcAft>
              </a:pPr>
              <a:r>
                <a:rPr lang="ko-KR" sz="800" b="1" kern="1200">
                  <a:solidFill>
                    <a:srgbClr val="000000"/>
                  </a:solidFill>
                  <a:effectLst/>
                  <a:latin typeface="굴림" panose="020B0600000101010101" pitchFamily="50" charset="-127"/>
                  <a:ea typeface="맑은 고딕" panose="020B0503020000020004" pitchFamily="50" charset="-127"/>
                  <a:cs typeface="굴림" panose="020B0600000101010101" pitchFamily="50" charset="-127"/>
                </a:rPr>
                <a:t>데이터베이스화</a:t>
              </a:r>
              <a:endParaRPr lang="ko-KR" sz="1200">
                <a:effectLst/>
                <a:latin typeface="굴림" panose="020B0600000101010101" pitchFamily="50" charset="-127"/>
                <a:ea typeface="굴림" panose="020B0600000101010101" pitchFamily="50" charset="-127"/>
                <a:cs typeface="굴림" panose="020B0600000101010101" pitchFamily="50" charset="-127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3876DD11-17D7-4B2C-AC47-EBA04429D6A8}"/>
                </a:ext>
              </a:extLst>
            </p:cNvPr>
            <p:cNvSpPr/>
            <p:nvPr/>
          </p:nvSpPr>
          <p:spPr>
            <a:xfrm>
              <a:off x="5941770" y="1424889"/>
              <a:ext cx="1704730" cy="3740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1">
                <a:spcAft>
                  <a:spcPts val="0"/>
                </a:spcAft>
              </a:pPr>
              <a:r>
                <a:rPr lang="ko-KR" sz="800" b="1" kern="1200">
                  <a:solidFill>
                    <a:srgbClr val="000000"/>
                  </a:solidFill>
                  <a:effectLst/>
                  <a:latin typeface="굴림" panose="020B0600000101010101" pitchFamily="50" charset="-127"/>
                  <a:ea typeface="맑은 고딕" panose="020B0503020000020004" pitchFamily="50" charset="-127"/>
                  <a:cs typeface="굴림" panose="020B0600000101010101" pitchFamily="50" charset="-127"/>
                </a:rPr>
                <a:t>시각화 및 알림</a:t>
              </a:r>
              <a:endParaRPr lang="ko-KR" sz="1200">
                <a:effectLst/>
                <a:latin typeface="굴림" panose="020B0600000101010101" pitchFamily="50" charset="-127"/>
                <a:ea typeface="굴림" panose="020B0600000101010101" pitchFamily="50" charset="-127"/>
                <a:cs typeface="굴림" panose="020B0600000101010101" pitchFamily="50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0510BFE4-701E-422E-945B-9A97AEE9A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2267" y="786320"/>
              <a:ext cx="524234" cy="52423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1D3EBEED-2960-4688-AA89-0019A30211FD}"/>
                </a:ext>
              </a:extLst>
            </p:cNvPr>
            <p:cNvSpPr/>
            <p:nvPr/>
          </p:nvSpPr>
          <p:spPr>
            <a:xfrm>
              <a:off x="7538953" y="1631603"/>
              <a:ext cx="1704731" cy="3740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1">
                <a:spcAft>
                  <a:spcPts val="0"/>
                </a:spcAft>
              </a:pPr>
              <a:r>
                <a:rPr lang="ko-KR" sz="800" b="1" kern="1200">
                  <a:solidFill>
                    <a:srgbClr val="000000"/>
                  </a:solidFill>
                  <a:effectLst/>
                  <a:latin typeface="굴림" panose="020B0600000101010101" pitchFamily="50" charset="-127"/>
                  <a:ea typeface="맑은 고딕" panose="020B0503020000020004" pitchFamily="50" charset="-127"/>
                  <a:cs typeface="굴림" panose="020B0600000101010101" pitchFamily="50" charset="-127"/>
                </a:rPr>
                <a:t>서비스 이용</a:t>
              </a:r>
              <a:endParaRPr lang="ko-KR" sz="1200">
                <a:effectLst/>
                <a:latin typeface="굴림" panose="020B0600000101010101" pitchFamily="50" charset="-127"/>
                <a:ea typeface="굴림" panose="020B0600000101010101" pitchFamily="50" charset="-127"/>
                <a:cs typeface="굴림" panose="020B0600000101010101" pitchFamily="50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80945831-5E07-47D6-9877-DD344EC58AF0}"/>
                </a:ext>
              </a:extLst>
            </p:cNvPr>
            <p:cNvSpPr/>
            <p:nvPr/>
          </p:nvSpPr>
          <p:spPr>
            <a:xfrm>
              <a:off x="0" y="1487853"/>
              <a:ext cx="1929599" cy="499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1">
                <a:spcAft>
                  <a:spcPts val="0"/>
                </a:spcAft>
              </a:pPr>
              <a:r>
                <a:rPr lang="ko-KR" sz="800" b="1" kern="1200">
                  <a:solidFill>
                    <a:srgbClr val="000000"/>
                  </a:solidFill>
                  <a:effectLst/>
                  <a:latin typeface="굴림" panose="020B0600000101010101" pitchFamily="50" charset="-127"/>
                  <a:ea typeface="맑은 고딕" panose="020B0503020000020004" pitchFamily="50" charset="-127"/>
                  <a:cs typeface="굴림" panose="020B0600000101010101" pitchFamily="50" charset="-127"/>
                </a:rPr>
                <a:t>트위터 데이터 수집</a:t>
              </a:r>
              <a:endParaRPr lang="ko-KR" sz="1200">
                <a:effectLst/>
                <a:latin typeface="굴림" panose="020B0600000101010101" pitchFamily="50" charset="-127"/>
                <a:ea typeface="굴림" panose="020B0600000101010101" pitchFamily="50" charset="-127"/>
                <a:cs typeface="굴림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33393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SNS </a:t>
            </a:r>
            <a:r>
              <a:rPr lang="ko-KR" altLang="en-US" sz="2200" b="1"/>
              <a:t>다크웹 크롤링 데이터와 취약점 분석 사이트와 연결</a:t>
            </a:r>
          </a:p>
          <a:p>
            <a:pPr lvl="1"/>
            <a:r>
              <a:rPr lang="ko-KR" altLang="en-US" sz="1600"/>
              <a:t>빅데이터 정보를 수집한 뒤</a:t>
            </a:r>
            <a:r>
              <a:rPr lang="en-US" altLang="ko-KR" sz="1600"/>
              <a:t>, </a:t>
            </a:r>
            <a:r>
              <a:rPr lang="ko-KR" altLang="en-US" sz="1600"/>
              <a:t>연관성 키워드를 연결하여 모니터링 강화</a:t>
            </a:r>
          </a:p>
          <a:p>
            <a:pPr lvl="1"/>
            <a:endParaRPr lang="en-US" altLang="ko-KR" sz="1600">
              <a:hlinkClick r:id="rId2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F7809C8-2598-45A5-805E-C523ECFA968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62903" y="1988840"/>
            <a:ext cx="6901452" cy="288032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1068769-10C2-45D8-AEFE-080CDD2689A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758341" y="3067631"/>
            <a:ext cx="7213897" cy="315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982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SNS </a:t>
            </a:r>
            <a:r>
              <a:rPr lang="ko-KR" altLang="en-US" sz="2200" b="1"/>
              <a:t>다크웹 크롤링 데이터와 취약점 분석 사이트와 연결</a:t>
            </a:r>
          </a:p>
          <a:p>
            <a:pPr lvl="1"/>
            <a:r>
              <a:rPr lang="ko-KR" altLang="en-US" sz="1600"/>
              <a:t>빅데이터 정보를 수집한 뒤</a:t>
            </a:r>
            <a:r>
              <a:rPr lang="en-US" altLang="ko-KR" sz="1600"/>
              <a:t>, </a:t>
            </a:r>
            <a:r>
              <a:rPr lang="ko-KR" altLang="en-US" sz="1600"/>
              <a:t>연관성 키워드를 연결하여 모니터링 강화</a:t>
            </a:r>
          </a:p>
          <a:p>
            <a:pPr lvl="1"/>
            <a:endParaRPr lang="en-US" altLang="ko-KR" sz="1600">
              <a:hlinkClick r:id="rId2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718596A-D562-4808-B80B-963416DABDC2}"/>
              </a:ext>
            </a:extLst>
          </p:cNvPr>
          <p:cNvPicPr/>
          <p:nvPr/>
        </p:nvPicPr>
        <p:blipFill rotWithShape="1">
          <a:blip r:embed="rId3"/>
          <a:srcRect t="19196"/>
          <a:stretch/>
        </p:blipFill>
        <p:spPr>
          <a:xfrm>
            <a:off x="529295" y="1977092"/>
            <a:ext cx="8190842" cy="234648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C5A088B-8AE5-47EF-85BA-5419A4A9D16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0537" y="4492462"/>
            <a:ext cx="8336280" cy="172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88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SNS </a:t>
            </a:r>
            <a:r>
              <a:rPr lang="ko-KR" altLang="en-US" sz="2200" b="1"/>
              <a:t>다크웹 크롤링 데이터와 취약점 분석 사이트와 연결</a:t>
            </a:r>
          </a:p>
          <a:p>
            <a:pPr lvl="1"/>
            <a:r>
              <a:rPr lang="ko-KR" altLang="en-US" sz="1600"/>
              <a:t>빅데이터 정보를 수집한 뒤</a:t>
            </a:r>
            <a:r>
              <a:rPr lang="en-US" altLang="ko-KR" sz="1600"/>
              <a:t>, </a:t>
            </a:r>
            <a:r>
              <a:rPr lang="ko-KR" altLang="en-US" sz="1600"/>
              <a:t>연관성 키워드를 연결하여 모니터링 강화</a:t>
            </a:r>
          </a:p>
          <a:p>
            <a:pPr lvl="1"/>
            <a:endParaRPr lang="en-US" altLang="ko-KR" sz="1600">
              <a:hlinkClick r:id="rId2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77E61FB-E66B-497F-A25D-F23FB8839D9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35781" y="2043708"/>
            <a:ext cx="8072437" cy="298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77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4. OSINT API</a:t>
            </a:r>
            <a:r>
              <a:rPr lang="ko-KR" altLang="en-US"/>
              <a:t>의 활용법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SNS </a:t>
            </a:r>
            <a:r>
              <a:rPr lang="ko-KR" altLang="en-US" sz="2200" b="1"/>
              <a:t>다크웹 크롤링 데이터와 취약점 분석 사이트와 연결</a:t>
            </a:r>
          </a:p>
          <a:p>
            <a:pPr lvl="1"/>
            <a:r>
              <a:rPr lang="ko-KR" altLang="en-US" sz="1600"/>
              <a:t>빅데이터 정보를 수집한 뒤</a:t>
            </a:r>
            <a:r>
              <a:rPr lang="en-US" altLang="ko-KR" sz="1600"/>
              <a:t>, </a:t>
            </a:r>
            <a:r>
              <a:rPr lang="ko-KR" altLang="en-US" sz="1600"/>
              <a:t>연관성 키워드를 연결하여 모니터링 강화</a:t>
            </a:r>
          </a:p>
          <a:p>
            <a:pPr lvl="1"/>
            <a:endParaRPr lang="en-US" altLang="ko-KR" sz="1600">
              <a:hlinkClick r:id="rId2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E3ECDB9-3548-44B2-91CC-2368067957E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1978097"/>
            <a:ext cx="5076825" cy="424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21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1. OSINT </a:t>
            </a:r>
            <a:r>
              <a:rPr lang="ko-KR" altLang="en-US"/>
              <a:t>서비스 활용</a:t>
            </a:r>
            <a:r>
              <a:rPr lang="en-US" altLang="ko-KR"/>
              <a:t>?</a:t>
            </a:r>
            <a:endParaRPr lang="ko-KR" altLang="en-US" dirty="0"/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/>
              <a:t>OSINT </a:t>
            </a:r>
            <a:r>
              <a:rPr lang="ko-KR" altLang="en-US"/>
              <a:t>프레임워크</a:t>
            </a:r>
            <a:r>
              <a:rPr lang="en-US" altLang="ko-KR"/>
              <a:t>(</a:t>
            </a:r>
            <a:r>
              <a:rPr lang="en-US" altLang="ko-KR">
                <a:solidFill>
                  <a:prstClr val="black"/>
                </a:solidFill>
                <a:hlinkClick r:id="rId2"/>
              </a:rPr>
              <a:t>http://osintframework.com/</a:t>
            </a:r>
            <a:r>
              <a:rPr lang="en-US" altLang="ko-KR">
                <a:solidFill>
                  <a:prstClr val="black"/>
                </a:solidFill>
              </a:rPr>
              <a:t>)</a:t>
            </a:r>
            <a:endParaRPr lang="en-US" altLang="ko-KR"/>
          </a:p>
          <a:p>
            <a:pPr>
              <a:lnSpc>
                <a:spcPct val="100000"/>
              </a:lnSpc>
            </a:pPr>
            <a:endParaRPr lang="ko-KR" altLang="en-US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4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AA1C3B7-7EF1-4E32-9CB2-37922ACE8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04" y="1729143"/>
            <a:ext cx="8009533" cy="435552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846566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96516" y="2518172"/>
            <a:ext cx="7768828" cy="1821656"/>
          </a:xfrm>
          <a:noFill/>
          <a:ln/>
        </p:spPr>
        <p:txBody>
          <a:bodyPr/>
          <a:lstStyle/>
          <a:p>
            <a:r>
              <a:rPr lang="en-US" sz="5800" dirty="0"/>
              <a:t>Q &amp; 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5493458"/>
      </p:ext>
    </p:extLst>
  </p:cSld>
  <p:clrMapOvr>
    <a:masterClrMapping/>
  </p:clrMapOvr>
  <p:transition spd="med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1. OSINT </a:t>
            </a:r>
            <a:r>
              <a:rPr lang="ko-KR" altLang="en-US"/>
              <a:t>서비스 활용</a:t>
            </a:r>
            <a:r>
              <a:rPr lang="en-US" altLang="ko-KR"/>
              <a:t>?</a:t>
            </a:r>
            <a:endParaRPr lang="ko-KR" altLang="en-US" dirty="0"/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/>
              <a:t>디펜시브와 오펜시브의 관점에서 바라보는 것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5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B335382-313A-4694-9355-0C9E1A61A2CE}"/>
              </a:ext>
            </a:extLst>
          </p:cNvPr>
          <p:cNvGrpSpPr/>
          <p:nvPr/>
        </p:nvGrpSpPr>
        <p:grpSpPr>
          <a:xfrm>
            <a:off x="490537" y="1943125"/>
            <a:ext cx="8289795" cy="4134006"/>
            <a:chOff x="551543" y="1561872"/>
            <a:chExt cx="11088915" cy="552988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2DAA94F9-8908-4A19-B5CF-196C7835AF4A}"/>
                </a:ext>
              </a:extLst>
            </p:cNvPr>
            <p:cNvSpPr/>
            <p:nvPr/>
          </p:nvSpPr>
          <p:spPr>
            <a:xfrm>
              <a:off x="551543" y="1561872"/>
              <a:ext cx="3046371" cy="749149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OFFENSIVE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E4315FBB-1F54-4CE3-8306-E2EFB77B3213}"/>
                </a:ext>
              </a:extLst>
            </p:cNvPr>
            <p:cNvSpPr/>
            <p:nvPr/>
          </p:nvSpPr>
          <p:spPr>
            <a:xfrm>
              <a:off x="8620126" y="1561872"/>
              <a:ext cx="3020332" cy="749147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DEFFENSIVE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1AACC52-7A35-4AFB-8E55-5BF3F3C0E7A3}"/>
                </a:ext>
              </a:extLst>
            </p:cNvPr>
            <p:cNvSpPr/>
            <p:nvPr/>
          </p:nvSpPr>
          <p:spPr>
            <a:xfrm>
              <a:off x="3597914" y="2593509"/>
              <a:ext cx="5022211" cy="4498251"/>
            </a:xfrm>
            <a:prstGeom prst="rect">
              <a:avLst/>
            </a:prstGeom>
            <a:ln w="38100">
              <a:solidFill>
                <a:sysClr val="windowText" lastClr="000000"/>
              </a:solidFill>
            </a:ln>
          </p:spPr>
          <p:txBody>
            <a:bodyPr wrap="square">
              <a:spAutoFit/>
            </a:bodyPr>
            <a:lstStyle/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도메인 정보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구글 </a:t>
              </a:r>
              <a:r>
                <a: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캐시 정보</a:t>
              </a:r>
              <a:endPara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쇼단</a:t>
              </a:r>
              <a:r>
                <a:rPr kumimoji="0" lang="en-US" altLang="ko-KR" sz="1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(Shodan) </a:t>
              </a:r>
              <a:r>
                <a:rPr kumimoji="0" lang="ko-KR" altLang="en-US" sz="1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정보</a:t>
              </a:r>
              <a:endParaRPr kumimoji="0" lang="en-US" altLang="ko-KR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크롤링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 정보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구글 해킹 데이터베이스 정보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다크웹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 정보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위협 데이터베이스 정보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  <a:p>
              <a:pPr marR="0" lvl="1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ETC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rPr>
                <a:t> ...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endParaRPr>
            </a:p>
          </p:txBody>
        </p:sp>
        <p:cxnSp>
          <p:nvCxnSpPr>
            <p:cNvPr id="10" name="연결선: 꺾임 9">
              <a:extLst>
                <a:ext uri="{FF2B5EF4-FFF2-40B4-BE49-F238E27FC236}">
                  <a16:creationId xmlns:a16="http://schemas.microsoft.com/office/drawing/2014/main" id="{B4C35141-D8F6-4C58-9801-97490CFE0DA5}"/>
                </a:ext>
              </a:extLst>
            </p:cNvPr>
            <p:cNvCxnSpPr>
              <a:cxnSpLocks/>
              <a:stCxn id="7" idx="2"/>
              <a:endCxn id="9" idx="1"/>
            </p:cNvCxnSpPr>
            <p:nvPr/>
          </p:nvCxnSpPr>
          <p:spPr>
            <a:xfrm rot="16200000" flipH="1">
              <a:off x="1570515" y="2815234"/>
              <a:ext cx="2531614" cy="1523185"/>
            </a:xfrm>
            <a:prstGeom prst="bentConnector2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11" name="연결선: 꺾임 10">
              <a:extLst>
                <a:ext uri="{FF2B5EF4-FFF2-40B4-BE49-F238E27FC236}">
                  <a16:creationId xmlns:a16="http://schemas.microsoft.com/office/drawing/2014/main" id="{FAEEB655-4C9C-466E-BFD0-1A8CFFF59B52}"/>
                </a:ext>
              </a:extLst>
            </p:cNvPr>
            <p:cNvCxnSpPr>
              <a:cxnSpLocks/>
              <a:stCxn id="8" idx="2"/>
              <a:endCxn id="9" idx="3"/>
            </p:cNvCxnSpPr>
            <p:nvPr/>
          </p:nvCxnSpPr>
          <p:spPr>
            <a:xfrm rot="5400000">
              <a:off x="8109402" y="2821744"/>
              <a:ext cx="2531615" cy="1510167"/>
            </a:xfrm>
            <a:prstGeom prst="bentConnector2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96090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1. OSINT </a:t>
            </a:r>
            <a:r>
              <a:rPr lang="ko-KR" altLang="en-US"/>
              <a:t>서비스 활용</a:t>
            </a:r>
            <a:r>
              <a:rPr lang="en-US" altLang="ko-KR"/>
              <a:t>?</a:t>
            </a:r>
            <a:endParaRPr lang="ko-KR" altLang="en-US" dirty="0"/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en-US" altLang="ko-KR" sz="2200" b="1"/>
              <a:t>IT</a:t>
            </a:r>
            <a:r>
              <a:rPr lang="ko-KR" altLang="en-US" sz="2200" b="1"/>
              <a:t>보안 분야에서 </a:t>
            </a:r>
            <a:r>
              <a:rPr lang="en-US" altLang="ko-KR" sz="2200" b="1"/>
              <a:t>OSINT API</a:t>
            </a:r>
            <a:r>
              <a:rPr lang="ko-KR" altLang="en-US" sz="2200" b="1"/>
              <a:t>를 사용하는 사례</a:t>
            </a:r>
            <a:endParaRPr lang="en-US" altLang="ko-KR" sz="2200" b="1"/>
          </a:p>
          <a:p>
            <a:pPr lvl="1">
              <a:lnSpc>
                <a:spcPct val="150000"/>
              </a:lnSpc>
            </a:pPr>
            <a:r>
              <a:rPr lang="ko-KR" altLang="en-US" sz="2000" b="1">
                <a:solidFill>
                  <a:srgbClr val="0096C9"/>
                </a:solidFill>
              </a:rPr>
              <a:t>멀웨어</a:t>
            </a:r>
            <a:r>
              <a:rPr lang="en-US" altLang="ko-KR" sz="2000" b="1">
                <a:solidFill>
                  <a:srgbClr val="0096C9"/>
                </a:solidFill>
              </a:rPr>
              <a:t>/</a:t>
            </a:r>
            <a:r>
              <a:rPr lang="ko-KR" altLang="en-US" sz="2000" b="1">
                <a:solidFill>
                  <a:srgbClr val="0096C9"/>
                </a:solidFill>
              </a:rPr>
              <a:t>바이러스 검색 및 치료</a:t>
            </a:r>
            <a:r>
              <a:rPr lang="en-US" altLang="ko-KR" sz="2000" b="1">
                <a:solidFill>
                  <a:srgbClr val="0096C9"/>
                </a:solidFill>
              </a:rPr>
              <a:t>: </a:t>
            </a:r>
            <a:r>
              <a:rPr lang="ko-KR" altLang="en-US" sz="2000"/>
              <a:t>악성코드 분석 </a:t>
            </a:r>
            <a:r>
              <a:rPr lang="en-US" altLang="ko-KR" sz="2000"/>
              <a:t>API</a:t>
            </a:r>
            <a:r>
              <a:rPr lang="ko-KR" altLang="en-US" sz="2000"/>
              <a:t>는 악성파일 여부 확인</a:t>
            </a:r>
            <a:r>
              <a:rPr lang="en-US" altLang="ko-KR" sz="2000"/>
              <a:t>, </a:t>
            </a:r>
            <a:r>
              <a:rPr lang="ko-KR" altLang="en-US" sz="2000"/>
              <a:t>악성 코드 삽입 탐지</a:t>
            </a:r>
            <a:endParaRPr lang="en-US" altLang="ko-KR" sz="2000"/>
          </a:p>
          <a:p>
            <a:pPr lvl="1">
              <a:lnSpc>
                <a:spcPct val="150000"/>
              </a:lnSpc>
            </a:pPr>
            <a:r>
              <a:rPr lang="ko-KR" altLang="en-US" sz="2000" b="1">
                <a:solidFill>
                  <a:srgbClr val="0096C9"/>
                </a:solidFill>
              </a:rPr>
              <a:t>웹 사이트 명성 진단</a:t>
            </a:r>
            <a:r>
              <a:rPr lang="en-US" altLang="ko-KR" sz="2000" b="1">
                <a:solidFill>
                  <a:srgbClr val="0096C9"/>
                </a:solidFill>
              </a:rPr>
              <a:t>: </a:t>
            </a:r>
            <a:r>
              <a:rPr lang="ko-KR" altLang="en-US" sz="2000"/>
              <a:t>피싱 도메인</a:t>
            </a:r>
            <a:r>
              <a:rPr lang="en-US" altLang="ko-KR" sz="2000"/>
              <a:t>, </a:t>
            </a:r>
            <a:r>
              <a:rPr lang="ko-KR" altLang="en-US" sz="2000"/>
              <a:t>감염된 네트워크 페이지 탐지</a:t>
            </a:r>
            <a:endParaRPr lang="en-US" altLang="ko-KR" sz="2000"/>
          </a:p>
          <a:p>
            <a:pPr lvl="1">
              <a:lnSpc>
                <a:spcPct val="150000"/>
              </a:lnSpc>
            </a:pPr>
            <a:r>
              <a:rPr lang="ko-KR" altLang="en-US" sz="2000" b="1">
                <a:solidFill>
                  <a:srgbClr val="0096C9"/>
                </a:solidFill>
              </a:rPr>
              <a:t>공격 영역 탐색</a:t>
            </a:r>
            <a:r>
              <a:rPr lang="en-US" altLang="ko-KR" sz="2000" b="1">
                <a:solidFill>
                  <a:srgbClr val="0096C9"/>
                </a:solidFill>
              </a:rPr>
              <a:t>: </a:t>
            </a:r>
            <a:r>
              <a:rPr lang="en-US" altLang="ko-KR" sz="2000"/>
              <a:t>DNS </a:t>
            </a:r>
            <a:r>
              <a:rPr lang="ko-KR" altLang="en-US" sz="2000"/>
              <a:t>레코드</a:t>
            </a:r>
            <a:r>
              <a:rPr lang="en-US" altLang="ko-KR" sz="2000"/>
              <a:t>, IP </a:t>
            </a:r>
            <a:r>
              <a:rPr lang="ko-KR" altLang="en-US" sz="2000"/>
              <a:t>주소</a:t>
            </a:r>
            <a:r>
              <a:rPr lang="en-US" altLang="ko-KR" sz="2000"/>
              <a:t>, </a:t>
            </a:r>
            <a:r>
              <a:rPr lang="ko-KR" altLang="en-US" sz="2000"/>
              <a:t>도메인 등을 탐색하고 감사하여 도메인 도용 여부 등 확인</a:t>
            </a:r>
            <a:endParaRPr lang="en-US" altLang="ko-KR" sz="2000"/>
          </a:p>
          <a:p>
            <a:pPr lvl="1">
              <a:lnSpc>
                <a:spcPct val="150000"/>
              </a:lnSpc>
            </a:pPr>
            <a:r>
              <a:rPr lang="ko-KR" altLang="en-US" sz="2000" b="1">
                <a:solidFill>
                  <a:srgbClr val="0096C9"/>
                </a:solidFill>
              </a:rPr>
              <a:t>버그</a:t>
            </a:r>
            <a:r>
              <a:rPr lang="en-US" altLang="ko-KR" sz="2000" b="1">
                <a:solidFill>
                  <a:srgbClr val="0096C9"/>
                </a:solidFill>
              </a:rPr>
              <a:t> </a:t>
            </a:r>
            <a:r>
              <a:rPr lang="ko-KR" altLang="en-US" sz="2000" b="1">
                <a:solidFill>
                  <a:srgbClr val="0096C9"/>
                </a:solidFill>
              </a:rPr>
              <a:t>및 포상 현상금 프로그램</a:t>
            </a:r>
            <a:r>
              <a:rPr lang="en-US" altLang="ko-KR" sz="2000" b="1">
                <a:solidFill>
                  <a:srgbClr val="0096C9"/>
                </a:solidFill>
              </a:rPr>
              <a:t>: </a:t>
            </a:r>
            <a:r>
              <a:rPr lang="ko-KR" altLang="en-US" sz="2000"/>
              <a:t>해당 목표에 대한 정찰되는 정보를 찾는데 활용</a:t>
            </a:r>
            <a:endParaRPr lang="en-US" altLang="ko-KR" sz="2000" dirty="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6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9894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/>
            <a:r>
              <a:rPr lang="ko-KR" altLang="ko-KR" sz="1600"/>
              <a:t>시스템 배너정보로부터 메타데이터들을 이용해서 특정 디바이스</a:t>
            </a:r>
            <a:r>
              <a:rPr lang="en-US" altLang="ko-KR" sz="1600"/>
              <a:t>, </a:t>
            </a:r>
            <a:r>
              <a:rPr lang="ko-KR" altLang="ko-KR" sz="1600"/>
              <a:t>컴퓨터</a:t>
            </a:r>
            <a:r>
              <a:rPr lang="en-US" altLang="ko-KR" sz="1600"/>
              <a:t>, </a:t>
            </a:r>
            <a:r>
              <a:rPr lang="ko-KR" altLang="ko-KR" sz="1600"/>
              <a:t>라우터</a:t>
            </a:r>
            <a:r>
              <a:rPr lang="en-US" altLang="ko-KR" sz="1600"/>
              <a:t>, </a:t>
            </a:r>
            <a:r>
              <a:rPr lang="ko-KR" altLang="ko-KR" sz="1600"/>
              <a:t>서버의 정보</a:t>
            </a:r>
            <a:r>
              <a:rPr lang="en-US" altLang="ko-KR" sz="1600"/>
              <a:t> </a:t>
            </a:r>
            <a:r>
              <a:rPr lang="ko-KR" altLang="en-US" sz="1600"/>
              <a:t>검색</a:t>
            </a:r>
            <a:endParaRPr lang="en-US" altLang="ko-KR" sz="1600"/>
          </a:p>
          <a:p>
            <a:pPr lvl="1"/>
            <a:r>
              <a:rPr lang="ko-KR" altLang="ko-KR" sz="1600"/>
              <a:t>특정 시스템 대상으로 공격 대상을 검색할 시에 유용하게 활용</a:t>
            </a:r>
            <a:endParaRPr lang="en-US" altLang="ko-KR" sz="1600"/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7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AB01B13-F4BE-4D5E-950B-BCF379F2C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11" y="2500310"/>
            <a:ext cx="7462178" cy="372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02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>
              <a:lnSpc>
                <a:spcPct val="150000"/>
              </a:lnSpc>
            </a:pPr>
            <a:r>
              <a:rPr lang="en-US" altLang="ko-KR" sz="1600"/>
              <a:t>HTTP header information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HTTPS header and certificate information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Several gaming server banners (Steam's A2S, Minecraft, and more)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FTP banners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NetBIOS server banner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SSH header and server key data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Telnet banner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SMTP banner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NTP banner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SIP/VoIP banner</a:t>
            </a:r>
          </a:p>
          <a:p>
            <a:pPr lvl="1">
              <a:lnSpc>
                <a:spcPct val="150000"/>
              </a:lnSpc>
            </a:pPr>
            <a:r>
              <a:rPr lang="en-US" altLang="ko-KR" sz="1600"/>
              <a:t>DNS server configuration setting</a:t>
            </a: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8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146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2. OSINT </a:t>
            </a:r>
            <a:r>
              <a:rPr lang="ko-KR" altLang="en-US"/>
              <a:t>대표 서비스 이해</a:t>
            </a: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>
          <a:xfrm>
            <a:off x="423863" y="1153682"/>
            <a:ext cx="8229600" cy="5067731"/>
          </a:xfrm>
        </p:spPr>
        <p:txBody>
          <a:bodyPr/>
          <a:lstStyle/>
          <a:p>
            <a:r>
              <a:rPr lang="ko-KR" altLang="en-US" sz="2200" b="1"/>
              <a:t>쇼단</a:t>
            </a:r>
            <a:r>
              <a:rPr lang="en-US" altLang="ko-KR" sz="2200" b="1"/>
              <a:t>(Shodan) </a:t>
            </a:r>
            <a:r>
              <a:rPr lang="ko-KR" altLang="en-US" sz="2200" b="1"/>
              <a:t>서비스 활용</a:t>
            </a:r>
            <a:endParaRPr lang="en-US" altLang="ko-KR" sz="2200" b="1"/>
          </a:p>
          <a:p>
            <a:pPr lvl="1"/>
            <a:r>
              <a:rPr lang="ko-KR" altLang="en-US" sz="1600"/>
              <a:t>불필요하게 오픈된 포트 정보를 확인할 수 있음</a:t>
            </a:r>
            <a:endParaRPr lang="en-US" altLang="ko-KR" sz="1600"/>
          </a:p>
          <a:p>
            <a:pPr lvl="1"/>
            <a:r>
              <a:rPr lang="ko-KR" altLang="en-US" sz="1600" b="1" u="sng">
                <a:solidFill>
                  <a:srgbClr val="FF0000"/>
                </a:solidFill>
              </a:rPr>
              <a:t>직접 불필요한 포트 점검하는 것보다 더 효율적일 수 있음</a:t>
            </a:r>
            <a:endParaRPr lang="en-US" altLang="ko-KR" sz="1600" b="1" u="sng" dirty="0">
              <a:solidFill>
                <a:srgbClr val="FF0000"/>
              </a:solidFill>
            </a:endParaRPr>
          </a:p>
        </p:txBody>
      </p:sp>
      <p:sp>
        <p:nvSpPr>
          <p:cNvPr id="11268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43134B-6DC6-4334-A478-7EF60FD6889F}" type="slidenum">
              <a:rPr lang="en-US" altLang="ko-KR" smtClean="0">
                <a:solidFill>
                  <a:srgbClr val="969696"/>
                </a:solidFill>
                <a:latin typeface="맑은 고딕" pitchFamily="50" charset="-127"/>
              </a:rPr>
              <a:pPr eaLnBrk="1" hangingPunct="1"/>
              <a:t>9</a:t>
            </a:fld>
            <a:endParaRPr lang="en-US" altLang="ko-KR">
              <a:solidFill>
                <a:srgbClr val="969696"/>
              </a:solidFill>
              <a:latin typeface="맑은 고딕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D9A9BF2-30D7-43CF-8335-255C78472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77" y="2363873"/>
            <a:ext cx="7542845" cy="34398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6832875"/>
      </p:ext>
    </p:extLst>
  </p:cSld>
  <p:clrMapOvr>
    <a:masterClrMapping/>
  </p:clrMapOvr>
</p:sld>
</file>

<file path=ppt/theme/theme1.xml><?xml version="1.0" encoding="utf-8"?>
<a:theme xmlns:a="http://schemas.openxmlformats.org/drawingml/2006/main" name="OWASP Presentation Template">
  <a:themeElements>
    <a:clrScheme name="OWASP Presentation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WASP Presentation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WASP Presentatio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WASP Presentatio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WASP Presentatio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OWASP Presentation Template</Template>
  <TotalTime>4315</TotalTime>
  <Words>2279</Words>
  <Application>Microsoft Office PowerPoint</Application>
  <PresentationFormat>화면 슬라이드 쇼(4:3)</PresentationFormat>
  <Paragraphs>386</Paragraphs>
  <Slides>40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9" baseType="lpstr">
      <vt:lpstr>굴림</vt:lpstr>
      <vt:lpstr>나눔고딕</vt:lpstr>
      <vt:lpstr>맑은 고딕</vt:lpstr>
      <vt:lpstr>Arial</vt:lpstr>
      <vt:lpstr>Tahoma</vt:lpstr>
      <vt:lpstr>Times New Roman</vt:lpstr>
      <vt:lpstr>Webdings</vt:lpstr>
      <vt:lpstr>Wingdings</vt:lpstr>
      <vt:lpstr>OWASP Presentation Template</vt:lpstr>
      <vt:lpstr>오픈 검색 서비스(OSINT) API를 활용한 보안과 개발</vt:lpstr>
      <vt:lpstr>발표 내용</vt:lpstr>
      <vt:lpstr>1. OSINT 서비스 활용?</vt:lpstr>
      <vt:lpstr>1. OSINT 서비스 활용?</vt:lpstr>
      <vt:lpstr>1. OSINT 서비스 활용?</vt:lpstr>
      <vt:lpstr>1. OSINT 서비스 활용?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2. OSINT 대표 서비스 이해</vt:lpstr>
      <vt:lpstr>3. OSINT를 이용한 침해사고 사례</vt:lpstr>
      <vt:lpstr>3. OSINT를 이용한 침해사고 사례</vt:lpstr>
      <vt:lpstr>3. OSINT를 이용한 침해사고 사례</vt:lpstr>
      <vt:lpstr>3. OSINT를 이용한 침해사고 사례</vt:lpstr>
      <vt:lpstr>3. OSINT를 이용한 침해사고 사례</vt:lpstr>
      <vt:lpstr>3. OSINT를 이용한 침해사고 사례</vt:lpstr>
      <vt:lpstr>3. OSINT를 이용한 침해사고 사례</vt:lpstr>
      <vt:lpstr>3. OSINT를 이용한 침해사고 사례</vt:lpstr>
      <vt:lpstr>3. OSINT를 이용한 침해사고 사례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4. OSINT API의 활용법</vt:lpstr>
      <vt:lpstr>Q &amp; 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Seoul Chapter 운영진 회의</dc:title>
  <dc:subject>Application Security</dc:subject>
  <dc:creator>전영재</dc:creator>
  <cp:keywords>Application Security</cp:keywords>
  <dc:description>http://www.owasp.org</dc:description>
  <cp:lastModifiedBy>정원 조</cp:lastModifiedBy>
  <cp:revision>296</cp:revision>
  <dcterms:created xsi:type="dcterms:W3CDTF">2005-03-04T17:51:41Z</dcterms:created>
  <dcterms:modified xsi:type="dcterms:W3CDTF">2019-11-06T00:40:22Z</dcterms:modified>
  <cp:category>Application Security</cp:category>
</cp:coreProperties>
</file>