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256" r:id="rId2"/>
    <p:sldId id="336" r:id="rId3"/>
    <p:sldId id="381" r:id="rId4"/>
    <p:sldId id="337" r:id="rId5"/>
    <p:sldId id="357" r:id="rId6"/>
    <p:sldId id="384" r:id="rId7"/>
    <p:sldId id="359" r:id="rId8"/>
    <p:sldId id="378" r:id="rId9"/>
    <p:sldId id="379" r:id="rId10"/>
    <p:sldId id="380" r:id="rId11"/>
    <p:sldId id="382" r:id="rId12"/>
    <p:sldId id="358" r:id="rId13"/>
    <p:sldId id="360" r:id="rId14"/>
    <p:sldId id="364" r:id="rId15"/>
    <p:sldId id="377" r:id="rId16"/>
    <p:sldId id="376" r:id="rId17"/>
    <p:sldId id="375" r:id="rId18"/>
    <p:sldId id="374" r:id="rId19"/>
    <p:sldId id="373" r:id="rId20"/>
    <p:sldId id="372" r:id="rId21"/>
    <p:sldId id="371" r:id="rId22"/>
    <p:sldId id="370" r:id="rId23"/>
    <p:sldId id="369" r:id="rId24"/>
    <p:sldId id="368" r:id="rId25"/>
    <p:sldId id="367" r:id="rId26"/>
    <p:sldId id="366" r:id="rId27"/>
    <p:sldId id="365" r:id="rId28"/>
    <p:sldId id="361" r:id="rId29"/>
    <p:sldId id="363" r:id="rId30"/>
    <p:sldId id="362" r:id="rId31"/>
    <p:sldId id="383" r:id="rId32"/>
    <p:sldId id="356" r:id="rId33"/>
    <p:sldId id="355" r:id="rId34"/>
    <p:sldId id="350" r:id="rId3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DA83802B-C474-0648-B46B-43701E8190F9}">
          <p14:sldIdLst>
            <p14:sldId id="256"/>
            <p14:sldId id="336"/>
          </p14:sldIdLst>
        </p14:section>
        <p14:section name="OWASP Global Projects" id="{3759B68B-7B7F-244B-955B-D5B074967350}">
          <p14:sldIdLst>
            <p14:sldId id="381"/>
            <p14:sldId id="337"/>
            <p14:sldId id="357"/>
            <p14:sldId id="384"/>
            <p14:sldId id="359"/>
            <p14:sldId id="378"/>
            <p14:sldId id="379"/>
            <p14:sldId id="380"/>
          </p14:sldIdLst>
        </p14:section>
        <p14:section name="Flagship Projects" id="{B7D1898B-2A8E-6645-871F-B9CFD62CD62C}">
          <p14:sldIdLst>
            <p14:sldId id="382"/>
            <p14:sldId id="358"/>
            <p14:sldId id="360"/>
            <p14:sldId id="364"/>
            <p14:sldId id="377"/>
            <p14:sldId id="376"/>
            <p14:sldId id="375"/>
            <p14:sldId id="374"/>
            <p14:sldId id="373"/>
            <p14:sldId id="372"/>
            <p14:sldId id="371"/>
            <p14:sldId id="370"/>
            <p14:sldId id="369"/>
            <p14:sldId id="368"/>
            <p14:sldId id="367"/>
            <p14:sldId id="366"/>
            <p14:sldId id="365"/>
            <p14:sldId id="361"/>
            <p14:sldId id="363"/>
            <p14:sldId id="362"/>
          </p14:sldIdLst>
        </p14:section>
        <p14:section name="Chapter Projects" id="{2DF09EF9-A867-CE48-A0FB-1B7522BA42FD}">
          <p14:sldIdLst>
            <p14:sldId id="383"/>
            <p14:sldId id="356"/>
            <p14:sldId id="355"/>
          </p14:sldIdLst>
        </p14:section>
        <p14:section name="Q&amp;A" id="{61BEFFBA-87FF-7E4C-B34C-D7E3D4BE95BA}">
          <p14:sldIdLst>
            <p14:sldId id="35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EAEA"/>
    <a:srgbClr val="B2B2B2"/>
    <a:srgbClr val="FF7401"/>
    <a:srgbClr val="FC9204"/>
    <a:srgbClr val="CC3300"/>
    <a:srgbClr val="FF3300"/>
    <a:srgbClr val="FFCC00"/>
    <a:srgbClr val="EBEE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20" autoAdjust="0"/>
    <p:restoredTop sz="93968" autoAdjust="0"/>
  </p:normalViewPr>
  <p:slideViewPr>
    <p:cSldViewPr snapToGrid="0">
      <p:cViewPr varScale="1">
        <p:scale>
          <a:sx n="142" d="100"/>
          <a:sy n="142" d="100"/>
        </p:scale>
        <p:origin x="1472" y="1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굴림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굴림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307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ko-KR" noProof="0"/>
              <a:t>Click to edit Master text styles</a:t>
            </a:r>
          </a:p>
          <a:p>
            <a:pPr lvl="1"/>
            <a:r>
              <a:rPr lang="en-US" altLang="ko-KR" noProof="0"/>
              <a:t>Second level</a:t>
            </a:r>
          </a:p>
          <a:p>
            <a:pPr lvl="2"/>
            <a:r>
              <a:rPr lang="en-US" altLang="ko-KR" noProof="0"/>
              <a:t>Third level</a:t>
            </a:r>
          </a:p>
          <a:p>
            <a:pPr lvl="3"/>
            <a:r>
              <a:rPr lang="en-US" altLang="ko-KR" noProof="0"/>
              <a:t>Fourth level</a:t>
            </a:r>
          </a:p>
          <a:p>
            <a:pPr lvl="4"/>
            <a:r>
              <a:rPr lang="en-US" altLang="ko-KR" noProof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굴림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굴림" charset="-127"/>
              </a:defRPr>
            </a:lvl1pPr>
          </a:lstStyle>
          <a:p>
            <a:pPr>
              <a:defRPr/>
            </a:pPr>
            <a:fld id="{A3144F6A-F3D0-486F-87B1-77FA7274912A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67274929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슬라이드 이미지 개체 틀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슬라이드 노트 개체 틀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ko-KR" altLang="en-US">
              <a:latin typeface="Arial" pitchFamily="34" charset="0"/>
            </a:endParaRPr>
          </a:p>
        </p:txBody>
      </p:sp>
      <p:sp>
        <p:nvSpPr>
          <p:cNvPr id="31748" name="슬라이드 번호 개체 틀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18233567-867B-49BC-828D-DC2365DC527C}" type="slidenum">
              <a:rPr lang="en-US" altLang="ko-KR" smtClean="0">
                <a:latin typeface="Arial" pitchFamily="34" charset="0"/>
                <a:ea typeface="굴림" pitchFamily="50" charset="-127"/>
              </a:rPr>
              <a:pPr eaLnBrk="1" hangingPunct="1"/>
              <a:t>1</a:t>
            </a:fld>
            <a:endParaRPr lang="en-US" altLang="ko-KR">
              <a:latin typeface="Arial" pitchFamily="34" charset="0"/>
              <a:ea typeface="굴림" pitchFamily="50" charset="-127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owasp.org/index.php/Seoul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5"/>
          <p:cNvSpPr>
            <a:spLocks noChangeArrowheads="1"/>
          </p:cNvSpPr>
          <p:nvPr/>
        </p:nvSpPr>
        <p:spPr bwMode="auto">
          <a:xfrm>
            <a:off x="1447800" y="762000"/>
            <a:ext cx="7696200" cy="4953000"/>
          </a:xfrm>
          <a:prstGeom prst="rect">
            <a:avLst/>
          </a:prstGeom>
          <a:solidFill>
            <a:srgbClr val="EAEA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endParaRPr lang="ko-KR" altLang="ko-KR">
              <a:latin typeface="Tahoma" pitchFamily="34" charset="0"/>
              <a:ea typeface="굴림" pitchFamily="50" charset="-127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0"/>
            <a:ext cx="9144000" cy="609600"/>
          </a:xfrm>
          <a:prstGeom prst="rect">
            <a:avLst/>
          </a:prstGeom>
          <a:solidFill>
            <a:srgbClr val="3366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endParaRPr lang="ko-KR" altLang="ko-KR">
              <a:latin typeface="Tahoma" pitchFamily="34" charset="0"/>
              <a:ea typeface="굴림" pitchFamily="50" charset="-127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5715000"/>
            <a:ext cx="9144000" cy="1149350"/>
          </a:xfrm>
          <a:prstGeom prst="rect">
            <a:avLst/>
          </a:prstGeom>
          <a:solidFill>
            <a:srgbClr val="3366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ko-KR" altLang="en-US">
              <a:ea typeface="굴림" pitchFamily="50" charset="-127"/>
            </a:endParaRPr>
          </a:p>
        </p:txBody>
      </p:sp>
      <p:pic>
        <p:nvPicPr>
          <p:cNvPr id="7" name="Picture 6" descr="owasp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066800"/>
            <a:ext cx="1371600" cy="1258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9"/>
          <p:cNvSpPr txBox="1">
            <a:spLocks noChangeArrowheads="1"/>
          </p:cNvSpPr>
          <p:nvPr/>
        </p:nvSpPr>
        <p:spPr bwMode="auto">
          <a:xfrm>
            <a:off x="4038600" y="5165725"/>
            <a:ext cx="41910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defRPr/>
            </a:pPr>
            <a:r>
              <a:rPr lang="en-US" altLang="ko-KR" sz="1000" dirty="0">
                <a:solidFill>
                  <a:srgbClr val="969696"/>
                </a:solidFill>
                <a:latin typeface="Tahoma" pitchFamily="34" charset="0"/>
                <a:ea typeface="굴림" pitchFamily="50" charset="-127"/>
              </a:rPr>
              <a:t>Copyright © The OWASP Seoul Chapter</a:t>
            </a:r>
          </a:p>
          <a:p>
            <a:pPr eaLnBrk="1" hangingPunct="1">
              <a:defRPr/>
            </a:pPr>
            <a:r>
              <a:rPr lang="en-US" altLang="ko-KR" sz="1000" dirty="0">
                <a:solidFill>
                  <a:srgbClr val="969696"/>
                </a:solidFill>
                <a:latin typeface="Tahoma" pitchFamily="34" charset="0"/>
                <a:ea typeface="굴림" pitchFamily="50" charset="-127"/>
              </a:rPr>
              <a:t>Permission is granted to copy, distribute and/or modify this document under the terms of the OWASP License.</a:t>
            </a:r>
          </a:p>
        </p:txBody>
      </p:sp>
      <p:sp>
        <p:nvSpPr>
          <p:cNvPr id="9" name="Rectangle 14"/>
          <p:cNvSpPr>
            <a:spLocks noChangeArrowheads="1"/>
          </p:cNvSpPr>
          <p:nvPr/>
        </p:nvSpPr>
        <p:spPr bwMode="auto">
          <a:xfrm>
            <a:off x="0" y="609600"/>
            <a:ext cx="9144000" cy="152400"/>
          </a:xfrm>
          <a:prstGeom prst="rect">
            <a:avLst/>
          </a:prstGeom>
          <a:solidFill>
            <a:srgbClr val="7777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endParaRPr lang="ko-KR" altLang="ko-KR">
              <a:latin typeface="Tahoma" pitchFamily="34" charset="0"/>
              <a:ea typeface="굴림" pitchFamily="50" charset="-127"/>
            </a:endParaRPr>
          </a:p>
        </p:txBody>
      </p:sp>
      <p:sp>
        <p:nvSpPr>
          <p:cNvPr id="10" name="Rectangle 16"/>
          <p:cNvSpPr>
            <a:spLocks noChangeArrowheads="1"/>
          </p:cNvSpPr>
          <p:nvPr/>
        </p:nvSpPr>
        <p:spPr bwMode="auto">
          <a:xfrm>
            <a:off x="6350" y="755650"/>
            <a:ext cx="1417638" cy="3740150"/>
          </a:xfrm>
          <a:prstGeom prst="rect">
            <a:avLst/>
          </a:prstGeom>
          <a:solidFill>
            <a:srgbClr val="003399">
              <a:alpha val="5882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endParaRPr lang="ko-KR" altLang="ko-KR">
              <a:latin typeface="Tahoma" pitchFamily="34" charset="0"/>
              <a:ea typeface="굴림" pitchFamily="50" charset="-127"/>
            </a:endParaRPr>
          </a:p>
        </p:txBody>
      </p:sp>
      <p:sp>
        <p:nvSpPr>
          <p:cNvPr id="11" name="Rectangle 18"/>
          <p:cNvSpPr>
            <a:spLocks noChangeArrowheads="1"/>
          </p:cNvSpPr>
          <p:nvPr/>
        </p:nvSpPr>
        <p:spPr bwMode="auto">
          <a:xfrm>
            <a:off x="6350" y="5302250"/>
            <a:ext cx="1417638" cy="412750"/>
          </a:xfrm>
          <a:prstGeom prst="rect">
            <a:avLst/>
          </a:prstGeom>
          <a:gradFill rotWithShape="0">
            <a:gsLst>
              <a:gs pos="0">
                <a:schemeClr val="tx1"/>
              </a:gs>
              <a:gs pos="100000">
                <a:schemeClr val="tx1">
                  <a:gamma/>
                  <a:shade val="0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ko-KR" altLang="ko-KR" dirty="0">
              <a:latin typeface="Tahoma" pitchFamily="34" charset="0"/>
              <a:ea typeface="굴림" pitchFamily="50" charset="-127"/>
            </a:endParaRPr>
          </a:p>
        </p:txBody>
      </p:sp>
      <p:sp>
        <p:nvSpPr>
          <p:cNvPr id="12" name="Rectangle 19"/>
          <p:cNvSpPr>
            <a:spLocks noChangeArrowheads="1"/>
          </p:cNvSpPr>
          <p:nvPr/>
        </p:nvSpPr>
        <p:spPr bwMode="auto">
          <a:xfrm>
            <a:off x="6350" y="4845050"/>
            <a:ext cx="1417638" cy="565150"/>
          </a:xfrm>
          <a:prstGeom prst="rect">
            <a:avLst/>
          </a:prstGeom>
          <a:solidFill>
            <a:srgbClr val="339933">
              <a:alpha val="7097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endParaRPr lang="ko-KR" altLang="ko-KR">
              <a:latin typeface="Tahoma" pitchFamily="34" charset="0"/>
              <a:ea typeface="굴림" pitchFamily="50" charset="-127"/>
            </a:endParaRPr>
          </a:p>
        </p:txBody>
      </p:sp>
      <p:sp>
        <p:nvSpPr>
          <p:cNvPr id="13" name="Rectangle 20"/>
          <p:cNvSpPr>
            <a:spLocks noChangeArrowheads="1"/>
          </p:cNvSpPr>
          <p:nvPr/>
        </p:nvSpPr>
        <p:spPr bwMode="auto">
          <a:xfrm>
            <a:off x="6350" y="2667000"/>
            <a:ext cx="1417638" cy="1219200"/>
          </a:xfrm>
          <a:prstGeom prst="rect">
            <a:avLst/>
          </a:prstGeom>
          <a:solidFill>
            <a:srgbClr val="003366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endParaRPr lang="ko-KR" altLang="ko-KR">
              <a:latin typeface="Tahoma" pitchFamily="34" charset="0"/>
              <a:ea typeface="굴림" pitchFamily="50" charset="-127"/>
            </a:endParaRPr>
          </a:p>
        </p:txBody>
      </p:sp>
      <p:sp>
        <p:nvSpPr>
          <p:cNvPr id="14" name="Rectangle 21"/>
          <p:cNvSpPr>
            <a:spLocks noChangeArrowheads="1"/>
          </p:cNvSpPr>
          <p:nvPr/>
        </p:nvSpPr>
        <p:spPr bwMode="auto">
          <a:xfrm>
            <a:off x="1452563" y="2667000"/>
            <a:ext cx="681037" cy="1219200"/>
          </a:xfrm>
          <a:prstGeom prst="rect">
            <a:avLst/>
          </a:prstGeom>
          <a:solidFill>
            <a:srgbClr val="339933">
              <a:alpha val="7097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endParaRPr lang="ko-KR" altLang="ko-KR">
              <a:latin typeface="Tahoma" pitchFamily="34" charset="0"/>
              <a:ea typeface="굴림" pitchFamily="50" charset="-127"/>
            </a:endParaRPr>
          </a:p>
        </p:txBody>
      </p:sp>
      <p:sp>
        <p:nvSpPr>
          <p:cNvPr id="15" name="Rectangle 22"/>
          <p:cNvSpPr>
            <a:spLocks noChangeArrowheads="1"/>
          </p:cNvSpPr>
          <p:nvPr/>
        </p:nvSpPr>
        <p:spPr bwMode="auto">
          <a:xfrm>
            <a:off x="2170113" y="2667000"/>
            <a:ext cx="681037" cy="1219200"/>
          </a:xfrm>
          <a:prstGeom prst="rect">
            <a:avLst/>
          </a:prstGeom>
          <a:solidFill>
            <a:srgbClr val="339933">
              <a:alpha val="7097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endParaRPr lang="ko-KR" altLang="ko-KR">
              <a:latin typeface="Tahoma" pitchFamily="34" charset="0"/>
              <a:ea typeface="굴림" pitchFamily="50" charset="-127"/>
            </a:endParaRPr>
          </a:p>
        </p:txBody>
      </p:sp>
      <p:sp>
        <p:nvSpPr>
          <p:cNvPr id="16" name="Rectangle 23"/>
          <p:cNvSpPr>
            <a:spLocks noChangeArrowheads="1"/>
          </p:cNvSpPr>
          <p:nvPr/>
        </p:nvSpPr>
        <p:spPr bwMode="auto">
          <a:xfrm>
            <a:off x="0" y="2641600"/>
            <a:ext cx="9144000" cy="269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endParaRPr lang="ko-KR" altLang="ko-KR">
              <a:latin typeface="Tahoma" pitchFamily="34" charset="0"/>
              <a:ea typeface="굴림" pitchFamily="50" charset="-127"/>
            </a:endParaRPr>
          </a:p>
        </p:txBody>
      </p:sp>
      <p:sp>
        <p:nvSpPr>
          <p:cNvPr id="17" name="Text Box 26"/>
          <p:cNvSpPr txBox="1">
            <a:spLocks noChangeArrowheads="1"/>
          </p:cNvSpPr>
          <p:nvPr/>
        </p:nvSpPr>
        <p:spPr bwMode="auto">
          <a:xfrm>
            <a:off x="4038600" y="5937250"/>
            <a:ext cx="5105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defRPr/>
            </a:pPr>
            <a:r>
              <a:rPr lang="en-US" altLang="ko-KR" sz="2800" b="1" dirty="0">
                <a:solidFill>
                  <a:srgbClr val="EAEAEA"/>
                </a:solidFill>
                <a:latin typeface="Tahoma" pitchFamily="34" charset="0"/>
                <a:ea typeface="굴림" pitchFamily="50" charset="-127"/>
              </a:rPr>
              <a:t>The OWASP Seoul Chapter</a:t>
            </a:r>
          </a:p>
        </p:txBody>
      </p:sp>
      <p:sp>
        <p:nvSpPr>
          <p:cNvPr id="18" name="Rectangle 28"/>
          <p:cNvSpPr>
            <a:spLocks noChangeArrowheads="1"/>
          </p:cNvSpPr>
          <p:nvPr/>
        </p:nvSpPr>
        <p:spPr bwMode="auto">
          <a:xfrm>
            <a:off x="8462963" y="2667000"/>
            <a:ext cx="681037" cy="1219200"/>
          </a:xfrm>
          <a:prstGeom prst="rect">
            <a:avLst/>
          </a:prstGeom>
          <a:solidFill>
            <a:srgbClr val="339933">
              <a:alpha val="7097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endParaRPr lang="ko-KR" altLang="ko-KR">
              <a:latin typeface="Tahoma" pitchFamily="34" charset="0"/>
              <a:ea typeface="굴림" pitchFamily="50" charset="-127"/>
            </a:endParaRPr>
          </a:p>
        </p:txBody>
      </p:sp>
      <p:sp>
        <p:nvSpPr>
          <p:cNvPr id="19" name="Freeform 29"/>
          <p:cNvSpPr>
            <a:spLocks/>
          </p:cNvSpPr>
          <p:nvPr/>
        </p:nvSpPr>
        <p:spPr bwMode="auto">
          <a:xfrm>
            <a:off x="2705100" y="2667000"/>
            <a:ext cx="1028700" cy="1219200"/>
          </a:xfrm>
          <a:custGeom>
            <a:avLst/>
            <a:gdLst>
              <a:gd name="T0" fmla="*/ 0 w 456"/>
              <a:gd name="T1" fmla="*/ 0 h 528"/>
              <a:gd name="T2" fmla="*/ 0 w 456"/>
              <a:gd name="T3" fmla="*/ 2147483647 h 528"/>
              <a:gd name="T4" fmla="*/ 977122877 w 456"/>
              <a:gd name="T5" fmla="*/ 2147483647 h 528"/>
              <a:gd name="T6" fmla="*/ 2147483647 w 456"/>
              <a:gd name="T7" fmla="*/ 1386295055 h 528"/>
              <a:gd name="T8" fmla="*/ 2147483647 w 456"/>
              <a:gd name="T9" fmla="*/ 5331691 h 528"/>
              <a:gd name="T10" fmla="*/ 0 w 456"/>
              <a:gd name="T11" fmla="*/ 0 h 52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456" h="528">
                <a:moveTo>
                  <a:pt x="0" y="0"/>
                </a:moveTo>
                <a:lnTo>
                  <a:pt x="0" y="528"/>
                </a:lnTo>
                <a:lnTo>
                  <a:pt x="192" y="528"/>
                </a:lnTo>
                <a:lnTo>
                  <a:pt x="452" y="260"/>
                </a:lnTo>
                <a:lnTo>
                  <a:pt x="456" y="1"/>
                </a:lnTo>
                <a:lnTo>
                  <a:pt x="0" y="0"/>
                </a:lnTo>
                <a:close/>
              </a:path>
            </a:pathLst>
          </a:custGeom>
          <a:solidFill>
            <a:srgbClr val="339933">
              <a:alpha val="3294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20" name="Freeform 30"/>
          <p:cNvSpPr>
            <a:spLocks/>
          </p:cNvSpPr>
          <p:nvPr/>
        </p:nvSpPr>
        <p:spPr bwMode="auto">
          <a:xfrm rot="10800000">
            <a:off x="7385050" y="2667000"/>
            <a:ext cx="1028700" cy="1219200"/>
          </a:xfrm>
          <a:custGeom>
            <a:avLst/>
            <a:gdLst>
              <a:gd name="T0" fmla="*/ 0 w 456"/>
              <a:gd name="T1" fmla="*/ 0 h 528"/>
              <a:gd name="T2" fmla="*/ 0 w 456"/>
              <a:gd name="T3" fmla="*/ 2147483647 h 528"/>
              <a:gd name="T4" fmla="*/ 977122877 w 456"/>
              <a:gd name="T5" fmla="*/ 2147483647 h 528"/>
              <a:gd name="T6" fmla="*/ 2147483647 w 456"/>
              <a:gd name="T7" fmla="*/ 1386295055 h 528"/>
              <a:gd name="T8" fmla="*/ 2147483647 w 456"/>
              <a:gd name="T9" fmla="*/ 5331691 h 528"/>
              <a:gd name="T10" fmla="*/ 0 w 456"/>
              <a:gd name="T11" fmla="*/ 0 h 52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456" h="528">
                <a:moveTo>
                  <a:pt x="0" y="0"/>
                </a:moveTo>
                <a:lnTo>
                  <a:pt x="0" y="528"/>
                </a:lnTo>
                <a:lnTo>
                  <a:pt x="192" y="528"/>
                </a:lnTo>
                <a:lnTo>
                  <a:pt x="452" y="260"/>
                </a:lnTo>
                <a:lnTo>
                  <a:pt x="456" y="1"/>
                </a:lnTo>
                <a:lnTo>
                  <a:pt x="0" y="0"/>
                </a:lnTo>
                <a:close/>
              </a:path>
            </a:pathLst>
          </a:custGeom>
          <a:solidFill>
            <a:srgbClr val="339933">
              <a:alpha val="3294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21" name="Text Box 33"/>
          <p:cNvSpPr txBox="1">
            <a:spLocks noChangeArrowheads="1"/>
          </p:cNvSpPr>
          <p:nvPr/>
        </p:nvSpPr>
        <p:spPr bwMode="auto">
          <a:xfrm>
            <a:off x="1524000" y="4229100"/>
            <a:ext cx="26670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defRPr/>
            </a:pPr>
            <a:r>
              <a:rPr lang="en-US" altLang="ko-KR" sz="2800" b="1" dirty="0">
                <a:solidFill>
                  <a:srgbClr val="777777"/>
                </a:solidFill>
                <a:latin typeface="Tahoma" pitchFamily="34" charset="0"/>
                <a:ea typeface="굴림" pitchFamily="50" charset="-127"/>
              </a:rPr>
              <a:t>OWASP</a:t>
            </a:r>
          </a:p>
        </p:txBody>
      </p:sp>
      <p:sp>
        <p:nvSpPr>
          <p:cNvPr id="22" name="Text Box 34"/>
          <p:cNvSpPr txBox="1">
            <a:spLocks noChangeArrowheads="1"/>
          </p:cNvSpPr>
          <p:nvPr/>
        </p:nvSpPr>
        <p:spPr bwMode="auto">
          <a:xfrm>
            <a:off x="4038600" y="6326188"/>
            <a:ext cx="48006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defRPr/>
            </a:pPr>
            <a:r>
              <a:rPr lang="en-US" altLang="ko-KR" sz="1600" u="sng" dirty="0">
                <a:solidFill>
                  <a:srgbClr val="EAEAEA"/>
                </a:solidFill>
                <a:latin typeface="Tahoma" pitchFamily="34" charset="0"/>
                <a:ea typeface="굴림" pitchFamily="50" charset="-127"/>
                <a:hlinkClick r:id="rId3"/>
              </a:rPr>
              <a:t>https://www.owasp.org/index.php/Seoul</a:t>
            </a:r>
            <a:r>
              <a:rPr lang="en-US" altLang="ko-KR" sz="1600" dirty="0">
                <a:solidFill>
                  <a:srgbClr val="EAEAEA"/>
                </a:solidFill>
                <a:latin typeface="Tahoma" pitchFamily="34" charset="0"/>
                <a:ea typeface="굴림" pitchFamily="50" charset="-127"/>
                <a:hlinkClick r:id="rId3"/>
              </a:rPr>
              <a:t> </a:t>
            </a:r>
            <a:endParaRPr lang="en-US" altLang="ko-KR" sz="1600" dirty="0">
              <a:solidFill>
                <a:srgbClr val="EAEAEA"/>
              </a:solidFill>
              <a:latin typeface="Tahoma" pitchFamily="34" charset="0"/>
              <a:ea typeface="굴림" pitchFamily="50" charset="-127"/>
            </a:endParaRPr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276600" y="762000"/>
            <a:ext cx="5867400" cy="1905000"/>
          </a:xfrm>
        </p:spPr>
        <p:txBody>
          <a:bodyPr/>
          <a:lstStyle>
            <a:lvl1pPr>
              <a:defRPr>
                <a:solidFill>
                  <a:srgbClr val="777777"/>
                </a:solidFill>
              </a:defRPr>
            </a:lvl1pPr>
          </a:lstStyle>
          <a:p>
            <a:r>
              <a:rPr lang="en-US" altLang="ko-KR" dirty="0"/>
              <a:t>Click to edit Master title style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038600" y="3260725"/>
            <a:ext cx="4648200" cy="1752600"/>
          </a:xfrm>
        </p:spPr>
        <p:txBody>
          <a:bodyPr/>
          <a:lstStyle>
            <a:lvl1pPr marL="0" indent="0">
              <a:spcBef>
                <a:spcPct val="5000"/>
              </a:spcBef>
              <a:buFont typeface="Webdings" pitchFamily="18" charset="2"/>
              <a:buNone/>
              <a:defRPr sz="1600">
                <a:solidFill>
                  <a:srgbClr val="969696"/>
                </a:solidFill>
              </a:defRPr>
            </a:lvl1pPr>
          </a:lstStyle>
          <a:p>
            <a:r>
              <a:rPr lang="en-US" altLang="ko-KR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7293363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1C0043-570B-48FB-A955-EA219A4C5F84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6975688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830644-D76E-42AE-944B-674610F2BD2E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9752789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제목, 텍스트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sz="half" idx="1"/>
          </p:nvPr>
        </p:nvSpPr>
        <p:spPr>
          <a:xfrm>
            <a:off x="457200" y="1295400"/>
            <a:ext cx="4038600" cy="4830763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4038600" cy="4830763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16B89D-7168-48C2-AD97-A4F7195B4875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1651003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57" name="Picture 21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205883" y="1455539"/>
            <a:ext cx="6152555" cy="615255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grpSp>
        <p:nvGrpSpPr>
          <p:cNvPr id="91159" name="Group 23"/>
          <p:cNvGrpSpPr>
            <a:grpSpLocks/>
          </p:cNvGrpSpPr>
          <p:nvPr userDrawn="1"/>
        </p:nvGrpSpPr>
        <p:grpSpPr bwMode="auto">
          <a:xfrm>
            <a:off x="0" y="0"/>
            <a:ext cx="9144000" cy="2168798"/>
            <a:chOff x="0" y="0"/>
            <a:chExt cx="8192" cy="1944"/>
          </a:xfrm>
        </p:grpSpPr>
        <p:sp>
          <p:nvSpPr>
            <p:cNvPr id="91160" name="Rectangle 24"/>
            <p:cNvSpPr>
              <a:spLocks/>
            </p:cNvSpPr>
            <p:nvPr/>
          </p:nvSpPr>
          <p:spPr bwMode="auto">
            <a:xfrm>
              <a:off x="0" y="1600"/>
              <a:ext cx="8192" cy="40"/>
            </a:xfrm>
            <a:prstGeom prst="rect">
              <a:avLst/>
            </a:prstGeom>
            <a:gradFill rotWithShape="0">
              <a:gsLst>
                <a:gs pos="0">
                  <a:srgbClr val="000000"/>
                </a:gs>
                <a:gs pos="100000">
                  <a:srgbClr val="B3B3B3"/>
                </a:gs>
              </a:gsLst>
              <a:lin ang="5400000" scaled="1"/>
            </a:gradFill>
            <a:ln w="25400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91161" name="Rectangle 25"/>
            <p:cNvSpPr>
              <a:spLocks/>
            </p:cNvSpPr>
            <p:nvPr/>
          </p:nvSpPr>
          <p:spPr bwMode="auto">
            <a:xfrm>
              <a:off x="0" y="0"/>
              <a:ext cx="8192" cy="1600"/>
            </a:xfrm>
            <a:prstGeom prst="rect">
              <a:avLst/>
            </a:prstGeom>
            <a:gradFill rotWithShape="0">
              <a:gsLst>
                <a:gs pos="0">
                  <a:srgbClr val="1A2464"/>
                </a:gs>
                <a:gs pos="100000">
                  <a:srgbClr val="46558F"/>
                </a:gs>
              </a:gsLst>
              <a:lin ang="5400000" scaled="1"/>
            </a:gradFill>
            <a:ln w="25400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endParaRPr lang="en-US"/>
            </a:p>
          </p:txBody>
        </p:sp>
        <p:pic>
          <p:nvPicPr>
            <p:cNvPr id="91162" name="Picture 26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121" y="0"/>
              <a:ext cx="1944" cy="194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</p:grpSp>
      <p:sp>
        <p:nvSpPr>
          <p:cNvPr id="91163" name="Rectangle 27"/>
          <p:cNvSpPr>
            <a:spLocks/>
          </p:cNvSpPr>
          <p:nvPr userDrawn="1"/>
        </p:nvSpPr>
        <p:spPr bwMode="auto">
          <a:xfrm>
            <a:off x="0" y="5072062"/>
            <a:ext cx="9144000" cy="1785938"/>
          </a:xfrm>
          <a:prstGeom prst="rect">
            <a:avLst/>
          </a:prstGeom>
          <a:gradFill rotWithShape="0">
            <a:gsLst>
              <a:gs pos="0">
                <a:srgbClr val="1A2464"/>
              </a:gs>
              <a:gs pos="100000">
                <a:srgbClr val="46558F"/>
              </a:gs>
            </a:gsLst>
            <a:lin ang="5400000" scaled="1"/>
          </a:gradFill>
          <a:ln w="25400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91164" name="Rectangle 28"/>
          <p:cNvSpPr>
            <a:spLocks/>
          </p:cNvSpPr>
          <p:nvPr userDrawn="1"/>
        </p:nvSpPr>
        <p:spPr bwMode="auto">
          <a:xfrm>
            <a:off x="0" y="5027414"/>
            <a:ext cx="9144000" cy="44648"/>
          </a:xfrm>
          <a:prstGeom prst="rect">
            <a:avLst/>
          </a:prstGeom>
          <a:gradFill rotWithShape="0">
            <a:gsLst>
              <a:gs pos="0">
                <a:srgbClr val="B3B3B3"/>
              </a:gs>
              <a:gs pos="100000">
                <a:srgbClr val="000000"/>
              </a:gs>
            </a:gsLst>
            <a:lin ang="5400000" scaled="1"/>
          </a:gradFill>
          <a:ln w="25400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91168" name="Rectangle 32"/>
          <p:cNvSpPr>
            <a:spLocks noGrp="1" noChangeArrowheads="1"/>
          </p:cNvSpPr>
          <p:nvPr>
            <p:ph type="ctrTitle" sz="quarter"/>
          </p:nvPr>
        </p:nvSpPr>
        <p:spPr>
          <a:xfrm>
            <a:off x="642938" y="2303859"/>
            <a:ext cx="7822406" cy="1607344"/>
          </a:xfrm>
          <a:ln w="9525"/>
        </p:spPr>
        <p:txBody>
          <a:bodyPr lIns="64291" tIns="32146" rIns="64291" bIns="32146" anchor="ctr"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59512485"/>
      </p:ext>
    </p:extLst>
  </p:cSld>
  <p:clrMapOvr>
    <a:masterClrMapping/>
  </p:clrMapOvr>
  <p:transition spd="med">
    <p:split orient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lt"/>
                <a:ea typeface="맑은 고딕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000" b="1">
                <a:latin typeface="+mn-lt"/>
                <a:ea typeface="맑은 고딕" pitchFamily="50" charset="-127"/>
              </a:defRPr>
            </a:lvl1pPr>
            <a:lvl2pPr>
              <a:defRPr sz="1600" b="1">
                <a:latin typeface="+mn-lt"/>
                <a:ea typeface="맑은 고딕" pitchFamily="50" charset="-127"/>
              </a:defRPr>
            </a:lvl2pPr>
            <a:lvl3pPr>
              <a:defRPr sz="1400">
                <a:latin typeface="+mn-lt"/>
                <a:ea typeface="맑은 고딕" pitchFamily="50" charset="-127"/>
              </a:defRPr>
            </a:lvl3pPr>
            <a:lvl4pPr>
              <a:defRPr sz="1400">
                <a:latin typeface="+mn-lt"/>
                <a:ea typeface="맑은 고딕" pitchFamily="50" charset="-127"/>
              </a:defRPr>
            </a:lvl4pPr>
            <a:lvl5pPr>
              <a:defRPr sz="1400">
                <a:latin typeface="+mn-lt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fld id="{58A768BD-D53C-4A1D-8228-B3104D096320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2938557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0BB16C-8995-4BB9-A2AE-837CDF7A8458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0101078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295400"/>
            <a:ext cx="4038600" cy="4830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4038600" cy="4830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2738EB-C8E3-498A-B87E-7D4CC86E6CDD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5513055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03A7AA-CA83-4CF0-8149-2E7EB16F659A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9199432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F3D47A-0553-417C-A23E-B32088CD4283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7439291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65A194-8F35-4581-8C95-07F3A9AFAA4D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2676660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ko-KR" altLang="en-US" noProof="0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E425FB-F4FE-4B3A-B3B6-2F7BF20A2EE0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6867100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D80C23-74B7-4D6F-984C-E18B1419F532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6978327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ko-KR" dirty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95400"/>
            <a:ext cx="822960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ko-KR" dirty="0"/>
              <a:t>Click to edit Master text styles</a:t>
            </a:r>
          </a:p>
          <a:p>
            <a:pPr lvl="1"/>
            <a:r>
              <a:rPr lang="en-US" altLang="ko-KR" dirty="0"/>
              <a:t>Second level</a:t>
            </a:r>
          </a:p>
          <a:p>
            <a:pPr lvl="2"/>
            <a:r>
              <a:rPr lang="en-US" altLang="ko-KR" dirty="0"/>
              <a:t>Third level</a:t>
            </a:r>
          </a:p>
          <a:p>
            <a:pPr lvl="3"/>
            <a:r>
              <a:rPr lang="en-US" altLang="ko-KR" dirty="0"/>
              <a:t>Fourth level</a:t>
            </a:r>
          </a:p>
          <a:p>
            <a:pPr lvl="4"/>
            <a:r>
              <a:rPr lang="en-US" altLang="ko-KR" dirty="0"/>
              <a:t>Fifth level</a:t>
            </a:r>
          </a:p>
        </p:txBody>
      </p:sp>
      <p:sp>
        <p:nvSpPr>
          <p:cNvPr id="1028" name="Rectangle 7"/>
          <p:cNvSpPr>
            <a:spLocks noChangeArrowheads="1"/>
          </p:cNvSpPr>
          <p:nvPr/>
        </p:nvSpPr>
        <p:spPr bwMode="auto">
          <a:xfrm>
            <a:off x="0" y="0"/>
            <a:ext cx="9144000" cy="152400"/>
          </a:xfrm>
          <a:prstGeom prst="rect">
            <a:avLst/>
          </a:prstGeom>
          <a:solidFill>
            <a:srgbClr val="3366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ko-KR" altLang="en-US">
              <a:ea typeface="굴림" pitchFamily="50" charset="-127"/>
            </a:endParaRPr>
          </a:p>
        </p:txBody>
      </p:sp>
      <p:sp>
        <p:nvSpPr>
          <p:cNvPr id="1029" name="Rectangle 8"/>
          <p:cNvSpPr>
            <a:spLocks noChangeArrowheads="1"/>
          </p:cNvSpPr>
          <p:nvPr/>
        </p:nvSpPr>
        <p:spPr bwMode="auto">
          <a:xfrm>
            <a:off x="0" y="6711950"/>
            <a:ext cx="9144000" cy="152400"/>
          </a:xfrm>
          <a:prstGeom prst="rect">
            <a:avLst/>
          </a:prstGeom>
          <a:solidFill>
            <a:srgbClr val="3366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ko-KR" altLang="en-US">
              <a:ea typeface="굴림" pitchFamily="50" charset="-127"/>
            </a:endParaRPr>
          </a:p>
        </p:txBody>
      </p:sp>
      <p:pic>
        <p:nvPicPr>
          <p:cNvPr id="1030" name="Picture 9" descr="owasp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7200" y="6248400"/>
            <a:ext cx="381000" cy="34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585200" y="6308725"/>
            <a:ext cx="4064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b="1">
                <a:solidFill>
                  <a:srgbClr val="969696"/>
                </a:solidFill>
                <a:latin typeface="+mn-lt"/>
                <a:ea typeface="굴림" charset="-127"/>
              </a:defRPr>
            </a:lvl1pPr>
          </a:lstStyle>
          <a:p>
            <a:pPr>
              <a:defRPr/>
            </a:pPr>
            <a:fld id="{0B25803F-A44A-4714-9A75-62606740EA84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  <p:sp>
        <p:nvSpPr>
          <p:cNvPr id="1032" name="Text Box 30"/>
          <p:cNvSpPr txBox="1">
            <a:spLocks noChangeArrowheads="1"/>
          </p:cNvSpPr>
          <p:nvPr/>
        </p:nvSpPr>
        <p:spPr bwMode="auto">
          <a:xfrm>
            <a:off x="5689600" y="6270625"/>
            <a:ext cx="23876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defRPr/>
            </a:pPr>
            <a:r>
              <a:rPr lang="en-US" altLang="ko-KR" sz="1400" b="1" dirty="0">
                <a:solidFill>
                  <a:srgbClr val="969696"/>
                </a:solidFill>
                <a:latin typeface="Tahoma" pitchFamily="34" charset="0"/>
                <a:ea typeface="굴림" pitchFamily="50" charset="-127"/>
              </a:rPr>
              <a:t>OWASP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9" r:id="rId1"/>
    <p:sldLayoutId id="2147483810" r:id="rId2"/>
    <p:sldLayoutId id="2147483788" r:id="rId3"/>
    <p:sldLayoutId id="2147483789" r:id="rId4"/>
    <p:sldLayoutId id="2147483790" r:id="rId5"/>
    <p:sldLayoutId id="2147483791" r:id="rId6"/>
    <p:sldLayoutId id="2147483792" r:id="rId7"/>
    <p:sldLayoutId id="2147483794" r:id="rId8"/>
    <p:sldLayoutId id="2147483793" r:id="rId9"/>
    <p:sldLayoutId id="2147483795" r:id="rId10"/>
    <p:sldLayoutId id="2147483796" r:id="rId11"/>
    <p:sldLayoutId id="2147483797" r:id="rId12"/>
    <p:sldLayoutId id="2147483812" r:id="rId13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ebdings" pitchFamily="18" charset="2"/>
        <a:buChar char="&lt;"/>
        <a:defRPr sz="20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ebdings" pitchFamily="18" charset="2"/>
        <a:buChar char="4"/>
        <a:defRPr sz="1600" b="1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1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owasp.org/index.php/Category:OWASP_Project#tab=Project_Inventory" TargetMode="External"/><Relationship Id="rId2" Type="http://schemas.openxmlformats.org/officeDocument/2006/relationships/hyperlink" Target="https://www.owasp.org/index.php/Category:OWASP_Project#tab=Participating_in_a_Project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owasp.org/index.php/OWASP_DefectDojo_Project" TargetMode="External"/><Relationship Id="rId13" Type="http://schemas.openxmlformats.org/officeDocument/2006/relationships/hyperlink" Target="https://www.owasp.org/index.php/Category:OWASP_CSRFGuard_Project" TargetMode="External"/><Relationship Id="rId18" Type="http://schemas.openxmlformats.org/officeDocument/2006/relationships/hyperlink" Target="https://www.owasp.org/index.php/OWASP_Testing_Project" TargetMode="External"/><Relationship Id="rId3" Type="http://schemas.openxmlformats.org/officeDocument/2006/relationships/hyperlink" Target="https://www.owasp.org/index.php/OWASP_Zed_Attack_Proxy_Project" TargetMode="External"/><Relationship Id="rId7" Type="http://schemas.openxmlformats.org/officeDocument/2006/relationships/hyperlink" Target="https://www.owasp.org/index.php/OWASP_Security_Shepherd" TargetMode="External"/><Relationship Id="rId12" Type="http://schemas.openxmlformats.org/officeDocument/2006/relationships/hyperlink" Target="https://www.owasp.org/index.php/Category:OWASP_ModSecurity_Core_Rule_Set_Project" TargetMode="External"/><Relationship Id="rId17" Type="http://schemas.openxmlformats.org/officeDocument/2006/relationships/hyperlink" Target="https://www.owasp.org/index.php/Category:OWASP_Top_Ten_Project" TargetMode="External"/><Relationship Id="rId2" Type="http://schemas.openxmlformats.org/officeDocument/2006/relationships/image" Target="../media/image4.jpeg"/><Relationship Id="rId16" Type="http://schemas.openxmlformats.org/officeDocument/2006/relationships/hyperlink" Target="https://www.owasp.org/index.php/OWASP_SAMM_Project" TargetMode="External"/><Relationship Id="rId20" Type="http://schemas.openxmlformats.org/officeDocument/2006/relationships/hyperlink" Target="https://www.owasp.org/index.php/OWASP_Mobile_Security_Testing_Guide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owasp.org/index.php/OWASP_Dependency_Check" TargetMode="External"/><Relationship Id="rId11" Type="http://schemas.openxmlformats.org/officeDocument/2006/relationships/hyperlink" Target="https://www.owasp.org/index.php/OWASP_Dependency_Track_Project" TargetMode="External"/><Relationship Id="rId5" Type="http://schemas.openxmlformats.org/officeDocument/2006/relationships/hyperlink" Target="https://www.owasp.org/index.php/OWASP_OWTF" TargetMode="External"/><Relationship Id="rId15" Type="http://schemas.openxmlformats.org/officeDocument/2006/relationships/hyperlink" Target="https://www.owasp.org/index.php/OWASP_AppSensor_Project" TargetMode="External"/><Relationship Id="rId10" Type="http://schemas.openxmlformats.org/officeDocument/2006/relationships/hyperlink" Target="https://www.owasp.org/index.php/OWASP_Security_Knowledge_Framework" TargetMode="External"/><Relationship Id="rId19" Type="http://schemas.openxmlformats.org/officeDocument/2006/relationships/hyperlink" Target="https://www.owasp.org/index.php/OWASP_Cheat_Sheet_Series" TargetMode="External"/><Relationship Id="rId4" Type="http://schemas.openxmlformats.org/officeDocument/2006/relationships/hyperlink" Target="https://www.owasp.org/index.php/OWASP_Web_Testing_Environment_Project" TargetMode="External"/><Relationship Id="rId9" Type="http://schemas.openxmlformats.org/officeDocument/2006/relationships/hyperlink" Target="https://www.owasp.org/index.php/OWASP_Juice_Shop_Project" TargetMode="External"/><Relationship Id="rId14" Type="http://schemas.openxmlformats.org/officeDocument/2006/relationships/hyperlink" Target="https://www.owasp.org/index.php/Category:OWASP_Application_Security_Verification_Standard_Project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crowdin.com/project/owasp-zap" TargetMode="External"/><Relationship Id="rId2" Type="http://schemas.openxmlformats.org/officeDocument/2006/relationships/hyperlink" Target="https://github.com/zaproxy/zaproxy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appseclive.org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s://owtf.github.io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tiff"/><Relationship Id="rId4" Type="http://schemas.openxmlformats.org/officeDocument/2006/relationships/image" Target="../media/image14.tif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s://jeremylong.github.io/DependencyCheck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hyperlink" Target="https://jeremylong.github.io/DependencyCheck/general/SampleReport.html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s://github.com/OWASP/SecurityShepherd/releases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tif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s://www.defectdojo.org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tif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s://www2.owasp.org/www-project-juice-shop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tiff"/><Relationship Id="rId4" Type="http://schemas.openxmlformats.org/officeDocument/2006/relationships/image" Target="../media/image19.tif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s://www.securityknowledgeframework.org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s://dependencytrack.org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tiff"/><Relationship Id="rId4" Type="http://schemas.openxmlformats.org/officeDocument/2006/relationships/image" Target="../media/image22.tif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coreruleset.org/installation/" TargetMode="External"/><Relationship Id="rId2" Type="http://schemas.openxmlformats.org/officeDocument/2006/relationships/hyperlink" Target="https://coreruleset.org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tiff"/><Relationship Id="rId4" Type="http://schemas.openxmlformats.org/officeDocument/2006/relationships/image" Target="../media/image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s://github.com/aramrami/OWASP-CSRFGuard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tif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OWASP/ASVS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hyperlink" Target="https://crowdin.com/project/owasp-asvs" TargetMode="Externa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owasp.org/index.php/File:Appsensor-ciso-briefing.pdf" TargetMode="External"/><Relationship Id="rId3" Type="http://schemas.openxmlformats.org/officeDocument/2006/relationships/image" Target="../media/image4.jpeg"/><Relationship Id="rId7" Type="http://schemas.openxmlformats.org/officeDocument/2006/relationships/image" Target="../media/image28.tiff"/><Relationship Id="rId2" Type="http://schemas.openxmlformats.org/officeDocument/2006/relationships/hyperlink" Target="http://appsensor.org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crosstalkonline.org/storage/issue-archives/2011/201109/201109-Watson.pdf" TargetMode="External"/><Relationship Id="rId5" Type="http://schemas.openxmlformats.org/officeDocument/2006/relationships/image" Target="../media/image27.tiff"/><Relationship Id="rId4" Type="http://schemas.openxmlformats.org/officeDocument/2006/relationships/hyperlink" Target="https://www.owasp.org/index.php/File:Appsensor_intro_for_developers.pdf" TargetMode="External"/><Relationship Id="rId9" Type="http://schemas.openxmlformats.org/officeDocument/2006/relationships/image" Target="../media/image29.tif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hyperlink" Target="https://github.com/OWASP/samm/raw/master/Supporting%20Resources/v1.5/Final/SAMM_Quick_Start_V1-5_FINAL.pdf" TargetMode="External"/><Relationship Id="rId2" Type="http://schemas.openxmlformats.org/officeDocument/2006/relationships/hyperlink" Target="https://www.opensamm.org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github.com/OWASP/samm/raw/master/Supporting%20Resources/v1.5/Final/SAMM_How_To_V1-5_FINAL.pdf" TargetMode="External"/><Relationship Id="rId5" Type="http://schemas.openxmlformats.org/officeDocument/2006/relationships/hyperlink" Target="https://github.com/OWASP/samm/raw/master/Supporting%20Resources/v1.5/Final/SAMM_Core_V1-5_FINAL.pdf" TargetMode="External"/><Relationship Id="rId4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owasp.org/index.php/OWASP_Mobile_Security_Project" TargetMode="External"/><Relationship Id="rId2" Type="http://schemas.openxmlformats.org/officeDocument/2006/relationships/hyperlink" Target="https://www.owasp.org/index.php/Category:OWASP_Top_Ten_Project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hyperlink" Target="https://www.owasp.org/index.php/OWASP_Proactive_Controls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s://www.owasp.org/index.php/OWASP_Testing_Project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tiff"/><Relationship Id="rId4" Type="http://schemas.openxmlformats.org/officeDocument/2006/relationships/hyperlink" Target="https://www.owasp.org/images/1/19/OTGv4.pdf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s://cheatsheetseries.owasp.org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hyperlink" Target="https://github.com/OWASP/owasp-mstg/tree/master/Checklists" TargetMode="External"/><Relationship Id="rId3" Type="http://schemas.openxmlformats.org/officeDocument/2006/relationships/image" Target="../media/image4.jpeg"/><Relationship Id="rId7" Type="http://schemas.openxmlformats.org/officeDocument/2006/relationships/image" Target="../media/image35.tiff"/><Relationship Id="rId2" Type="http://schemas.openxmlformats.org/officeDocument/2006/relationships/hyperlink" Target="https://www2.owasp.org/www-project-mobile-security-testing-guide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github.com/OWASP/owasp-masvs/releases/tag/1.1.4" TargetMode="External"/><Relationship Id="rId5" Type="http://schemas.openxmlformats.org/officeDocument/2006/relationships/image" Target="../media/image34.tiff"/><Relationship Id="rId4" Type="http://schemas.openxmlformats.org/officeDocument/2006/relationships/hyperlink" Target="https://www.github.com/OWASP/owasp-mstg/" TargetMode="External"/><Relationship Id="rId9" Type="http://schemas.openxmlformats.org/officeDocument/2006/relationships/image" Target="../media/image36.tiff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hyperlink" Target="mailto:ngnicky@naver.com" TargetMode="External"/><Relationship Id="rId7" Type="http://schemas.openxmlformats.org/officeDocument/2006/relationships/image" Target="../media/image4.jpeg"/><Relationship Id="rId12" Type="http://schemas.openxmlformats.org/officeDocument/2006/relationships/image" Target="../media/image41.jpg"/><Relationship Id="rId2" Type="http://schemas.openxmlformats.org/officeDocument/2006/relationships/hyperlink" Target="mailto:youngjae.jeon@owasp.or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s.cissnei@gmail.com" TargetMode="External"/><Relationship Id="rId11" Type="http://schemas.openxmlformats.org/officeDocument/2006/relationships/image" Target="../media/image40.jpeg"/><Relationship Id="rId5" Type="http://schemas.openxmlformats.org/officeDocument/2006/relationships/hyperlink" Target="mailto:moongchiza@gmail.co" TargetMode="External"/><Relationship Id="rId10" Type="http://schemas.openxmlformats.org/officeDocument/2006/relationships/image" Target="../media/image39.jpeg"/><Relationship Id="rId4" Type="http://schemas.openxmlformats.org/officeDocument/2006/relationships/hyperlink" Target="mailto:minseon90@gmail.com" TargetMode="External"/><Relationship Id="rId9" Type="http://schemas.openxmlformats.org/officeDocument/2006/relationships/image" Target="../media/image38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hyperlink" Target="https://crowdin.net/project/owasp-zap/ko" TargetMode="Externa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crowdin.net/" TargetMode="External"/><Relationship Id="rId2" Type="http://schemas.openxmlformats.org/officeDocument/2006/relationships/hyperlink" Target="https://www.github.com/OWASP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hyperlink" Target="https://scan.coverity.com/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lists.owasp.org/mailman/listinfo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owasp.org/images/d/d8/PROJECT_LEADER-HANDBOOK_2014.pdf" TargetMode="External"/><Relationship Id="rId7" Type="http://schemas.openxmlformats.org/officeDocument/2006/relationships/image" Target="../media/image10.png"/><Relationship Id="rId2" Type="http://schemas.openxmlformats.org/officeDocument/2006/relationships/hyperlink" Target="https://www.owasp.org/index.php/Category:OWASP_Project#tab=Starting_a_New_Project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tiff"/><Relationship Id="rId5" Type="http://schemas.openxmlformats.org/officeDocument/2006/relationships/image" Target="../media/image4.jpeg"/><Relationship Id="rId4" Type="http://schemas.openxmlformats.org/officeDocument/2006/relationships/hyperlink" Target="https://owasporg.atlassian.net/servicedesk/customer/portal/7/create/70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en-US" altLang="ko-KR" sz="1800" dirty="0">
                <a:ea typeface="맑은 고딕" pitchFamily="50" charset="-127"/>
              </a:rPr>
              <a:t>OWASP</a:t>
            </a:r>
            <a:r>
              <a:rPr lang="ko-KR" altLang="en-US" sz="1800" dirty="0">
                <a:ea typeface="맑은 고딕" pitchFamily="50" charset="-127"/>
              </a:rPr>
              <a:t> </a:t>
            </a:r>
            <a:r>
              <a:rPr lang="en-US" altLang="ko-KR" sz="1800" dirty="0">
                <a:ea typeface="맑은 고딕" pitchFamily="50" charset="-127"/>
              </a:rPr>
              <a:t>Korea Day 2019</a:t>
            </a:r>
            <a:br>
              <a:rPr lang="en-US" altLang="ko-KR" sz="2400" dirty="0">
                <a:ea typeface="맑은 고딕" pitchFamily="50" charset="-127"/>
              </a:rPr>
            </a:br>
            <a:r>
              <a:rPr lang="en-US" altLang="ko-KR" sz="2400" dirty="0">
                <a:ea typeface="맑은 고딕" pitchFamily="50" charset="-127"/>
              </a:rPr>
              <a:t>OWASP</a:t>
            </a:r>
            <a:r>
              <a:rPr lang="ko-KR" altLang="en-US" sz="2400" dirty="0">
                <a:ea typeface="맑은 고딕" pitchFamily="50" charset="-127"/>
              </a:rPr>
              <a:t> </a:t>
            </a:r>
            <a:r>
              <a:rPr lang="en" altLang="ko-KR" sz="2400" dirty="0">
                <a:ea typeface="맑은 고딕" pitchFamily="50" charset="-127"/>
              </a:rPr>
              <a:t>Project Introduction</a:t>
            </a:r>
            <a:endParaRPr lang="en-US" altLang="ko-KR" dirty="0">
              <a:ea typeface="맑은 고딕" pitchFamily="50" charset="-127"/>
            </a:endParaRPr>
          </a:p>
        </p:txBody>
      </p:sp>
      <p:sp>
        <p:nvSpPr>
          <p:cNvPr id="6147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4334438" y="3182473"/>
            <a:ext cx="3733800" cy="1603935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en-US" altLang="ko-KR" sz="1800" b="1" dirty="0">
                <a:ea typeface="맑은 고딕" pitchFamily="50" charset="-127"/>
              </a:rPr>
              <a:t>OWASP Seoul Chapter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ko-KR" sz="1800" b="1" dirty="0">
                <a:ea typeface="맑은 고딕" pitchFamily="50" charset="-127"/>
              </a:rPr>
              <a:t>Leader Youngjae Jeon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ko-KR" sz="1800" b="1" dirty="0">
                <a:ea typeface="맑은 고딕" pitchFamily="50" charset="-127"/>
              </a:rPr>
              <a:t>youngjae.jeon@owasp.org</a:t>
            </a:r>
          </a:p>
        </p:txBody>
      </p:sp>
      <p:sp>
        <p:nvSpPr>
          <p:cNvPr id="6148" name="Rectangle 17"/>
          <p:cNvSpPr>
            <a:spLocks noChangeArrowheads="1"/>
          </p:cNvSpPr>
          <p:nvPr/>
        </p:nvSpPr>
        <p:spPr bwMode="auto">
          <a:xfrm>
            <a:off x="1563688" y="4648200"/>
            <a:ext cx="133562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ko-KR" sz="1600" dirty="0">
                <a:solidFill>
                  <a:srgbClr val="777777"/>
                </a:solidFill>
                <a:latin typeface="Tahoma" pitchFamily="34" charset="0"/>
                <a:ea typeface="굴림" pitchFamily="50" charset="-127"/>
              </a:rPr>
              <a:t>2019. 11. 02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내용 개체 틀 2">
            <a:extLst>
              <a:ext uri="{FF2B5EF4-FFF2-40B4-BE49-F238E27FC236}">
                <a16:creationId xmlns:a16="http://schemas.microsoft.com/office/drawing/2014/main" id="{0852D5F7-3CAB-4544-B60F-A88347FA88B7}"/>
              </a:ext>
            </a:extLst>
          </p:cNvPr>
          <p:cNvSpPr txBox="1">
            <a:spLocks/>
          </p:cNvSpPr>
          <p:nvPr/>
        </p:nvSpPr>
        <p:spPr bwMode="auto">
          <a:xfrm>
            <a:off x="423863" y="1153682"/>
            <a:ext cx="8229600" cy="5067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ebdings" pitchFamily="18" charset="2"/>
              <a:buChar char="&lt;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Webdings" pitchFamily="18" charset="2"/>
              <a:buChar char="4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algn="just"/>
            <a:r>
              <a:rPr lang="en-US" altLang="ko-KR" sz="2000" b="1" kern="0" dirty="0">
                <a:latin typeface="+mn-lt"/>
              </a:rPr>
              <a:t>Participating in a Project </a:t>
            </a:r>
            <a:r>
              <a:rPr lang="en-US" altLang="ko-KR" sz="2000" b="1" kern="0" dirty="0">
                <a:latin typeface="+mn-lt"/>
                <a:hlinkClick r:id="rId2"/>
              </a:rPr>
              <a:t>➢</a:t>
            </a:r>
            <a:endParaRPr lang="en-US" altLang="ko-KR" sz="2000" b="1" kern="0" dirty="0">
              <a:latin typeface="+mn-lt"/>
            </a:endParaRPr>
          </a:p>
          <a:p>
            <a:pPr lvl="1" algn="just"/>
            <a:r>
              <a:rPr lang="en-US" altLang="ko-KR" sz="1600" kern="0" dirty="0">
                <a:latin typeface="+mn-lt"/>
              </a:rPr>
              <a:t>OWASP </a:t>
            </a:r>
            <a:r>
              <a:rPr lang="ko-KR" altLang="en-US" sz="1600" kern="0" dirty="0">
                <a:latin typeface="+mn-lt"/>
              </a:rPr>
              <a:t>프로젝트는 커뮤니티 중심이며 대부분 프로젝트는 누구나 참여 가능</a:t>
            </a:r>
            <a:endParaRPr lang="en-US" altLang="ko-KR" sz="1600" kern="0" dirty="0">
              <a:latin typeface="+mn-lt"/>
            </a:endParaRPr>
          </a:p>
          <a:p>
            <a:pPr lvl="1" algn="just"/>
            <a:endParaRPr lang="en-US" altLang="ko-KR" sz="1600" kern="0" dirty="0">
              <a:latin typeface="+mn-lt"/>
            </a:endParaRPr>
          </a:p>
          <a:p>
            <a:pPr lvl="1" algn="just"/>
            <a:r>
              <a:rPr lang="ko-KR" altLang="en-US" sz="1600" kern="0" dirty="0">
                <a:latin typeface="+mn-lt"/>
              </a:rPr>
              <a:t>첫 번째 단계는 프로젝트 </a:t>
            </a:r>
            <a:r>
              <a:rPr lang="ko-KR" altLang="en-US" sz="1600" kern="0" dirty="0" err="1">
                <a:latin typeface="+mn-lt"/>
              </a:rPr>
              <a:t>인벤토리에서</a:t>
            </a:r>
            <a:r>
              <a:rPr lang="ko-KR" altLang="en-US" sz="1600" kern="0" dirty="0">
                <a:latin typeface="+mn-lt"/>
              </a:rPr>
              <a:t> 참여하고 싶은 프로젝트 선택</a:t>
            </a:r>
            <a:endParaRPr lang="en-US" altLang="ko-KR" sz="1600" kern="0" dirty="0">
              <a:latin typeface="+mn-lt"/>
            </a:endParaRPr>
          </a:p>
          <a:p>
            <a:pPr lvl="2" algn="just"/>
            <a:r>
              <a:rPr lang="en" altLang="ko-KR" sz="1400" kern="0" dirty="0">
                <a:latin typeface="+mn-lt"/>
                <a:hlinkClick r:id="rId3"/>
              </a:rPr>
              <a:t>https://www.owasp.org/index.php/Category:OWASP_Project#tab=Project_Inventory</a:t>
            </a:r>
            <a:endParaRPr lang="en-US" altLang="ko-KR" sz="1400" kern="0" dirty="0">
              <a:latin typeface="+mn-lt"/>
            </a:endParaRPr>
          </a:p>
          <a:p>
            <a:pPr lvl="1" algn="just"/>
            <a:endParaRPr lang="en-US" altLang="ko-KR" sz="1600" kern="0" dirty="0">
              <a:latin typeface="+mn-lt"/>
            </a:endParaRPr>
          </a:p>
          <a:p>
            <a:pPr lvl="1" algn="just"/>
            <a:r>
              <a:rPr lang="ko-KR" altLang="en-US" sz="1600" kern="0" dirty="0">
                <a:latin typeface="+mn-lt"/>
              </a:rPr>
              <a:t>프로젝트가 활성화되어 있는 경우 가장 좋은 방법은 </a:t>
            </a:r>
            <a:r>
              <a:rPr lang="ko-KR" altLang="en-US" sz="1600" kern="0" dirty="0" err="1">
                <a:latin typeface="+mn-lt"/>
              </a:rPr>
              <a:t>메일링</a:t>
            </a:r>
            <a:r>
              <a:rPr lang="ko-KR" altLang="en-US" sz="1600" kern="0" dirty="0">
                <a:latin typeface="+mn-lt"/>
              </a:rPr>
              <a:t> 리스트에 참여하여 적극적으로 참여하는 사람들과 연락</a:t>
            </a:r>
            <a:endParaRPr lang="en-US" altLang="ko-KR" sz="1600" kern="0" dirty="0">
              <a:latin typeface="+mn-lt"/>
            </a:endParaRPr>
          </a:p>
          <a:p>
            <a:pPr lvl="1" algn="just"/>
            <a:endParaRPr lang="en-US" altLang="ko-KR" sz="1600" kern="0" dirty="0">
              <a:latin typeface="+mn-ea"/>
              <a:ea typeface="+mn-ea"/>
            </a:endParaRPr>
          </a:p>
          <a:p>
            <a:pPr lvl="1" algn="just"/>
            <a:r>
              <a:rPr lang="ko-KR" altLang="en-US" sz="1600" kern="0" dirty="0">
                <a:latin typeface="+mn-ea"/>
                <a:ea typeface="+mn-ea"/>
              </a:rPr>
              <a:t>다른 방법으로는 프로젝트 리더에 연락하거나 소프트웨어 테스트</a:t>
            </a:r>
            <a:r>
              <a:rPr lang="en-US" altLang="ko-KR" sz="1600" kern="0" dirty="0">
                <a:latin typeface="+mn-ea"/>
                <a:ea typeface="+mn-ea"/>
              </a:rPr>
              <a:t>, </a:t>
            </a:r>
            <a:r>
              <a:rPr lang="ko-KR" altLang="en-US" sz="1600" kern="0" dirty="0">
                <a:latin typeface="+mn-ea"/>
                <a:ea typeface="+mn-ea"/>
              </a:rPr>
              <a:t>블로그 또는 문서 작성</a:t>
            </a:r>
            <a:r>
              <a:rPr lang="en-US" altLang="ko-KR" sz="1600" kern="0" dirty="0">
                <a:latin typeface="+mn-ea"/>
                <a:ea typeface="+mn-ea"/>
              </a:rPr>
              <a:t>, </a:t>
            </a:r>
            <a:r>
              <a:rPr lang="ko-KR" altLang="en-US" sz="1600" kern="0" dirty="0" err="1">
                <a:latin typeface="+mn-ea"/>
                <a:ea typeface="+mn-ea"/>
              </a:rPr>
              <a:t>추적기를</a:t>
            </a:r>
            <a:r>
              <a:rPr lang="ko-KR" altLang="en-US" sz="1600" kern="0" dirty="0">
                <a:latin typeface="+mn-ea"/>
                <a:ea typeface="+mn-ea"/>
              </a:rPr>
              <a:t> 통해 문제 보고 또는 코드 수정 제안 등으로 참여</a:t>
            </a:r>
            <a:endParaRPr lang="en-US" altLang="ko-KR" sz="1600" kern="0" dirty="0">
              <a:latin typeface="+mn-ea"/>
              <a:ea typeface="+mn-ea"/>
            </a:endParaRPr>
          </a:p>
          <a:p>
            <a:pPr lvl="1" algn="just"/>
            <a:endParaRPr lang="en-US" altLang="ko-KR" sz="1600" kern="0" dirty="0">
              <a:latin typeface="+mn-ea"/>
              <a:ea typeface="+mn-ea"/>
            </a:endParaRPr>
          </a:p>
          <a:p>
            <a:pPr lvl="1" algn="just"/>
            <a:r>
              <a:rPr lang="ko-KR" altLang="en-US" sz="1600" kern="0" dirty="0">
                <a:latin typeface="+mn-ea"/>
                <a:ea typeface="+mn-ea"/>
              </a:rPr>
              <a:t>프로젝트가 활동이 적거나 비활성 상태인 경우 프로젝트 재시작 요청할 수 있음</a:t>
            </a:r>
            <a:endParaRPr lang="en-US" altLang="ko-KR" sz="1600" kern="0" dirty="0">
              <a:latin typeface="+mn-ea"/>
              <a:ea typeface="+mn-ea"/>
            </a:endParaRPr>
          </a:p>
        </p:txBody>
      </p:sp>
      <p:pic>
        <p:nvPicPr>
          <p:cNvPr id="10242" name="그림 5" descr="owasp_logo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7138" y="144463"/>
            <a:ext cx="1354137" cy="135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>
                <a:latin typeface="+mj-lt"/>
              </a:rPr>
              <a:t>OWASP Global Projects</a:t>
            </a:r>
            <a:endParaRPr lang="ko-KR" altLang="en-US" dirty="0">
              <a:latin typeface="+mj-lt"/>
            </a:endParaRPr>
          </a:p>
        </p:txBody>
      </p:sp>
      <p:sp>
        <p:nvSpPr>
          <p:cNvPr id="10245" name="슬라이드 번호 개체 틀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E05916E1-AC9B-429E-832B-B6F2A7A0CE54}" type="slidenum">
              <a:rPr lang="en-US" altLang="ko-KR" smtClean="0">
                <a:solidFill>
                  <a:srgbClr val="969696"/>
                </a:solidFill>
                <a:latin typeface="맑은 고딕" pitchFamily="50" charset="-127"/>
              </a:rPr>
              <a:pPr eaLnBrk="1" hangingPunct="1"/>
              <a:t>10</a:t>
            </a:fld>
            <a:endParaRPr lang="en-US" altLang="ko-KR">
              <a:solidFill>
                <a:srgbClr val="969696"/>
              </a:solidFill>
              <a:latin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1308342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7" name="Rectangle 5"/>
          <p:cNvSpPr>
            <a:spLocks noGrp="1" noChangeArrowheads="1"/>
          </p:cNvSpPr>
          <p:nvPr>
            <p:ph type="ctrTitle"/>
          </p:nvPr>
        </p:nvSpPr>
        <p:spPr>
          <a:xfrm>
            <a:off x="696516" y="2518172"/>
            <a:ext cx="7768828" cy="1821656"/>
          </a:xfrm>
          <a:noFill/>
          <a:ln/>
        </p:spPr>
        <p:txBody>
          <a:bodyPr/>
          <a:lstStyle/>
          <a:p>
            <a:pPr algn="ctr"/>
            <a:r>
              <a:rPr lang="en-US" sz="4800" dirty="0"/>
              <a:t>Flagship Projects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568969383"/>
      </p:ext>
    </p:extLst>
  </p:cSld>
  <p:clrMapOvr>
    <a:masterClrMapping/>
  </p:clrMapOvr>
  <p:transition spd="med">
    <p:split orient="vert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내용 개체 틀 2">
            <a:extLst>
              <a:ext uri="{FF2B5EF4-FFF2-40B4-BE49-F238E27FC236}">
                <a16:creationId xmlns:a16="http://schemas.microsoft.com/office/drawing/2014/main" id="{0852D5F7-3CAB-4544-B60F-A88347FA88B7}"/>
              </a:ext>
            </a:extLst>
          </p:cNvPr>
          <p:cNvSpPr txBox="1">
            <a:spLocks/>
          </p:cNvSpPr>
          <p:nvPr/>
        </p:nvSpPr>
        <p:spPr bwMode="auto">
          <a:xfrm>
            <a:off x="423863" y="1153682"/>
            <a:ext cx="8229600" cy="5067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ebdings" pitchFamily="18" charset="2"/>
              <a:buChar char="&lt;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Webdings" pitchFamily="18" charset="2"/>
              <a:buChar char="4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algn="just"/>
            <a:r>
              <a:rPr lang="en-US" altLang="ko-KR" sz="2000" b="1" kern="0" dirty="0">
                <a:latin typeface="+mn-lt"/>
              </a:rPr>
              <a:t>Flagship Projects</a:t>
            </a:r>
          </a:p>
        </p:txBody>
      </p:sp>
      <p:pic>
        <p:nvPicPr>
          <p:cNvPr id="10242" name="그림 5" descr="owasp_logo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7138" y="144463"/>
            <a:ext cx="1354137" cy="135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>
                <a:latin typeface="+mj-lt"/>
              </a:rPr>
              <a:t>Flagship Projects</a:t>
            </a:r>
            <a:endParaRPr lang="ko-KR" altLang="en-US" dirty="0">
              <a:latin typeface="+mj-lt"/>
            </a:endParaRPr>
          </a:p>
        </p:txBody>
      </p:sp>
      <p:sp>
        <p:nvSpPr>
          <p:cNvPr id="10245" name="슬라이드 번호 개체 틀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E05916E1-AC9B-429E-832B-B6F2A7A0CE54}" type="slidenum">
              <a:rPr lang="en-US" altLang="ko-KR" smtClean="0">
                <a:solidFill>
                  <a:srgbClr val="969696"/>
                </a:solidFill>
                <a:latin typeface="맑은 고딕" pitchFamily="50" charset="-127"/>
              </a:rPr>
              <a:pPr eaLnBrk="1" hangingPunct="1"/>
              <a:t>12</a:t>
            </a:fld>
            <a:endParaRPr lang="en-US" altLang="ko-KR">
              <a:solidFill>
                <a:srgbClr val="969696"/>
              </a:solidFill>
              <a:latin typeface="맑은 고딕" pitchFamily="50" charset="-127"/>
            </a:endParaRPr>
          </a:p>
        </p:txBody>
      </p:sp>
      <p:graphicFrame>
        <p:nvGraphicFramePr>
          <p:cNvPr id="2" name="표 1">
            <a:extLst>
              <a:ext uri="{FF2B5EF4-FFF2-40B4-BE49-F238E27FC236}">
                <a16:creationId xmlns:a16="http://schemas.microsoft.com/office/drawing/2014/main" id="{C6D488D8-8E61-5548-A297-515F6949610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3562094"/>
              </p:ext>
            </p:extLst>
          </p:nvPr>
        </p:nvGraphicFramePr>
        <p:xfrm>
          <a:off x="564775" y="1630363"/>
          <a:ext cx="8155362" cy="4591043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479178">
                  <a:extLst>
                    <a:ext uri="{9D8B030D-6E8A-4147-A177-3AD203B41FA5}">
                      <a16:colId xmlns:a16="http://schemas.microsoft.com/office/drawing/2014/main" val="1249301388"/>
                    </a:ext>
                  </a:extLst>
                </a:gridCol>
                <a:gridCol w="3338092">
                  <a:extLst>
                    <a:ext uri="{9D8B030D-6E8A-4147-A177-3AD203B41FA5}">
                      <a16:colId xmlns:a16="http://schemas.microsoft.com/office/drawing/2014/main" val="1328038850"/>
                    </a:ext>
                  </a:extLst>
                </a:gridCol>
                <a:gridCol w="3338092">
                  <a:extLst>
                    <a:ext uri="{9D8B030D-6E8A-4147-A177-3AD203B41FA5}">
                      <a16:colId xmlns:a16="http://schemas.microsoft.com/office/drawing/2014/main" val="1954394892"/>
                    </a:ext>
                  </a:extLst>
                </a:gridCol>
              </a:tblGrid>
              <a:tr h="38258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/>
                        <a:t>C</a:t>
                      </a:r>
                      <a:r>
                        <a:rPr lang="en" altLang="ko-KR" sz="1600" dirty="0" err="1"/>
                        <a:t>ategory</a:t>
                      </a:r>
                      <a:endParaRPr lang="ko-KR" altLang="en-US" sz="1600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/>
                        <a:t>Projects</a:t>
                      </a:r>
                      <a:endParaRPr lang="ko-KR" altLang="en-US" sz="16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20066617"/>
                  </a:ext>
                </a:extLst>
              </a:tr>
              <a:tr h="347806">
                <a:tc rowSpan="5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" altLang="ko-KR" sz="1400" dirty="0"/>
                        <a:t>Tool Projects</a:t>
                      </a: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/>
                        <a:t>(9)</a:t>
                      </a:r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" altLang="ko-KR" sz="1400" dirty="0">
                          <a:hlinkClick r:id="rId3"/>
                        </a:rPr>
                        <a:t>OWASP Zed Attack Proxy (ZAP)</a:t>
                      </a:r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" altLang="ko-KR" sz="1400" dirty="0">
                          <a:hlinkClick r:id="rId4"/>
                        </a:rPr>
                        <a:t>OWASP Web Testing Environment (WTE)</a:t>
                      </a:r>
                      <a:endParaRPr lang="ko-KR" altLang="en-US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12724096"/>
                  </a:ext>
                </a:extLst>
              </a:tr>
              <a:tr h="347806"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" altLang="ko-KR" sz="1400" dirty="0">
                          <a:hlinkClick r:id="rId5"/>
                        </a:rPr>
                        <a:t>OWASP OWTF</a:t>
                      </a:r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" altLang="ko-KR" sz="1400" dirty="0">
                          <a:hlinkClick r:id="rId6"/>
                        </a:rPr>
                        <a:t>OWASP Dependency Check</a:t>
                      </a:r>
                      <a:endParaRPr lang="ko-KR" altLang="en-US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77416035"/>
                  </a:ext>
                </a:extLst>
              </a:tr>
              <a:tr h="347806"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" altLang="ko-KR" sz="1400" dirty="0">
                          <a:hlinkClick r:id="rId7"/>
                        </a:rPr>
                        <a:t>OWASP Security Shepherd</a:t>
                      </a:r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" altLang="ko-KR" sz="1400" dirty="0">
                          <a:hlinkClick r:id="rId8"/>
                        </a:rPr>
                        <a:t>OWASP DefectDojo</a:t>
                      </a:r>
                      <a:endParaRPr lang="ko-KR" altLang="en-US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11720116"/>
                  </a:ext>
                </a:extLst>
              </a:tr>
              <a:tr h="347806"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" altLang="ko-KR" sz="1400" dirty="0">
                          <a:hlinkClick r:id="rId9"/>
                        </a:rPr>
                        <a:t>OWASP Juice Shop</a:t>
                      </a:r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" altLang="ko-KR" sz="1400" dirty="0">
                          <a:hlinkClick r:id="rId10"/>
                        </a:rPr>
                        <a:t>OWASP Security Knowledge Framework</a:t>
                      </a:r>
                      <a:endParaRPr lang="ko-KR" altLang="en-US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89717687"/>
                  </a:ext>
                </a:extLst>
              </a:tr>
              <a:tr h="347806"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" altLang="ko-KR" sz="1400" dirty="0">
                          <a:hlinkClick r:id="rId11"/>
                        </a:rPr>
                        <a:t>OWASP Dependency Track</a:t>
                      </a:r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295756387"/>
                  </a:ext>
                </a:extLst>
              </a:tr>
              <a:tr h="59127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" altLang="ko-KR" sz="1400" dirty="0"/>
                        <a:t>Code Projects</a:t>
                      </a: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/>
                        <a:t>(2)</a:t>
                      </a:r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" altLang="ko-KR" sz="1400" dirty="0">
                          <a:hlinkClick r:id="rId12"/>
                        </a:rPr>
                        <a:t>OWASP ModSecurity Core Rule Set (CRS)</a:t>
                      </a:r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" altLang="ko-KR" sz="1400" dirty="0">
                          <a:hlinkClick r:id="rId13"/>
                        </a:rPr>
                        <a:t>OWASP CSRFGuard</a:t>
                      </a:r>
                      <a:endParaRPr lang="ko-KR" altLang="en-US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2696164"/>
                  </a:ext>
                </a:extLst>
              </a:tr>
              <a:tr h="591271">
                <a:tc rowSpan="4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" altLang="ko-KR" sz="1400" dirty="0"/>
                        <a:t>Documentation Projects</a:t>
                      </a: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/>
                        <a:t>(7)</a:t>
                      </a:r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" altLang="ko-KR" sz="1400" dirty="0">
                          <a:hlinkClick r:id="rId14"/>
                        </a:rPr>
                        <a:t>OWASP Application Security Verification Standard</a:t>
                      </a:r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" altLang="ko-KR" sz="1400" dirty="0">
                          <a:hlinkClick r:id="rId15"/>
                        </a:rPr>
                        <a:t>OWASP AppSensor</a:t>
                      </a:r>
                      <a:endParaRPr lang="ko-KR" altLang="en-US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70789044"/>
                  </a:ext>
                </a:extLst>
              </a:tr>
              <a:tr h="591271"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" altLang="ko-KR" sz="1400" dirty="0">
                          <a:hlinkClick r:id="rId16"/>
                        </a:rPr>
                        <a:t>OWASP Software Assurance Maturity Model (SAMM)</a:t>
                      </a:r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" altLang="ko-KR" sz="1400" dirty="0">
                          <a:hlinkClick r:id="rId17"/>
                        </a:rPr>
                        <a:t>OWASP Top Ten</a:t>
                      </a:r>
                      <a:endParaRPr lang="ko-KR" altLang="en-US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18359143"/>
                  </a:ext>
                </a:extLst>
              </a:tr>
              <a:tr h="347806"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" altLang="ko-KR" sz="1400" dirty="0">
                          <a:hlinkClick r:id="rId18"/>
                        </a:rPr>
                        <a:t>OWASP Testing Guide</a:t>
                      </a:r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" altLang="ko-KR" sz="1400" dirty="0">
                          <a:hlinkClick r:id="rId19"/>
                        </a:rPr>
                        <a:t>OWASP Cheat Sheet Series</a:t>
                      </a:r>
                      <a:endParaRPr lang="ko-KR" altLang="en-US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68554088"/>
                  </a:ext>
                </a:extLst>
              </a:tr>
              <a:tr h="347806"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" altLang="ko-KR" sz="1400" dirty="0">
                          <a:hlinkClick r:id="rId20"/>
                        </a:rPr>
                        <a:t>OWASP Mobile Security Testing Guide</a:t>
                      </a:r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0772358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946088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내용 개체 틀 2">
            <a:extLst>
              <a:ext uri="{FF2B5EF4-FFF2-40B4-BE49-F238E27FC236}">
                <a16:creationId xmlns:a16="http://schemas.microsoft.com/office/drawing/2014/main" id="{0852D5F7-3CAB-4544-B60F-A88347FA88B7}"/>
              </a:ext>
            </a:extLst>
          </p:cNvPr>
          <p:cNvSpPr txBox="1">
            <a:spLocks/>
          </p:cNvSpPr>
          <p:nvPr/>
        </p:nvSpPr>
        <p:spPr bwMode="auto">
          <a:xfrm>
            <a:off x="423863" y="1153682"/>
            <a:ext cx="8229600" cy="5067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ebdings" pitchFamily="18" charset="2"/>
              <a:buChar char="&lt;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Webdings" pitchFamily="18" charset="2"/>
              <a:buChar char="4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algn="just"/>
            <a:r>
              <a:rPr lang="en-US" altLang="ko-KR" sz="2000" b="1" kern="0" dirty="0">
                <a:latin typeface="+mn-lt"/>
              </a:rPr>
              <a:t>OWASP</a:t>
            </a:r>
            <a:r>
              <a:rPr lang="ko-KR" altLang="en-US" sz="2000" b="1" kern="0" dirty="0">
                <a:latin typeface="+mn-lt"/>
              </a:rPr>
              <a:t> </a:t>
            </a:r>
            <a:r>
              <a:rPr lang="en-US" altLang="ko-KR" sz="2000" b="1" kern="0" dirty="0">
                <a:latin typeface="+mn-lt"/>
              </a:rPr>
              <a:t>Zed Attack Proxy (ZAP)</a:t>
            </a:r>
          </a:p>
          <a:p>
            <a:pPr lvl="1" algn="just"/>
            <a:r>
              <a:rPr lang="ko-KR" altLang="en-US" sz="1600" b="1" kern="0" dirty="0">
                <a:latin typeface="+mn-lt"/>
              </a:rPr>
              <a:t>웹</a:t>
            </a:r>
            <a:r>
              <a:rPr lang="en-US" altLang="ko-KR" sz="1600" b="1" kern="0" dirty="0">
                <a:latin typeface="+mn-lt"/>
              </a:rPr>
              <a:t> </a:t>
            </a:r>
            <a:r>
              <a:rPr lang="ko-KR" altLang="en-US" sz="1600" b="1" kern="0" dirty="0">
                <a:latin typeface="+mn-lt"/>
              </a:rPr>
              <a:t>애플리케이션</a:t>
            </a:r>
            <a:r>
              <a:rPr lang="en-US" altLang="ko-KR" sz="1600" b="1" kern="0" dirty="0">
                <a:latin typeface="+mn-lt"/>
              </a:rPr>
              <a:t> </a:t>
            </a:r>
            <a:r>
              <a:rPr lang="ko-KR" altLang="en-US" sz="1600" b="1" kern="0" dirty="0">
                <a:latin typeface="+mn-lt"/>
              </a:rPr>
              <a:t>취약점</a:t>
            </a:r>
            <a:r>
              <a:rPr lang="en-US" altLang="ko-KR" sz="1600" b="1" kern="0" dirty="0">
                <a:latin typeface="+mn-lt"/>
              </a:rPr>
              <a:t> </a:t>
            </a:r>
            <a:r>
              <a:rPr lang="ko-KR" altLang="en-US" sz="1600" b="1" kern="0" dirty="0">
                <a:latin typeface="+mn-lt"/>
              </a:rPr>
              <a:t>발견을</a:t>
            </a:r>
            <a:r>
              <a:rPr lang="en-US" altLang="ko-KR" sz="1600" b="1" kern="0" dirty="0">
                <a:latin typeface="+mn-lt"/>
              </a:rPr>
              <a:t> </a:t>
            </a:r>
            <a:r>
              <a:rPr lang="ko-KR" altLang="en-US" sz="1600" b="1" kern="0" dirty="0">
                <a:latin typeface="+mn-lt"/>
              </a:rPr>
              <a:t>위한</a:t>
            </a:r>
            <a:r>
              <a:rPr lang="en-US" altLang="ko-KR" sz="1600" b="1" kern="0" dirty="0">
                <a:latin typeface="+mn-lt"/>
              </a:rPr>
              <a:t> </a:t>
            </a:r>
            <a:r>
              <a:rPr lang="ko-KR" altLang="en-US" sz="1600" b="1" kern="0" dirty="0">
                <a:latin typeface="+mn-lt"/>
              </a:rPr>
              <a:t>통합</a:t>
            </a:r>
            <a:r>
              <a:rPr lang="en-US" altLang="ko-KR" sz="1600" b="1" kern="0" dirty="0">
                <a:latin typeface="+mn-lt"/>
              </a:rPr>
              <a:t> </a:t>
            </a:r>
            <a:r>
              <a:rPr lang="ko-KR" altLang="en-US" sz="1600" b="1" kern="0" dirty="0">
                <a:latin typeface="+mn-lt"/>
              </a:rPr>
              <a:t>모의 침투</a:t>
            </a:r>
            <a:r>
              <a:rPr lang="en-US" altLang="ko-KR" sz="1600" b="1" kern="0" dirty="0">
                <a:latin typeface="+mn-lt"/>
              </a:rPr>
              <a:t> </a:t>
            </a:r>
            <a:r>
              <a:rPr lang="ko-KR" altLang="en-US" sz="1600" b="1" kern="0" dirty="0">
                <a:latin typeface="+mn-lt"/>
              </a:rPr>
              <a:t>도구</a:t>
            </a:r>
            <a:endParaRPr lang="en-US" altLang="ko-KR" sz="1600" b="1" kern="0" dirty="0">
              <a:latin typeface="+mn-lt"/>
            </a:endParaRPr>
          </a:p>
          <a:p>
            <a:pPr lvl="1" algn="just"/>
            <a:r>
              <a:rPr lang="ko-KR" altLang="en-US" sz="1600" b="1" kern="0" dirty="0">
                <a:latin typeface="+mn-lt"/>
              </a:rPr>
              <a:t>기능 </a:t>
            </a:r>
            <a:r>
              <a:rPr lang="en-US" altLang="ko-KR" sz="1600" b="1" kern="0" dirty="0">
                <a:latin typeface="+mn-lt"/>
              </a:rPr>
              <a:t>:</a:t>
            </a:r>
            <a:r>
              <a:rPr lang="ko-KR" altLang="en-US" sz="1600" b="1" kern="0" dirty="0">
                <a:latin typeface="+mn-lt"/>
              </a:rPr>
              <a:t> </a:t>
            </a:r>
            <a:r>
              <a:rPr lang="en-US" altLang="ko-KR" sz="1400" kern="0" dirty="0">
                <a:latin typeface="+mn-lt"/>
              </a:rPr>
              <a:t>Proxy, Spider, Scanner, Forced browsing, Fuzzer, Powerful REST based API, Report</a:t>
            </a:r>
            <a:endParaRPr lang="en-US" altLang="ko-KR" sz="1600" b="1" kern="0" dirty="0">
              <a:latin typeface="+mn-lt"/>
            </a:endParaRPr>
          </a:p>
          <a:p>
            <a:pPr lvl="1" algn="just"/>
            <a:r>
              <a:rPr lang="ko-KR" altLang="en-US" sz="1600" b="1" kern="0" dirty="0">
                <a:latin typeface="+mn-lt"/>
              </a:rPr>
              <a:t>특징 </a:t>
            </a:r>
            <a:r>
              <a:rPr lang="en-US" altLang="ko-KR" sz="1600" b="1" kern="0" dirty="0">
                <a:latin typeface="+mn-lt"/>
              </a:rPr>
              <a:t>:</a:t>
            </a:r>
            <a:r>
              <a:rPr lang="ko-KR" altLang="en-US" sz="1600" b="1" kern="0" dirty="0">
                <a:latin typeface="+mn-lt"/>
              </a:rPr>
              <a:t> </a:t>
            </a:r>
            <a:r>
              <a:rPr lang="ko-KR" altLang="en-US" sz="1400" kern="0" dirty="0">
                <a:latin typeface="+mn-lt"/>
              </a:rPr>
              <a:t>오픈소스</a:t>
            </a:r>
            <a:r>
              <a:rPr lang="en-US" altLang="ko-KR" sz="1400" kern="0" dirty="0">
                <a:latin typeface="+mn-lt"/>
              </a:rPr>
              <a:t>, </a:t>
            </a:r>
            <a:r>
              <a:rPr lang="ko-KR" altLang="en-US" sz="1400" kern="0" dirty="0">
                <a:latin typeface="+mn-lt"/>
              </a:rPr>
              <a:t>크로스 플랫폼</a:t>
            </a:r>
            <a:r>
              <a:rPr lang="en-US" altLang="ko-KR" sz="1400" kern="0" dirty="0">
                <a:latin typeface="+mn-lt"/>
              </a:rPr>
              <a:t>, </a:t>
            </a:r>
            <a:r>
              <a:rPr lang="ko-KR" altLang="en-US" sz="1400" kern="0" dirty="0">
                <a:latin typeface="+mn-lt"/>
              </a:rPr>
              <a:t>무료</a:t>
            </a:r>
            <a:r>
              <a:rPr lang="en-US" altLang="ko-KR" sz="1400" kern="0" dirty="0">
                <a:latin typeface="+mn-lt"/>
              </a:rPr>
              <a:t>,</a:t>
            </a:r>
            <a:r>
              <a:rPr lang="ko-KR" altLang="en-US" sz="1400" kern="0" dirty="0">
                <a:latin typeface="+mn-lt"/>
              </a:rPr>
              <a:t> 사용 편의성</a:t>
            </a:r>
            <a:r>
              <a:rPr lang="en-US" altLang="ko-KR" sz="1400" kern="0" dirty="0">
                <a:latin typeface="+mn-lt"/>
              </a:rPr>
              <a:t>,</a:t>
            </a:r>
            <a:r>
              <a:rPr lang="ko-KR" altLang="en-US" sz="1400" kern="0" dirty="0">
                <a:latin typeface="+mn-lt"/>
              </a:rPr>
              <a:t> 종합적 도움말</a:t>
            </a:r>
            <a:r>
              <a:rPr lang="en-US" altLang="ko-KR" sz="1400" kern="0" dirty="0">
                <a:latin typeface="+mn-lt"/>
              </a:rPr>
              <a:t>,</a:t>
            </a:r>
            <a:r>
              <a:rPr lang="ko-KR" altLang="en-US" sz="1400" kern="0" dirty="0">
                <a:latin typeface="+mn-lt"/>
              </a:rPr>
              <a:t> 국제화</a:t>
            </a:r>
            <a:r>
              <a:rPr lang="en-US" altLang="ko-KR" sz="1400" kern="0" dirty="0">
                <a:latin typeface="+mn-lt"/>
              </a:rPr>
              <a:t>(21),</a:t>
            </a:r>
            <a:r>
              <a:rPr lang="ko-KR" altLang="en-US" sz="1400" kern="0" dirty="0">
                <a:latin typeface="+mn-lt"/>
              </a:rPr>
              <a:t> </a:t>
            </a:r>
            <a:r>
              <a:rPr lang="en" altLang="ko-KR" sz="1400" kern="0" dirty="0">
                <a:latin typeface="+mn-lt"/>
              </a:rPr>
              <a:t>Paros</a:t>
            </a:r>
            <a:r>
              <a:rPr lang="ko-KR" altLang="en-US" sz="1400" kern="0" dirty="0">
                <a:latin typeface="+mn-lt"/>
              </a:rPr>
              <a:t> 포크</a:t>
            </a:r>
            <a:endParaRPr lang="en-US" altLang="ko-KR" sz="1600" b="1" kern="0" dirty="0">
              <a:latin typeface="+mn-lt"/>
            </a:endParaRPr>
          </a:p>
          <a:p>
            <a:pPr lvl="1" algn="just"/>
            <a:r>
              <a:rPr lang="ko-KR" altLang="en-US" sz="1600" b="1" kern="0" dirty="0">
                <a:latin typeface="+mn-lt"/>
              </a:rPr>
              <a:t>웹 페이지</a:t>
            </a:r>
            <a:endParaRPr lang="en-US" altLang="ko-KR" sz="1600" b="1" kern="0" dirty="0">
              <a:latin typeface="+mn-lt"/>
            </a:endParaRPr>
          </a:p>
          <a:p>
            <a:pPr lvl="2" algn="just"/>
            <a:r>
              <a:rPr lang="ko-KR" altLang="en-US" sz="1400" kern="0" dirty="0">
                <a:latin typeface="+mn-lt"/>
              </a:rPr>
              <a:t>프로젝트 사이트 </a:t>
            </a:r>
            <a:r>
              <a:rPr lang="en-US" altLang="ko-KR" sz="1400" kern="0" dirty="0">
                <a:latin typeface="+mn-lt"/>
              </a:rPr>
              <a:t>:</a:t>
            </a:r>
            <a:r>
              <a:rPr lang="ko-KR" altLang="en-US" sz="1400" kern="0" dirty="0">
                <a:latin typeface="+mn-lt"/>
              </a:rPr>
              <a:t> </a:t>
            </a:r>
            <a:r>
              <a:rPr lang="en" altLang="ko-KR" sz="1400" dirty="0">
                <a:hlinkClick r:id="rId2"/>
              </a:rPr>
              <a:t>https://github.com/zaproxy/zaproxy</a:t>
            </a:r>
            <a:endParaRPr lang="en-US" altLang="ko-KR" sz="1400" kern="0" dirty="0">
              <a:latin typeface="+mn-lt"/>
            </a:endParaRPr>
          </a:p>
          <a:p>
            <a:pPr lvl="2" algn="just"/>
            <a:r>
              <a:rPr lang="ko-KR" altLang="en-US" sz="1400" kern="0" dirty="0">
                <a:latin typeface="+mn-lt"/>
              </a:rPr>
              <a:t>번역 사이트 </a:t>
            </a:r>
            <a:r>
              <a:rPr lang="en-US" altLang="ko-KR" sz="1400" kern="0" dirty="0">
                <a:latin typeface="+mn-lt"/>
              </a:rPr>
              <a:t>:</a:t>
            </a:r>
            <a:r>
              <a:rPr lang="ko-KR" altLang="en-US" sz="1400" kern="0" dirty="0">
                <a:latin typeface="+mn-lt"/>
              </a:rPr>
              <a:t> </a:t>
            </a:r>
            <a:r>
              <a:rPr lang="en" altLang="ko-KR" sz="1400" dirty="0">
                <a:latin typeface="+mn-lt"/>
                <a:hlinkClick r:id="rId3"/>
              </a:rPr>
              <a:t>https://crowdin.com/project/owasp-zap</a:t>
            </a:r>
            <a:endParaRPr lang="en-US" altLang="ko-KR" sz="1400" kern="0" dirty="0">
              <a:latin typeface="+mn-lt"/>
            </a:endParaRPr>
          </a:p>
        </p:txBody>
      </p:sp>
      <p:pic>
        <p:nvPicPr>
          <p:cNvPr id="10242" name="그림 5" descr="owasp_logo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7138" y="144463"/>
            <a:ext cx="1354137" cy="135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>
                <a:latin typeface="+mj-lt"/>
              </a:rPr>
              <a:t>Flagship Projects (Tool)</a:t>
            </a:r>
            <a:endParaRPr lang="ko-KR" altLang="en-US" dirty="0">
              <a:latin typeface="+mj-lt"/>
            </a:endParaRPr>
          </a:p>
        </p:txBody>
      </p:sp>
      <p:sp>
        <p:nvSpPr>
          <p:cNvPr id="10245" name="슬라이드 번호 개체 틀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E05916E1-AC9B-429E-832B-B6F2A7A0CE54}" type="slidenum">
              <a:rPr lang="en-US" altLang="ko-KR" smtClean="0">
                <a:solidFill>
                  <a:srgbClr val="969696"/>
                </a:solidFill>
                <a:latin typeface="맑은 고딕" pitchFamily="50" charset="-127"/>
              </a:rPr>
              <a:pPr eaLnBrk="1" hangingPunct="1"/>
              <a:t>13</a:t>
            </a:fld>
            <a:endParaRPr lang="en-US" altLang="ko-KR">
              <a:solidFill>
                <a:srgbClr val="969696"/>
              </a:solidFill>
              <a:latin typeface="맑은 고딕" pitchFamily="50" charset="-127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EDC29FA1-82CB-7E44-910D-1F3E3345ED83}"/>
              </a:ext>
            </a:extLst>
          </p:cNvPr>
          <p:cNvGrpSpPr/>
          <p:nvPr/>
        </p:nvGrpSpPr>
        <p:grpSpPr>
          <a:xfrm>
            <a:off x="626966" y="3334871"/>
            <a:ext cx="7890069" cy="2843819"/>
            <a:chOff x="695131" y="3568690"/>
            <a:chExt cx="7890069" cy="2610000"/>
          </a:xfrm>
        </p:grpSpPr>
        <p:pic>
          <p:nvPicPr>
            <p:cNvPr id="4" name="그림 3">
              <a:extLst>
                <a:ext uri="{FF2B5EF4-FFF2-40B4-BE49-F238E27FC236}">
                  <a16:creationId xmlns:a16="http://schemas.microsoft.com/office/drawing/2014/main" id="{7C1A2B2D-81C9-0042-AEFD-35ACA03C7F2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5131" y="3569917"/>
              <a:ext cx="4737481" cy="2608773"/>
            </a:xfrm>
            <a:prstGeom prst="rect">
              <a:avLst/>
            </a:prstGeom>
          </p:spPr>
        </p:pic>
        <p:pic>
          <p:nvPicPr>
            <p:cNvPr id="6" name="그림 5">
              <a:extLst>
                <a:ext uri="{FF2B5EF4-FFF2-40B4-BE49-F238E27FC236}">
                  <a16:creationId xmlns:a16="http://schemas.microsoft.com/office/drawing/2014/main" id="{DD9B75BD-8265-B740-A068-45507EDF20F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69224" y="3568690"/>
              <a:ext cx="3815976" cy="2610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066127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내용 개체 틀 2">
            <a:extLst>
              <a:ext uri="{FF2B5EF4-FFF2-40B4-BE49-F238E27FC236}">
                <a16:creationId xmlns:a16="http://schemas.microsoft.com/office/drawing/2014/main" id="{0852D5F7-3CAB-4544-B60F-A88347FA88B7}"/>
              </a:ext>
            </a:extLst>
          </p:cNvPr>
          <p:cNvSpPr txBox="1">
            <a:spLocks/>
          </p:cNvSpPr>
          <p:nvPr/>
        </p:nvSpPr>
        <p:spPr bwMode="auto">
          <a:xfrm>
            <a:off x="423863" y="1153682"/>
            <a:ext cx="8229600" cy="5067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ebdings" pitchFamily="18" charset="2"/>
              <a:buChar char="&lt;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Webdings" pitchFamily="18" charset="2"/>
              <a:buChar char="4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algn="just"/>
            <a:r>
              <a:rPr lang="en-US" altLang="ko-KR" sz="2000" b="1" kern="0" dirty="0">
                <a:latin typeface="+mn-lt"/>
              </a:rPr>
              <a:t>OWASP Web Testing Environment (WTE)</a:t>
            </a:r>
          </a:p>
          <a:p>
            <a:pPr lvl="1" algn="just"/>
            <a:r>
              <a:rPr lang="en-US" altLang="ko-KR" sz="1600" b="1" kern="0" dirty="0">
                <a:latin typeface="+mn-lt"/>
              </a:rPr>
              <a:t>VM, Linux </a:t>
            </a:r>
            <a:r>
              <a:rPr lang="ko-KR" altLang="en-US" sz="1600" b="1" kern="0" dirty="0">
                <a:latin typeface="+mn-lt"/>
              </a:rPr>
              <a:t>배포 패키지</a:t>
            </a:r>
            <a:r>
              <a:rPr lang="en-US" altLang="ko-KR" sz="1600" b="1" kern="0" dirty="0">
                <a:latin typeface="+mn-lt"/>
              </a:rPr>
              <a:t>, </a:t>
            </a:r>
            <a:r>
              <a:rPr lang="ko-KR" altLang="en-US" sz="1600" b="1" kern="0" dirty="0" err="1">
                <a:latin typeface="+mn-lt"/>
              </a:rPr>
              <a:t>클라우드</a:t>
            </a:r>
            <a:r>
              <a:rPr lang="ko-KR" altLang="en-US" sz="1600" b="1" kern="0" dirty="0">
                <a:latin typeface="+mn-lt"/>
              </a:rPr>
              <a:t> 기반 설치 및 </a:t>
            </a:r>
            <a:r>
              <a:rPr lang="en-US" altLang="ko-KR" sz="1600" b="1" kern="0" dirty="0">
                <a:latin typeface="+mn-lt"/>
              </a:rPr>
              <a:t>ISO </a:t>
            </a:r>
            <a:r>
              <a:rPr lang="ko-KR" altLang="en-US" sz="1600" b="1" kern="0" dirty="0">
                <a:latin typeface="+mn-lt"/>
              </a:rPr>
              <a:t>이미지와 같은 형식으로 제공되는 애플리케이션 보안 도구 모음 </a:t>
            </a:r>
            <a:r>
              <a:rPr lang="en-US" altLang="ko-KR" sz="1600" b="1" kern="0" dirty="0">
                <a:latin typeface="+mn-lt"/>
              </a:rPr>
              <a:t>(OWASP Live CD</a:t>
            </a:r>
            <a:r>
              <a:rPr lang="ko-KR" altLang="en-US" sz="1600" b="1" kern="0" dirty="0">
                <a:latin typeface="+mn-lt"/>
              </a:rPr>
              <a:t>로 </a:t>
            </a:r>
            <a:r>
              <a:rPr lang="ko-KR" altLang="en-US" sz="1600" b="1" kern="0" dirty="0" err="1">
                <a:latin typeface="+mn-lt"/>
              </a:rPr>
              <a:t>부터</a:t>
            </a:r>
            <a:r>
              <a:rPr lang="ko-KR" altLang="en-US" sz="1600" b="1" kern="0" dirty="0">
                <a:latin typeface="+mn-lt"/>
              </a:rPr>
              <a:t> 시작</a:t>
            </a:r>
            <a:r>
              <a:rPr lang="en-US" altLang="ko-KR" sz="1600" b="1" kern="0" dirty="0">
                <a:latin typeface="+mn-lt"/>
              </a:rPr>
              <a:t>)</a:t>
            </a:r>
          </a:p>
          <a:p>
            <a:pPr lvl="2" algn="just"/>
            <a:r>
              <a:rPr lang="ko-KR" altLang="en-US" sz="1400" kern="0" dirty="0">
                <a:latin typeface="+mn-lt"/>
              </a:rPr>
              <a:t>프로젝트 사이트 </a:t>
            </a:r>
            <a:r>
              <a:rPr lang="en-US" altLang="ko-KR" sz="1400" kern="0" dirty="0">
                <a:latin typeface="+mn-lt"/>
              </a:rPr>
              <a:t>:</a:t>
            </a:r>
            <a:r>
              <a:rPr lang="ko-KR" altLang="en-US" sz="1400" kern="0" dirty="0">
                <a:latin typeface="+mn-lt"/>
              </a:rPr>
              <a:t> </a:t>
            </a:r>
            <a:r>
              <a:rPr lang="en" altLang="ko-KR" sz="1400" dirty="0">
                <a:latin typeface="+mn-lt"/>
                <a:hlinkClick r:id="rId2"/>
              </a:rPr>
              <a:t>http://appseclive.org/</a:t>
            </a:r>
            <a:endParaRPr lang="en-US" altLang="ko-KR" sz="1400" kern="0" dirty="0">
              <a:latin typeface="+mn-lt"/>
            </a:endParaRPr>
          </a:p>
          <a:p>
            <a:pPr lvl="2" algn="just"/>
            <a:endParaRPr lang="en-US" altLang="ko-KR" sz="1200" b="1" kern="0" dirty="0">
              <a:latin typeface="+mn-lt"/>
            </a:endParaRPr>
          </a:p>
          <a:p>
            <a:pPr lvl="1" algn="just"/>
            <a:r>
              <a:rPr lang="ko-KR" altLang="en-US" sz="1600" b="1" kern="0" dirty="0">
                <a:latin typeface="+mn-lt"/>
              </a:rPr>
              <a:t>배포 형태</a:t>
            </a:r>
            <a:endParaRPr lang="en-US" altLang="ko-KR" sz="1600" b="1" kern="0" dirty="0">
              <a:latin typeface="+mn-lt"/>
            </a:endParaRPr>
          </a:p>
          <a:p>
            <a:pPr lvl="2" algn="just"/>
            <a:r>
              <a:rPr lang="en-US" altLang="ko-KR" sz="1200" kern="0" dirty="0">
                <a:latin typeface="+mn-lt"/>
              </a:rPr>
              <a:t>VMware</a:t>
            </a:r>
          </a:p>
          <a:p>
            <a:pPr lvl="2" algn="just"/>
            <a:r>
              <a:rPr lang="en-US" altLang="ko-KR" sz="1200" kern="0" dirty="0">
                <a:latin typeface="+mn-lt"/>
              </a:rPr>
              <a:t>VirtualBox</a:t>
            </a:r>
          </a:p>
          <a:p>
            <a:pPr lvl="2" algn="just"/>
            <a:r>
              <a:rPr lang="en-US" altLang="ko-KR" sz="1200" kern="0" dirty="0">
                <a:latin typeface="+mn-lt"/>
              </a:rPr>
              <a:t>Parallels</a:t>
            </a:r>
          </a:p>
          <a:p>
            <a:pPr lvl="2" algn="just"/>
            <a:r>
              <a:rPr lang="ko-KR" altLang="en-US" sz="1200" kern="0" dirty="0" err="1">
                <a:latin typeface="+mn-lt"/>
              </a:rPr>
              <a:t>데비안</a:t>
            </a:r>
            <a:r>
              <a:rPr lang="ko-KR" altLang="en-US" sz="1200" kern="0" dirty="0">
                <a:latin typeface="+mn-lt"/>
              </a:rPr>
              <a:t> 패키지</a:t>
            </a:r>
            <a:endParaRPr lang="en-US" altLang="ko-KR" sz="1200" kern="0" dirty="0">
              <a:latin typeface="+mn-lt"/>
            </a:endParaRPr>
          </a:p>
          <a:p>
            <a:pPr lvl="2" algn="just"/>
            <a:r>
              <a:rPr lang="ko-KR" altLang="en-US" sz="1200" kern="0" dirty="0">
                <a:latin typeface="+mn-lt"/>
              </a:rPr>
              <a:t>부팅 가능한 </a:t>
            </a:r>
            <a:r>
              <a:rPr lang="en-US" altLang="ko-KR" sz="1200" kern="0" dirty="0">
                <a:latin typeface="+mn-lt"/>
              </a:rPr>
              <a:t>ISO</a:t>
            </a:r>
            <a:r>
              <a:rPr lang="ko-KR" altLang="en-US" sz="1200" kern="0" dirty="0">
                <a:latin typeface="+mn-lt"/>
              </a:rPr>
              <a:t> 이미지</a:t>
            </a:r>
            <a:endParaRPr lang="en-US" altLang="ko-KR" sz="1200" kern="0" dirty="0">
              <a:latin typeface="+mn-lt"/>
            </a:endParaRPr>
          </a:p>
          <a:p>
            <a:pPr lvl="2" algn="just"/>
            <a:r>
              <a:rPr lang="ko-KR" altLang="en-US" sz="1200" kern="0" dirty="0" err="1">
                <a:latin typeface="+mn-lt"/>
              </a:rPr>
              <a:t>클라우드</a:t>
            </a:r>
            <a:r>
              <a:rPr lang="ko-KR" altLang="en-US" sz="1200" kern="0" dirty="0">
                <a:latin typeface="+mn-lt"/>
              </a:rPr>
              <a:t> 호스팅</a:t>
            </a:r>
            <a:endParaRPr lang="en-US" altLang="ko-KR" sz="1200" kern="0" dirty="0">
              <a:latin typeface="+mn-lt"/>
            </a:endParaRPr>
          </a:p>
          <a:p>
            <a:pPr lvl="2" algn="just"/>
            <a:endParaRPr lang="en-US" altLang="ko-KR" sz="1200" b="1" kern="0" dirty="0">
              <a:latin typeface="+mn-lt"/>
            </a:endParaRPr>
          </a:p>
          <a:p>
            <a:pPr lvl="1" algn="just"/>
            <a:r>
              <a:rPr lang="en-US" altLang="ko-KR" sz="1600" b="1" kern="0" dirty="0">
                <a:latin typeface="+mn-lt"/>
              </a:rPr>
              <a:t>30</a:t>
            </a:r>
            <a:r>
              <a:rPr lang="ko-KR" altLang="en-US" sz="1600" b="1" kern="0" dirty="0">
                <a:latin typeface="+mn-lt"/>
              </a:rPr>
              <a:t>여개 도구 포함</a:t>
            </a:r>
            <a:endParaRPr lang="en-US" altLang="ko-KR" sz="1600" b="1" kern="0" dirty="0">
              <a:latin typeface="+mn-lt"/>
            </a:endParaRPr>
          </a:p>
        </p:txBody>
      </p:sp>
      <p:pic>
        <p:nvPicPr>
          <p:cNvPr id="10242" name="그림 5" descr="owasp_logo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7138" y="144463"/>
            <a:ext cx="1354137" cy="135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>
                <a:latin typeface="+mj-lt"/>
              </a:rPr>
              <a:t>Flagship Projects (Tool)</a:t>
            </a:r>
            <a:endParaRPr lang="ko-KR" altLang="en-US" dirty="0">
              <a:latin typeface="+mj-lt"/>
            </a:endParaRPr>
          </a:p>
        </p:txBody>
      </p:sp>
      <p:sp>
        <p:nvSpPr>
          <p:cNvPr id="10245" name="슬라이드 번호 개체 틀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E05916E1-AC9B-429E-832B-B6F2A7A0CE54}" type="slidenum">
              <a:rPr lang="en-US" altLang="ko-KR" smtClean="0">
                <a:solidFill>
                  <a:srgbClr val="969696"/>
                </a:solidFill>
                <a:latin typeface="맑은 고딕" pitchFamily="50" charset="-127"/>
              </a:rPr>
              <a:pPr eaLnBrk="1" hangingPunct="1"/>
              <a:t>14</a:t>
            </a:fld>
            <a:endParaRPr lang="en-US" altLang="ko-KR">
              <a:solidFill>
                <a:srgbClr val="969696"/>
              </a:solidFill>
              <a:latin typeface="맑은 고딕" pitchFamily="50" charset="-127"/>
            </a:endParaRP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D8BE8F5E-5974-5E49-83BD-1456357047D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48" t="10327" r="6141" b="9282"/>
          <a:stretch/>
        </p:blipFill>
        <p:spPr>
          <a:xfrm>
            <a:off x="3460376" y="2537012"/>
            <a:ext cx="5226424" cy="3603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8169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내용 개체 틀 2">
            <a:extLst>
              <a:ext uri="{FF2B5EF4-FFF2-40B4-BE49-F238E27FC236}">
                <a16:creationId xmlns:a16="http://schemas.microsoft.com/office/drawing/2014/main" id="{0852D5F7-3CAB-4544-B60F-A88347FA88B7}"/>
              </a:ext>
            </a:extLst>
          </p:cNvPr>
          <p:cNvSpPr txBox="1">
            <a:spLocks/>
          </p:cNvSpPr>
          <p:nvPr/>
        </p:nvSpPr>
        <p:spPr bwMode="auto">
          <a:xfrm>
            <a:off x="423863" y="1153682"/>
            <a:ext cx="8229600" cy="5067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ebdings" pitchFamily="18" charset="2"/>
              <a:buChar char="&lt;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Webdings" pitchFamily="18" charset="2"/>
              <a:buChar char="4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algn="just"/>
            <a:r>
              <a:rPr lang="en-US" altLang="ko-KR" sz="2000" b="1" kern="0" dirty="0">
                <a:latin typeface="+mn-lt"/>
              </a:rPr>
              <a:t>OWASP OWTF</a:t>
            </a:r>
          </a:p>
          <a:p>
            <a:pPr lvl="1" algn="just"/>
            <a:r>
              <a:rPr lang="ko-KR" altLang="en-US" sz="1600" b="1" kern="0" dirty="0">
                <a:latin typeface="+mn-lt"/>
              </a:rPr>
              <a:t>짧은 시간 내에 취약점을</a:t>
            </a:r>
            <a:r>
              <a:rPr lang="en-US" altLang="ko-KR" sz="1600" b="1" kern="0" dirty="0">
                <a:latin typeface="+mn-lt"/>
              </a:rPr>
              <a:t> </a:t>
            </a:r>
            <a:r>
              <a:rPr lang="ko-KR" altLang="en-US" sz="1600" b="1" kern="0" dirty="0">
                <a:latin typeface="+mn-lt"/>
              </a:rPr>
              <a:t>보다 효율적으로 찾고 확인하는 </a:t>
            </a:r>
            <a:r>
              <a:rPr lang="ko-KR" altLang="en-US" sz="1600" b="1" kern="0" dirty="0" err="1">
                <a:latin typeface="+mn-lt"/>
              </a:rPr>
              <a:t>모의침투</a:t>
            </a:r>
            <a:r>
              <a:rPr lang="en-US" altLang="ko-KR" sz="1600" b="1" kern="0" dirty="0">
                <a:latin typeface="+mn-lt"/>
              </a:rPr>
              <a:t> </a:t>
            </a:r>
            <a:r>
              <a:rPr lang="ko-KR" altLang="en-US" sz="1600" b="1" kern="0" dirty="0">
                <a:latin typeface="+mn-lt"/>
              </a:rPr>
              <a:t>도구로서 침투 </a:t>
            </a:r>
            <a:r>
              <a:rPr lang="ko-KR" altLang="en-US" sz="1600" b="1" kern="0" dirty="0" err="1">
                <a:latin typeface="+mn-lt"/>
              </a:rPr>
              <a:t>테스팅</a:t>
            </a:r>
            <a:r>
              <a:rPr lang="ko-KR" altLang="en-US" sz="1600" b="1" kern="0" dirty="0">
                <a:latin typeface="+mn-lt"/>
              </a:rPr>
              <a:t> 효율성 및 </a:t>
            </a:r>
            <a:r>
              <a:rPr lang="en-US" altLang="ko-KR" sz="1600" b="1" kern="0" dirty="0">
                <a:latin typeface="+mn-lt"/>
              </a:rPr>
              <a:t>OWASP </a:t>
            </a:r>
            <a:r>
              <a:rPr lang="ko-KR" altLang="en-US" sz="1600" b="1" kern="0" dirty="0" err="1">
                <a:latin typeface="+mn-lt"/>
              </a:rPr>
              <a:t>테스팅</a:t>
            </a:r>
            <a:r>
              <a:rPr lang="ko-KR" altLang="en-US" sz="1600" b="1" kern="0" dirty="0">
                <a:latin typeface="+mn-lt"/>
              </a:rPr>
              <a:t> 가이드</a:t>
            </a:r>
            <a:r>
              <a:rPr lang="en-US" altLang="ko-KR" sz="1600" b="1" kern="0" dirty="0">
                <a:latin typeface="+mn-lt"/>
              </a:rPr>
              <a:t>(v3 </a:t>
            </a:r>
            <a:r>
              <a:rPr lang="ko-KR" altLang="en-US" sz="1600" b="1" kern="0" dirty="0">
                <a:latin typeface="+mn-lt"/>
              </a:rPr>
              <a:t>및 </a:t>
            </a:r>
            <a:r>
              <a:rPr lang="en-US" altLang="ko-KR" sz="1600" b="1" kern="0" dirty="0">
                <a:latin typeface="+mn-lt"/>
              </a:rPr>
              <a:t>v4), OWASP Top 10, PTES,</a:t>
            </a:r>
            <a:r>
              <a:rPr lang="ko-KR" altLang="en-US" sz="1600" b="1" kern="0" dirty="0">
                <a:latin typeface="+mn-lt"/>
              </a:rPr>
              <a:t> </a:t>
            </a:r>
            <a:r>
              <a:rPr lang="en-US" altLang="ko-KR" sz="1600" b="1" kern="0" dirty="0">
                <a:latin typeface="+mn-lt"/>
              </a:rPr>
              <a:t>NIST,</a:t>
            </a:r>
            <a:r>
              <a:rPr lang="ko-KR" altLang="en-US" sz="1600" b="1" kern="0" dirty="0">
                <a:latin typeface="+mn-lt"/>
              </a:rPr>
              <a:t> </a:t>
            </a:r>
            <a:r>
              <a:rPr lang="en-US" altLang="ko-KR" sz="1600" b="1" kern="0" dirty="0">
                <a:latin typeface="+mn-lt"/>
              </a:rPr>
              <a:t>CWE</a:t>
            </a:r>
            <a:r>
              <a:rPr lang="ko-KR" altLang="en-US" sz="1600" b="1" kern="0" dirty="0">
                <a:latin typeface="+mn-lt"/>
              </a:rPr>
              <a:t>와 같은 보안</a:t>
            </a:r>
            <a:r>
              <a:rPr lang="en-US" altLang="ko-KR" sz="1600" b="1" kern="0" dirty="0">
                <a:latin typeface="+mn-lt"/>
              </a:rPr>
              <a:t> </a:t>
            </a:r>
            <a:r>
              <a:rPr lang="ko-KR" altLang="en-US" sz="1600" b="1" kern="0" dirty="0">
                <a:latin typeface="+mn-lt"/>
              </a:rPr>
              <a:t>표준에 대한 보안 테스트에 중점을 둔 프로젝트</a:t>
            </a:r>
            <a:endParaRPr lang="en-US" altLang="ko-KR" sz="1600" b="1" kern="0" dirty="0">
              <a:latin typeface="+mn-lt"/>
            </a:endParaRPr>
          </a:p>
          <a:p>
            <a:pPr lvl="2" algn="just"/>
            <a:r>
              <a:rPr lang="ko-KR" altLang="en-US" sz="1400" kern="0" dirty="0">
                <a:latin typeface="+mn-lt"/>
              </a:rPr>
              <a:t>프로젝트 사이트 </a:t>
            </a:r>
            <a:r>
              <a:rPr lang="en-US" altLang="ko-KR" sz="1400" kern="0" dirty="0">
                <a:latin typeface="+mn-lt"/>
              </a:rPr>
              <a:t>:</a:t>
            </a:r>
            <a:r>
              <a:rPr lang="ko-KR" altLang="en-US" sz="1400" kern="0" dirty="0">
                <a:latin typeface="+mn-lt"/>
              </a:rPr>
              <a:t> </a:t>
            </a:r>
            <a:r>
              <a:rPr lang="en" altLang="ko-KR" sz="1400" dirty="0">
                <a:latin typeface="+mn-lt"/>
                <a:hlinkClick r:id="rId2"/>
              </a:rPr>
              <a:t>https://owtf.github.io/</a:t>
            </a:r>
            <a:endParaRPr lang="en-US" altLang="ko-KR" sz="1400" kern="0" dirty="0">
              <a:latin typeface="+mn-lt"/>
            </a:endParaRPr>
          </a:p>
          <a:p>
            <a:pPr lvl="2" algn="just"/>
            <a:endParaRPr lang="en-US" altLang="ko-KR" sz="1600" b="1" kern="0" dirty="0">
              <a:latin typeface="+mn-lt"/>
            </a:endParaRPr>
          </a:p>
          <a:p>
            <a:pPr lvl="1" algn="just"/>
            <a:r>
              <a:rPr lang="en-US" altLang="ko-KR" sz="1600" b="1" kern="0" dirty="0">
                <a:latin typeface="+mn-lt"/>
              </a:rPr>
              <a:t>Kali</a:t>
            </a:r>
            <a:r>
              <a:rPr lang="ko-KR" altLang="en-US" sz="1600" b="1" kern="0" dirty="0">
                <a:latin typeface="+mn-lt"/>
              </a:rPr>
              <a:t> </a:t>
            </a:r>
            <a:r>
              <a:rPr lang="en-US" altLang="ko-KR" sz="1600" b="1" kern="0" dirty="0">
                <a:latin typeface="+mn-lt"/>
              </a:rPr>
              <a:t>Linux </a:t>
            </a:r>
            <a:r>
              <a:rPr lang="ko-KR" altLang="en-US" sz="1600" b="1" kern="0" dirty="0">
                <a:latin typeface="+mn-lt"/>
              </a:rPr>
              <a:t>및 </a:t>
            </a:r>
            <a:r>
              <a:rPr lang="en-US" altLang="ko-KR" sz="1600" b="1" kern="0" dirty="0">
                <a:latin typeface="+mn-lt"/>
              </a:rPr>
              <a:t>macOS</a:t>
            </a:r>
            <a:r>
              <a:rPr lang="ko-KR" altLang="en-US" sz="1600" b="1" kern="0" dirty="0">
                <a:latin typeface="+mn-lt"/>
              </a:rPr>
              <a:t>용으로 개발되었으며</a:t>
            </a:r>
            <a:r>
              <a:rPr lang="en-US" altLang="ko-KR" sz="1600" b="1" kern="0" dirty="0">
                <a:latin typeface="+mn-lt"/>
              </a:rPr>
              <a:t>,</a:t>
            </a:r>
            <a:r>
              <a:rPr lang="ko-KR" altLang="en-US" sz="1600" b="1" kern="0" dirty="0">
                <a:latin typeface="+mn-lt"/>
              </a:rPr>
              <a:t> </a:t>
            </a:r>
            <a:r>
              <a:rPr lang="en-US" altLang="ko-KR" sz="1600" b="1" kern="0" dirty="0">
                <a:latin typeface="+mn-lt"/>
              </a:rPr>
              <a:t>Python2</a:t>
            </a:r>
            <a:r>
              <a:rPr lang="ko-KR" altLang="en-US" sz="1600" b="1" kern="0" dirty="0">
                <a:latin typeface="+mn-lt"/>
              </a:rPr>
              <a:t>와 </a:t>
            </a:r>
            <a:r>
              <a:rPr lang="en-US" altLang="ko-KR" sz="1600" b="1" kern="0" dirty="0">
                <a:latin typeface="+mn-lt"/>
              </a:rPr>
              <a:t>Python3</a:t>
            </a:r>
            <a:r>
              <a:rPr lang="ko-KR" altLang="en-US" sz="1600" b="1" kern="0" dirty="0">
                <a:latin typeface="+mn-lt"/>
              </a:rPr>
              <a:t>을 모두 지원</a:t>
            </a:r>
            <a:endParaRPr lang="en-US" altLang="ko-KR" sz="1600" b="1" kern="0" dirty="0">
              <a:latin typeface="+mn-lt"/>
            </a:endParaRPr>
          </a:p>
        </p:txBody>
      </p:sp>
      <p:pic>
        <p:nvPicPr>
          <p:cNvPr id="10242" name="그림 5" descr="owasp_logo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7138" y="144463"/>
            <a:ext cx="1354137" cy="135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>
                <a:latin typeface="+mj-lt"/>
              </a:rPr>
              <a:t>Flagship Projects (Tool)</a:t>
            </a:r>
            <a:endParaRPr lang="ko-KR" altLang="en-US" dirty="0">
              <a:latin typeface="+mj-lt"/>
            </a:endParaRPr>
          </a:p>
        </p:txBody>
      </p:sp>
      <p:sp>
        <p:nvSpPr>
          <p:cNvPr id="10245" name="슬라이드 번호 개체 틀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E05916E1-AC9B-429E-832B-B6F2A7A0CE54}" type="slidenum">
              <a:rPr lang="en-US" altLang="ko-KR" smtClean="0">
                <a:solidFill>
                  <a:srgbClr val="969696"/>
                </a:solidFill>
                <a:latin typeface="맑은 고딕" pitchFamily="50" charset="-127"/>
              </a:rPr>
              <a:pPr eaLnBrk="1" hangingPunct="1"/>
              <a:t>15</a:t>
            </a:fld>
            <a:endParaRPr lang="en-US" altLang="ko-KR">
              <a:solidFill>
                <a:srgbClr val="969696"/>
              </a:solidFill>
              <a:latin typeface="맑은 고딕" pitchFamily="50" charset="-127"/>
            </a:endParaRPr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51CD2733-A1AA-5840-A142-C95753584AC1}"/>
              </a:ext>
            </a:extLst>
          </p:cNvPr>
          <p:cNvGrpSpPr/>
          <p:nvPr/>
        </p:nvGrpSpPr>
        <p:grpSpPr>
          <a:xfrm>
            <a:off x="621553" y="3281082"/>
            <a:ext cx="7900894" cy="2841811"/>
            <a:chOff x="684306" y="3154468"/>
            <a:chExt cx="7900894" cy="2968425"/>
          </a:xfrm>
        </p:grpSpPr>
        <p:pic>
          <p:nvPicPr>
            <p:cNvPr id="3" name="그림 2">
              <a:extLst>
                <a:ext uri="{FF2B5EF4-FFF2-40B4-BE49-F238E27FC236}">
                  <a16:creationId xmlns:a16="http://schemas.microsoft.com/office/drawing/2014/main" id="{7D549D2C-B687-F04A-AF71-1DB643961D0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053976" y="3154468"/>
              <a:ext cx="5531224" cy="2968424"/>
            </a:xfrm>
            <a:prstGeom prst="rect">
              <a:avLst/>
            </a:prstGeom>
          </p:spPr>
        </p:pic>
        <p:pic>
          <p:nvPicPr>
            <p:cNvPr id="2" name="그림 1">
              <a:extLst>
                <a:ext uri="{FF2B5EF4-FFF2-40B4-BE49-F238E27FC236}">
                  <a16:creationId xmlns:a16="http://schemas.microsoft.com/office/drawing/2014/main" id="{F71A35F5-A239-7244-928E-B7B1E865FDA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84306" y="3154469"/>
              <a:ext cx="4793130" cy="296842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3436202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내용 개체 틀 2">
            <a:extLst>
              <a:ext uri="{FF2B5EF4-FFF2-40B4-BE49-F238E27FC236}">
                <a16:creationId xmlns:a16="http://schemas.microsoft.com/office/drawing/2014/main" id="{0852D5F7-3CAB-4544-B60F-A88347FA88B7}"/>
              </a:ext>
            </a:extLst>
          </p:cNvPr>
          <p:cNvSpPr txBox="1">
            <a:spLocks/>
          </p:cNvSpPr>
          <p:nvPr/>
        </p:nvSpPr>
        <p:spPr bwMode="auto">
          <a:xfrm>
            <a:off x="423863" y="1153682"/>
            <a:ext cx="8229600" cy="5067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ebdings" pitchFamily="18" charset="2"/>
              <a:buChar char="&lt;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Webdings" pitchFamily="18" charset="2"/>
              <a:buChar char="4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algn="just"/>
            <a:r>
              <a:rPr lang="en-US" altLang="ko-KR" sz="2000" b="1" kern="0" dirty="0">
                <a:latin typeface="+mn-lt"/>
              </a:rPr>
              <a:t>OWASP Dependency Check</a:t>
            </a:r>
          </a:p>
          <a:p>
            <a:pPr lvl="1" algn="just"/>
            <a:r>
              <a:rPr lang="ko-KR" altLang="en-US" sz="1600" b="1" kern="0" dirty="0">
                <a:latin typeface="+mn-lt"/>
              </a:rPr>
              <a:t>프로젝트 종속성을 식별하고 공개적으로 알려진 취약점이 있는지 확인하는 소프트웨어 구성 분석 유틸리티</a:t>
            </a:r>
            <a:endParaRPr lang="en-US" altLang="ko-KR" sz="1600" b="1" kern="0" dirty="0">
              <a:latin typeface="+mn-lt"/>
            </a:endParaRPr>
          </a:p>
          <a:p>
            <a:pPr lvl="2" algn="just"/>
            <a:r>
              <a:rPr lang="en-US" altLang="ko-KR" sz="1400" kern="0" dirty="0">
                <a:latin typeface="+mn-lt"/>
              </a:rPr>
              <a:t>OWASP Top 10 2017 A9</a:t>
            </a:r>
            <a:r>
              <a:rPr lang="ko-KR" altLang="en-US" sz="1400" kern="0" dirty="0">
                <a:latin typeface="+mn-lt"/>
              </a:rPr>
              <a:t> </a:t>
            </a:r>
            <a:r>
              <a:rPr lang="en-US" altLang="ko-KR" sz="1400" kern="0" dirty="0">
                <a:latin typeface="+mn-lt"/>
              </a:rPr>
              <a:t>-</a:t>
            </a:r>
            <a:r>
              <a:rPr lang="ko-KR" altLang="en-US" sz="1400" kern="0" dirty="0">
                <a:latin typeface="+mn-lt"/>
              </a:rPr>
              <a:t> </a:t>
            </a:r>
            <a:r>
              <a:rPr lang="en-US" altLang="ko-KR" sz="1400" kern="0" dirty="0">
                <a:latin typeface="+mn-lt"/>
              </a:rPr>
              <a:t>Using Components with Known Vulnerabilities</a:t>
            </a:r>
          </a:p>
          <a:p>
            <a:pPr lvl="2" algn="just"/>
            <a:r>
              <a:rPr lang="ko-KR" altLang="en-US" sz="1400" kern="0" dirty="0">
                <a:latin typeface="+mn-lt"/>
              </a:rPr>
              <a:t>프로젝트 사이트 </a:t>
            </a:r>
            <a:r>
              <a:rPr lang="en-US" altLang="ko-KR" sz="1400" kern="0" dirty="0">
                <a:latin typeface="+mn-lt"/>
              </a:rPr>
              <a:t>:</a:t>
            </a:r>
            <a:r>
              <a:rPr lang="ko-KR" altLang="en-US" sz="1400" kern="0" dirty="0">
                <a:latin typeface="+mn-lt"/>
              </a:rPr>
              <a:t> </a:t>
            </a:r>
            <a:r>
              <a:rPr lang="en" altLang="ko-KR" sz="1400" dirty="0">
                <a:latin typeface="+mn-lt"/>
                <a:hlinkClick r:id="rId2"/>
              </a:rPr>
              <a:t>https://jeremylong.github.io/DependencyCheck/</a:t>
            </a:r>
            <a:endParaRPr lang="en-US" altLang="ko-KR" sz="1400" kern="0" dirty="0">
              <a:latin typeface="+mn-lt"/>
            </a:endParaRPr>
          </a:p>
          <a:p>
            <a:pPr lvl="1" algn="just"/>
            <a:endParaRPr lang="en-US" altLang="ko-KR" sz="1600" b="1" kern="0" dirty="0">
              <a:latin typeface="+mn-lt"/>
            </a:endParaRPr>
          </a:p>
          <a:p>
            <a:pPr lvl="1" algn="just"/>
            <a:r>
              <a:rPr lang="ko-KR" altLang="en-US" sz="1600" b="1" kern="0" dirty="0">
                <a:latin typeface="+mn-lt"/>
              </a:rPr>
              <a:t>지원 언어</a:t>
            </a:r>
            <a:endParaRPr lang="en-US" altLang="ko-KR" sz="1600" b="1" kern="0" dirty="0">
              <a:latin typeface="+mn-lt"/>
            </a:endParaRPr>
          </a:p>
          <a:p>
            <a:pPr lvl="2" algn="just"/>
            <a:r>
              <a:rPr lang="ko-KR" altLang="en-US" sz="1400" kern="0" dirty="0">
                <a:latin typeface="+mn-lt"/>
              </a:rPr>
              <a:t>현재 </a:t>
            </a:r>
            <a:r>
              <a:rPr lang="en-US" altLang="ko-KR" sz="1400" kern="0" dirty="0">
                <a:latin typeface="+mn-lt"/>
              </a:rPr>
              <a:t>Java </a:t>
            </a:r>
            <a:r>
              <a:rPr lang="ko-KR" altLang="en-US" sz="1400" kern="0" dirty="0">
                <a:latin typeface="+mn-lt"/>
              </a:rPr>
              <a:t>및 </a:t>
            </a:r>
            <a:r>
              <a:rPr lang="en-US" altLang="ko-KR" sz="1400" kern="0" dirty="0">
                <a:latin typeface="+mn-lt"/>
              </a:rPr>
              <a:t>.NET</a:t>
            </a:r>
            <a:r>
              <a:rPr lang="ko-KR" altLang="en-US" sz="1400" kern="0" dirty="0">
                <a:latin typeface="+mn-lt"/>
              </a:rPr>
              <a:t>이 지원</a:t>
            </a:r>
            <a:r>
              <a:rPr lang="en-US" altLang="ko-KR" sz="1400" kern="0" dirty="0">
                <a:latin typeface="+mn-lt"/>
              </a:rPr>
              <a:t>,</a:t>
            </a:r>
            <a:r>
              <a:rPr lang="ko-KR" altLang="en-US" sz="1400" kern="0" dirty="0">
                <a:latin typeface="+mn-lt"/>
              </a:rPr>
              <a:t> </a:t>
            </a:r>
            <a:r>
              <a:rPr lang="en-US" altLang="ko-KR" sz="1400" kern="0" dirty="0">
                <a:latin typeface="+mn-lt"/>
              </a:rPr>
              <a:t>Ruby, Node.js, Python</a:t>
            </a:r>
            <a:r>
              <a:rPr lang="ko-KR" altLang="en-US" sz="1400" kern="0" dirty="0">
                <a:latin typeface="+mn-lt"/>
              </a:rPr>
              <a:t>에 대한 실험 지원 추가</a:t>
            </a:r>
            <a:endParaRPr lang="en-US" altLang="ko-KR" sz="1400" kern="0" dirty="0">
              <a:latin typeface="+mn-lt"/>
            </a:endParaRPr>
          </a:p>
          <a:p>
            <a:pPr lvl="2" algn="just"/>
            <a:r>
              <a:rPr lang="en-US" altLang="ko-KR" sz="1400" kern="0" dirty="0">
                <a:latin typeface="+mn-lt"/>
              </a:rPr>
              <a:t>C/C++ </a:t>
            </a:r>
            <a:r>
              <a:rPr lang="ko-KR" altLang="en-US" sz="1400" kern="0" dirty="0">
                <a:latin typeface="+mn-lt"/>
              </a:rPr>
              <a:t>빌드 시스템 </a:t>
            </a:r>
            <a:r>
              <a:rPr lang="en-US" altLang="ko-KR" sz="1400" kern="0" dirty="0">
                <a:latin typeface="+mn-lt"/>
              </a:rPr>
              <a:t>(</a:t>
            </a:r>
            <a:r>
              <a:rPr lang="en-US" altLang="ko-KR" sz="1400" kern="0" dirty="0" err="1">
                <a:latin typeface="+mn-lt"/>
              </a:rPr>
              <a:t>autoconf</a:t>
            </a:r>
            <a:r>
              <a:rPr lang="en-US" altLang="ko-KR" sz="1400" kern="0" dirty="0">
                <a:latin typeface="+mn-lt"/>
              </a:rPr>
              <a:t> </a:t>
            </a:r>
            <a:r>
              <a:rPr lang="ko-KR" altLang="en-US" sz="1400" kern="0" dirty="0">
                <a:latin typeface="+mn-lt"/>
              </a:rPr>
              <a:t>및 </a:t>
            </a:r>
            <a:r>
              <a:rPr lang="en-US" altLang="ko-KR" sz="1400" kern="0" dirty="0" err="1">
                <a:latin typeface="+mn-lt"/>
              </a:rPr>
              <a:t>cmake</a:t>
            </a:r>
            <a:r>
              <a:rPr lang="en-US" altLang="ko-KR" sz="1400" kern="0" dirty="0">
                <a:latin typeface="+mn-lt"/>
              </a:rPr>
              <a:t>)</a:t>
            </a:r>
            <a:r>
              <a:rPr lang="ko-KR" altLang="en-US" sz="1400" kern="0" dirty="0">
                <a:latin typeface="+mn-lt"/>
              </a:rPr>
              <a:t>에 대한 제한된 지원 추가</a:t>
            </a:r>
            <a:endParaRPr lang="en-US" altLang="ko-KR" sz="1400" kern="0" dirty="0">
              <a:latin typeface="+mn-lt"/>
            </a:endParaRPr>
          </a:p>
        </p:txBody>
      </p:sp>
      <p:pic>
        <p:nvPicPr>
          <p:cNvPr id="10242" name="그림 5" descr="owasp_logo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7138" y="144463"/>
            <a:ext cx="1354137" cy="135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Flagship Projects (Tool)</a:t>
            </a:r>
            <a:endParaRPr lang="ko-KR" altLang="en-US" dirty="0">
              <a:latin typeface="+mj-lt"/>
            </a:endParaRPr>
          </a:p>
        </p:txBody>
      </p:sp>
      <p:sp>
        <p:nvSpPr>
          <p:cNvPr id="10245" name="슬라이드 번호 개체 틀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E05916E1-AC9B-429E-832B-B6F2A7A0CE54}" type="slidenum">
              <a:rPr lang="en-US" altLang="ko-KR" smtClean="0">
                <a:solidFill>
                  <a:srgbClr val="969696"/>
                </a:solidFill>
                <a:latin typeface="맑은 고딕" pitchFamily="50" charset="-127"/>
              </a:rPr>
              <a:pPr eaLnBrk="1" hangingPunct="1"/>
              <a:t>16</a:t>
            </a:fld>
            <a:endParaRPr lang="en-US" altLang="ko-KR">
              <a:solidFill>
                <a:srgbClr val="969696"/>
              </a:solidFill>
              <a:latin typeface="맑은 고딕" pitchFamily="50" charset="-127"/>
            </a:endParaRPr>
          </a:p>
        </p:txBody>
      </p:sp>
      <p:pic>
        <p:nvPicPr>
          <p:cNvPr id="3" name="그림 2">
            <a:hlinkClick r:id="rId4"/>
            <a:extLst>
              <a:ext uri="{FF2B5EF4-FFF2-40B4-BE49-F238E27FC236}">
                <a16:creationId xmlns:a16="http://schemas.microsoft.com/office/drawing/2014/main" id="{22D1AE26-1F62-454D-9034-4B5B14DBA4B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919" y="3792071"/>
            <a:ext cx="7190162" cy="2429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29532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내용 개체 틀 2">
            <a:extLst>
              <a:ext uri="{FF2B5EF4-FFF2-40B4-BE49-F238E27FC236}">
                <a16:creationId xmlns:a16="http://schemas.microsoft.com/office/drawing/2014/main" id="{0852D5F7-3CAB-4544-B60F-A88347FA88B7}"/>
              </a:ext>
            </a:extLst>
          </p:cNvPr>
          <p:cNvSpPr txBox="1">
            <a:spLocks/>
          </p:cNvSpPr>
          <p:nvPr/>
        </p:nvSpPr>
        <p:spPr bwMode="auto">
          <a:xfrm>
            <a:off x="423863" y="1153682"/>
            <a:ext cx="8229600" cy="5067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ebdings" pitchFamily="18" charset="2"/>
              <a:buChar char="&lt;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Webdings" pitchFamily="18" charset="2"/>
              <a:buChar char="4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algn="just"/>
            <a:r>
              <a:rPr lang="en-US" altLang="ko-KR" sz="2000" b="1" kern="0" dirty="0">
                <a:latin typeface="+mn-lt"/>
              </a:rPr>
              <a:t>OWASP Security Shepherd</a:t>
            </a:r>
          </a:p>
          <a:p>
            <a:pPr lvl="1" algn="just"/>
            <a:r>
              <a:rPr lang="ko-KR" altLang="en-US" sz="1600" b="1" kern="0" dirty="0">
                <a:latin typeface="+mn-lt"/>
              </a:rPr>
              <a:t>보안 인식을 육성하고 향상시키는 웹 및 모바일 애플리케이션 보안 교육 플랫폼으로 침투 테스트 기술을 보안 전문가 상태로 향상시키는 것을 목표로 함</a:t>
            </a:r>
            <a:endParaRPr lang="en-US" altLang="ko-KR" sz="1600" b="1" kern="0" dirty="0">
              <a:latin typeface="+mn-lt"/>
            </a:endParaRPr>
          </a:p>
          <a:p>
            <a:pPr lvl="1" algn="just"/>
            <a:endParaRPr lang="en-US" altLang="ko-KR" sz="1600" b="1" kern="0" dirty="0">
              <a:latin typeface="+mn-lt"/>
            </a:endParaRPr>
          </a:p>
          <a:p>
            <a:pPr lvl="1" algn="just"/>
            <a:r>
              <a:rPr lang="en-US" altLang="ko-KR" sz="1600" b="1" kern="0" dirty="0">
                <a:latin typeface="+mn-lt"/>
              </a:rPr>
              <a:t>GitHub</a:t>
            </a:r>
            <a:r>
              <a:rPr lang="ko-KR" altLang="en-US" sz="1600" b="1" kern="0" dirty="0">
                <a:latin typeface="+mn-lt"/>
              </a:rPr>
              <a:t>에서 </a:t>
            </a:r>
            <a:r>
              <a:rPr lang="en-US" altLang="ko-KR" sz="1600" b="1" kern="0" dirty="0">
                <a:latin typeface="+mn-lt"/>
              </a:rPr>
              <a:t>VM </a:t>
            </a:r>
            <a:r>
              <a:rPr lang="ko-KR" altLang="en-US" sz="1600" b="1" kern="0" dirty="0">
                <a:latin typeface="+mn-lt"/>
              </a:rPr>
              <a:t>또는 수동 설치 팩 형태로 제공</a:t>
            </a:r>
            <a:endParaRPr lang="en-US" altLang="ko-KR" sz="1600" b="1" kern="0" dirty="0">
              <a:latin typeface="+mn-lt"/>
            </a:endParaRPr>
          </a:p>
          <a:p>
            <a:pPr lvl="2" algn="just"/>
            <a:r>
              <a:rPr lang="ko-KR" altLang="en-US" sz="1400" kern="0" dirty="0">
                <a:latin typeface="+mn-lt"/>
              </a:rPr>
              <a:t>프로젝트 사이트 </a:t>
            </a:r>
            <a:r>
              <a:rPr lang="en-US" altLang="ko-KR" sz="1400" kern="0" dirty="0">
                <a:latin typeface="+mn-lt"/>
              </a:rPr>
              <a:t>:</a:t>
            </a:r>
            <a:r>
              <a:rPr lang="ko-KR" altLang="en-US" sz="1400" kern="0" dirty="0">
                <a:latin typeface="+mn-lt"/>
              </a:rPr>
              <a:t>  </a:t>
            </a:r>
            <a:r>
              <a:rPr lang="en-US" altLang="ko-KR" sz="1400" kern="0" dirty="0">
                <a:latin typeface="+mn-lt"/>
                <a:hlinkClick r:id="rId2"/>
              </a:rPr>
              <a:t>https://github.com/OWASP/SecurityShepherd/releases</a:t>
            </a:r>
            <a:endParaRPr lang="en-US" altLang="ko-KR" sz="1400" kern="0" dirty="0">
              <a:latin typeface="+mn-lt"/>
            </a:endParaRPr>
          </a:p>
        </p:txBody>
      </p:sp>
      <p:pic>
        <p:nvPicPr>
          <p:cNvPr id="10242" name="그림 5" descr="owasp_logo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7138" y="144463"/>
            <a:ext cx="1354137" cy="135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Flagship Projects (Tool)</a:t>
            </a:r>
            <a:endParaRPr lang="ko-KR" altLang="en-US" dirty="0">
              <a:latin typeface="+mj-lt"/>
            </a:endParaRPr>
          </a:p>
        </p:txBody>
      </p:sp>
      <p:sp>
        <p:nvSpPr>
          <p:cNvPr id="10245" name="슬라이드 번호 개체 틀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E05916E1-AC9B-429E-832B-B6F2A7A0CE54}" type="slidenum">
              <a:rPr lang="en-US" altLang="ko-KR" smtClean="0">
                <a:solidFill>
                  <a:srgbClr val="969696"/>
                </a:solidFill>
                <a:latin typeface="맑은 고딕" pitchFamily="50" charset="-127"/>
              </a:rPr>
              <a:pPr eaLnBrk="1" hangingPunct="1"/>
              <a:t>17</a:t>
            </a:fld>
            <a:endParaRPr lang="en-US" altLang="ko-KR">
              <a:solidFill>
                <a:srgbClr val="969696"/>
              </a:solidFill>
              <a:latin typeface="맑은 고딕" pitchFamily="50" charset="-127"/>
            </a:endParaRPr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69A82D87-E91F-0640-AFA8-574C8151475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9500" y="2985247"/>
            <a:ext cx="6985000" cy="3236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903012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내용 개체 틀 2">
            <a:extLst>
              <a:ext uri="{FF2B5EF4-FFF2-40B4-BE49-F238E27FC236}">
                <a16:creationId xmlns:a16="http://schemas.microsoft.com/office/drawing/2014/main" id="{0852D5F7-3CAB-4544-B60F-A88347FA88B7}"/>
              </a:ext>
            </a:extLst>
          </p:cNvPr>
          <p:cNvSpPr txBox="1">
            <a:spLocks/>
          </p:cNvSpPr>
          <p:nvPr/>
        </p:nvSpPr>
        <p:spPr bwMode="auto">
          <a:xfrm>
            <a:off x="423863" y="1153682"/>
            <a:ext cx="8229600" cy="5067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ebdings" pitchFamily="18" charset="2"/>
              <a:buChar char="&lt;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Webdings" pitchFamily="18" charset="2"/>
              <a:buChar char="4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algn="just"/>
            <a:r>
              <a:rPr lang="en-US" altLang="ko-KR" sz="2000" b="1" kern="0" dirty="0">
                <a:latin typeface="+mn-lt"/>
              </a:rPr>
              <a:t>OWASP Defect Dojo</a:t>
            </a:r>
          </a:p>
          <a:p>
            <a:pPr lvl="1" algn="just"/>
            <a:r>
              <a:rPr lang="ko-KR" altLang="en-US" sz="1600" b="1" kern="0" dirty="0">
                <a:latin typeface="+mn-lt"/>
              </a:rPr>
              <a:t>애플리케이션 보안 관리 도구</a:t>
            </a:r>
            <a:endParaRPr lang="en-US" altLang="ko-KR" sz="1600" b="1" kern="0" dirty="0">
              <a:latin typeface="+mn-lt"/>
            </a:endParaRPr>
          </a:p>
          <a:p>
            <a:pPr lvl="2" algn="just"/>
            <a:r>
              <a:rPr lang="ko-KR" altLang="en-US" sz="1400" kern="0" dirty="0">
                <a:latin typeface="+mn-lt"/>
              </a:rPr>
              <a:t>애플리케이션 정보 및 보안 취약점 관리</a:t>
            </a:r>
            <a:endParaRPr lang="en-US" altLang="ko-KR" sz="1400" kern="0" dirty="0">
              <a:latin typeface="+mn-lt"/>
            </a:endParaRPr>
          </a:p>
          <a:p>
            <a:pPr lvl="2" algn="just"/>
            <a:r>
              <a:rPr lang="ko-KR" altLang="en-US" sz="1400" kern="0" dirty="0">
                <a:latin typeface="+mn-lt"/>
              </a:rPr>
              <a:t>스캔 예약</a:t>
            </a:r>
            <a:r>
              <a:rPr lang="en-US" altLang="ko-KR" sz="1400" kern="0" dirty="0">
                <a:latin typeface="+mn-lt"/>
              </a:rPr>
              <a:t>, </a:t>
            </a:r>
            <a:r>
              <a:rPr lang="ko-KR" altLang="en-US" sz="1400" kern="0" dirty="0">
                <a:latin typeface="+mn-lt"/>
              </a:rPr>
              <a:t>취약점 검사 등</a:t>
            </a:r>
            <a:r>
              <a:rPr lang="en-US" altLang="ko-KR" sz="1400" kern="0" dirty="0">
                <a:latin typeface="+mn-lt"/>
              </a:rPr>
              <a:t> </a:t>
            </a:r>
            <a:r>
              <a:rPr lang="ko-KR" altLang="en-US" sz="1400" kern="0" dirty="0">
                <a:latin typeface="+mn-lt"/>
              </a:rPr>
              <a:t>결과를 결함 </a:t>
            </a:r>
            <a:r>
              <a:rPr lang="ko-KR" altLang="en-US" sz="1400" kern="0" dirty="0" err="1">
                <a:latin typeface="+mn-lt"/>
              </a:rPr>
              <a:t>추적기로</a:t>
            </a:r>
            <a:r>
              <a:rPr lang="ko-KR" altLang="en-US" sz="1400" kern="0" dirty="0">
                <a:latin typeface="+mn-lt"/>
              </a:rPr>
              <a:t> 종합 관리</a:t>
            </a:r>
            <a:endParaRPr lang="en-US" altLang="ko-KR" sz="1400" kern="0" dirty="0">
              <a:latin typeface="+mn-lt"/>
            </a:endParaRPr>
          </a:p>
          <a:p>
            <a:pPr lvl="2" algn="just"/>
            <a:r>
              <a:rPr lang="en-US" altLang="ko-KR" sz="1400" kern="0" dirty="0">
                <a:latin typeface="+mn-lt"/>
              </a:rPr>
              <a:t>Python / Django</a:t>
            </a:r>
            <a:r>
              <a:rPr lang="ko-KR" altLang="en-US" sz="1400" kern="0" dirty="0">
                <a:latin typeface="+mn-lt"/>
              </a:rPr>
              <a:t>로 작성된 애플리케이션 보안 프로그램 도구</a:t>
            </a:r>
            <a:endParaRPr lang="en-US" altLang="ko-KR" sz="1400" kern="0" dirty="0">
              <a:latin typeface="+mn-lt"/>
            </a:endParaRPr>
          </a:p>
          <a:p>
            <a:pPr lvl="2" algn="just"/>
            <a:r>
              <a:rPr lang="ko-KR" altLang="en-US" sz="1400" kern="0" dirty="0">
                <a:latin typeface="+mn-lt"/>
              </a:rPr>
              <a:t>프로젝트 사이트 </a:t>
            </a:r>
            <a:r>
              <a:rPr lang="en-US" altLang="ko-KR" sz="1400" kern="0" dirty="0">
                <a:latin typeface="+mn-lt"/>
              </a:rPr>
              <a:t>:</a:t>
            </a:r>
            <a:r>
              <a:rPr lang="ko-KR" altLang="en-US" sz="1400" kern="0" dirty="0">
                <a:latin typeface="+mn-lt"/>
              </a:rPr>
              <a:t> </a:t>
            </a:r>
            <a:r>
              <a:rPr lang="en" altLang="ko-KR" sz="1400" kern="0" dirty="0">
                <a:latin typeface="+mn-lt"/>
                <a:hlinkClick r:id="rId2"/>
              </a:rPr>
              <a:t>https://www.defectdojo.org/</a:t>
            </a:r>
            <a:endParaRPr lang="en-US" altLang="ko-KR" sz="1400" kern="0" dirty="0">
              <a:latin typeface="+mn-lt"/>
            </a:endParaRPr>
          </a:p>
        </p:txBody>
      </p:sp>
      <p:pic>
        <p:nvPicPr>
          <p:cNvPr id="10242" name="그림 5" descr="owasp_logo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7138" y="144463"/>
            <a:ext cx="1354137" cy="135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Flagship Projects (Tool)</a:t>
            </a:r>
            <a:endParaRPr lang="ko-KR" altLang="en-US" dirty="0">
              <a:latin typeface="+mj-lt"/>
            </a:endParaRPr>
          </a:p>
        </p:txBody>
      </p:sp>
      <p:sp>
        <p:nvSpPr>
          <p:cNvPr id="10245" name="슬라이드 번호 개체 틀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E05916E1-AC9B-429E-832B-B6F2A7A0CE54}" type="slidenum">
              <a:rPr lang="en-US" altLang="ko-KR" smtClean="0">
                <a:solidFill>
                  <a:srgbClr val="969696"/>
                </a:solidFill>
                <a:latin typeface="맑은 고딕" pitchFamily="50" charset="-127"/>
              </a:rPr>
              <a:pPr eaLnBrk="1" hangingPunct="1"/>
              <a:t>18</a:t>
            </a:fld>
            <a:endParaRPr lang="en-US" altLang="ko-KR">
              <a:solidFill>
                <a:srgbClr val="969696"/>
              </a:solidFill>
              <a:latin typeface="맑은 고딕" pitchFamily="50" charset="-127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8E458FA4-F8DD-2647-A5B1-569EDC66E4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9869" y="2994170"/>
            <a:ext cx="6964263" cy="3154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615026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내용 개체 틀 2">
            <a:extLst>
              <a:ext uri="{FF2B5EF4-FFF2-40B4-BE49-F238E27FC236}">
                <a16:creationId xmlns:a16="http://schemas.microsoft.com/office/drawing/2014/main" id="{0852D5F7-3CAB-4544-B60F-A88347FA88B7}"/>
              </a:ext>
            </a:extLst>
          </p:cNvPr>
          <p:cNvSpPr txBox="1">
            <a:spLocks/>
          </p:cNvSpPr>
          <p:nvPr/>
        </p:nvSpPr>
        <p:spPr bwMode="auto">
          <a:xfrm>
            <a:off x="423863" y="1153682"/>
            <a:ext cx="8229600" cy="5067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ebdings" pitchFamily="18" charset="2"/>
              <a:buChar char="&lt;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Webdings" pitchFamily="18" charset="2"/>
              <a:buChar char="4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algn="just"/>
            <a:r>
              <a:rPr lang="en-US" altLang="ko-KR" sz="2000" b="1" kern="0" dirty="0">
                <a:latin typeface="+mn-lt"/>
              </a:rPr>
              <a:t>OWASP Juice Shop</a:t>
            </a:r>
          </a:p>
          <a:p>
            <a:pPr lvl="1" algn="just"/>
            <a:r>
              <a:rPr lang="en-US" altLang="ko-KR" sz="1600" b="1" kern="0" dirty="0">
                <a:latin typeface="+mn-lt"/>
              </a:rPr>
              <a:t>OWASP Top 10</a:t>
            </a:r>
            <a:r>
              <a:rPr lang="ko-KR" altLang="en-US" sz="1600" b="1" kern="0" dirty="0">
                <a:latin typeface="+mn-lt"/>
              </a:rPr>
              <a:t>의 취약점과 실제 응용프로그램의 다른 많은 보안 결함을 포함한 웹으로 보안 교육</a:t>
            </a:r>
            <a:r>
              <a:rPr lang="en-US" altLang="ko-KR" sz="1600" b="1" kern="0" dirty="0">
                <a:latin typeface="+mn-lt"/>
              </a:rPr>
              <a:t>, </a:t>
            </a:r>
            <a:r>
              <a:rPr lang="ko-KR" altLang="en-US" sz="1600" b="1" kern="0" dirty="0">
                <a:latin typeface="+mn-lt"/>
              </a:rPr>
              <a:t>인식 데모</a:t>
            </a:r>
            <a:r>
              <a:rPr lang="en-US" altLang="ko-KR" sz="1600" b="1" kern="0" dirty="0">
                <a:latin typeface="+mn-lt"/>
              </a:rPr>
              <a:t>, </a:t>
            </a:r>
            <a:r>
              <a:rPr lang="en" altLang="ko-KR" sz="1600" b="1" kern="0" dirty="0">
                <a:latin typeface="+mn-lt"/>
              </a:rPr>
              <a:t>CTF </a:t>
            </a:r>
            <a:r>
              <a:rPr lang="ko-KR" altLang="en-US" sz="1600" b="1" kern="0" dirty="0">
                <a:latin typeface="+mn-lt"/>
              </a:rPr>
              <a:t>및 보안 도구 테스트용으로 사용할 수 있음</a:t>
            </a:r>
            <a:endParaRPr lang="en-US" altLang="ko-KR" sz="1600" b="1" kern="0" dirty="0">
              <a:latin typeface="+mn-lt"/>
            </a:endParaRPr>
          </a:p>
          <a:p>
            <a:pPr lvl="2" algn="just"/>
            <a:r>
              <a:rPr lang="en-US" altLang="ko-KR" sz="1400" kern="0" dirty="0">
                <a:latin typeface="+mn-lt"/>
              </a:rPr>
              <a:t>Node.js, Express </a:t>
            </a:r>
            <a:r>
              <a:rPr lang="ko-KR" altLang="en-US" sz="1400" kern="0" dirty="0">
                <a:latin typeface="+mn-lt"/>
              </a:rPr>
              <a:t>및 </a:t>
            </a:r>
            <a:r>
              <a:rPr lang="en-US" altLang="ko-KR" sz="1400" kern="0" dirty="0">
                <a:latin typeface="+mn-lt"/>
              </a:rPr>
              <a:t>Angular</a:t>
            </a:r>
            <a:r>
              <a:rPr lang="ko-KR" altLang="en-US" sz="1400" kern="0" dirty="0">
                <a:latin typeface="+mn-lt"/>
              </a:rPr>
              <a:t>로 작성</a:t>
            </a:r>
            <a:endParaRPr lang="en-US" altLang="ko-KR" sz="1400" kern="0" dirty="0">
              <a:latin typeface="+mn-lt"/>
            </a:endParaRPr>
          </a:p>
          <a:p>
            <a:pPr lvl="2" algn="just"/>
            <a:r>
              <a:rPr lang="ko-KR" altLang="en-US" sz="1400" kern="0" dirty="0">
                <a:latin typeface="+mn-lt"/>
              </a:rPr>
              <a:t>사용자가 기본 취약점을 악용해야하는 다양한 난이도의 수많은 해킹 문제가 포함</a:t>
            </a:r>
            <a:endParaRPr lang="en-US" altLang="ko-KR" sz="1400" kern="0" dirty="0">
              <a:latin typeface="+mn-lt"/>
            </a:endParaRPr>
          </a:p>
          <a:p>
            <a:pPr lvl="2" algn="just"/>
            <a:r>
              <a:rPr lang="ko-KR" altLang="en-US" sz="1400" kern="0" dirty="0">
                <a:latin typeface="+mn-lt"/>
              </a:rPr>
              <a:t>해킹 진행 상황은 스코어보드에서 관리되며</a:t>
            </a:r>
            <a:r>
              <a:rPr lang="en-US" altLang="ko-KR" sz="1400" kern="0" dirty="0">
                <a:latin typeface="+mn-lt"/>
              </a:rPr>
              <a:t>,</a:t>
            </a:r>
            <a:r>
              <a:rPr lang="ko-KR" altLang="en-US" sz="1400" kern="0" dirty="0">
                <a:latin typeface="+mn-lt"/>
              </a:rPr>
              <a:t> 스코어보드를 찾는 것도 도전 과제 중 하나</a:t>
            </a:r>
            <a:endParaRPr lang="en-US" altLang="ko-KR" sz="1400" kern="0" dirty="0">
              <a:latin typeface="+mn-lt"/>
            </a:endParaRPr>
          </a:p>
          <a:p>
            <a:pPr lvl="2" algn="just"/>
            <a:r>
              <a:rPr lang="ko-KR" altLang="en-US" sz="1400" kern="0" dirty="0">
                <a:latin typeface="+mn-lt"/>
              </a:rPr>
              <a:t>프로젝트 사이트 </a:t>
            </a:r>
            <a:r>
              <a:rPr lang="en-US" altLang="ko-KR" sz="1400" kern="0" dirty="0">
                <a:latin typeface="+mn-lt"/>
              </a:rPr>
              <a:t>:</a:t>
            </a:r>
            <a:r>
              <a:rPr lang="ko-KR" altLang="en-US" sz="1400" kern="0" dirty="0">
                <a:latin typeface="+mn-lt"/>
              </a:rPr>
              <a:t> </a:t>
            </a:r>
            <a:r>
              <a:rPr lang="en" altLang="ko-KR" sz="1400" dirty="0">
                <a:latin typeface="+mn-lt"/>
                <a:hlinkClick r:id="rId2"/>
              </a:rPr>
              <a:t>https://www2.owasp.org/www-project-juice-shop/</a:t>
            </a:r>
            <a:endParaRPr lang="en-US" altLang="ko-KR" sz="1400" kern="0" dirty="0">
              <a:latin typeface="+mn-lt"/>
            </a:endParaRPr>
          </a:p>
        </p:txBody>
      </p:sp>
      <p:pic>
        <p:nvPicPr>
          <p:cNvPr id="10242" name="그림 5" descr="owasp_logo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7138" y="144463"/>
            <a:ext cx="1354137" cy="135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Flagship Projects (Tool)</a:t>
            </a:r>
            <a:endParaRPr lang="ko-KR" altLang="en-US" dirty="0">
              <a:latin typeface="+mj-lt"/>
            </a:endParaRPr>
          </a:p>
        </p:txBody>
      </p:sp>
      <p:sp>
        <p:nvSpPr>
          <p:cNvPr id="10245" name="슬라이드 번호 개체 틀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E05916E1-AC9B-429E-832B-B6F2A7A0CE54}" type="slidenum">
              <a:rPr lang="en-US" altLang="ko-KR" smtClean="0">
                <a:solidFill>
                  <a:srgbClr val="969696"/>
                </a:solidFill>
                <a:latin typeface="맑은 고딕" pitchFamily="50" charset="-127"/>
              </a:rPr>
              <a:pPr eaLnBrk="1" hangingPunct="1"/>
              <a:t>19</a:t>
            </a:fld>
            <a:endParaRPr lang="en-US" altLang="ko-KR">
              <a:solidFill>
                <a:srgbClr val="969696"/>
              </a:solidFill>
              <a:latin typeface="맑은 고딕" pitchFamily="50" charset="-127"/>
            </a:endParaRPr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CC5BC66D-AB7C-4747-9A92-648852259FE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5002" y="4023059"/>
            <a:ext cx="6238566" cy="2399966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E178E33D-A93B-BA41-8FC3-4FAC0882A32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61645" y="3182226"/>
            <a:ext cx="5223555" cy="2608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70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" altLang="ko-KR" dirty="0">
                <a:latin typeface="+mj-lt"/>
              </a:rPr>
              <a:t>Agenda</a:t>
            </a:r>
            <a:endParaRPr lang="ko-KR" altLang="en-US" dirty="0">
              <a:latin typeface="+mj-lt"/>
            </a:endParaRPr>
          </a:p>
        </p:txBody>
      </p:sp>
      <p:sp>
        <p:nvSpPr>
          <p:cNvPr id="8195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en-US" altLang="ko-KR" dirty="0">
                <a:latin typeface="+mn-lt"/>
              </a:rPr>
              <a:t>OWASP Global Projects</a:t>
            </a:r>
          </a:p>
          <a:p>
            <a:pPr>
              <a:buFont typeface="Wingdings" pitchFamily="2" charset="2"/>
              <a:buChar char="Ø"/>
            </a:pPr>
            <a:r>
              <a:rPr lang="en-US" altLang="ko-KR" dirty="0">
                <a:latin typeface="+mn-lt"/>
              </a:rPr>
              <a:t>Flagship Projects</a:t>
            </a:r>
          </a:p>
          <a:p>
            <a:pPr>
              <a:buFont typeface="Wingdings" pitchFamily="2" charset="2"/>
              <a:buChar char="Ø"/>
            </a:pPr>
            <a:r>
              <a:rPr lang="en-US" altLang="ko-KR" dirty="0">
                <a:latin typeface="+mn-lt"/>
              </a:rPr>
              <a:t>Seoul Chapter Projects</a:t>
            </a:r>
          </a:p>
          <a:p>
            <a:pPr>
              <a:buFont typeface="Wingdings" pitchFamily="2" charset="2"/>
              <a:buChar char="Ø"/>
            </a:pPr>
            <a:r>
              <a:rPr lang="en-US" altLang="ko-KR" dirty="0">
                <a:latin typeface="+mn-lt"/>
              </a:rPr>
              <a:t>Q&amp;A</a:t>
            </a:r>
            <a:endParaRPr lang="ko-KR" altLang="en-US" dirty="0">
              <a:latin typeface="+mn-lt"/>
            </a:endParaRPr>
          </a:p>
        </p:txBody>
      </p:sp>
      <p:sp>
        <p:nvSpPr>
          <p:cNvPr id="8196" name="슬라이드 번호 개체 틀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1DF4EA3E-FE38-4BD9-8338-1F62D26E0608}" type="slidenum">
              <a:rPr lang="en-US" altLang="ko-KR" smtClean="0">
                <a:solidFill>
                  <a:srgbClr val="969696"/>
                </a:solidFill>
                <a:latin typeface="맑은 고딕" pitchFamily="50" charset="-127"/>
              </a:rPr>
              <a:pPr eaLnBrk="1" hangingPunct="1"/>
              <a:t>2</a:t>
            </a:fld>
            <a:endParaRPr lang="en-US" altLang="ko-KR">
              <a:solidFill>
                <a:srgbClr val="969696"/>
              </a:solidFill>
              <a:latin typeface="맑은 고딕" pitchFamily="50" charset="-127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내용 개체 틀 2">
            <a:extLst>
              <a:ext uri="{FF2B5EF4-FFF2-40B4-BE49-F238E27FC236}">
                <a16:creationId xmlns:a16="http://schemas.microsoft.com/office/drawing/2014/main" id="{0852D5F7-3CAB-4544-B60F-A88347FA88B7}"/>
              </a:ext>
            </a:extLst>
          </p:cNvPr>
          <p:cNvSpPr txBox="1">
            <a:spLocks/>
          </p:cNvSpPr>
          <p:nvPr/>
        </p:nvSpPr>
        <p:spPr bwMode="auto">
          <a:xfrm>
            <a:off x="423863" y="1153682"/>
            <a:ext cx="8229600" cy="5067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ebdings" pitchFamily="18" charset="2"/>
              <a:buChar char="&lt;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Webdings" pitchFamily="18" charset="2"/>
              <a:buChar char="4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algn="just"/>
            <a:r>
              <a:rPr lang="en-US" altLang="ko-KR" sz="2000" b="1" kern="0" dirty="0">
                <a:latin typeface="+mn-lt"/>
              </a:rPr>
              <a:t>OWASP Security Knowledge Framework</a:t>
            </a:r>
          </a:p>
          <a:p>
            <a:pPr lvl="1" algn="just"/>
            <a:r>
              <a:rPr lang="ko-KR" altLang="en-US" sz="1600" b="1" kern="0" dirty="0">
                <a:latin typeface="+mn-lt"/>
              </a:rPr>
              <a:t>보안 소프트웨어를 구축하고 확인하기</a:t>
            </a:r>
            <a:r>
              <a:rPr lang="en-US" altLang="ko-KR" sz="1600" b="1" kern="0" dirty="0">
                <a:latin typeface="+mn-lt"/>
              </a:rPr>
              <a:t> </a:t>
            </a:r>
            <a:r>
              <a:rPr lang="ko-KR" altLang="en-US" sz="1600" b="1" kern="0" dirty="0">
                <a:latin typeface="+mn-lt"/>
              </a:rPr>
              <a:t>위한 가이드로 사용되는 도구</a:t>
            </a:r>
            <a:endParaRPr lang="en-US" altLang="ko-KR" sz="1600" b="1" kern="0" dirty="0">
              <a:latin typeface="+mn-lt"/>
            </a:endParaRPr>
          </a:p>
          <a:p>
            <a:pPr lvl="2" algn="just"/>
            <a:r>
              <a:rPr lang="ko-KR" altLang="en-US" sz="1400" kern="0" dirty="0">
                <a:latin typeface="+mn-lt"/>
              </a:rPr>
              <a:t>애플리케이션 보안에 대한 개발자 교육에 사용</a:t>
            </a:r>
            <a:endParaRPr lang="en-US" altLang="ko-KR" sz="1400" kern="0" dirty="0">
              <a:latin typeface="+mn-lt"/>
            </a:endParaRPr>
          </a:p>
          <a:p>
            <a:pPr lvl="2" algn="just"/>
            <a:r>
              <a:rPr lang="ko-KR" altLang="en-US" sz="1400" kern="0" dirty="0">
                <a:latin typeface="+mn-lt"/>
              </a:rPr>
              <a:t>교육은 안전한 소프트웨어 개발 수명 주기의 첫 단계</a:t>
            </a:r>
            <a:endParaRPr lang="en-US" altLang="ko-KR" sz="1400" kern="0" dirty="0">
              <a:latin typeface="+mn-lt"/>
            </a:endParaRPr>
          </a:p>
          <a:p>
            <a:pPr lvl="2" algn="just"/>
            <a:r>
              <a:rPr lang="ko-KR" altLang="en-US" sz="1400" kern="0" dirty="0">
                <a:latin typeface="+mn-lt"/>
              </a:rPr>
              <a:t>프로젝트 사이트 </a:t>
            </a:r>
            <a:r>
              <a:rPr lang="en-US" altLang="ko-KR" sz="1400" kern="0" dirty="0">
                <a:latin typeface="+mn-lt"/>
              </a:rPr>
              <a:t>:</a:t>
            </a:r>
            <a:r>
              <a:rPr lang="ko-KR" altLang="en-US" sz="1400" kern="0" dirty="0">
                <a:latin typeface="+mn-lt"/>
              </a:rPr>
              <a:t> </a:t>
            </a:r>
            <a:r>
              <a:rPr lang="en" altLang="ko-KR" sz="1400" dirty="0">
                <a:latin typeface="+mn-lt"/>
                <a:hlinkClick r:id="rId2"/>
              </a:rPr>
              <a:t>https://www.securityknowledgeframework.org/</a:t>
            </a:r>
            <a:endParaRPr lang="en-US" altLang="ko-KR" sz="1400" kern="0" dirty="0">
              <a:latin typeface="+mn-lt"/>
            </a:endParaRPr>
          </a:p>
        </p:txBody>
      </p:sp>
      <p:pic>
        <p:nvPicPr>
          <p:cNvPr id="10242" name="그림 5" descr="owasp_logo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7138" y="144463"/>
            <a:ext cx="1354137" cy="135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Flagship Projects (Tool)</a:t>
            </a:r>
            <a:endParaRPr lang="ko-KR" altLang="en-US" dirty="0">
              <a:latin typeface="+mj-lt"/>
            </a:endParaRPr>
          </a:p>
        </p:txBody>
      </p:sp>
      <p:sp>
        <p:nvSpPr>
          <p:cNvPr id="10245" name="슬라이드 번호 개체 틀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E05916E1-AC9B-429E-832B-B6F2A7A0CE54}" type="slidenum">
              <a:rPr lang="en-US" altLang="ko-KR" smtClean="0">
                <a:solidFill>
                  <a:srgbClr val="969696"/>
                </a:solidFill>
                <a:latin typeface="맑은 고딕" pitchFamily="50" charset="-127"/>
              </a:rPr>
              <a:pPr eaLnBrk="1" hangingPunct="1"/>
              <a:t>20</a:t>
            </a:fld>
            <a:endParaRPr lang="en-US" altLang="ko-KR">
              <a:solidFill>
                <a:srgbClr val="969696"/>
              </a:solidFill>
              <a:latin typeface="맑은 고딕" pitchFamily="50" charset="-127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F9AD7449-19D5-804A-A36D-2C450BE52C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318" y="2689413"/>
            <a:ext cx="7781365" cy="353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90058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내용 개체 틀 2">
            <a:extLst>
              <a:ext uri="{FF2B5EF4-FFF2-40B4-BE49-F238E27FC236}">
                <a16:creationId xmlns:a16="http://schemas.microsoft.com/office/drawing/2014/main" id="{0852D5F7-3CAB-4544-B60F-A88347FA88B7}"/>
              </a:ext>
            </a:extLst>
          </p:cNvPr>
          <p:cNvSpPr txBox="1">
            <a:spLocks/>
          </p:cNvSpPr>
          <p:nvPr/>
        </p:nvSpPr>
        <p:spPr bwMode="auto">
          <a:xfrm>
            <a:off x="423863" y="1153682"/>
            <a:ext cx="8229600" cy="5067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ebdings" pitchFamily="18" charset="2"/>
              <a:buChar char="&lt;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Webdings" pitchFamily="18" charset="2"/>
              <a:buChar char="4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algn="just"/>
            <a:r>
              <a:rPr lang="en-US" altLang="ko-KR" sz="2000" b="1" kern="0" dirty="0">
                <a:latin typeface="+mn-lt"/>
              </a:rPr>
              <a:t>OWASP Dependency Track</a:t>
            </a:r>
          </a:p>
          <a:p>
            <a:pPr lvl="1" algn="just"/>
            <a:r>
              <a:rPr lang="ko-KR" altLang="en-US" sz="1600" b="1" kern="0" dirty="0">
                <a:latin typeface="+mn-lt"/>
              </a:rPr>
              <a:t>조직에서 타사 및 오픈소스 구성요소 사용으로 발생할 수 있는 위험을 식별하고 줄일 수</a:t>
            </a:r>
            <a:r>
              <a:rPr lang="en-US" altLang="ko-KR" sz="1600" b="1" kern="0" dirty="0">
                <a:latin typeface="+mn-lt"/>
              </a:rPr>
              <a:t> </a:t>
            </a:r>
            <a:r>
              <a:rPr lang="ko-KR" altLang="en-US" sz="1600" b="1" kern="0" dirty="0">
                <a:latin typeface="+mn-lt"/>
              </a:rPr>
              <a:t>있는 지능형 소프트웨어 </a:t>
            </a:r>
            <a:r>
              <a:rPr lang="ko-KR" altLang="en-US" sz="1600" b="1" kern="0" dirty="0" err="1">
                <a:latin typeface="+mn-lt"/>
              </a:rPr>
              <a:t>공급망</a:t>
            </a:r>
            <a:r>
              <a:rPr lang="ko-KR" altLang="en-US" sz="1600" b="1" kern="0" dirty="0">
                <a:latin typeface="+mn-lt"/>
              </a:rPr>
              <a:t> 구성 요소 분석 플랫폼</a:t>
            </a:r>
            <a:endParaRPr lang="en-US" altLang="ko-KR" sz="1600" b="1" kern="0" dirty="0">
              <a:latin typeface="+mn-lt"/>
            </a:endParaRPr>
          </a:p>
          <a:p>
            <a:pPr lvl="2" algn="just"/>
            <a:r>
              <a:rPr lang="ko-KR" altLang="en-US" sz="1400" kern="0" dirty="0">
                <a:latin typeface="+mn-lt"/>
              </a:rPr>
              <a:t>애플리케이션</a:t>
            </a:r>
            <a:r>
              <a:rPr lang="en-US" altLang="ko-KR" sz="1400" kern="0" dirty="0">
                <a:latin typeface="+mn-lt"/>
              </a:rPr>
              <a:t>, </a:t>
            </a:r>
            <a:r>
              <a:rPr lang="ko-KR" altLang="en-US" sz="1400" kern="0" dirty="0">
                <a:latin typeface="+mn-lt"/>
              </a:rPr>
              <a:t>라이브러리</a:t>
            </a:r>
            <a:r>
              <a:rPr lang="en-US" altLang="ko-KR" sz="1400" kern="0" dirty="0">
                <a:latin typeface="+mn-lt"/>
              </a:rPr>
              <a:t>, </a:t>
            </a:r>
            <a:r>
              <a:rPr lang="ko-KR" altLang="en-US" sz="1400" kern="0" dirty="0">
                <a:latin typeface="+mn-lt"/>
              </a:rPr>
              <a:t>프레임워크</a:t>
            </a:r>
            <a:r>
              <a:rPr lang="en-US" altLang="ko-KR" sz="1400" kern="0" dirty="0">
                <a:latin typeface="+mn-lt"/>
              </a:rPr>
              <a:t>, </a:t>
            </a:r>
            <a:r>
              <a:rPr lang="ko-KR" altLang="en-US" sz="1400" kern="0" dirty="0">
                <a:latin typeface="+mn-lt"/>
              </a:rPr>
              <a:t>운영체제 및 하드웨어 구성요소 추적</a:t>
            </a:r>
            <a:endParaRPr lang="en-US" altLang="ko-KR" sz="1400" kern="0" dirty="0">
              <a:latin typeface="+mn-lt"/>
            </a:endParaRPr>
          </a:p>
          <a:p>
            <a:pPr lvl="2" algn="just"/>
            <a:r>
              <a:rPr lang="ko-KR" altLang="en-US" sz="1400" kern="0" dirty="0">
                <a:latin typeface="+mn-lt"/>
              </a:rPr>
              <a:t>조직 포트폴리오에 있는 모든 애플리케이션의 모든 버전에서 구성요소 사용 추적</a:t>
            </a:r>
            <a:endParaRPr lang="en-US" altLang="ko-KR" sz="1400" kern="0" dirty="0">
              <a:latin typeface="+mn-lt"/>
            </a:endParaRPr>
          </a:p>
          <a:p>
            <a:pPr lvl="2" algn="just"/>
            <a:r>
              <a:rPr lang="ko-KR" altLang="en-US" sz="1400" kern="0" dirty="0">
                <a:latin typeface="+mn-lt"/>
              </a:rPr>
              <a:t>여러 가지 형태의 위험을 식별</a:t>
            </a:r>
            <a:r>
              <a:rPr lang="en-US" altLang="ko-KR" sz="1400" kern="0" dirty="0">
                <a:latin typeface="+mn-lt"/>
              </a:rPr>
              <a:t>(</a:t>
            </a:r>
            <a:r>
              <a:rPr lang="ko-KR" altLang="en-US" sz="1400" kern="0" dirty="0">
                <a:latin typeface="+mn-lt"/>
              </a:rPr>
              <a:t>알려진 취약점</a:t>
            </a:r>
            <a:r>
              <a:rPr lang="en-US" altLang="ko-KR" sz="1400" kern="0" dirty="0">
                <a:latin typeface="+mn-lt"/>
              </a:rPr>
              <a:t>,</a:t>
            </a:r>
            <a:r>
              <a:rPr lang="ko-KR" altLang="en-US" sz="1400" kern="0" dirty="0">
                <a:latin typeface="+mn-lt"/>
              </a:rPr>
              <a:t> 오래된</a:t>
            </a:r>
            <a:r>
              <a:rPr lang="en-US" altLang="ko-KR" sz="1400" kern="0" dirty="0">
                <a:latin typeface="+mn-lt"/>
              </a:rPr>
              <a:t>/</a:t>
            </a:r>
            <a:r>
              <a:rPr lang="ko-KR" altLang="en-US" sz="1400" kern="0" dirty="0">
                <a:latin typeface="+mn-lt"/>
              </a:rPr>
              <a:t>변경된 구성요소</a:t>
            </a:r>
            <a:r>
              <a:rPr lang="en-US" altLang="ko-KR" sz="1400" kern="0" dirty="0">
                <a:latin typeface="+mn-lt"/>
              </a:rPr>
              <a:t>,</a:t>
            </a:r>
            <a:r>
              <a:rPr lang="ko-KR" altLang="en-US" sz="1400" kern="0" dirty="0">
                <a:latin typeface="+mn-lt"/>
              </a:rPr>
              <a:t> 라이센스 위험</a:t>
            </a:r>
            <a:r>
              <a:rPr lang="en-US" altLang="ko-KR" sz="1400" kern="0" dirty="0">
                <a:latin typeface="+mn-lt"/>
              </a:rPr>
              <a:t>)</a:t>
            </a:r>
          </a:p>
          <a:p>
            <a:pPr lvl="2" algn="just"/>
            <a:r>
              <a:rPr lang="ko-KR" altLang="en-US" sz="1400" kern="0" dirty="0">
                <a:latin typeface="+mn-lt"/>
              </a:rPr>
              <a:t>여러 취약성 </a:t>
            </a:r>
            <a:r>
              <a:rPr lang="ko-KR" altLang="en-US" sz="1400" kern="0" dirty="0" err="1">
                <a:latin typeface="+mn-lt"/>
              </a:rPr>
              <a:t>인텔리전스</a:t>
            </a:r>
            <a:r>
              <a:rPr lang="ko-KR" altLang="en-US" sz="1400" kern="0" dirty="0">
                <a:latin typeface="+mn-lt"/>
              </a:rPr>
              <a:t> 소스와 통합</a:t>
            </a:r>
            <a:r>
              <a:rPr lang="en-US" altLang="ko-KR" sz="1400" kern="0" dirty="0">
                <a:latin typeface="+mn-lt"/>
              </a:rPr>
              <a:t>(NVD, NPM, OSS</a:t>
            </a:r>
            <a:r>
              <a:rPr lang="ko-KR" altLang="en-US" sz="1400" kern="0" dirty="0">
                <a:latin typeface="+mn-lt"/>
              </a:rPr>
              <a:t> </a:t>
            </a:r>
            <a:r>
              <a:rPr lang="en-US" altLang="ko-KR" sz="1400" kern="0" dirty="0">
                <a:latin typeface="+mn-lt"/>
              </a:rPr>
              <a:t>Index, </a:t>
            </a:r>
            <a:r>
              <a:rPr lang="en-US" altLang="ko-KR" sz="1400" kern="0" dirty="0" err="1">
                <a:latin typeface="+mn-lt"/>
              </a:rPr>
              <a:t>VulnDB</a:t>
            </a:r>
            <a:r>
              <a:rPr lang="en-US" altLang="ko-KR" sz="1400" kern="0" dirty="0">
                <a:latin typeface="+mn-lt"/>
              </a:rPr>
              <a:t> </a:t>
            </a:r>
            <a:r>
              <a:rPr lang="ko-KR" altLang="en-US" sz="1400" kern="0" dirty="0">
                <a:latin typeface="+mn-lt"/>
              </a:rPr>
              <a:t>등</a:t>
            </a:r>
            <a:r>
              <a:rPr lang="en-US" altLang="ko-KR" sz="1400" kern="0" dirty="0">
                <a:latin typeface="+mn-lt"/>
              </a:rPr>
              <a:t>)</a:t>
            </a:r>
          </a:p>
          <a:p>
            <a:pPr lvl="2" algn="just"/>
            <a:r>
              <a:rPr lang="ko-KR" altLang="en-US" sz="1400" kern="0" dirty="0">
                <a:latin typeface="+mn-lt"/>
              </a:rPr>
              <a:t>심사 결과를 위한 포괄적인 감사 </a:t>
            </a:r>
            <a:r>
              <a:rPr lang="ko-KR" altLang="en-US" sz="1400" kern="0" dirty="0" err="1">
                <a:latin typeface="+mn-lt"/>
              </a:rPr>
              <a:t>워크플로우</a:t>
            </a:r>
            <a:r>
              <a:rPr lang="ko-KR" altLang="en-US" sz="1400" kern="0" dirty="0">
                <a:latin typeface="+mn-lt"/>
              </a:rPr>
              <a:t> 포함</a:t>
            </a:r>
            <a:endParaRPr lang="en-US" altLang="ko-KR" sz="1400" kern="0" dirty="0">
              <a:latin typeface="+mn-lt"/>
            </a:endParaRPr>
          </a:p>
          <a:p>
            <a:pPr lvl="2" algn="just"/>
            <a:r>
              <a:rPr lang="en-US" altLang="ko-KR" sz="1400" kern="0" dirty="0">
                <a:latin typeface="+mn-lt"/>
              </a:rPr>
              <a:t>API </a:t>
            </a:r>
            <a:r>
              <a:rPr lang="ko-KR" altLang="en-US" sz="1400" kern="0" dirty="0">
                <a:latin typeface="+mn-lt"/>
              </a:rPr>
              <a:t>우선 설계로 다른 시스템과 쉽게 통합</a:t>
            </a:r>
            <a:endParaRPr lang="en-US" altLang="ko-KR" sz="1400" kern="0" dirty="0">
              <a:latin typeface="+mn-lt"/>
            </a:endParaRPr>
          </a:p>
          <a:p>
            <a:pPr lvl="2" algn="just"/>
            <a:r>
              <a:rPr lang="en-US" altLang="ko-KR" sz="1400" kern="0" dirty="0" err="1">
                <a:latin typeface="+mn-lt"/>
              </a:rPr>
              <a:t>OpenAPI</a:t>
            </a:r>
            <a:r>
              <a:rPr lang="en-US" altLang="ko-KR" sz="1400" kern="0" dirty="0">
                <a:latin typeface="+mn-lt"/>
              </a:rPr>
              <a:t> </a:t>
            </a:r>
            <a:r>
              <a:rPr lang="ko-KR" altLang="en-US" sz="1400" kern="0" dirty="0">
                <a:latin typeface="+mn-lt"/>
              </a:rPr>
              <a:t>형식으로 제공되는 </a:t>
            </a:r>
            <a:r>
              <a:rPr lang="en-US" altLang="ko-KR" sz="1400" kern="0" dirty="0">
                <a:latin typeface="+mn-lt"/>
              </a:rPr>
              <a:t>API </a:t>
            </a:r>
            <a:r>
              <a:rPr lang="ko-KR" altLang="en-US" sz="1400" kern="0" dirty="0">
                <a:latin typeface="+mn-lt"/>
              </a:rPr>
              <a:t>설명서</a:t>
            </a:r>
            <a:endParaRPr lang="en-US" altLang="ko-KR" sz="1400" kern="0" dirty="0">
              <a:latin typeface="+mn-lt"/>
            </a:endParaRPr>
          </a:p>
          <a:p>
            <a:pPr lvl="2" algn="just"/>
            <a:r>
              <a:rPr lang="ko-KR" altLang="en-US" sz="1400" kern="0" dirty="0">
                <a:latin typeface="+mn-lt"/>
              </a:rPr>
              <a:t>프로젝트 사이트 </a:t>
            </a:r>
            <a:r>
              <a:rPr lang="en-US" altLang="ko-KR" sz="1400" kern="0" dirty="0">
                <a:latin typeface="+mn-lt"/>
              </a:rPr>
              <a:t>:</a:t>
            </a:r>
            <a:r>
              <a:rPr lang="ko-KR" altLang="en-US" sz="1400" kern="0" dirty="0">
                <a:latin typeface="+mn-lt"/>
              </a:rPr>
              <a:t> </a:t>
            </a:r>
            <a:r>
              <a:rPr lang="en" altLang="ko-KR" sz="1400" dirty="0">
                <a:latin typeface="+mn-lt"/>
                <a:hlinkClick r:id="rId2"/>
              </a:rPr>
              <a:t>https://dependencytrack.org/</a:t>
            </a:r>
            <a:endParaRPr lang="en-US" altLang="ko-KR" sz="1400" kern="0" dirty="0">
              <a:latin typeface="+mn-lt"/>
            </a:endParaRPr>
          </a:p>
          <a:p>
            <a:pPr lvl="2" algn="just"/>
            <a:endParaRPr lang="en-US" altLang="ko-KR" sz="1200" b="1" kern="0" dirty="0">
              <a:latin typeface="+mn-lt"/>
            </a:endParaRPr>
          </a:p>
        </p:txBody>
      </p:sp>
      <p:pic>
        <p:nvPicPr>
          <p:cNvPr id="10242" name="그림 5" descr="owasp_logo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7138" y="144463"/>
            <a:ext cx="1354137" cy="135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Flagship Projects (Tool)</a:t>
            </a:r>
            <a:endParaRPr lang="ko-KR" altLang="en-US" dirty="0">
              <a:latin typeface="+mj-lt"/>
            </a:endParaRPr>
          </a:p>
        </p:txBody>
      </p:sp>
      <p:sp>
        <p:nvSpPr>
          <p:cNvPr id="10245" name="슬라이드 번호 개체 틀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E05916E1-AC9B-429E-832B-B6F2A7A0CE54}" type="slidenum">
              <a:rPr lang="en-US" altLang="ko-KR" smtClean="0">
                <a:solidFill>
                  <a:srgbClr val="969696"/>
                </a:solidFill>
                <a:latin typeface="맑은 고딕" pitchFamily="50" charset="-127"/>
              </a:rPr>
              <a:pPr eaLnBrk="1" hangingPunct="1"/>
              <a:t>21</a:t>
            </a:fld>
            <a:endParaRPr lang="en-US" altLang="ko-KR">
              <a:solidFill>
                <a:srgbClr val="969696"/>
              </a:solidFill>
              <a:latin typeface="맑은 고딕" pitchFamily="50" charset="-127"/>
            </a:endParaRPr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02A233B2-144A-E74B-9A8E-230EDAE233C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88933" y="3245224"/>
            <a:ext cx="3131204" cy="2985154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6F1B0340-CFCD-474E-AF91-AA469DA9760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864" t="10617" r="3706" b="21931"/>
          <a:stretch/>
        </p:blipFill>
        <p:spPr>
          <a:xfrm>
            <a:off x="490537" y="4240306"/>
            <a:ext cx="5031722" cy="2168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437665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내용 개체 틀 2">
            <a:extLst>
              <a:ext uri="{FF2B5EF4-FFF2-40B4-BE49-F238E27FC236}">
                <a16:creationId xmlns:a16="http://schemas.microsoft.com/office/drawing/2014/main" id="{0852D5F7-3CAB-4544-B60F-A88347FA88B7}"/>
              </a:ext>
            </a:extLst>
          </p:cNvPr>
          <p:cNvSpPr txBox="1">
            <a:spLocks/>
          </p:cNvSpPr>
          <p:nvPr/>
        </p:nvSpPr>
        <p:spPr bwMode="auto">
          <a:xfrm>
            <a:off x="423863" y="1153682"/>
            <a:ext cx="8229600" cy="5067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ebdings" pitchFamily="18" charset="2"/>
              <a:buChar char="&lt;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Webdings" pitchFamily="18" charset="2"/>
              <a:buChar char="4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algn="just"/>
            <a:r>
              <a:rPr lang="en-US" altLang="ko-KR" sz="2000" b="1" kern="0" dirty="0">
                <a:latin typeface="+mn-lt"/>
              </a:rPr>
              <a:t>OWASP </a:t>
            </a:r>
            <a:r>
              <a:rPr lang="en-US" altLang="ko-KR" sz="2000" b="1" kern="0" dirty="0" err="1">
                <a:latin typeface="+mn-lt"/>
              </a:rPr>
              <a:t>ModSecurity</a:t>
            </a:r>
            <a:r>
              <a:rPr lang="en-US" altLang="ko-KR" sz="2000" b="1" kern="0" dirty="0">
                <a:latin typeface="+mn-lt"/>
              </a:rPr>
              <a:t> Core Rule Set (CRS)</a:t>
            </a:r>
          </a:p>
          <a:p>
            <a:pPr lvl="1" algn="just"/>
            <a:r>
              <a:rPr lang="ko-KR" altLang="en-US" sz="1600" b="1" kern="0" dirty="0">
                <a:latin typeface="+mn-lt"/>
              </a:rPr>
              <a:t>광범위한 공격으로부터 웹 애플리케이션 보호를 위한 </a:t>
            </a:r>
            <a:r>
              <a:rPr lang="en-US" altLang="ko-KR" sz="1600" b="1" kern="0" dirty="0" err="1">
                <a:latin typeface="+mn-lt"/>
              </a:rPr>
              <a:t>ModSecurity</a:t>
            </a:r>
            <a:r>
              <a:rPr lang="en-US" altLang="ko-KR" sz="1600" b="1" kern="0" dirty="0">
                <a:latin typeface="+mn-lt"/>
              </a:rPr>
              <a:t> </a:t>
            </a:r>
            <a:r>
              <a:rPr lang="ko-KR" altLang="en-US" sz="1600" b="1" kern="0" dirty="0">
                <a:latin typeface="+mn-lt"/>
              </a:rPr>
              <a:t>또는 호환 웹 애플리케이션 방화벽과 함께 사용하기 위한 일반적인 공격 탐지 규칙 세트</a:t>
            </a:r>
            <a:endParaRPr lang="en-US" altLang="ko-KR" sz="1600" b="1" kern="0" dirty="0">
              <a:latin typeface="+mn-lt"/>
            </a:endParaRPr>
          </a:p>
          <a:p>
            <a:pPr lvl="2" algn="just"/>
            <a:r>
              <a:rPr lang="en-US" altLang="ko-KR" sz="1400" kern="0" dirty="0">
                <a:latin typeface="+mn-lt"/>
              </a:rPr>
              <a:t>OWASP Top 10</a:t>
            </a:r>
            <a:r>
              <a:rPr lang="ko-KR" altLang="en-US" sz="1400" kern="0" dirty="0">
                <a:latin typeface="+mn-lt"/>
              </a:rPr>
              <a:t>을 포함한 광범위한 공격으로부터 웹 </a:t>
            </a:r>
            <a:r>
              <a:rPr lang="ko-KR" altLang="en-US" sz="1400" kern="0" dirty="0" err="1">
                <a:latin typeface="+mn-lt"/>
              </a:rPr>
              <a:t>애플리캐이션</a:t>
            </a:r>
            <a:r>
              <a:rPr lang="ko-KR" altLang="en-US" sz="1400" kern="0" dirty="0">
                <a:latin typeface="+mn-lt"/>
              </a:rPr>
              <a:t> 보호를 목표</a:t>
            </a:r>
            <a:endParaRPr lang="en-US" altLang="ko-KR" sz="1400" kern="0" dirty="0">
              <a:latin typeface="+mn-lt"/>
            </a:endParaRPr>
          </a:p>
          <a:p>
            <a:pPr lvl="2" algn="just"/>
            <a:r>
              <a:rPr lang="en-US" altLang="ko-KR" sz="1400" kern="0" dirty="0">
                <a:latin typeface="+mn-lt"/>
              </a:rPr>
              <a:t>SQL Injection, XSS, LFI,</a:t>
            </a:r>
            <a:r>
              <a:rPr lang="ko-KR" altLang="en-US" sz="1400" kern="0" dirty="0">
                <a:latin typeface="+mn-lt"/>
              </a:rPr>
              <a:t> </a:t>
            </a:r>
            <a:r>
              <a:rPr lang="en-US" altLang="ko-KR" sz="1400" kern="0" dirty="0">
                <a:latin typeface="+mn-lt"/>
              </a:rPr>
              <a:t>RFI </a:t>
            </a:r>
            <a:r>
              <a:rPr lang="ko-KR" altLang="en-US" sz="1400" kern="0" dirty="0">
                <a:latin typeface="+mn-lt"/>
              </a:rPr>
              <a:t>등 다양한 일반적인 공격 범주에 대한 보호 기능을 제공</a:t>
            </a:r>
            <a:endParaRPr lang="en-US" altLang="ko-KR" sz="1400" kern="0" dirty="0">
              <a:latin typeface="+mn-lt"/>
            </a:endParaRPr>
          </a:p>
          <a:p>
            <a:pPr lvl="2" algn="just"/>
            <a:r>
              <a:rPr lang="ko-KR" altLang="en-US" sz="1400" kern="0" dirty="0">
                <a:latin typeface="+mn-lt"/>
              </a:rPr>
              <a:t>프로젝트 사이트 </a:t>
            </a:r>
            <a:r>
              <a:rPr lang="en-US" altLang="ko-KR" sz="1400" kern="0" dirty="0">
                <a:latin typeface="+mn-lt"/>
              </a:rPr>
              <a:t>:</a:t>
            </a:r>
            <a:r>
              <a:rPr lang="ko-KR" altLang="en-US" sz="1400" kern="0" dirty="0">
                <a:latin typeface="+mn-lt"/>
              </a:rPr>
              <a:t> </a:t>
            </a:r>
            <a:r>
              <a:rPr lang="en" altLang="ko-KR" sz="1400" dirty="0">
                <a:latin typeface="+mn-lt"/>
                <a:hlinkClick r:id="rId2"/>
              </a:rPr>
              <a:t>https://coreruleset.org/</a:t>
            </a:r>
            <a:endParaRPr lang="en" altLang="ko-KR" sz="1400" dirty="0">
              <a:latin typeface="+mn-lt"/>
            </a:endParaRPr>
          </a:p>
          <a:p>
            <a:pPr lvl="2" algn="just"/>
            <a:r>
              <a:rPr lang="en-US" altLang="ko-KR" sz="1400" kern="0" dirty="0">
                <a:latin typeface="+mn-lt"/>
                <a:hlinkClick r:id="rId3"/>
              </a:rPr>
              <a:t>Current version: 3.2.0</a:t>
            </a:r>
            <a:r>
              <a:rPr lang="en-US" altLang="ko-KR" sz="1400" kern="0" dirty="0">
                <a:latin typeface="+mn-lt"/>
              </a:rPr>
              <a:t> — Sep 24, 2019</a:t>
            </a:r>
          </a:p>
          <a:p>
            <a:pPr lvl="2" algn="just"/>
            <a:r>
              <a:rPr lang="en-US" altLang="ko-KR" sz="1400" kern="0" dirty="0" err="1">
                <a:latin typeface="+mn-lt"/>
              </a:rPr>
              <a:t>ModSecurity</a:t>
            </a:r>
            <a:r>
              <a:rPr lang="en-US" altLang="ko-KR" sz="1400" kern="0" dirty="0">
                <a:latin typeface="+mn-lt"/>
              </a:rPr>
              <a:t> 2.x(2.9</a:t>
            </a:r>
            <a:r>
              <a:rPr lang="ko-KR" altLang="en-US" sz="1400" kern="0" dirty="0">
                <a:latin typeface="+mn-lt"/>
              </a:rPr>
              <a:t> 이상 권장</a:t>
            </a:r>
            <a:r>
              <a:rPr lang="en-US" altLang="ko-KR" sz="1400" kern="0" dirty="0">
                <a:latin typeface="+mn-lt"/>
              </a:rPr>
              <a:t>)</a:t>
            </a:r>
            <a:r>
              <a:rPr lang="ko-KR" altLang="en-US" sz="1400" kern="0" dirty="0">
                <a:latin typeface="+mn-lt"/>
              </a:rPr>
              <a:t> 이상이 설치된 </a:t>
            </a:r>
            <a:r>
              <a:rPr lang="en-US" altLang="ko-KR" sz="1400" kern="0" dirty="0">
                <a:latin typeface="+mn-lt"/>
              </a:rPr>
              <a:t>Microsoft IIS,</a:t>
            </a:r>
            <a:r>
              <a:rPr lang="ko-KR" altLang="en-US" sz="1400" kern="0" dirty="0">
                <a:latin typeface="+mn-lt"/>
              </a:rPr>
              <a:t> </a:t>
            </a:r>
            <a:r>
              <a:rPr lang="en-US" altLang="ko-KR" sz="1400" kern="0" dirty="0">
                <a:latin typeface="+mn-lt"/>
              </a:rPr>
              <a:t>Apache,</a:t>
            </a:r>
            <a:r>
              <a:rPr lang="ko-KR" altLang="en-US" sz="1400" kern="0" dirty="0">
                <a:latin typeface="+mn-lt"/>
              </a:rPr>
              <a:t> </a:t>
            </a:r>
            <a:r>
              <a:rPr lang="en-US" altLang="ko-KR" sz="1400" kern="0" dirty="0">
                <a:latin typeface="+mn-lt"/>
              </a:rPr>
              <a:t>Nginx </a:t>
            </a:r>
            <a:r>
              <a:rPr lang="ko-KR" altLang="en-US" sz="1400" kern="0" dirty="0">
                <a:latin typeface="+mn-lt"/>
              </a:rPr>
              <a:t>웹 서버</a:t>
            </a:r>
            <a:endParaRPr lang="en-US" altLang="ko-KR" sz="1400" kern="0" dirty="0">
              <a:latin typeface="+mn-lt"/>
            </a:endParaRPr>
          </a:p>
          <a:p>
            <a:pPr lvl="2" algn="just"/>
            <a:endParaRPr lang="en-US" altLang="ko-KR" sz="1400" kern="0" dirty="0">
              <a:latin typeface="+mn-lt"/>
            </a:endParaRPr>
          </a:p>
          <a:p>
            <a:pPr lvl="1" algn="just"/>
            <a:r>
              <a:rPr lang="en-US" altLang="ko-KR" sz="1800" b="1" kern="0" dirty="0">
                <a:latin typeface="+mn-lt"/>
              </a:rPr>
              <a:t>CRS 3</a:t>
            </a:r>
            <a:r>
              <a:rPr lang="ko-KR" altLang="en-US" sz="1800" b="1" kern="0" dirty="0">
                <a:latin typeface="+mn-lt"/>
              </a:rPr>
              <a:t>의 새로운 기능</a:t>
            </a:r>
            <a:endParaRPr lang="en-US" altLang="ko-KR" sz="1800" b="1" kern="0" dirty="0">
              <a:latin typeface="+mn-lt"/>
            </a:endParaRPr>
          </a:p>
          <a:p>
            <a:pPr lvl="2" algn="just"/>
            <a:r>
              <a:rPr lang="ko-KR" altLang="en-US" sz="1400" kern="0" dirty="0">
                <a:latin typeface="+mn-lt"/>
              </a:rPr>
              <a:t>기본 설치에서 잘못된 경고의 </a:t>
            </a:r>
            <a:r>
              <a:rPr lang="en-US" altLang="ko-KR" sz="1400" kern="0" dirty="0">
                <a:latin typeface="+mn-lt"/>
              </a:rPr>
              <a:t>90 % </a:t>
            </a:r>
            <a:r>
              <a:rPr lang="ko-KR" altLang="en-US" sz="1400" kern="0" dirty="0">
                <a:latin typeface="+mn-lt"/>
              </a:rPr>
              <a:t>이상 감소</a:t>
            </a:r>
            <a:endParaRPr lang="en-US" altLang="ko-KR" sz="1400" kern="0" dirty="0">
              <a:latin typeface="+mn-lt"/>
            </a:endParaRPr>
          </a:p>
          <a:p>
            <a:pPr lvl="2" algn="just"/>
            <a:r>
              <a:rPr lang="ko-KR" altLang="en-US" sz="1400" kern="0" dirty="0">
                <a:latin typeface="+mn-lt"/>
              </a:rPr>
              <a:t>엄격한 점검을 가능하게 하는 사용자 정의 편집</a:t>
            </a:r>
            <a:endParaRPr lang="en-US" altLang="ko-KR" sz="1400" kern="0" dirty="0">
              <a:latin typeface="+mn-lt"/>
            </a:endParaRPr>
          </a:p>
          <a:p>
            <a:pPr lvl="2" algn="just"/>
            <a:r>
              <a:rPr lang="en-US" altLang="ko-KR" sz="1400" kern="0" dirty="0">
                <a:latin typeface="+mn-lt"/>
              </a:rPr>
              <a:t>WordPress,</a:t>
            </a:r>
            <a:r>
              <a:rPr lang="ko-KR" altLang="en-US" sz="1400" kern="0" dirty="0">
                <a:latin typeface="+mn-lt"/>
              </a:rPr>
              <a:t> </a:t>
            </a:r>
            <a:r>
              <a:rPr lang="en-US" altLang="ko-KR" sz="1400" kern="0" dirty="0">
                <a:latin typeface="+mn-lt"/>
              </a:rPr>
              <a:t>Drupal</a:t>
            </a:r>
            <a:r>
              <a:rPr lang="ko-KR" altLang="en-US" sz="1400" kern="0" dirty="0">
                <a:latin typeface="+mn-lt"/>
              </a:rPr>
              <a:t>에 대한 프로그램 별 제외</a:t>
            </a:r>
            <a:r>
              <a:rPr lang="en-US" altLang="ko-KR" sz="1400" kern="0" dirty="0">
                <a:latin typeface="+mn-lt"/>
              </a:rPr>
              <a:t> </a:t>
            </a:r>
            <a:r>
              <a:rPr lang="ko-KR" altLang="en-US" sz="1400" kern="0" dirty="0">
                <a:latin typeface="+mn-lt"/>
              </a:rPr>
              <a:t>기능</a:t>
            </a:r>
            <a:endParaRPr lang="en-US" altLang="ko-KR" sz="1400" kern="0" dirty="0">
              <a:latin typeface="+mn-lt"/>
            </a:endParaRPr>
          </a:p>
          <a:p>
            <a:pPr lvl="2" algn="just"/>
            <a:r>
              <a:rPr lang="ko-KR" altLang="en-US" sz="1400" kern="0" dirty="0">
                <a:latin typeface="+mn-lt"/>
              </a:rPr>
              <a:t>샘플링 모드는 사용자 정의 트래픽 범위에서 실행</a:t>
            </a:r>
            <a:endParaRPr lang="en-US" altLang="ko-KR" sz="1400" kern="0" dirty="0">
              <a:latin typeface="+mn-lt"/>
            </a:endParaRPr>
          </a:p>
          <a:p>
            <a:pPr lvl="2" algn="just"/>
            <a:r>
              <a:rPr lang="en-US" altLang="ko-KR" sz="1400" kern="0" dirty="0" err="1">
                <a:latin typeface="+mn-lt"/>
              </a:rPr>
              <a:t>ModSecurity</a:t>
            </a:r>
            <a:r>
              <a:rPr lang="ko-KR" altLang="en-US" sz="1400" kern="0" dirty="0">
                <a:latin typeface="+mn-lt"/>
              </a:rPr>
              <a:t>에 포함된 </a:t>
            </a:r>
            <a:r>
              <a:rPr lang="en-US" altLang="ko-KR" sz="1400" kern="0" dirty="0" err="1">
                <a:latin typeface="+mn-lt"/>
              </a:rPr>
              <a:t>libinjection</a:t>
            </a:r>
            <a:r>
              <a:rPr lang="ko-KR" altLang="en-US" sz="1400" kern="0" dirty="0">
                <a:latin typeface="+mn-lt"/>
              </a:rPr>
              <a:t>을 사용한 </a:t>
            </a:r>
            <a:r>
              <a:rPr lang="en-US" altLang="ko-KR" sz="1400" kern="0" dirty="0" err="1">
                <a:latin typeface="+mn-lt"/>
              </a:rPr>
              <a:t>SQLi</a:t>
            </a:r>
            <a:r>
              <a:rPr lang="en-US" altLang="ko-KR" sz="1400" kern="0" dirty="0">
                <a:latin typeface="+mn-lt"/>
              </a:rPr>
              <a:t>, XSS </a:t>
            </a:r>
            <a:r>
              <a:rPr lang="ko-KR" altLang="en-US" sz="1400" kern="0" dirty="0">
                <a:latin typeface="+mn-lt"/>
              </a:rPr>
              <a:t>분석</a:t>
            </a:r>
          </a:p>
          <a:p>
            <a:pPr lvl="2" algn="just"/>
            <a:r>
              <a:rPr lang="en-US" altLang="ko-KR" sz="1400" kern="0" dirty="0">
                <a:latin typeface="+mn-lt"/>
              </a:rPr>
              <a:t>Java </a:t>
            </a:r>
            <a:r>
              <a:rPr lang="ko-KR" altLang="en-US" sz="1400" kern="0" dirty="0">
                <a:latin typeface="+mn-lt"/>
              </a:rPr>
              <a:t>및 </a:t>
            </a:r>
            <a:r>
              <a:rPr lang="en-US" altLang="ko-KR" sz="1400" kern="0" dirty="0">
                <a:latin typeface="+mn-lt"/>
              </a:rPr>
              <a:t>PHP </a:t>
            </a:r>
            <a:r>
              <a:rPr lang="ko-KR" altLang="en-US" sz="1400" kern="0" dirty="0">
                <a:latin typeface="+mn-lt"/>
              </a:rPr>
              <a:t>코드 삽입 및</a:t>
            </a:r>
            <a:r>
              <a:rPr lang="en-US" altLang="ko-KR" sz="1400" kern="0" dirty="0">
                <a:latin typeface="+mn-lt"/>
              </a:rPr>
              <a:t> </a:t>
            </a:r>
            <a:r>
              <a:rPr lang="ko-KR" altLang="en-US" sz="1400" kern="0" dirty="0">
                <a:latin typeface="+mn-lt"/>
              </a:rPr>
              <a:t>직렬화 규칙</a:t>
            </a:r>
            <a:endParaRPr lang="en-US" altLang="ko-KR" sz="1400" kern="0" dirty="0">
              <a:latin typeface="+mn-lt"/>
            </a:endParaRPr>
          </a:p>
          <a:p>
            <a:pPr lvl="2" algn="just"/>
            <a:endParaRPr lang="en-US" altLang="ko-KR" sz="1400" kern="0" dirty="0">
              <a:latin typeface="+mn-lt"/>
            </a:endParaRPr>
          </a:p>
        </p:txBody>
      </p:sp>
      <p:pic>
        <p:nvPicPr>
          <p:cNvPr id="10242" name="그림 5" descr="owasp_logo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7138" y="144463"/>
            <a:ext cx="1354137" cy="135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Flagship Projects (Code)</a:t>
            </a:r>
            <a:endParaRPr lang="ko-KR" altLang="en-US" dirty="0">
              <a:latin typeface="+mj-lt"/>
            </a:endParaRPr>
          </a:p>
        </p:txBody>
      </p:sp>
      <p:sp>
        <p:nvSpPr>
          <p:cNvPr id="10245" name="슬라이드 번호 개체 틀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E05916E1-AC9B-429E-832B-B6F2A7A0CE54}" type="slidenum">
              <a:rPr lang="en-US" altLang="ko-KR" smtClean="0">
                <a:solidFill>
                  <a:srgbClr val="969696"/>
                </a:solidFill>
                <a:latin typeface="맑은 고딕" pitchFamily="50" charset="-127"/>
              </a:rPr>
              <a:pPr eaLnBrk="1" hangingPunct="1"/>
              <a:t>22</a:t>
            </a:fld>
            <a:endParaRPr lang="en-US" altLang="ko-KR">
              <a:solidFill>
                <a:srgbClr val="969696"/>
              </a:solidFill>
              <a:latin typeface="맑은 고딕" pitchFamily="50" charset="-127"/>
            </a:endParaRPr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B9150761-F6B0-8843-93C8-7777729D3EB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27694" y="3375894"/>
            <a:ext cx="2028545" cy="2845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9581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내용 개체 틀 2">
            <a:extLst>
              <a:ext uri="{FF2B5EF4-FFF2-40B4-BE49-F238E27FC236}">
                <a16:creationId xmlns:a16="http://schemas.microsoft.com/office/drawing/2014/main" id="{0852D5F7-3CAB-4544-B60F-A88347FA88B7}"/>
              </a:ext>
            </a:extLst>
          </p:cNvPr>
          <p:cNvSpPr txBox="1">
            <a:spLocks/>
          </p:cNvSpPr>
          <p:nvPr/>
        </p:nvSpPr>
        <p:spPr bwMode="auto">
          <a:xfrm>
            <a:off x="423863" y="1153682"/>
            <a:ext cx="8229600" cy="5067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ebdings" pitchFamily="18" charset="2"/>
              <a:buChar char="&lt;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Webdings" pitchFamily="18" charset="2"/>
              <a:buChar char="4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algn="just"/>
            <a:r>
              <a:rPr lang="en-US" altLang="ko-KR" sz="2000" b="1" kern="0" dirty="0">
                <a:latin typeface="+mn-lt"/>
              </a:rPr>
              <a:t>OWASP CSRF Guard</a:t>
            </a:r>
          </a:p>
          <a:p>
            <a:pPr lvl="1" algn="just"/>
            <a:r>
              <a:rPr lang="en" altLang="ko-KR" sz="1600" b="1" kern="0" dirty="0">
                <a:latin typeface="+mn-lt"/>
              </a:rPr>
              <a:t>CSRF(Cross-Site Request Forgery) </a:t>
            </a:r>
            <a:r>
              <a:rPr lang="ko-KR" altLang="en-US" sz="1600" b="1" kern="0" dirty="0">
                <a:latin typeface="+mn-lt"/>
              </a:rPr>
              <a:t>공격의 위험을 완화하기 위해 다양한 동기화 프로그램 토큰 패턴을 구현하는 라이브러리</a:t>
            </a:r>
            <a:endParaRPr lang="en-US" altLang="ko-KR" sz="1600" b="1" kern="0" dirty="0">
              <a:latin typeface="+mn-lt"/>
            </a:endParaRPr>
          </a:p>
          <a:p>
            <a:pPr lvl="2" algn="just"/>
            <a:r>
              <a:rPr lang="en-US" altLang="ko-KR" sz="1400" kern="0" dirty="0" err="1">
                <a:latin typeface="+mn-lt"/>
              </a:rPr>
              <a:t>JavaEE</a:t>
            </a:r>
            <a:r>
              <a:rPr lang="en-US" altLang="ko-KR" sz="1400" kern="0" dirty="0">
                <a:latin typeface="+mn-lt"/>
              </a:rPr>
              <a:t> </a:t>
            </a:r>
            <a:r>
              <a:rPr lang="ko-KR" altLang="en-US" sz="1400" kern="0" dirty="0">
                <a:latin typeface="+mn-lt"/>
              </a:rPr>
              <a:t>필터를 사용하여 통합되며</a:t>
            </a:r>
            <a:r>
              <a:rPr lang="en-US" altLang="ko-KR" sz="1400" kern="0" dirty="0">
                <a:latin typeface="+mn-lt"/>
              </a:rPr>
              <a:t>,</a:t>
            </a:r>
            <a:r>
              <a:rPr lang="ko-KR" altLang="en-US" sz="1400" kern="0" dirty="0">
                <a:latin typeface="+mn-lt"/>
              </a:rPr>
              <a:t> </a:t>
            </a:r>
            <a:r>
              <a:rPr lang="ko-KR" altLang="en-US" sz="1400" kern="0" dirty="0" err="1">
                <a:latin typeface="+mn-lt"/>
              </a:rPr>
              <a:t>세션별</a:t>
            </a:r>
            <a:r>
              <a:rPr lang="ko-KR" altLang="en-US" sz="1400" kern="0" dirty="0">
                <a:latin typeface="+mn-lt"/>
              </a:rPr>
              <a:t> 또는 요청당 의사 토큰을 </a:t>
            </a:r>
            <a:r>
              <a:rPr lang="en-US" altLang="ko-KR" sz="1400" kern="0" dirty="0">
                <a:latin typeface="+mn-lt"/>
              </a:rPr>
              <a:t>HTML</a:t>
            </a:r>
            <a:r>
              <a:rPr lang="ko-KR" altLang="en-US" sz="1400" kern="0" dirty="0">
                <a:latin typeface="+mn-lt"/>
              </a:rPr>
              <a:t>에 통합하는 다양한 자동 및 수동 방법을 제공</a:t>
            </a:r>
            <a:endParaRPr lang="en-US" altLang="ko-KR" sz="1400" kern="0" dirty="0">
              <a:latin typeface="+mn-lt"/>
            </a:endParaRPr>
          </a:p>
          <a:p>
            <a:pPr lvl="2" algn="just"/>
            <a:r>
              <a:rPr lang="ko-KR" altLang="en-US" sz="1400" kern="0" dirty="0">
                <a:latin typeface="+mn-lt"/>
              </a:rPr>
              <a:t>동적 </a:t>
            </a:r>
            <a:r>
              <a:rPr lang="en-US" altLang="ko-KR" sz="1400" kern="0" dirty="0">
                <a:latin typeface="+mn-lt"/>
              </a:rPr>
              <a:t>JavaScript DOM </a:t>
            </a:r>
            <a:r>
              <a:rPr lang="ko-KR" altLang="en-US" sz="1400" kern="0" dirty="0">
                <a:latin typeface="+mn-lt"/>
              </a:rPr>
              <a:t>조작 또는 </a:t>
            </a:r>
            <a:r>
              <a:rPr lang="en-US" altLang="ko-KR" sz="1400" kern="0" dirty="0">
                <a:latin typeface="+mn-lt"/>
              </a:rPr>
              <a:t>JSP </a:t>
            </a:r>
            <a:r>
              <a:rPr lang="ko-KR" altLang="en-US" sz="1400" kern="0" dirty="0">
                <a:latin typeface="+mn-lt"/>
              </a:rPr>
              <a:t>태그 라이브러리를 사용하여 </a:t>
            </a:r>
            <a:r>
              <a:rPr lang="en-US" altLang="ko-KR" sz="1400" kern="0" dirty="0">
                <a:latin typeface="+mn-lt"/>
              </a:rPr>
              <a:t>HTML</a:t>
            </a:r>
            <a:r>
              <a:rPr lang="ko-KR" altLang="en-US" sz="1400" kern="0" dirty="0">
                <a:latin typeface="+mn-lt"/>
              </a:rPr>
              <a:t>에 토큰을 삽입 할 수 있음</a:t>
            </a:r>
            <a:endParaRPr lang="en-US" altLang="ko-KR" sz="1400" kern="0" dirty="0">
              <a:latin typeface="+mn-lt"/>
            </a:endParaRPr>
          </a:p>
          <a:p>
            <a:pPr lvl="2" algn="just"/>
            <a:r>
              <a:rPr lang="ko-KR" altLang="en-US" sz="1400" kern="0" dirty="0">
                <a:latin typeface="+mn-lt"/>
              </a:rPr>
              <a:t>프로젝트 사이트 </a:t>
            </a:r>
            <a:r>
              <a:rPr lang="en-US" altLang="ko-KR" sz="1400" kern="0" dirty="0">
                <a:latin typeface="+mn-lt"/>
              </a:rPr>
              <a:t>:</a:t>
            </a:r>
            <a:r>
              <a:rPr lang="ko-KR" altLang="en-US" sz="1400" kern="0" dirty="0">
                <a:latin typeface="+mn-lt"/>
              </a:rPr>
              <a:t> </a:t>
            </a:r>
            <a:r>
              <a:rPr lang="en" altLang="ko-KR" sz="1400" dirty="0">
                <a:latin typeface="+mn-lt"/>
                <a:hlinkClick r:id="rId2"/>
              </a:rPr>
              <a:t>https://github.com/aramrami/OWASP-CSRFGuard</a:t>
            </a:r>
            <a:endParaRPr lang="en" altLang="ko-KR" sz="1400" dirty="0">
              <a:latin typeface="+mn-lt"/>
            </a:endParaRPr>
          </a:p>
          <a:p>
            <a:pPr lvl="2" algn="just"/>
            <a:endParaRPr lang="en" altLang="ko-KR" sz="1400" dirty="0">
              <a:latin typeface="+mn-lt"/>
            </a:endParaRPr>
          </a:p>
          <a:p>
            <a:pPr lvl="1" algn="just"/>
            <a:r>
              <a:rPr lang="en" altLang="ko-KR" sz="1600" b="1" dirty="0">
                <a:latin typeface="+mn-lt"/>
              </a:rPr>
              <a:t>Architecture</a:t>
            </a:r>
            <a:endParaRPr lang="en-US" altLang="ko-KR" sz="1800" b="1" kern="0" dirty="0">
              <a:latin typeface="+mn-lt"/>
            </a:endParaRPr>
          </a:p>
        </p:txBody>
      </p:sp>
      <p:pic>
        <p:nvPicPr>
          <p:cNvPr id="10242" name="그림 5" descr="owasp_logo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7138" y="144463"/>
            <a:ext cx="1354137" cy="135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Flagship Projects (Code)</a:t>
            </a:r>
            <a:endParaRPr lang="ko-KR" altLang="en-US" dirty="0">
              <a:latin typeface="+mj-lt"/>
            </a:endParaRPr>
          </a:p>
        </p:txBody>
      </p:sp>
      <p:sp>
        <p:nvSpPr>
          <p:cNvPr id="10245" name="슬라이드 번호 개체 틀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E05916E1-AC9B-429E-832B-B6F2A7A0CE54}" type="slidenum">
              <a:rPr lang="en-US" altLang="ko-KR" smtClean="0">
                <a:solidFill>
                  <a:srgbClr val="969696"/>
                </a:solidFill>
                <a:latin typeface="맑은 고딕" pitchFamily="50" charset="-127"/>
              </a:rPr>
              <a:pPr eaLnBrk="1" hangingPunct="1"/>
              <a:t>23</a:t>
            </a:fld>
            <a:endParaRPr lang="en-US" altLang="ko-KR">
              <a:solidFill>
                <a:srgbClr val="969696"/>
              </a:solidFill>
              <a:latin typeface="맑은 고딕" pitchFamily="50" charset="-127"/>
            </a:endParaRPr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A78E72E0-76B1-1E4E-A4F9-682DC060F04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46305" y="3853634"/>
            <a:ext cx="5366871" cy="2714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264347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그림 5" descr="owasp_logo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7138" y="144463"/>
            <a:ext cx="1354137" cy="135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Flagship Projects (Documentation)</a:t>
            </a:r>
            <a:endParaRPr lang="ko-KR" altLang="en-US" dirty="0">
              <a:latin typeface="+mj-lt"/>
            </a:endParaRPr>
          </a:p>
        </p:txBody>
      </p:sp>
      <p:sp>
        <p:nvSpPr>
          <p:cNvPr id="10245" name="슬라이드 번호 개체 틀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E05916E1-AC9B-429E-832B-B6F2A7A0CE54}" type="slidenum">
              <a:rPr lang="en-US" altLang="ko-KR" smtClean="0">
                <a:solidFill>
                  <a:srgbClr val="969696"/>
                </a:solidFill>
                <a:latin typeface="맑은 고딕" pitchFamily="50" charset="-127"/>
              </a:rPr>
              <a:pPr eaLnBrk="1" hangingPunct="1"/>
              <a:t>24</a:t>
            </a:fld>
            <a:endParaRPr lang="en-US" altLang="ko-KR">
              <a:solidFill>
                <a:srgbClr val="969696"/>
              </a:solidFill>
              <a:latin typeface="맑은 고딕" pitchFamily="50" charset="-127"/>
            </a:endParaRPr>
          </a:p>
        </p:txBody>
      </p:sp>
      <p:sp>
        <p:nvSpPr>
          <p:cNvPr id="11" name="내용 개체 틀 2">
            <a:extLst>
              <a:ext uri="{FF2B5EF4-FFF2-40B4-BE49-F238E27FC236}">
                <a16:creationId xmlns:a16="http://schemas.microsoft.com/office/drawing/2014/main" id="{0852D5F7-3CAB-4544-B60F-A88347FA88B7}"/>
              </a:ext>
            </a:extLst>
          </p:cNvPr>
          <p:cNvSpPr txBox="1">
            <a:spLocks/>
          </p:cNvSpPr>
          <p:nvPr/>
        </p:nvSpPr>
        <p:spPr bwMode="auto">
          <a:xfrm>
            <a:off x="423863" y="1153682"/>
            <a:ext cx="8229600" cy="5067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ebdings" pitchFamily="18" charset="2"/>
              <a:buChar char="&lt;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Webdings" pitchFamily="18" charset="2"/>
              <a:buChar char="4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algn="just"/>
            <a:r>
              <a:rPr lang="en-US" altLang="ko-KR" sz="2000" b="1" kern="0" dirty="0">
                <a:latin typeface="+mn-lt"/>
              </a:rPr>
              <a:t>OWASP Application Security Verification Standard</a:t>
            </a:r>
          </a:p>
          <a:p>
            <a:pPr lvl="1" algn="just"/>
            <a:r>
              <a:rPr lang="ko-KR" altLang="en-US" sz="1600" b="1" kern="0" dirty="0">
                <a:latin typeface="+mn-lt"/>
              </a:rPr>
              <a:t>웹 애플리케이션 기술 보안 제어 테스트를 위한 기초를 제공하고 개발자에게 안전한 개발을 위한 요구 사항 목록</a:t>
            </a:r>
            <a:endParaRPr lang="en-US" altLang="ko-KR" sz="1600" b="1" kern="0" dirty="0">
              <a:latin typeface="+mn-lt"/>
            </a:endParaRPr>
          </a:p>
          <a:p>
            <a:pPr lvl="2" algn="just"/>
            <a:r>
              <a:rPr lang="ko-KR" altLang="en-US" sz="1400" kern="0" dirty="0">
                <a:latin typeface="+mn-lt"/>
              </a:rPr>
              <a:t>상업적으로 작동 가능한 개방형 표준을 사용하여 웹 애플리케이션 보안 검증을 수행할 때 시장에서 이용할 수 있는 적용 범위 등 표준을 정의</a:t>
            </a:r>
            <a:endParaRPr lang="en-US" altLang="ko-KR" sz="1400" kern="0" dirty="0">
              <a:latin typeface="+mn-lt"/>
            </a:endParaRPr>
          </a:p>
          <a:p>
            <a:pPr lvl="2" algn="just"/>
            <a:r>
              <a:rPr lang="en-US" altLang="ko-KR" sz="1400" kern="0" dirty="0">
                <a:latin typeface="+mn-lt"/>
              </a:rPr>
              <a:t>XSS, SQL Injection</a:t>
            </a:r>
            <a:r>
              <a:rPr lang="ko-KR" altLang="en-US" sz="1400" kern="0" dirty="0">
                <a:latin typeface="+mn-lt"/>
              </a:rPr>
              <a:t>과 같은 </a:t>
            </a:r>
            <a:r>
              <a:rPr lang="ko-KR" altLang="en-US" sz="1400" kern="0" dirty="0" err="1">
                <a:latin typeface="+mn-lt"/>
              </a:rPr>
              <a:t>취약점으로부터</a:t>
            </a:r>
            <a:r>
              <a:rPr lang="ko-KR" altLang="en-US" sz="1400" kern="0" dirty="0">
                <a:latin typeface="+mn-lt"/>
              </a:rPr>
              <a:t> 보호하기 위해 사용되는 환경의 기술 보안 </a:t>
            </a:r>
            <a:r>
              <a:rPr lang="ko-KR" altLang="en-US" sz="1400" kern="0" dirty="0" err="1">
                <a:latin typeface="+mn-lt"/>
              </a:rPr>
              <a:t>제어뿐만</a:t>
            </a:r>
            <a:r>
              <a:rPr lang="ko-KR" altLang="en-US" sz="1400" kern="0" dirty="0">
                <a:latin typeface="+mn-lt"/>
              </a:rPr>
              <a:t> 아니라 응용 프로그램 기술 보안 제어를 테스트하기 위한 정보를 제공</a:t>
            </a:r>
            <a:endParaRPr lang="en-US" altLang="ko-KR" sz="1400" kern="0" dirty="0">
              <a:latin typeface="+mn-lt"/>
            </a:endParaRPr>
          </a:p>
          <a:p>
            <a:pPr lvl="2" algn="just"/>
            <a:r>
              <a:rPr lang="ko-KR" altLang="en-US" sz="1400" kern="0" dirty="0">
                <a:latin typeface="+mn-lt"/>
              </a:rPr>
              <a:t>프로젝트 사이트 </a:t>
            </a:r>
            <a:r>
              <a:rPr lang="en-US" altLang="ko-KR" sz="1400" kern="0" dirty="0">
                <a:latin typeface="+mn-lt"/>
              </a:rPr>
              <a:t>:</a:t>
            </a:r>
            <a:r>
              <a:rPr lang="ko-KR" altLang="en-US" sz="1400" kern="0" dirty="0">
                <a:latin typeface="+mn-lt"/>
              </a:rPr>
              <a:t> </a:t>
            </a:r>
            <a:r>
              <a:rPr lang="en" altLang="ko-KR" sz="1400" dirty="0">
                <a:latin typeface="+mn-lt"/>
                <a:hlinkClick r:id="rId3"/>
              </a:rPr>
              <a:t>https://github.com/OWASP/ASVS</a:t>
            </a:r>
            <a:endParaRPr lang="en" altLang="ko-KR" sz="1400" dirty="0">
              <a:latin typeface="+mn-lt"/>
            </a:endParaRPr>
          </a:p>
          <a:p>
            <a:pPr lvl="2" algn="just"/>
            <a:r>
              <a:rPr lang="ko-KR" altLang="en-US" sz="1400" kern="0" dirty="0">
                <a:latin typeface="+mn-lt"/>
              </a:rPr>
              <a:t>번역 </a:t>
            </a:r>
            <a:r>
              <a:rPr lang="en-US" altLang="ko-KR" sz="1400" kern="0" dirty="0">
                <a:latin typeface="+mn-lt"/>
              </a:rPr>
              <a:t>:</a:t>
            </a:r>
            <a:r>
              <a:rPr lang="ko-KR" altLang="en-US" sz="1400" kern="0" dirty="0">
                <a:latin typeface="+mn-lt"/>
              </a:rPr>
              <a:t> </a:t>
            </a:r>
            <a:r>
              <a:rPr lang="en" altLang="ko-KR" sz="1400" dirty="0">
                <a:latin typeface="+mn-lt"/>
                <a:hlinkClick r:id="rId4"/>
              </a:rPr>
              <a:t>https://crowdin.com/project/owasp-asvs</a:t>
            </a:r>
            <a:endParaRPr lang="en-US" altLang="ko-KR" sz="1400" kern="0" dirty="0">
              <a:latin typeface="+mn-lt"/>
            </a:endParaRPr>
          </a:p>
        </p:txBody>
      </p:sp>
      <p:pic>
        <p:nvPicPr>
          <p:cNvPr id="7" name="Picture" descr="ASVS Levels" title="ASVS Levels">
            <a:extLst>
              <a:ext uri="{FF2B5EF4-FFF2-40B4-BE49-F238E27FC236}">
                <a16:creationId xmlns:a16="http://schemas.microsoft.com/office/drawing/2014/main" id="{328ABEE4-2177-C14C-BE51-F6F2081DBBAE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 bwMode="auto">
          <a:xfrm>
            <a:off x="882825" y="3614374"/>
            <a:ext cx="7378350" cy="2650695"/>
          </a:xfrm>
          <a:prstGeom prst="rect">
            <a:avLst/>
          </a:prstGeom>
          <a:noFill/>
          <a:ln w="9525">
            <a:noFill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5108496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내용 개체 틀 2">
            <a:extLst>
              <a:ext uri="{FF2B5EF4-FFF2-40B4-BE49-F238E27FC236}">
                <a16:creationId xmlns:a16="http://schemas.microsoft.com/office/drawing/2014/main" id="{0852D5F7-3CAB-4544-B60F-A88347FA88B7}"/>
              </a:ext>
            </a:extLst>
          </p:cNvPr>
          <p:cNvSpPr txBox="1">
            <a:spLocks/>
          </p:cNvSpPr>
          <p:nvPr/>
        </p:nvSpPr>
        <p:spPr bwMode="auto">
          <a:xfrm>
            <a:off x="423863" y="1153682"/>
            <a:ext cx="8229600" cy="5067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ebdings" pitchFamily="18" charset="2"/>
              <a:buChar char="&lt;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Webdings" pitchFamily="18" charset="2"/>
              <a:buChar char="4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algn="just"/>
            <a:r>
              <a:rPr lang="en-US" altLang="ko-KR" sz="2000" b="1" kern="0" dirty="0">
                <a:latin typeface="+mn-lt"/>
              </a:rPr>
              <a:t>OWASP </a:t>
            </a:r>
            <a:r>
              <a:rPr lang="en-US" altLang="ko-KR" sz="2000" b="1" kern="0" dirty="0" err="1">
                <a:latin typeface="+mn-lt"/>
              </a:rPr>
              <a:t>AppSensor</a:t>
            </a:r>
            <a:endParaRPr lang="en-US" altLang="ko-KR" sz="2000" b="1" kern="0" dirty="0">
              <a:latin typeface="+mn-lt"/>
            </a:endParaRPr>
          </a:p>
          <a:p>
            <a:pPr lvl="1" algn="just"/>
            <a:r>
              <a:rPr lang="ko-KR" altLang="en-US" sz="1600" b="1" kern="0" dirty="0">
                <a:latin typeface="+mn-lt"/>
              </a:rPr>
              <a:t>침입</a:t>
            </a:r>
            <a:r>
              <a:rPr lang="en-US" altLang="ko-KR" sz="1600" b="1" kern="0" dirty="0">
                <a:latin typeface="+mn-lt"/>
              </a:rPr>
              <a:t> </a:t>
            </a:r>
            <a:r>
              <a:rPr lang="ko-KR" altLang="en-US" sz="1600" b="1" kern="0" dirty="0">
                <a:latin typeface="+mn-lt"/>
              </a:rPr>
              <a:t>탐지 및 애플리케이션에 대한 자동</a:t>
            </a:r>
            <a:r>
              <a:rPr lang="en-US" altLang="ko-KR" sz="1600" b="1" kern="0" dirty="0">
                <a:latin typeface="+mn-lt"/>
              </a:rPr>
              <a:t> </a:t>
            </a:r>
            <a:r>
              <a:rPr lang="ko-KR" altLang="en-US" sz="1600" b="1" kern="0" dirty="0">
                <a:latin typeface="+mn-lt"/>
              </a:rPr>
              <a:t>응답을 구현하기</a:t>
            </a:r>
            <a:r>
              <a:rPr lang="en-US" altLang="ko-KR" sz="1600" b="1" kern="0" dirty="0">
                <a:latin typeface="+mn-lt"/>
              </a:rPr>
              <a:t> </a:t>
            </a:r>
            <a:r>
              <a:rPr lang="ko-KR" altLang="en-US" sz="1600" b="1" kern="0" dirty="0">
                <a:latin typeface="+mn-lt"/>
              </a:rPr>
              <a:t>위한 규정 지침을 제공하는 개념적 프레임워크 및 방법론</a:t>
            </a:r>
            <a:endParaRPr lang="en-US" altLang="ko-KR" sz="1600" b="1" kern="0" dirty="0">
              <a:latin typeface="+mn-lt"/>
            </a:endParaRPr>
          </a:p>
          <a:p>
            <a:pPr lvl="1" algn="just"/>
            <a:r>
              <a:rPr lang="en-US" altLang="ko-KR" sz="1600" b="1" kern="0" dirty="0" err="1"/>
              <a:t>AppSensor</a:t>
            </a:r>
            <a:r>
              <a:rPr lang="ko-KR" altLang="en-US" sz="1600" b="1" kern="0" dirty="0"/>
              <a:t>를 사용하면 공격 가능한 취약점을 사전에 식별하고 제거할 수 있음</a:t>
            </a:r>
            <a:endParaRPr lang="en-US" altLang="ko-KR" sz="1600" b="1" kern="0" dirty="0">
              <a:latin typeface="+mn-lt"/>
            </a:endParaRPr>
          </a:p>
          <a:p>
            <a:pPr lvl="1" algn="just"/>
            <a:r>
              <a:rPr lang="ko-KR" altLang="en-US" sz="1600" b="1" kern="0" dirty="0">
                <a:latin typeface="+mn-lt"/>
              </a:rPr>
              <a:t>악의적인 공격자를 식별하는 데 사용할 수 있는 </a:t>
            </a:r>
            <a:r>
              <a:rPr lang="en-US" altLang="ko-KR" sz="1600" b="1" kern="0" dirty="0">
                <a:latin typeface="+mn-lt"/>
              </a:rPr>
              <a:t>50</a:t>
            </a:r>
            <a:r>
              <a:rPr lang="ko-KR" altLang="en-US" sz="1600" b="1" kern="0" dirty="0">
                <a:latin typeface="+mn-lt"/>
              </a:rPr>
              <a:t>가지가 넘는 탐지 지점을 정의</a:t>
            </a:r>
            <a:endParaRPr lang="en-US" altLang="ko-KR" sz="1600" b="1" kern="0" dirty="0">
              <a:latin typeface="+mn-lt"/>
            </a:endParaRPr>
          </a:p>
          <a:p>
            <a:pPr lvl="1" algn="just"/>
            <a:r>
              <a:rPr lang="ko-KR" altLang="en-US" sz="1600" b="1" kern="0" dirty="0">
                <a:latin typeface="+mn-lt"/>
              </a:rPr>
              <a:t>악의적인 공격자가 식별된 후 대응하는 방법에 대한 지침을 제공</a:t>
            </a:r>
            <a:endParaRPr lang="en-US" altLang="ko-KR" sz="1600" b="1" kern="0" dirty="0">
              <a:latin typeface="+mn-lt"/>
            </a:endParaRPr>
          </a:p>
          <a:p>
            <a:pPr lvl="2" algn="just"/>
            <a:r>
              <a:rPr lang="ko-KR" altLang="en-US" sz="1400" kern="0" dirty="0">
                <a:latin typeface="+mn-lt"/>
              </a:rPr>
              <a:t>사용자 로그아웃</a:t>
            </a:r>
            <a:r>
              <a:rPr lang="en-US" altLang="ko-KR" sz="1400" kern="0" dirty="0">
                <a:latin typeface="+mn-lt"/>
              </a:rPr>
              <a:t>, </a:t>
            </a:r>
            <a:r>
              <a:rPr lang="ko-KR" altLang="en-US" sz="1400" kern="0" dirty="0">
                <a:latin typeface="+mn-lt"/>
              </a:rPr>
              <a:t>계정 잠금 또는 관리자에게 알림 등</a:t>
            </a:r>
            <a:r>
              <a:rPr lang="en-US" altLang="ko-KR" sz="1400" kern="0" dirty="0">
                <a:latin typeface="+mn-lt"/>
              </a:rPr>
              <a:t> 12</a:t>
            </a:r>
            <a:r>
              <a:rPr lang="ko-KR" altLang="en-US" sz="1400" kern="0" dirty="0">
                <a:latin typeface="+mn-lt"/>
              </a:rPr>
              <a:t>가지 이상 대응 조치 방안 제공</a:t>
            </a:r>
            <a:endParaRPr lang="en-US" altLang="ko-KR" sz="1400" kern="0" dirty="0">
              <a:latin typeface="+mn-lt"/>
            </a:endParaRPr>
          </a:p>
          <a:p>
            <a:pPr lvl="2" algn="just"/>
            <a:r>
              <a:rPr lang="ko-KR" altLang="en-US" sz="1400" kern="0" dirty="0">
                <a:latin typeface="+mn-lt"/>
              </a:rPr>
              <a:t>프로젝트 사이트 </a:t>
            </a:r>
            <a:r>
              <a:rPr lang="en-US" altLang="ko-KR" sz="1400" kern="0" dirty="0">
                <a:latin typeface="+mn-lt"/>
              </a:rPr>
              <a:t>:</a:t>
            </a:r>
            <a:r>
              <a:rPr lang="ko-KR" altLang="en-US" sz="1400" kern="0" dirty="0">
                <a:latin typeface="+mn-lt"/>
              </a:rPr>
              <a:t> </a:t>
            </a:r>
            <a:r>
              <a:rPr lang="en" altLang="ko-KR" sz="1400" dirty="0">
                <a:latin typeface="+mn-lt"/>
                <a:hlinkClick r:id="rId2"/>
              </a:rPr>
              <a:t>http://appsensor.org/</a:t>
            </a:r>
            <a:endParaRPr lang="en" altLang="ko-KR" sz="1400" dirty="0">
              <a:latin typeface="+mn-lt"/>
            </a:endParaRPr>
          </a:p>
          <a:p>
            <a:pPr lvl="1" algn="just"/>
            <a:endParaRPr lang="en-US" altLang="ko-KR" sz="1600" b="1" kern="0" dirty="0">
              <a:latin typeface="+mn-lt"/>
            </a:endParaRPr>
          </a:p>
        </p:txBody>
      </p:sp>
      <p:pic>
        <p:nvPicPr>
          <p:cNvPr id="10242" name="그림 5" descr="owasp_logo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7138" y="144463"/>
            <a:ext cx="1354137" cy="135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Flagship Projects (Documentation)</a:t>
            </a:r>
            <a:endParaRPr lang="ko-KR" altLang="en-US" dirty="0">
              <a:latin typeface="+mj-lt"/>
            </a:endParaRPr>
          </a:p>
        </p:txBody>
      </p:sp>
      <p:sp>
        <p:nvSpPr>
          <p:cNvPr id="10245" name="슬라이드 번호 개체 틀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E05916E1-AC9B-429E-832B-B6F2A7A0CE54}" type="slidenum">
              <a:rPr lang="en-US" altLang="ko-KR" smtClean="0">
                <a:solidFill>
                  <a:srgbClr val="969696"/>
                </a:solidFill>
                <a:latin typeface="맑은 고딕" pitchFamily="50" charset="-127"/>
              </a:rPr>
              <a:pPr eaLnBrk="1" hangingPunct="1"/>
              <a:t>25</a:t>
            </a:fld>
            <a:endParaRPr lang="en-US" altLang="ko-KR">
              <a:solidFill>
                <a:srgbClr val="969696"/>
              </a:solidFill>
              <a:latin typeface="맑은 고딕" pitchFamily="50" charset="-127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DED739BA-31FC-7944-BD91-DB1CBB96BE8E}"/>
              </a:ext>
            </a:extLst>
          </p:cNvPr>
          <p:cNvGrpSpPr/>
          <p:nvPr/>
        </p:nvGrpSpPr>
        <p:grpSpPr>
          <a:xfrm>
            <a:off x="1465729" y="3523130"/>
            <a:ext cx="1902011" cy="2786155"/>
            <a:chOff x="1465729" y="3523130"/>
            <a:chExt cx="1902011" cy="2786155"/>
          </a:xfrm>
        </p:grpSpPr>
        <p:pic>
          <p:nvPicPr>
            <p:cNvPr id="2" name="그림 1">
              <a:hlinkClick r:id="rId4"/>
              <a:extLst>
                <a:ext uri="{FF2B5EF4-FFF2-40B4-BE49-F238E27FC236}">
                  <a16:creationId xmlns:a16="http://schemas.microsoft.com/office/drawing/2014/main" id="{B0EE9CE7-131A-6946-B964-DDFD8DEDD4E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465729" y="3836671"/>
              <a:ext cx="1902011" cy="2472614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A9340900-4D40-494D-A1DB-EA8C7CFDA17A}"/>
                </a:ext>
              </a:extLst>
            </p:cNvPr>
            <p:cNvSpPr txBox="1"/>
            <p:nvPr/>
          </p:nvSpPr>
          <p:spPr>
            <a:xfrm>
              <a:off x="1465729" y="3523130"/>
              <a:ext cx="190201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" altLang="ko-KR" sz="1400" dirty="0">
                  <a:latin typeface="+mn-lt"/>
                </a:rPr>
                <a:t>Developers</a:t>
              </a:r>
              <a:endParaRPr kumimoji="1" lang="ko-KR" altLang="en-US" dirty="0">
                <a:latin typeface="+mn-lt"/>
              </a:endParaRPr>
            </a:p>
          </p:txBody>
        </p:sp>
      </p:grpSp>
      <p:grpSp>
        <p:nvGrpSpPr>
          <p:cNvPr id="8" name="그룹 7">
            <a:extLst>
              <a:ext uri="{FF2B5EF4-FFF2-40B4-BE49-F238E27FC236}">
                <a16:creationId xmlns:a16="http://schemas.microsoft.com/office/drawing/2014/main" id="{6813C202-ADA3-8544-9B6E-461FCD09F69E}"/>
              </a:ext>
            </a:extLst>
          </p:cNvPr>
          <p:cNvGrpSpPr/>
          <p:nvPr/>
        </p:nvGrpSpPr>
        <p:grpSpPr>
          <a:xfrm>
            <a:off x="3587657" y="3523130"/>
            <a:ext cx="1935349" cy="2786155"/>
            <a:chOff x="3587657" y="3523130"/>
            <a:chExt cx="1935349" cy="2786155"/>
          </a:xfrm>
        </p:grpSpPr>
        <p:pic>
          <p:nvPicPr>
            <p:cNvPr id="3" name="그림 2">
              <a:hlinkClick r:id="rId6"/>
              <a:extLst>
                <a:ext uri="{FF2B5EF4-FFF2-40B4-BE49-F238E27FC236}">
                  <a16:creationId xmlns:a16="http://schemas.microsoft.com/office/drawing/2014/main" id="{28FB8412-05FC-2A43-A8E3-003953DDCF8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620995" y="3836671"/>
              <a:ext cx="1902011" cy="2472614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7AC36817-4D8C-3D41-9E6F-B7B1D1A4FC43}"/>
                </a:ext>
              </a:extLst>
            </p:cNvPr>
            <p:cNvSpPr txBox="1"/>
            <p:nvPr/>
          </p:nvSpPr>
          <p:spPr>
            <a:xfrm>
              <a:off x="3587657" y="3523130"/>
              <a:ext cx="190201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" altLang="ko-KR" sz="1400" dirty="0">
                  <a:latin typeface="+mn-lt"/>
                </a:rPr>
                <a:t>Architects</a:t>
              </a:r>
              <a:endParaRPr kumimoji="1" lang="ko-KR" altLang="en-US" dirty="0">
                <a:latin typeface="+mn-lt"/>
              </a:endParaRPr>
            </a:p>
          </p:txBody>
        </p:sp>
      </p:grpSp>
      <p:grpSp>
        <p:nvGrpSpPr>
          <p:cNvPr id="9" name="그룹 8">
            <a:extLst>
              <a:ext uri="{FF2B5EF4-FFF2-40B4-BE49-F238E27FC236}">
                <a16:creationId xmlns:a16="http://schemas.microsoft.com/office/drawing/2014/main" id="{3582A645-78DA-A747-89FC-521665DD237D}"/>
              </a:ext>
            </a:extLst>
          </p:cNvPr>
          <p:cNvGrpSpPr/>
          <p:nvPr/>
        </p:nvGrpSpPr>
        <p:grpSpPr>
          <a:xfrm>
            <a:off x="5776259" y="3523130"/>
            <a:ext cx="1902012" cy="2786155"/>
            <a:chOff x="5776259" y="3523130"/>
            <a:chExt cx="1902012" cy="2786155"/>
          </a:xfrm>
        </p:grpSpPr>
        <p:pic>
          <p:nvPicPr>
            <p:cNvPr id="4" name="그림 3">
              <a:hlinkClick r:id="rId8"/>
              <a:extLst>
                <a:ext uri="{FF2B5EF4-FFF2-40B4-BE49-F238E27FC236}">
                  <a16:creationId xmlns:a16="http://schemas.microsoft.com/office/drawing/2014/main" id="{98907E02-A1F8-FB45-8898-23A3CCDA8ED2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5776260" y="3836671"/>
              <a:ext cx="1902011" cy="2472614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2D39114D-4CC0-CC41-9362-E40ECE48E4E2}"/>
                </a:ext>
              </a:extLst>
            </p:cNvPr>
            <p:cNvSpPr txBox="1"/>
            <p:nvPr/>
          </p:nvSpPr>
          <p:spPr>
            <a:xfrm>
              <a:off x="5776259" y="3523130"/>
              <a:ext cx="190201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" altLang="ko-KR" sz="1400" dirty="0">
                  <a:latin typeface="+mn-lt"/>
                </a:rPr>
                <a:t>CISOs</a:t>
              </a:r>
              <a:endParaRPr kumimoji="1" lang="ko-KR" altLang="en-US" dirty="0"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2367976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내용 개체 틀 2">
            <a:extLst>
              <a:ext uri="{FF2B5EF4-FFF2-40B4-BE49-F238E27FC236}">
                <a16:creationId xmlns:a16="http://schemas.microsoft.com/office/drawing/2014/main" id="{0852D5F7-3CAB-4544-B60F-A88347FA88B7}"/>
              </a:ext>
            </a:extLst>
          </p:cNvPr>
          <p:cNvSpPr txBox="1">
            <a:spLocks/>
          </p:cNvSpPr>
          <p:nvPr/>
        </p:nvSpPr>
        <p:spPr bwMode="auto">
          <a:xfrm>
            <a:off x="423863" y="1153682"/>
            <a:ext cx="8229600" cy="5067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ebdings" pitchFamily="18" charset="2"/>
              <a:buChar char="&lt;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Webdings" pitchFamily="18" charset="2"/>
              <a:buChar char="4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algn="just"/>
            <a:r>
              <a:rPr lang="en-US" altLang="ko-KR" sz="2000" b="1" kern="0" dirty="0">
                <a:latin typeface="+mn-lt"/>
              </a:rPr>
              <a:t>OWASP Software Assurance Maturity Model (SAMM)</a:t>
            </a:r>
          </a:p>
          <a:p>
            <a:pPr lvl="1" algn="just"/>
            <a:r>
              <a:rPr lang="ko-KR" altLang="en-US" sz="1600" b="1" kern="0" dirty="0">
                <a:latin typeface="+mn-lt"/>
              </a:rPr>
              <a:t>조직이 직면한 위험에 맞게 조정된 소프트웨어 보안 전략을 수립하고 구현하도록 돕는 개방형 프레임워크</a:t>
            </a:r>
            <a:endParaRPr lang="en-US" altLang="ko-KR" sz="1600" b="1" kern="0" dirty="0">
              <a:latin typeface="+mn-lt"/>
            </a:endParaRPr>
          </a:p>
          <a:p>
            <a:pPr lvl="2" algn="just"/>
            <a:r>
              <a:rPr lang="ko-KR" altLang="en-US" sz="1400" kern="0" dirty="0">
                <a:latin typeface="+mn-lt"/>
              </a:rPr>
              <a:t>거버넌스 </a:t>
            </a:r>
            <a:r>
              <a:rPr lang="en-US" altLang="ko-KR" sz="1400" kern="0" dirty="0">
                <a:latin typeface="+mn-lt"/>
              </a:rPr>
              <a:t>:</a:t>
            </a:r>
            <a:r>
              <a:rPr lang="ko-KR" altLang="en-US" sz="1400" kern="0" dirty="0">
                <a:latin typeface="+mn-lt"/>
              </a:rPr>
              <a:t> 전략 및 평가기준</a:t>
            </a:r>
            <a:r>
              <a:rPr lang="en-US" altLang="ko-KR" sz="1400" kern="0" dirty="0">
                <a:latin typeface="+mn-lt"/>
              </a:rPr>
              <a:t>,</a:t>
            </a:r>
            <a:r>
              <a:rPr lang="ko-KR" altLang="en-US" sz="1400" kern="0" dirty="0">
                <a:latin typeface="+mn-lt"/>
              </a:rPr>
              <a:t> 정책 및 </a:t>
            </a:r>
            <a:r>
              <a:rPr lang="ko-KR" altLang="en-US" sz="1400" kern="0" dirty="0" err="1">
                <a:latin typeface="+mn-lt"/>
              </a:rPr>
              <a:t>컴플라이언스</a:t>
            </a:r>
            <a:r>
              <a:rPr lang="en-US" altLang="ko-KR" sz="1400" kern="0" dirty="0">
                <a:latin typeface="+mn-lt"/>
              </a:rPr>
              <a:t>,</a:t>
            </a:r>
            <a:r>
              <a:rPr lang="ko-KR" altLang="en-US" sz="1400" kern="0" dirty="0">
                <a:latin typeface="+mn-lt"/>
              </a:rPr>
              <a:t> 교육 및 가이드</a:t>
            </a:r>
          </a:p>
          <a:p>
            <a:pPr lvl="2" algn="just"/>
            <a:r>
              <a:rPr lang="ko-KR" altLang="en-US" sz="1400" kern="0" dirty="0">
                <a:latin typeface="+mn-lt"/>
              </a:rPr>
              <a:t>구축 </a:t>
            </a:r>
            <a:r>
              <a:rPr lang="en-US" altLang="ko-KR" sz="1400" kern="0" dirty="0">
                <a:latin typeface="+mn-lt"/>
              </a:rPr>
              <a:t>:</a:t>
            </a:r>
            <a:r>
              <a:rPr lang="ko-KR" altLang="en-US" sz="1400" kern="0" dirty="0">
                <a:latin typeface="+mn-lt"/>
              </a:rPr>
              <a:t> 위협 평가</a:t>
            </a:r>
            <a:r>
              <a:rPr lang="en-US" altLang="ko-KR" sz="1400" kern="0" dirty="0">
                <a:latin typeface="+mn-lt"/>
              </a:rPr>
              <a:t>,</a:t>
            </a:r>
            <a:r>
              <a:rPr lang="ko-KR" altLang="en-US" sz="1400" kern="0" dirty="0">
                <a:latin typeface="+mn-lt"/>
              </a:rPr>
              <a:t> 보안 요구사항</a:t>
            </a:r>
            <a:r>
              <a:rPr lang="en-US" altLang="ko-KR" sz="1400" kern="0" dirty="0">
                <a:latin typeface="+mn-lt"/>
              </a:rPr>
              <a:t>,</a:t>
            </a:r>
            <a:r>
              <a:rPr lang="ko-KR" altLang="en-US" sz="1400" kern="0" dirty="0">
                <a:latin typeface="+mn-lt"/>
              </a:rPr>
              <a:t> 보안 </a:t>
            </a:r>
            <a:r>
              <a:rPr lang="ko-KR" altLang="en-US" sz="1400" kern="0" dirty="0" err="1">
                <a:latin typeface="+mn-lt"/>
              </a:rPr>
              <a:t>아키텍쳐</a:t>
            </a:r>
            <a:endParaRPr lang="ko-KR" altLang="en-US" sz="1400" kern="0" dirty="0">
              <a:latin typeface="+mn-lt"/>
            </a:endParaRPr>
          </a:p>
          <a:p>
            <a:pPr lvl="2" algn="just"/>
            <a:r>
              <a:rPr lang="ko-KR" altLang="en-US" sz="1400" kern="0" dirty="0">
                <a:latin typeface="+mn-lt"/>
              </a:rPr>
              <a:t>검증 </a:t>
            </a:r>
            <a:r>
              <a:rPr lang="en-US" altLang="ko-KR" sz="1400" kern="0" dirty="0">
                <a:latin typeface="+mn-lt"/>
              </a:rPr>
              <a:t>:</a:t>
            </a:r>
            <a:r>
              <a:rPr lang="ko-KR" altLang="en-US" sz="1400" kern="0" dirty="0">
                <a:latin typeface="+mn-lt"/>
              </a:rPr>
              <a:t> 설계 검토</a:t>
            </a:r>
            <a:r>
              <a:rPr lang="en-US" altLang="ko-KR" sz="1400" kern="0" dirty="0">
                <a:latin typeface="+mn-lt"/>
              </a:rPr>
              <a:t>,</a:t>
            </a:r>
            <a:r>
              <a:rPr lang="ko-KR" altLang="en-US" sz="1400" kern="0" dirty="0">
                <a:latin typeface="+mn-lt"/>
              </a:rPr>
              <a:t> 코드 검토</a:t>
            </a:r>
            <a:r>
              <a:rPr lang="en-US" altLang="ko-KR" sz="1400" kern="0" dirty="0">
                <a:latin typeface="+mn-lt"/>
              </a:rPr>
              <a:t>,</a:t>
            </a:r>
            <a:r>
              <a:rPr lang="ko-KR" altLang="en-US" sz="1400" kern="0" dirty="0">
                <a:latin typeface="+mn-lt"/>
              </a:rPr>
              <a:t> 보안 시험</a:t>
            </a:r>
          </a:p>
          <a:p>
            <a:pPr lvl="2" algn="just"/>
            <a:r>
              <a:rPr lang="ko-KR" altLang="en-US" sz="1400" kern="0" dirty="0">
                <a:latin typeface="+mn-lt"/>
              </a:rPr>
              <a:t>적용 </a:t>
            </a:r>
            <a:r>
              <a:rPr lang="en-US" altLang="ko-KR" sz="1400" kern="0" dirty="0">
                <a:latin typeface="+mn-lt"/>
              </a:rPr>
              <a:t>:</a:t>
            </a:r>
            <a:r>
              <a:rPr lang="ko-KR" altLang="en-US" sz="1400" kern="0" dirty="0">
                <a:latin typeface="+mn-lt"/>
              </a:rPr>
              <a:t> 취약점 관리</a:t>
            </a:r>
            <a:r>
              <a:rPr lang="en-US" altLang="ko-KR" sz="1400" kern="0" dirty="0">
                <a:latin typeface="+mn-lt"/>
              </a:rPr>
              <a:t>,</a:t>
            </a:r>
            <a:r>
              <a:rPr lang="ko-KR" altLang="en-US" sz="1400" kern="0" dirty="0">
                <a:latin typeface="+mn-lt"/>
              </a:rPr>
              <a:t> 환경 강화</a:t>
            </a:r>
            <a:r>
              <a:rPr lang="en-US" altLang="ko-KR" sz="1400" kern="0" dirty="0">
                <a:latin typeface="+mn-lt"/>
              </a:rPr>
              <a:t>,</a:t>
            </a:r>
            <a:r>
              <a:rPr lang="ko-KR" altLang="en-US" sz="1400" kern="0" dirty="0">
                <a:latin typeface="+mn-lt"/>
              </a:rPr>
              <a:t> 운영 가능</a:t>
            </a:r>
            <a:endParaRPr lang="en-US" altLang="ko-KR" sz="1400" kern="0" dirty="0">
              <a:latin typeface="+mn-lt"/>
            </a:endParaRPr>
          </a:p>
          <a:p>
            <a:pPr lvl="2" algn="just"/>
            <a:r>
              <a:rPr lang="ko-KR" altLang="en-US" sz="1400" kern="0" dirty="0">
                <a:latin typeface="+mn-lt"/>
              </a:rPr>
              <a:t>프로젝트 사이트 </a:t>
            </a:r>
            <a:r>
              <a:rPr lang="en-US" altLang="ko-KR" sz="1400" kern="0" dirty="0">
                <a:latin typeface="+mn-lt"/>
              </a:rPr>
              <a:t>:</a:t>
            </a:r>
            <a:r>
              <a:rPr lang="ko-KR" altLang="en-US" sz="1400" kern="0" dirty="0">
                <a:latin typeface="+mn-lt"/>
              </a:rPr>
              <a:t> </a:t>
            </a:r>
            <a:r>
              <a:rPr lang="en" altLang="ko-KR" sz="1400" kern="0" dirty="0">
                <a:latin typeface="+mn-lt"/>
                <a:hlinkClick r:id="rId2"/>
              </a:rPr>
              <a:t>https://www.opensamm.org/</a:t>
            </a:r>
            <a:endParaRPr lang="ko-KR" altLang="en-US" sz="1200" kern="0" dirty="0">
              <a:latin typeface="+mn-lt"/>
            </a:endParaRPr>
          </a:p>
        </p:txBody>
      </p:sp>
      <p:pic>
        <p:nvPicPr>
          <p:cNvPr id="10242" name="그림 5" descr="owasp_logo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7138" y="144463"/>
            <a:ext cx="1354137" cy="135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Flagship Projects (Documentation)</a:t>
            </a:r>
            <a:endParaRPr lang="ko-KR" altLang="en-US" dirty="0">
              <a:latin typeface="+mj-lt"/>
            </a:endParaRPr>
          </a:p>
        </p:txBody>
      </p:sp>
      <p:sp>
        <p:nvSpPr>
          <p:cNvPr id="10245" name="슬라이드 번호 개체 틀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E05916E1-AC9B-429E-832B-B6F2A7A0CE54}" type="slidenum">
              <a:rPr lang="en-US" altLang="ko-KR" smtClean="0">
                <a:solidFill>
                  <a:srgbClr val="969696"/>
                </a:solidFill>
                <a:latin typeface="맑은 고딕" pitchFamily="50" charset="-127"/>
              </a:rPr>
              <a:pPr eaLnBrk="1" hangingPunct="1"/>
              <a:t>26</a:t>
            </a:fld>
            <a:endParaRPr lang="en-US" altLang="ko-KR">
              <a:solidFill>
                <a:srgbClr val="969696"/>
              </a:solidFill>
              <a:latin typeface="맑은 고딕" pitchFamily="50" charset="-127"/>
            </a:endParaRPr>
          </a:p>
        </p:txBody>
      </p:sp>
      <p:pic>
        <p:nvPicPr>
          <p:cNvPr id="6" name="Picture 2" descr="https://www.owasp.org/images/7/71/SAMM-Overview.png">
            <a:extLst>
              <a:ext uri="{FF2B5EF4-FFF2-40B4-BE49-F238E27FC236}">
                <a16:creationId xmlns:a16="http://schemas.microsoft.com/office/drawing/2014/main" id="{6150D909-4413-304A-AA0A-D80521D324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2527" y="3429000"/>
            <a:ext cx="7878947" cy="2725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9D54487-AE72-8741-ADC6-EA91A2EBD546}"/>
              </a:ext>
            </a:extLst>
          </p:cNvPr>
          <p:cNvSpPr txBox="1"/>
          <p:nvPr/>
        </p:nvSpPr>
        <p:spPr>
          <a:xfrm>
            <a:off x="6411210" y="2496676"/>
            <a:ext cx="2100263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kumimoji="1" lang="en-US" altLang="ko-KR" sz="1600" dirty="0">
                <a:latin typeface="+mn-lt"/>
                <a:hlinkClick r:id="rId5"/>
              </a:rPr>
              <a:t>Core Model</a:t>
            </a:r>
            <a:endParaRPr kumimoji="1" lang="en-US" altLang="ko-KR" sz="1600" dirty="0">
              <a:latin typeface="+mn-lt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kumimoji="1" lang="en-US" altLang="ko-KR" sz="1600" dirty="0">
                <a:latin typeface="+mn-lt"/>
                <a:hlinkClick r:id="rId6"/>
              </a:rPr>
              <a:t>How-To Guide</a:t>
            </a:r>
            <a:endParaRPr kumimoji="1" lang="en-US" altLang="ko-KR" sz="1600" dirty="0">
              <a:latin typeface="+mn-lt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kumimoji="1" lang="en-US" altLang="ko-KR" sz="1600" dirty="0">
                <a:latin typeface="+mn-lt"/>
                <a:hlinkClick r:id="rId7"/>
              </a:rPr>
              <a:t>Quick Start Guide</a:t>
            </a:r>
            <a:endParaRPr kumimoji="1" lang="ko-KR" altLang="en-US" sz="16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8904583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내용 개체 틀 2">
            <a:extLst>
              <a:ext uri="{FF2B5EF4-FFF2-40B4-BE49-F238E27FC236}">
                <a16:creationId xmlns:a16="http://schemas.microsoft.com/office/drawing/2014/main" id="{0852D5F7-3CAB-4544-B60F-A88347FA88B7}"/>
              </a:ext>
            </a:extLst>
          </p:cNvPr>
          <p:cNvSpPr txBox="1">
            <a:spLocks/>
          </p:cNvSpPr>
          <p:nvPr/>
        </p:nvSpPr>
        <p:spPr bwMode="auto">
          <a:xfrm>
            <a:off x="423863" y="1153682"/>
            <a:ext cx="8229600" cy="5067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ebdings" pitchFamily="18" charset="2"/>
              <a:buChar char="&lt;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Webdings" pitchFamily="18" charset="2"/>
              <a:buChar char="4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algn="just"/>
            <a:r>
              <a:rPr lang="en-US" altLang="ko-KR" sz="2000" b="1" kern="0" dirty="0">
                <a:latin typeface="+mn-lt"/>
              </a:rPr>
              <a:t>OWASP Top Ten</a:t>
            </a:r>
          </a:p>
          <a:p>
            <a:pPr lvl="1" algn="just"/>
            <a:r>
              <a:rPr lang="ko-KR" altLang="en-US" sz="1600" b="1" kern="0" dirty="0">
                <a:latin typeface="+mn-lt"/>
              </a:rPr>
              <a:t>웹 애플리케이션에 대한 가장 중요한 보안 위험에 대한 광범위한 합의를 나타내는 웹 애플리케이션 보안에 대한 강력한 인식 문서</a:t>
            </a:r>
            <a:endParaRPr lang="en-US" altLang="ko-KR" sz="1600" b="1" kern="0" dirty="0">
              <a:latin typeface="+mn-lt"/>
            </a:endParaRPr>
          </a:p>
          <a:p>
            <a:pPr lvl="2" algn="just"/>
            <a:r>
              <a:rPr lang="en-US" altLang="ko-KR" sz="1400" kern="0" dirty="0">
                <a:latin typeface="+mn-lt"/>
              </a:rPr>
              <a:t>2004</a:t>
            </a:r>
            <a:r>
              <a:rPr lang="ko-KR" altLang="en-US" sz="1400" kern="0" dirty="0">
                <a:latin typeface="+mn-lt"/>
              </a:rPr>
              <a:t>년 이후 지속적으로 업데이트 </a:t>
            </a:r>
            <a:r>
              <a:rPr lang="en-US" altLang="ko-KR" sz="1400" kern="0" dirty="0">
                <a:latin typeface="+mn-lt"/>
              </a:rPr>
              <a:t>(2007,</a:t>
            </a:r>
            <a:r>
              <a:rPr lang="ko-KR" altLang="en-US" sz="1400" kern="0" dirty="0">
                <a:latin typeface="+mn-lt"/>
              </a:rPr>
              <a:t> </a:t>
            </a:r>
            <a:r>
              <a:rPr lang="en-US" altLang="ko-KR" sz="1400" kern="0" dirty="0">
                <a:latin typeface="+mn-lt"/>
              </a:rPr>
              <a:t>2010,</a:t>
            </a:r>
            <a:r>
              <a:rPr lang="ko-KR" altLang="en-US" sz="1400" kern="0" dirty="0">
                <a:latin typeface="+mn-lt"/>
              </a:rPr>
              <a:t> </a:t>
            </a:r>
            <a:r>
              <a:rPr lang="en-US" altLang="ko-KR" sz="1400" kern="0" dirty="0">
                <a:latin typeface="+mn-lt"/>
              </a:rPr>
              <a:t>2013,</a:t>
            </a:r>
            <a:r>
              <a:rPr lang="ko-KR" altLang="en-US" sz="1400" kern="0" dirty="0">
                <a:latin typeface="+mn-lt"/>
              </a:rPr>
              <a:t> </a:t>
            </a:r>
            <a:r>
              <a:rPr lang="en-US" altLang="ko-KR" sz="1400" kern="0" dirty="0">
                <a:latin typeface="+mn-lt"/>
              </a:rPr>
              <a:t>2017)</a:t>
            </a:r>
          </a:p>
          <a:p>
            <a:pPr lvl="2" algn="just"/>
            <a:r>
              <a:rPr lang="ko-KR" altLang="en-US" sz="1400" kern="0" dirty="0">
                <a:latin typeface="+mn-lt"/>
              </a:rPr>
              <a:t>프로젝트 사이트 </a:t>
            </a:r>
            <a:r>
              <a:rPr lang="en-US" altLang="ko-KR" sz="1400" kern="0" dirty="0">
                <a:latin typeface="+mn-lt"/>
              </a:rPr>
              <a:t>:</a:t>
            </a:r>
            <a:r>
              <a:rPr lang="ko-KR" altLang="en-US" sz="1400" kern="0" dirty="0">
                <a:latin typeface="+mn-lt"/>
              </a:rPr>
              <a:t> </a:t>
            </a:r>
            <a:r>
              <a:rPr lang="en" altLang="ko-KR" sz="1400" spc="-10" dirty="0">
                <a:latin typeface="+mn-lt"/>
                <a:hlinkClick r:id="rId2"/>
              </a:rPr>
              <a:t>https://www.owasp.org/index.php/Category:OWASP_Top_Ten_Project</a:t>
            </a:r>
            <a:endParaRPr lang="en-US" altLang="ko-KR" sz="1400" kern="0" spc="-10" dirty="0">
              <a:latin typeface="+mn-lt"/>
            </a:endParaRPr>
          </a:p>
          <a:p>
            <a:pPr lvl="2" algn="just"/>
            <a:r>
              <a:rPr lang="ko-KR" altLang="en-US" sz="1400" kern="0" dirty="0">
                <a:latin typeface="+mn-lt"/>
              </a:rPr>
              <a:t>관련 프로젝트 </a:t>
            </a:r>
            <a:r>
              <a:rPr lang="en-US" altLang="ko-KR" sz="1400" kern="0" dirty="0">
                <a:latin typeface="+mn-lt"/>
              </a:rPr>
              <a:t>:</a:t>
            </a:r>
            <a:r>
              <a:rPr lang="ko-KR" altLang="en-US" sz="1400" kern="0" dirty="0">
                <a:latin typeface="+mn-lt"/>
              </a:rPr>
              <a:t> </a:t>
            </a:r>
            <a:r>
              <a:rPr lang="en-US" altLang="ko-KR" sz="1400" kern="0" dirty="0">
                <a:latin typeface="+mn-lt"/>
                <a:hlinkClick r:id="rId3"/>
              </a:rPr>
              <a:t>OWASP Mobile Top 10 Risks</a:t>
            </a:r>
            <a:r>
              <a:rPr lang="ko-KR" altLang="en-US" sz="1400" kern="0" dirty="0">
                <a:latin typeface="+mn-lt"/>
              </a:rPr>
              <a:t> </a:t>
            </a:r>
            <a:r>
              <a:rPr lang="en-US" altLang="ko-KR" sz="1400" kern="0" dirty="0">
                <a:latin typeface="+mn-lt"/>
              </a:rPr>
              <a:t>,</a:t>
            </a:r>
            <a:r>
              <a:rPr lang="ko-KR" altLang="en-US" sz="1400" kern="0" dirty="0">
                <a:latin typeface="+mn-lt"/>
              </a:rPr>
              <a:t> </a:t>
            </a:r>
            <a:r>
              <a:rPr lang="en-US" altLang="ko-KR" sz="1400" kern="0" dirty="0">
                <a:latin typeface="+mn-lt"/>
                <a:hlinkClick r:id="rId4"/>
              </a:rPr>
              <a:t>Top 10 Proactive Controls</a:t>
            </a:r>
            <a:endParaRPr lang="en-US" altLang="ko-KR" sz="1400" kern="0" dirty="0">
              <a:latin typeface="+mn-lt"/>
            </a:endParaRPr>
          </a:p>
        </p:txBody>
      </p:sp>
      <p:pic>
        <p:nvPicPr>
          <p:cNvPr id="10242" name="그림 5" descr="owasp_logo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7138" y="144463"/>
            <a:ext cx="1354137" cy="135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Flagship Projects (Documentation)</a:t>
            </a:r>
            <a:endParaRPr lang="ko-KR" altLang="en-US" dirty="0">
              <a:latin typeface="+mj-lt"/>
            </a:endParaRPr>
          </a:p>
        </p:txBody>
      </p:sp>
      <p:sp>
        <p:nvSpPr>
          <p:cNvPr id="10245" name="슬라이드 번호 개체 틀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E05916E1-AC9B-429E-832B-B6F2A7A0CE54}" type="slidenum">
              <a:rPr lang="en-US" altLang="ko-KR" smtClean="0">
                <a:solidFill>
                  <a:srgbClr val="969696"/>
                </a:solidFill>
                <a:latin typeface="맑은 고딕" pitchFamily="50" charset="-127"/>
              </a:rPr>
              <a:pPr eaLnBrk="1" hangingPunct="1"/>
              <a:t>27</a:t>
            </a:fld>
            <a:endParaRPr lang="en-US" altLang="ko-KR">
              <a:solidFill>
                <a:srgbClr val="969696"/>
              </a:solidFill>
              <a:latin typeface="맑은 고딕" pitchFamily="50" charset="-127"/>
            </a:endParaRPr>
          </a:p>
        </p:txBody>
      </p:sp>
      <p:graphicFrame>
        <p:nvGraphicFramePr>
          <p:cNvPr id="6" name="Table 3">
            <a:extLst>
              <a:ext uri="{FF2B5EF4-FFF2-40B4-BE49-F238E27FC236}">
                <a16:creationId xmlns:a16="http://schemas.microsoft.com/office/drawing/2014/main" id="{440746D1-8B71-A44E-B3F8-F3A645C8E96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9385390"/>
              </p:ext>
            </p:extLst>
          </p:nvPr>
        </p:nvGraphicFramePr>
        <p:xfrm>
          <a:off x="911366" y="2913525"/>
          <a:ext cx="7321269" cy="3394770"/>
        </p:xfrm>
        <a:graphic>
          <a:graphicData uri="http://schemas.openxmlformats.org/drawingml/2006/table">
            <a:tbl>
              <a:tblPr firstRow="1">
                <a:tableStyleId>{17292A2E-F333-43FB-9621-5CBBE7FDCDCB}</a:tableStyleId>
              </a:tblPr>
              <a:tblGrid>
                <a:gridCol w="34664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8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979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4516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bg1"/>
                          </a:solidFill>
                          <a:latin typeface="+mj-ea"/>
                          <a:ea typeface="+mj-ea"/>
                          <a:cs typeface="Liberation Sans" panose="020B0604020202020204" pitchFamily="34" charset="0"/>
                        </a:rPr>
                        <a:t>OWASP Top 10 </a:t>
                      </a:r>
                      <a:r>
                        <a:rPr lang="en-US" sz="1600" b="1" dirty="0">
                          <a:latin typeface="+mj-ea"/>
                          <a:ea typeface="+mj-ea"/>
                          <a:cs typeface="Liberation Sans" panose="020B0604020202020204" pitchFamily="34" charset="0"/>
                        </a:rPr>
                        <a:t>- </a:t>
                      </a:r>
                      <a:r>
                        <a:rPr lang="en-US" sz="1600" dirty="0">
                          <a:solidFill>
                            <a:schemeClr val="bg1"/>
                          </a:solidFill>
                          <a:latin typeface="+mj-ea"/>
                          <a:ea typeface="+mj-ea"/>
                          <a:cs typeface="Liberation Sans" panose="020B0604020202020204" pitchFamily="34" charset="0"/>
                        </a:rPr>
                        <a:t>2013</a:t>
                      </a:r>
                      <a:endParaRPr lang="en-US" sz="1600" b="1" dirty="0">
                        <a:solidFill>
                          <a:schemeClr val="bg1"/>
                        </a:solidFill>
                        <a:latin typeface="+mj-ea"/>
                        <a:ea typeface="+mj-ea"/>
                        <a:cs typeface="Liberation Sans" panose="020B0604020202020204" pitchFamily="34" charset="0"/>
                      </a:endParaRPr>
                    </a:p>
                  </a:txBody>
                  <a:tcPr marL="36000" marR="36000" anchor="ctr">
                    <a:lnL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E854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baseline="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Wingdings" panose="05000000000000000000" pitchFamily="2" charset="2"/>
                          <a:ea typeface="OpenSymbol"/>
                          <a:cs typeface="Liberation Sans" panose="020B0604020202020204" pitchFamily="34" charset="0"/>
                          <a:sym typeface="Wingdings"/>
                        </a:rPr>
                        <a:t></a:t>
                      </a:r>
                      <a:endParaRPr lang="en-US" sz="1800" b="1" baseline="0" dirty="0">
                        <a:solidFill>
                          <a:schemeClr val="bg1">
                            <a:lumMod val="50000"/>
                          </a:schemeClr>
                        </a:solidFill>
                        <a:latin typeface="Liberation Sans" panose="020B0604020202020204" pitchFamily="34" charset="0"/>
                        <a:cs typeface="Liberation Sans" panose="020B0604020202020204" pitchFamily="34" charset="0"/>
                      </a:endParaRPr>
                    </a:p>
                  </a:txBody>
                  <a:tcPr marL="18000" marR="18000" marT="18000" marB="18000" anchor="ctr">
                    <a:lnL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bg1"/>
                          </a:solidFill>
                          <a:latin typeface="+mj-ea"/>
                          <a:ea typeface="+mj-ea"/>
                          <a:cs typeface="Liberation Sans" panose="020B0604020202020204" pitchFamily="34" charset="0"/>
                        </a:rPr>
                        <a:t>OWASP Top 10 </a:t>
                      </a:r>
                      <a:r>
                        <a:rPr lang="en-US" sz="1600" b="1" dirty="0">
                          <a:latin typeface="+mj-ea"/>
                          <a:ea typeface="+mj-ea"/>
                          <a:cs typeface="Liberation Sans" panose="020B0604020202020204" pitchFamily="34" charset="0"/>
                        </a:rPr>
                        <a:t>-</a:t>
                      </a:r>
                      <a:r>
                        <a:rPr lang="en-US" sz="1600" dirty="0">
                          <a:solidFill>
                            <a:schemeClr val="bg1"/>
                          </a:solidFill>
                          <a:latin typeface="+mj-ea"/>
                          <a:ea typeface="+mj-ea"/>
                          <a:cs typeface="Liberation Sans" panose="020B0604020202020204" pitchFamily="34" charset="0"/>
                        </a:rPr>
                        <a:t> 2017</a:t>
                      </a:r>
                      <a:endParaRPr lang="en-US" sz="1600" b="1" dirty="0">
                        <a:solidFill>
                          <a:schemeClr val="bg1"/>
                        </a:solidFill>
                        <a:latin typeface="+mj-ea"/>
                        <a:ea typeface="+mj-ea"/>
                        <a:cs typeface="Liberation Sans" panose="020B0604020202020204" pitchFamily="34" charset="0"/>
                      </a:endParaRPr>
                    </a:p>
                  </a:txBody>
                  <a:tcPr marL="36000" marR="36000" anchor="ctr">
                    <a:lnL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3276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133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50" b="1" dirty="0">
                          <a:latin typeface="Liberation Sans" panose="020B0604020202020204" pitchFamily="34" charset="0"/>
                          <a:cs typeface="Liberation Sans" panose="020B0604020202020204" pitchFamily="34" charset="0"/>
                        </a:rPr>
                        <a:t>A1 – </a:t>
                      </a:r>
                      <a:r>
                        <a:rPr lang="ko-KR" altLang="en-US" sz="950" b="1" dirty="0">
                          <a:latin typeface="Liberation Sans" panose="020B0604020202020204" pitchFamily="34" charset="0"/>
                          <a:cs typeface="Liberation Sans" panose="020B0604020202020204" pitchFamily="34" charset="0"/>
                        </a:rPr>
                        <a:t>인젝션</a:t>
                      </a:r>
                      <a:endParaRPr lang="en-US" sz="950" b="1" dirty="0">
                        <a:solidFill>
                          <a:schemeClr val="tx1"/>
                        </a:solidFill>
                        <a:latin typeface="Liberation Sans" panose="020B0604020202020204" pitchFamily="34" charset="0"/>
                        <a:cs typeface="Liberation Sans" panose="020B0604020202020204" pitchFamily="34" charset="0"/>
                      </a:endParaRPr>
                    </a:p>
                  </a:txBody>
                  <a:tcPr marL="36000" marR="0" anchor="ctr">
                    <a:lnL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Wingdings" panose="05000000000000000000" pitchFamily="2" charset="2"/>
                          <a:ea typeface="OpenSymbol"/>
                          <a:cs typeface="Liberation Sans" panose="020B0604020202020204" pitchFamily="34" charset="0"/>
                          <a:sym typeface="Wingdings"/>
                        </a:rPr>
                        <a:t></a:t>
                      </a:r>
                      <a:endParaRPr lang="en-US" sz="1400" b="1" dirty="0">
                        <a:solidFill>
                          <a:schemeClr val="bg1">
                            <a:lumMod val="50000"/>
                          </a:schemeClr>
                        </a:solidFill>
                        <a:latin typeface="Liberation Sans" panose="020B0604020202020204" pitchFamily="34" charset="0"/>
                        <a:cs typeface="Liberation Sans" panose="020B0604020202020204" pitchFamily="34" charset="0"/>
                      </a:endParaRPr>
                    </a:p>
                  </a:txBody>
                  <a:tcPr marL="18000" marR="18000" marT="18000" marB="18000" anchor="ctr">
                    <a:lnL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50" b="1" dirty="0">
                          <a:latin typeface="Liberation Sans" panose="020B0604020202020204" pitchFamily="34" charset="0"/>
                          <a:cs typeface="Liberation Sans" panose="020B0604020202020204" pitchFamily="34" charset="0"/>
                        </a:rPr>
                        <a:t>A1:2017 </a:t>
                      </a:r>
                      <a:r>
                        <a:rPr lang="en-US" altLang="ko-KR" sz="950" b="1" dirty="0">
                          <a:latin typeface="Liberation Sans" panose="020B0604020202020204" pitchFamily="34" charset="0"/>
                          <a:cs typeface="Liberation Sans" panose="020B0604020202020204" pitchFamily="34" charset="0"/>
                        </a:rPr>
                        <a:t>–</a:t>
                      </a:r>
                      <a:r>
                        <a:rPr lang="en-US" sz="950" b="1" dirty="0">
                          <a:latin typeface="Liberation Sans" panose="020B0604020202020204" pitchFamily="34" charset="0"/>
                          <a:cs typeface="Liberation Sans" panose="020B0604020202020204" pitchFamily="34" charset="0"/>
                        </a:rPr>
                        <a:t> </a:t>
                      </a:r>
                      <a:r>
                        <a:rPr lang="ko-KR" altLang="en-US" sz="950" b="1" dirty="0">
                          <a:latin typeface="Liberation Sans" panose="020B0604020202020204" pitchFamily="34" charset="0"/>
                          <a:cs typeface="Liberation Sans" panose="020B0604020202020204" pitchFamily="34" charset="0"/>
                        </a:rPr>
                        <a:t>인젝션</a:t>
                      </a:r>
                      <a:endParaRPr lang="en-US" sz="950" b="1" dirty="0">
                        <a:solidFill>
                          <a:schemeClr val="tx1"/>
                        </a:solidFill>
                        <a:latin typeface="Liberation Sans" panose="020B0604020202020204" pitchFamily="34" charset="0"/>
                        <a:cs typeface="Liberation Sans" panose="020B0604020202020204" pitchFamily="34" charset="0"/>
                      </a:endParaRPr>
                    </a:p>
                  </a:txBody>
                  <a:tcPr marL="36000" marR="36000" anchor="ctr">
                    <a:lnL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133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50" b="1" kern="1200" dirty="0">
                          <a:latin typeface="Liberation Sans" panose="020B0604020202020204" pitchFamily="34" charset="0"/>
                          <a:cs typeface="Liberation Sans" panose="020B0604020202020204" pitchFamily="34" charset="0"/>
                        </a:rPr>
                        <a:t>A2 – </a:t>
                      </a:r>
                      <a:r>
                        <a:rPr lang="ko-KR" altLang="en-US" sz="950" b="1" kern="1200" dirty="0">
                          <a:latin typeface="Liberation Sans" panose="020B0604020202020204" pitchFamily="34" charset="0"/>
                          <a:cs typeface="Liberation Sans" panose="020B0604020202020204" pitchFamily="34" charset="0"/>
                        </a:rPr>
                        <a:t>취약한 인증과 세션 관리</a:t>
                      </a:r>
                      <a:endParaRPr lang="en-US" sz="950" b="1" kern="1200" dirty="0">
                        <a:solidFill>
                          <a:schemeClr val="tx1"/>
                        </a:solidFill>
                        <a:latin typeface="Liberation Sans" panose="020B0604020202020204" pitchFamily="34" charset="0"/>
                        <a:ea typeface="+mn-ea"/>
                        <a:cs typeface="Liberation Sans" panose="020B0604020202020204" pitchFamily="34" charset="0"/>
                      </a:endParaRPr>
                    </a:p>
                  </a:txBody>
                  <a:tcPr marL="36000" marR="0" anchor="ctr">
                    <a:lnL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Wingdings" panose="05000000000000000000" pitchFamily="2" charset="2"/>
                          <a:ea typeface="OpenSymbol"/>
                          <a:cs typeface="Liberation Sans" panose="020B0604020202020204" pitchFamily="34" charset="0"/>
                          <a:sym typeface="Wingdings"/>
                        </a:rPr>
                        <a:t></a:t>
                      </a:r>
                      <a:endParaRPr lang="en-US" sz="1400" b="1" kern="1200" dirty="0">
                        <a:solidFill>
                          <a:schemeClr val="bg1">
                            <a:lumMod val="50000"/>
                          </a:schemeClr>
                        </a:solidFill>
                        <a:latin typeface="Wingdings" panose="05000000000000000000" pitchFamily="2" charset="2"/>
                        <a:ea typeface="+mn-ea"/>
                        <a:cs typeface="Liberation Sans" panose="020B0604020202020204" pitchFamily="34" charset="0"/>
                      </a:endParaRPr>
                    </a:p>
                  </a:txBody>
                  <a:tcPr marL="18000" marR="18000" marT="18000" marB="18000" anchor="ctr">
                    <a:lnL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50" b="1" kern="1200" dirty="0">
                          <a:latin typeface="Liberation Sans" panose="020B0604020202020204" pitchFamily="34" charset="0"/>
                          <a:cs typeface="Liberation Sans" panose="020B0604020202020204" pitchFamily="34" charset="0"/>
                        </a:rPr>
                        <a:t>A2:2017 </a:t>
                      </a:r>
                      <a:r>
                        <a:rPr lang="en-US" altLang="ko-KR" sz="950" b="1" dirty="0">
                          <a:latin typeface="Liberation Sans" panose="020B0604020202020204" pitchFamily="34" charset="0"/>
                          <a:cs typeface="Liberation Sans" panose="020B0604020202020204" pitchFamily="34" charset="0"/>
                        </a:rPr>
                        <a:t>–</a:t>
                      </a:r>
                      <a:r>
                        <a:rPr lang="en-US" sz="950" b="1" kern="1200" dirty="0">
                          <a:latin typeface="Liberation Sans" panose="020B0604020202020204" pitchFamily="34" charset="0"/>
                          <a:cs typeface="Liberation Sans" panose="020B0604020202020204" pitchFamily="34" charset="0"/>
                        </a:rPr>
                        <a:t> </a:t>
                      </a:r>
                      <a:r>
                        <a:rPr lang="ko-KR" altLang="en-US" sz="950" b="1" kern="1200" dirty="0">
                          <a:latin typeface="Liberation Sans" panose="020B0604020202020204" pitchFamily="34" charset="0"/>
                          <a:cs typeface="Liberation Sans" panose="020B0604020202020204" pitchFamily="34" charset="0"/>
                        </a:rPr>
                        <a:t>취약한 인증</a:t>
                      </a:r>
                      <a:r>
                        <a:rPr lang="en-US" sz="950" b="1" kern="1200" dirty="0">
                          <a:latin typeface="Liberation Sans" panose="020B0604020202020204" pitchFamily="34" charset="0"/>
                          <a:cs typeface="Liberation Sans" panose="020B0604020202020204" pitchFamily="34" charset="0"/>
                        </a:rPr>
                        <a:t> </a:t>
                      </a:r>
                      <a:endParaRPr lang="en-US" sz="950" b="1" kern="1200" dirty="0">
                        <a:solidFill>
                          <a:schemeClr val="tx1"/>
                        </a:solidFill>
                        <a:latin typeface="Liberation Sans" panose="020B0604020202020204" pitchFamily="34" charset="0"/>
                        <a:ea typeface="+mn-ea"/>
                        <a:cs typeface="Liberation Sans" panose="020B0604020202020204" pitchFamily="34" charset="0"/>
                      </a:endParaRPr>
                    </a:p>
                  </a:txBody>
                  <a:tcPr marL="36000" marR="36000" anchor="ctr">
                    <a:lnL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133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50" b="1" kern="1200" dirty="0">
                          <a:latin typeface="Liberation Sans" panose="020B0604020202020204" pitchFamily="34" charset="0"/>
                          <a:cs typeface="Liberation Sans" panose="020B0604020202020204" pitchFamily="34" charset="0"/>
                        </a:rPr>
                        <a:t>A3 – </a:t>
                      </a:r>
                      <a:r>
                        <a:rPr lang="ko-KR" altLang="en-US" sz="950" b="1" kern="1200" dirty="0">
                          <a:latin typeface="Liberation Sans" panose="020B0604020202020204" pitchFamily="34" charset="0"/>
                          <a:cs typeface="Liberation Sans" panose="020B0604020202020204" pitchFamily="34" charset="0"/>
                        </a:rPr>
                        <a:t>크로스 사이트</a:t>
                      </a:r>
                      <a:r>
                        <a:rPr lang="en-US" sz="950" b="1" kern="1200" dirty="0">
                          <a:latin typeface="Liberation Sans" panose="020B0604020202020204" pitchFamily="34" charset="0"/>
                          <a:cs typeface="Liberation Sans" panose="020B0604020202020204" pitchFamily="34" charset="0"/>
                        </a:rPr>
                        <a:t> </a:t>
                      </a:r>
                      <a:r>
                        <a:rPr lang="ko-KR" altLang="en-US" sz="950" b="1" kern="1200" dirty="0">
                          <a:latin typeface="Liberation Sans" panose="020B0604020202020204" pitchFamily="34" charset="0"/>
                          <a:cs typeface="Liberation Sans" panose="020B0604020202020204" pitchFamily="34" charset="0"/>
                        </a:rPr>
                        <a:t>스크립팅</a:t>
                      </a:r>
                      <a:r>
                        <a:rPr lang="en-US" sz="950" b="1" kern="1200" dirty="0">
                          <a:latin typeface="Liberation Sans" panose="020B0604020202020204" pitchFamily="34" charset="0"/>
                          <a:cs typeface="Liberation Sans" panose="020B0604020202020204" pitchFamily="34" charset="0"/>
                        </a:rPr>
                        <a:t> (XSS)</a:t>
                      </a:r>
                      <a:endParaRPr lang="en-US" sz="950" b="1" kern="1200" dirty="0">
                        <a:solidFill>
                          <a:schemeClr val="tx1"/>
                        </a:solidFill>
                        <a:latin typeface="Liberation Sans" panose="020B0604020202020204" pitchFamily="34" charset="0"/>
                        <a:ea typeface="+mn-ea"/>
                        <a:cs typeface="Liberation Sans" panose="020B0604020202020204" pitchFamily="34" charset="0"/>
                      </a:endParaRPr>
                    </a:p>
                  </a:txBody>
                  <a:tcPr marL="36000" marR="0" anchor="ctr">
                    <a:lnL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Wingdings" panose="05000000000000000000" pitchFamily="2" charset="2"/>
                          <a:ea typeface="OpenSymbol"/>
                          <a:cs typeface="Liberation Sans" panose="020B0604020202020204" pitchFamily="34" charset="0"/>
                          <a:sym typeface="Wingdings"/>
                        </a:rPr>
                        <a:t></a:t>
                      </a:r>
                      <a:endParaRPr lang="en-US" sz="1400" b="1" kern="1200" dirty="0">
                        <a:solidFill>
                          <a:schemeClr val="bg1">
                            <a:lumMod val="50000"/>
                          </a:schemeClr>
                        </a:solidFill>
                        <a:latin typeface="Wingdings" panose="05000000000000000000" pitchFamily="2" charset="2"/>
                        <a:ea typeface="+mn-ea"/>
                        <a:cs typeface="Liberation Sans" panose="020B0604020202020204" pitchFamily="34" charset="0"/>
                      </a:endParaRPr>
                    </a:p>
                  </a:txBody>
                  <a:tcPr marL="18000" marR="18000" marT="18000" marB="18000" anchor="ctr">
                    <a:lnL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50" b="1" kern="1200" dirty="0">
                          <a:latin typeface="Liberation Sans" panose="020B0604020202020204" pitchFamily="34" charset="0"/>
                          <a:cs typeface="Liberation Sans" panose="020B0604020202020204" pitchFamily="34" charset="0"/>
                        </a:rPr>
                        <a:t>A3:2017 </a:t>
                      </a:r>
                      <a:r>
                        <a:rPr lang="en-US" altLang="ko-KR" sz="950" b="1" dirty="0">
                          <a:latin typeface="Liberation Sans" panose="020B0604020202020204" pitchFamily="34" charset="0"/>
                          <a:cs typeface="Liberation Sans" panose="020B0604020202020204" pitchFamily="34" charset="0"/>
                        </a:rPr>
                        <a:t>–</a:t>
                      </a:r>
                      <a:r>
                        <a:rPr lang="en-US" sz="950" b="1" kern="1200" dirty="0">
                          <a:latin typeface="Liberation Sans" panose="020B0604020202020204" pitchFamily="34" charset="0"/>
                          <a:cs typeface="Liberation Sans" panose="020B0604020202020204" pitchFamily="34" charset="0"/>
                        </a:rPr>
                        <a:t> </a:t>
                      </a:r>
                      <a:r>
                        <a:rPr lang="ko-KR" altLang="en-US" sz="950" b="1" kern="1200" dirty="0">
                          <a:latin typeface="Liberation Sans" panose="020B0604020202020204" pitchFamily="34" charset="0"/>
                          <a:cs typeface="Liberation Sans" panose="020B0604020202020204" pitchFamily="34" charset="0"/>
                        </a:rPr>
                        <a:t>민감한 데이터 노출</a:t>
                      </a:r>
                      <a:endParaRPr lang="en-US" sz="950" b="1" kern="1200" dirty="0">
                        <a:solidFill>
                          <a:schemeClr val="tx1"/>
                        </a:solidFill>
                        <a:latin typeface="Liberation Sans" panose="020B0604020202020204" pitchFamily="34" charset="0"/>
                        <a:ea typeface="+mn-ea"/>
                        <a:cs typeface="Liberation Sans" panose="020B0604020202020204" pitchFamily="34" charset="0"/>
                      </a:endParaRPr>
                    </a:p>
                  </a:txBody>
                  <a:tcPr marL="36000" marR="36000" anchor="ctr">
                    <a:lnL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94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50" b="1" kern="1200" dirty="0">
                          <a:latin typeface="Liberation Sans" panose="020B0604020202020204" pitchFamily="34" charset="0"/>
                          <a:cs typeface="Liberation Sans" panose="020B0604020202020204" pitchFamily="34" charset="0"/>
                        </a:rPr>
                        <a:t>A4 – </a:t>
                      </a:r>
                      <a:r>
                        <a:rPr lang="ko-KR" altLang="en-US" sz="950" b="1" kern="1200" dirty="0">
                          <a:latin typeface="Liberation Sans" panose="020B0604020202020204" pitchFamily="34" charset="0"/>
                          <a:cs typeface="Liberation Sans" panose="020B0604020202020204" pitchFamily="34" charset="0"/>
                        </a:rPr>
                        <a:t>안전하지 않은 직접 객체 참조</a:t>
                      </a:r>
                      <a:r>
                        <a:rPr lang="en-US" sz="950" b="1" kern="1200" dirty="0">
                          <a:latin typeface="Liberation Sans" panose="020B0604020202020204" pitchFamily="34" charset="0"/>
                          <a:cs typeface="Liberation Sans" panose="020B0604020202020204" pitchFamily="34" charset="0"/>
                        </a:rPr>
                        <a:t> </a:t>
                      </a:r>
                      <a:r>
                        <a:rPr lang="en-US" sz="900" b="1" kern="1200" dirty="0">
                          <a:solidFill>
                            <a:srgbClr val="4E8542"/>
                          </a:solidFill>
                          <a:latin typeface="Liberation Sans" panose="020B0604020202020204" pitchFamily="34" charset="0"/>
                          <a:cs typeface="Liberation Sans" panose="020B0604020202020204" pitchFamily="34" charset="0"/>
                        </a:rPr>
                        <a:t>[</a:t>
                      </a:r>
                      <a:r>
                        <a:rPr lang="en-US" sz="900" b="1" kern="1200" baseline="0" dirty="0">
                          <a:solidFill>
                            <a:srgbClr val="4E8542"/>
                          </a:solidFill>
                          <a:latin typeface="Liberation Sans" panose="020B0604020202020204" pitchFamily="34" charset="0"/>
                          <a:cs typeface="Liberation Sans" panose="020B0604020202020204" pitchFamily="34" charset="0"/>
                        </a:rPr>
                        <a:t>A7 </a:t>
                      </a:r>
                      <a:r>
                        <a:rPr lang="ko-KR" altLang="en-US" sz="900" b="1" kern="1200" baseline="0" dirty="0">
                          <a:solidFill>
                            <a:srgbClr val="4E8542"/>
                          </a:solidFill>
                          <a:latin typeface="Liberation Sans" panose="020B0604020202020204" pitchFamily="34" charset="0"/>
                          <a:cs typeface="Liberation Sans" panose="020B0604020202020204" pitchFamily="34" charset="0"/>
                        </a:rPr>
                        <a:t>항목과 병합됨</a:t>
                      </a:r>
                      <a:r>
                        <a:rPr lang="en-US" sz="900" b="1" kern="1200" baseline="0" dirty="0">
                          <a:solidFill>
                            <a:srgbClr val="4E8542"/>
                          </a:solidFill>
                          <a:latin typeface="Liberation Sans" panose="020B0604020202020204" pitchFamily="34" charset="0"/>
                          <a:cs typeface="Liberation Sans" panose="020B0604020202020204" pitchFamily="34" charset="0"/>
                        </a:rPr>
                        <a:t>]</a:t>
                      </a:r>
                      <a:endParaRPr lang="en-US" sz="950" b="1" kern="1200" dirty="0">
                        <a:solidFill>
                          <a:srgbClr val="4E8542"/>
                        </a:solidFill>
                        <a:latin typeface="Liberation Sans" panose="020B0604020202020204" pitchFamily="34" charset="0"/>
                        <a:ea typeface="+mn-ea"/>
                        <a:cs typeface="Liberation Sans" panose="020B0604020202020204" pitchFamily="34" charset="0"/>
                      </a:endParaRPr>
                    </a:p>
                  </a:txBody>
                  <a:tcPr marL="36000" marR="0" anchor="ctr">
                    <a:lnL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E8541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Liberation Sans" panose="020B0604020202020204" pitchFamily="34" charset="0"/>
                          <a:ea typeface="Liberation Sans" panose="020B0604020202020204" pitchFamily="34" charset="0"/>
                          <a:cs typeface="Liberation Sans" panose="020B0604020202020204" pitchFamily="34" charset="0"/>
                        </a:rPr>
                        <a:t>∪</a:t>
                      </a:r>
                      <a:endParaRPr lang="en-US" sz="950" b="1" kern="1200" dirty="0">
                        <a:solidFill>
                          <a:schemeClr val="bg1">
                            <a:lumMod val="50000"/>
                          </a:schemeClr>
                        </a:solidFill>
                        <a:latin typeface="Liberation Sans" panose="020B0604020202020204" pitchFamily="34" charset="0"/>
                        <a:ea typeface="Liberation Sans" panose="020B0604020202020204" pitchFamily="34" charset="0"/>
                        <a:cs typeface="Liberation Sans" panose="020B0604020202020204" pitchFamily="34" charset="0"/>
                      </a:endParaRPr>
                    </a:p>
                  </a:txBody>
                  <a:tcPr marL="18000" marR="18000" marT="18000" marB="18000" anchor="ctr">
                    <a:lnL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50" b="1" kern="1200" dirty="0">
                          <a:latin typeface="Liberation Sans" panose="020B0604020202020204" pitchFamily="34" charset="0"/>
                          <a:cs typeface="Liberation Sans" panose="020B0604020202020204" pitchFamily="34" charset="0"/>
                        </a:rPr>
                        <a:t>A4:2017 </a:t>
                      </a:r>
                      <a:r>
                        <a:rPr lang="en-US" altLang="ko-KR" sz="950" b="1" dirty="0">
                          <a:latin typeface="Liberation Sans" panose="020B0604020202020204" pitchFamily="34" charset="0"/>
                          <a:cs typeface="Liberation Sans" panose="020B0604020202020204" pitchFamily="34" charset="0"/>
                        </a:rPr>
                        <a:t>–</a:t>
                      </a:r>
                      <a:r>
                        <a:rPr lang="en-US" sz="950" b="1" kern="1200" dirty="0">
                          <a:latin typeface="Liberation Sans" panose="020B0604020202020204" pitchFamily="34" charset="0"/>
                          <a:cs typeface="Liberation Sans" panose="020B0604020202020204" pitchFamily="34" charset="0"/>
                        </a:rPr>
                        <a:t> </a:t>
                      </a:r>
                      <a:r>
                        <a:rPr lang="en-US" sz="950" b="1" kern="1200" dirty="0">
                          <a:solidFill>
                            <a:schemeClr val="tx1"/>
                          </a:solidFill>
                          <a:latin typeface="Liberation Sans" panose="020B0604020202020204" pitchFamily="34" charset="0"/>
                          <a:ea typeface="+mn-ea"/>
                          <a:cs typeface="Liberation Sans" panose="020B0604020202020204" pitchFamily="34" charset="0"/>
                        </a:rPr>
                        <a:t>XML </a:t>
                      </a:r>
                      <a:r>
                        <a:rPr lang="ko-KR" altLang="en-US" sz="950" b="1" kern="1200" dirty="0">
                          <a:solidFill>
                            <a:schemeClr val="tx1"/>
                          </a:solidFill>
                          <a:latin typeface="Liberation Sans" panose="020B0604020202020204" pitchFamily="34" charset="0"/>
                          <a:ea typeface="+mn-ea"/>
                          <a:cs typeface="Liberation Sans" panose="020B0604020202020204" pitchFamily="34" charset="0"/>
                        </a:rPr>
                        <a:t>외부 개체</a:t>
                      </a:r>
                      <a:r>
                        <a:rPr lang="en-US" sz="950" b="1" kern="1200" dirty="0">
                          <a:solidFill>
                            <a:schemeClr val="tx1"/>
                          </a:solidFill>
                          <a:latin typeface="Liberation Sans" panose="020B0604020202020204" pitchFamily="34" charset="0"/>
                          <a:ea typeface="+mn-ea"/>
                          <a:cs typeface="Liberation Sans" panose="020B0604020202020204" pitchFamily="34" charset="0"/>
                        </a:rPr>
                        <a:t> (XXE)</a:t>
                      </a:r>
                      <a:r>
                        <a:rPr lang="en-US" sz="950" b="1" kern="1200" dirty="0">
                          <a:solidFill>
                            <a:srgbClr val="83276B"/>
                          </a:solidFill>
                          <a:latin typeface="Liberation Sans" panose="020B0604020202020204" pitchFamily="34" charset="0"/>
                          <a:ea typeface="+mn-ea"/>
                          <a:cs typeface="Liberation Sans" panose="020B0604020202020204" pitchFamily="34" charset="0"/>
                        </a:rPr>
                        <a:t> </a:t>
                      </a:r>
                      <a:r>
                        <a:rPr lang="en-US" sz="900" b="1" kern="1200" dirty="0">
                          <a:solidFill>
                            <a:srgbClr val="83276B"/>
                          </a:solidFill>
                          <a:latin typeface="Liberation Sans" panose="020B0604020202020204" pitchFamily="34" charset="0"/>
                          <a:ea typeface="+mn-ea"/>
                          <a:cs typeface="Liberation Sans" panose="020B0604020202020204" pitchFamily="34" charset="0"/>
                        </a:rPr>
                        <a:t>[</a:t>
                      </a:r>
                      <a:r>
                        <a:rPr lang="ko-KR" altLang="en-US" sz="900" b="1" kern="1200" dirty="0">
                          <a:solidFill>
                            <a:srgbClr val="83276B"/>
                          </a:solidFill>
                          <a:latin typeface="Liberation Sans" panose="020B0604020202020204" pitchFamily="34" charset="0"/>
                          <a:ea typeface="+mn-ea"/>
                          <a:cs typeface="Liberation Sans" panose="020B0604020202020204" pitchFamily="34" charset="0"/>
                        </a:rPr>
                        <a:t>신규</a:t>
                      </a:r>
                      <a:r>
                        <a:rPr lang="en-US" sz="900" b="1" kern="1200" dirty="0">
                          <a:solidFill>
                            <a:srgbClr val="83276B"/>
                          </a:solidFill>
                          <a:latin typeface="Liberation Sans" panose="020B0604020202020204" pitchFamily="34" charset="0"/>
                          <a:ea typeface="+mn-ea"/>
                          <a:cs typeface="Liberation Sans" panose="020B0604020202020204" pitchFamily="34" charset="0"/>
                        </a:rPr>
                        <a:t>]</a:t>
                      </a:r>
                      <a:endParaRPr lang="en-US" sz="950" b="1" kern="1200" dirty="0">
                        <a:solidFill>
                          <a:srgbClr val="83276B"/>
                        </a:solidFill>
                        <a:latin typeface="Liberation Sans" panose="020B0604020202020204" pitchFamily="34" charset="0"/>
                        <a:ea typeface="+mn-ea"/>
                        <a:cs typeface="Liberation Sans" panose="020B0604020202020204" pitchFamily="34" charset="0"/>
                      </a:endParaRPr>
                    </a:p>
                  </a:txBody>
                  <a:tcPr marL="36000" marR="36000" anchor="ctr">
                    <a:lnL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3276B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133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50" b="1" kern="1200" dirty="0">
                          <a:latin typeface="Liberation Sans" panose="020B0604020202020204" pitchFamily="34" charset="0"/>
                          <a:cs typeface="Liberation Sans" panose="020B0604020202020204" pitchFamily="34" charset="0"/>
                        </a:rPr>
                        <a:t>A5 – </a:t>
                      </a:r>
                      <a:r>
                        <a:rPr lang="ko-KR" altLang="en-US" sz="950" b="1" kern="1200" dirty="0">
                          <a:latin typeface="Liberation Sans" panose="020B0604020202020204" pitchFamily="34" charset="0"/>
                          <a:cs typeface="Liberation Sans" panose="020B0604020202020204" pitchFamily="34" charset="0"/>
                        </a:rPr>
                        <a:t>잘못된 보안 구성</a:t>
                      </a:r>
                      <a:endParaRPr lang="en-US" sz="950" b="1" kern="1200" dirty="0">
                        <a:solidFill>
                          <a:schemeClr val="tx1"/>
                        </a:solidFill>
                        <a:latin typeface="Liberation Sans" panose="020B0604020202020204" pitchFamily="34" charset="0"/>
                        <a:ea typeface="+mn-ea"/>
                        <a:cs typeface="Liberation Sans" panose="020B0604020202020204" pitchFamily="34" charset="0"/>
                      </a:endParaRPr>
                    </a:p>
                  </a:txBody>
                  <a:tcPr marL="36000" marR="0" anchor="ctr">
                    <a:lnL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Wingdings" panose="05000000000000000000" pitchFamily="2" charset="2"/>
                          <a:ea typeface="OpenSymbol"/>
                          <a:cs typeface="Liberation Sans" panose="020B0604020202020204" pitchFamily="34" charset="0"/>
                          <a:sym typeface="Wingdings"/>
                        </a:rPr>
                        <a:t></a:t>
                      </a:r>
                      <a:endParaRPr lang="en-US" sz="1400" b="1" kern="1200" dirty="0">
                        <a:solidFill>
                          <a:schemeClr val="bg1">
                            <a:lumMod val="50000"/>
                          </a:schemeClr>
                        </a:solidFill>
                        <a:latin typeface="Wingdings" panose="05000000000000000000" pitchFamily="2" charset="2"/>
                        <a:ea typeface="+mn-ea"/>
                        <a:cs typeface="Liberation Sans" panose="020B0604020202020204" pitchFamily="34" charset="0"/>
                      </a:endParaRPr>
                    </a:p>
                  </a:txBody>
                  <a:tcPr marL="18000" marR="18000" marT="18000" marB="18000" anchor="ctr">
                    <a:lnL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50" b="1" kern="1200" dirty="0">
                          <a:latin typeface="Liberation Sans" panose="020B0604020202020204" pitchFamily="34" charset="0"/>
                          <a:cs typeface="Liberation Sans" panose="020B0604020202020204" pitchFamily="34" charset="0"/>
                        </a:rPr>
                        <a:t>A5:2017 </a:t>
                      </a:r>
                      <a:r>
                        <a:rPr lang="en-US" altLang="ko-KR" sz="950" b="1" dirty="0">
                          <a:latin typeface="Liberation Sans" panose="020B0604020202020204" pitchFamily="34" charset="0"/>
                          <a:cs typeface="Liberation Sans" panose="020B0604020202020204" pitchFamily="34" charset="0"/>
                        </a:rPr>
                        <a:t>–</a:t>
                      </a:r>
                      <a:r>
                        <a:rPr lang="en-US" sz="950" b="1" kern="1200" dirty="0">
                          <a:latin typeface="Liberation Sans" panose="020B0604020202020204" pitchFamily="34" charset="0"/>
                          <a:cs typeface="Liberation Sans" panose="020B0604020202020204" pitchFamily="34" charset="0"/>
                        </a:rPr>
                        <a:t> </a:t>
                      </a:r>
                      <a:r>
                        <a:rPr lang="ko-KR" altLang="en-US" sz="950" b="1" kern="1200" dirty="0">
                          <a:latin typeface="Liberation Sans" panose="020B0604020202020204" pitchFamily="34" charset="0"/>
                          <a:cs typeface="Liberation Sans" panose="020B0604020202020204" pitchFamily="34" charset="0"/>
                        </a:rPr>
                        <a:t>취약한 접근 통제</a:t>
                      </a:r>
                      <a:r>
                        <a:rPr lang="en-US" sz="950" b="1" kern="1200" dirty="0">
                          <a:latin typeface="Liberation Sans" panose="020B0604020202020204" pitchFamily="34" charset="0"/>
                          <a:cs typeface="Liberation Sans" panose="020B0604020202020204" pitchFamily="34" charset="0"/>
                        </a:rPr>
                        <a:t> </a:t>
                      </a:r>
                      <a:r>
                        <a:rPr lang="en-US" sz="950" b="1" kern="1200" dirty="0">
                          <a:solidFill>
                            <a:srgbClr val="83276B"/>
                          </a:solidFill>
                          <a:latin typeface="Liberation Sans" panose="020B0604020202020204" pitchFamily="34" charset="0"/>
                          <a:cs typeface="Liberation Sans" panose="020B0604020202020204" pitchFamily="34" charset="0"/>
                        </a:rPr>
                        <a:t>[</a:t>
                      </a:r>
                      <a:r>
                        <a:rPr lang="ko-KR" altLang="en-US" sz="950" b="1" kern="1200" dirty="0">
                          <a:solidFill>
                            <a:srgbClr val="83276B"/>
                          </a:solidFill>
                          <a:latin typeface="Liberation Sans" panose="020B0604020202020204" pitchFamily="34" charset="0"/>
                          <a:cs typeface="Liberation Sans" panose="020B0604020202020204" pitchFamily="34" charset="0"/>
                        </a:rPr>
                        <a:t>합침</a:t>
                      </a:r>
                      <a:r>
                        <a:rPr lang="en-US" sz="950" b="1" kern="1200" dirty="0">
                          <a:solidFill>
                            <a:srgbClr val="83276B"/>
                          </a:solidFill>
                          <a:latin typeface="Liberation Sans" panose="020B0604020202020204" pitchFamily="34" charset="0"/>
                          <a:cs typeface="Liberation Sans" panose="020B0604020202020204" pitchFamily="34" charset="0"/>
                        </a:rPr>
                        <a:t>]</a:t>
                      </a:r>
                      <a:endParaRPr lang="en-US" sz="950" b="1" kern="1200" dirty="0">
                        <a:solidFill>
                          <a:srgbClr val="83276B"/>
                        </a:solidFill>
                        <a:latin typeface="Liberation Sans" panose="020B0604020202020204" pitchFamily="34" charset="0"/>
                        <a:ea typeface="+mn-ea"/>
                        <a:cs typeface="Liberation Sans" panose="020B0604020202020204" pitchFamily="34" charset="0"/>
                      </a:endParaRPr>
                    </a:p>
                  </a:txBody>
                  <a:tcPr marL="36000" marR="36000" anchor="ctr">
                    <a:lnL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3276B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133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50" b="1" kern="1200" dirty="0">
                          <a:latin typeface="Liberation Sans" panose="020B0604020202020204" pitchFamily="34" charset="0"/>
                          <a:cs typeface="Liberation Sans" panose="020B0604020202020204" pitchFamily="34" charset="0"/>
                        </a:rPr>
                        <a:t>A6 – </a:t>
                      </a:r>
                      <a:r>
                        <a:rPr lang="ko-KR" altLang="en-US" sz="950" b="1" kern="1200" dirty="0">
                          <a:latin typeface="Liberation Sans" panose="020B0604020202020204" pitchFamily="34" charset="0"/>
                          <a:cs typeface="Liberation Sans" panose="020B0604020202020204" pitchFamily="34" charset="0"/>
                        </a:rPr>
                        <a:t>민감한 데이터 노출</a:t>
                      </a:r>
                      <a:endParaRPr lang="en-US" sz="950" b="1" kern="1200" dirty="0">
                        <a:solidFill>
                          <a:schemeClr val="tx1"/>
                        </a:solidFill>
                        <a:latin typeface="Liberation Sans" panose="020B0604020202020204" pitchFamily="34" charset="0"/>
                        <a:ea typeface="+mn-ea"/>
                        <a:cs typeface="Liberation Sans" panose="020B0604020202020204" pitchFamily="34" charset="0"/>
                      </a:endParaRPr>
                    </a:p>
                  </a:txBody>
                  <a:tcPr marL="36000" marR="0" anchor="ctr">
                    <a:lnL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Wingdings" panose="05000000000000000000" pitchFamily="2" charset="2"/>
                          <a:ea typeface="OpenSymbol"/>
                          <a:cs typeface="Liberation Sans" panose="020B0604020202020204" pitchFamily="34" charset="0"/>
                          <a:sym typeface="Wingdings"/>
                        </a:rPr>
                        <a:t></a:t>
                      </a:r>
                      <a:endParaRPr lang="en-US" sz="1400" b="1" kern="1200" dirty="0">
                        <a:solidFill>
                          <a:schemeClr val="bg1">
                            <a:lumMod val="50000"/>
                          </a:schemeClr>
                        </a:solidFill>
                        <a:latin typeface="Wingdings" panose="05000000000000000000" pitchFamily="2" charset="2"/>
                        <a:ea typeface="+mn-ea"/>
                        <a:cs typeface="Liberation Sans" panose="020B0604020202020204" pitchFamily="34" charset="0"/>
                      </a:endParaRPr>
                    </a:p>
                  </a:txBody>
                  <a:tcPr marL="18000" marR="18000" marT="18000" marB="18000" anchor="ctr">
                    <a:lnL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50" b="1" kern="1200" dirty="0">
                          <a:latin typeface="Liberation Sans" panose="020B0604020202020204" pitchFamily="34" charset="0"/>
                          <a:cs typeface="Liberation Sans" panose="020B0604020202020204" pitchFamily="34" charset="0"/>
                        </a:rPr>
                        <a:t>A6:2017 </a:t>
                      </a:r>
                      <a:r>
                        <a:rPr lang="en-US" altLang="ko-KR" sz="950" b="1" dirty="0">
                          <a:latin typeface="Liberation Sans" panose="020B0604020202020204" pitchFamily="34" charset="0"/>
                          <a:cs typeface="Liberation Sans" panose="020B0604020202020204" pitchFamily="34" charset="0"/>
                        </a:rPr>
                        <a:t>–</a:t>
                      </a:r>
                      <a:r>
                        <a:rPr lang="en-US" sz="950" b="1" kern="1200" dirty="0">
                          <a:latin typeface="Liberation Sans" panose="020B0604020202020204" pitchFamily="34" charset="0"/>
                          <a:cs typeface="Liberation Sans" panose="020B0604020202020204" pitchFamily="34" charset="0"/>
                        </a:rPr>
                        <a:t> </a:t>
                      </a:r>
                      <a:r>
                        <a:rPr lang="ko-KR" altLang="en-US" sz="950" b="1" kern="1200" dirty="0">
                          <a:latin typeface="Liberation Sans" panose="020B0604020202020204" pitchFamily="34" charset="0"/>
                          <a:cs typeface="Liberation Sans" panose="020B0604020202020204" pitchFamily="34" charset="0"/>
                        </a:rPr>
                        <a:t>잘못된 보안 구성</a:t>
                      </a:r>
                      <a:endParaRPr lang="en-US" sz="950" b="1" kern="1200" dirty="0">
                        <a:solidFill>
                          <a:schemeClr val="accent3"/>
                        </a:solidFill>
                        <a:latin typeface="Liberation Sans" panose="020B0604020202020204" pitchFamily="34" charset="0"/>
                        <a:ea typeface="+mn-ea"/>
                        <a:cs typeface="Liberation Sans" panose="020B0604020202020204" pitchFamily="34" charset="0"/>
                      </a:endParaRPr>
                    </a:p>
                  </a:txBody>
                  <a:tcPr marL="36000" marR="36000" anchor="ctr">
                    <a:lnL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194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50" b="1" kern="1200" dirty="0">
                          <a:latin typeface="Liberation Sans" panose="020B0604020202020204" pitchFamily="34" charset="0"/>
                          <a:cs typeface="Liberation Sans" panose="020B0604020202020204" pitchFamily="34" charset="0"/>
                        </a:rPr>
                        <a:t>A7</a:t>
                      </a:r>
                      <a:r>
                        <a:rPr lang="en-US" sz="950" b="1" baseline="0" dirty="0">
                          <a:solidFill>
                            <a:schemeClr val="bg1"/>
                          </a:solidFill>
                          <a:latin typeface="Liberation Sans" panose="020B0604020202020204" pitchFamily="34" charset="0"/>
                          <a:cs typeface="Liberation Sans" panose="020B0604020202020204" pitchFamily="34" charset="0"/>
                        </a:rPr>
                        <a:t> </a:t>
                      </a:r>
                      <a:r>
                        <a:rPr lang="en-US" sz="950" b="1" kern="1200" dirty="0">
                          <a:latin typeface="Liberation Sans" panose="020B0604020202020204" pitchFamily="34" charset="0"/>
                          <a:cs typeface="Liberation Sans" panose="020B0604020202020204" pitchFamily="34" charset="0"/>
                        </a:rPr>
                        <a:t>–</a:t>
                      </a:r>
                      <a:r>
                        <a:rPr lang="en-US" sz="950" b="1" baseline="0" dirty="0">
                          <a:solidFill>
                            <a:schemeClr val="bg1"/>
                          </a:solidFill>
                          <a:latin typeface="Liberation Sans" panose="020B0604020202020204" pitchFamily="34" charset="0"/>
                          <a:cs typeface="Liberation Sans" panose="020B0604020202020204" pitchFamily="34" charset="0"/>
                        </a:rPr>
                        <a:t> </a:t>
                      </a:r>
                      <a:r>
                        <a:rPr lang="ko-KR" altLang="en-US" sz="950" b="1" kern="1200" dirty="0">
                          <a:latin typeface="Liberation Sans" panose="020B0604020202020204" pitchFamily="34" charset="0"/>
                          <a:cs typeface="Liberation Sans" panose="020B0604020202020204" pitchFamily="34" charset="0"/>
                        </a:rPr>
                        <a:t>기능 수준의 접근 통제 누락</a:t>
                      </a:r>
                      <a:r>
                        <a:rPr lang="en-US" sz="950" b="1" kern="1200" dirty="0">
                          <a:latin typeface="Liberation Sans" panose="020B0604020202020204" pitchFamily="34" charset="0"/>
                          <a:cs typeface="Liberation Sans" panose="020B0604020202020204" pitchFamily="34" charset="0"/>
                        </a:rPr>
                        <a:t> </a:t>
                      </a:r>
                      <a:r>
                        <a:rPr lang="en-US" sz="900" b="1" kern="1200" dirty="0">
                          <a:solidFill>
                            <a:srgbClr val="4E8542"/>
                          </a:solidFill>
                          <a:latin typeface="Liberation Sans" panose="020B0604020202020204" pitchFamily="34" charset="0"/>
                          <a:cs typeface="Liberation Sans" panose="020B0604020202020204" pitchFamily="34" charset="0"/>
                        </a:rPr>
                        <a:t>[</a:t>
                      </a:r>
                      <a:r>
                        <a:rPr lang="en-US" sz="900" b="1" kern="1200" baseline="0" dirty="0">
                          <a:solidFill>
                            <a:srgbClr val="4E8542"/>
                          </a:solidFill>
                          <a:latin typeface="Liberation Sans" panose="020B0604020202020204" pitchFamily="34" charset="0"/>
                          <a:cs typeface="Liberation Sans" panose="020B0604020202020204" pitchFamily="34" charset="0"/>
                        </a:rPr>
                        <a:t>A4 </a:t>
                      </a:r>
                      <a:r>
                        <a:rPr lang="ko-KR" altLang="en-US" sz="900" b="1" kern="1200" baseline="0" dirty="0">
                          <a:solidFill>
                            <a:srgbClr val="4E8542"/>
                          </a:solidFill>
                          <a:latin typeface="Liberation Sans" panose="020B0604020202020204" pitchFamily="34" charset="0"/>
                          <a:cs typeface="Liberation Sans" panose="020B0604020202020204" pitchFamily="34" charset="0"/>
                        </a:rPr>
                        <a:t>항목과 병합됨</a:t>
                      </a:r>
                      <a:r>
                        <a:rPr lang="en-US" sz="900" b="1" kern="1200" baseline="0" dirty="0">
                          <a:solidFill>
                            <a:srgbClr val="4E8542"/>
                          </a:solidFill>
                          <a:latin typeface="Liberation Sans" panose="020B0604020202020204" pitchFamily="34" charset="0"/>
                          <a:cs typeface="Liberation Sans" panose="020B0604020202020204" pitchFamily="34" charset="0"/>
                        </a:rPr>
                        <a:t>]</a:t>
                      </a:r>
                      <a:endParaRPr lang="en-US" sz="900" b="1" kern="1200" dirty="0">
                        <a:solidFill>
                          <a:srgbClr val="4E8542"/>
                        </a:solidFill>
                        <a:latin typeface="Liberation Sans" panose="020B0604020202020204" pitchFamily="34" charset="0"/>
                        <a:ea typeface="+mn-ea"/>
                        <a:cs typeface="Liberation Sans" panose="020B0604020202020204" pitchFamily="34" charset="0"/>
                      </a:endParaRPr>
                    </a:p>
                  </a:txBody>
                  <a:tcPr marL="36000" marR="0" anchor="ctr">
                    <a:lnL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E8541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Liberation Sans" panose="020B0604020202020204" pitchFamily="34" charset="0"/>
                          <a:ea typeface="Liberation Sans" panose="020B0604020202020204" pitchFamily="34" charset="0"/>
                          <a:cs typeface="Liberation Sans" panose="020B0604020202020204" pitchFamily="34" charset="0"/>
                        </a:rPr>
                        <a:t>∪</a:t>
                      </a:r>
                      <a:endParaRPr lang="en-US" sz="950" b="1" kern="1200" dirty="0">
                        <a:solidFill>
                          <a:schemeClr val="bg1">
                            <a:lumMod val="50000"/>
                          </a:schemeClr>
                        </a:solidFill>
                        <a:latin typeface="Liberation Sans" panose="020B0604020202020204" pitchFamily="34" charset="0"/>
                        <a:ea typeface="Liberation Sans" panose="020B0604020202020204" pitchFamily="34" charset="0"/>
                        <a:cs typeface="Liberation Sans" panose="020B0604020202020204" pitchFamily="34" charset="0"/>
                      </a:endParaRPr>
                    </a:p>
                  </a:txBody>
                  <a:tcPr marL="18000" marR="18000" marT="18000" marB="18000" anchor="ctr">
                    <a:lnL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50" b="1" kern="1200" dirty="0">
                          <a:solidFill>
                            <a:schemeClr val="tx1"/>
                          </a:solidFill>
                          <a:latin typeface="Liberation Sans" panose="020B0604020202020204" pitchFamily="34" charset="0"/>
                          <a:ea typeface="+mn-ea"/>
                          <a:cs typeface="Liberation Sans" panose="020B0604020202020204" pitchFamily="34" charset="0"/>
                        </a:rPr>
                        <a:t>A7</a:t>
                      </a:r>
                      <a:r>
                        <a:rPr lang="en-US" sz="950" b="1" kern="1200" baseline="0" dirty="0">
                          <a:solidFill>
                            <a:schemeClr val="tx1"/>
                          </a:solidFill>
                          <a:latin typeface="Liberation Sans" panose="020B0604020202020204" pitchFamily="34" charset="0"/>
                          <a:ea typeface="+mn-ea"/>
                          <a:cs typeface="Liberation Sans" panose="020B0604020202020204" pitchFamily="34" charset="0"/>
                        </a:rPr>
                        <a:t>:2017 </a:t>
                      </a:r>
                      <a:r>
                        <a:rPr lang="en-US" altLang="ko-KR" sz="950" b="1" dirty="0">
                          <a:latin typeface="Liberation Sans" panose="020B0604020202020204" pitchFamily="34" charset="0"/>
                          <a:cs typeface="Liberation Sans" panose="020B0604020202020204" pitchFamily="34" charset="0"/>
                        </a:rPr>
                        <a:t>–</a:t>
                      </a:r>
                      <a:r>
                        <a:rPr lang="en-US" sz="950" b="1" kern="1200" baseline="0" dirty="0">
                          <a:solidFill>
                            <a:schemeClr val="tx1"/>
                          </a:solidFill>
                          <a:latin typeface="Liberation Sans" panose="020B0604020202020204" pitchFamily="34" charset="0"/>
                          <a:ea typeface="+mn-ea"/>
                          <a:cs typeface="Liberation Sans" panose="020B0604020202020204" pitchFamily="34" charset="0"/>
                        </a:rPr>
                        <a:t> </a:t>
                      </a:r>
                      <a:r>
                        <a:rPr lang="ko-KR" altLang="en-US" sz="950" b="1" kern="1200" dirty="0">
                          <a:latin typeface="Liberation Sans" panose="020B0604020202020204" pitchFamily="34" charset="0"/>
                          <a:cs typeface="Liberation Sans" panose="020B0604020202020204" pitchFamily="34" charset="0"/>
                        </a:rPr>
                        <a:t>크로스 사이트 스크립팅</a:t>
                      </a:r>
                      <a:r>
                        <a:rPr lang="en-US" sz="950" b="1" kern="1200" dirty="0">
                          <a:latin typeface="Liberation Sans" panose="020B0604020202020204" pitchFamily="34" charset="0"/>
                          <a:cs typeface="Liberation Sans" panose="020B0604020202020204" pitchFamily="34" charset="0"/>
                        </a:rPr>
                        <a:t> (XSS)</a:t>
                      </a:r>
                      <a:endParaRPr lang="en-US" sz="950" b="1" kern="1200" dirty="0">
                        <a:solidFill>
                          <a:schemeClr val="tx1"/>
                        </a:solidFill>
                        <a:latin typeface="Liberation Sans" panose="020B0604020202020204" pitchFamily="34" charset="0"/>
                        <a:ea typeface="+mn-ea"/>
                        <a:cs typeface="Liberation Sans" panose="020B0604020202020204" pitchFamily="34" charset="0"/>
                      </a:endParaRPr>
                    </a:p>
                  </a:txBody>
                  <a:tcPr marL="36000" marR="36000" anchor="ctr">
                    <a:lnL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0133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50" b="1" kern="1200" dirty="0">
                          <a:latin typeface="Liberation Sans" panose="020B0604020202020204" pitchFamily="34" charset="0"/>
                          <a:cs typeface="Liberation Sans" panose="020B0604020202020204" pitchFamily="34" charset="0"/>
                        </a:rPr>
                        <a:t>A8 – </a:t>
                      </a:r>
                      <a:r>
                        <a:rPr lang="ko-KR" altLang="en-US" sz="950" b="1" kern="1200" dirty="0">
                          <a:latin typeface="Liberation Sans" panose="020B0604020202020204" pitchFamily="34" charset="0"/>
                          <a:cs typeface="Liberation Sans" panose="020B0604020202020204" pitchFamily="34" charset="0"/>
                        </a:rPr>
                        <a:t>크로스 사이트</a:t>
                      </a:r>
                      <a:r>
                        <a:rPr lang="en-US" sz="950" b="1" kern="1200" dirty="0">
                          <a:latin typeface="Liberation Sans" panose="020B0604020202020204" pitchFamily="34" charset="0"/>
                          <a:cs typeface="Liberation Sans" panose="020B0604020202020204" pitchFamily="34" charset="0"/>
                        </a:rPr>
                        <a:t> </a:t>
                      </a:r>
                      <a:r>
                        <a:rPr lang="ko-KR" altLang="en-US" sz="950" b="1" kern="1200" dirty="0">
                          <a:latin typeface="Liberation Sans" panose="020B0604020202020204" pitchFamily="34" charset="0"/>
                          <a:cs typeface="Liberation Sans" panose="020B0604020202020204" pitchFamily="34" charset="0"/>
                        </a:rPr>
                        <a:t>요청</a:t>
                      </a:r>
                      <a:r>
                        <a:rPr lang="en-US" sz="950" b="1" kern="1200" dirty="0">
                          <a:latin typeface="Liberation Sans" panose="020B0604020202020204" pitchFamily="34" charset="0"/>
                          <a:cs typeface="Liberation Sans" panose="020B0604020202020204" pitchFamily="34" charset="0"/>
                        </a:rPr>
                        <a:t> </a:t>
                      </a:r>
                      <a:r>
                        <a:rPr lang="ko-KR" altLang="en-US" sz="950" b="1" kern="1200" dirty="0">
                          <a:latin typeface="Liberation Sans" panose="020B0604020202020204" pitchFamily="34" charset="0"/>
                          <a:cs typeface="Liberation Sans" panose="020B0604020202020204" pitchFamily="34" charset="0"/>
                        </a:rPr>
                        <a:t>변조</a:t>
                      </a:r>
                      <a:r>
                        <a:rPr lang="en-US" sz="950" b="1" kern="1200" dirty="0">
                          <a:latin typeface="Liberation Sans" panose="020B0604020202020204" pitchFamily="34" charset="0"/>
                          <a:cs typeface="Liberation Sans" panose="020B0604020202020204" pitchFamily="34" charset="0"/>
                        </a:rPr>
                        <a:t> (CSRF)</a:t>
                      </a:r>
                      <a:endParaRPr lang="en-US" sz="950" b="1" kern="1200" dirty="0">
                        <a:solidFill>
                          <a:schemeClr val="tx1"/>
                        </a:solidFill>
                        <a:latin typeface="Liberation Sans" panose="020B0604020202020204" pitchFamily="34" charset="0"/>
                        <a:ea typeface="+mn-ea"/>
                        <a:cs typeface="Liberation Sans" panose="020B0604020202020204" pitchFamily="34" charset="0"/>
                      </a:endParaRPr>
                    </a:p>
                  </a:txBody>
                  <a:tcPr marL="36000" marR="0" anchor="ctr">
                    <a:lnL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A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kern="1200" baseline="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Wingdings" panose="05000000000000000000" pitchFamily="2" charset="2"/>
                          <a:ea typeface="OpenSymbol"/>
                          <a:cs typeface="+mn-cs"/>
                          <a:sym typeface="Wingdings"/>
                        </a:rPr>
                        <a:t></a:t>
                      </a:r>
                      <a:endParaRPr lang="en-US" sz="1600" b="1" kern="1200" dirty="0">
                        <a:solidFill>
                          <a:schemeClr val="bg1">
                            <a:lumMod val="50000"/>
                          </a:schemeClr>
                        </a:solidFill>
                        <a:latin typeface="Liberation Sans" panose="020B0604020202020204" pitchFamily="34" charset="0"/>
                        <a:ea typeface="+mn-ea"/>
                        <a:cs typeface="Liberation Sans" panose="020B0604020202020204" pitchFamily="34" charset="0"/>
                      </a:endParaRPr>
                    </a:p>
                  </a:txBody>
                  <a:tcPr marL="18000" marR="18000" marT="18000" marB="18000" anchor="ctr">
                    <a:lnL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50" b="1" kern="1200" dirty="0">
                          <a:latin typeface="Liberation Sans" panose="020B0604020202020204" pitchFamily="34" charset="0"/>
                          <a:cs typeface="Liberation Sans" panose="020B0604020202020204" pitchFamily="34" charset="0"/>
                        </a:rPr>
                        <a:t>A8:2017 </a:t>
                      </a:r>
                      <a:r>
                        <a:rPr lang="en-US" altLang="ko-KR" sz="950" b="1" dirty="0">
                          <a:latin typeface="Liberation Sans" panose="020B0604020202020204" pitchFamily="34" charset="0"/>
                          <a:cs typeface="Liberation Sans" panose="020B0604020202020204" pitchFamily="34" charset="0"/>
                        </a:rPr>
                        <a:t>–</a:t>
                      </a:r>
                      <a:r>
                        <a:rPr lang="en-US" sz="950" b="1" kern="1200" dirty="0">
                          <a:latin typeface="Liberation Sans" panose="020B0604020202020204" pitchFamily="34" charset="0"/>
                          <a:cs typeface="Liberation Sans" panose="020B0604020202020204" pitchFamily="34" charset="0"/>
                        </a:rPr>
                        <a:t> </a:t>
                      </a:r>
                      <a:r>
                        <a:rPr lang="ko-KR" altLang="en-US" sz="950" b="1" kern="1200" dirty="0">
                          <a:latin typeface="Liberation Sans" panose="020B0604020202020204" pitchFamily="34" charset="0"/>
                          <a:cs typeface="Liberation Sans" panose="020B0604020202020204" pitchFamily="34" charset="0"/>
                        </a:rPr>
                        <a:t>안전하지 않은 역직렬화</a:t>
                      </a:r>
                      <a:r>
                        <a:rPr lang="en-US" sz="950" b="1" kern="1200" dirty="0">
                          <a:solidFill>
                            <a:srgbClr val="83276B"/>
                          </a:solidFill>
                          <a:latin typeface="Liberation Sans" panose="020B0604020202020204" pitchFamily="34" charset="0"/>
                          <a:cs typeface="Liberation Sans" panose="020B0604020202020204" pitchFamily="34" charset="0"/>
                        </a:rPr>
                        <a:t> </a:t>
                      </a:r>
                      <a:r>
                        <a:rPr lang="en-US" sz="900" b="1" kern="1200" dirty="0">
                          <a:solidFill>
                            <a:srgbClr val="83276B"/>
                          </a:solidFill>
                          <a:latin typeface="Liberation Sans" panose="020B0604020202020204" pitchFamily="34" charset="0"/>
                          <a:ea typeface="+mn-ea"/>
                          <a:cs typeface="Liberation Sans" panose="020B0604020202020204" pitchFamily="34" charset="0"/>
                        </a:rPr>
                        <a:t>[</a:t>
                      </a:r>
                      <a:r>
                        <a:rPr lang="ko-KR" altLang="en-US" sz="900" b="1" kern="1200" dirty="0">
                          <a:solidFill>
                            <a:srgbClr val="83276B"/>
                          </a:solidFill>
                          <a:latin typeface="Liberation Sans" panose="020B0604020202020204" pitchFamily="34" charset="0"/>
                          <a:ea typeface="+mn-ea"/>
                          <a:cs typeface="Liberation Sans" panose="020B0604020202020204" pitchFamily="34" charset="0"/>
                        </a:rPr>
                        <a:t>신규</a:t>
                      </a:r>
                      <a:r>
                        <a:rPr lang="en-US" sz="900" b="1" kern="1200" dirty="0">
                          <a:solidFill>
                            <a:srgbClr val="83276B"/>
                          </a:solidFill>
                          <a:latin typeface="Liberation Sans" panose="020B0604020202020204" pitchFamily="34" charset="0"/>
                          <a:ea typeface="+mn-ea"/>
                          <a:cs typeface="Liberation Sans" panose="020B0604020202020204" pitchFamily="34" charset="0"/>
                        </a:rPr>
                        <a:t>, </a:t>
                      </a:r>
                      <a:r>
                        <a:rPr lang="ko-KR" altLang="en-US" sz="900" b="1" kern="1200" dirty="0">
                          <a:solidFill>
                            <a:srgbClr val="83276B"/>
                          </a:solidFill>
                          <a:latin typeface="Liberation Sans" panose="020B0604020202020204" pitchFamily="34" charset="0"/>
                          <a:ea typeface="+mn-ea"/>
                          <a:cs typeface="Liberation Sans" panose="020B0604020202020204" pitchFamily="34" charset="0"/>
                        </a:rPr>
                        <a:t>커뮤니티</a:t>
                      </a:r>
                      <a:r>
                        <a:rPr lang="en-US" sz="900" b="1" kern="1200" dirty="0">
                          <a:solidFill>
                            <a:srgbClr val="83276B"/>
                          </a:solidFill>
                          <a:latin typeface="Liberation Sans" panose="020B0604020202020204" pitchFamily="34" charset="0"/>
                          <a:ea typeface="+mn-ea"/>
                          <a:cs typeface="Liberation Sans" panose="020B0604020202020204" pitchFamily="34" charset="0"/>
                        </a:rPr>
                        <a:t>]</a:t>
                      </a:r>
                    </a:p>
                  </a:txBody>
                  <a:tcPr marL="36000" marR="36000" anchor="ctr">
                    <a:lnL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3276B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0133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50" b="1" kern="1200" dirty="0">
                          <a:latin typeface="Liberation Sans" panose="020B0604020202020204" pitchFamily="34" charset="0"/>
                          <a:cs typeface="Liberation Sans" panose="020B0604020202020204" pitchFamily="34" charset="0"/>
                        </a:rPr>
                        <a:t>A9 – </a:t>
                      </a:r>
                      <a:r>
                        <a:rPr lang="ko-KR" altLang="en-US" sz="950" b="1" kern="1200" dirty="0">
                          <a:latin typeface="Liberation Sans" panose="020B0604020202020204" pitchFamily="34" charset="0"/>
                          <a:cs typeface="Liberation Sans" panose="020B0604020202020204" pitchFamily="34" charset="0"/>
                        </a:rPr>
                        <a:t>알려진 취약점이 있는 구성요소 사용</a:t>
                      </a:r>
                      <a:endParaRPr lang="en-US" sz="950" b="1" kern="1200" dirty="0">
                        <a:solidFill>
                          <a:schemeClr val="tx1"/>
                        </a:solidFill>
                        <a:latin typeface="Liberation Sans" panose="020B0604020202020204" pitchFamily="34" charset="0"/>
                        <a:ea typeface="+mn-ea"/>
                        <a:cs typeface="Liberation Sans" panose="020B0604020202020204" pitchFamily="34" charset="0"/>
                      </a:endParaRPr>
                    </a:p>
                  </a:txBody>
                  <a:tcPr marL="36000" marR="0" anchor="ctr">
                    <a:lnL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Wingdings" panose="05000000000000000000" pitchFamily="2" charset="2"/>
                          <a:ea typeface="OpenSymbol"/>
                          <a:cs typeface="Liberation Sans" panose="020B0604020202020204" pitchFamily="34" charset="0"/>
                          <a:sym typeface="Wingdings"/>
                        </a:rPr>
                        <a:t></a:t>
                      </a:r>
                      <a:endParaRPr lang="en-US" sz="1400" b="1" kern="1200" dirty="0">
                        <a:solidFill>
                          <a:schemeClr val="bg1">
                            <a:lumMod val="50000"/>
                          </a:schemeClr>
                        </a:solidFill>
                        <a:latin typeface="Liberation Sans" panose="020B0604020202020204" pitchFamily="34" charset="0"/>
                        <a:ea typeface="+mn-ea"/>
                        <a:cs typeface="Liberation Sans" panose="020B0604020202020204" pitchFamily="34" charset="0"/>
                      </a:endParaRPr>
                    </a:p>
                  </a:txBody>
                  <a:tcPr marL="18000" marR="18000" marT="18000" marB="18000" anchor="ctr">
                    <a:lnL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50" b="1" kern="1200" dirty="0">
                          <a:solidFill>
                            <a:schemeClr val="tx1"/>
                          </a:solidFill>
                          <a:latin typeface="Liberation Sans" panose="020B0604020202020204" pitchFamily="34" charset="0"/>
                          <a:ea typeface="+mn-ea"/>
                          <a:cs typeface="Liberation Sans" panose="020B0604020202020204" pitchFamily="34" charset="0"/>
                        </a:rPr>
                        <a:t>A9:2017 </a:t>
                      </a:r>
                      <a:r>
                        <a:rPr lang="en-US" altLang="ko-KR" sz="950" b="1" dirty="0">
                          <a:latin typeface="Liberation Sans" panose="020B0604020202020204" pitchFamily="34" charset="0"/>
                          <a:cs typeface="Liberation Sans" panose="020B0604020202020204" pitchFamily="34" charset="0"/>
                        </a:rPr>
                        <a:t>–</a:t>
                      </a:r>
                      <a:r>
                        <a:rPr lang="en-US" sz="950" b="1" kern="1200" dirty="0">
                          <a:solidFill>
                            <a:schemeClr val="tx1"/>
                          </a:solidFill>
                          <a:latin typeface="Liberation Sans" panose="020B0604020202020204" pitchFamily="34" charset="0"/>
                          <a:ea typeface="+mn-ea"/>
                          <a:cs typeface="Liberation Sans" panose="020B0604020202020204" pitchFamily="34" charset="0"/>
                        </a:rPr>
                        <a:t> </a:t>
                      </a:r>
                      <a:r>
                        <a:rPr lang="ko-KR" altLang="en-US" sz="950" b="1" kern="1200" dirty="0">
                          <a:solidFill>
                            <a:schemeClr val="tx1"/>
                          </a:solidFill>
                          <a:latin typeface="Liberation Sans" panose="020B0604020202020204" pitchFamily="34" charset="0"/>
                          <a:ea typeface="+mn-ea"/>
                          <a:cs typeface="Liberation Sans" panose="020B0604020202020204" pitchFamily="34" charset="0"/>
                        </a:rPr>
                        <a:t>알려진 취약점이 있는 구성요소 사용</a:t>
                      </a:r>
                      <a:endParaRPr lang="en-US" sz="950" b="1" kern="1200" dirty="0">
                        <a:solidFill>
                          <a:schemeClr val="tx1"/>
                        </a:solidFill>
                        <a:latin typeface="Liberation Sans" panose="020B0604020202020204" pitchFamily="34" charset="0"/>
                        <a:ea typeface="+mn-ea"/>
                        <a:cs typeface="Liberation Sans" panose="020B0604020202020204" pitchFamily="34" charset="0"/>
                      </a:endParaRPr>
                    </a:p>
                  </a:txBody>
                  <a:tcPr marL="36000" marR="36000" anchor="ctr">
                    <a:lnL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0133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50" b="1" kern="1200" dirty="0">
                          <a:solidFill>
                            <a:schemeClr val="tx1"/>
                          </a:solidFill>
                          <a:latin typeface="Liberation Sans" panose="020B0604020202020204" pitchFamily="34" charset="0"/>
                          <a:ea typeface="+mn-ea"/>
                          <a:cs typeface="Liberation Sans" panose="020B0604020202020204" pitchFamily="34" charset="0"/>
                        </a:rPr>
                        <a:t>A10 – </a:t>
                      </a:r>
                      <a:r>
                        <a:rPr lang="ko-KR" altLang="en-US" sz="950" b="1" kern="1200" dirty="0">
                          <a:solidFill>
                            <a:schemeClr val="tx1"/>
                          </a:solidFill>
                          <a:latin typeface="Liberation Sans" panose="020B0604020202020204" pitchFamily="34" charset="0"/>
                          <a:ea typeface="+mn-ea"/>
                          <a:cs typeface="Liberation Sans" panose="020B0604020202020204" pitchFamily="34" charset="0"/>
                        </a:rPr>
                        <a:t>검증되지 않은 리다이렉트 및 포워드</a:t>
                      </a:r>
                      <a:endParaRPr lang="en-US" sz="950" b="1" kern="1200" dirty="0">
                        <a:solidFill>
                          <a:srgbClr val="C00000"/>
                        </a:solidFill>
                        <a:latin typeface="Liberation Sans" panose="020B0604020202020204" pitchFamily="34" charset="0"/>
                        <a:ea typeface="+mn-ea"/>
                        <a:cs typeface="Liberation Sans" panose="020B0604020202020204" pitchFamily="34" charset="0"/>
                      </a:endParaRPr>
                    </a:p>
                  </a:txBody>
                  <a:tcPr marL="36000" marR="0" anchor="ctr">
                    <a:lnL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A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kern="1200" baseline="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Wingdings" panose="05000000000000000000" pitchFamily="2" charset="2"/>
                          <a:ea typeface="OpenSymbol"/>
                          <a:cs typeface="+mn-cs"/>
                          <a:sym typeface="Wingdings"/>
                        </a:rPr>
                        <a:t></a:t>
                      </a:r>
                      <a:endParaRPr lang="en-US" sz="1600" b="1" kern="1200" dirty="0">
                        <a:solidFill>
                          <a:schemeClr val="bg1">
                            <a:lumMod val="50000"/>
                          </a:schemeClr>
                        </a:solidFill>
                        <a:latin typeface="Liberation Sans" panose="020B0604020202020204" pitchFamily="34" charset="0"/>
                        <a:ea typeface="+mn-ea"/>
                        <a:cs typeface="Liberation Sans" panose="020B0604020202020204" pitchFamily="34" charset="0"/>
                      </a:endParaRPr>
                    </a:p>
                  </a:txBody>
                  <a:tcPr marL="18000" marR="18000" marT="18000" marB="18000" anchor="ctr">
                    <a:lnL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50" b="1" kern="1200" dirty="0">
                          <a:solidFill>
                            <a:schemeClr val="tx1"/>
                          </a:solidFill>
                          <a:latin typeface="Liberation Sans" panose="020B0604020202020204" pitchFamily="34" charset="0"/>
                          <a:ea typeface="+mn-ea"/>
                          <a:cs typeface="Liberation Sans" panose="020B0604020202020204" pitchFamily="34" charset="0"/>
                        </a:rPr>
                        <a:t>A10:2017 </a:t>
                      </a:r>
                      <a:r>
                        <a:rPr lang="en-US" altLang="ko-KR" sz="950" b="1" dirty="0">
                          <a:latin typeface="Liberation Sans" panose="020B0604020202020204" pitchFamily="34" charset="0"/>
                          <a:cs typeface="Liberation Sans" panose="020B0604020202020204" pitchFamily="34" charset="0"/>
                        </a:rPr>
                        <a:t>–</a:t>
                      </a:r>
                      <a:r>
                        <a:rPr lang="en-US" sz="950" b="1" kern="1200" dirty="0">
                          <a:solidFill>
                            <a:schemeClr val="tx1"/>
                          </a:solidFill>
                          <a:latin typeface="Liberation Sans" panose="020B0604020202020204" pitchFamily="34" charset="0"/>
                          <a:ea typeface="+mn-ea"/>
                          <a:cs typeface="Liberation Sans" panose="020B0604020202020204" pitchFamily="34" charset="0"/>
                        </a:rPr>
                        <a:t> </a:t>
                      </a:r>
                      <a:r>
                        <a:rPr lang="ko-KR" altLang="en-US" sz="950" b="1" kern="1200" dirty="0">
                          <a:solidFill>
                            <a:schemeClr val="tx1"/>
                          </a:solidFill>
                          <a:latin typeface="Liberation Sans" panose="020B0604020202020204" pitchFamily="34" charset="0"/>
                          <a:ea typeface="+mn-ea"/>
                          <a:cs typeface="Liberation Sans" panose="020B0604020202020204" pitchFamily="34" charset="0"/>
                        </a:rPr>
                        <a:t>불충분한 로깅</a:t>
                      </a:r>
                      <a:r>
                        <a:rPr lang="en-US" sz="950" b="1" kern="1200" baseline="0" dirty="0">
                          <a:solidFill>
                            <a:schemeClr val="tx1"/>
                          </a:solidFill>
                          <a:latin typeface="Liberation Sans" panose="020B0604020202020204" pitchFamily="34" charset="0"/>
                          <a:ea typeface="+mn-ea"/>
                          <a:cs typeface="Liberation Sans" panose="020B0604020202020204" pitchFamily="34" charset="0"/>
                        </a:rPr>
                        <a:t> </a:t>
                      </a:r>
                      <a:r>
                        <a:rPr lang="ko-KR" altLang="en-US" sz="950" b="1" kern="1200" baseline="0" dirty="0">
                          <a:solidFill>
                            <a:schemeClr val="tx1"/>
                          </a:solidFill>
                          <a:latin typeface="Liberation Sans" panose="020B0604020202020204" pitchFamily="34" charset="0"/>
                          <a:ea typeface="+mn-ea"/>
                          <a:cs typeface="Liberation Sans" panose="020B0604020202020204" pitchFamily="34" charset="0"/>
                        </a:rPr>
                        <a:t>및 모니터링</a:t>
                      </a:r>
                      <a:r>
                        <a:rPr lang="en-US" sz="950" b="1" kern="1200" baseline="0" dirty="0">
                          <a:solidFill>
                            <a:schemeClr val="tx1"/>
                          </a:solidFill>
                          <a:latin typeface="Liberation Sans" panose="020B0604020202020204" pitchFamily="34" charset="0"/>
                          <a:ea typeface="+mn-ea"/>
                          <a:cs typeface="Liberation Sans" panose="020B0604020202020204" pitchFamily="34" charset="0"/>
                        </a:rPr>
                        <a:t> </a:t>
                      </a:r>
                      <a:r>
                        <a:rPr lang="en-US" sz="900" b="1" kern="1200" dirty="0">
                          <a:solidFill>
                            <a:srgbClr val="83276B"/>
                          </a:solidFill>
                          <a:latin typeface="Liberation Sans" panose="020B0604020202020204" pitchFamily="34" charset="0"/>
                          <a:ea typeface="+mn-ea"/>
                          <a:cs typeface="Liberation Sans" panose="020B0604020202020204" pitchFamily="34" charset="0"/>
                        </a:rPr>
                        <a:t>[</a:t>
                      </a:r>
                      <a:r>
                        <a:rPr lang="ko-KR" altLang="en-US" sz="900" b="1" kern="1200" dirty="0">
                          <a:solidFill>
                            <a:srgbClr val="83276B"/>
                          </a:solidFill>
                          <a:latin typeface="Liberation Sans" panose="020B0604020202020204" pitchFamily="34" charset="0"/>
                          <a:ea typeface="+mn-ea"/>
                          <a:cs typeface="Liberation Sans" panose="020B0604020202020204" pitchFamily="34" charset="0"/>
                        </a:rPr>
                        <a:t>신규</a:t>
                      </a:r>
                      <a:r>
                        <a:rPr lang="en-US" sz="900" b="1" kern="1200" dirty="0">
                          <a:solidFill>
                            <a:srgbClr val="83276B"/>
                          </a:solidFill>
                          <a:latin typeface="Liberation Sans" panose="020B0604020202020204" pitchFamily="34" charset="0"/>
                          <a:ea typeface="+mn-ea"/>
                          <a:cs typeface="Liberation Sans" panose="020B0604020202020204" pitchFamily="34" charset="0"/>
                        </a:rPr>
                        <a:t>, </a:t>
                      </a:r>
                      <a:r>
                        <a:rPr lang="ko-KR" altLang="en-US" sz="900" b="1" kern="1200" dirty="0">
                          <a:solidFill>
                            <a:srgbClr val="83276B"/>
                          </a:solidFill>
                          <a:latin typeface="Liberation Sans" panose="020B0604020202020204" pitchFamily="34" charset="0"/>
                          <a:ea typeface="+mn-ea"/>
                          <a:cs typeface="Liberation Sans" panose="020B0604020202020204" pitchFamily="34" charset="0"/>
                        </a:rPr>
                        <a:t>커뮤니티</a:t>
                      </a:r>
                      <a:r>
                        <a:rPr lang="en-US" sz="900" b="1" kern="1200" dirty="0">
                          <a:solidFill>
                            <a:srgbClr val="83276B"/>
                          </a:solidFill>
                          <a:latin typeface="Liberation Sans" panose="020B0604020202020204" pitchFamily="34" charset="0"/>
                          <a:ea typeface="+mn-ea"/>
                          <a:cs typeface="Liberation Sans" panose="020B0604020202020204" pitchFamily="34" charset="0"/>
                        </a:rPr>
                        <a:t>]</a:t>
                      </a:r>
                    </a:p>
                  </a:txBody>
                  <a:tcPr marL="36000" marR="18000" anchor="ctr">
                    <a:lnL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3276B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cxnSp>
        <p:nvCxnSpPr>
          <p:cNvPr id="13" name="Elbow Connector 10">
            <a:extLst>
              <a:ext uri="{FF2B5EF4-FFF2-40B4-BE49-F238E27FC236}">
                <a16:creationId xmlns:a16="http://schemas.microsoft.com/office/drawing/2014/main" id="{3E93C1F0-A556-B240-8585-47D6B5F83FE5}"/>
              </a:ext>
            </a:extLst>
          </p:cNvPr>
          <p:cNvCxnSpPr/>
          <p:nvPr/>
        </p:nvCxnSpPr>
        <p:spPr>
          <a:xfrm rot="5400000" flipH="1" flipV="1">
            <a:off x="3826949" y="4750408"/>
            <a:ext cx="858839" cy="2"/>
          </a:xfrm>
          <a:prstGeom prst="bentConnector3">
            <a:avLst>
              <a:gd name="adj1" fmla="val 50000"/>
            </a:avLst>
          </a:prstGeom>
          <a:ln w="28575">
            <a:solidFill>
              <a:srgbClr val="83276B"/>
            </a:solidFill>
            <a:headEnd type="oval" w="sm" len="sm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Elbow Connector 10">
            <a:extLst>
              <a:ext uri="{FF2B5EF4-FFF2-40B4-BE49-F238E27FC236}">
                <a16:creationId xmlns:a16="http://schemas.microsoft.com/office/drawing/2014/main" id="{5880D770-DA53-DF49-A8E5-3BF936E43B80}"/>
              </a:ext>
            </a:extLst>
          </p:cNvPr>
          <p:cNvCxnSpPr>
            <a:cxnSpLocks/>
          </p:cNvCxnSpPr>
          <p:nvPr/>
        </p:nvCxnSpPr>
        <p:spPr>
          <a:xfrm>
            <a:off x="4256370" y="4320989"/>
            <a:ext cx="615948" cy="394295"/>
          </a:xfrm>
          <a:prstGeom prst="bentConnector3">
            <a:avLst>
              <a:gd name="adj1" fmla="val 515"/>
            </a:avLst>
          </a:prstGeom>
          <a:ln w="28575">
            <a:solidFill>
              <a:srgbClr val="83276B"/>
            </a:solidFill>
            <a:headEnd type="oval" w="sm" len="sm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352142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내용 개체 틀 2">
            <a:extLst>
              <a:ext uri="{FF2B5EF4-FFF2-40B4-BE49-F238E27FC236}">
                <a16:creationId xmlns:a16="http://schemas.microsoft.com/office/drawing/2014/main" id="{0852D5F7-3CAB-4544-B60F-A88347FA88B7}"/>
              </a:ext>
            </a:extLst>
          </p:cNvPr>
          <p:cNvSpPr txBox="1">
            <a:spLocks/>
          </p:cNvSpPr>
          <p:nvPr/>
        </p:nvSpPr>
        <p:spPr bwMode="auto">
          <a:xfrm>
            <a:off x="423863" y="1153682"/>
            <a:ext cx="8229600" cy="5067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ebdings" pitchFamily="18" charset="2"/>
              <a:buChar char="&lt;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Webdings" pitchFamily="18" charset="2"/>
              <a:buChar char="4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algn="just"/>
            <a:r>
              <a:rPr lang="en-US" altLang="ko-KR" sz="2000" b="1" kern="0" dirty="0">
                <a:latin typeface="+mn-lt"/>
              </a:rPr>
              <a:t>OWASP Testing Guide</a:t>
            </a:r>
          </a:p>
          <a:p>
            <a:pPr lvl="1" algn="just"/>
            <a:r>
              <a:rPr lang="ko-KR" altLang="en-US" sz="1600" b="1" kern="0" dirty="0">
                <a:latin typeface="+mn-lt"/>
              </a:rPr>
              <a:t>웹 애플리케이션 침투 테스트 프레임워크 </a:t>
            </a:r>
            <a:r>
              <a:rPr lang="en-US" altLang="ko-KR" sz="1600" b="1" kern="0" dirty="0">
                <a:latin typeface="+mn-lt"/>
              </a:rPr>
              <a:t>(2014</a:t>
            </a:r>
            <a:r>
              <a:rPr lang="ko-KR" altLang="en-US" sz="1600" b="1" kern="0" dirty="0">
                <a:latin typeface="+mn-lt"/>
              </a:rPr>
              <a:t>년 </a:t>
            </a:r>
            <a:r>
              <a:rPr lang="en-US" altLang="ko-KR" sz="1600" b="1" kern="0" dirty="0">
                <a:latin typeface="+mn-lt"/>
              </a:rPr>
              <a:t>v4.0)</a:t>
            </a:r>
          </a:p>
          <a:p>
            <a:pPr lvl="2" algn="just"/>
            <a:r>
              <a:rPr lang="ko-KR" altLang="en-US" sz="1400" kern="0" dirty="0">
                <a:latin typeface="+mn-lt"/>
              </a:rPr>
              <a:t>각종  취약점 시험방법</a:t>
            </a:r>
            <a:r>
              <a:rPr lang="en-US" altLang="ko-KR" sz="1400" kern="0" dirty="0">
                <a:latin typeface="+mn-lt"/>
              </a:rPr>
              <a:t>, </a:t>
            </a:r>
            <a:r>
              <a:rPr lang="ko-KR" altLang="en-US" sz="1400" kern="0" dirty="0">
                <a:latin typeface="+mn-lt"/>
              </a:rPr>
              <a:t>오픈소스 및 상용시험도구 정의</a:t>
            </a:r>
            <a:endParaRPr lang="en-US" altLang="ko-KR" sz="1400" kern="0" dirty="0">
              <a:latin typeface="+mn-lt"/>
            </a:endParaRPr>
          </a:p>
          <a:p>
            <a:pPr lvl="2" algn="just"/>
            <a:r>
              <a:rPr lang="ko-KR" altLang="en-US" sz="1400" kern="0" dirty="0">
                <a:latin typeface="+mn-lt"/>
              </a:rPr>
              <a:t>프로젝트 사이트 </a:t>
            </a:r>
            <a:r>
              <a:rPr lang="en-US" altLang="ko-KR" sz="1400" kern="0" dirty="0">
                <a:latin typeface="+mn-lt"/>
              </a:rPr>
              <a:t>:</a:t>
            </a:r>
            <a:r>
              <a:rPr lang="ko-KR" altLang="en-US" sz="1400" kern="0" dirty="0">
                <a:latin typeface="+mn-lt"/>
              </a:rPr>
              <a:t> </a:t>
            </a:r>
            <a:r>
              <a:rPr lang="en" altLang="ko-KR" sz="1400" dirty="0">
                <a:latin typeface="+mn-lt"/>
                <a:hlinkClick r:id="rId2"/>
              </a:rPr>
              <a:t>https://www.owasp.org/index.php/OWASP_Testing_Project</a:t>
            </a:r>
            <a:endParaRPr lang="en" altLang="ko-KR" sz="1400" dirty="0">
              <a:latin typeface="+mn-lt"/>
            </a:endParaRPr>
          </a:p>
          <a:p>
            <a:pPr lvl="2" algn="just"/>
            <a:endParaRPr lang="en-US" altLang="ko-KR" sz="1400" kern="0" dirty="0">
              <a:latin typeface="+mn-lt"/>
            </a:endParaRPr>
          </a:p>
          <a:p>
            <a:pPr lvl="1" algn="just"/>
            <a:r>
              <a:rPr lang="en-US" altLang="ko-KR" sz="1600" b="1" kern="0" dirty="0">
                <a:latin typeface="+mn-lt"/>
              </a:rPr>
              <a:t>Testing Framework Work Flow</a:t>
            </a:r>
            <a:endParaRPr lang="ko-KR" altLang="en-US" sz="1600" b="1" kern="0" dirty="0">
              <a:latin typeface="+mn-lt"/>
            </a:endParaRPr>
          </a:p>
        </p:txBody>
      </p:sp>
      <p:pic>
        <p:nvPicPr>
          <p:cNvPr id="10242" name="그림 5" descr="owasp_logo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7138" y="144463"/>
            <a:ext cx="1354137" cy="135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Flagship Projects (Documentation)</a:t>
            </a:r>
            <a:endParaRPr lang="ko-KR" altLang="en-US" dirty="0">
              <a:latin typeface="+mj-lt"/>
            </a:endParaRPr>
          </a:p>
        </p:txBody>
      </p:sp>
      <p:sp>
        <p:nvSpPr>
          <p:cNvPr id="10245" name="슬라이드 번호 개체 틀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E05916E1-AC9B-429E-832B-B6F2A7A0CE54}" type="slidenum">
              <a:rPr lang="en-US" altLang="ko-KR" smtClean="0">
                <a:solidFill>
                  <a:srgbClr val="969696"/>
                </a:solidFill>
                <a:latin typeface="맑은 고딕" pitchFamily="50" charset="-127"/>
              </a:rPr>
              <a:pPr eaLnBrk="1" hangingPunct="1"/>
              <a:t>28</a:t>
            </a:fld>
            <a:endParaRPr lang="en-US" altLang="ko-KR">
              <a:solidFill>
                <a:srgbClr val="969696"/>
              </a:solidFill>
              <a:latin typeface="맑은 고딕" pitchFamily="50" charset="-127"/>
            </a:endParaRPr>
          </a:p>
        </p:txBody>
      </p:sp>
      <p:grpSp>
        <p:nvGrpSpPr>
          <p:cNvPr id="5" name="그룹 4">
            <a:extLst>
              <a:ext uri="{FF2B5EF4-FFF2-40B4-BE49-F238E27FC236}">
                <a16:creationId xmlns:a16="http://schemas.microsoft.com/office/drawing/2014/main" id="{CB89B177-BD25-0547-ADF8-63598EE89B06}"/>
              </a:ext>
            </a:extLst>
          </p:cNvPr>
          <p:cNvGrpSpPr/>
          <p:nvPr/>
        </p:nvGrpSpPr>
        <p:grpSpPr>
          <a:xfrm>
            <a:off x="1034307" y="2895600"/>
            <a:ext cx="7075386" cy="3641725"/>
            <a:chOff x="1157640" y="2468562"/>
            <a:chExt cx="7075386" cy="4068763"/>
          </a:xfrm>
        </p:grpSpPr>
        <p:pic>
          <p:nvPicPr>
            <p:cNvPr id="2" name="그림 1">
              <a:hlinkClick r:id="rId4"/>
              <a:extLst>
                <a:ext uri="{FF2B5EF4-FFF2-40B4-BE49-F238E27FC236}">
                  <a16:creationId xmlns:a16="http://schemas.microsoft.com/office/drawing/2014/main" id="{E6F8051C-EE4E-E94E-BEDF-2E9D24663C4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143563" y="2468563"/>
              <a:ext cx="3089463" cy="4068762"/>
            </a:xfrm>
            <a:prstGeom prst="rect">
              <a:avLst/>
            </a:prstGeom>
          </p:spPr>
        </p:pic>
        <p:pic>
          <p:nvPicPr>
            <p:cNvPr id="4" name="그림 3">
              <a:extLst>
                <a:ext uri="{FF2B5EF4-FFF2-40B4-BE49-F238E27FC236}">
                  <a16:creationId xmlns:a16="http://schemas.microsoft.com/office/drawing/2014/main" id="{863F6FC9-26E9-F04A-B19D-72B441530B7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57640" y="2468562"/>
              <a:ext cx="3638477" cy="406876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7360720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내용 개체 틀 2">
            <a:extLst>
              <a:ext uri="{FF2B5EF4-FFF2-40B4-BE49-F238E27FC236}">
                <a16:creationId xmlns:a16="http://schemas.microsoft.com/office/drawing/2014/main" id="{0852D5F7-3CAB-4544-B60F-A88347FA88B7}"/>
              </a:ext>
            </a:extLst>
          </p:cNvPr>
          <p:cNvSpPr txBox="1">
            <a:spLocks/>
          </p:cNvSpPr>
          <p:nvPr/>
        </p:nvSpPr>
        <p:spPr bwMode="auto">
          <a:xfrm>
            <a:off x="423863" y="1153682"/>
            <a:ext cx="8229600" cy="5067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ebdings" pitchFamily="18" charset="2"/>
              <a:buChar char="&lt;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Webdings" pitchFamily="18" charset="2"/>
              <a:buChar char="4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algn="just"/>
            <a:r>
              <a:rPr lang="en-US" altLang="ko-KR" sz="2000" b="1" kern="0" dirty="0">
                <a:latin typeface="+mn-lt"/>
              </a:rPr>
              <a:t>OWASP Cheat Sheet Series</a:t>
            </a:r>
          </a:p>
          <a:p>
            <a:pPr lvl="1" algn="just"/>
            <a:r>
              <a:rPr lang="ko-KR" altLang="en-US" sz="1600" b="1" kern="0" dirty="0">
                <a:latin typeface="+mn-lt"/>
              </a:rPr>
              <a:t>특정 애플리케이션 보안 주제에 대한 정보를 간결하게 제공하기 위해 특정 주제 에 대한 전문 지식을 갖춘 다양한 애플리케이션 보안 전문가들이 참여하여 작성</a:t>
            </a:r>
            <a:endParaRPr lang="en-US" altLang="ko-KR" sz="1600" b="1" kern="0" dirty="0">
              <a:latin typeface="+mn-lt"/>
            </a:endParaRPr>
          </a:p>
          <a:p>
            <a:pPr lvl="2" algn="just"/>
            <a:r>
              <a:rPr lang="ko-KR" altLang="en-US" sz="1400" kern="0" dirty="0">
                <a:latin typeface="+mn-lt"/>
              </a:rPr>
              <a:t>프로젝트 사이트 </a:t>
            </a:r>
            <a:r>
              <a:rPr lang="en-US" altLang="ko-KR" sz="1400" kern="0" dirty="0">
                <a:latin typeface="+mn-lt"/>
              </a:rPr>
              <a:t>:</a:t>
            </a:r>
            <a:r>
              <a:rPr lang="ko-KR" altLang="en-US" sz="1400" kern="0" dirty="0">
                <a:latin typeface="+mn-lt"/>
              </a:rPr>
              <a:t> </a:t>
            </a:r>
            <a:r>
              <a:rPr lang="en" altLang="ko-KR" sz="1400" dirty="0">
                <a:latin typeface="+mn-lt"/>
                <a:hlinkClick r:id="rId2"/>
              </a:rPr>
              <a:t>https://cheatsheetseries.owasp.org/</a:t>
            </a:r>
            <a:endParaRPr lang="en" altLang="ko-KR" sz="1400" dirty="0">
              <a:latin typeface="+mn-lt"/>
            </a:endParaRPr>
          </a:p>
          <a:p>
            <a:pPr lvl="2" algn="just"/>
            <a:r>
              <a:rPr lang="en" altLang="ko-KR" sz="1400" dirty="0">
                <a:latin typeface="+mn-lt"/>
              </a:rPr>
              <a:t>ASVS(Application Security Verification Standard) </a:t>
            </a:r>
            <a:r>
              <a:rPr lang="ko-KR" altLang="en-US" sz="1400" dirty="0">
                <a:latin typeface="+mn-lt"/>
              </a:rPr>
              <a:t>사용자를 위해 </a:t>
            </a:r>
            <a:r>
              <a:rPr lang="en-US" altLang="ko-KR" sz="1400" dirty="0">
                <a:latin typeface="+mn-lt"/>
              </a:rPr>
              <a:t>ASVS</a:t>
            </a:r>
            <a:r>
              <a:rPr lang="ko-KR" altLang="en-US" sz="1400" dirty="0">
                <a:latin typeface="+mn-lt"/>
              </a:rPr>
              <a:t> 각 섹션에 어떤 </a:t>
            </a:r>
            <a:r>
              <a:rPr lang="en-US" altLang="ko-KR" sz="1400" dirty="0">
                <a:latin typeface="+mn-lt"/>
              </a:rPr>
              <a:t>Cheat Sheet</a:t>
            </a:r>
            <a:r>
              <a:rPr lang="ko-KR" altLang="en-US" sz="1400" dirty="0">
                <a:latin typeface="+mn-lt"/>
              </a:rPr>
              <a:t>가 유용한지 식별할 수 있도록</a:t>
            </a:r>
            <a:r>
              <a:rPr lang="ko-KR" altLang="en-US" sz="1400" kern="0" dirty="0">
                <a:latin typeface="+mn-lt"/>
              </a:rPr>
              <a:t> </a:t>
            </a:r>
            <a:r>
              <a:rPr lang="en-US" altLang="ko-KR" sz="1400" kern="0" dirty="0">
                <a:latin typeface="+mn-lt"/>
              </a:rPr>
              <a:t>14</a:t>
            </a:r>
            <a:r>
              <a:rPr lang="ko-KR" altLang="en-US" sz="1400" kern="0" dirty="0">
                <a:latin typeface="+mn-lt"/>
              </a:rPr>
              <a:t>개 유형으로 </a:t>
            </a:r>
            <a:r>
              <a:rPr lang="en-US" altLang="ko-KR" sz="1400" kern="0" dirty="0">
                <a:latin typeface="+mn-lt"/>
              </a:rPr>
              <a:t>60</a:t>
            </a:r>
            <a:r>
              <a:rPr lang="ko-KR" altLang="en-US" sz="1400" kern="0" dirty="0">
                <a:latin typeface="+mn-lt"/>
              </a:rPr>
              <a:t>여개 </a:t>
            </a:r>
            <a:r>
              <a:rPr lang="en-US" altLang="ko-KR" sz="1400" kern="0" dirty="0">
                <a:latin typeface="+mn-lt"/>
              </a:rPr>
              <a:t>Cheat Sheet</a:t>
            </a:r>
            <a:r>
              <a:rPr lang="ko-KR" altLang="en-US" sz="1400" kern="0" dirty="0">
                <a:latin typeface="+mn-lt"/>
              </a:rPr>
              <a:t> 제공</a:t>
            </a:r>
            <a:r>
              <a:rPr lang="en-US" altLang="ko-KR" sz="1400" kern="0" dirty="0">
                <a:latin typeface="+mn-lt"/>
              </a:rPr>
              <a:t> </a:t>
            </a:r>
          </a:p>
        </p:txBody>
      </p:sp>
      <p:pic>
        <p:nvPicPr>
          <p:cNvPr id="10242" name="그림 5" descr="owasp_logo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7138" y="144463"/>
            <a:ext cx="1354137" cy="135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Flagship Projects (Documentation)</a:t>
            </a:r>
            <a:endParaRPr lang="ko-KR" altLang="en-US" dirty="0">
              <a:latin typeface="+mj-lt"/>
            </a:endParaRPr>
          </a:p>
        </p:txBody>
      </p:sp>
      <p:sp>
        <p:nvSpPr>
          <p:cNvPr id="10245" name="슬라이드 번호 개체 틀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E05916E1-AC9B-429E-832B-B6F2A7A0CE54}" type="slidenum">
              <a:rPr lang="en-US" altLang="ko-KR" smtClean="0">
                <a:solidFill>
                  <a:srgbClr val="969696"/>
                </a:solidFill>
                <a:latin typeface="맑은 고딕" pitchFamily="50" charset="-127"/>
              </a:rPr>
              <a:pPr eaLnBrk="1" hangingPunct="1"/>
              <a:t>29</a:t>
            </a:fld>
            <a:endParaRPr lang="en-US" altLang="ko-KR">
              <a:solidFill>
                <a:srgbClr val="969696"/>
              </a:solidFill>
              <a:latin typeface="맑은 고딕" pitchFamily="50" charset="-127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57E64F1-FD79-E744-84FC-0D87A4782CB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830" y="2830288"/>
            <a:ext cx="7406341" cy="3478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19901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7" name="Rectangle 5"/>
          <p:cNvSpPr>
            <a:spLocks noGrp="1" noChangeArrowheads="1"/>
          </p:cNvSpPr>
          <p:nvPr>
            <p:ph type="ctrTitle"/>
          </p:nvPr>
        </p:nvSpPr>
        <p:spPr>
          <a:xfrm>
            <a:off x="696516" y="2518172"/>
            <a:ext cx="7768828" cy="1821656"/>
          </a:xfrm>
          <a:noFill/>
          <a:ln/>
        </p:spPr>
        <p:txBody>
          <a:bodyPr/>
          <a:lstStyle/>
          <a:p>
            <a:pPr algn="ctr"/>
            <a:r>
              <a:rPr lang="en-US" sz="4800" dirty="0"/>
              <a:t>OWASP Global Projects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056585712"/>
      </p:ext>
    </p:extLst>
  </p:cSld>
  <p:clrMapOvr>
    <a:masterClrMapping/>
  </p:clrMapOvr>
  <p:transition spd="med">
    <p:split orient="vert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내용 개체 틀 2">
            <a:extLst>
              <a:ext uri="{FF2B5EF4-FFF2-40B4-BE49-F238E27FC236}">
                <a16:creationId xmlns:a16="http://schemas.microsoft.com/office/drawing/2014/main" id="{0852D5F7-3CAB-4544-B60F-A88347FA88B7}"/>
              </a:ext>
            </a:extLst>
          </p:cNvPr>
          <p:cNvSpPr txBox="1">
            <a:spLocks/>
          </p:cNvSpPr>
          <p:nvPr/>
        </p:nvSpPr>
        <p:spPr bwMode="auto">
          <a:xfrm>
            <a:off x="423863" y="1153682"/>
            <a:ext cx="8229600" cy="5067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ebdings" pitchFamily="18" charset="2"/>
              <a:buChar char="&lt;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Webdings" pitchFamily="18" charset="2"/>
              <a:buChar char="4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algn="just"/>
            <a:r>
              <a:rPr lang="en-US" altLang="ko-KR" sz="2000" b="1" kern="0" dirty="0">
                <a:latin typeface="+mn-lt"/>
              </a:rPr>
              <a:t>OWASP Mobile Security Testing Guide</a:t>
            </a:r>
          </a:p>
          <a:p>
            <a:pPr lvl="1" algn="just"/>
            <a:r>
              <a:rPr lang="ko-KR" altLang="en-US" sz="1600" b="1" kern="0" dirty="0">
                <a:latin typeface="+mn-lt"/>
              </a:rPr>
              <a:t>모바일 앱 보안 테스트와 테스트 중에 사용된 프로세스</a:t>
            </a:r>
            <a:r>
              <a:rPr lang="en-US" altLang="ko-KR" sz="1600" b="1" kern="0" dirty="0">
                <a:latin typeface="+mn-lt"/>
              </a:rPr>
              <a:t>, </a:t>
            </a:r>
            <a:r>
              <a:rPr lang="ko-KR" altLang="en-US" sz="1600" b="1" kern="0" dirty="0">
                <a:latin typeface="+mn-lt"/>
              </a:rPr>
              <a:t>기술 및 도구를 다루는 포괄적인 가이드</a:t>
            </a:r>
            <a:endParaRPr lang="en-US" altLang="ko-KR" sz="1600" b="1" kern="0" dirty="0">
              <a:latin typeface="+mn-lt"/>
            </a:endParaRPr>
          </a:p>
          <a:p>
            <a:pPr lvl="2" algn="just"/>
            <a:r>
              <a:rPr lang="ko-KR" altLang="en-US" sz="1400" kern="0" dirty="0">
                <a:latin typeface="+mn-lt"/>
              </a:rPr>
              <a:t>테스트가 일관되고 완전한 결과를 제공할 수 있도록 하기 위한 사례 제공</a:t>
            </a:r>
            <a:endParaRPr lang="en-US" altLang="ko-KR" sz="1400" kern="0" dirty="0">
              <a:latin typeface="+mn-lt"/>
            </a:endParaRPr>
          </a:p>
          <a:p>
            <a:pPr lvl="2" algn="just"/>
            <a:r>
              <a:rPr lang="ko-KR" altLang="en-US" sz="1400" kern="0" dirty="0">
                <a:latin typeface="+mn-lt"/>
              </a:rPr>
              <a:t>프로젝트 사이트 </a:t>
            </a:r>
            <a:r>
              <a:rPr lang="en-US" altLang="ko-KR" sz="1400" kern="0" dirty="0">
                <a:latin typeface="+mn-lt"/>
              </a:rPr>
              <a:t>:</a:t>
            </a:r>
            <a:r>
              <a:rPr lang="ko-KR" altLang="en-US" sz="1400" kern="0" dirty="0">
                <a:latin typeface="+mn-lt"/>
              </a:rPr>
              <a:t> </a:t>
            </a:r>
            <a:r>
              <a:rPr lang="en" altLang="ko-KR" sz="1400" kern="0" spc="-10" dirty="0">
                <a:latin typeface="+mn-lt"/>
                <a:hlinkClick r:id="rId2"/>
              </a:rPr>
              <a:t>https://www2.owasp.org/www-project-mobile-security-testing-guide/</a:t>
            </a:r>
            <a:endParaRPr lang="en" altLang="ko-KR" sz="1400" kern="0" spc="-10" dirty="0">
              <a:latin typeface="+mn-lt"/>
            </a:endParaRPr>
          </a:p>
          <a:p>
            <a:pPr lvl="1" algn="just"/>
            <a:r>
              <a:rPr lang="ko-KR" altLang="en-US" sz="1600" b="1" kern="0" spc="-10" dirty="0">
                <a:latin typeface="+mn-lt"/>
              </a:rPr>
              <a:t>주요 산출물</a:t>
            </a:r>
            <a:endParaRPr lang="en-US" altLang="ko-KR" sz="1600" b="1" kern="0" spc="-10" dirty="0">
              <a:latin typeface="+mn-lt"/>
            </a:endParaRPr>
          </a:p>
          <a:p>
            <a:pPr lvl="2" algn="just"/>
            <a:r>
              <a:rPr lang="en-US" altLang="ko-KR" sz="1400" kern="0" spc="-10" dirty="0">
                <a:latin typeface="+mn-lt"/>
              </a:rPr>
              <a:t>Mobile Security Testing Guide (MSTG)</a:t>
            </a:r>
          </a:p>
          <a:p>
            <a:pPr lvl="2" algn="just"/>
            <a:r>
              <a:rPr lang="en-US" altLang="ko-KR" sz="1400" kern="0" spc="-10" dirty="0">
                <a:latin typeface="+mn-lt"/>
              </a:rPr>
              <a:t>Mobile App Security Requirements and Verification</a:t>
            </a:r>
          </a:p>
          <a:p>
            <a:pPr lvl="2" algn="just"/>
            <a:r>
              <a:rPr lang="en-US" altLang="ko-KR" sz="1400" kern="0" spc="-10" dirty="0">
                <a:latin typeface="+mn-lt"/>
              </a:rPr>
              <a:t>Mobile App Security Checklist</a:t>
            </a:r>
          </a:p>
        </p:txBody>
      </p:sp>
      <p:pic>
        <p:nvPicPr>
          <p:cNvPr id="10242" name="그림 5" descr="owasp_logo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7138" y="144463"/>
            <a:ext cx="1354137" cy="135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Flagship Projects (Documentation)</a:t>
            </a:r>
            <a:endParaRPr lang="ko-KR" altLang="en-US" dirty="0">
              <a:latin typeface="+mj-lt"/>
            </a:endParaRPr>
          </a:p>
        </p:txBody>
      </p:sp>
      <p:sp>
        <p:nvSpPr>
          <p:cNvPr id="10245" name="슬라이드 번호 개체 틀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E05916E1-AC9B-429E-832B-B6F2A7A0CE54}" type="slidenum">
              <a:rPr lang="en-US" altLang="ko-KR" smtClean="0">
                <a:solidFill>
                  <a:srgbClr val="969696"/>
                </a:solidFill>
                <a:latin typeface="맑은 고딕" pitchFamily="50" charset="-127"/>
              </a:rPr>
              <a:pPr eaLnBrk="1" hangingPunct="1"/>
              <a:t>30</a:t>
            </a:fld>
            <a:endParaRPr lang="en-US" altLang="ko-KR">
              <a:solidFill>
                <a:srgbClr val="969696"/>
              </a:solidFill>
              <a:latin typeface="맑은 고딕" pitchFamily="50" charset="-127"/>
            </a:endParaRPr>
          </a:p>
        </p:txBody>
      </p:sp>
      <p:pic>
        <p:nvPicPr>
          <p:cNvPr id="2" name="그림 1">
            <a:hlinkClick r:id="rId4"/>
            <a:extLst>
              <a:ext uri="{FF2B5EF4-FFF2-40B4-BE49-F238E27FC236}">
                <a16:creationId xmlns:a16="http://schemas.microsoft.com/office/drawing/2014/main" id="{96B33E65-643F-134A-8213-8F98E284FDA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72136" y="3771974"/>
            <a:ext cx="1905000" cy="2514600"/>
          </a:xfrm>
          <a:prstGeom prst="rect">
            <a:avLst/>
          </a:prstGeom>
        </p:spPr>
      </p:pic>
      <p:pic>
        <p:nvPicPr>
          <p:cNvPr id="3" name="그림 2">
            <a:hlinkClick r:id="rId6"/>
            <a:extLst>
              <a:ext uri="{FF2B5EF4-FFF2-40B4-BE49-F238E27FC236}">
                <a16:creationId xmlns:a16="http://schemas.microsoft.com/office/drawing/2014/main" id="{19F678AD-AD5E-F64D-B74F-202F0B6F28F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19500" y="3771974"/>
            <a:ext cx="1905000" cy="2514600"/>
          </a:xfrm>
          <a:prstGeom prst="rect">
            <a:avLst/>
          </a:prstGeom>
        </p:spPr>
      </p:pic>
      <p:pic>
        <p:nvPicPr>
          <p:cNvPr id="4" name="그림 3">
            <a:hlinkClick r:id="rId8"/>
            <a:extLst>
              <a:ext uri="{FF2B5EF4-FFF2-40B4-BE49-F238E27FC236}">
                <a16:creationId xmlns:a16="http://schemas.microsoft.com/office/drawing/2014/main" id="{369917C7-957C-6D47-A3BA-7865023B9EF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066865" y="3771974"/>
            <a:ext cx="1905000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924785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7" name="Rectangle 5"/>
          <p:cNvSpPr>
            <a:spLocks noGrp="1" noChangeArrowheads="1"/>
          </p:cNvSpPr>
          <p:nvPr>
            <p:ph type="ctrTitle"/>
          </p:nvPr>
        </p:nvSpPr>
        <p:spPr>
          <a:xfrm>
            <a:off x="696516" y="2518172"/>
            <a:ext cx="7768828" cy="1821656"/>
          </a:xfrm>
          <a:noFill/>
          <a:ln/>
        </p:spPr>
        <p:txBody>
          <a:bodyPr/>
          <a:lstStyle/>
          <a:p>
            <a:pPr algn="ctr"/>
            <a:r>
              <a:rPr lang="en-US" sz="4800" dirty="0"/>
              <a:t>Seoul Chapter Projects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37924445"/>
      </p:ext>
    </p:extLst>
  </p:cSld>
  <p:clrMapOvr>
    <a:masterClrMapping/>
  </p:clrMapOvr>
  <p:transition spd="med">
    <p:split orient="vert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내용 개체 틀 2">
            <a:extLst>
              <a:ext uri="{FF2B5EF4-FFF2-40B4-BE49-F238E27FC236}">
                <a16:creationId xmlns:a16="http://schemas.microsoft.com/office/drawing/2014/main" id="{0852D5F7-3CAB-4544-B60F-A88347FA88B7}"/>
              </a:ext>
            </a:extLst>
          </p:cNvPr>
          <p:cNvSpPr txBox="1">
            <a:spLocks/>
          </p:cNvSpPr>
          <p:nvPr/>
        </p:nvSpPr>
        <p:spPr bwMode="auto">
          <a:xfrm>
            <a:off x="423863" y="1153682"/>
            <a:ext cx="8229600" cy="5067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ebdings" pitchFamily="18" charset="2"/>
              <a:buChar char="&lt;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Webdings" pitchFamily="18" charset="2"/>
              <a:buChar char="4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altLang="ko-KR" sz="2000" b="1" kern="0" dirty="0">
                <a:latin typeface="+mn-lt"/>
              </a:rPr>
              <a:t>OWASP Seoul Chapter </a:t>
            </a:r>
            <a:r>
              <a:rPr lang="ko-KR" altLang="en-US" sz="2000" b="1" kern="0" dirty="0">
                <a:latin typeface="+mn-lt"/>
              </a:rPr>
              <a:t>프로젝트 분과 운영진</a:t>
            </a:r>
            <a:endParaRPr lang="en-US" altLang="ko-KR" sz="2000" b="1" kern="0" dirty="0">
              <a:latin typeface="+mn-lt"/>
            </a:endParaRPr>
          </a:p>
          <a:p>
            <a:pPr lvl="1"/>
            <a:r>
              <a:rPr lang="ko-KR" altLang="en-US" sz="1800" dirty="0">
                <a:latin typeface="+mn-lt"/>
              </a:rPr>
              <a:t>전영재 리더 </a:t>
            </a:r>
            <a:r>
              <a:rPr lang="en-US" altLang="ko-KR" sz="1800" dirty="0">
                <a:latin typeface="+mn-lt"/>
              </a:rPr>
              <a:t>: </a:t>
            </a:r>
            <a:r>
              <a:rPr lang="en-US" altLang="ko-KR" sz="1800" dirty="0">
                <a:latin typeface="+mn-lt"/>
                <a:hlinkClick r:id="rId2"/>
              </a:rPr>
              <a:t>youngjae.jeon@owasp.org</a:t>
            </a:r>
            <a:endParaRPr lang="en-US" altLang="ko-KR" sz="1800" dirty="0">
              <a:latin typeface="+mn-lt"/>
            </a:endParaRPr>
          </a:p>
          <a:p>
            <a:pPr lvl="1"/>
            <a:r>
              <a:rPr lang="ko-KR" altLang="en-US" sz="1800" dirty="0">
                <a:latin typeface="+mn-lt"/>
              </a:rPr>
              <a:t>조정원 팀장 </a:t>
            </a:r>
            <a:r>
              <a:rPr lang="en-US" altLang="ko-KR" sz="1800" dirty="0">
                <a:latin typeface="+mn-lt"/>
              </a:rPr>
              <a:t>:</a:t>
            </a:r>
            <a:r>
              <a:rPr lang="ko-KR" altLang="en-US" sz="1800" dirty="0">
                <a:latin typeface="+mn-lt"/>
              </a:rPr>
              <a:t> </a:t>
            </a:r>
            <a:r>
              <a:rPr lang="en-US" altLang="ko-KR" sz="1800" dirty="0">
                <a:latin typeface="+mn-lt"/>
                <a:hlinkClick r:id="rId3"/>
              </a:rPr>
              <a:t>ngnicky@naver.com</a:t>
            </a:r>
            <a:endParaRPr lang="en-US" altLang="ko-KR" sz="1800" dirty="0">
              <a:latin typeface="+mn-lt"/>
            </a:endParaRPr>
          </a:p>
          <a:p>
            <a:pPr lvl="1"/>
            <a:r>
              <a:rPr lang="ko-KR" altLang="en-US" sz="1800" dirty="0">
                <a:latin typeface="+mn-lt"/>
              </a:rPr>
              <a:t>김민선 팀원 </a:t>
            </a:r>
            <a:r>
              <a:rPr lang="en-US" altLang="ko-KR" sz="1800" dirty="0">
                <a:latin typeface="+mn-lt"/>
              </a:rPr>
              <a:t>: </a:t>
            </a:r>
            <a:r>
              <a:rPr lang="en-US" altLang="ko-KR" sz="1800" dirty="0">
                <a:latin typeface="+mn-lt"/>
                <a:hlinkClick r:id="rId4"/>
              </a:rPr>
              <a:t>minseon90@gmail.com</a:t>
            </a:r>
            <a:endParaRPr lang="en-US" altLang="ko-KR" sz="1800" dirty="0">
              <a:latin typeface="+mn-lt"/>
            </a:endParaRPr>
          </a:p>
          <a:p>
            <a:pPr lvl="1"/>
            <a:r>
              <a:rPr lang="ko-KR" altLang="en-US" sz="1800" dirty="0">
                <a:latin typeface="+mn-lt"/>
              </a:rPr>
              <a:t>민병현 팀원 </a:t>
            </a:r>
            <a:r>
              <a:rPr lang="en-US" altLang="ko-KR" sz="1800" dirty="0">
                <a:latin typeface="+mn-lt"/>
              </a:rPr>
              <a:t>: </a:t>
            </a:r>
            <a:r>
              <a:rPr lang="en-US" altLang="ko-KR" sz="1800" dirty="0">
                <a:latin typeface="+mn-lt"/>
                <a:hlinkClick r:id="rId5"/>
              </a:rPr>
              <a:t>moongchiza@gmail.co</a:t>
            </a:r>
            <a:endParaRPr lang="en-US" altLang="ko-KR" sz="1800" dirty="0">
              <a:latin typeface="+mn-lt"/>
            </a:endParaRPr>
          </a:p>
          <a:p>
            <a:pPr lvl="1"/>
            <a:r>
              <a:rPr lang="ko-KR" altLang="en-US" sz="1800" dirty="0">
                <a:latin typeface="+mn-lt"/>
              </a:rPr>
              <a:t>정진영 팀원 </a:t>
            </a:r>
            <a:r>
              <a:rPr lang="en-US" altLang="ko-KR" sz="1800" dirty="0">
                <a:latin typeface="+mn-lt"/>
              </a:rPr>
              <a:t>: </a:t>
            </a:r>
            <a:r>
              <a:rPr lang="en-US" altLang="ko-KR" sz="1800" dirty="0">
                <a:latin typeface="+mn-lt"/>
                <a:hlinkClick r:id="rId6"/>
              </a:rPr>
              <a:t>s.cissnei@gmail.com</a:t>
            </a:r>
            <a:endParaRPr lang="ko-KR" altLang="ko-KR" sz="1800" dirty="0">
              <a:latin typeface="+mn-lt"/>
            </a:endParaRPr>
          </a:p>
        </p:txBody>
      </p:sp>
      <p:pic>
        <p:nvPicPr>
          <p:cNvPr id="10242" name="그림 5" descr="owasp_logo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7138" y="144463"/>
            <a:ext cx="1354137" cy="135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>
                <a:latin typeface="+mj-lt"/>
              </a:rPr>
              <a:t>Seoul Chapter Projects</a:t>
            </a:r>
            <a:endParaRPr lang="ko-KR" altLang="en-US" dirty="0">
              <a:latin typeface="+mj-lt"/>
            </a:endParaRPr>
          </a:p>
        </p:txBody>
      </p:sp>
      <p:sp>
        <p:nvSpPr>
          <p:cNvPr id="10245" name="슬라이드 번호 개체 틀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E05916E1-AC9B-429E-832B-B6F2A7A0CE54}" type="slidenum">
              <a:rPr lang="en-US" altLang="ko-KR" smtClean="0">
                <a:solidFill>
                  <a:srgbClr val="969696"/>
                </a:solidFill>
                <a:latin typeface="맑은 고딕" pitchFamily="50" charset="-127"/>
              </a:rPr>
              <a:pPr eaLnBrk="1" hangingPunct="1"/>
              <a:t>32</a:t>
            </a:fld>
            <a:endParaRPr lang="en-US" altLang="ko-KR">
              <a:solidFill>
                <a:srgbClr val="969696"/>
              </a:solidFill>
              <a:latin typeface="맑은 고딕" pitchFamily="50" charset="-127"/>
            </a:endParaRPr>
          </a:p>
        </p:txBody>
      </p:sp>
      <p:grpSp>
        <p:nvGrpSpPr>
          <p:cNvPr id="8" name="그룹 7">
            <a:extLst>
              <a:ext uri="{FF2B5EF4-FFF2-40B4-BE49-F238E27FC236}">
                <a16:creationId xmlns:a16="http://schemas.microsoft.com/office/drawing/2014/main" id="{AE21BB2C-78B1-FA47-9DCE-E60D5258DA0B}"/>
              </a:ext>
            </a:extLst>
          </p:cNvPr>
          <p:cNvGrpSpPr/>
          <p:nvPr/>
        </p:nvGrpSpPr>
        <p:grpSpPr>
          <a:xfrm>
            <a:off x="275944" y="3534182"/>
            <a:ext cx="8592113" cy="2286000"/>
            <a:chOff x="122555" y="3278990"/>
            <a:chExt cx="8592113" cy="2286000"/>
          </a:xfrm>
        </p:grpSpPr>
        <p:pic>
          <p:nvPicPr>
            <p:cNvPr id="3" name="Picture 2" descr="ì´ë¯¸ì§: ì¬ë 1ëª, ì ìì">
              <a:extLst>
                <a:ext uri="{FF2B5EF4-FFF2-40B4-BE49-F238E27FC236}">
                  <a16:creationId xmlns:a16="http://schemas.microsoft.com/office/drawing/2014/main" id="{49658ED9-9D81-4FD9-AB70-E525E4C1084B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497" r="304"/>
            <a:stretch/>
          </p:blipFill>
          <p:spPr bwMode="auto">
            <a:xfrm>
              <a:off x="122555" y="3278990"/>
              <a:ext cx="1719084" cy="2286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2" name="Picture 8" descr="ì´ë¯¸ì§: ì¬ë 1ëª">
              <a:extLst>
                <a:ext uri="{FF2B5EF4-FFF2-40B4-BE49-F238E27FC236}">
                  <a16:creationId xmlns:a16="http://schemas.microsoft.com/office/drawing/2014/main" id="{0E575AFB-1D84-4F19-BAC5-EF74CB2E4C8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56140" y="3278990"/>
              <a:ext cx="1714500" cy="2286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" name="그림 3" descr="사람, 실내, 건물이(가) 표시된 사진&#10;&#10;자동 생성된 설명">
              <a:extLst>
                <a:ext uri="{FF2B5EF4-FFF2-40B4-BE49-F238E27FC236}">
                  <a16:creationId xmlns:a16="http://schemas.microsoft.com/office/drawing/2014/main" id="{3D83423E-9E10-422C-9EF4-F7AAC4729B41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70640" y="3278990"/>
              <a:ext cx="1719085" cy="2286000"/>
            </a:xfrm>
            <a:prstGeom prst="rect">
              <a:avLst/>
            </a:prstGeom>
          </p:spPr>
        </p:pic>
        <p:pic>
          <p:nvPicPr>
            <p:cNvPr id="6" name="그림 5" descr="사람, 실내, 남자, 벽이(가) 표시된 사진&#10;&#10;자동 생성된 설명">
              <a:extLst>
                <a:ext uri="{FF2B5EF4-FFF2-40B4-BE49-F238E27FC236}">
                  <a16:creationId xmlns:a16="http://schemas.microsoft.com/office/drawing/2014/main" id="{33EF3F95-CF57-46CE-BF28-90681417FE71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88661" y="3278990"/>
              <a:ext cx="1726007" cy="2286000"/>
            </a:xfrm>
            <a:prstGeom prst="rect">
              <a:avLst/>
            </a:prstGeom>
          </p:spPr>
        </p:pic>
        <p:pic>
          <p:nvPicPr>
            <p:cNvPr id="5" name="그림 4">
              <a:extLst>
                <a:ext uri="{FF2B5EF4-FFF2-40B4-BE49-F238E27FC236}">
                  <a16:creationId xmlns:a16="http://schemas.microsoft.com/office/drawing/2014/main" id="{7E1B50CD-96F3-E542-AA8A-E92883016E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076" r="11925"/>
            <a:stretch/>
          </p:blipFill>
          <p:spPr>
            <a:xfrm>
              <a:off x="1841640" y="3278990"/>
              <a:ext cx="1714500" cy="2286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5063335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>
                <a:latin typeface="+mj-lt"/>
              </a:rPr>
              <a:t>Seoul Chapter Projects</a:t>
            </a:r>
            <a:endParaRPr lang="ko-KR" altLang="en-US" dirty="0">
              <a:latin typeface="+mj-lt"/>
            </a:endParaRPr>
          </a:p>
        </p:txBody>
      </p:sp>
      <p:sp>
        <p:nvSpPr>
          <p:cNvPr id="11267" name="내용 개체 틀 2"/>
          <p:cNvSpPr>
            <a:spLocks noGrp="1"/>
          </p:cNvSpPr>
          <p:nvPr>
            <p:ph idx="1"/>
          </p:nvPr>
        </p:nvSpPr>
        <p:spPr>
          <a:xfrm>
            <a:off x="423863" y="1153682"/>
            <a:ext cx="8229600" cy="5067731"/>
          </a:xfrm>
        </p:spPr>
        <p:txBody>
          <a:bodyPr/>
          <a:lstStyle/>
          <a:p>
            <a:pPr>
              <a:spcBef>
                <a:spcPts val="150"/>
              </a:spcBef>
            </a:pPr>
            <a:r>
              <a:rPr lang="ko-KR" altLang="en-US" dirty="0"/>
              <a:t>한국어로 번역된 </a:t>
            </a:r>
            <a:r>
              <a:rPr lang="ko-KR" altLang="en-US" b="1" dirty="0"/>
              <a:t>프로젝트</a:t>
            </a:r>
            <a:endParaRPr lang="en-US" altLang="ko-KR" b="1" dirty="0"/>
          </a:p>
          <a:p>
            <a:pPr lvl="1">
              <a:spcBef>
                <a:spcPts val="150"/>
              </a:spcBef>
            </a:pPr>
            <a:r>
              <a:rPr lang="en-US" altLang="ko-KR" dirty="0"/>
              <a:t>OWASP Top 10 2017</a:t>
            </a:r>
            <a:r>
              <a:rPr lang="ko-KR" altLang="en-US" dirty="0"/>
              <a:t> </a:t>
            </a:r>
            <a:r>
              <a:rPr lang="en-US" altLang="ko-KR" dirty="0"/>
              <a:t>- </a:t>
            </a:r>
            <a:r>
              <a:rPr lang="ko-KR" altLang="en-US" dirty="0"/>
              <a:t>번역</a:t>
            </a:r>
            <a:r>
              <a:rPr lang="en-US" altLang="ko-KR" dirty="0"/>
              <a:t>(</a:t>
            </a:r>
            <a:r>
              <a:rPr lang="ko-KR" altLang="en-US" dirty="0" err="1"/>
              <a:t>시큐리티플러스</a:t>
            </a:r>
            <a:r>
              <a:rPr lang="en-US" altLang="ko-KR" dirty="0"/>
              <a:t>)</a:t>
            </a:r>
          </a:p>
          <a:p>
            <a:pPr lvl="1">
              <a:spcBef>
                <a:spcPts val="150"/>
              </a:spcBef>
            </a:pPr>
            <a:r>
              <a:rPr lang="en-US" altLang="ko-KR" dirty="0"/>
              <a:t>OWASP Mobile Top 10 2016 - </a:t>
            </a:r>
            <a:r>
              <a:rPr lang="ko-KR" altLang="en-US" dirty="0"/>
              <a:t>번역</a:t>
            </a:r>
            <a:r>
              <a:rPr lang="en-US" altLang="ko-KR" dirty="0"/>
              <a:t>(</a:t>
            </a:r>
            <a:r>
              <a:rPr lang="en-US" altLang="ko-KR" dirty="0" err="1"/>
              <a:t>BlackFalcon</a:t>
            </a:r>
            <a:r>
              <a:rPr lang="en-US" altLang="ko-KR" dirty="0"/>
              <a:t>)</a:t>
            </a:r>
          </a:p>
          <a:p>
            <a:pPr lvl="1">
              <a:spcBef>
                <a:spcPts val="150"/>
              </a:spcBef>
            </a:pPr>
            <a:r>
              <a:rPr lang="en-US" altLang="ko-KR" dirty="0"/>
              <a:t>OWASP Secure Coding Practices</a:t>
            </a:r>
            <a:r>
              <a:rPr lang="ko-KR" altLang="en-US" dirty="0"/>
              <a:t> </a:t>
            </a:r>
            <a:r>
              <a:rPr lang="en-US" altLang="ko-KR" dirty="0"/>
              <a:t>v2.0 -</a:t>
            </a:r>
            <a:r>
              <a:rPr lang="ko-KR" altLang="en-US" dirty="0"/>
              <a:t> 번역</a:t>
            </a:r>
            <a:r>
              <a:rPr lang="en-US" altLang="ko-KR" dirty="0"/>
              <a:t>(OWASP Korea Chapter)</a:t>
            </a:r>
          </a:p>
          <a:p>
            <a:pPr lvl="1">
              <a:spcBef>
                <a:spcPts val="150"/>
              </a:spcBef>
            </a:pPr>
            <a:r>
              <a:rPr lang="en-US" altLang="ko-KR" b="0" u="sng" dirty="0"/>
              <a:t>OWASP </a:t>
            </a:r>
            <a:r>
              <a:rPr lang="en" altLang="ko-KR" b="0" u="sng" dirty="0"/>
              <a:t>Code Review</a:t>
            </a:r>
            <a:r>
              <a:rPr lang="ko-KR" altLang="en-US" b="0" u="sng" dirty="0"/>
              <a:t> </a:t>
            </a:r>
            <a:r>
              <a:rPr lang="en-US" altLang="ko-KR" b="0" u="sng" dirty="0"/>
              <a:t>Guide v1.1 -</a:t>
            </a:r>
            <a:r>
              <a:rPr lang="ko-KR" altLang="en-US" b="0" u="sng" dirty="0"/>
              <a:t> 번역</a:t>
            </a:r>
            <a:r>
              <a:rPr lang="en-US" altLang="ko-KR" b="0" u="sng" dirty="0"/>
              <a:t>(OWASP Korea Chapter)</a:t>
            </a:r>
          </a:p>
          <a:p>
            <a:pPr lvl="1">
              <a:spcBef>
                <a:spcPts val="150"/>
              </a:spcBef>
            </a:pPr>
            <a:r>
              <a:rPr lang="en-US" altLang="ko-KR" b="0" u="sng" dirty="0"/>
              <a:t>OWASP Testing Guide v3.0 -</a:t>
            </a:r>
            <a:r>
              <a:rPr lang="ko-KR" altLang="en-US" b="0" u="sng" dirty="0"/>
              <a:t> 번역</a:t>
            </a:r>
            <a:r>
              <a:rPr lang="en-US" altLang="ko-KR" b="0" u="sng" dirty="0"/>
              <a:t>(OWASP Korea Chapter)</a:t>
            </a:r>
            <a:endParaRPr lang="en-US" altLang="ko-KR" sz="1800" b="0" u="sng" dirty="0"/>
          </a:p>
          <a:p>
            <a:pPr>
              <a:spcBef>
                <a:spcPts val="150"/>
              </a:spcBef>
            </a:pPr>
            <a:endParaRPr lang="en-US" altLang="ko-KR" dirty="0"/>
          </a:p>
          <a:p>
            <a:pPr>
              <a:spcBef>
                <a:spcPts val="150"/>
              </a:spcBef>
            </a:pPr>
            <a:r>
              <a:rPr lang="ko-KR" altLang="en-US" dirty="0"/>
              <a:t>번역</a:t>
            </a:r>
            <a:r>
              <a:rPr lang="en-US" altLang="ko-KR" dirty="0"/>
              <a:t> </a:t>
            </a:r>
            <a:r>
              <a:rPr lang="ko-KR" altLang="en-US" dirty="0"/>
              <a:t>진행중인 프로젝트</a:t>
            </a:r>
            <a:endParaRPr lang="en-US" altLang="ko-KR" dirty="0"/>
          </a:p>
          <a:p>
            <a:pPr lvl="1">
              <a:spcBef>
                <a:spcPts val="150"/>
              </a:spcBef>
            </a:pPr>
            <a:r>
              <a:rPr lang="en-US" altLang="ko-KR" dirty="0"/>
              <a:t>OWASP</a:t>
            </a:r>
            <a:r>
              <a:rPr lang="ko-KR" altLang="en-US" dirty="0"/>
              <a:t> </a:t>
            </a:r>
            <a:r>
              <a:rPr lang="en-US" altLang="ko-KR" dirty="0"/>
              <a:t>Chapter</a:t>
            </a:r>
            <a:r>
              <a:rPr lang="ko-KR" altLang="en-US" dirty="0"/>
              <a:t> </a:t>
            </a:r>
            <a:r>
              <a:rPr lang="en-US" altLang="ko-KR" dirty="0"/>
              <a:t>Handbook</a:t>
            </a:r>
            <a:r>
              <a:rPr lang="ko-KR" altLang="en-US" dirty="0"/>
              <a:t> </a:t>
            </a:r>
            <a:r>
              <a:rPr lang="en-US" altLang="ko-KR" dirty="0"/>
              <a:t>v2</a:t>
            </a:r>
          </a:p>
          <a:p>
            <a:pPr lvl="1">
              <a:spcBef>
                <a:spcPts val="150"/>
              </a:spcBef>
            </a:pPr>
            <a:r>
              <a:rPr lang="en-US" altLang="ko-KR" dirty="0"/>
              <a:t>OWASP Mobile App Security Checklist v1.1.2</a:t>
            </a:r>
          </a:p>
          <a:p>
            <a:pPr lvl="1">
              <a:spcBef>
                <a:spcPts val="150"/>
              </a:spcBef>
            </a:pPr>
            <a:r>
              <a:rPr lang="en-US" altLang="ko-KR" dirty="0"/>
              <a:t>OWASP</a:t>
            </a:r>
            <a:r>
              <a:rPr lang="ko-KR" altLang="en-US" dirty="0"/>
              <a:t> </a:t>
            </a:r>
            <a:r>
              <a:rPr lang="en-US" altLang="ko-KR" dirty="0"/>
              <a:t>Zed Attack Proxy : </a:t>
            </a:r>
            <a:r>
              <a:rPr lang="en-US" altLang="ko-KR" dirty="0">
                <a:hlinkClick r:id="rId2"/>
              </a:rPr>
              <a:t>https://crowdin.net/project/owasp-zap/ko</a:t>
            </a:r>
            <a:endParaRPr lang="en-US" altLang="ko-KR" dirty="0"/>
          </a:p>
          <a:p>
            <a:pPr lvl="1">
              <a:spcBef>
                <a:spcPts val="150"/>
              </a:spcBef>
            </a:pPr>
            <a:endParaRPr lang="en-US" altLang="ko-KR" dirty="0"/>
          </a:p>
          <a:p>
            <a:pPr>
              <a:spcBef>
                <a:spcPts val="150"/>
              </a:spcBef>
            </a:pPr>
            <a:r>
              <a:rPr lang="ko-KR" altLang="en-US" dirty="0"/>
              <a:t>번역 예정 및 프로젝트 참여자 모집</a:t>
            </a:r>
            <a:endParaRPr lang="en-US" altLang="ko-KR" dirty="0"/>
          </a:p>
          <a:p>
            <a:pPr lvl="1">
              <a:spcBef>
                <a:spcPts val="150"/>
              </a:spcBef>
            </a:pPr>
            <a:r>
              <a:rPr lang="en-US" altLang="ko-KR" dirty="0"/>
              <a:t>OWASP Testing Guide v4</a:t>
            </a:r>
            <a:endParaRPr lang="en" altLang="ko-KR" dirty="0"/>
          </a:p>
          <a:p>
            <a:pPr lvl="1">
              <a:spcBef>
                <a:spcPts val="150"/>
              </a:spcBef>
            </a:pPr>
            <a:r>
              <a:rPr lang="en" altLang="ko-KR" dirty="0"/>
              <a:t>OWASP Mobile Security Testing Guide</a:t>
            </a:r>
          </a:p>
          <a:p>
            <a:pPr lvl="1">
              <a:spcBef>
                <a:spcPts val="150"/>
              </a:spcBef>
            </a:pPr>
            <a:r>
              <a:rPr lang="en" altLang="ko-KR" dirty="0"/>
              <a:t>OWASP Mobile Security Project</a:t>
            </a:r>
          </a:p>
          <a:p>
            <a:pPr lvl="1">
              <a:spcBef>
                <a:spcPts val="150"/>
              </a:spcBef>
            </a:pPr>
            <a:r>
              <a:rPr lang="en" altLang="ko-KR" dirty="0"/>
              <a:t>OWASP Internet of Things Project</a:t>
            </a:r>
          </a:p>
          <a:p>
            <a:pPr lvl="1">
              <a:spcBef>
                <a:spcPts val="150"/>
              </a:spcBef>
            </a:pPr>
            <a:r>
              <a:rPr lang="en" altLang="ko-KR" dirty="0"/>
              <a:t>OWASP Top 10 Privacy Risks Project</a:t>
            </a:r>
            <a:endParaRPr lang="en-US" altLang="ko-KR" dirty="0"/>
          </a:p>
        </p:txBody>
      </p:sp>
      <p:sp>
        <p:nvSpPr>
          <p:cNvPr id="11268" name="슬라이드 번호 개체 틀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3C43134B-6DC6-4334-A478-7EF60FD6889F}" type="slidenum">
              <a:rPr lang="en-US" altLang="ko-KR" smtClean="0">
                <a:solidFill>
                  <a:srgbClr val="969696"/>
                </a:solidFill>
                <a:latin typeface="맑은 고딕" pitchFamily="50" charset="-127"/>
              </a:rPr>
              <a:pPr eaLnBrk="1" hangingPunct="1"/>
              <a:t>33</a:t>
            </a:fld>
            <a:endParaRPr lang="en-US" altLang="ko-KR">
              <a:solidFill>
                <a:srgbClr val="969696"/>
              </a:solidFill>
              <a:latin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9533624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7" name="Rectangle 5"/>
          <p:cNvSpPr>
            <a:spLocks noGrp="1" noChangeArrowheads="1"/>
          </p:cNvSpPr>
          <p:nvPr>
            <p:ph type="ctrTitle"/>
          </p:nvPr>
        </p:nvSpPr>
        <p:spPr>
          <a:xfrm>
            <a:off x="696516" y="2518172"/>
            <a:ext cx="7768828" cy="1821656"/>
          </a:xfrm>
          <a:noFill/>
          <a:ln/>
        </p:spPr>
        <p:txBody>
          <a:bodyPr/>
          <a:lstStyle/>
          <a:p>
            <a:r>
              <a:rPr lang="en-US" sz="5800" dirty="0"/>
              <a:t>Q &amp; A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875493458"/>
      </p:ext>
    </p:extLst>
  </p:cSld>
  <p:clrMapOvr>
    <a:masterClrMapping/>
  </p:clrMapOvr>
  <p:transition spd="med">
    <p:split orient="vert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내용 개체 틀 2">
            <a:extLst>
              <a:ext uri="{FF2B5EF4-FFF2-40B4-BE49-F238E27FC236}">
                <a16:creationId xmlns:a16="http://schemas.microsoft.com/office/drawing/2014/main" id="{0852D5F7-3CAB-4544-B60F-A88347FA88B7}"/>
              </a:ext>
            </a:extLst>
          </p:cNvPr>
          <p:cNvSpPr txBox="1">
            <a:spLocks/>
          </p:cNvSpPr>
          <p:nvPr/>
        </p:nvSpPr>
        <p:spPr bwMode="auto">
          <a:xfrm>
            <a:off x="423863" y="1153682"/>
            <a:ext cx="8229600" cy="5067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ebdings" pitchFamily="18" charset="2"/>
              <a:buChar char="&lt;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Webdings" pitchFamily="18" charset="2"/>
              <a:buChar char="4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algn="just"/>
            <a:r>
              <a:rPr lang="en-US" altLang="ko-KR" sz="2000" b="1" kern="0" dirty="0">
                <a:latin typeface="+mn-lt"/>
              </a:rPr>
              <a:t>Over 93 active projects</a:t>
            </a:r>
          </a:p>
        </p:txBody>
      </p:sp>
      <p:pic>
        <p:nvPicPr>
          <p:cNvPr id="10242" name="그림 5" descr="owasp_logo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7138" y="144463"/>
            <a:ext cx="1354137" cy="135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>
                <a:latin typeface="+mj-lt"/>
              </a:rPr>
              <a:t>OWASP Global Projects</a:t>
            </a:r>
            <a:endParaRPr lang="ko-KR" altLang="en-US" dirty="0">
              <a:latin typeface="+mj-lt"/>
            </a:endParaRPr>
          </a:p>
        </p:txBody>
      </p:sp>
      <p:sp>
        <p:nvSpPr>
          <p:cNvPr id="10245" name="슬라이드 번호 개체 틀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E05916E1-AC9B-429E-832B-B6F2A7A0CE54}" type="slidenum">
              <a:rPr lang="en-US" altLang="ko-KR" smtClean="0">
                <a:solidFill>
                  <a:srgbClr val="969696"/>
                </a:solidFill>
                <a:latin typeface="맑은 고딕" pitchFamily="50" charset="-127"/>
              </a:rPr>
              <a:pPr eaLnBrk="1" hangingPunct="1"/>
              <a:t>4</a:t>
            </a:fld>
            <a:endParaRPr lang="en-US" altLang="ko-KR">
              <a:solidFill>
                <a:srgbClr val="969696"/>
              </a:solidFill>
              <a:latin typeface="맑은 고딕" pitchFamily="50" charset="-127"/>
            </a:endParaRP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EF451288-7E7D-A14A-A80A-7B2FF551AAB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87" t="13642" r="4571" b="7321"/>
          <a:stretch/>
        </p:blipFill>
        <p:spPr>
          <a:xfrm>
            <a:off x="493754" y="1585539"/>
            <a:ext cx="8156492" cy="4591050"/>
          </a:xfrm>
          <a:prstGeom prst="rect">
            <a:avLst/>
          </a:prstGeom>
        </p:spPr>
      </p:pic>
      <p:cxnSp>
        <p:nvCxnSpPr>
          <p:cNvPr id="12" name="직선 연결선[R] 11">
            <a:extLst>
              <a:ext uri="{FF2B5EF4-FFF2-40B4-BE49-F238E27FC236}">
                <a16:creationId xmlns:a16="http://schemas.microsoft.com/office/drawing/2014/main" id="{760D0B28-8585-3F46-B1D4-35A7F9D6465F}"/>
              </a:ext>
            </a:extLst>
          </p:cNvPr>
          <p:cNvCxnSpPr/>
          <p:nvPr/>
        </p:nvCxnSpPr>
        <p:spPr bwMode="auto">
          <a:xfrm>
            <a:off x="4034118" y="4383740"/>
            <a:ext cx="2312894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9" name="직선 연결선[R] 18">
            <a:extLst>
              <a:ext uri="{FF2B5EF4-FFF2-40B4-BE49-F238E27FC236}">
                <a16:creationId xmlns:a16="http://schemas.microsoft.com/office/drawing/2014/main" id="{BF9B5133-43BA-4745-9458-AADAB0021354}"/>
              </a:ext>
            </a:extLst>
          </p:cNvPr>
          <p:cNvCxnSpPr>
            <a:cxnSpLocks/>
          </p:cNvCxnSpPr>
          <p:nvPr/>
        </p:nvCxnSpPr>
        <p:spPr bwMode="auto">
          <a:xfrm>
            <a:off x="1577788" y="4491316"/>
            <a:ext cx="663388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0" name="직사각형 9">
            <a:extLst>
              <a:ext uri="{FF2B5EF4-FFF2-40B4-BE49-F238E27FC236}">
                <a16:creationId xmlns:a16="http://schemas.microsoft.com/office/drawing/2014/main" id="{8C0862F2-C232-FD48-952F-3D57CAA34357}"/>
              </a:ext>
            </a:extLst>
          </p:cNvPr>
          <p:cNvSpPr/>
          <p:nvPr/>
        </p:nvSpPr>
        <p:spPr bwMode="auto">
          <a:xfrm>
            <a:off x="499502" y="4271765"/>
            <a:ext cx="352145" cy="165763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내용 개체 틀 2">
            <a:extLst>
              <a:ext uri="{FF2B5EF4-FFF2-40B4-BE49-F238E27FC236}">
                <a16:creationId xmlns:a16="http://schemas.microsoft.com/office/drawing/2014/main" id="{0852D5F7-3CAB-4544-B60F-A88347FA88B7}"/>
              </a:ext>
            </a:extLst>
          </p:cNvPr>
          <p:cNvSpPr txBox="1">
            <a:spLocks/>
          </p:cNvSpPr>
          <p:nvPr/>
        </p:nvSpPr>
        <p:spPr bwMode="auto">
          <a:xfrm>
            <a:off x="423863" y="1153682"/>
            <a:ext cx="8229600" cy="5067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ebdings" pitchFamily="18" charset="2"/>
              <a:buChar char="&lt;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Webdings" pitchFamily="18" charset="2"/>
              <a:buChar char="4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algn="just"/>
            <a:r>
              <a:rPr lang="en-US" altLang="ko-KR" sz="2000" b="1" kern="0" dirty="0">
                <a:latin typeface="+mn-lt"/>
              </a:rPr>
              <a:t>133 Subcategories, 419 Pages</a:t>
            </a:r>
          </a:p>
        </p:txBody>
      </p:sp>
      <p:pic>
        <p:nvPicPr>
          <p:cNvPr id="10242" name="그림 5" descr="owasp_logo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7138" y="144463"/>
            <a:ext cx="1354137" cy="135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>
                <a:latin typeface="+mj-lt"/>
              </a:rPr>
              <a:t>OWASP Global Projects</a:t>
            </a:r>
            <a:endParaRPr lang="ko-KR" altLang="en-US" dirty="0">
              <a:latin typeface="+mj-lt"/>
            </a:endParaRPr>
          </a:p>
        </p:txBody>
      </p:sp>
      <p:sp>
        <p:nvSpPr>
          <p:cNvPr id="10245" name="슬라이드 번호 개체 틀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E05916E1-AC9B-429E-832B-B6F2A7A0CE54}" type="slidenum">
              <a:rPr lang="en-US" altLang="ko-KR" smtClean="0">
                <a:solidFill>
                  <a:srgbClr val="969696"/>
                </a:solidFill>
                <a:latin typeface="맑은 고딕" pitchFamily="50" charset="-127"/>
              </a:rPr>
              <a:pPr eaLnBrk="1" hangingPunct="1"/>
              <a:t>5</a:t>
            </a:fld>
            <a:endParaRPr lang="en-US" altLang="ko-KR">
              <a:solidFill>
                <a:srgbClr val="969696"/>
              </a:solidFill>
              <a:latin typeface="맑은 고딕" pitchFamily="50" charset="-127"/>
            </a:endParaRPr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6C38DDF5-A600-4B4C-ADA5-A31D8D194F2F}"/>
              </a:ext>
            </a:extLst>
          </p:cNvPr>
          <p:cNvGrpSpPr/>
          <p:nvPr/>
        </p:nvGrpSpPr>
        <p:grpSpPr>
          <a:xfrm>
            <a:off x="576032" y="1587071"/>
            <a:ext cx="7991937" cy="4634342"/>
            <a:chOff x="765586" y="1936375"/>
            <a:chExt cx="7687599" cy="4285037"/>
          </a:xfrm>
        </p:grpSpPr>
        <p:pic>
          <p:nvPicPr>
            <p:cNvPr id="3" name="그림 2">
              <a:extLst>
                <a:ext uri="{FF2B5EF4-FFF2-40B4-BE49-F238E27FC236}">
                  <a16:creationId xmlns:a16="http://schemas.microsoft.com/office/drawing/2014/main" id="{8A653761-8563-E741-BA89-34E91423A65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5586" y="1936375"/>
              <a:ext cx="3806414" cy="4285037"/>
            </a:xfrm>
            <a:prstGeom prst="rect">
              <a:avLst/>
            </a:prstGeom>
          </p:spPr>
        </p:pic>
        <p:pic>
          <p:nvPicPr>
            <p:cNvPr id="5" name="그림 4">
              <a:extLst>
                <a:ext uri="{FF2B5EF4-FFF2-40B4-BE49-F238E27FC236}">
                  <a16:creationId xmlns:a16="http://schemas.microsoft.com/office/drawing/2014/main" id="{ADBBA8D0-1774-3048-889A-46172B2FC7D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72000" y="1937262"/>
              <a:ext cx="3881185" cy="4284150"/>
            </a:xfrm>
            <a:prstGeom prst="rect">
              <a:avLst/>
            </a:prstGeom>
          </p:spPr>
        </p:pic>
      </p:grpSp>
      <p:sp>
        <p:nvSpPr>
          <p:cNvPr id="7" name="직사각형 6">
            <a:extLst>
              <a:ext uri="{FF2B5EF4-FFF2-40B4-BE49-F238E27FC236}">
                <a16:creationId xmlns:a16="http://schemas.microsoft.com/office/drawing/2014/main" id="{5EE304DC-AC2A-FA40-B3A3-E164606F5FCA}"/>
              </a:ext>
            </a:extLst>
          </p:cNvPr>
          <p:cNvSpPr/>
          <p:nvPr/>
        </p:nvSpPr>
        <p:spPr bwMode="auto">
          <a:xfrm>
            <a:off x="558102" y="1560176"/>
            <a:ext cx="1853403" cy="358270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725577EE-E471-9040-8B08-50EB1C0C0D50}"/>
              </a:ext>
            </a:extLst>
          </p:cNvPr>
          <p:cNvSpPr/>
          <p:nvPr/>
        </p:nvSpPr>
        <p:spPr bwMode="auto">
          <a:xfrm>
            <a:off x="4515205" y="1560176"/>
            <a:ext cx="1853403" cy="358270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28157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내용 개체 틀 2">
            <a:extLst>
              <a:ext uri="{FF2B5EF4-FFF2-40B4-BE49-F238E27FC236}">
                <a16:creationId xmlns:a16="http://schemas.microsoft.com/office/drawing/2014/main" id="{0852D5F7-3CAB-4544-B60F-A88347FA88B7}"/>
              </a:ext>
            </a:extLst>
          </p:cNvPr>
          <p:cNvSpPr txBox="1">
            <a:spLocks/>
          </p:cNvSpPr>
          <p:nvPr/>
        </p:nvSpPr>
        <p:spPr bwMode="auto">
          <a:xfrm>
            <a:off x="423863" y="1153682"/>
            <a:ext cx="8229600" cy="5067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ebdings" pitchFamily="18" charset="2"/>
              <a:buChar char="&lt;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Webdings" pitchFamily="18" charset="2"/>
              <a:buChar char="4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algn="just"/>
            <a:r>
              <a:rPr lang="en-US" altLang="ko-KR" sz="2000" b="1" kern="0" dirty="0">
                <a:latin typeface="+mn-lt"/>
              </a:rPr>
              <a:t>OWASP Project Inventory</a:t>
            </a:r>
          </a:p>
          <a:p>
            <a:pPr lvl="1" algn="just"/>
            <a:r>
              <a:rPr lang="en-US" altLang="ko-KR" sz="1600" b="1" kern="0" dirty="0">
                <a:latin typeface="+mn-lt"/>
              </a:rPr>
              <a:t>Flagship Projects</a:t>
            </a:r>
          </a:p>
          <a:p>
            <a:pPr lvl="2" algn="just"/>
            <a:r>
              <a:rPr lang="en-US" altLang="ko-KR" sz="1400" kern="0" dirty="0">
                <a:latin typeface="+mn-lt"/>
              </a:rPr>
              <a:t>OWASP </a:t>
            </a:r>
            <a:r>
              <a:rPr lang="ko-KR" altLang="en-US" sz="1400" kern="0" dirty="0">
                <a:latin typeface="+mn-lt"/>
              </a:rPr>
              <a:t>및 애플리케이션 보안 전체에 전략적 가치를 보여준 프로젝트</a:t>
            </a:r>
            <a:endParaRPr lang="en-US" altLang="ko-KR" sz="1200" kern="0" dirty="0">
              <a:latin typeface="+mn-lt"/>
            </a:endParaRPr>
          </a:p>
          <a:p>
            <a:pPr lvl="1" algn="just"/>
            <a:endParaRPr lang="en-US" altLang="ko-KR" sz="1600" b="1" kern="0" dirty="0">
              <a:latin typeface="+mn-lt"/>
            </a:endParaRPr>
          </a:p>
          <a:p>
            <a:pPr lvl="1" algn="just"/>
            <a:r>
              <a:rPr lang="en-US" altLang="ko-KR" sz="1600" b="1" kern="0" dirty="0">
                <a:latin typeface="+mn-lt"/>
              </a:rPr>
              <a:t>Lab Projects</a:t>
            </a:r>
          </a:p>
          <a:p>
            <a:pPr lvl="2" algn="just"/>
            <a:r>
              <a:rPr lang="en-US" altLang="ko-KR" sz="1400" kern="0" dirty="0">
                <a:latin typeface="+mn-lt"/>
              </a:rPr>
              <a:t>OWASP</a:t>
            </a:r>
            <a:r>
              <a:rPr lang="ko-KR" altLang="en-US" sz="1400" kern="0" dirty="0">
                <a:latin typeface="+mn-lt"/>
              </a:rPr>
              <a:t>에서 가치 있게 평가한 산출물을 생산한 프로젝트</a:t>
            </a:r>
            <a:endParaRPr lang="en-US" altLang="ko-KR" sz="1200" kern="0" dirty="0">
              <a:latin typeface="+mn-lt"/>
            </a:endParaRPr>
          </a:p>
          <a:p>
            <a:pPr lvl="1" algn="just"/>
            <a:endParaRPr lang="en-US" altLang="ko-KR" sz="1600" b="1" kern="0" dirty="0">
              <a:latin typeface="+mn-lt"/>
            </a:endParaRPr>
          </a:p>
          <a:p>
            <a:pPr lvl="1" algn="just"/>
            <a:r>
              <a:rPr lang="en-US" altLang="ko-KR" sz="1600" b="1" kern="0" dirty="0">
                <a:latin typeface="+mn-lt"/>
              </a:rPr>
              <a:t>Incubator Projects</a:t>
            </a:r>
          </a:p>
          <a:p>
            <a:pPr lvl="2" algn="just"/>
            <a:r>
              <a:rPr lang="ko-KR" altLang="en-US" sz="1400" kern="0" dirty="0">
                <a:latin typeface="+mn-lt"/>
              </a:rPr>
              <a:t>프로젝트가 계속 진행되고 아이디어가 여전히 입증되고 있으며 개발 진행중인 프로젝트</a:t>
            </a:r>
            <a:endParaRPr lang="en-US" altLang="ko-KR" sz="1400" kern="0" dirty="0">
              <a:latin typeface="+mn-lt"/>
            </a:endParaRPr>
          </a:p>
        </p:txBody>
      </p:sp>
      <p:pic>
        <p:nvPicPr>
          <p:cNvPr id="10242" name="그림 5" descr="owasp_logo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7138" y="144463"/>
            <a:ext cx="1354137" cy="135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>
                <a:latin typeface="+mj-lt"/>
              </a:rPr>
              <a:t>OWASP Global Projects</a:t>
            </a:r>
            <a:endParaRPr lang="ko-KR" altLang="en-US" dirty="0">
              <a:latin typeface="+mj-lt"/>
            </a:endParaRPr>
          </a:p>
        </p:txBody>
      </p:sp>
      <p:sp>
        <p:nvSpPr>
          <p:cNvPr id="10245" name="슬라이드 번호 개체 틀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E05916E1-AC9B-429E-832B-B6F2A7A0CE54}" type="slidenum">
              <a:rPr lang="en-US" altLang="ko-KR" smtClean="0">
                <a:solidFill>
                  <a:srgbClr val="969696"/>
                </a:solidFill>
                <a:latin typeface="맑은 고딕" pitchFamily="50" charset="-127"/>
              </a:rPr>
              <a:pPr eaLnBrk="1" hangingPunct="1"/>
              <a:t>6</a:t>
            </a:fld>
            <a:endParaRPr lang="en-US" altLang="ko-KR">
              <a:solidFill>
                <a:srgbClr val="969696"/>
              </a:solidFill>
              <a:latin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0516399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내용 개체 틀 2">
            <a:extLst>
              <a:ext uri="{FF2B5EF4-FFF2-40B4-BE49-F238E27FC236}">
                <a16:creationId xmlns:a16="http://schemas.microsoft.com/office/drawing/2014/main" id="{0852D5F7-3CAB-4544-B60F-A88347FA88B7}"/>
              </a:ext>
            </a:extLst>
          </p:cNvPr>
          <p:cNvSpPr txBox="1">
            <a:spLocks/>
          </p:cNvSpPr>
          <p:nvPr/>
        </p:nvSpPr>
        <p:spPr bwMode="auto">
          <a:xfrm>
            <a:off x="423863" y="1153682"/>
            <a:ext cx="8229600" cy="5067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ebdings" pitchFamily="18" charset="2"/>
              <a:buChar char="&lt;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Webdings" pitchFamily="18" charset="2"/>
              <a:buChar char="4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algn="just"/>
            <a:r>
              <a:rPr lang="en-US" altLang="ko-KR" sz="2000" b="1" kern="0" dirty="0">
                <a:latin typeface="+mn-lt"/>
              </a:rPr>
              <a:t>Free Services Use</a:t>
            </a:r>
            <a:endParaRPr lang="en-US" altLang="ko-KR" sz="1600" b="1" kern="0" dirty="0">
              <a:latin typeface="+mn-lt"/>
            </a:endParaRPr>
          </a:p>
          <a:p>
            <a:pPr lvl="1" algn="just"/>
            <a:r>
              <a:rPr lang="en-US" altLang="ko-KR" sz="1600" b="1" kern="0" dirty="0" err="1">
                <a:latin typeface="+mn-lt"/>
              </a:rPr>
              <a:t>Github</a:t>
            </a:r>
            <a:endParaRPr lang="en-US" altLang="ko-KR" sz="1600" b="1" kern="0" dirty="0">
              <a:latin typeface="+mn-lt"/>
            </a:endParaRPr>
          </a:p>
          <a:p>
            <a:pPr lvl="2" algn="just"/>
            <a:r>
              <a:rPr lang="ko-KR" altLang="en-US" sz="1400" kern="0" dirty="0">
                <a:latin typeface="+mn-lt"/>
              </a:rPr>
              <a:t>오픈 소스 소프트웨어 및 문서 등을 작성하고 유지 관리</a:t>
            </a:r>
            <a:endParaRPr lang="en-US" altLang="ko-KR" sz="1400" kern="0" dirty="0">
              <a:latin typeface="+mn-lt"/>
            </a:endParaRPr>
          </a:p>
          <a:p>
            <a:pPr lvl="2" algn="just"/>
            <a:r>
              <a:rPr lang="en" altLang="ko-KR" sz="1400" kern="0" dirty="0">
                <a:latin typeface="+mn-lt"/>
                <a:hlinkClick r:id="rId2"/>
              </a:rPr>
              <a:t>https://www.github.com/OWASP</a:t>
            </a:r>
            <a:endParaRPr lang="en" altLang="ko-KR" sz="1400" kern="0" dirty="0">
              <a:latin typeface="+mn-lt"/>
            </a:endParaRPr>
          </a:p>
          <a:p>
            <a:pPr lvl="2" algn="just"/>
            <a:endParaRPr lang="en-US" altLang="ko-KR" sz="1600" b="1" kern="0" dirty="0">
              <a:latin typeface="+mn-lt"/>
            </a:endParaRPr>
          </a:p>
          <a:p>
            <a:pPr lvl="1" algn="just"/>
            <a:r>
              <a:rPr lang="en" altLang="ko-KR" sz="1600" b="1" kern="0" dirty="0" err="1">
                <a:latin typeface="+mn-lt"/>
              </a:rPr>
              <a:t>Crowdin</a:t>
            </a:r>
            <a:endParaRPr lang="en-US" altLang="ko-KR" sz="1600" b="1" kern="0" dirty="0">
              <a:latin typeface="+mn-lt"/>
            </a:endParaRPr>
          </a:p>
          <a:p>
            <a:pPr lvl="2" algn="just"/>
            <a:r>
              <a:rPr lang="ko-KR" altLang="en-US" sz="1400" kern="0" dirty="0">
                <a:latin typeface="+mn-lt"/>
              </a:rPr>
              <a:t>번역 및 현지화 관리 플랫폼</a:t>
            </a:r>
            <a:endParaRPr lang="en-US" altLang="ko-KR" sz="1400" kern="0" dirty="0">
              <a:latin typeface="+mn-lt"/>
            </a:endParaRPr>
          </a:p>
          <a:p>
            <a:pPr lvl="2" algn="just"/>
            <a:r>
              <a:rPr lang="en" altLang="ko-KR" sz="1400" u="sng" dirty="0">
                <a:latin typeface="+mn-lt"/>
                <a:hlinkClick r:id="rId3"/>
              </a:rPr>
              <a:t>http://crowdin.net/</a:t>
            </a:r>
            <a:endParaRPr lang="en-US" altLang="ko-KR" sz="1400" kern="0" dirty="0">
              <a:latin typeface="+mn-lt"/>
            </a:endParaRPr>
          </a:p>
          <a:p>
            <a:pPr lvl="1" algn="just"/>
            <a:endParaRPr lang="en-US" altLang="ko-KR" sz="1600" b="1" kern="0" dirty="0">
              <a:latin typeface="+mn-lt"/>
            </a:endParaRPr>
          </a:p>
          <a:p>
            <a:pPr lvl="1" algn="just"/>
            <a:r>
              <a:rPr lang="en" altLang="ko-KR" sz="1600" b="1" kern="0" dirty="0" err="1">
                <a:latin typeface="+mn-lt"/>
              </a:rPr>
              <a:t>Coverity</a:t>
            </a:r>
            <a:r>
              <a:rPr lang="en" altLang="ko-KR" sz="1600" b="1" kern="0" dirty="0">
                <a:latin typeface="+mn-lt"/>
              </a:rPr>
              <a:t> Scan</a:t>
            </a:r>
            <a:endParaRPr lang="en-US" altLang="ko-KR" sz="1600" b="1" kern="0" dirty="0">
              <a:latin typeface="+mn-lt"/>
            </a:endParaRPr>
          </a:p>
          <a:p>
            <a:pPr lvl="2" algn="just"/>
            <a:r>
              <a:rPr lang="en" altLang="ko-KR" sz="1400" dirty="0">
                <a:latin typeface="+mn-lt"/>
              </a:rPr>
              <a:t>C, C++, C# </a:t>
            </a:r>
            <a:r>
              <a:rPr lang="ko-KR" altLang="en-US" sz="1400" dirty="0">
                <a:latin typeface="+mn-lt"/>
              </a:rPr>
              <a:t>및 </a:t>
            </a:r>
            <a:r>
              <a:rPr lang="en" altLang="ko-KR" sz="1400" dirty="0">
                <a:latin typeface="+mn-lt"/>
              </a:rPr>
              <a:t>Java </a:t>
            </a:r>
            <a:r>
              <a:rPr lang="ko-KR" altLang="en-US" sz="1400" dirty="0">
                <a:latin typeface="+mn-lt"/>
              </a:rPr>
              <a:t>코드에 대한 정적 분석 </a:t>
            </a:r>
            <a:r>
              <a:rPr lang="en-US" altLang="ko-KR" sz="1400" dirty="0">
                <a:latin typeface="+mn-lt"/>
              </a:rPr>
              <a:t>(</a:t>
            </a:r>
            <a:r>
              <a:rPr lang="ko-KR" altLang="en-US" sz="1400" dirty="0">
                <a:latin typeface="+mn-lt"/>
              </a:rPr>
              <a:t>코드 품질 및 보안 점검</a:t>
            </a:r>
            <a:r>
              <a:rPr lang="en-US" altLang="ko-KR" sz="1400" dirty="0">
                <a:latin typeface="+mn-lt"/>
              </a:rPr>
              <a:t>)</a:t>
            </a:r>
            <a:endParaRPr lang="en" altLang="ko-KR" sz="1400" dirty="0">
              <a:latin typeface="+mn-lt"/>
            </a:endParaRPr>
          </a:p>
          <a:p>
            <a:pPr lvl="2" algn="just"/>
            <a:r>
              <a:rPr lang="en" altLang="ko-KR" sz="1400" dirty="0">
                <a:latin typeface="+mn-lt"/>
                <a:hlinkClick r:id="rId4"/>
              </a:rPr>
              <a:t>https://scan.coverity.com/</a:t>
            </a:r>
            <a:endParaRPr lang="en" altLang="ko-KR" sz="1400" dirty="0">
              <a:latin typeface="+mn-lt"/>
            </a:endParaRPr>
          </a:p>
        </p:txBody>
      </p:sp>
      <p:pic>
        <p:nvPicPr>
          <p:cNvPr id="10242" name="그림 5" descr="owasp_logo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7138" y="144463"/>
            <a:ext cx="1354137" cy="135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>
                <a:latin typeface="+mj-lt"/>
              </a:rPr>
              <a:t>OWASP Global Projects</a:t>
            </a:r>
            <a:endParaRPr lang="ko-KR" altLang="en-US" dirty="0">
              <a:latin typeface="+mj-lt"/>
            </a:endParaRPr>
          </a:p>
        </p:txBody>
      </p:sp>
      <p:sp>
        <p:nvSpPr>
          <p:cNvPr id="10245" name="슬라이드 번호 개체 틀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E05916E1-AC9B-429E-832B-B6F2A7A0CE54}" type="slidenum">
              <a:rPr lang="en-US" altLang="ko-KR" smtClean="0">
                <a:solidFill>
                  <a:srgbClr val="969696"/>
                </a:solidFill>
                <a:latin typeface="맑은 고딕" pitchFamily="50" charset="-127"/>
              </a:rPr>
              <a:pPr eaLnBrk="1" hangingPunct="1"/>
              <a:t>7</a:t>
            </a:fld>
            <a:endParaRPr lang="en-US" altLang="ko-KR">
              <a:solidFill>
                <a:srgbClr val="969696"/>
              </a:solidFill>
              <a:latin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2302240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내용 개체 틀 2">
            <a:extLst>
              <a:ext uri="{FF2B5EF4-FFF2-40B4-BE49-F238E27FC236}">
                <a16:creationId xmlns:a16="http://schemas.microsoft.com/office/drawing/2014/main" id="{0852D5F7-3CAB-4544-B60F-A88347FA88B7}"/>
              </a:ext>
            </a:extLst>
          </p:cNvPr>
          <p:cNvSpPr txBox="1">
            <a:spLocks/>
          </p:cNvSpPr>
          <p:nvPr/>
        </p:nvSpPr>
        <p:spPr bwMode="auto">
          <a:xfrm>
            <a:off x="423863" y="1153682"/>
            <a:ext cx="8229600" cy="5067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ebdings" pitchFamily="18" charset="2"/>
              <a:buChar char="&lt;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Webdings" pitchFamily="18" charset="2"/>
              <a:buChar char="4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algn="just"/>
            <a:r>
              <a:rPr lang="en-US" altLang="ko-KR" sz="2000" b="1" kern="0" dirty="0">
                <a:latin typeface="+mn-lt"/>
              </a:rPr>
              <a:t>OWASP Project Mailing Lists</a:t>
            </a:r>
          </a:p>
          <a:p>
            <a:pPr lvl="1" algn="just"/>
            <a:r>
              <a:rPr lang="en-US" altLang="ko-KR" sz="1600" kern="0" dirty="0">
                <a:latin typeface="+mn-lt"/>
                <a:hlinkClick r:id="rId2"/>
              </a:rPr>
              <a:t>http://lists.owasp.org/mailman/listinfo</a:t>
            </a:r>
            <a:endParaRPr lang="en-US" altLang="ko-KR" sz="1600" kern="0" dirty="0">
              <a:latin typeface="+mn-lt"/>
            </a:endParaRPr>
          </a:p>
        </p:txBody>
      </p:sp>
      <p:pic>
        <p:nvPicPr>
          <p:cNvPr id="10242" name="그림 5" descr="owasp_logo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7138" y="144463"/>
            <a:ext cx="1354137" cy="135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>
                <a:latin typeface="+mj-lt"/>
              </a:rPr>
              <a:t>OWASP Global Projects</a:t>
            </a:r>
            <a:endParaRPr lang="ko-KR" altLang="en-US" dirty="0">
              <a:latin typeface="+mj-lt"/>
            </a:endParaRPr>
          </a:p>
        </p:txBody>
      </p:sp>
      <p:sp>
        <p:nvSpPr>
          <p:cNvPr id="10245" name="슬라이드 번호 개체 틀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E05916E1-AC9B-429E-832B-B6F2A7A0CE54}" type="slidenum">
              <a:rPr lang="en-US" altLang="ko-KR" smtClean="0">
                <a:solidFill>
                  <a:srgbClr val="969696"/>
                </a:solidFill>
                <a:latin typeface="맑은 고딕" pitchFamily="50" charset="-127"/>
              </a:rPr>
              <a:pPr eaLnBrk="1" hangingPunct="1"/>
              <a:t>8</a:t>
            </a:fld>
            <a:endParaRPr lang="en-US" altLang="ko-KR">
              <a:solidFill>
                <a:srgbClr val="969696"/>
              </a:solidFill>
              <a:latin typeface="맑은 고딕" pitchFamily="50" charset="-127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44EF7DB5-8F33-0646-B39E-7DB19680A83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745" y="1972235"/>
            <a:ext cx="7772510" cy="4159624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160247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내용 개체 틀 2">
            <a:extLst>
              <a:ext uri="{FF2B5EF4-FFF2-40B4-BE49-F238E27FC236}">
                <a16:creationId xmlns:a16="http://schemas.microsoft.com/office/drawing/2014/main" id="{0852D5F7-3CAB-4544-B60F-A88347FA88B7}"/>
              </a:ext>
            </a:extLst>
          </p:cNvPr>
          <p:cNvSpPr txBox="1">
            <a:spLocks/>
          </p:cNvSpPr>
          <p:nvPr/>
        </p:nvSpPr>
        <p:spPr bwMode="auto">
          <a:xfrm>
            <a:off x="423863" y="1153682"/>
            <a:ext cx="8229600" cy="5067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ebdings" pitchFamily="18" charset="2"/>
              <a:buChar char="&lt;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Webdings" pitchFamily="18" charset="2"/>
              <a:buChar char="4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algn="just"/>
            <a:r>
              <a:rPr lang="en-US" altLang="ko-KR" sz="2000" b="1" kern="0" dirty="0">
                <a:latin typeface="+mn-lt"/>
              </a:rPr>
              <a:t>Starting a New Project </a:t>
            </a:r>
            <a:r>
              <a:rPr lang="en-US" altLang="ko-KR" sz="2000" b="1" kern="0" dirty="0">
                <a:latin typeface="+mn-lt"/>
                <a:hlinkClick r:id="rId2"/>
              </a:rPr>
              <a:t>➢</a:t>
            </a:r>
            <a:endParaRPr lang="en-US" altLang="ko-KR" sz="2000" b="1" kern="0" dirty="0">
              <a:latin typeface="+mn-lt"/>
            </a:endParaRPr>
          </a:p>
          <a:p>
            <a:pPr lvl="1" algn="just"/>
            <a:r>
              <a:rPr lang="en-US" altLang="ko-KR" sz="1500" kern="0" spc="-100" dirty="0">
                <a:latin typeface="+mj-lt"/>
              </a:rPr>
              <a:t>Project Handbook : </a:t>
            </a:r>
            <a:r>
              <a:rPr lang="en-US" altLang="ko-KR" sz="1500" kern="0" spc="-100" dirty="0">
                <a:latin typeface="+mj-lt"/>
                <a:hlinkClick r:id="rId3"/>
              </a:rPr>
              <a:t>https://www.owasp.org/images/d/d8/PROJECT_LEADER-HANDBOOK_2014.pdf</a:t>
            </a:r>
            <a:endParaRPr lang="en-US" altLang="ko-KR" sz="1500" kern="0" spc="-100" dirty="0">
              <a:latin typeface="+mj-lt"/>
            </a:endParaRPr>
          </a:p>
          <a:p>
            <a:pPr lvl="1" algn="just"/>
            <a:r>
              <a:rPr lang="en-US" altLang="ko-KR" sz="1500" kern="0" spc="-100" dirty="0">
                <a:latin typeface="+mj-lt"/>
              </a:rPr>
              <a:t>New Project Request : </a:t>
            </a:r>
            <a:r>
              <a:rPr lang="en-US" altLang="ko-KR" sz="1500" kern="0" spc="-100" dirty="0">
                <a:latin typeface="+mj-lt"/>
                <a:hlinkClick r:id="rId4"/>
              </a:rPr>
              <a:t>https://owasporg.atlassian.net/servicedesk/customer/portal/7/create/70</a:t>
            </a:r>
            <a:endParaRPr lang="en-US" altLang="ko-KR" sz="1500" kern="0" spc="-100" dirty="0">
              <a:latin typeface="+mj-lt"/>
            </a:endParaRPr>
          </a:p>
          <a:p>
            <a:pPr lvl="1" algn="just"/>
            <a:endParaRPr lang="en-US" altLang="ko-KR" sz="1600" b="1" kern="0" dirty="0">
              <a:latin typeface="+mn-lt"/>
            </a:endParaRPr>
          </a:p>
        </p:txBody>
      </p:sp>
      <p:pic>
        <p:nvPicPr>
          <p:cNvPr id="10242" name="그림 5" descr="owasp_logo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7138" y="144463"/>
            <a:ext cx="1354137" cy="135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>
                <a:latin typeface="+mj-lt"/>
              </a:rPr>
              <a:t>OWASP Global Projects</a:t>
            </a:r>
            <a:endParaRPr lang="ko-KR" altLang="en-US" dirty="0">
              <a:latin typeface="+mj-lt"/>
            </a:endParaRPr>
          </a:p>
        </p:txBody>
      </p:sp>
      <p:sp>
        <p:nvSpPr>
          <p:cNvPr id="10245" name="슬라이드 번호 개체 틀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E05916E1-AC9B-429E-832B-B6F2A7A0CE54}" type="slidenum">
              <a:rPr lang="en-US" altLang="ko-KR" smtClean="0">
                <a:solidFill>
                  <a:srgbClr val="969696"/>
                </a:solidFill>
                <a:latin typeface="맑은 고딕" pitchFamily="50" charset="-127"/>
              </a:rPr>
              <a:pPr eaLnBrk="1" hangingPunct="1"/>
              <a:t>9</a:t>
            </a:fld>
            <a:endParaRPr lang="en-US" altLang="ko-KR">
              <a:solidFill>
                <a:srgbClr val="969696"/>
              </a:solidFill>
              <a:latin typeface="맑은 고딕" pitchFamily="50" charset="-127"/>
            </a:endParaRPr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F15B0813-B7F8-6A42-A25A-D3EA5B7D66BD}"/>
              </a:ext>
            </a:extLst>
          </p:cNvPr>
          <p:cNvGrpSpPr/>
          <p:nvPr/>
        </p:nvGrpSpPr>
        <p:grpSpPr>
          <a:xfrm>
            <a:off x="779196" y="2142566"/>
            <a:ext cx="7585609" cy="4096776"/>
            <a:chOff x="822230" y="2282784"/>
            <a:chExt cx="7585609" cy="3938627"/>
          </a:xfrm>
        </p:grpSpPr>
        <p:pic>
          <p:nvPicPr>
            <p:cNvPr id="2" name="그림 1">
              <a:extLst>
                <a:ext uri="{FF2B5EF4-FFF2-40B4-BE49-F238E27FC236}">
                  <a16:creationId xmlns:a16="http://schemas.microsoft.com/office/drawing/2014/main" id="{65FF9F13-E17C-824A-A45A-6D70F71473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t="19869" b="6236"/>
            <a:stretch/>
          </p:blipFill>
          <p:spPr>
            <a:xfrm>
              <a:off x="822230" y="2282784"/>
              <a:ext cx="4275741" cy="3938627"/>
            </a:xfrm>
            <a:prstGeom prst="rect">
              <a:avLst/>
            </a:prstGeom>
          </p:spPr>
        </p:pic>
        <p:pic>
          <p:nvPicPr>
            <p:cNvPr id="5" name="그림 4">
              <a:extLst>
                <a:ext uri="{FF2B5EF4-FFF2-40B4-BE49-F238E27FC236}">
                  <a16:creationId xmlns:a16="http://schemas.microsoft.com/office/drawing/2014/main" id="{939E8FFD-1FE0-664E-9423-33A754CCC74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97624" y="2282784"/>
              <a:ext cx="3210215" cy="393862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71278323"/>
      </p:ext>
    </p:extLst>
  </p:cSld>
  <p:clrMapOvr>
    <a:masterClrMapping/>
  </p:clrMapOvr>
</p:sld>
</file>

<file path=ppt/theme/theme1.xml><?xml version="1.0" encoding="utf-8"?>
<a:theme xmlns:a="http://schemas.openxmlformats.org/drawingml/2006/main" name="OWASP Presentation Template">
  <a:themeElements>
    <a:clrScheme name="OWASP Presentation Templat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WASP Presentation 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OWASP Presentation 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WASP Presentation 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WASP Presentation 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WASP Presentation 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WASP Presentation 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WASP Presentation 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WASP Presentation 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WASP Presentation 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WASP Presentation 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WASP Presentation 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WASP Presentation 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WASP Presentation 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OWASP Presentation Template</Template>
  <TotalTime>6396</TotalTime>
  <Words>2199</Words>
  <Application>Microsoft Macintosh PowerPoint</Application>
  <PresentationFormat>화면 슬라이드 쇼(4:3)</PresentationFormat>
  <Paragraphs>331</Paragraphs>
  <Slides>34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34</vt:i4>
      </vt:variant>
    </vt:vector>
  </HeadingPairs>
  <TitlesOfParts>
    <vt:vector size="42" baseType="lpstr">
      <vt:lpstr>맑은 고딕</vt:lpstr>
      <vt:lpstr>Liberation Sans</vt:lpstr>
      <vt:lpstr>Arial</vt:lpstr>
      <vt:lpstr>Tahoma</vt:lpstr>
      <vt:lpstr>Times New Roman</vt:lpstr>
      <vt:lpstr>Webdings</vt:lpstr>
      <vt:lpstr>Wingdings</vt:lpstr>
      <vt:lpstr>OWASP Presentation Template</vt:lpstr>
      <vt:lpstr>OWASP Korea Day 2019 OWASP Project Introduction</vt:lpstr>
      <vt:lpstr>Agenda</vt:lpstr>
      <vt:lpstr>OWASP Global Projects</vt:lpstr>
      <vt:lpstr>OWASP Global Projects</vt:lpstr>
      <vt:lpstr>OWASP Global Projects</vt:lpstr>
      <vt:lpstr>OWASP Global Projects</vt:lpstr>
      <vt:lpstr>OWASP Global Projects</vt:lpstr>
      <vt:lpstr>OWASP Global Projects</vt:lpstr>
      <vt:lpstr>OWASP Global Projects</vt:lpstr>
      <vt:lpstr>OWASP Global Projects</vt:lpstr>
      <vt:lpstr>Flagship Projects</vt:lpstr>
      <vt:lpstr>Flagship Projects</vt:lpstr>
      <vt:lpstr>Flagship Projects (Tool)</vt:lpstr>
      <vt:lpstr>Flagship Projects (Tool)</vt:lpstr>
      <vt:lpstr>Flagship Projects (Tool)</vt:lpstr>
      <vt:lpstr>Flagship Projects (Tool)</vt:lpstr>
      <vt:lpstr>Flagship Projects (Tool)</vt:lpstr>
      <vt:lpstr>Flagship Projects (Tool)</vt:lpstr>
      <vt:lpstr>Flagship Projects (Tool)</vt:lpstr>
      <vt:lpstr>Flagship Projects (Tool)</vt:lpstr>
      <vt:lpstr>Flagship Projects (Tool)</vt:lpstr>
      <vt:lpstr>Flagship Projects (Code)</vt:lpstr>
      <vt:lpstr>Flagship Projects (Code)</vt:lpstr>
      <vt:lpstr>Flagship Projects (Documentation)</vt:lpstr>
      <vt:lpstr>Flagship Projects (Documentation)</vt:lpstr>
      <vt:lpstr>Flagship Projects (Documentation)</vt:lpstr>
      <vt:lpstr>Flagship Projects (Documentation)</vt:lpstr>
      <vt:lpstr>Flagship Projects (Documentation)</vt:lpstr>
      <vt:lpstr>Flagship Projects (Documentation)</vt:lpstr>
      <vt:lpstr>Flagship Projects (Documentation)</vt:lpstr>
      <vt:lpstr>Seoul Chapter Projects</vt:lpstr>
      <vt:lpstr>Seoul Chapter Projects</vt:lpstr>
      <vt:lpstr>Seoul Chapter Projects</vt:lpstr>
      <vt:lpstr>Q &amp; A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OWASP Seoul Chapter 운영진 회의</dc:title>
  <dc:subject>Application Security</dc:subject>
  <dc:creator>전영재</dc:creator>
  <cp:keywords>Application Security</cp:keywords>
  <dc:description>http://www.owasp.org</dc:description>
  <cp:lastModifiedBy>전영재</cp:lastModifiedBy>
  <cp:revision>369</cp:revision>
  <dcterms:created xsi:type="dcterms:W3CDTF">2005-03-04T17:51:41Z</dcterms:created>
  <dcterms:modified xsi:type="dcterms:W3CDTF">2019-10-29T19:29:14Z</dcterms:modified>
  <cp:category>Application Security</cp:category>
</cp:coreProperties>
</file>