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9" r:id="rId2"/>
    <p:sldId id="264" r:id="rId3"/>
    <p:sldId id="266" r:id="rId4"/>
    <p:sldId id="267" r:id="rId5"/>
    <p:sldId id="268" r:id="rId6"/>
    <p:sldId id="271" r:id="rId7"/>
    <p:sldId id="269" r:id="rId8"/>
    <p:sldId id="270" r:id="rId9"/>
    <p:sldId id="272" r:id="rId10"/>
    <p:sldId id="273" r:id="rId11"/>
    <p:sldId id="274" r:id="rId12"/>
    <p:sldId id="265" r:id="rId13"/>
  </p:sldIdLst>
  <p:sldSz cx="9144000" cy="6858000" type="screen4x3"/>
  <p:notesSz cx="6858000" cy="9144000"/>
  <p:defaultTextStyle>
    <a:defPPr>
      <a:defRPr lang="en-GB"/>
    </a:defPPr>
    <a:lvl1pPr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AD41"/>
    <a:srgbClr val="1E58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67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ja-JP"/>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ja-JP"/>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fld id="{B1615B3C-6B37-4020-8CE6-328F06897FD1}"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ja-JP"/>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ja-JP"/>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ja-JP"/>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fld id="{90F0B1B3-06F4-43C5-830D-96BE0C27D7E9}"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2F7EF31B-0754-41CA-BD7A-327426B82931}" type="slidenum">
              <a:rPr lang="ja-JP" altLang="en-US" smtClean="0"/>
              <a:pPr/>
              <a:t>2</a:t>
            </a:fld>
            <a:endParaRPr lang="en-US" altLang="ja-JP"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r>
              <a:rPr lang="en-US" altLang="ja-JP" smtClean="0"/>
              <a:t>IPR Notices Note Well for OGF meetings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9A349540-F3FE-46BE-A828-19A6F5C982A3}" type="slidenum">
              <a:rPr lang="ja-JP" altLang="en-US" smtClean="0"/>
              <a:pPr/>
              <a:t>12</a:t>
            </a:fld>
            <a:endParaRPr lang="en-US" altLang="ja-JP"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r>
              <a:rPr lang="en-US" altLang="ja-JP" smtClean="0"/>
              <a:t>OGF Full Copyright Notice if necessary</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defRPr/>
            </a:pPr>
            <a:r>
              <a:rPr lang="en-US" altLang="ja-JP" sz="600"/>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smtClean="0"/>
              <a:t>Click to edit Master title style</a:t>
            </a:r>
            <a:endParaRPr lang="en-US" altLang="ja-JP"/>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 charset="0"/>
              <a:buNone/>
              <a:defRPr sz="2800">
                <a:solidFill>
                  <a:schemeClr val="bg1"/>
                </a:solidFill>
              </a:defRPr>
            </a:lvl1pPr>
          </a:lstStyle>
          <a:p>
            <a:r>
              <a:rPr lang="en-US" altLang="ja-JP" smtClean="0"/>
              <a:t>Click to edit Master subtitle style</a:t>
            </a:r>
            <a:endParaRPr lang="en-US" altLang="ja-JP"/>
          </a:p>
        </p:txBody>
      </p:sp>
      <p:pic>
        <p:nvPicPr>
          <p:cNvPr id="6" name="Picture 5" descr="gridpp2_logo.jpg"/>
          <p:cNvPicPr>
            <a:picLocks noChangeAspect="1"/>
          </p:cNvPicPr>
          <p:nvPr userDrawn="1"/>
        </p:nvPicPr>
        <p:blipFill>
          <a:blip r:embed="rId3" cstate="print"/>
          <a:stretch>
            <a:fillRect/>
          </a:stretch>
        </p:blipFill>
        <p:spPr>
          <a:xfrm>
            <a:off x="3203848" y="5993904"/>
            <a:ext cx="3076537" cy="864096"/>
          </a:xfrm>
          <a:prstGeom prst="rect">
            <a:avLst/>
          </a:prstGeom>
        </p:spPr>
      </p:pic>
      <p:pic>
        <p:nvPicPr>
          <p:cNvPr id="7" name="Picture 6" descr="ngs.jpg"/>
          <p:cNvPicPr>
            <a:picLocks noChangeAspect="1"/>
          </p:cNvPicPr>
          <p:nvPr userDrawn="1"/>
        </p:nvPicPr>
        <p:blipFill>
          <a:blip r:embed="rId4" cstate="print"/>
          <a:stretch>
            <a:fillRect/>
          </a:stretch>
        </p:blipFill>
        <p:spPr>
          <a:xfrm>
            <a:off x="6516216" y="6031396"/>
            <a:ext cx="2627784" cy="826604"/>
          </a:xfrm>
          <a:prstGeom prst="rect">
            <a:avLst/>
          </a:prstGeom>
        </p:spPr>
      </p:pic>
      <p:pic>
        <p:nvPicPr>
          <p:cNvPr id="8" name="Picture 2"/>
          <p:cNvPicPr>
            <a:picLocks noChangeAspect="1" noChangeArrowheads="1"/>
          </p:cNvPicPr>
          <p:nvPr userDrawn="1"/>
        </p:nvPicPr>
        <p:blipFill>
          <a:blip r:embed="rId5" cstate="print"/>
          <a:srcRect/>
          <a:stretch>
            <a:fillRect/>
          </a:stretch>
        </p:blipFill>
        <p:spPr bwMode="auto">
          <a:xfrm>
            <a:off x="179512" y="5725939"/>
            <a:ext cx="2766324" cy="1132061"/>
          </a:xfrm>
          <a:prstGeom prst="rect">
            <a:avLst/>
          </a:prstGeom>
          <a:noFill/>
          <a:ln w="12700">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74B63C43-C857-429F-B7B6-19094304064D}" type="slidenum">
              <a:rPr lang="ja-JP" altLang="en-US"/>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296EAAD6-F0FB-4982-8537-2AA587EB161A}" type="slidenum">
              <a:rPr lang="ja-JP" altLang="en-US"/>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6DBB808C-5F8C-44F8-8861-4C446A6E54E1}" type="slidenum">
              <a:rPr lang="ja-JP" altLang="en-US"/>
              <a:pPr>
                <a:defRPr/>
              </a:pPr>
              <a:t>‹#›</a:t>
            </a:fld>
            <a:endParaRPr lang="en-US" altLang="ja-JP"/>
          </a:p>
        </p:txBody>
      </p:sp>
      <p:pic>
        <p:nvPicPr>
          <p:cNvPr id="5" name="Picture 4" descr="gridpp2_logo.jpg"/>
          <p:cNvPicPr>
            <a:picLocks noChangeAspect="1"/>
          </p:cNvPicPr>
          <p:nvPr userDrawn="1"/>
        </p:nvPicPr>
        <p:blipFill>
          <a:blip r:embed="rId2" cstate="print"/>
          <a:stretch>
            <a:fillRect/>
          </a:stretch>
        </p:blipFill>
        <p:spPr>
          <a:xfrm>
            <a:off x="3347864" y="6236600"/>
            <a:ext cx="2212441" cy="621400"/>
          </a:xfrm>
          <a:prstGeom prst="rect">
            <a:avLst/>
          </a:prstGeom>
        </p:spPr>
      </p:pic>
      <p:pic>
        <p:nvPicPr>
          <p:cNvPr id="6" name="Picture 5" descr="ngs.jpg"/>
          <p:cNvPicPr>
            <a:picLocks noChangeAspect="1"/>
          </p:cNvPicPr>
          <p:nvPr userDrawn="1"/>
        </p:nvPicPr>
        <p:blipFill>
          <a:blip r:embed="rId3" cstate="print"/>
          <a:stretch>
            <a:fillRect/>
          </a:stretch>
        </p:blipFill>
        <p:spPr>
          <a:xfrm>
            <a:off x="6228184" y="6280558"/>
            <a:ext cx="1835696" cy="577442"/>
          </a:xfrm>
          <a:prstGeom prst="rect">
            <a:avLst/>
          </a:prstGeom>
        </p:spPr>
      </p:pic>
      <p:pic>
        <p:nvPicPr>
          <p:cNvPr id="7" name="Picture 2"/>
          <p:cNvPicPr>
            <a:picLocks noChangeAspect="1" noChangeArrowheads="1"/>
          </p:cNvPicPr>
          <p:nvPr userDrawn="1"/>
        </p:nvPicPr>
        <p:blipFill>
          <a:blip r:embed="rId4" cstate="print"/>
          <a:srcRect/>
          <a:stretch>
            <a:fillRect/>
          </a:stretch>
        </p:blipFill>
        <p:spPr bwMode="auto">
          <a:xfrm>
            <a:off x="251520" y="6050085"/>
            <a:ext cx="1974236" cy="807915"/>
          </a:xfrm>
          <a:prstGeom prst="rect">
            <a:avLst/>
          </a:prstGeom>
          <a:noFill/>
          <a:ln w="12700">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fld id="{F8DC8BC2-0F41-4B6C-A554-DFAFE9CE1C77}" type="slidenum">
              <a:rPr lang="ja-JP" altLang="en-US"/>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fld id="{0A686DB1-CA19-41DB-833F-DCB24C5A5198}" type="slidenum">
              <a:rPr lang="ja-JP" altLang="en-US"/>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fld id="{D1D21F0F-63A9-487F-B2C5-926E633408C9}" type="slidenum">
              <a:rPr lang="ja-JP" altLang="en-US"/>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fld id="{4285C557-528A-41D2-AA20-F2AFB3C1A23B}" type="slidenum">
              <a:rPr lang="ja-JP" altLang="en-US"/>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fld id="{94D19A57-3093-44A6-961B-D278AA05C35F}" type="slidenum">
              <a:rPr lang="ja-JP" altLang="en-US"/>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00E214C4-B289-4C1D-9453-FA660378E8E4}" type="slidenum">
              <a:rPr lang="ja-JP" altLang="en-US"/>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B0531DD2-45D6-4AA9-9F92-AC7C869DF984}"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pPr>
              <a:defRPr/>
            </a:pPr>
            <a:fld id="{D054E5A5-15F7-436F-9F93-3A1E9904120B}" type="slidenum">
              <a:rPr lang="ja-JP" altLang="en-US"/>
              <a:pPr>
                <a:defRPr/>
              </a:pPr>
              <a:t>‹#›</a:t>
            </a:fld>
            <a:endParaRPr lang="en-US" altLang="ja-JP"/>
          </a:p>
        </p:txBody>
      </p:sp>
      <p:sp>
        <p:nvSpPr>
          <p:cNvPr id="1035" name="Rectangle 11"/>
          <p:cNvSpPr>
            <a:spLocks noChangeArrowheads="1"/>
          </p:cNvSpPr>
          <p:nvPr/>
        </p:nvSpPr>
        <p:spPr bwMode="auto">
          <a:xfrm>
            <a:off x="0" y="1066800"/>
            <a:ext cx="9144000" cy="76200"/>
          </a:xfrm>
          <a:prstGeom prst="rect">
            <a:avLst/>
          </a:prstGeom>
          <a:solidFill>
            <a:srgbClr val="5DAD41"/>
          </a:solidFill>
          <a:ln w="9525">
            <a:noFill/>
            <a:miter lim="800000"/>
            <a:headEnd/>
            <a:tailEnd/>
          </a:ln>
        </p:spPr>
        <p:txBody>
          <a:bodyPr/>
          <a:lstStyle/>
          <a:p>
            <a:pPr algn="l" eaLnBrk="1" hangingPunct="1">
              <a:spcBef>
                <a:spcPct val="20000"/>
              </a:spcBef>
              <a:buClr>
                <a:schemeClr val="accent2"/>
              </a:buClr>
              <a:buFont typeface="Times" pitchFamily="1" charset="0"/>
              <a:buNone/>
              <a:defRPr/>
            </a:pPr>
            <a:endParaRPr lang="ja-JP" altLang="en-US" sz="2800">
              <a:solidFill>
                <a:schemeClr val="bg1"/>
              </a:solidFill>
            </a:endParaRPr>
          </a:p>
        </p:txBody>
      </p:sp>
      <p:sp>
        <p:nvSpPr>
          <p:cNvPr id="1028" name="Rectangle 17"/>
          <p:cNvSpPr>
            <a:spLocks noGrp="1" noChangeArrowheads="1"/>
          </p:cNvSpPr>
          <p:nvPr>
            <p:ph type="title"/>
          </p:nvPr>
        </p:nvSpPr>
        <p:spPr bwMode="auto">
          <a:xfrm>
            <a:off x="685800" y="152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685800" y="1524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45" name="Text Box 21"/>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lgn="l">
              <a:spcBef>
                <a:spcPct val="50000"/>
              </a:spcBef>
              <a:defRPr/>
            </a:pPr>
            <a:r>
              <a:rPr lang="en-US" altLang="ja-JP" sz="600"/>
              <a:t>© 2006 Open Grid Forum</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sldNum="0" hdr="0" dt="0"/>
  <p:txStyles>
    <p:titleStyle>
      <a:lvl1pPr algn="l" rtl="0" eaLnBrk="0" fontAlgn="base" hangingPunct="0">
        <a:spcBef>
          <a:spcPct val="0"/>
        </a:spcBef>
        <a:spcAft>
          <a:spcPct val="0"/>
        </a:spcAft>
        <a:defRPr sz="3500">
          <a:solidFill>
            <a:schemeClr val="tx1"/>
          </a:solidFill>
          <a:latin typeface="+mj-lt"/>
          <a:ea typeface="+mj-ea"/>
          <a:cs typeface="+mj-cs"/>
        </a:defRPr>
      </a:lvl1pPr>
      <a:lvl2pPr algn="l" rtl="0" eaLnBrk="0" fontAlgn="base" hangingPunct="0">
        <a:spcBef>
          <a:spcPct val="0"/>
        </a:spcBef>
        <a:spcAft>
          <a:spcPct val="0"/>
        </a:spcAft>
        <a:defRPr sz="3500">
          <a:solidFill>
            <a:schemeClr val="tx1"/>
          </a:solidFill>
          <a:latin typeface="Arial" charset="0"/>
          <a:ea typeface="ＭＳ Ｐゴシック" pitchFamily="1" charset="-128"/>
        </a:defRPr>
      </a:lvl2pPr>
      <a:lvl3pPr algn="l" rtl="0" eaLnBrk="0" fontAlgn="base" hangingPunct="0">
        <a:spcBef>
          <a:spcPct val="0"/>
        </a:spcBef>
        <a:spcAft>
          <a:spcPct val="0"/>
        </a:spcAft>
        <a:defRPr sz="3500">
          <a:solidFill>
            <a:schemeClr val="tx1"/>
          </a:solidFill>
          <a:latin typeface="Arial" charset="0"/>
          <a:ea typeface="ＭＳ Ｐゴシック" pitchFamily="1" charset="-128"/>
        </a:defRPr>
      </a:lvl3pPr>
      <a:lvl4pPr algn="l" rtl="0" eaLnBrk="0" fontAlgn="base" hangingPunct="0">
        <a:spcBef>
          <a:spcPct val="0"/>
        </a:spcBef>
        <a:spcAft>
          <a:spcPct val="0"/>
        </a:spcAft>
        <a:defRPr sz="3500">
          <a:solidFill>
            <a:schemeClr val="tx1"/>
          </a:solidFill>
          <a:latin typeface="Arial" charset="0"/>
          <a:ea typeface="ＭＳ Ｐゴシック" pitchFamily="1" charset="-128"/>
        </a:defRPr>
      </a:lvl4pPr>
      <a:lvl5pPr algn="l" rtl="0" eaLnBrk="0" fontAlgn="base" hangingPunct="0">
        <a:spcBef>
          <a:spcPct val="0"/>
        </a:spcBef>
        <a:spcAft>
          <a:spcPct val="0"/>
        </a:spcAft>
        <a:defRPr sz="3500">
          <a:solidFill>
            <a:schemeClr val="tx1"/>
          </a:solidFill>
          <a:latin typeface="Arial" charset="0"/>
          <a:ea typeface="ＭＳ Ｐゴシック" pitchFamily="1" charset="-128"/>
        </a:defRPr>
      </a:lvl5pPr>
      <a:lvl6pPr marL="457200" algn="l" rtl="0" eaLnBrk="1" fontAlgn="base" hangingPunct="1">
        <a:spcBef>
          <a:spcPct val="0"/>
        </a:spcBef>
        <a:spcAft>
          <a:spcPct val="0"/>
        </a:spcAft>
        <a:defRPr sz="3500">
          <a:solidFill>
            <a:schemeClr val="tx1"/>
          </a:solidFill>
          <a:latin typeface="Arial" charset="0"/>
          <a:ea typeface="ＭＳ Ｐゴシック" pitchFamily="1" charset="-128"/>
        </a:defRPr>
      </a:lvl6pPr>
      <a:lvl7pPr marL="914400" algn="l" rtl="0" eaLnBrk="1" fontAlgn="base" hangingPunct="1">
        <a:spcBef>
          <a:spcPct val="0"/>
        </a:spcBef>
        <a:spcAft>
          <a:spcPct val="0"/>
        </a:spcAft>
        <a:defRPr sz="3500">
          <a:solidFill>
            <a:schemeClr val="tx1"/>
          </a:solidFill>
          <a:latin typeface="Arial" charset="0"/>
          <a:ea typeface="ＭＳ Ｐゴシック" pitchFamily="1" charset="-128"/>
        </a:defRPr>
      </a:lvl7pPr>
      <a:lvl8pPr marL="1371600" algn="l" rtl="0" eaLnBrk="1" fontAlgn="base" hangingPunct="1">
        <a:spcBef>
          <a:spcPct val="0"/>
        </a:spcBef>
        <a:spcAft>
          <a:spcPct val="0"/>
        </a:spcAft>
        <a:defRPr sz="3500">
          <a:solidFill>
            <a:schemeClr val="tx1"/>
          </a:solidFill>
          <a:latin typeface="Arial" charset="0"/>
          <a:ea typeface="ＭＳ Ｐゴシック" pitchFamily="1" charset="-128"/>
        </a:defRPr>
      </a:lvl8pPr>
      <a:lvl9pPr marL="1828800" algn="l" rtl="0" eaLnBrk="1" fontAlgn="base" hangingPunct="1">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chemeClr val="accent2"/>
        </a:buClr>
        <a:buFont typeface="Times" pitchFamily="1"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9"/>
          <p:cNvSpPr>
            <a:spLocks noGrp="1" noChangeArrowheads="1"/>
          </p:cNvSpPr>
          <p:nvPr>
            <p:ph type="ctrTitle"/>
          </p:nvPr>
        </p:nvSpPr>
        <p:spPr/>
        <p:txBody>
          <a:bodyPr/>
          <a:lstStyle/>
          <a:p>
            <a:pPr eaLnBrk="1" hangingPunct="1"/>
            <a:r>
              <a:rPr lang="en-US" altLang="ja-JP" dirty="0" smtClean="0"/>
              <a:t>CASOP CAPOS COAPS CAOPS</a:t>
            </a:r>
            <a:endParaRPr lang="ja-JP" altLang="en-US" smtClean="0"/>
          </a:p>
        </p:txBody>
      </p:sp>
      <p:sp>
        <p:nvSpPr>
          <p:cNvPr id="3075" name="Rectangle 10"/>
          <p:cNvSpPr>
            <a:spLocks noGrp="1" noChangeArrowheads="1"/>
          </p:cNvSpPr>
          <p:nvPr>
            <p:ph type="subTitle" idx="1"/>
          </p:nvPr>
        </p:nvSpPr>
        <p:spPr/>
        <p:txBody>
          <a:bodyPr/>
          <a:lstStyle/>
          <a:p>
            <a:pPr eaLnBrk="1" hangingPunct="1"/>
            <a:r>
              <a:rPr lang="en-US" altLang="ja-JP" dirty="0" smtClean="0"/>
              <a:t>Jens Jensen, STFC (OGF security AD)</a:t>
            </a:r>
            <a:endParaRPr lang="ja-JP" alt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Meaningful CNs</a:t>
            </a:r>
            <a:endParaRPr lang="en-GB" dirty="0"/>
          </a:p>
        </p:txBody>
      </p:sp>
      <p:sp>
        <p:nvSpPr>
          <p:cNvPr id="3" name="Content Placeholder 2"/>
          <p:cNvSpPr>
            <a:spLocks noGrp="1"/>
          </p:cNvSpPr>
          <p:nvPr>
            <p:ph idx="1"/>
          </p:nvPr>
        </p:nvSpPr>
        <p:spPr/>
        <p:txBody>
          <a:bodyPr/>
          <a:lstStyle/>
          <a:p>
            <a:r>
              <a:rPr lang="en-US" dirty="0" smtClean="0"/>
              <a:t>CNs containing a reasonable representation of the subject’s name</a:t>
            </a:r>
          </a:p>
          <a:p>
            <a:r>
              <a:rPr lang="en-US" dirty="0" smtClean="0"/>
              <a:t>For:</a:t>
            </a:r>
          </a:p>
          <a:p>
            <a:pPr lvl="1"/>
            <a:r>
              <a:rPr lang="en-US" dirty="0" smtClean="0"/>
              <a:t>The W&amp;F, RPs</a:t>
            </a:r>
          </a:p>
          <a:p>
            <a:pPr lvl="1"/>
            <a:r>
              <a:rPr lang="en-US" dirty="0" smtClean="0"/>
              <a:t>Legibility of log files</a:t>
            </a:r>
          </a:p>
          <a:p>
            <a:r>
              <a:rPr lang="en-US" dirty="0" smtClean="0"/>
              <a:t>Against:</a:t>
            </a:r>
          </a:p>
          <a:p>
            <a:pPr lvl="1"/>
            <a:r>
              <a:rPr lang="en-US" dirty="0" smtClean="0"/>
              <a:t>Anonymity</a:t>
            </a:r>
          </a:p>
          <a:p>
            <a:pPr lvl="1"/>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10</a:t>
            </a:fld>
            <a:endParaRPr lang="en-US" altLang="ja-JP"/>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 stuff</a:t>
            </a:r>
            <a:endParaRPr lang="en-GB" dirty="0"/>
          </a:p>
        </p:txBody>
      </p:sp>
      <p:sp>
        <p:nvSpPr>
          <p:cNvPr id="3" name="Content Placeholder 2"/>
          <p:cNvSpPr>
            <a:spLocks noGrp="1"/>
          </p:cNvSpPr>
          <p:nvPr>
            <p:ph idx="1"/>
          </p:nvPr>
        </p:nvSpPr>
        <p:spPr/>
        <p:txBody>
          <a:bodyPr/>
          <a:lstStyle/>
          <a:p>
            <a:r>
              <a:rPr lang="en-US" dirty="0" smtClean="0"/>
              <a:t>Incidents with commercial CAs</a:t>
            </a:r>
          </a:p>
          <a:p>
            <a:r>
              <a:rPr lang="en-US" dirty="0" smtClean="0"/>
              <a:t>Concerns about IGTF CAs?</a:t>
            </a:r>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2"/>
          <p:cNvSpPr>
            <a:spLocks noGrp="1"/>
          </p:cNvSpPr>
          <p:nvPr>
            <p:ph type="ftr" sz="quarter" idx="10"/>
          </p:nvPr>
        </p:nvSpPr>
        <p:spPr>
          <a:noFill/>
        </p:spPr>
        <p:txBody>
          <a:bodyPr/>
          <a:lstStyle/>
          <a:p>
            <a:fld id="{770CBA27-F55C-4E82-9C1A-EB15B54B0180}" type="slidenum">
              <a:rPr lang="ja-JP" altLang="en-US" smtClean="0"/>
              <a:pPr/>
              <a:t>12</a:t>
            </a:fld>
            <a:endParaRPr lang="en-US" altLang="ja-JP" smtClean="0"/>
          </a:p>
        </p:txBody>
      </p:sp>
      <p:sp>
        <p:nvSpPr>
          <p:cNvPr id="7171" name="Rectangle 2"/>
          <p:cNvSpPr>
            <a:spLocks noGrp="1" noChangeArrowheads="1"/>
          </p:cNvSpPr>
          <p:nvPr>
            <p:ph type="title"/>
          </p:nvPr>
        </p:nvSpPr>
        <p:spPr/>
        <p:txBody>
          <a:bodyPr/>
          <a:lstStyle/>
          <a:p>
            <a:pPr eaLnBrk="1" hangingPunct="1"/>
            <a:r>
              <a:rPr lang="en-US" altLang="ja-JP" smtClean="0"/>
              <a:t>Full Copyright Notice</a:t>
            </a:r>
            <a:endParaRPr lang="ja-JP" altLang="en-US" smtClean="0"/>
          </a:p>
        </p:txBody>
      </p:sp>
      <p:sp>
        <p:nvSpPr>
          <p:cNvPr id="7172" name="Text Box 3"/>
          <p:cNvSpPr txBox="1">
            <a:spLocks noChangeArrowheads="1"/>
          </p:cNvSpPr>
          <p:nvPr/>
        </p:nvSpPr>
        <p:spPr bwMode="auto">
          <a:xfrm>
            <a:off x="250825" y="1412875"/>
            <a:ext cx="8281988" cy="4054475"/>
          </a:xfrm>
          <a:prstGeom prst="rect">
            <a:avLst/>
          </a:prstGeom>
          <a:noFill/>
          <a:ln w="9525">
            <a:noFill/>
            <a:miter lim="800000"/>
            <a:headEnd/>
            <a:tailEnd/>
          </a:ln>
        </p:spPr>
        <p:txBody>
          <a:bodyPr>
            <a:spAutoFit/>
          </a:bodyPr>
          <a:lstStyle/>
          <a:p>
            <a:pPr algn="l"/>
            <a:r>
              <a:rPr lang="en-US" altLang="ja-JP" sz="2000"/>
              <a:t>Copyright (C) Open Grid Forum (</a:t>
            </a:r>
            <a:r>
              <a:rPr lang="en-US" altLang="ja-JP" sz="2000">
                <a:solidFill>
                  <a:srgbClr val="FF0000"/>
                </a:solidFill>
              </a:rPr>
              <a:t>applicable years</a:t>
            </a:r>
            <a:r>
              <a:rPr lang="en-US" altLang="ja-JP" sz="2000"/>
              <a:t>). All Rights Reserved. </a:t>
            </a:r>
          </a:p>
          <a:p>
            <a:pPr algn="l"/>
            <a:endParaRPr lang="en-US" altLang="ja-JP" sz="2000"/>
          </a:p>
          <a:p>
            <a:pPr algn="l"/>
            <a:r>
              <a:rPr lang="en-US" altLang="ja-JP" sz="2000"/>
              <a:t>This document and translations of it may be copied and furnished to others, and derivative works that comment on or otherwise explain it or assist in its implementation may be prepared, copied, published and distributed, in whole or in part, without restriction of any kind, provided that the above copyright notice and this paragraph are included on all such copies and derivative works. </a:t>
            </a:r>
          </a:p>
          <a:p>
            <a:pPr algn="l"/>
            <a:endParaRPr lang="en-US" altLang="ja-JP" sz="2000"/>
          </a:p>
          <a:p>
            <a:pPr algn="l"/>
            <a:r>
              <a:rPr lang="en-US" altLang="ja-JP" sz="2000"/>
              <a:t>The limited permissions granted above are perpetual and will not be revoked by the OGF or its successors or assignees.</a:t>
            </a:r>
          </a:p>
          <a:p>
            <a:pPr algn="l"/>
            <a:endParaRPr lang="ja-JP" altLang="en-US" sz="2000"/>
          </a:p>
          <a:p>
            <a:pPr algn="l"/>
            <a:endParaRPr lang="ja-JP" altLang="en-US" sz="20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p>
            <a:fld id="{C1D269B8-FEEC-4E1E-83EB-A5D0AC67AD04}" type="slidenum">
              <a:rPr lang="ja-JP" altLang="en-US" smtClean="0"/>
              <a:pPr/>
              <a:t>2</a:t>
            </a:fld>
            <a:endParaRPr lang="en-US" altLang="ja-JP" smtClean="0"/>
          </a:p>
        </p:txBody>
      </p:sp>
      <p:sp>
        <p:nvSpPr>
          <p:cNvPr id="4099" name="Rectangle 2"/>
          <p:cNvSpPr>
            <a:spLocks noGrp="1" noChangeArrowheads="1"/>
          </p:cNvSpPr>
          <p:nvPr>
            <p:ph type="title"/>
          </p:nvPr>
        </p:nvSpPr>
        <p:spPr/>
        <p:txBody>
          <a:bodyPr/>
          <a:lstStyle/>
          <a:p>
            <a:pPr eaLnBrk="1" hangingPunct="1"/>
            <a:r>
              <a:rPr lang="en-US" altLang="ja-JP" smtClean="0"/>
              <a:t>OGF IPR Policies Apply</a:t>
            </a:r>
          </a:p>
        </p:txBody>
      </p:sp>
      <p:sp>
        <p:nvSpPr>
          <p:cNvPr id="4100" name="Rectangle 3"/>
          <p:cNvSpPr>
            <a:spLocks noGrp="1" noChangeArrowheads="1"/>
          </p:cNvSpPr>
          <p:nvPr>
            <p:ph type="body" idx="1"/>
          </p:nvPr>
        </p:nvSpPr>
        <p:spPr>
          <a:xfrm>
            <a:off x="228600" y="1524000"/>
            <a:ext cx="8610600" cy="4114800"/>
          </a:xfrm>
        </p:spPr>
        <p:txBody>
          <a:bodyPr/>
          <a:lstStyle/>
          <a:p>
            <a:pPr eaLnBrk="1" hangingPunct="1">
              <a:lnSpc>
                <a:spcPct val="90000"/>
              </a:lnSpc>
              <a:spcBef>
                <a:spcPct val="0"/>
              </a:spcBef>
            </a:pPr>
            <a:r>
              <a:rPr lang="ja-JP" altLang="en-US" sz="1200" smtClean="0"/>
              <a:t>“</a:t>
            </a:r>
            <a:r>
              <a:rPr lang="en-US" altLang="ja-JP" sz="1200" smtClean="0">
                <a:latin typeface="Verdana" pitchFamily="1" charset="0"/>
              </a:rPr>
              <a:t>I acknowledge that participation in this meeting is subject to the OGF Intellectual Property Policy.</a:t>
            </a:r>
            <a:r>
              <a:rPr lang="en-US" altLang="ja-JP" sz="1200" smtClean="0"/>
              <a:t>”</a:t>
            </a:r>
            <a:endParaRPr lang="en-US" altLang="ja-JP" sz="1200" smtClean="0">
              <a:latin typeface="Verdana" pitchFamily="1" charset="0"/>
            </a:endParaRPr>
          </a:p>
          <a:p>
            <a:pPr eaLnBrk="1" hangingPunct="1">
              <a:lnSpc>
                <a:spcPct val="90000"/>
              </a:lnSpc>
              <a:spcBef>
                <a:spcPct val="0"/>
              </a:spcBef>
            </a:pPr>
            <a:r>
              <a:rPr lang="en-US" altLang="ja-JP" sz="1200" smtClean="0">
                <a:latin typeface="Verdana" pitchFamily="1" charset="0"/>
              </a:rPr>
              <a:t>Intellectual Property Notices Note Well:  </a:t>
            </a:r>
            <a:r>
              <a:rPr lang="en-US" altLang="ja-JP" sz="1200" smtClean="0">
                <a:solidFill>
                  <a:srgbClr val="444444"/>
                </a:solidFill>
                <a:latin typeface="Verdana" pitchFamily="1" charset="0"/>
              </a:rPr>
              <a:t>All statements related to the activities of the OGF and addressed to the OGF are subject to all provisions of Appendix B of GFD-C.1, which grants to the OGF and its participants certain licenses and rights in such statements. Such statements include verbal statements in OGF meetings, as well as written and electronic communications made at any time or place, which are addressed to:</a:t>
            </a:r>
            <a:endParaRPr lang="en-US" altLang="ja-JP" sz="12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the OGF plenary session, </a:t>
            </a:r>
            <a:endParaRPr lang="en-US" altLang="ja-JP" sz="9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any OGF working group or portion thereof, </a:t>
            </a:r>
            <a:endParaRPr lang="en-US" altLang="ja-JP" sz="9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the OGF Board of Directors, the GFSG, or any member thereof on behalf of the OGF, </a:t>
            </a:r>
            <a:endParaRPr lang="en-US" altLang="ja-JP" sz="9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the ADCOM, or any member thereof on behalf of the ADCOM, </a:t>
            </a:r>
            <a:endParaRPr lang="en-US" altLang="ja-JP" sz="9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any OGF mailing list, including any group list, or any other list functioning under OGF auspices, </a:t>
            </a:r>
            <a:endParaRPr lang="en-US" altLang="ja-JP" sz="900" smtClean="0">
              <a:latin typeface="Verdana" pitchFamily="1" charset="0"/>
            </a:endParaRPr>
          </a:p>
          <a:p>
            <a:pPr lvl="2" eaLnBrk="1" hangingPunct="1">
              <a:lnSpc>
                <a:spcPct val="90000"/>
              </a:lnSpc>
              <a:spcBef>
                <a:spcPct val="0"/>
              </a:spcBef>
            </a:pPr>
            <a:r>
              <a:rPr lang="en-US" altLang="ja-JP" sz="900" smtClean="0">
                <a:solidFill>
                  <a:srgbClr val="444444"/>
                </a:solidFill>
                <a:latin typeface="Verdana" pitchFamily="1" charset="0"/>
              </a:rPr>
              <a:t>the OGF Editor or the document authoring and review process </a:t>
            </a:r>
            <a:endParaRPr lang="en-US" altLang="ja-JP" sz="900" smtClean="0">
              <a:latin typeface="Verdana" pitchFamily="1" charset="0"/>
            </a:endParaRPr>
          </a:p>
          <a:p>
            <a:pPr eaLnBrk="1" hangingPunct="1">
              <a:lnSpc>
                <a:spcPct val="90000"/>
              </a:lnSpc>
              <a:spcBef>
                <a:spcPct val="0"/>
              </a:spcBef>
            </a:pPr>
            <a:r>
              <a:rPr lang="en-US" altLang="ja-JP" sz="1200" smtClean="0">
                <a:solidFill>
                  <a:srgbClr val="444444"/>
                </a:solidFill>
                <a:latin typeface="Verdana" pitchFamily="1" charset="0"/>
              </a:rPr>
              <a:t>Statements made outside of a OGF meeting, mailing list or other function, that are clearly not intended to be input to an OGF activity, group or function, are not subject to these provisions.</a:t>
            </a:r>
          </a:p>
          <a:p>
            <a:pPr eaLnBrk="1" hangingPunct="1">
              <a:lnSpc>
                <a:spcPct val="90000"/>
              </a:lnSpc>
              <a:spcBef>
                <a:spcPct val="0"/>
              </a:spcBef>
            </a:pPr>
            <a:r>
              <a:rPr lang="en-US" altLang="ja-JP" sz="1200" smtClean="0">
                <a:solidFill>
                  <a:srgbClr val="444444"/>
                </a:solidFill>
                <a:latin typeface="Verdana" pitchFamily="1" charset="0"/>
              </a:rPr>
              <a:t>Excerpt from Appendix B of GFD-C.1: </a:t>
            </a:r>
            <a:r>
              <a:rPr lang="en-US" altLang="ja-JP" sz="1200" smtClean="0">
                <a:solidFill>
                  <a:srgbClr val="444444"/>
                </a:solidFill>
              </a:rPr>
              <a:t>”</a:t>
            </a:r>
            <a:r>
              <a:rPr lang="en-US" altLang="ja-JP" sz="1200" smtClean="0">
                <a:solidFill>
                  <a:srgbClr val="444444"/>
                </a:solidFill>
                <a:latin typeface="Verdana" pitchFamily="1" charset="0"/>
              </a:rPr>
              <a:t>Where the OGF knows of rights, or claimed rights, the OGF secretariat shall attempt to obtain from the claimant of such rights, a written assurance that upon approval by the GFSG of the relevant OGF document(s), any party will be able to obtain the right to implement, use and distribute the technology or works when implementing, using or distributing technology based upon the specific specification(s) under openly specified, reasonable, non-discriminatory terms. The working group or research group proposing the use of the technology with respect to which the proprietary rights are claimed may assist the OGF secretariat in this effort. The results of this procedure shall not affect advancement of document, except that the GFSG may defer approval where a delay may facilitate the obtaining of such assurances. The results will, however, be recorded by the OGF Secretariat, and made available. The GFSG may also direct that a summary of the results be included in any GFD published containing the specification.</a:t>
            </a:r>
            <a:r>
              <a:rPr lang="en-US" altLang="ja-JP" sz="1200" smtClean="0">
                <a:solidFill>
                  <a:srgbClr val="444444"/>
                </a:solidFill>
              </a:rPr>
              <a:t>”</a:t>
            </a:r>
            <a:endParaRPr lang="en-US" altLang="ja-JP" sz="1200" smtClean="0">
              <a:solidFill>
                <a:srgbClr val="444444"/>
              </a:solidFill>
              <a:latin typeface="Verdana" pitchFamily="1" charset="0"/>
            </a:endParaRPr>
          </a:p>
          <a:p>
            <a:pPr eaLnBrk="1" hangingPunct="1">
              <a:lnSpc>
                <a:spcPct val="90000"/>
              </a:lnSpc>
              <a:spcBef>
                <a:spcPct val="0"/>
              </a:spcBef>
            </a:pPr>
            <a:endParaRPr lang="en-US" altLang="ja-JP" sz="1200" smtClean="0">
              <a:solidFill>
                <a:srgbClr val="444444"/>
              </a:solidFill>
              <a:latin typeface="Verdana" pitchFamily="1" charset="0"/>
            </a:endParaRPr>
          </a:p>
          <a:p>
            <a:pPr eaLnBrk="1" hangingPunct="1">
              <a:lnSpc>
                <a:spcPct val="90000"/>
              </a:lnSpc>
            </a:pPr>
            <a:r>
              <a:rPr lang="en-US" altLang="ja-JP" sz="1200" smtClean="0">
                <a:latin typeface="Verdana" pitchFamily="1" charset="0"/>
              </a:rPr>
              <a:t>OGF Intellectual Property Policies are adapted from the IETF Intellectual Property Policies that support the Internet Standards Process.</a:t>
            </a:r>
            <a:endParaRPr lang="en-US" altLang="ja-JP" sz="2800" smtClean="0">
              <a:latin typeface="Verdana" pitchFamily="1"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for CAOPS</a:t>
            </a:r>
            <a:endParaRPr lang="en-GB" dirty="0"/>
          </a:p>
        </p:txBody>
      </p:sp>
      <p:sp>
        <p:nvSpPr>
          <p:cNvPr id="3" name="Content Placeholder 2"/>
          <p:cNvSpPr>
            <a:spLocks noGrp="1"/>
          </p:cNvSpPr>
          <p:nvPr>
            <p:ph idx="1"/>
          </p:nvPr>
        </p:nvSpPr>
        <p:spPr/>
        <p:txBody>
          <a:bodyPr/>
          <a:lstStyle/>
          <a:p>
            <a:pPr marL="514350" indent="-514350"/>
            <a:r>
              <a:rPr lang="en-US" sz="2800" dirty="0" smtClean="0"/>
              <a:t>CAOPS stuff</a:t>
            </a:r>
          </a:p>
          <a:p>
            <a:pPr marL="914400" lvl="1" indent="-514350">
              <a:buFont typeface="+mj-lt"/>
              <a:buAutoNum type="arabicPeriod"/>
            </a:pPr>
            <a:r>
              <a:rPr lang="en-US" sz="2400" dirty="0" smtClean="0"/>
              <a:t>Namespaces check</a:t>
            </a:r>
          </a:p>
          <a:p>
            <a:pPr marL="914400" lvl="1" indent="-514350">
              <a:buFont typeface="+mj-lt"/>
              <a:buAutoNum type="arabicPeriod"/>
            </a:pPr>
            <a:r>
              <a:rPr lang="en-US" sz="2400" dirty="0" smtClean="0"/>
              <a:t>Sending signed email</a:t>
            </a:r>
          </a:p>
          <a:p>
            <a:pPr marL="914400" lvl="1" indent="-514350">
              <a:buFont typeface="+mj-lt"/>
              <a:buAutoNum type="arabicPeriod"/>
            </a:pPr>
            <a:r>
              <a:rPr lang="en-US" sz="2400" dirty="0" smtClean="0"/>
              <a:t>GFD.125++ update</a:t>
            </a:r>
          </a:p>
          <a:p>
            <a:pPr marL="514350" indent="-514350"/>
            <a:r>
              <a:rPr lang="en-US" sz="2800" dirty="0" smtClean="0"/>
              <a:t>IGTF stuff</a:t>
            </a:r>
          </a:p>
          <a:p>
            <a:pPr marL="914400" lvl="1" indent="-514350">
              <a:buFont typeface="+mj-lt"/>
              <a:buAutoNum type="arabicPeriod"/>
            </a:pPr>
            <a:r>
              <a:rPr lang="en-US" sz="2400" dirty="0" smtClean="0"/>
              <a:t>PMA update: EU, TAG, AP</a:t>
            </a:r>
          </a:p>
          <a:p>
            <a:pPr marL="914400" lvl="1" indent="-514350">
              <a:buFont typeface="+mj-lt"/>
              <a:buAutoNum type="arabicPeriod"/>
            </a:pPr>
            <a:r>
              <a:rPr lang="en-US" sz="2400" dirty="0" smtClean="0"/>
              <a:t>PKPWP update (from EU PMA)</a:t>
            </a:r>
          </a:p>
          <a:p>
            <a:pPr marL="914400" lvl="1" indent="-514350">
              <a:buFont typeface="+mj-lt"/>
              <a:buAutoNum type="arabicPeriod"/>
            </a:pPr>
            <a:r>
              <a:rPr lang="en-US" sz="2400" dirty="0" smtClean="0"/>
              <a:t>Meaningful CNs</a:t>
            </a:r>
          </a:p>
          <a:p>
            <a:pPr marL="914400" lvl="1" indent="-514350">
              <a:buFont typeface="+mj-lt"/>
              <a:buAutoNum type="arabicPeriod"/>
            </a:pPr>
            <a:r>
              <a:rPr lang="en-US" sz="2400" dirty="0" smtClean="0"/>
              <a:t>RAT stuff (update from EU PMA)</a:t>
            </a:r>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3</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Namespaces Check</a:t>
            </a:r>
            <a:endParaRPr lang="en-GB" dirty="0"/>
          </a:p>
        </p:txBody>
      </p:sp>
      <p:sp>
        <p:nvSpPr>
          <p:cNvPr id="3" name="Content Placeholder 2"/>
          <p:cNvSpPr>
            <a:spLocks noGrp="1"/>
          </p:cNvSpPr>
          <p:nvPr>
            <p:ph idx="1"/>
          </p:nvPr>
        </p:nvSpPr>
        <p:spPr/>
        <p:txBody>
          <a:bodyPr/>
          <a:lstStyle/>
          <a:p>
            <a:r>
              <a:rPr lang="en-US" dirty="0" err="1" smtClean="0"/>
              <a:t>gLite</a:t>
            </a:r>
            <a:r>
              <a:rPr lang="en-US" dirty="0" smtClean="0"/>
              <a:t> 3.2 </a:t>
            </a:r>
            <a:r>
              <a:rPr lang="en-US" dirty="0" err="1" smtClean="0"/>
              <a:t>honours</a:t>
            </a:r>
            <a:r>
              <a:rPr lang="en-US" dirty="0" smtClean="0"/>
              <a:t> namespaces</a:t>
            </a:r>
          </a:p>
          <a:p>
            <a:pPr lvl="1"/>
            <a:r>
              <a:rPr lang="en-US" dirty="0" smtClean="0"/>
              <a:t>VOMS does</a:t>
            </a:r>
          </a:p>
          <a:p>
            <a:pPr lvl="1"/>
            <a:r>
              <a:rPr lang="en-US" dirty="0" smtClean="0"/>
              <a:t>Sec. library believed to</a:t>
            </a:r>
          </a:p>
          <a:p>
            <a:r>
              <a:rPr lang="en-US" dirty="0" smtClean="0"/>
              <a:t>CAs SHOULD check their namespaces file</a:t>
            </a:r>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4</a:t>
            </a:fld>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Signed Email</a:t>
            </a:r>
            <a:endParaRPr lang="en-GB" dirty="0"/>
          </a:p>
        </p:txBody>
      </p:sp>
      <p:sp>
        <p:nvSpPr>
          <p:cNvPr id="3" name="Content Placeholder 2"/>
          <p:cNvSpPr>
            <a:spLocks noGrp="1"/>
          </p:cNvSpPr>
          <p:nvPr>
            <p:ph idx="1"/>
          </p:nvPr>
        </p:nvSpPr>
        <p:spPr/>
        <p:txBody>
          <a:bodyPr/>
          <a:lstStyle/>
          <a:p>
            <a:r>
              <a:rPr lang="en-US" dirty="0" smtClean="0"/>
              <a:t>SMIME used to create signatures:</a:t>
            </a:r>
          </a:p>
          <a:p>
            <a:pPr lvl="1"/>
            <a:r>
              <a:rPr lang="en-US" dirty="0" smtClean="0"/>
              <a:t>APEL</a:t>
            </a:r>
          </a:p>
          <a:p>
            <a:pPr lvl="1"/>
            <a:r>
              <a:rPr lang="en-US" dirty="0" err="1" smtClean="0"/>
              <a:t>HEPiX</a:t>
            </a:r>
            <a:r>
              <a:rPr lang="en-US" dirty="0" smtClean="0"/>
              <a:t> VM integrity</a:t>
            </a:r>
          </a:p>
          <a:p>
            <a:r>
              <a:rPr lang="en-US" dirty="0" smtClean="0"/>
              <a:t>Need for hosts to “send” signed email</a:t>
            </a:r>
          </a:p>
          <a:p>
            <a:pPr lvl="1"/>
            <a:r>
              <a:rPr lang="en-US" dirty="0" smtClean="0"/>
              <a:t>Without </a:t>
            </a:r>
            <a:r>
              <a:rPr lang="en-US" dirty="0" err="1" smtClean="0"/>
              <a:t>s.a.n</a:t>
            </a:r>
            <a:r>
              <a:rPr lang="en-US" dirty="0" smtClean="0"/>
              <a:t>. containing email</a:t>
            </a:r>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5</a:t>
            </a:fld>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GFD.125 </a:t>
            </a:r>
            <a:r>
              <a:rPr lang="en-US" dirty="0" err="1" smtClean="0"/>
              <a:t>bis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6</a:t>
            </a:fld>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IGTF</a:t>
            </a:r>
            <a:endParaRPr lang="en-GB" dirty="0"/>
          </a:p>
        </p:txBody>
      </p:sp>
      <p:sp>
        <p:nvSpPr>
          <p:cNvPr id="6" name="Text Placeholder 5"/>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7</a:t>
            </a:fld>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PMA Update</a:t>
            </a:r>
            <a:endParaRPr lang="en-GB" dirty="0"/>
          </a:p>
        </p:txBody>
      </p:sp>
      <p:sp>
        <p:nvSpPr>
          <p:cNvPr id="3" name="Content Placeholder 2"/>
          <p:cNvSpPr>
            <a:spLocks noGrp="1"/>
          </p:cNvSpPr>
          <p:nvPr>
            <p:ph idx="1"/>
          </p:nvPr>
        </p:nvSpPr>
        <p:spPr/>
        <p:txBody>
          <a:bodyPr/>
          <a:lstStyle/>
          <a:p>
            <a:r>
              <a:rPr lang="en-US" dirty="0" smtClean="0"/>
              <a:t>EU: D </a:t>
            </a:r>
            <a:r>
              <a:rPr lang="en-US" dirty="0" err="1" smtClean="0"/>
              <a:t>Groep</a:t>
            </a:r>
            <a:endParaRPr lang="en-US" dirty="0" smtClean="0"/>
          </a:p>
          <a:p>
            <a:r>
              <a:rPr lang="en-US" dirty="0" smtClean="0"/>
              <a:t>TAG: A Sill</a:t>
            </a:r>
          </a:p>
          <a:p>
            <a:r>
              <a:rPr lang="en-US" dirty="0" smtClean="0"/>
              <a:t>AP: E Yen</a:t>
            </a:r>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8</a:t>
            </a:fld>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from PKPWP</a:t>
            </a:r>
            <a:endParaRPr lang="en-GB" dirty="0"/>
          </a:p>
        </p:txBody>
      </p:sp>
      <p:sp>
        <p:nvSpPr>
          <p:cNvPr id="3" name="Content Placeholder 2"/>
          <p:cNvSpPr>
            <a:spLocks noGrp="1"/>
          </p:cNvSpPr>
          <p:nvPr>
            <p:ph idx="1"/>
          </p:nvPr>
        </p:nvSpPr>
        <p:spPr/>
        <p:txBody>
          <a:bodyPr/>
          <a:lstStyle/>
          <a:p>
            <a:r>
              <a:rPr lang="en-US" dirty="0" smtClean="0"/>
              <a:t>Current guidelines confusing</a:t>
            </a:r>
          </a:p>
          <a:p>
            <a:pPr lvl="1"/>
            <a:r>
              <a:rPr lang="en-US" dirty="0" smtClean="0"/>
              <a:t>What is a 3</a:t>
            </a:r>
            <a:r>
              <a:rPr lang="en-US" baseline="30000" dirty="0" smtClean="0"/>
              <a:t>rd</a:t>
            </a:r>
            <a:r>
              <a:rPr lang="en-US" dirty="0" smtClean="0"/>
              <a:t> party?</a:t>
            </a:r>
          </a:p>
          <a:p>
            <a:r>
              <a:rPr lang="en-US" dirty="0" smtClean="0"/>
              <a:t>Rework document</a:t>
            </a:r>
          </a:p>
          <a:p>
            <a:r>
              <a:rPr lang="en-US" dirty="0" smtClean="0"/>
              <a:t>Focus on </a:t>
            </a:r>
            <a:r>
              <a:rPr lang="en-US" dirty="0" err="1" smtClean="0"/>
              <a:t>auditability</a:t>
            </a:r>
            <a:endParaRPr lang="en-US" dirty="0" smtClean="0"/>
          </a:p>
          <a:p>
            <a:pPr lvl="1"/>
            <a:r>
              <a:rPr lang="en-US" dirty="0" smtClean="0"/>
              <a:t>Legal admissibility and evidential weight</a:t>
            </a:r>
            <a:endParaRPr lang="en-GB" dirty="0"/>
          </a:p>
        </p:txBody>
      </p:sp>
      <p:sp>
        <p:nvSpPr>
          <p:cNvPr id="4" name="Footer Placeholder 3"/>
          <p:cNvSpPr>
            <a:spLocks noGrp="1"/>
          </p:cNvSpPr>
          <p:nvPr>
            <p:ph type="ftr" sz="quarter" idx="10"/>
          </p:nvPr>
        </p:nvSpPr>
        <p:spPr/>
        <p:txBody>
          <a:bodyPr/>
          <a:lstStyle/>
          <a:p>
            <a:pPr>
              <a:defRPr/>
            </a:pPr>
            <a:fld id="{6DBB808C-5F8C-44F8-8861-4C446A6E54E1}" type="slidenum">
              <a:rPr lang="ja-JP" altLang="en-US" smtClean="0"/>
              <a:pPr>
                <a:defRPr/>
              </a:pPr>
              <a:t>9</a:t>
            </a:fld>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GF PowerPoint Template v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4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315</TotalTime>
  <Words>722</Words>
  <Application>Microsoft Office PowerPoint</Application>
  <PresentationFormat>On-screen Show (4:3)</PresentationFormat>
  <Paragraphs>79</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OGF PowerPoint Template v1.5</vt:lpstr>
      <vt:lpstr>CASOP CAPOS COAPS CAOPS</vt:lpstr>
      <vt:lpstr>OGF IPR Policies Apply</vt:lpstr>
      <vt:lpstr>Agenda for CAOPS</vt:lpstr>
      <vt:lpstr>Namespaces Check</vt:lpstr>
      <vt:lpstr>Sending Signed Email</vt:lpstr>
      <vt:lpstr>GFD.125 bis</vt:lpstr>
      <vt:lpstr>IGTF</vt:lpstr>
      <vt:lpstr>PMA Update</vt:lpstr>
      <vt:lpstr>Update from PKPWP</vt:lpstr>
      <vt:lpstr>Meaningful CNs</vt:lpstr>
      <vt:lpstr>RAT stuff</vt:lpstr>
      <vt:lpstr>Full Copyright Notice</vt:lpstr>
    </vt:vector>
  </TitlesOfParts>
  <Company>STFC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jj47</dc:creator>
  <cp:lastModifiedBy>jj47</cp:lastModifiedBy>
  <cp:revision>15</cp:revision>
  <cp:lastPrinted>2006-08-17T17:55:00Z</cp:lastPrinted>
  <dcterms:created xsi:type="dcterms:W3CDTF">2010-10-26T08:06:01Z</dcterms:created>
  <dcterms:modified xsi:type="dcterms:W3CDTF">2011-09-19T15:47:33Z</dcterms:modified>
</cp:coreProperties>
</file>