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62" r:id="rId9"/>
    <p:sldId id="263" r:id="rId10"/>
    <p:sldId id="277" r:id="rId11"/>
    <p:sldId id="278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65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C777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1" autoAdjust="0"/>
    <p:restoredTop sz="94625" autoAdjust="0"/>
  </p:normalViewPr>
  <p:slideViewPr>
    <p:cSldViewPr snapToObjects="1">
      <p:cViewPr varScale="1">
        <p:scale>
          <a:sx n="116" d="100"/>
          <a:sy n="116" d="100"/>
        </p:scale>
        <p:origin x="-6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5BAB6-C5A2-C34F-A597-1576A9E5A414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29FD4-C9C3-FC4C-A59F-FEC5B343B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71D49-869D-2A44-85CE-877CE79897D6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55507-46CD-F649-AEDA-EDB833CC1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55507-46CD-F649-AEDA-EDB833CC13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3999A-F662-E944-9EC1-08B7B0D822C4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0516-9A10-B64D-B1CB-B26DDCA41048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DC153-2D4E-D546-B7E0-47C26C1D4EBE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31E-9E5C-F04E-8A56-E3DB2BE116AF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66DA-B5D9-0B41-8D11-D9C3A9A27EFE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D7187-B421-F641-B52D-FD62DDEF333F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23C1-F63B-1A44-8550-3DE1D9C867E7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4AA94-E919-3D49-8069-7B84711EFAF8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1CF5-9DCD-8549-B9A5-8937367C1F17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4F717-DADE-F748-9788-CE379FE8207D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C92B-647B-B346-8D48-A9DB7FDA9168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8947126E-FAA8-9949-9659-B8D0B8943736}" type="datetime1">
              <a:rPr lang="en-US" smtClean="0"/>
              <a:pPr/>
              <a:t>10/13/09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r>
              <a:rPr lang="en-US" dirty="0" err="1" smtClean="0"/>
              <a:t>M.Orrù</a:t>
            </a:r>
            <a:r>
              <a:rPr lang="en-US" dirty="0" smtClean="0"/>
              <a:t> (INFN-CNAF)    -     INFN OCCI implementation on Grid Infrastructure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C96B8C3D-8291-BE4C-9857-D86482830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INFN OCCI implementation </a:t>
            </a:r>
            <a:br>
              <a:rPr lang="en-US" dirty="0" smtClean="0"/>
            </a:br>
            <a:r>
              <a:rPr lang="en-US" dirty="0" smtClean="0"/>
              <a:t>on Grid Infrastructure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7008" y="3352800"/>
            <a:ext cx="7406640" cy="1752600"/>
          </a:xfrm>
          <a:effectLst/>
        </p:spPr>
        <p:txBody>
          <a:bodyPr anchor="ctr"/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Michele Orrù</a:t>
            </a:r>
          </a:p>
          <a:p>
            <a:pPr algn="ctr">
              <a:spcAft>
                <a:spcPts val="1200"/>
              </a:spcAft>
            </a:pPr>
            <a:r>
              <a:rPr lang="en-US" dirty="0" smtClean="0"/>
              <a:t>INFN-CNAF</a:t>
            </a:r>
          </a:p>
          <a:p>
            <a:pPr algn="ctr">
              <a:spcAft>
                <a:spcPts val="1200"/>
              </a:spcAft>
            </a:pPr>
            <a:r>
              <a:rPr lang="en-US" dirty="0" smtClean="0"/>
              <a:t>OGF27, 13/10/2009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</a:t>
            </a:fld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pic>
        <p:nvPicPr>
          <p:cNvPr id="6" name="Picture 5" descr="infn-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7" name="Picture 6" descr="LogoOGF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OCCI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990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10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247900" y="3434089"/>
            <a:ext cx="571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internal architecture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588008" y="16002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400" dirty="0" err="1" smtClean="0"/>
              <a:t>RESTful</a:t>
            </a:r>
            <a:r>
              <a:rPr lang="en-US" sz="2400" dirty="0" smtClean="0"/>
              <a:t> </a:t>
            </a:r>
            <a:r>
              <a:rPr lang="en-US" sz="2400" dirty="0" err="1" smtClean="0"/>
              <a:t>ws</a:t>
            </a:r>
            <a:r>
              <a:rPr lang="en-US" sz="2400" dirty="0" smtClean="0"/>
              <a:t> endpoints are defined in Spring’s application context XML files: following the “compute” descriptor.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2438400"/>
            <a:ext cx="4971584" cy="3600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77713"/>
                </a:solidFill>
              </a:rPr>
              <a:t> &lt;bean id="</a:t>
            </a:r>
            <a:r>
              <a:rPr lang="en-US" sz="1200" dirty="0" smtClean="0">
                <a:solidFill>
                  <a:srgbClr val="008000"/>
                </a:solidFill>
              </a:rPr>
              <a:t>root</a:t>
            </a:r>
            <a:r>
              <a:rPr lang="en-US" sz="1200" dirty="0" smtClean="0">
                <a:solidFill>
                  <a:srgbClr val="C77713"/>
                </a:solidFill>
              </a:rPr>
              <a:t>" class="</a:t>
            </a:r>
            <a:r>
              <a:rPr lang="en-US" sz="1200" dirty="0" err="1" smtClean="0">
                <a:solidFill>
                  <a:srgbClr val="008000"/>
                </a:solidFill>
              </a:rPr>
              <a:t>org.restlet.ext.spring.SpringRouter</a:t>
            </a:r>
            <a:r>
              <a:rPr lang="en-US" sz="1200" dirty="0" smtClean="0">
                <a:solidFill>
                  <a:srgbClr val="C77713"/>
                </a:solidFill>
              </a:rPr>
              <a:t>"&gt;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		&lt;property name="</a:t>
            </a:r>
            <a:r>
              <a:rPr lang="en-US" sz="1200" dirty="0" smtClean="0">
                <a:solidFill>
                  <a:srgbClr val="008000"/>
                </a:solidFill>
              </a:rPr>
              <a:t>attachments</a:t>
            </a:r>
            <a:r>
              <a:rPr lang="en-US" sz="1200" dirty="0" smtClean="0">
                <a:solidFill>
                  <a:srgbClr val="C77713"/>
                </a:solidFill>
              </a:rPr>
              <a:t>"&gt;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			&lt;map&gt;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&lt;entry key="</a:t>
            </a:r>
            <a:r>
              <a:rPr lang="en-US" sz="1200" dirty="0" smtClean="0">
                <a:solidFill>
                  <a:srgbClr val="008000"/>
                </a:solidFill>
              </a:rPr>
              <a:t>/compute/{</a:t>
            </a:r>
            <a:r>
              <a:rPr lang="en-US" sz="1200" dirty="0" err="1" smtClean="0">
                <a:solidFill>
                  <a:srgbClr val="008000"/>
                </a:solidFill>
              </a:rPr>
              <a:t>computeId</a:t>
            </a:r>
            <a:r>
              <a:rPr lang="en-US" sz="1200" dirty="0" smtClean="0">
                <a:solidFill>
                  <a:srgbClr val="008000"/>
                </a:solidFill>
              </a:rPr>
              <a:t>}</a:t>
            </a:r>
            <a:r>
              <a:rPr lang="en-US" sz="1200" dirty="0" smtClean="0">
                <a:solidFill>
                  <a:srgbClr val="C77713"/>
                </a:solidFill>
              </a:rPr>
              <a:t>"&gt;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&lt;bean class="</a:t>
            </a:r>
            <a:r>
              <a:rPr lang="en-US" sz="1200" dirty="0" err="1" smtClean="0">
                <a:solidFill>
                  <a:srgbClr val="008000"/>
                </a:solidFill>
              </a:rPr>
              <a:t>org.restlet.ext.spring.SpringBeanFinder</a:t>
            </a:r>
            <a:r>
              <a:rPr lang="en-US" sz="1200" dirty="0" smtClean="0">
                <a:solidFill>
                  <a:srgbClr val="C77713"/>
                </a:solidFill>
              </a:rPr>
              <a:t>"&gt;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        &lt;lookup-method name="</a:t>
            </a:r>
            <a:r>
              <a:rPr lang="en-US" sz="1200" dirty="0" smtClean="0">
                <a:solidFill>
                  <a:srgbClr val="008000"/>
                </a:solidFill>
              </a:rPr>
              <a:t>create</a:t>
            </a:r>
            <a:r>
              <a:rPr lang="en-US" sz="1200" dirty="0" smtClean="0">
                <a:solidFill>
                  <a:srgbClr val="C77713"/>
                </a:solidFill>
              </a:rPr>
              <a:t>"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                 bean="</a:t>
            </a:r>
            <a:r>
              <a:rPr lang="en-US" sz="1200" dirty="0" err="1" smtClean="0">
                <a:solidFill>
                  <a:srgbClr val="008000"/>
                </a:solidFill>
              </a:rPr>
              <a:t>computeResource</a:t>
            </a:r>
            <a:r>
              <a:rPr lang="en-US" sz="1200" dirty="0" smtClean="0">
                <a:solidFill>
                  <a:srgbClr val="C77713"/>
                </a:solidFill>
              </a:rPr>
              <a:t>"/&gt;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        &lt;property name="</a:t>
            </a:r>
            <a:r>
              <a:rPr lang="en-US" sz="1200" dirty="0" err="1" smtClean="0">
                <a:solidFill>
                  <a:srgbClr val="008000"/>
                </a:solidFill>
              </a:rPr>
              <a:t>beanName</a:t>
            </a:r>
            <a:r>
              <a:rPr lang="en-US" sz="1200" dirty="0" smtClean="0">
                <a:solidFill>
                  <a:srgbClr val="C77713"/>
                </a:solidFill>
              </a:rPr>
              <a:t>" value="</a:t>
            </a:r>
            <a:r>
              <a:rPr lang="en-US" sz="1200" dirty="0" err="1" smtClean="0">
                <a:solidFill>
                  <a:srgbClr val="008000"/>
                </a:solidFill>
              </a:rPr>
              <a:t>computeResource</a:t>
            </a:r>
            <a:r>
              <a:rPr lang="en-US" sz="1200" dirty="0" smtClean="0">
                <a:solidFill>
                  <a:srgbClr val="C77713"/>
                </a:solidFill>
              </a:rPr>
              <a:t>" /&gt;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    &lt;/bean&gt;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      &lt;/entry&gt;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			&lt;/map&gt;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		&lt;/property&gt;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	&lt;/bean&gt;</a:t>
            </a:r>
          </a:p>
          <a:p>
            <a:endParaRPr lang="en-US" sz="1200" dirty="0" smtClean="0">
              <a:solidFill>
                <a:srgbClr val="C77713"/>
              </a:solidFill>
            </a:endParaRPr>
          </a:p>
          <a:p>
            <a:r>
              <a:rPr lang="en-US" sz="1200" dirty="0" smtClean="0">
                <a:solidFill>
                  <a:srgbClr val="C77713"/>
                </a:solidFill>
              </a:rPr>
              <a:t>    &lt;bean name="</a:t>
            </a:r>
            <a:r>
              <a:rPr lang="en-US" sz="1200" dirty="0" err="1" smtClean="0">
                <a:solidFill>
                  <a:srgbClr val="008000"/>
                </a:solidFill>
              </a:rPr>
              <a:t>computeResource</a:t>
            </a:r>
            <a:r>
              <a:rPr lang="en-US" sz="1200" dirty="0" smtClean="0">
                <a:solidFill>
                  <a:srgbClr val="C77713"/>
                </a:solidFill>
              </a:rPr>
              <a:t>"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class="</a:t>
            </a:r>
            <a:r>
              <a:rPr lang="en-US" sz="1200" dirty="0" err="1" smtClean="0">
                <a:solidFill>
                  <a:srgbClr val="008000"/>
                </a:solidFill>
              </a:rPr>
              <a:t>com.infn.cnaf.resources.compute.ComputeResource</a:t>
            </a:r>
            <a:r>
              <a:rPr lang="en-US" sz="1200" dirty="0" smtClean="0">
                <a:solidFill>
                  <a:srgbClr val="C77713"/>
                </a:solidFill>
              </a:rPr>
              <a:t>"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  scope="</a:t>
            </a:r>
            <a:r>
              <a:rPr lang="en-US" sz="1200" dirty="0" smtClean="0">
                <a:solidFill>
                  <a:srgbClr val="008000"/>
                </a:solidFill>
              </a:rPr>
              <a:t>prototype</a:t>
            </a:r>
            <a:r>
              <a:rPr lang="en-US" sz="1200" dirty="0" smtClean="0">
                <a:solidFill>
                  <a:srgbClr val="C77713"/>
                </a:solidFill>
              </a:rPr>
              <a:t>"&gt;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    &lt;property name="</a:t>
            </a:r>
            <a:r>
              <a:rPr lang="en-US" sz="1200" dirty="0" err="1" smtClean="0">
                <a:solidFill>
                  <a:srgbClr val="008000"/>
                </a:solidFill>
              </a:rPr>
              <a:t>batchSystemController</a:t>
            </a:r>
            <a:r>
              <a:rPr lang="en-US" sz="1200" dirty="0" smtClean="0">
                <a:solidFill>
                  <a:srgbClr val="C77713"/>
                </a:solidFill>
              </a:rPr>
              <a:t>" ref="</a:t>
            </a:r>
            <a:r>
              <a:rPr lang="en-US" sz="1200" dirty="0" err="1" smtClean="0">
                <a:solidFill>
                  <a:srgbClr val="008000"/>
                </a:solidFill>
              </a:rPr>
              <a:t>bsController</a:t>
            </a:r>
            <a:r>
              <a:rPr lang="en-US" sz="1200" dirty="0" smtClean="0">
                <a:solidFill>
                  <a:srgbClr val="C77713"/>
                </a:solidFill>
              </a:rPr>
              <a:t>" /&gt;</a:t>
            </a:r>
          </a:p>
          <a:p>
            <a:r>
              <a:rPr lang="en-US" sz="1200" dirty="0" smtClean="0">
                <a:solidFill>
                  <a:srgbClr val="C77713"/>
                </a:solidFill>
              </a:rPr>
              <a:t>    &lt;/bean&gt;</a:t>
            </a:r>
            <a:endParaRPr lang="en-US" sz="1200" dirty="0">
              <a:solidFill>
                <a:srgbClr val="C7771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OCCI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990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11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133600" y="3548389"/>
            <a:ext cx="5486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internal architecture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588008" y="16002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2400" dirty="0" smtClean="0"/>
              <a:t>Operations are mapped to HTTP verbs with annotation metadata (@Get, @Post, @Put, @Delete)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24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2400" dirty="0" smtClean="0"/>
          </a:p>
          <a:p>
            <a:pPr marL="365760" indent="-283464" defTabSz="914400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400" dirty="0" smtClean="0"/>
          </a:p>
          <a:p>
            <a:pPr marL="365760" indent="-283464" defTabSz="914400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400" dirty="0" smtClean="0"/>
              <a:t>Right now only plain-text format is supported on responses</a:t>
            </a:r>
          </a:p>
          <a:p>
            <a:pPr marL="365760" indent="-283464" defTabSz="914400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400" dirty="0" smtClean="0"/>
              <a:t>We are integrating ATOM and JSON formats:</a:t>
            </a:r>
          </a:p>
          <a:p>
            <a:pPr marL="36576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 smtClean="0"/>
              <a:t>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24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24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lang="en-US" sz="2400" dirty="0" smtClean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243840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77713"/>
                </a:solidFill>
              </a:rPr>
              <a:t> </a:t>
            </a:r>
            <a:endParaRPr lang="en-US" sz="1200" dirty="0">
              <a:solidFill>
                <a:srgbClr val="C7771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5608" y="2438400"/>
            <a:ext cx="72731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C77713"/>
                </a:solidFill>
              </a:rPr>
              <a:t>@Post</a:t>
            </a:r>
          </a:p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1400" dirty="0" smtClean="0"/>
              <a:t>	public </a:t>
            </a:r>
            <a:r>
              <a:rPr sz="1400" dirty="0" smtClean="0"/>
              <a:t>Representation</a:t>
            </a:r>
            <a:r>
              <a:rPr lang="en-US" sz="1400" dirty="0" smtClean="0"/>
              <a:t> storeRepresentation(Representation entity) {</a:t>
            </a:r>
          </a:p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1400" dirty="0" smtClean="0"/>
              <a:t>		if (entity.getMediaType().equals(MediaType.APPLICATION_WWW_FORM, true)) {…}} </a:t>
            </a:r>
          </a:p>
          <a:p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35608" y="5105400"/>
            <a:ext cx="72731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C77713"/>
                </a:solidFill>
              </a:rPr>
              <a:t>@</a:t>
            </a:r>
            <a:r>
              <a:rPr lang="en-US" sz="1400" dirty="0" err="1" smtClean="0">
                <a:solidFill>
                  <a:srgbClr val="C77713"/>
                </a:solidFill>
              </a:rPr>
              <a:t>Get(“json</a:t>
            </a:r>
            <a:r>
              <a:rPr lang="en-US" sz="1400" dirty="0" smtClean="0">
                <a:solidFill>
                  <a:srgbClr val="C77713"/>
                </a:solidFill>
              </a:rPr>
              <a:t>”)</a:t>
            </a:r>
          </a:p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1400" dirty="0" smtClean="0"/>
              <a:t>	public </a:t>
            </a:r>
            <a:r>
              <a:rPr sz="1400" dirty="0" smtClean="0"/>
              <a:t>Representation</a:t>
            </a:r>
            <a:r>
              <a:rPr lang="en-US" sz="1400" dirty="0" smtClean="0"/>
              <a:t> toJson() {…} 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12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0/8</a:t>
            </a:r>
            <a:endParaRPr lang="en-US" sz="2400" dirty="0"/>
          </a:p>
        </p:txBody>
      </p:sp>
      <p:pic>
        <p:nvPicPr>
          <p:cNvPr id="14" name="Picture 13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5" name="Picture 14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pic>
        <p:nvPicPr>
          <p:cNvPr id="16" name="Content Placeholder 15" descr="APPLICATION-FLOW-LAYERED_base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13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8" name="Picture 1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9" name="Picture 1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1/8</a:t>
            </a:r>
            <a:endParaRPr lang="en-US" sz="2400" dirty="0"/>
          </a:p>
        </p:txBody>
      </p:sp>
      <p:pic>
        <p:nvPicPr>
          <p:cNvPr id="15" name="Content Placeholder 14" descr="APPLICATION-FLOW-LAYERED_1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14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4" name="Picture 13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5" name="Picture 14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2/8</a:t>
            </a:r>
            <a:endParaRPr lang="en-US" sz="2400" dirty="0"/>
          </a:p>
        </p:txBody>
      </p:sp>
      <p:pic>
        <p:nvPicPr>
          <p:cNvPr id="17" name="Content Placeholder 16" descr="APPLICATION-FLOW-LAYERED_2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15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9" name="Picture 18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20" name="Picture 19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3/8</a:t>
            </a:r>
            <a:endParaRPr lang="en-US" sz="2400" dirty="0"/>
          </a:p>
        </p:txBody>
      </p:sp>
      <p:pic>
        <p:nvPicPr>
          <p:cNvPr id="14" name="Content Placeholder 13" descr="APPLICATION-FLOW-LAYERED_3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16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4/8</a:t>
            </a:r>
            <a:endParaRPr lang="en-US" sz="2400" dirty="0"/>
          </a:p>
        </p:txBody>
      </p:sp>
      <p:pic>
        <p:nvPicPr>
          <p:cNvPr id="17" name="Content Placeholder 16" descr="APPLICATION-FLOW-LAYERED_4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17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5/8</a:t>
            </a:r>
            <a:endParaRPr lang="en-US" sz="2400" dirty="0"/>
          </a:p>
        </p:txBody>
      </p:sp>
      <p:pic>
        <p:nvPicPr>
          <p:cNvPr id="17" name="Content Placeholder 16" descr="APPLICATION-FLOW-LAYERED_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18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6/8</a:t>
            </a:r>
            <a:endParaRPr lang="en-US" sz="2400" dirty="0"/>
          </a:p>
        </p:txBody>
      </p:sp>
      <p:pic>
        <p:nvPicPr>
          <p:cNvPr id="17" name="Content Placeholder 16" descr="APPLICATION-FLOW-LAYERED_6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19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7/8</a:t>
            </a:r>
            <a:endParaRPr lang="en-US" sz="2400" dirty="0"/>
          </a:p>
        </p:txBody>
      </p:sp>
      <p:pic>
        <p:nvPicPr>
          <p:cNvPr id="17" name="Content Placeholder 16" descr="APPLICATION-FLOW-LAYERED_7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66900"/>
            <a:ext cx="7498080" cy="3124200"/>
          </a:xfrm>
        </p:spPr>
        <p:txBody>
          <a:bodyPr/>
          <a:lstStyle/>
          <a:p>
            <a:r>
              <a:rPr lang="en-US" dirty="0" smtClean="0"/>
              <a:t>Farm virtualization: WNoD</a:t>
            </a:r>
          </a:p>
          <a:p>
            <a:r>
              <a:rPr lang="en-US" dirty="0" smtClean="0"/>
              <a:t>The need for IaaS integration</a:t>
            </a:r>
          </a:p>
          <a:p>
            <a:r>
              <a:rPr lang="en-US" dirty="0" smtClean="0"/>
              <a:t>IaaS Application internal architecture</a:t>
            </a:r>
          </a:p>
          <a:p>
            <a:r>
              <a:rPr lang="en-US" dirty="0" smtClean="0"/>
              <a:t>IaaS Application flow of control</a:t>
            </a:r>
          </a:p>
          <a:p>
            <a:r>
              <a:rPr lang="en-US" dirty="0" smtClean="0"/>
              <a:t>Future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2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pic>
        <p:nvPicPr>
          <p:cNvPr id="7" name="Picture 6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8" name="Picture 7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20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Flow of control: create compute resource</a:t>
            </a:r>
            <a:endParaRPr lang="en-US" sz="36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-1790698" y="3891290"/>
            <a:ext cx="4800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flow of control</a:t>
            </a:r>
          </a:p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47990" y="1290934"/>
            <a:ext cx="871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8/8</a:t>
            </a:r>
            <a:endParaRPr lang="en-US" sz="2400" dirty="0"/>
          </a:p>
        </p:txBody>
      </p:sp>
      <p:pic>
        <p:nvPicPr>
          <p:cNvPr id="17" name="Content Placeholder 16" descr="APPLICATION-FLOW-LAYERED_8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66800" y="1004760"/>
            <a:ext cx="7867650" cy="5229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way…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multi-core VMs</a:t>
            </a:r>
          </a:p>
          <a:p>
            <a:r>
              <a:rPr lang="en-US" dirty="0" smtClean="0"/>
              <a:t>UI improvements (Web based UI)</a:t>
            </a:r>
          </a:p>
          <a:p>
            <a:r>
              <a:rPr lang="en-US" dirty="0" smtClean="0"/>
              <a:t>Full compliance with the OCCI API</a:t>
            </a:r>
          </a:p>
          <a:p>
            <a:r>
              <a:rPr lang="en-US" smtClean="0"/>
              <a:t>Billing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21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533400" y="5148590"/>
            <a:ext cx="2286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Future works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22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533400" y="5148590"/>
            <a:ext cx="2286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Questions?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pic>
        <p:nvPicPr>
          <p:cNvPr id="11" name="Content Placeholder 5" descr="dilbertOnStandards.tiff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1109280" y="2133600"/>
            <a:ext cx="7961568" cy="25858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Virtualization within INFN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INFN Tier-1 currently supports ca. 20 Virtual Organizations: each one has different software and resource requirements, and well-established workflows that should not be changed </a:t>
            </a:r>
          </a:p>
          <a:p>
            <a:r>
              <a:rPr lang="en-US" sz="2400" dirty="0" smtClean="0"/>
              <a:t>To satisfy their needs INFN has developed a solution called WNoD (Virtual Worker Nodes on Demand)</a:t>
            </a:r>
          </a:p>
          <a:p>
            <a:r>
              <a:rPr lang="en-US" sz="2400" dirty="0" smtClean="0"/>
              <a:t>With this kind of approach the installed software is not coupled anymore with physical hardware, and the resources are always dynamically shared thanks to the creation of  VO-specific VMs at job execution time.  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619979" y="4062012"/>
            <a:ext cx="445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Farm virtualization: WNoD</a:t>
            </a:r>
          </a:p>
          <a:p>
            <a:endParaRPr lang="en-US" sz="2800" dirty="0"/>
          </a:p>
        </p:txBody>
      </p:sp>
      <p:pic>
        <p:nvPicPr>
          <p:cNvPr id="10" name="Picture 9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11" name="Picture 10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WNoD: high level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4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619979" y="4062012"/>
            <a:ext cx="445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Farm virtualization: WNoD</a:t>
            </a:r>
          </a:p>
          <a:p>
            <a:endParaRPr lang="en-US" sz="2800" dirty="0"/>
          </a:p>
        </p:txBody>
      </p:sp>
      <p:pic>
        <p:nvPicPr>
          <p:cNvPr id="13" name="Picture 12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14" name="Picture 13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  <p:pic>
        <p:nvPicPr>
          <p:cNvPr id="11" name="Content Placeholder 10" descr="wnod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637196" y="1556193"/>
            <a:ext cx="7095157" cy="4583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Cloud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Usage of Grid resources in a flexible way, without the complex workflow that a typical grid job might have</a:t>
            </a:r>
          </a:p>
          <a:p>
            <a:r>
              <a:rPr lang="en-US" sz="2400" dirty="0" smtClean="0"/>
              <a:t>Third-party users (academia, industry, government) needing dynamic virtual execution environments</a:t>
            </a:r>
          </a:p>
          <a:p>
            <a:r>
              <a:rPr lang="en-US" sz="2400" dirty="0" smtClean="0"/>
              <a:t>INFN developers needing customized platforms to deploy and test their applications</a:t>
            </a:r>
          </a:p>
          <a:p>
            <a:endParaRPr lang="en-US" sz="2400" dirty="0" smtClean="0"/>
          </a:p>
          <a:p>
            <a:r>
              <a:rPr lang="en-US" sz="2400" dirty="0" smtClean="0"/>
              <a:t>The idea is to keep the same LRMS that is already handling jobs from the Grid computing interface, and then expose a second service to manage requests of cloud-like resources.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5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619979" y="4062012"/>
            <a:ext cx="445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need for IaaS integration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080" y="274638"/>
            <a:ext cx="7656768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Grid &amp; Cloud: high level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6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619979" y="4062012"/>
            <a:ext cx="445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need for IaaS integration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414080" y="4165303"/>
            <a:ext cx="6336792" cy="238789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mixed Grid infrastructure (both real and virtual worker nodes): only for job submission</a:t>
            </a:r>
          </a:p>
        </p:txBody>
      </p:sp>
      <p:pic>
        <p:nvPicPr>
          <p:cNvPr id="10" name="Picture 9" descr="grid_C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990599"/>
            <a:ext cx="5562600" cy="3593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080" y="274638"/>
            <a:ext cx="7656768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Grid &amp; Cloud: high level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7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619979" y="4062012"/>
            <a:ext cx="445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need for IaaS integration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5994104"/>
            <a:ext cx="1085850" cy="622891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414080" y="4155992"/>
            <a:ext cx="7425120" cy="214955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same pool of resources is used to provide cloud-like services on the actual Grid infrastructure</a:t>
            </a:r>
          </a:p>
          <a:p>
            <a:r>
              <a:rPr lang="en-US" sz="2000" dirty="0" smtClean="0"/>
              <a:t>This allows to have homogeneous sharing with the resources used through the Grid interface</a:t>
            </a:r>
          </a:p>
          <a:p>
            <a:r>
              <a:rPr lang="en-US" sz="2000" dirty="0" smtClean="0"/>
              <a:t>Machines don’t need to be dedicated to either service</a:t>
            </a:r>
          </a:p>
        </p:txBody>
      </p:sp>
      <p:pic>
        <p:nvPicPr>
          <p:cNvPr id="11" name="Picture 10" descr="grid_CE_Iaa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995430"/>
            <a:ext cx="5536074" cy="3576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IaaS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have implemented OGF's OCCI API as the interface of our application, due to its open and slim nature</a:t>
            </a:r>
          </a:p>
          <a:p>
            <a:r>
              <a:rPr lang="en-US" sz="2400" dirty="0" smtClean="0"/>
              <a:t>This solution works today, with a small subset of the OCCI API: the user requests a computing resource, gets an IP address back from the application and can then connect to the VM via SSH.</a:t>
            </a:r>
          </a:p>
          <a:p>
            <a:r>
              <a:rPr lang="en-US" sz="2400" dirty="0" smtClean="0"/>
              <a:t>The accounting and the authentication/authorization layers of the application will be completely integrated with the existing Grid infrastructure.</a:t>
            </a:r>
          </a:p>
          <a:p>
            <a:r>
              <a:rPr lang="en-US" sz="2400" dirty="0" smtClean="0"/>
              <a:t>Java Enterprise application built with industry leader technologies such as Spring, Hibernate, JPA, Restlet, Jetty, Maven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8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133600" y="3548389"/>
            <a:ext cx="5486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internal architecture</a:t>
            </a:r>
          </a:p>
          <a:p>
            <a:endParaRPr lang="en-US" sz="2800" dirty="0"/>
          </a:p>
        </p:txBody>
      </p:sp>
      <p:pic>
        <p:nvPicPr>
          <p:cNvPr id="8" name="Picture 7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6158909"/>
            <a:ext cx="798768" cy="699091"/>
          </a:xfrm>
          <a:prstGeom prst="rect">
            <a:avLst/>
          </a:prstGeom>
        </p:spPr>
      </p:pic>
      <p:pic>
        <p:nvPicPr>
          <p:cNvPr id="9" name="Picture 8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0"/>
            <a:ext cx="7498080" cy="1143000"/>
          </a:xfrm>
        </p:spPr>
        <p:txBody>
          <a:bodyPr/>
          <a:lstStyle/>
          <a:p>
            <a:r>
              <a:rPr lang="en-US" dirty="0" smtClean="0"/>
              <a:t>IaaS Application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8C3D-8291-BE4C-9857-D86482830C34}" type="slidenum">
              <a:rPr lang="en-US" b="1" smtClean="0"/>
              <a:pPr/>
              <a:t>9</a:t>
            </a:fld>
            <a:endParaRPr lang="en-US" b="1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553200"/>
            <a:ext cx="5257800" cy="228600"/>
          </a:xfrm>
        </p:spPr>
        <p:txBody>
          <a:bodyPr/>
          <a:lstStyle/>
          <a:p>
            <a:r>
              <a:rPr lang="en-US" dirty="0" err="1" smtClean="0"/>
              <a:t>M.Orrù</a:t>
            </a:r>
            <a:r>
              <a:rPr lang="en-US" dirty="0" smtClean="0"/>
              <a:t> (INFN-CNAF)           INFN OCCI implementation on Grid Infrastructure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247899" y="3434089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IaaS Application internal architecture</a:t>
            </a:r>
          </a:p>
          <a:p>
            <a:endParaRPr lang="en-US" sz="2800" dirty="0"/>
          </a:p>
        </p:txBody>
      </p:sp>
      <p:pic>
        <p:nvPicPr>
          <p:cNvPr id="9" name="Picture 8" descr="infn-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432" y="5925855"/>
            <a:ext cx="951168" cy="932145"/>
          </a:xfrm>
          <a:prstGeom prst="rect">
            <a:avLst/>
          </a:prstGeom>
        </p:spPr>
      </p:pic>
      <p:pic>
        <p:nvPicPr>
          <p:cNvPr id="10" name="Picture 9" descr="LogoOGF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6158909"/>
            <a:ext cx="1085850" cy="62289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734056" y="5316255"/>
            <a:ext cx="6336792" cy="121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 defTabSz="914400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400" dirty="0" smtClean="0"/>
              <a:t>We can fully leverage on unique Spring features such as Dependency Injection and Inversion of Control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Content Placeholder 11" descr="application-architecture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287367" y="961374"/>
            <a:ext cx="6551833" cy="4354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1517</TotalTime>
  <Words>1249</Words>
  <Application>Microsoft Macintosh PowerPoint</Application>
  <PresentationFormat>On-screen Show (4:3)</PresentationFormat>
  <Paragraphs>160</Paragraphs>
  <Slides>22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INFN OCCI implementation  on Grid Infrastructure</vt:lpstr>
      <vt:lpstr>Outline</vt:lpstr>
      <vt:lpstr>Virtualization within INFN</vt:lpstr>
      <vt:lpstr>WNoD: high level design</vt:lpstr>
      <vt:lpstr>Emerging Cloud requirements</vt:lpstr>
      <vt:lpstr>Grid &amp; Cloud: high level overview</vt:lpstr>
      <vt:lpstr>Grid &amp; Cloud: high level overview</vt:lpstr>
      <vt:lpstr>The IaaS layer</vt:lpstr>
      <vt:lpstr>IaaS Application architecture</vt:lpstr>
      <vt:lpstr>OCCI implementation</vt:lpstr>
      <vt:lpstr>OCCI implementation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Flow of control: create compute resource</vt:lpstr>
      <vt:lpstr>On the way…</vt:lpstr>
      <vt:lpstr>Questions???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INFN OCCI implementation  on Grid Infrastructure</dc:title>
  <dc:creator>euronymous euronymous</dc:creator>
  <cp:lastModifiedBy>euronymous euronymous</cp:lastModifiedBy>
  <cp:revision>111</cp:revision>
  <cp:lastPrinted>2009-10-06T11:11:31Z</cp:lastPrinted>
  <dcterms:created xsi:type="dcterms:W3CDTF">2009-10-13T13:38:33Z</dcterms:created>
  <dcterms:modified xsi:type="dcterms:W3CDTF">2009-10-13T15:19:26Z</dcterms:modified>
</cp:coreProperties>
</file>