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6" r:id="rId11"/>
    <p:sldId id="263" r:id="rId12"/>
    <p:sldId id="267" r:id="rId13"/>
    <p:sldId id="268" r:id="rId14"/>
    <p:sldId id="270" r:id="rId15"/>
    <p:sldId id="271" r:id="rId16"/>
    <p:sldId id="269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6" r:id="rId30"/>
    <p:sldId id="280" r:id="rId31"/>
    <p:sldId id="287" r:id="rId32"/>
    <p:sldId id="288" r:id="rId33"/>
    <p:sldId id="289" r:id="rId34"/>
    <p:sldId id="290" r:id="rId35"/>
    <p:sldId id="291" r:id="rId36"/>
    <p:sldId id="292" r:id="rId37"/>
    <p:sldId id="299" r:id="rId38"/>
    <p:sldId id="302" r:id="rId39"/>
    <p:sldId id="300" r:id="rId40"/>
    <p:sldId id="303" r:id="rId41"/>
    <p:sldId id="304" r:id="rId42"/>
    <p:sldId id="301" r:id="rId43"/>
    <p:sldId id="293" r:id="rId44"/>
    <p:sldId id="294" r:id="rId45"/>
    <p:sldId id="296" r:id="rId46"/>
    <p:sldId id="297" r:id="rId47"/>
    <p:sldId id="298" r:id="rId48"/>
    <p:sldId id="30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FD107-FC68-48E5-83CA-7483AD18D91F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50E64-4D12-4FD2-BAFB-ECB09754B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4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50E64-4D12-4FD2-BAFB-ECB09754B4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8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0185-7FA6-E136-5C00-434A31118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191E7-1ACE-B89E-F291-282BC9665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A3A4A-623D-3CEE-5702-6C44C5CC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C85D-41C5-4BD4-BD8C-C924EEC3209E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A96B0-040B-C8FF-73C3-7B9C3509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0AD51-37CD-3FE9-39F0-90089FB0F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0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FC094-83B8-6FB7-C71B-880797A1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B2E45-7CA5-2F61-5FB8-A259B2743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DF7BA-09E7-C7CF-79F4-6C797E63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3019-A07A-446E-9CB2-58DAA7CB5C63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D64E-A969-5C9C-0533-73D14699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7405F-5593-7DD8-3651-9BCE0C04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C54F-3FA6-A983-2A3C-48023B47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51E09-7B51-8791-368B-A29D3404E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281C2-B445-468A-57E0-8C09FD9DB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C7276-CB1E-49EC-9FCB-16767525A012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1F469-6D0D-A944-BB03-26C2DAB5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2BE7D-4550-B94C-E168-58C33980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FCA6-DB15-0515-D153-50B3B7912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DCCF9-D221-E1D7-1030-2BCF56553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66C2F-29C5-83FE-ECF5-0DEA2CB2B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A27AB-5805-B097-9D85-84A5F2775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67BA-4138-4784-B80A-0BB1166EF26F}" type="datetime1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AC841-4AAA-E7D1-060D-F2222C395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A5966-3F70-4E82-B3AF-E9F9CAAE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3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7FB95-092A-E45A-E410-1945B0CC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F9E36-28A0-F632-D502-13B0CB04C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2E7E9-9FDE-AD93-5EDE-C89F43E1B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8F9C53-C499-89A9-9597-4548E5C68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8E7BAC-621D-F0D6-1057-D5BB587A5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684945-3DF6-95B6-162B-736873F53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4D7A-D83B-4698-8A9C-9A4FC59A36A3}" type="datetime1">
              <a:rPr lang="en-US" smtClean="0"/>
              <a:t>2/8/2026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14C466-974D-6875-F611-4F8F95BE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C93C9F-3466-895D-437A-753904A8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35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B49BB-E354-5EDF-C078-F41751DCC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E26248-465B-E8DC-E2FC-3D076EBCD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1439F-C722-4CAD-8AD3-37527D31F098}" type="datetime1">
              <a:rPr lang="en-US" smtClean="0"/>
              <a:t>2/8/2026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D91F4A-10CE-3630-7C9F-70B5B922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FC0E3-4F5F-D454-879E-4C0C45CC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170E6-881D-65C5-3140-34FD0136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11F67-3CA0-4DED-B8DC-A8895388E4BC}" type="datetime1">
              <a:rPr lang="en-US" smtClean="0"/>
              <a:t>2/8/2026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FDA0A9-A7D6-C480-BD9B-F17B2A37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4B434-5928-421F-DECD-4B6EE15D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3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C3AE-D3E3-2125-7BBF-DD33F1576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CBADD-7E91-4864-1669-90F7FB0FF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3DDDF-207F-97C5-F42E-DE4E43C97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D31A7-B1F0-F9FC-7A8A-92CE9AA0D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340D-1211-43E2-9592-E7A1D242A659}" type="datetime1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C7863-947A-3376-E535-A1951159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EEE3-FF84-3010-B1E1-B762C6329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01F8-DB10-3C70-65B0-0ABCAAAD7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D047F4-64B4-BFAD-C790-F9CD5ACA0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D7924-F329-0662-3A6E-2E1B67B44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FADDD-4D98-444D-B0EE-3BD9819B6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FBB9-9BD0-440B-801E-411BE6BFCC0B}" type="datetime1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1F5E4-E09F-8D63-DF25-31388017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EA837-CADD-F94C-2F83-BDA4477E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9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C8D1B-954C-E5AC-CA69-580B3257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601A63-D59E-0BF3-4314-9040E19B9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814EB-4315-2B8B-9ABF-D8A3C14FC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D4FB-437C-45B7-B2C9-D330E77D47D4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6FF7-C8B6-55A3-8FE7-D1608F64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A14B2-399E-C3C9-F691-0D022A26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3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0A69B-C0F4-CA06-BFD7-1A04AE5E4F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678E5-DEC6-57DA-62EB-88EE88E8D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2FFC9-FC26-E541-611B-139239E23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2FA1-949B-48E9-B587-BC0C45C2E315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90122-54A2-448B-1944-4A06B57D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2109B-D388-69CD-4B86-22ACAFD6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51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05D94C-0EEC-6609-3124-C8928E9D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4702D-2216-833B-E717-36D4D0662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18C3C-7383-0674-3146-90C5032EC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44FFFC-914E-4A16-B42F-0FD50EE9AFEF}" type="datetime1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A6000-1280-DA6C-4462-14CF2B1CB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6DA5B-3456-6706-D833-3A162E420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F9E5C-774B-47ED-9171-540663D62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science.stackexchange.com/questions/87906/transformer-model-why-are-word-embeddings-scaled-before-adding-positional-encod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6838-C87F-2567-715B-1DD17A753D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Understanding Transformers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F1EA4-AB6B-A26E-8CA6-FB41ABCAF3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0F20F-A2AE-A017-3DA4-1DF6984B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9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4C03-641C-BB8A-5376-CB58CDCB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Tokenization – “convert strings into bits”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53BB9-4CA4-A750-6427-F0CCA6983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Can choose to </a:t>
            </a:r>
          </a:p>
          <a:p>
            <a:pPr lvl="1"/>
            <a:r>
              <a:rPr lang="en-US" dirty="0"/>
              <a:t>Have preprocessors to break down sentences into smaller phrases/words (</a:t>
            </a:r>
            <a:r>
              <a:rPr lang="en-US" i="1" dirty="0"/>
              <a:t>pre-tokenization</a:t>
            </a:r>
            <a:r>
              <a:rPr lang="en-US" dirty="0"/>
              <a:t>) before further tokenization into simple words OR </a:t>
            </a:r>
          </a:p>
          <a:p>
            <a:pPr lvl="1"/>
            <a:r>
              <a:rPr lang="en-US" dirty="0"/>
              <a:t>Directly tokenize the whole sentence</a:t>
            </a:r>
          </a:p>
          <a:p>
            <a:r>
              <a:rPr lang="en-US" dirty="0"/>
              <a:t>2 main methods:</a:t>
            </a:r>
          </a:p>
          <a:p>
            <a:pPr lvl="1"/>
            <a:r>
              <a:rPr lang="en-US" dirty="0"/>
              <a:t>Byte Pair Encoding (BPE)</a:t>
            </a:r>
          </a:p>
          <a:p>
            <a:pPr lvl="1"/>
            <a:r>
              <a:rPr lang="en-US" dirty="0"/>
              <a:t>Unigram Language Model (ULM)</a:t>
            </a:r>
          </a:p>
          <a:p>
            <a:r>
              <a:rPr lang="en-US" dirty="0"/>
              <a:t>Packages:</a:t>
            </a:r>
          </a:p>
          <a:p>
            <a:pPr lvl="1"/>
            <a:r>
              <a:rPr lang="en-US" dirty="0"/>
              <a:t>Hugging Face’s “tokenizers” Python package (written in Rust)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sentencepiece</a:t>
            </a:r>
            <a:r>
              <a:rPr lang="en-US" dirty="0"/>
              <a:t>” C++ package (written in Python)</a:t>
            </a:r>
          </a:p>
          <a:p>
            <a:r>
              <a:rPr lang="en-US" dirty="0"/>
              <a:t>Result:</a:t>
            </a:r>
          </a:p>
          <a:p>
            <a:pPr lvl="1"/>
            <a:r>
              <a:rPr lang="en-US" dirty="0"/>
              <a:t>List of strings [“I”, “love”, “NTU”, “.”] or string IDs (e.g. OpenAI) [4421, 25, 732, 56]</a:t>
            </a: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2EF1D75F-BCA7-2F5A-1B6A-7CA6BFD8A438}"/>
              </a:ext>
            </a:extLst>
          </p:cNvPr>
          <p:cNvSpPr/>
          <p:nvPr/>
        </p:nvSpPr>
        <p:spPr>
          <a:xfrm>
            <a:off x="7589821" y="2951430"/>
            <a:ext cx="2685862" cy="2335455"/>
          </a:xfrm>
          <a:prstGeom prst="curvedLeftArrow">
            <a:avLst>
              <a:gd name="adj1" fmla="val 3962"/>
              <a:gd name="adj2" fmla="val 8592"/>
              <a:gd name="adj3" fmla="val 184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D0EF75B-8D90-AFDA-C780-A7720649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C3EE4-1BE6-C0AA-CD59-8B0BC82C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Embedding – “convert bits into meanings in abstract space”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D89279-2DD8-2F65-241E-BCF6D996B2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89204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Multiply list of string/string IDs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) by </a:t>
                </a:r>
                <a:r>
                  <a:rPr lang="en-US" i="1" dirty="0"/>
                  <a:t>embedding matrix</a:t>
                </a:r>
                <a:r>
                  <a:rPr lang="en-US" dirty="0"/>
                  <a:t>, </a:t>
                </a:r>
                <a:r>
                  <a:rPr lang="en-US" b="1" dirty="0"/>
                  <a:t>M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𝑙𝑜𝑣𝑒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𝑁𝑇𝑈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"."</m:t>
                              </m:r>
                            </m:e>
                          </m:mr>
                        </m: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421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732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0.46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−0.238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0.28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0.74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0.92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0.546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0.57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−0.39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−0.72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−0.28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−0.27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−0.49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M generated via pre-training (e.g. BERT/GPT) or during the transformer training itself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We DO NOT KNOW what each abstract space dimension REALLY means (it could be a mix of ideas/meanings, e.g. “feelings”, “relationships”, “countries” etc.) </a:t>
                </a:r>
              </a:p>
              <a:p>
                <a:r>
                  <a:rPr lang="en-US" dirty="0"/>
                  <a:t>Practical considerations:</a:t>
                </a:r>
              </a:p>
              <a:p>
                <a:endParaRPr lang="en-US" altLang="zh-CN" dirty="0"/>
              </a:p>
              <a:p>
                <a:pPr lvl="1"/>
                <a:r>
                  <a:rPr lang="en-US" dirty="0"/>
                  <a:t>Abstract space dimension typically chosen to be </a:t>
                </a:r>
                <a:r>
                  <a:rPr lang="en-US" dirty="0">
                    <a:solidFill>
                      <a:srgbClr val="FF0000"/>
                    </a:solidFill>
                  </a:rPr>
                  <a:t>512 or 1024 </a:t>
                </a:r>
              </a:p>
              <a:p>
                <a:pPr lvl="1"/>
                <a:r>
                  <a:rPr lang="en-US" dirty="0"/>
                  <a:t>Abstract space dimension has to be </a:t>
                </a:r>
                <a:r>
                  <a:rPr lang="en-US" dirty="0">
                    <a:solidFill>
                      <a:srgbClr val="FF0000"/>
                    </a:solidFill>
                  </a:rPr>
                  <a:t>even</a:t>
                </a:r>
                <a:r>
                  <a:rPr lang="en-US" dirty="0"/>
                  <a:t> because of restrictions on sinusoidal positional encoding (sine, cosine) mapping pair which will be added to the embedding vector later.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D89279-2DD8-2F65-241E-BCF6D996B2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892046"/>
              </a:xfrm>
              <a:blipFill>
                <a:blip r:embed="rId3"/>
                <a:stretch>
                  <a:fillRect l="-696" t="-2366" r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DD2D52-A7A5-3E2F-0C6B-9898BE97A97A}"/>
                  </a:ext>
                </a:extLst>
              </p:cNvPr>
              <p:cNvSpPr txBox="1"/>
              <p:nvPr/>
            </p:nvSpPr>
            <p:spPr>
              <a:xfrm>
                <a:off x="6486052" y="2693085"/>
                <a:ext cx="5392849" cy="92333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=(</m:t>
                      </m:r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598.272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2453.72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−1332.298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706.4</m:t>
                            </m:r>
                          </m:e>
                        </m:mr>
                      </m:m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Meaning-representation of “I love NTU.” in 4D abstract space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DD2D52-A7A5-3E2F-0C6B-9898BE97A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052" y="2693085"/>
                <a:ext cx="5392849" cy="923330"/>
              </a:xfrm>
              <a:prstGeom prst="rect">
                <a:avLst/>
              </a:prstGeom>
              <a:blipFill>
                <a:blip r:embed="rId4"/>
                <a:stretch>
                  <a:fillRect l="-901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5ACF3B7-9FE4-1E41-B1E7-8DE93C7523FE}"/>
              </a:ext>
            </a:extLst>
          </p:cNvPr>
          <p:cNvSpPr txBox="1"/>
          <p:nvPr/>
        </p:nvSpPr>
        <p:spPr>
          <a:xfrm>
            <a:off x="4189399" y="4957445"/>
            <a:ext cx="2360690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i.e. No. of columns in </a:t>
            </a:r>
            <a:r>
              <a:rPr lang="en-US" sz="1600" b="1" i="1" dirty="0"/>
              <a:t>M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9DF2DBF-EC15-4190-8A53-AFFC492C4BB8}"/>
              </a:ext>
            </a:extLst>
          </p:cNvPr>
          <p:cNvSpPr/>
          <p:nvPr/>
        </p:nvSpPr>
        <p:spPr>
          <a:xfrm rot="14269583">
            <a:off x="3885260" y="5155673"/>
            <a:ext cx="184463" cy="1901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E2A11-7BFC-FFCD-B057-8D2397A7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90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6ACA7-3736-3EF4-087E-0207E263B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Positional encoding – “convert positions into bits in abstract space”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64FF6-EA9A-DCA4-1720-1A5F472AAA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Motivations for not using simple indexing:</a:t>
                </a:r>
              </a:p>
              <a:p>
                <a:endParaRPr lang="en-US" dirty="0"/>
              </a:p>
              <a:p>
                <a:pPr lvl="1"/>
                <a:r>
                  <a:rPr lang="en-SG" dirty="0"/>
                  <a:t>Magnitude Issues (Numerical Instability): </a:t>
                </a:r>
              </a:p>
              <a:p>
                <a:pPr lvl="2"/>
                <a:r>
                  <a:rPr lang="en-SG" dirty="0"/>
                  <a:t>Significance of token at position 1001 vs token at position 1000</a:t>
                </a:r>
              </a:p>
              <a:p>
                <a:pPr lvl="2"/>
                <a:r>
                  <a:rPr lang="en-SG" dirty="0"/>
                  <a:t>Token indices (running into 50,000 ++ in real-world LLMs) may overwhelm embedded token dimensions (typically 512 – 1024 only) -&gt; gradient destabilization</a:t>
                </a:r>
              </a:p>
              <a:p>
                <a:pPr marL="914400" lvl="2" indent="0">
                  <a:buNone/>
                </a:pPr>
                <a:endParaRPr lang="en-SG" dirty="0"/>
              </a:p>
              <a:p>
                <a:pPr lvl="1"/>
                <a:r>
                  <a:rPr lang="en-SG" dirty="0"/>
                  <a:t>Variable Sequence Lengths (Inconsistency semantics): </a:t>
                </a:r>
              </a:p>
              <a:p>
                <a:pPr lvl="2"/>
                <a:r>
                  <a:rPr lang="en-SG" dirty="0"/>
                  <a:t>Fixed-range index normalization causes the same position (e.g., 0.5) refers to a different spot in a 10-word sentence vs 100-word sentence</a:t>
                </a:r>
              </a:p>
              <a:p>
                <a:pPr marL="914400" lvl="2" indent="0">
                  <a:buNone/>
                </a:pPr>
                <a:endParaRPr lang="en-SG" dirty="0"/>
              </a:p>
              <a:p>
                <a:pPr lvl="1"/>
                <a:r>
                  <a:rPr lang="en-SG" dirty="0"/>
                  <a:t>Extrapolation/Generalization Failures: </a:t>
                </a:r>
              </a:p>
              <a:p>
                <a:pPr lvl="2"/>
                <a:r>
                  <a:rPr lang="en-SG" dirty="0"/>
                  <a:t>A model trained on a maximum sequence length of 512 using index numbers 0–511 will struggle to understand position 512 during inference</a:t>
                </a:r>
              </a:p>
              <a:p>
                <a:pPr lvl="2"/>
                <a:endParaRPr lang="en-SG" dirty="0"/>
              </a:p>
              <a:p>
                <a:pPr lvl="1"/>
                <a:r>
                  <a:rPr lang="en-SG" dirty="0"/>
                  <a:t>Poor Relative Position Encoding: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has difference one, but model may not capture concept of adjacency. Jump is also finite.</a:t>
                </a:r>
              </a:p>
              <a:p>
                <a:pPr lvl="2"/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64FF6-EA9A-DCA4-1720-1A5F472AAA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661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EBC263-4C6F-AF2C-9517-5D811377B914}"/>
                  </a:ext>
                </a:extLst>
              </p:cNvPr>
              <p:cNvSpPr txBox="1"/>
              <p:nvPr/>
            </p:nvSpPr>
            <p:spPr>
              <a:xfrm>
                <a:off x="7898394" y="1111825"/>
                <a:ext cx="3455406" cy="646331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𝑙𝑜𝑣𝑒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𝑁𝑇𝑈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"."</m:t>
                                </m:r>
                              </m:e>
                            </m:mr>
                          </m: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Why not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={0,1,2,3}</m:t>
                    </m:r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EBC263-4C6F-AF2C-9517-5D811377B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394" y="1111825"/>
                <a:ext cx="3455406" cy="646331"/>
              </a:xfrm>
              <a:prstGeom prst="rect">
                <a:avLst/>
              </a:prstGeom>
              <a:blipFill>
                <a:blip r:embed="rId3"/>
                <a:stretch>
                  <a:fillRect l="-1404" b="-12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82B6E-8011-FC36-ABE4-03E00B32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0004-5A82-2E01-D6EE-FEC0EB8D9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Sinusoidal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B33028-F2ED-A4AA-C80E-C231F15A49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Benefits over simple indexing:</a:t>
                </a:r>
              </a:p>
              <a:p>
                <a:pPr lvl="1"/>
                <a:r>
                  <a:rPr lang="en-US" dirty="0"/>
                  <a:t>Bounded between [-1,1], no exponential explosion of indexing</a:t>
                </a:r>
              </a:p>
              <a:p>
                <a:pPr lvl="1"/>
                <a:r>
                  <a:rPr lang="en-US" dirty="0"/>
                  <a:t>Multiscale, allowing different wavelength for different dimensions of embeddings</a:t>
                </a:r>
              </a:p>
              <a:p>
                <a:pPr lvl="1"/>
                <a:r>
                  <a:rPr lang="en-US" dirty="0"/>
                  <a:t>Continuous and periodic, thus extrapolation to unknown lengths possible</a:t>
                </a:r>
              </a:p>
              <a:p>
                <a:pPr lvl="1"/>
                <a:r>
                  <a:rPr lang="en-US" dirty="0"/>
                  <a:t>Excellent relative position encoding, due to linearity of sinusoidal functions </a:t>
                </a:r>
                <a:r>
                  <a:rPr lang="en-US" sz="1800" dirty="0">
                    <a:solidFill>
                      <a:srgbClr val="FF0000"/>
                    </a:solidFill>
                  </a:rPr>
                  <a:t>(e.g.,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+ 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, but position encoding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[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), </m:t>
                    </m:r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𝑠h𝑖𝑓𝑡</m:t>
                    </m:r>
                    <m:r>
                      <a:rPr lang="en-US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 are just constants)</a:t>
                </a:r>
              </a:p>
              <a:p>
                <a:pPr lvl="1"/>
                <a:endParaRPr lang="en-US" sz="1800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Benefits over learned positional encoding:</a:t>
                </a:r>
              </a:p>
              <a:p>
                <a:pPr lvl="1"/>
                <a:r>
                  <a:rPr lang="en-US" dirty="0"/>
                  <a:t>Deterministic and fixed, does not need additional training parameters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B33028-F2ED-A4AA-C80E-C231F15A49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BECAB-ED38-78ED-A81F-00CCAF20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7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1670-B972-B65C-EBD8-52F36F36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Sinusoidal encoding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9EC87C-2FCE-4E65-A468-A1704231C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9758" y="1410473"/>
            <a:ext cx="7532484" cy="508240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078ED03-5EE5-C5EF-790F-2BB7609A6D5A}"/>
              </a:ext>
            </a:extLst>
          </p:cNvPr>
          <p:cNvSpPr/>
          <p:nvPr/>
        </p:nvSpPr>
        <p:spPr>
          <a:xfrm>
            <a:off x="5251010" y="5522614"/>
            <a:ext cx="452673" cy="253497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CB3D8B0-5C71-7347-55C3-BF2F3004ABE1}"/>
              </a:ext>
            </a:extLst>
          </p:cNvPr>
          <p:cNvSpPr/>
          <p:nvPr/>
        </p:nvSpPr>
        <p:spPr>
          <a:xfrm rot="17222507" flipV="1">
            <a:off x="5303611" y="4740497"/>
            <a:ext cx="797783" cy="699912"/>
          </a:xfrm>
          <a:prstGeom prst="rightArrow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919EC0-CC54-9A84-1F47-E2225218563A}"/>
                  </a:ext>
                </a:extLst>
              </p:cNvPr>
              <p:cNvSpPr txBox="1"/>
              <p:nvPr/>
            </p:nvSpPr>
            <p:spPr>
              <a:xfrm>
                <a:off x="5251010" y="4085740"/>
                <a:ext cx="69357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SG" dirty="0">
                    <a:solidFill>
                      <a:srgbClr val="FF0000"/>
                    </a:solidFill>
                  </a:rPr>
                  <a:t>The sinusoidal positional encoding must have the EXACT SAME EVEN dimension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𝑛𝑐𝑜𝑙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>
                    <a:solidFill>
                      <a:srgbClr val="FF0000"/>
                    </a:solidFill>
                  </a:rPr>
                  <a:t> as the input word embedding vectors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919EC0-CC54-9A84-1F47-E22252185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010" y="4085740"/>
                <a:ext cx="6935708" cy="646331"/>
              </a:xfrm>
              <a:prstGeom prst="rect">
                <a:avLst/>
              </a:prstGeom>
              <a:blipFill>
                <a:blip r:embed="rId3"/>
                <a:stretch>
                  <a:fillRect l="-703" t="-3774" r="-1318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BB5F61-A192-6EDB-0901-33A37ED4A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11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22BC-6863-3BE8-FB22-7DAF2AB6E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9326"/>
            <a:ext cx="10515600" cy="1325563"/>
          </a:xfrm>
        </p:spPr>
        <p:txBody>
          <a:bodyPr/>
          <a:lstStyle/>
          <a:p>
            <a:r>
              <a:rPr lang="en-US" dirty="0"/>
              <a:t>Sinusoidal encoding –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17DF7-00D5-460B-8F7F-15C1252029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4210" y="595226"/>
                <a:ext cx="1144358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0≤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,0≤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even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2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+1(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odd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choose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17DF7-00D5-460B-8F7F-15C1252029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4210" y="595226"/>
                <a:ext cx="11443580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4FEF9B1-212D-624B-4589-A562BC665A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6783660"/>
                  </p:ext>
                </p:extLst>
              </p:nvPr>
            </p:nvGraphicFramePr>
            <p:xfrm>
              <a:off x="0" y="1300919"/>
              <a:ext cx="12192000" cy="5565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658148159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905623759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15863256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2275544156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808735234"/>
                        </a:ext>
                      </a:extLst>
                    </a:gridCol>
                  </a:tblGrid>
                  <a:tr h="605568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P(</a:t>
                          </a:r>
                          <a:r>
                            <a:rPr lang="en-US" dirty="0" err="1"/>
                            <a:t>k,j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2*0=0</a:t>
                          </a:r>
                          <a:r>
                            <a:rPr lang="en-US" dirty="0"/>
                            <a:t>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2*0+1=1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2*1=2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2*1+1=3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7297301"/>
                      </a:ext>
                    </a:extLst>
                  </a:tr>
                  <a:tr h="60556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 = 0</a:t>
                          </a:r>
                        </a:p>
                      </a:txBody>
                      <a:tcP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 = 1</a:t>
                          </a:r>
                        </a:p>
                      </a:txBody>
                      <a:tcP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4102794"/>
                      </a:ext>
                    </a:extLst>
                  </a:tr>
                  <a:tr h="6055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P(0,j) – 1</a:t>
                          </a:r>
                          <a:r>
                            <a:rPr lang="en-US" baseline="30000" dirty="0"/>
                            <a:t>st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0,2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0,3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131319542"/>
                      </a:ext>
                    </a:extLst>
                  </a:tr>
                  <a:tr h="6055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P(1,j) – 2</a:t>
                          </a:r>
                          <a:r>
                            <a:rPr lang="en-US" baseline="30000" dirty="0"/>
                            <a:t>nd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=0.84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=0.54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=0.1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1,3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4073390"/>
                      </a:ext>
                    </a:extLst>
                  </a:tr>
                  <a:tr h="6055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P(2,j) – 3</a:t>
                          </a:r>
                          <a:r>
                            <a:rPr lang="en-US" baseline="30000" dirty="0"/>
                            <a:t>rd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2,0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=0.91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=−0.42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2,2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=0.2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2,3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=0.98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7133293"/>
                      </a:ext>
                    </a:extLst>
                  </a:tr>
                  <a:tr h="60556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P(3,j) – 4</a:t>
                          </a:r>
                          <a:r>
                            <a:rPr lang="en-US" baseline="30000" dirty="0"/>
                            <a:t>th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3,0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=0.14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=−0.99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3,2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=0.3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3,3</m:t>
                                    </m:r>
                                  </m:e>
                                </m:d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100</m:t>
                                                </m:r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=0.96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57481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D4FEF9B1-212D-624B-4589-A562BC665A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6783660"/>
                  </p:ext>
                </p:extLst>
              </p:nvPr>
            </p:nvGraphicFramePr>
            <p:xfrm>
              <a:off x="0" y="1300919"/>
              <a:ext cx="12192000" cy="55654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658148159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905623759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15863256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2275544156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808735234"/>
                        </a:ext>
                      </a:extLst>
                    </a:gridCol>
                  </a:tblGrid>
                  <a:tr h="605568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P(</a:t>
                          </a:r>
                          <a:r>
                            <a:rPr lang="en-US" dirty="0" err="1"/>
                            <a:t>k,j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2*0=0</a:t>
                          </a:r>
                          <a:r>
                            <a:rPr lang="en-US" dirty="0"/>
                            <a:t>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2*0+1=1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2*1=2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P(k,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2*1+1=3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7297301"/>
                      </a:ext>
                    </a:extLst>
                  </a:tr>
                  <a:tr h="60556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 = 0</a:t>
                          </a:r>
                        </a:p>
                      </a:txBody>
                      <a:tcP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 = 1</a:t>
                          </a:r>
                        </a:p>
                      </a:txBody>
                      <a:tcP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4102794"/>
                      </a:ext>
                    </a:extLst>
                  </a:tr>
                  <a:tr h="108858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P(0,j) – 1</a:t>
                          </a:r>
                          <a:r>
                            <a:rPr lang="en-US" baseline="30000" dirty="0"/>
                            <a:t>st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100500" t="-113408" r="-301250" b="-307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200500" t="-113408" r="-201250" b="-307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300500" t="-113408" r="-101250" b="-307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400500" t="-113408" r="-1250" b="-3078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1319542"/>
                      </a:ext>
                    </a:extLst>
                  </a:tr>
                  <a:tr h="108858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P(1,j) – 2</a:t>
                          </a:r>
                          <a:r>
                            <a:rPr lang="en-US" baseline="30000" dirty="0"/>
                            <a:t>nd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00" t="-214607" r="-301250" b="-209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500" t="-214607" r="-201250" b="-209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500" t="-214607" r="-101250" b="-209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500" t="-214607" r="-1250" b="-2095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4073390"/>
                      </a:ext>
                    </a:extLst>
                  </a:tr>
                  <a:tr h="108858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P(2,j) – 3</a:t>
                          </a:r>
                          <a:r>
                            <a:rPr lang="en-US" baseline="30000" dirty="0"/>
                            <a:t>rd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00" t="-312849" r="-301250" b="-10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500" t="-312849" r="-201250" b="-10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500" t="-312849" r="-101250" b="-10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500" t="-312849" r="-1250" b="-1083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7133293"/>
                      </a:ext>
                    </a:extLst>
                  </a:tr>
                  <a:tr h="108858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P(3,j) – 4</a:t>
                          </a:r>
                          <a:r>
                            <a:rPr lang="en-US" baseline="30000" dirty="0"/>
                            <a:t>th</a:t>
                          </a:r>
                          <a:r>
                            <a:rPr lang="en-US" dirty="0"/>
                            <a:t> token pos.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00" t="-412849" r="-301250" b="-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500" t="-412849" r="-201250" b="-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500" t="-412849" r="-101250" b="-83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500" t="-412849" r="-1250" b="-83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57481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B85D2-0AEB-3CFE-F773-513715361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0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6149-8CFF-E4B0-E58E-F3AC059FF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of word embedding &amp; positional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EE006-D82B-DC2A-1348-3FEA90AB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Unique representation of each token (word) at a high dimensional space</a:t>
            </a:r>
          </a:p>
          <a:p>
            <a:r>
              <a:rPr lang="en-US" dirty="0"/>
              <a:t>Inherits good attributes of sinusoidal positioning, e.g. relative position awareness (same word at different location -&gt; different vectors), smooth transitions of sine/cosine</a:t>
            </a:r>
          </a:p>
          <a:p>
            <a:r>
              <a:rPr lang="en-US" dirty="0"/>
              <a:t>Limitations:</a:t>
            </a:r>
          </a:p>
          <a:p>
            <a:endParaRPr lang="en-US" dirty="0"/>
          </a:p>
          <a:p>
            <a:pPr lvl="1"/>
            <a:r>
              <a:rPr lang="en-SG" b="1" dirty="0"/>
              <a:t>Additive Interference: </a:t>
            </a:r>
            <a:r>
              <a:rPr lang="en-SG" dirty="0"/>
              <a:t>The additive method can distort the magnitude and direction of the original token embeddings, which may interfere with the attention scores. </a:t>
            </a:r>
          </a:p>
          <a:p>
            <a:pPr lvl="1"/>
            <a:r>
              <a:rPr lang="en-SG" b="1" dirty="0"/>
              <a:t>Performance at Length: </a:t>
            </a:r>
            <a:r>
              <a:rPr lang="en-SG" dirty="0"/>
              <a:t>simple additive sinusoidal embeddings can sometimes underperform compared to relative position methods (like </a:t>
            </a:r>
            <a:r>
              <a:rPr lang="en-SG" dirty="0" err="1"/>
              <a:t>RoPE</a:t>
            </a:r>
            <a:r>
              <a:rPr lang="en-SG" dirty="0"/>
              <a:t>) when dealing with extreme extrapolation to longer sequences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483E8-7B1F-D719-CBA0-404C6B2F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98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E58E-3BBA-3991-30C4-60B9A145C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our example earlier – “I love NTU.”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2DFCD-2DDF-B2D1-FE17-91EB32448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input encoding: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7DDF1DC-952C-1AA9-0367-797CBDFC94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832239"/>
                  </p:ext>
                </p:extLst>
              </p:nvPr>
            </p:nvGraphicFramePr>
            <p:xfrm>
              <a:off x="1367073" y="2355955"/>
              <a:ext cx="10167042" cy="17991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89014">
                      <a:extLst>
                        <a:ext uri="{9D8B030D-6E8A-4147-A177-3AD203B41FA5}">
                          <a16:colId xmlns:a16="http://schemas.microsoft.com/office/drawing/2014/main" val="1728655935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3934091577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102468960"/>
                        </a:ext>
                      </a:extLst>
                    </a:gridCol>
                  </a:tblGrid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Operations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  <a:r>
                            <a:rPr lang="en-US" baseline="30000" dirty="0"/>
                            <a:t>st</a:t>
                          </a:r>
                          <a:r>
                            <a:rPr lang="en-US" dirty="0"/>
                            <a:t> token (“I”)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  <a:r>
                            <a:rPr lang="en-US" baseline="30000" dirty="0"/>
                            <a:t>nd</a:t>
                          </a:r>
                          <a:r>
                            <a:rPr lang="en-US" dirty="0"/>
                            <a:t> token (“love”)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1639122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A: Embedding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210.5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2033.66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−1052.198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1237.88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17.5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18.5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20.5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23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1170406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B: Positional encoding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.84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0.54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0.1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3194330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A+B: SUM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rgbClr val="FF0000"/>
                                    </a:solidFill>
                                  </a:rPr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210.5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2034.66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−1052.198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1238.88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>
                                    <a:solidFill>
                                      <a:srgbClr val="FF0000"/>
                                    </a:solidFill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rgbClr val="FF0000"/>
                                    </a:solidFill>
                                  </a:rPr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16.66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19.04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20.6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24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>
                                    <a:solidFill>
                                      <a:srgbClr val="FF0000"/>
                                    </a:solidFill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27217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7DDF1DC-952C-1AA9-0367-797CBDFC94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832239"/>
                  </p:ext>
                </p:extLst>
              </p:nvPr>
            </p:nvGraphicFramePr>
            <p:xfrm>
              <a:off x="1367073" y="2355955"/>
              <a:ext cx="10167042" cy="17991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89014">
                      <a:extLst>
                        <a:ext uri="{9D8B030D-6E8A-4147-A177-3AD203B41FA5}">
                          <a16:colId xmlns:a16="http://schemas.microsoft.com/office/drawing/2014/main" val="1728655935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3934091577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102468960"/>
                        </a:ext>
                      </a:extLst>
                    </a:gridCol>
                  </a:tblGrid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Operations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  <a:r>
                            <a:rPr lang="en-US" baseline="30000" dirty="0"/>
                            <a:t>st</a:t>
                          </a:r>
                          <a:r>
                            <a:rPr lang="en-US" dirty="0"/>
                            <a:t> token (“I”)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  <a:r>
                            <a:rPr lang="en-US" baseline="30000" dirty="0"/>
                            <a:t>nd</a:t>
                          </a:r>
                          <a:r>
                            <a:rPr lang="en-US" dirty="0"/>
                            <a:t> token (“love”)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1639122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A: Embedding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105405" r="-100539" b="-204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0" t="-105405" r="-719" b="-204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1170406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B: Positional encoding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205405" r="-100539" b="-104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0" t="-205405" r="-719" b="-104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3194330"/>
                      </a:ext>
                    </a:extLst>
                  </a:tr>
                  <a:tr h="449792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A+B: SUM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305405" r="-100539" b="-4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60" t="-305405" r="-719" b="-4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27217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E23DBEB-F54D-2B1C-D4D2-4352B3C3E3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8177485"/>
                  </p:ext>
                </p:extLst>
              </p:nvPr>
            </p:nvGraphicFramePr>
            <p:xfrm>
              <a:off x="1367072" y="4542476"/>
              <a:ext cx="10167042" cy="1478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89014">
                      <a:extLst>
                        <a:ext uri="{9D8B030D-6E8A-4147-A177-3AD203B41FA5}">
                          <a16:colId xmlns:a16="http://schemas.microsoft.com/office/drawing/2014/main" val="1068192134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455496156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412233749"/>
                        </a:ext>
                      </a:extLst>
                    </a:gridCol>
                  </a:tblGrid>
                  <a:tr h="21375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Operations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  <a:r>
                            <a:rPr lang="en-US" baseline="30000" dirty="0"/>
                            <a:t>rd</a:t>
                          </a:r>
                          <a:r>
                            <a:rPr lang="en-US" dirty="0"/>
                            <a:t> token (“NTU”)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  <a:r>
                            <a:rPr lang="en-US" baseline="30000" dirty="0"/>
                            <a:t>th</a:t>
                          </a:r>
                          <a:r>
                            <a:rPr lang="en-US" dirty="0"/>
                            <a:t> token (“.”)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627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A: Embedding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99.672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417.24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−285.48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−527.04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.6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−15.68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−15.12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−27.44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1815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B: Positional encoding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.91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−0.42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0.98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/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.14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−0.99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0.3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0.96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/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491284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A+B: SUM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rgbClr val="FF0000"/>
                                    </a:solidFill>
                                  </a:rPr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00.582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416.82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−285.28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−526.06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>
                                    <a:solidFill>
                                      <a:srgbClr val="FF0000"/>
                                    </a:solidFill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rgbClr val="FF0000"/>
                                    </a:solidFill>
                                  </a:rPr>
                                  <m:t>(</m:t>
                                </m:r>
                                <m:m>
                                  <m:mPr>
                                    <m:mcs>
                                      <m:mc>
                                        <m:mcPr>
                                          <m:count m:val="4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.74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−16.67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−14.82</m:t>
                                      </m:r>
                                    </m:e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−26.48</m:t>
                                      </m:r>
                                    </m:e>
                                  </m:mr>
                                </m:m>
                                <m:r>
                                  <m:rPr>
                                    <m:nor/>
                                  </m:rPr>
                                  <a:rPr lang="en-US" sz="1400" dirty="0">
                                    <a:solidFill>
                                      <a:srgbClr val="FF0000"/>
                                    </a:solidFill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79709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E23DBEB-F54D-2B1C-D4D2-4352B3C3E3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8177485"/>
                  </p:ext>
                </p:extLst>
              </p:nvPr>
            </p:nvGraphicFramePr>
            <p:xfrm>
              <a:off x="1367072" y="4542476"/>
              <a:ext cx="10167042" cy="1478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89014">
                      <a:extLst>
                        <a:ext uri="{9D8B030D-6E8A-4147-A177-3AD203B41FA5}">
                          <a16:colId xmlns:a16="http://schemas.microsoft.com/office/drawing/2014/main" val="1068192134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455496156"/>
                        </a:ext>
                      </a:extLst>
                    </a:gridCol>
                    <a:gridCol w="3389014">
                      <a:extLst>
                        <a:ext uri="{9D8B030D-6E8A-4147-A177-3AD203B41FA5}">
                          <a16:colId xmlns:a16="http://schemas.microsoft.com/office/drawing/2014/main" val="141223374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Operations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  <a:r>
                            <a:rPr lang="en-US" baseline="30000" dirty="0"/>
                            <a:t>rd</a:t>
                          </a:r>
                          <a:r>
                            <a:rPr lang="en-US" dirty="0"/>
                            <a:t> token (“NTU”)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  <a:r>
                            <a:rPr lang="en-US" baseline="30000" dirty="0"/>
                            <a:t>th</a:t>
                          </a:r>
                          <a:r>
                            <a:rPr lang="en-US" dirty="0"/>
                            <a:t> token (“.”)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627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A: Embedding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4918" r="-100539" b="-2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0" t="-104918" r="-719" b="-2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1815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B: Positional encoding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4918" r="-100539" b="-1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0" t="-204918" r="-719" b="-1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91284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A+B: SUM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04918" r="-100539" b="-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0" t="-304918" r="-719" b="-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9709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7FB4F-A4D7-0B43-1467-251E0BDFA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9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ADC8-D4BD-5A72-18AB-EE80E92B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Magnitude Concern for Sinusoidal Positional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5B422-8622-56C2-FFC3-64E9B675A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Note the small values of B vs. A.</a:t>
            </a:r>
          </a:p>
          <a:p>
            <a:r>
              <a:rPr lang="en-US" dirty="0"/>
              <a:t>Design may be </a:t>
            </a:r>
            <a:r>
              <a:rPr lang="en-US" dirty="0">
                <a:solidFill>
                  <a:srgbClr val="FF0000"/>
                </a:solidFill>
              </a:rPr>
              <a:t>deliberate</a:t>
            </a:r>
            <a:r>
              <a:rPr lang="en-US" dirty="0"/>
              <a:t> to prevent positional information from overriding semantic information. </a:t>
            </a:r>
          </a:p>
          <a:p>
            <a:r>
              <a:rPr lang="en-US" dirty="0"/>
              <a:t>No worries of positional information lost because of the linearity of sinusoidal function (slide 5).</a:t>
            </a:r>
          </a:p>
          <a:p>
            <a:endParaRPr lang="en-US" dirty="0"/>
          </a:p>
          <a:p>
            <a:r>
              <a:rPr lang="en-US" i="1" dirty="0"/>
              <a:t>N.B. </a:t>
            </a:r>
            <a:r>
              <a:rPr lang="en-US" dirty="0"/>
              <a:t>Scaling of embedded layers remains open question. See </a:t>
            </a:r>
            <a:r>
              <a:rPr lang="en-US" dirty="0">
                <a:hlinkClick r:id="rId2"/>
              </a:rPr>
              <a:t>https://datascience.stackexchange.com/questions/87906/transformer-model-why-are-word-embeddings-scaled-before-adding-positional-encod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0A40-7FEC-6FF3-B7CF-036A28E7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05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35255A-881A-28F0-AA89-6484210C3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 - Decoder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0A595-F368-92FC-686C-60DCDCE2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11</a:t>
            </a:fld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89F052D-AA52-895B-CADF-DA72321FE9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422" y="1825625"/>
            <a:ext cx="872715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0601C65E-E442-08D0-2D94-7C5272582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132" y="2508370"/>
            <a:ext cx="1598258" cy="12029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Brace 1">
            <a:extLst>
              <a:ext uri="{FF2B5EF4-FFF2-40B4-BE49-F238E27FC236}">
                <a16:creationId xmlns:a16="http://schemas.microsoft.com/office/drawing/2014/main" id="{C02BABD6-886F-35DD-ED49-5D9FCB12333F}"/>
              </a:ext>
            </a:extLst>
          </p:cNvPr>
          <p:cNvSpPr/>
          <p:nvPr/>
        </p:nvSpPr>
        <p:spPr>
          <a:xfrm>
            <a:off x="9750583" y="2960481"/>
            <a:ext cx="235390" cy="3711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ED5E3C-EDB5-0C9A-AC54-8F941A896909}"/>
                  </a:ext>
                </a:extLst>
              </p:cNvPr>
              <p:cNvSpPr txBox="1"/>
              <p:nvPr/>
            </p:nvSpPr>
            <p:spPr>
              <a:xfrm>
                <a:off x="9574903" y="1981851"/>
                <a:ext cx="2474716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𝑓𝑓𝑛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𝑒𝑚𝑏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(~4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𝑒𝑚𝑏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ED5E3C-EDB5-0C9A-AC54-8F941A896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4903" y="1981851"/>
                <a:ext cx="2474716" cy="391582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6415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AA9C-352A-4D52-82F3-AF12ACCF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1587"/>
            <a:ext cx="10515600" cy="1325563"/>
          </a:xfrm>
        </p:spPr>
        <p:txBody>
          <a:bodyPr/>
          <a:lstStyle/>
          <a:p>
            <a:r>
              <a:rPr lang="en-US" dirty="0"/>
              <a:t>Encoder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2FC0BC-5E89-104B-99D1-A76C9C2F04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06170"/>
                <a:ext cx="10515600" cy="5470793"/>
              </a:xfrm>
            </p:spPr>
            <p:txBody>
              <a:bodyPr/>
              <a:lstStyle/>
              <a:p>
                <a:r>
                  <a:rPr lang="en-US" dirty="0"/>
                  <a:t>Query: 	What am I looking for/pay attention to? (search query)</a:t>
                </a:r>
              </a:p>
              <a:p>
                <a:r>
                  <a:rPr lang="en-US" dirty="0"/>
                  <a:t>Key: 	How relevant am I to the queries? (metadata/labels)</a:t>
                </a:r>
              </a:p>
              <a:p>
                <a:r>
                  <a:rPr lang="en-US" dirty="0"/>
                  <a:t>Value: 	What information do I hold? (actual data)</a:t>
                </a:r>
              </a:p>
              <a:p>
                <a:endParaRPr lang="en-US" dirty="0"/>
              </a:p>
              <a:p>
                <a:r>
                  <a:rPr lang="en-US" dirty="0"/>
                  <a:t>First encoder takes in input from the embedding vectors of the input sequence, subsequent layers take inputs from encodings of previous encoder layer.</a:t>
                </a:r>
              </a:p>
              <a:p>
                <a:endParaRPr lang="en-US" dirty="0"/>
              </a:p>
              <a:p>
                <a:r>
                  <a:rPr lang="en-US" dirty="0"/>
                  <a:t>Dimension of weight matrix for Q,K,V: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2FC0BC-5E89-104B-99D1-A76C9C2F04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06170"/>
                <a:ext cx="10515600" cy="5470793"/>
              </a:xfrm>
              <a:blipFill>
                <a:blip r:embed="rId2"/>
                <a:stretch>
                  <a:fillRect l="-1043" t="-2007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AA647-AB33-79BF-E0EB-57AF6ED9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12</a:t>
            </a:fld>
            <a:endParaRPr lang="en-US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9AC84462-3536-1C4B-EB7E-C884EA2F945A}"/>
              </a:ext>
            </a:extLst>
          </p:cNvPr>
          <p:cNvSpPr/>
          <p:nvPr/>
        </p:nvSpPr>
        <p:spPr>
          <a:xfrm>
            <a:off x="8890503" y="4960630"/>
            <a:ext cx="172016" cy="39835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82D789-E702-CF6A-79F3-EAD514103D40}"/>
                  </a:ext>
                </a:extLst>
              </p:cNvPr>
              <p:cNvSpPr txBox="1"/>
              <p:nvPr/>
            </p:nvSpPr>
            <p:spPr>
              <a:xfrm>
                <a:off x="4744769" y="5448677"/>
                <a:ext cx="7332553" cy="109023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No. of projection dimensions</a:t>
                </a:r>
              </a:p>
              <a:p>
                <a:endParaRPr lang="en-US" dirty="0"/>
              </a:p>
              <a:p>
                <a:r>
                  <a:rPr lang="en-US" dirty="0"/>
                  <a:t>(usually chosen to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𝑎𝑡𝑡𝑒𝑛𝑡𝑖𝑜𝑛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h𝑒𝑎𝑑𝑠</m:t>
                        </m:r>
                      </m:den>
                    </m:f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multihead</a:t>
                </a:r>
                <a:r>
                  <a:rPr lang="en-US" dirty="0"/>
                  <a:t> attention models)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82D789-E702-CF6A-79F3-EAD514103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69" y="5448677"/>
                <a:ext cx="7332553" cy="1090235"/>
              </a:xfrm>
              <a:prstGeom prst="rect">
                <a:avLst/>
              </a:prstGeom>
              <a:blipFill>
                <a:blip r:embed="rId3"/>
                <a:stretch>
                  <a:fillRect l="-580" t="-2198" r="-332"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4204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B2D0-A53D-7B18-67B8-C0E26B9A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projection of embedding vector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C4E66D-7A53-E441-4220-4124A94887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token (“I”) embedding vector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 smtClean="0">
                        <a:solidFill>
                          <a:schemeClr val="tx1"/>
                        </a:solidFill>
                      </a:rPr>
                      <m:t>(</m:t>
                    </m:r>
                    <m:m>
                      <m:mPr>
                        <m:mcs>
                          <m:mc>
                            <m:mcPr>
                              <m:count m:val="4"/>
                              <m:mcJc m:val="center"/>
                            </m:mcPr>
                          </m:mc>
                        </m:mcs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210.5</m:t>
                          </m:r>
                        </m: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2034.66</m:t>
                          </m:r>
                        </m: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−1052.198</m:t>
                          </m:r>
                        </m: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1238.88</m:t>
                          </m:r>
                        </m:e>
                      </m:mr>
                    </m:m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0.678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0.89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−0.73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0.37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0.92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−0.62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0.72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0.834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−0.267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−0.29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−0.93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𝑒𝑚𝑏𝑒𝑑𝑑𝑖𝑛𝑔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m>
                      <m:mPr>
                        <m:mcs>
                          <m:mc>
                            <m:mcPr>
                              <m:count m:val="4"/>
                              <m:mcJc m:val="center"/>
                            </m:mcPr>
                          </m:mc>
                        </m:mcs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560.01006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−293.53192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306.50476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−3478.69176</m:t>
                          </m:r>
                        </m:e>
                      </m:mr>
                    </m:m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</a:t>
                </a:r>
              </a:p>
              <a:p>
                <a:r>
                  <a:rPr lang="en-US" dirty="0"/>
                  <a:t>Repeat same procedure for all tokens.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C4E66D-7A53-E441-4220-4124A94887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C64D3-7D00-8473-3E1F-1AE83712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2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6D611-8DE1-91C6-5C49-64AEC66FB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E698-80FB-744E-ABCB-E446275E3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projection of embedding matrix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771533-0BB6-83EF-EFE8-D65CABD1D9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247" y="1312752"/>
                <a:ext cx="11552220" cy="518012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Combining all embedding vectors: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𝑒𝑚𝑏𝑒𝑑𝑑𝑖𝑛𝑔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𝑙𝑜𝑣𝑒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𝑁𝑇𝑈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"."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210.5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2034.66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−1052.198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1238.88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−16.66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19.04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20.6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400.582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416.82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285.28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−526.06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5.74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16.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67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14.82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26.48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dirty="0"/>
                  <a:t>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.5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0.678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−0.36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0.89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0.82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−0.73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−0.38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0.37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0.92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−0.62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0.72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0.834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−0.267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−0.29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−0.93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771533-0BB6-83EF-EFE8-D65CABD1D9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247" y="1312752"/>
                <a:ext cx="11552220" cy="5180123"/>
              </a:xfrm>
              <a:blipFill>
                <a:blip r:embed="rId2"/>
                <a:stretch>
                  <a:fillRect l="-950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3732A-E760-69CF-DE34-06B55989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77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5C23C-1A3D-3F13-77EC-806641B97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projection of embedding matrix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C9024-BC34-FC09-2C51-FD8F948CBC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𝑒𝑚𝑏𝑒𝑑𝑑𝑖𝑛𝑔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560.01006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−293.53192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306.50476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−3478.69176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36.2536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33.1548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−44.92668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−8.7256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26.97316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99.61822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296.746996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−18.76692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−39.53402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−21.95564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32.92842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18.2242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Repeat procedures to get matrices </a:t>
                </a:r>
                <a:r>
                  <a:rPr lang="en-US" i="1" dirty="0"/>
                  <a:t>K</a:t>
                </a:r>
                <a:r>
                  <a:rPr lang="en-US" dirty="0"/>
                  <a:t> and </a:t>
                </a:r>
                <a:r>
                  <a:rPr lang="en-US" i="1" dirty="0"/>
                  <a:t>V</a:t>
                </a:r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C9024-BC34-FC09-2C51-FD8F948CB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DFA89-3C51-A814-4735-AEFD7483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60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22FF-3676-E936-A0ED-AB1B44BB9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considerations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FF4DB5-F6D5-5A61-BAAE-74C82C9078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are first initialized with random numbers, then trained via backpropagation of errors.</a:t>
                </a:r>
              </a:p>
              <a:p>
                <a:r>
                  <a:rPr lang="en-US" dirty="0"/>
                  <a:t>It is usually the case that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square matrices, meaning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𝑒𝑚𝑏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𝑞𝑢𝑒𝑟𝑦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𝑞𝑢𝑒𝑟𝑦</m:t>
                        </m:r>
                      </m:sub>
                    </m:sSub>
                  </m:oMath>
                </a14:m>
                <a:r>
                  <a:rPr lang="en-US" dirty="0"/>
                  <a:t> etc.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FF4DB5-F6D5-5A61-BAAE-74C82C9078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86667-6B3A-4EC5-6D6C-9B3EA8B7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04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BAF3-FB8E-44ED-8D89-E86B2465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score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EFC770-0049-9B67-991A-31AB0941B9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Attention score matrix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𝑠𝑜𝑓𝑡𝑚𝑎𝑥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𝑘𝑒𝑦</m:t>
                                    </m:r>
                                  </m:sub>
                                </m:sSub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Dimension: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𝑞𝑢𝑒𝑟𝑦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𝑣𝑎𝑙𝑢𝑒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Restrictions on dimensions by attention mechanism: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𝑛𝑟𝑜𝑤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𝑞𝑢𝑒𝑟𝑦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𝑘𝑒𝑦</m:t>
                        </m:r>
                      </m:sub>
                    </m:sSub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𝑛𝑟𝑜𝑤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𝑘𝑒𝑦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𝑣𝑎𝑙𝑢𝑒</m:t>
                        </m:r>
                      </m:sub>
                    </m:sSub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𝑣𝑎𝑙𝑢𝑒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h𝑒𝑎𝑑</m:t>
                        </m:r>
                      </m:sub>
                    </m:sSub>
                  </m:oMath>
                </a14:m>
                <a:r>
                  <a:rPr lang="en-US" b="0" dirty="0"/>
                  <a:t>, by definition</a:t>
                </a:r>
              </a:p>
              <a:p>
                <a:r>
                  <a:rPr lang="en-US" dirty="0"/>
                  <a:t>Scaling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𝑘𝑒𝑦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b="0" dirty="0"/>
                  <a:t> due to possible large value of dot products pushing </a:t>
                </a:r>
                <a:r>
                  <a:rPr lang="en-US" b="0" dirty="0" err="1"/>
                  <a:t>Softmax</a:t>
                </a:r>
                <a:r>
                  <a:rPr lang="en-US" b="0" dirty="0"/>
                  <a:t> function to extreme domain values with extremely small gradients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EFC770-0049-9B67-991A-31AB0941B9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82020-B7E9-2BAB-E3CE-B6A9D7CC8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92C190-313D-0766-6C7A-9076CEC98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34285"/>
            <a:ext cx="2986898" cy="201000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6F04C59-A78F-AE1D-50D1-2E8713408F7B}"/>
              </a:ext>
            </a:extLst>
          </p:cNvPr>
          <p:cNvSpPr/>
          <p:nvPr/>
        </p:nvSpPr>
        <p:spPr>
          <a:xfrm>
            <a:off x="10981853" y="534285"/>
            <a:ext cx="778598" cy="28958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9F26DC2-F911-A63F-FFCF-C35D957FD7D6}"/>
              </a:ext>
            </a:extLst>
          </p:cNvPr>
          <p:cNvSpPr/>
          <p:nvPr/>
        </p:nvSpPr>
        <p:spPr>
          <a:xfrm>
            <a:off x="8610600" y="2071865"/>
            <a:ext cx="778598" cy="28958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B82B89A3-3B0C-744F-E60F-A1C4D5C6C23F}"/>
              </a:ext>
            </a:extLst>
          </p:cNvPr>
          <p:cNvSpPr/>
          <p:nvPr/>
        </p:nvSpPr>
        <p:spPr>
          <a:xfrm>
            <a:off x="10529180" y="943243"/>
            <a:ext cx="543208" cy="2172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AC664D5-8B97-B5D2-E2F0-69FCEE369B18}"/>
              </a:ext>
            </a:extLst>
          </p:cNvPr>
          <p:cNvSpPr/>
          <p:nvPr/>
        </p:nvSpPr>
        <p:spPr>
          <a:xfrm>
            <a:off x="9389198" y="1690688"/>
            <a:ext cx="470026" cy="1983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2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28B6E-9A80-5F3D-25DD-C5011437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23C7A1D-B304-B95C-2046-A6816F6DB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3113"/>
            <a:ext cx="12192000" cy="531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ECE010-ED9B-5B3E-8E79-834484000BC6}"/>
              </a:ext>
            </a:extLst>
          </p:cNvPr>
          <p:cNvSpPr txBox="1"/>
          <p:nvPr/>
        </p:nvSpPr>
        <p:spPr>
          <a:xfrm>
            <a:off x="153909" y="5920139"/>
            <a:ext cx="3846214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(number of tokens = 4, number of abstract dimensions in embedding space = 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B5D5E7-EB9B-664E-9D21-CB892D827CED}"/>
              </a:ext>
            </a:extLst>
          </p:cNvPr>
          <p:cNvSpPr txBox="1"/>
          <p:nvPr/>
        </p:nvSpPr>
        <p:spPr>
          <a:xfrm>
            <a:off x="2725093" y="3429000"/>
            <a:ext cx="63525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(4,4)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E627EF-BD76-750B-2B0E-45B8ADA55988}"/>
              </a:ext>
            </a:extLst>
          </p:cNvPr>
          <p:cNvSpPr txBox="1"/>
          <p:nvPr/>
        </p:nvSpPr>
        <p:spPr>
          <a:xfrm>
            <a:off x="153909" y="2715781"/>
            <a:ext cx="272509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 previous example: (4,4)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B886EE-9889-F968-7581-62CCC793368C}"/>
              </a:ext>
            </a:extLst>
          </p:cNvPr>
          <p:cNvSpPr/>
          <p:nvPr/>
        </p:nvSpPr>
        <p:spPr>
          <a:xfrm>
            <a:off x="153909" y="1520982"/>
            <a:ext cx="2471596" cy="112420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523D0C-6193-56CA-3840-F1E9D68CEC88}"/>
              </a:ext>
            </a:extLst>
          </p:cNvPr>
          <p:cNvSpPr txBox="1"/>
          <p:nvPr/>
        </p:nvSpPr>
        <p:spPr>
          <a:xfrm>
            <a:off x="5177073" y="588446"/>
            <a:ext cx="63525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(4,4)</a:t>
            </a:r>
          </a:p>
        </p:txBody>
      </p:sp>
    </p:spTree>
    <p:extLst>
      <p:ext uri="{BB962C8B-B14F-4D97-AF65-F5344CB8AC3E}">
        <p14:creationId xmlns:p14="http://schemas.microsoft.com/office/powerpoint/2010/main" val="979643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B7B67-D514-E201-8960-C2A6908E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Multihead</a:t>
            </a:r>
            <a:r>
              <a:rPr lang="en-US" dirty="0"/>
              <a:t> Attention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AD2729-6818-533D-D86F-4880B2BD73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Recall: Dimension of weight matrix for Q,K,V: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 err="1"/>
                  <a:t>Multihead</a:t>
                </a:r>
                <a:r>
                  <a:rPr lang="en-US" dirty="0"/>
                  <a:t> attention segregates the high-dimensional abstract space (usually of 512-1025 dimensions) into different “heads” so as to process them in parallel.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𝑀𝑢𝑙𝑡𝑖h𝑒𝑎𝑑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𝐴𝑡𝑡𝑒𝑛𝑡𝑖𝑜𝑛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𝐶𝑜𝑛𝑐𝑎𝑡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h𝑒𝑎𝑑𝑠</m:t>
                                </m:r>
                              </m:sub>
                            </m:sSub>
                          </m:e>
                        </m:d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𝐴𝑡𝑡𝑒𝑛𝑡𝑖𝑜𝑛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AD2729-6818-533D-D86F-4880B2BD73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93B4D-99AF-04BE-35D6-6BF5B494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19</a:t>
            </a:fld>
            <a:endParaRPr lang="en-US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FB0243B9-F97F-A718-7E83-4C50604B82A6}"/>
              </a:ext>
            </a:extLst>
          </p:cNvPr>
          <p:cNvSpPr/>
          <p:nvPr/>
        </p:nvSpPr>
        <p:spPr>
          <a:xfrm rot="10800000">
            <a:off x="10108949" y="1447061"/>
            <a:ext cx="132453" cy="39835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22CC4F-063D-4161-E3A9-DEA9228B23C6}"/>
                  </a:ext>
                </a:extLst>
              </p:cNvPr>
              <p:cNvSpPr txBox="1"/>
              <p:nvPr/>
            </p:nvSpPr>
            <p:spPr>
              <a:xfrm>
                <a:off x="7303130" y="177439"/>
                <a:ext cx="4861711" cy="109023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No. of projection dimensions</a:t>
                </a:r>
              </a:p>
              <a:p>
                <a:r>
                  <a:rPr lang="en-US" dirty="0"/>
                  <a:t>(usually chosen to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𝑎𝑡𝑡𝑒𝑛𝑡𝑖𝑜𝑛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h𝑒𝑎𝑑𝑠</m:t>
                        </m:r>
                      </m:den>
                    </m:f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multihead</a:t>
                </a:r>
                <a:r>
                  <a:rPr lang="en-US" dirty="0"/>
                  <a:t> attention models)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22CC4F-063D-4161-E3A9-DEA9228B2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130" y="177439"/>
                <a:ext cx="4861711" cy="1090235"/>
              </a:xfrm>
              <a:prstGeom prst="rect">
                <a:avLst/>
              </a:prstGeom>
              <a:blipFill>
                <a:blip r:embed="rId3"/>
                <a:stretch>
                  <a:fillRect l="-874" t="-1648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76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F35F325-0F88-7917-E51F-2D50654962A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output projection matrix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F35F325-0F88-7917-E51F-2D50654962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30E9F5-28D3-A52F-A15D-2928681BA7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Dimension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𝑛𝑜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h𝑒𝑎𝑑𝑠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b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𝑑𝑒𝑠𝑖𝑟𝑒𝑑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𝑑𝑖𝑚𝑒𝑛𝑠𝑖𝑜𝑛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dirty="0"/>
                  <a:t>Functions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Project the attention scores to a lower desired dimension</a:t>
                </a:r>
              </a:p>
              <a:p>
                <a:pPr lvl="1"/>
                <a:r>
                  <a:rPr lang="en-US" dirty="0"/>
                  <a:t>Learn which attention heads and features are more important 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30E9F5-28D3-A52F-A15D-2928681BA7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193FD-A4BD-AD5D-2DBD-5E11A3D49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FA1612-DFFD-F763-F105-CEB42161D586}"/>
                  </a:ext>
                </a:extLst>
              </p:cNvPr>
              <p:cNvSpPr txBox="1"/>
              <p:nvPr/>
            </p:nvSpPr>
            <p:spPr>
              <a:xfrm>
                <a:off x="6415135" y="2353901"/>
                <a:ext cx="9181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𝑣𝑎𝑙𝑢𝑒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FA1612-DFFD-F763-F105-CEB42161D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135" y="2353901"/>
                <a:ext cx="918172" cy="369332"/>
              </a:xfrm>
              <a:prstGeom prst="rect">
                <a:avLst/>
              </a:prstGeom>
              <a:blipFill>
                <a:blip r:embed="rId4"/>
                <a:stretch>
                  <a:fillRect r="-6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1DB96E5-095A-F741-EA84-440F92B4BD08}"/>
                  </a:ext>
                </a:extLst>
              </p:cNvPr>
              <p:cNvSpPr txBox="1"/>
              <p:nvPr/>
            </p:nvSpPr>
            <p:spPr>
              <a:xfrm>
                <a:off x="8242427" y="2353901"/>
                <a:ext cx="24497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usually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1DB96E5-095A-F741-EA84-440F92B4B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427" y="2353901"/>
                <a:ext cx="2449716" cy="369332"/>
              </a:xfrm>
              <a:prstGeom prst="rect">
                <a:avLst/>
              </a:prstGeom>
              <a:blipFill>
                <a:blip r:embed="rId5"/>
                <a:stretch>
                  <a:fillRect l="-199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9298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1A600-3943-9B60-E989-66B325E8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50FC36-DF9E-BB89-7FCC-3427B091C1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split previous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(4×4)</m:t>
                    </m:r>
                  </m:oMath>
                </a14:m>
                <a:r>
                  <a:rPr lang="en-US" dirty="0"/>
                  <a:t> self-attention into 2-head attention, one attention output will be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4×2</m:t>
                        </m:r>
                      </m:e>
                    </m:d>
                  </m:oMath>
                </a14:m>
                <a:r>
                  <a:rPr lang="en-US" dirty="0"/>
                  <a:t> matrix. </a:t>
                </a:r>
                <a:r>
                  <a:rPr lang="en-US" dirty="0" err="1"/>
                  <a:t>Concat</a:t>
                </a:r>
                <a:r>
                  <a:rPr lang="en-US" dirty="0"/>
                  <a:t> 2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4×2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matrices </a:t>
                </a:r>
                <a:r>
                  <a:rPr lang="en-US" dirty="0">
                    <a:solidFill>
                      <a:srgbClr val="FF0000"/>
                    </a:solidFill>
                  </a:rPr>
                  <a:t>across the row </a:t>
                </a:r>
                <a:r>
                  <a:rPr lang="en-US" dirty="0"/>
                  <a:t>yield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dirty="0"/>
                  <a:t> matrix. Matrix multiply this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</m:oMath>
                </a14:m>
                <a:r>
                  <a:rPr lang="en-US" dirty="0"/>
                  <a:t> of dimension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=(4×4)</m:t>
                    </m:r>
                  </m:oMath>
                </a14:m>
                <a:r>
                  <a:rPr lang="en-US" dirty="0"/>
                  <a:t> yields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(4×4)</m:t>
                    </m:r>
                  </m:oMath>
                </a14:m>
                <a:r>
                  <a:rPr lang="en-US" dirty="0"/>
                  <a:t> output</a:t>
                </a:r>
              </a:p>
              <a:p>
                <a:r>
                  <a:rPr lang="en-US" dirty="0"/>
                  <a:t>Interpretation of output: Projection of 2 multi-head attention matrices concatenation to 4-dimensional abstract space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50FC36-DF9E-BB89-7FCC-3427B091C1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416DC-4A27-E5DB-E85C-18A5CAAC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57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0E84-73F4-E17C-1B5E-9F607C76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Neural Network </a:t>
            </a:r>
            <a:r>
              <a:rPr lang="en-US" dirty="0">
                <a:solidFill>
                  <a:srgbClr val="FF0000"/>
                </a:solidFill>
              </a:rPr>
              <a:t>(for encoders)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DA606-0ABA-C034-25E2-24395656E9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Output from </a:t>
                </a:r>
                <a:r>
                  <a:rPr lang="en-US" dirty="0" err="1"/>
                  <a:t>multihead</a:t>
                </a:r>
                <a:r>
                  <a:rPr lang="en-US" dirty="0"/>
                  <a:t> attention model is fed into position-wise FFN. </a:t>
                </a:r>
              </a:p>
              <a:p>
                <a:r>
                  <a:rPr lang="en-US" altLang="zh-CN" dirty="0"/>
                  <a:t>Purpose: to gain context understanding from higher dimensions</a:t>
                </a:r>
                <a:endParaRPr lang="en-US" dirty="0"/>
              </a:p>
              <a:p>
                <a:r>
                  <a:rPr lang="en-US" dirty="0"/>
                  <a:t>Recall output from </a:t>
                </a:r>
                <a:r>
                  <a:rPr lang="en-US" dirty="0" err="1"/>
                  <a:t>multihead</a:t>
                </a:r>
                <a:r>
                  <a:rPr lang="en-US" dirty="0"/>
                  <a:t> attention is of dimension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𝑠𝑒𝑞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𝑞𝑢𝑒𝑟𝑦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𝑑𝑒𝑠𝑖𝑟𝑒𝑑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𝑑𝑖𝑚𝑒𝑛𝑠𝑖𝑜𝑛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Position-wise FFN will apply to each row of the </a:t>
                </a:r>
                <a:r>
                  <a:rPr lang="en-US" dirty="0" err="1"/>
                  <a:t>multihead</a:t>
                </a:r>
                <a:r>
                  <a:rPr lang="en-US" dirty="0"/>
                  <a:t> attention output one-by-one (hence position-wise)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DA606-0ABA-C034-25E2-24395656E9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E4955-8D9D-0FEF-D470-60569F9E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41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DDAF21-82D0-723B-0874-7C13B611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23</a:t>
            </a:fld>
            <a:endParaRPr lang="en-US"/>
          </a:p>
        </p:txBody>
      </p:sp>
      <p:pic>
        <p:nvPicPr>
          <p:cNvPr id="5122" name="Picture 2" descr="Transformer Architecture - by Vahid Mirjalili - PyML Studio">
            <a:extLst>
              <a:ext uri="{FF2B5EF4-FFF2-40B4-BE49-F238E27FC236}">
                <a16:creationId xmlns:a16="http://schemas.microsoft.com/office/drawing/2014/main" id="{23A1F3BB-FD6A-2AE4-981F-154C84493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0"/>
            <a:ext cx="8458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43CACD-2C1A-D912-35ED-251A1E58AA45}"/>
                  </a:ext>
                </a:extLst>
              </p:cNvPr>
              <p:cNvSpPr txBox="1"/>
              <p:nvPr/>
            </p:nvSpPr>
            <p:spPr>
              <a:xfrm>
                <a:off x="126747" y="117695"/>
                <a:ext cx="6183517" cy="411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𝑖𝑡h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𝑟𝑜𝑤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𝑞𝑢𝑒𝑟𝑦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𝑛𝑐𝑜𝑙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𝑑𝑒𝑠𝑖𝑟𝑒𝑑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𝑑𝑖𝑚𝑒𝑛𝑠𝑖𝑜𝑛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43CACD-2C1A-D912-35ED-251A1E58A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47" y="117695"/>
                <a:ext cx="6183517" cy="411010"/>
              </a:xfrm>
              <a:prstGeom prst="rect">
                <a:avLst/>
              </a:prstGeom>
              <a:blipFill>
                <a:blip r:embed="rId3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4" descr="undefined">
            <a:extLst>
              <a:ext uri="{FF2B5EF4-FFF2-40B4-BE49-F238E27FC236}">
                <a16:creationId xmlns:a16="http://schemas.microsoft.com/office/drawing/2014/main" id="{0929A2AC-43D8-8993-0BFD-C128B267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34" y="1141598"/>
            <a:ext cx="2609982" cy="196450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45026A52-3202-D715-12BF-C458726C342E}"/>
              </a:ext>
            </a:extLst>
          </p:cNvPr>
          <p:cNvSpPr/>
          <p:nvPr/>
        </p:nvSpPr>
        <p:spPr>
          <a:xfrm flipH="1">
            <a:off x="4001630" y="1860487"/>
            <a:ext cx="1258432" cy="411010"/>
          </a:xfrm>
          <a:prstGeom prst="rightBrace">
            <a:avLst>
              <a:gd name="adj1" fmla="val 21031"/>
              <a:gd name="adj2" fmla="val 5634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11ACE8-D702-D018-6B12-C622AA2801E1}"/>
                  </a:ext>
                </a:extLst>
              </p:cNvPr>
              <p:cNvSpPr txBox="1"/>
              <p:nvPr/>
            </p:nvSpPr>
            <p:spPr>
              <a:xfrm>
                <a:off x="1460900" y="750016"/>
                <a:ext cx="2474716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𝑓𝑓𝑛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𝑒𝑚𝑏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(~4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𝑒𝑚𝑏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11ACE8-D702-D018-6B12-C622AA280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900" y="750016"/>
                <a:ext cx="2474716" cy="391582"/>
              </a:xfrm>
              <a:prstGeom prst="rect">
                <a:avLst/>
              </a:prstGeom>
              <a:blipFill>
                <a:blip r:embed="rId5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3F3F55A-5A02-620E-1895-B25CD6E8C38F}"/>
                  </a:ext>
                </a:extLst>
              </p:cNvPr>
              <p:cNvSpPr txBox="1"/>
              <p:nvPr/>
            </p:nvSpPr>
            <p:spPr>
              <a:xfrm>
                <a:off x="327545" y="5632690"/>
                <a:ext cx="4539611" cy="1000659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Output from FFN of dimension: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𝑠𝑒𝑞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𝑞𝑢𝑒𝑟𝑦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𝑑𝑒𝑠𝑖𝑟𝑒𝑑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𝑑𝑖𝑚𝑒𝑛𝑠𝑖𝑜𝑛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/>
                  <a:t> = same as input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3F3F55A-5A02-620E-1895-B25CD6E8C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45" y="5632690"/>
                <a:ext cx="4539611" cy="1000659"/>
              </a:xfrm>
              <a:prstGeom prst="rect">
                <a:avLst/>
              </a:prstGeom>
              <a:blipFill>
                <a:blip r:embed="rId6"/>
                <a:stretch>
                  <a:fillRect l="-1071" t="-61078" b="-63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4623DD-E67B-5096-1A55-1EAD65C58CAB}"/>
                  </a:ext>
                </a:extLst>
              </p:cNvPr>
              <p:cNvSpPr txBox="1"/>
              <p:nvPr/>
            </p:nvSpPr>
            <p:spPr>
              <a:xfrm>
                <a:off x="327545" y="3327196"/>
                <a:ext cx="3406255" cy="717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1×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×4∗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=(1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4623DD-E67B-5096-1A55-1EAD65C58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45" y="3327196"/>
                <a:ext cx="3406255" cy="717632"/>
              </a:xfrm>
              <a:prstGeom prst="rect">
                <a:avLst/>
              </a:prstGeom>
              <a:blipFill>
                <a:blip r:embed="rId7"/>
                <a:stretch>
                  <a:fillRect t="-87288" b="-129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Down 10">
            <a:extLst>
              <a:ext uri="{FF2B5EF4-FFF2-40B4-BE49-F238E27FC236}">
                <a16:creationId xmlns:a16="http://schemas.microsoft.com/office/drawing/2014/main" id="{278CE1F0-8E08-4A8D-0AF9-029329CF4F2B}"/>
              </a:ext>
            </a:extLst>
          </p:cNvPr>
          <p:cNvSpPr/>
          <p:nvPr/>
        </p:nvSpPr>
        <p:spPr>
          <a:xfrm>
            <a:off x="1848255" y="4117561"/>
            <a:ext cx="271604" cy="3019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67FD42-8055-ECA8-836B-DB137634C20B}"/>
                  </a:ext>
                </a:extLst>
              </p:cNvPr>
              <p:cNvSpPr txBox="1"/>
              <p:nvPr/>
            </p:nvSpPr>
            <p:spPr>
              <a:xfrm>
                <a:off x="327545" y="4502791"/>
                <a:ext cx="3406255" cy="99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1×4∗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=(1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𝑛𝑐𝑜𝑙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67FD42-8055-ECA8-836B-DB137634C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45" y="4502791"/>
                <a:ext cx="3406255" cy="994631"/>
              </a:xfrm>
              <a:prstGeom prst="rect">
                <a:avLst/>
              </a:prstGeom>
              <a:blipFill>
                <a:blip r:embed="rId8"/>
                <a:stretch>
                  <a:fillRect t="-63190" b="-66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034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565A-EDA7-8086-68AF-2EF4C5F8A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01C87-43DE-26C1-4623-8F52267F0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encoders except for 2 aspects:</a:t>
            </a:r>
          </a:p>
          <a:p>
            <a:pPr lvl="1"/>
            <a:r>
              <a:rPr lang="en-US" dirty="0"/>
              <a:t>2 attention sublayers within each decoder layer:</a:t>
            </a:r>
          </a:p>
          <a:p>
            <a:pPr lvl="2"/>
            <a:r>
              <a:rPr lang="en-US" dirty="0"/>
              <a:t>Causal masking for self-attention mechanism</a:t>
            </a:r>
          </a:p>
          <a:p>
            <a:pPr lvl="2"/>
            <a:r>
              <a:rPr lang="en-US" dirty="0"/>
              <a:t>Q and K (query and key) states come from the encoder for cross-attention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6C5CB-3A83-632A-020D-FCDD40CF7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24</a:t>
            </a:fld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672430A-0577-C7A1-3008-F791D2780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028" y="3383010"/>
            <a:ext cx="2019972" cy="310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856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7268-EB59-DF0F-9A8A-750F60AD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Causal masking – decoder self-attention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E5A339-A6A3-354C-E612-C81F61867D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Ensures model is autoregressive (“no cheating”)</a:t>
                </a:r>
              </a:p>
              <a:p>
                <a:r>
                  <a:rPr lang="en-US" dirty="0"/>
                  <a:t>At every time step </a:t>
                </a:r>
                <a:r>
                  <a:rPr lang="en-US" i="1" dirty="0"/>
                  <a:t>t</a:t>
                </a:r>
                <a:r>
                  <a:rPr lang="en-US" dirty="0"/>
                  <a:t>, the calculation for all outputs </a:t>
                </a:r>
                <a:r>
                  <a:rPr lang="en-US" i="1" dirty="0"/>
                  <a:t>i</a:t>
                </a:r>
                <a:r>
                  <a:rPr lang="en-US" dirty="0"/>
                  <a:t> should not have access to tokens at position j for j &gt;= </a:t>
                </a:r>
                <a:r>
                  <a:rPr lang="en-US" dirty="0" err="1"/>
                  <a:t>i</a:t>
                </a:r>
                <a:endParaRPr lang="en-US" dirty="0"/>
              </a:p>
              <a:p>
                <a:r>
                  <a:rPr lang="en-US" dirty="0" err="1"/>
                  <a:t>MaskedAttentionMatrix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𝑠𝑜𝑓𝑡𝑚𝑎𝑥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𝑘𝑒𝑦</m:t>
                                    </m:r>
                                  </m:sub>
                                </m:sSub>
                              </m:e>
                            </m:rad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E5A339-A6A3-354C-E612-C81F61867D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5E8D6-5F66-D9AA-A019-D62E5EAB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25</a:t>
            </a:fld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A2F0A0E-FE0A-023F-617F-1F56820C1EC2}"/>
              </a:ext>
            </a:extLst>
          </p:cNvPr>
          <p:cNvSpPr/>
          <p:nvPr/>
        </p:nvSpPr>
        <p:spPr>
          <a:xfrm>
            <a:off x="5875699" y="4373689"/>
            <a:ext cx="1204111" cy="289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082B289-62CA-8476-B81E-94053D814288}"/>
              </a:ext>
            </a:extLst>
          </p:cNvPr>
          <p:cNvSpPr/>
          <p:nvPr/>
        </p:nvSpPr>
        <p:spPr>
          <a:xfrm>
            <a:off x="5169529" y="3802983"/>
            <a:ext cx="706170" cy="1466134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2CCD0B3-3D68-1BFF-4CC6-E4B55E2270AD}"/>
              </a:ext>
            </a:extLst>
          </p:cNvPr>
          <p:cNvSpPr/>
          <p:nvPr/>
        </p:nvSpPr>
        <p:spPr>
          <a:xfrm>
            <a:off x="3601770" y="3865831"/>
            <a:ext cx="706170" cy="1032095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6C41F6-58F7-3B1B-7F8D-6035EF2B852F}"/>
              </a:ext>
            </a:extLst>
          </p:cNvPr>
          <p:cNvSpPr/>
          <p:nvPr/>
        </p:nvSpPr>
        <p:spPr>
          <a:xfrm>
            <a:off x="2714532" y="3947311"/>
            <a:ext cx="706170" cy="489751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575128-2DD8-AEE3-D861-0DBD5EF8DAD5}"/>
                  </a:ext>
                </a:extLst>
              </p:cNvPr>
              <p:cNvSpPr txBox="1"/>
              <p:nvPr/>
            </p:nvSpPr>
            <p:spPr>
              <a:xfrm>
                <a:off x="7224665" y="4192186"/>
                <a:ext cx="24828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from </a:t>
                </a:r>
                <a:r>
                  <a:rPr lang="en-US" dirty="0" err="1"/>
                  <a:t>softmax</a:t>
                </a:r>
                <a:r>
                  <a:rPr lang="en-US" dirty="0"/>
                  <a:t> function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575128-2DD8-AEE3-D861-0DBD5EF8D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665" y="4192186"/>
                <a:ext cx="2482817" cy="646331"/>
              </a:xfrm>
              <a:prstGeom prst="rect">
                <a:avLst/>
              </a:prstGeom>
              <a:blipFill>
                <a:blip r:embed="rId3"/>
                <a:stretch>
                  <a:fillRect l="-1966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5" name="Picture 7" descr="A Simple Introduction to Softmax. Softmax normalizes an input vector into…  | by Hunter Phillips | Medium">
            <a:extLst>
              <a:ext uri="{FF2B5EF4-FFF2-40B4-BE49-F238E27FC236}">
                <a16:creationId xmlns:a16="http://schemas.microsoft.com/office/drawing/2014/main" id="{4A46118A-D706-1F22-F16E-83694C06A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482" y="4001294"/>
            <a:ext cx="1935248" cy="117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9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2850-9BC3-A701-5FD7-81746EC2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masking for encoder self-attention?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D8203-6842-991B-F586-7E322D7F8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Encoder “encodes” tokens to high-dimensional abstract space</a:t>
            </a:r>
          </a:p>
          <a:p>
            <a:r>
              <a:rPr lang="en-US" dirty="0"/>
              <a:t>It needs to learn the sentence </a:t>
            </a:r>
            <a:r>
              <a:rPr lang="en-US" dirty="0">
                <a:solidFill>
                  <a:srgbClr val="FF0000"/>
                </a:solidFill>
              </a:rPr>
              <a:t>as a whole</a:t>
            </a:r>
            <a:r>
              <a:rPr lang="en-US" dirty="0"/>
              <a:t> to build understanding</a:t>
            </a:r>
          </a:p>
          <a:p>
            <a:r>
              <a:rPr lang="en-US" dirty="0"/>
              <a:t>To allow bidirectional learning, no masking is needed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C5C40-DBBB-E02E-FA9A-0223938E9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29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01621-D502-CF7F-33D2-DBC3E13EB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Inferencing part…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11A98-C1A9-DB54-22DE-16DD683E2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tokens and their higher-dimensional encodings are processed simultaneously in </a:t>
            </a:r>
            <a:r>
              <a:rPr lang="en-US" dirty="0">
                <a:solidFill>
                  <a:srgbClr val="FF0000"/>
                </a:solidFill>
              </a:rPr>
              <a:t>BOTH</a:t>
            </a:r>
            <a:r>
              <a:rPr lang="en-US" dirty="0"/>
              <a:t> encoder and decoder </a:t>
            </a:r>
            <a:r>
              <a:rPr lang="en-US" dirty="0">
                <a:solidFill>
                  <a:srgbClr val="FF0000"/>
                </a:solidFill>
              </a:rPr>
              <a:t>during training </a:t>
            </a:r>
          </a:p>
          <a:p>
            <a:r>
              <a:rPr lang="en-US" dirty="0">
                <a:solidFill>
                  <a:srgbClr val="FF0000"/>
                </a:solidFill>
              </a:rPr>
              <a:t>BUT</a:t>
            </a:r>
            <a:r>
              <a:rPr lang="en-US" dirty="0"/>
              <a:t> during inference, the encoder </a:t>
            </a:r>
            <a:r>
              <a:rPr lang="en-US" dirty="0">
                <a:solidFill>
                  <a:srgbClr val="FF0000"/>
                </a:solidFill>
              </a:rPr>
              <a:t>ONLY works once</a:t>
            </a:r>
            <a:r>
              <a:rPr lang="en-US" dirty="0"/>
              <a:t> and the decoder works repeatedly, generating one token at a time. </a:t>
            </a:r>
          </a:p>
          <a:p>
            <a:r>
              <a:rPr lang="en-US" sz="2000" dirty="0"/>
              <a:t>Think about ChatGPT/Gemini, whole sentence is input. </a:t>
            </a:r>
          </a:p>
          <a:p>
            <a:pPr lvl="1"/>
            <a:r>
              <a:rPr lang="en-US" sz="1600" dirty="0"/>
              <a:t>Encoder runs once to generate context. Encoder’s job is done, Encoder’s context output is cached to memory for reuse later.</a:t>
            </a:r>
          </a:p>
          <a:p>
            <a:pPr lvl="1"/>
            <a:r>
              <a:rPr lang="en-US" sz="1600" dirty="0"/>
              <a:t>Decoder runs once to generate first token output, via cross-attention using context output from encoder.</a:t>
            </a:r>
          </a:p>
          <a:p>
            <a:pPr lvl="1"/>
            <a:r>
              <a:rPr lang="en-US" sz="1600" dirty="0"/>
              <a:t>To generate next token, first token output is then fed again into input of </a:t>
            </a:r>
            <a:r>
              <a:rPr lang="en-US" sz="1600" dirty="0">
                <a:solidFill>
                  <a:srgbClr val="FF0000"/>
                </a:solidFill>
              </a:rPr>
              <a:t>DECODER</a:t>
            </a:r>
            <a:r>
              <a:rPr lang="en-US" sz="1600" dirty="0"/>
              <a:t>.</a:t>
            </a:r>
          </a:p>
          <a:p>
            <a:pPr lvl="1"/>
            <a:r>
              <a:rPr lang="en-US" sz="1600" dirty="0"/>
              <a:t>Now the context from encoder output is cached, no need to re-run encoder. Combine cached encoder context output, cross-attend to decoder (masked?) self-attention output, pass to FFN, produce output (next token).</a:t>
            </a:r>
          </a:p>
          <a:p>
            <a:pPr lvl="1"/>
            <a:r>
              <a:rPr lang="en-US" sz="1600" dirty="0"/>
              <a:t>Repeat until End-of-sentence! 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3220F-50B5-8721-1EE1-3A013F6E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54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696D1-A61E-2DC7-FBF6-C22EB6D1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QK encoder outputs + V decoder inputs cross-attention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2DD4F-6DE2-6F58-A70A-1F1CDC8AC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Separation of duties:</a:t>
            </a:r>
          </a:p>
          <a:p>
            <a:pPr lvl="1"/>
            <a:r>
              <a:rPr lang="en-SG" dirty="0"/>
              <a:t>Self-Attention: Focuses on previously generated words in the target sequence </a:t>
            </a:r>
            <a:r>
              <a:rPr lang="en-SG" sz="1800" dirty="0"/>
              <a:t>(which tokens in the output seq. are more important?)</a:t>
            </a:r>
          </a:p>
          <a:p>
            <a:pPr lvl="1"/>
            <a:r>
              <a:rPr lang="en-SG" dirty="0"/>
              <a:t>Cross-Attention: Focuses on the information from the source sequence </a:t>
            </a:r>
            <a:r>
              <a:rPr lang="en-SG" sz="1800" dirty="0"/>
              <a:t>(which correspondence between inputs and outputs are more important?)</a:t>
            </a:r>
            <a:endParaRPr lang="en-SG" sz="2000" dirty="0"/>
          </a:p>
          <a:p>
            <a:endParaRPr lang="en-SG" dirty="0"/>
          </a:p>
          <a:p>
            <a:r>
              <a:rPr lang="en-SG" dirty="0"/>
              <a:t>Cross-attention maps high-dimensional context from output sequence to the corresponding inputs in the form of high-dimensional context. (“bridge”)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6A7A6-7E60-6925-A71B-E116CBFA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09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78B6D-04DC-5833-172B-E902A9B1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7BA5-78EA-C6FF-411E-817209D1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Neural Network </a:t>
            </a:r>
            <a:r>
              <a:rPr lang="en-US" dirty="0">
                <a:solidFill>
                  <a:srgbClr val="FF0000"/>
                </a:solidFill>
              </a:rPr>
              <a:t>(for decoders)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F723F3-1F09-D000-5698-069E812C8B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Output from </a:t>
                </a:r>
                <a:r>
                  <a:rPr lang="en-US" dirty="0" err="1"/>
                  <a:t>multihead</a:t>
                </a:r>
                <a:r>
                  <a:rPr lang="en-US" dirty="0"/>
                  <a:t> cross-attention model is fed into position-wise FFN. </a:t>
                </a:r>
              </a:p>
              <a:p>
                <a:r>
                  <a:rPr lang="en-US" dirty="0"/>
                  <a:t>Recall output from </a:t>
                </a:r>
                <a:r>
                  <a:rPr lang="en-US" dirty="0" err="1"/>
                  <a:t>multihead</a:t>
                </a:r>
                <a:r>
                  <a:rPr lang="en-US" dirty="0"/>
                  <a:t> attention is of dimension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𝑠𝑒𝑞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𝑞𝑢𝑒𝑟𝑦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𝑑𝑒𝑠𝑖𝑟𝑒𝑑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𝑑𝑖𝑚𝑒𝑛𝑠𝑖𝑜𝑛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Position-wise FFN will apply to each row of the </a:t>
                </a:r>
                <a:r>
                  <a:rPr lang="en-US" dirty="0" err="1"/>
                  <a:t>multihead</a:t>
                </a:r>
                <a:r>
                  <a:rPr lang="en-US" dirty="0"/>
                  <a:t> attention output one-by-one (hence position-wise)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Same structure as PW-FFN of encoders, but different weights and purposes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Encoder FFN builds context with whole input sequence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Decoder FFN refines context for output with BOTH whole input seq + previously generated output seq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F723F3-1F09-D000-5698-069E812C8B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31183-5486-853F-E3D5-BA22016F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24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4685E-1A31-4912-6CD9-BC556BFA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unembedding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972A8F-0918-CAEA-F2D8-2AE29DB61D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Maps high-dimensional outputs to the linguistic vocab space</a:t>
                </a:r>
              </a:p>
              <a:p>
                <a:r>
                  <a:rPr lang="en-US" dirty="0"/>
                  <a:t>Output: Probability scores of every possible token in the vocab space </a:t>
                </a:r>
                <a:r>
                  <a:rPr lang="en-US" dirty="0">
                    <a:solidFill>
                      <a:srgbClr val="FF0000"/>
                    </a:solidFill>
                  </a:rPr>
                  <a:t>(range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(−∞,+∞)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  <a:p>
                <a:r>
                  <a:rPr lang="en-US" dirty="0"/>
                  <a:t>Dimension: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𝑛𝑐𝑜𝑙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𝑛𝑟𝑜𝑤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Often </a:t>
                </a:r>
                <a:r>
                  <a:rPr lang="en-US" dirty="0">
                    <a:solidFill>
                      <a:srgbClr val="FF0000"/>
                    </a:solidFill>
                  </a:rPr>
                  <a:t>trained initially</a:t>
                </a:r>
                <a:r>
                  <a:rPr lang="en-US" dirty="0"/>
                  <a:t> with the transpose of embedding matrix to improve training convergence – </a:t>
                </a:r>
                <a:r>
                  <a:rPr lang="en-US" dirty="0">
                    <a:solidFill>
                      <a:srgbClr val="FF0000"/>
                    </a:solidFill>
                  </a:rPr>
                  <a:t>weight tying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972A8F-0918-CAEA-F2D8-2AE29DB61D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8C7CC-2F2A-1572-35F3-6EB727C83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13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299CF-D191-EFE6-F3F8-A11D3B74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scores to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085116-7455-E022-600B-5D4AAB529B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Pass the output of unembedding layer through </a:t>
                </a:r>
                <a:r>
                  <a:rPr lang="en-US" dirty="0" err="1"/>
                  <a:t>softmax</a:t>
                </a:r>
                <a:r>
                  <a:rPr lang="en-US" dirty="0"/>
                  <a:t> function to force output between 0 and 1. </a:t>
                </a:r>
              </a:p>
              <a:p>
                <a:pPr lvl="1"/>
                <a:r>
                  <a:rPr lang="en-US" dirty="0"/>
                  <a:t>Obtain meaningful probability distribution</a:t>
                </a:r>
              </a:p>
              <a:p>
                <a:pPr lvl="1"/>
                <a:r>
                  <a:rPr lang="en-US" dirty="0" err="1"/>
                  <a:t>Softmax</a:t>
                </a:r>
                <a:r>
                  <a:rPr lang="en-US" dirty="0"/>
                  <a:t> output always sums up to 1, by definition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Final output (next token/word)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⁡((</m:t>
                        </m:r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")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𝑙𝑜𝑣𝑒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")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𝑁𝑇𝑈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")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("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")</m:t>
                              </m:r>
                            </m:e>
                          </m:mr>
                        </m: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</m:func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dirty="0"/>
                  <a:t> OR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"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love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b="0" dirty="0"/>
                  <a:t> 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NTU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r>
                  <a:rPr lang="en-US" b="0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"."</m:t>
                    </m:r>
                  </m:oMath>
                </a14:m>
                <a:r>
                  <a:rPr lang="en-US" b="0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085116-7455-E022-600B-5D4AAB529B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E6784-BF82-0B13-262E-5E9CCD826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7" descr="A Simple Introduction to Softmax. Softmax normalizes an input vector into…  | by Hunter Phillips | Medium">
            <a:extLst>
              <a:ext uri="{FF2B5EF4-FFF2-40B4-BE49-F238E27FC236}">
                <a16:creationId xmlns:a16="http://schemas.microsoft.com/office/drawing/2014/main" id="{4EFE1DBD-BCFC-2DDF-BC34-7DECAC45D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708" y="2661381"/>
            <a:ext cx="1935248" cy="117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846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92E64-54C6-8FF0-5D9A-1E3899744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7548"/>
            <a:ext cx="10515600" cy="1325563"/>
          </a:xfrm>
        </p:spPr>
        <p:txBody>
          <a:bodyPr/>
          <a:lstStyle/>
          <a:p>
            <a:r>
              <a:rPr lang="en-US" dirty="0"/>
              <a:t>Additional improvements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E2BAE-2284-1F66-C200-5D1726F6EC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8524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Conceptually unnecessary, but important in practice!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Residual Connection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Adding input preserves </a:t>
                </a:r>
                <a:r>
                  <a:rPr lang="en-SG" dirty="0"/>
                  <a:t>preserve the input information and avoid issues when the gradient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)~0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Layer Normalization (LN)</a:t>
                </a:r>
              </a:p>
              <a:p>
                <a:pPr lvl="1"/>
                <a:r>
                  <a:rPr lang="en-US" dirty="0"/>
                  <a:t>Commonly-used: pre-LN (i.e., normalize inputs before multi-attention)</a:t>
                </a:r>
              </a:p>
              <a:p>
                <a:r>
                  <a:rPr lang="en-US" dirty="0"/>
                  <a:t>Output from each sublayer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𝑆𝑢𝑏𝑙𝑎𝑦𝑒𝑟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𝐿𝑎𝑦𝑒𝑟𝑁𝑜𝑟𝑚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4E2BAE-2284-1F66-C200-5D1726F6EC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8524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9057A-BB48-0248-34C7-BF04B3B5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19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207C5-1F06-F372-6F2A-E79A5638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33</a:t>
            </a:fld>
            <a:endParaRPr lang="en-US"/>
          </a:p>
        </p:txBody>
      </p:sp>
      <p:pic>
        <p:nvPicPr>
          <p:cNvPr id="1026" name="Picture 2" descr="AI : Layer Normalization. AI | by Shahwar Alam Naqvi | Medium">
            <a:extLst>
              <a:ext uri="{FF2B5EF4-FFF2-40B4-BE49-F238E27FC236}">
                <a16:creationId xmlns:a16="http://schemas.microsoft.com/office/drawing/2014/main" id="{7BC99456-86C1-6C00-8E82-783310C6F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147" y="3926797"/>
            <a:ext cx="4885853" cy="27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842FB6-6747-900F-E38C-C666D080AB13}"/>
                  </a:ext>
                </a:extLst>
              </p:cNvPr>
              <p:cNvSpPr txBox="1"/>
              <p:nvPr/>
            </p:nvSpPr>
            <p:spPr>
              <a:xfrm>
                <a:off x="6002940" y="6456595"/>
                <a:ext cx="3178187" cy="39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𝑛𝑐𝑜𝑙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𝑒𝑚𝑏𝑒𝑑𝑑𝑖𝑛𝑔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842FB6-6747-900F-E38C-C666D080A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940" y="6456595"/>
                <a:ext cx="3178187" cy="391902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8343DBC-7D9D-4328-40F9-3DF5681477B9}"/>
              </a:ext>
            </a:extLst>
          </p:cNvPr>
          <p:cNvSpPr txBox="1"/>
          <p:nvPr/>
        </p:nvSpPr>
        <p:spPr>
          <a:xfrm>
            <a:off x="6251188" y="4762803"/>
            <a:ext cx="1688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 = 0 “I”</a:t>
            </a:r>
          </a:p>
          <a:p>
            <a:r>
              <a:rPr lang="en-US" dirty="0"/>
              <a:t>j = 1 “love”</a:t>
            </a:r>
          </a:p>
          <a:p>
            <a:r>
              <a:rPr lang="en-US" dirty="0"/>
              <a:t>j = 2 “NTU”</a:t>
            </a:r>
          </a:p>
          <a:p>
            <a:r>
              <a:rPr lang="en-US" dirty="0"/>
              <a:t>j = 3 “.”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F3B9F-9114-8742-B078-A9CFDD339E3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2000" cy="4280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i="1" dirty="0">
                    <a:latin typeface="Cambria Math" panose="02040503050406030204" pitchFamily="18" charset="0"/>
                  </a:rPr>
                  <a:t>1. </a:t>
                </a:r>
                <a:r>
                  <a:rPr lang="en-US" i="1" dirty="0">
                    <a:latin typeface="Cambria Math" panose="02040503050406030204" pitchFamily="18" charset="0"/>
                  </a:rPr>
                  <a:t>Calculate mean and variance across entire high-dimensional abstract space for a particular token embedding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𝑛𝑐𝑜𝑙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𝑒𝑚𝑏𝑒𝑑𝑑𝑖𝑛𝑔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2. 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𝑁𝑜𝑟𝑚𝑎𝑙𝑖𝑧𝑒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𝑖𝑛𝑝𝑢𝑡𝑠</m:t>
                      </m:r>
                    </m:oMath>
                  </m:oMathPara>
                </a14:m>
                <a:endParaRPr lang="en-US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𝑎𝑑𝑑𝑒𝑑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𝑛𝑢𝑚𝑒𝑟𝑖𝑐𝑎𝑙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𝑠𝑡𝑎𝑏𝑖𝑙𝑖𝑡𝑦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𝑝𝑟𝑒𝑣𝑒𝑛𝑡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𝑑𝑖𝑣𝑖𝑠𝑖𝑜𝑛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</m:t>
                          </m:r>
                        </m:e>
                      </m:d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3. 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𝐴𝑝𝑝𝑙𝑦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𝑠𝑐𝑎𝑙𝑖𝑛𝑔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𝑠h𝑖𝑓𝑡𝑖𝑛𝑔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h𝑒𝑙𝑝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𝑚𝑜𝑑𝑒𝑙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𝑔𝑒𝑛𝑒𝑟𝑎𝑙𝑖𝑧𝑒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𝑏𝑒𝑡𝑡𝑒𝑟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𝑗𝑢𝑠𝑡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𝑜𝑢𝑡𝑝𝑢𝑡𝑠</m:t>
                      </m:r>
                    </m:oMath>
                  </m:oMathPara>
                </a14:m>
                <a:endParaRPr lang="en-US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𝑒𝑚𝑏𝑒𝑑𝑑𝑖𝑛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𝑡𝑟𝑎𝑛𝑠𝑓𝑜𝑟𝑚𝑒𝑑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𝑒𝑚𝑏𝑒𝑑𝑑𝑖𝑛𝑔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𝑔𝑎𝑖𝑛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𝑏𝑖𝑎𝑠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𝑏𝑜𝑡h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𝑙𝑒𝑎𝑟𝑛𝑒𝑑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𝑑𝑢𝑟𝑖𝑛𝑔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𝑚𝑜𝑑𝑒𝑙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𝑡𝑟𝑎𝑖𝑛𝑖𝑛𝑔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F3B9F-9114-8742-B078-A9CFDD339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4280980"/>
              </a:xfrm>
              <a:prstGeom prst="rect">
                <a:avLst/>
              </a:prstGeom>
              <a:blipFill>
                <a:blip r:embed="rId4"/>
                <a:stretch>
                  <a:fillRect l="-400" t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6A5C584-1EF6-A015-387B-AAA0621BD6A5}"/>
              </a:ext>
            </a:extLst>
          </p:cNvPr>
          <p:cNvSpPr txBox="1"/>
          <p:nvPr/>
        </p:nvSpPr>
        <p:spPr>
          <a:xfrm>
            <a:off x="6189061" y="6075623"/>
            <a:ext cx="223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 = 0, </a:t>
            </a:r>
            <a:r>
              <a:rPr lang="en-US" dirty="0" err="1"/>
              <a:t>i</a:t>
            </a:r>
            <a:r>
              <a:rPr lang="en-US" dirty="0"/>
              <a:t> = 1, </a:t>
            </a:r>
            <a:r>
              <a:rPr lang="en-US" dirty="0" err="1"/>
              <a:t>i</a:t>
            </a:r>
            <a:r>
              <a:rPr lang="en-US" dirty="0"/>
              <a:t> = 2 …</a:t>
            </a:r>
          </a:p>
        </p:txBody>
      </p:sp>
    </p:spTree>
    <p:extLst>
      <p:ext uri="{BB962C8B-B14F-4D97-AF65-F5344CB8AC3E}">
        <p14:creationId xmlns:p14="http://schemas.microsoft.com/office/powerpoint/2010/main" val="2703149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270E12-433A-5DA5-BCFD-0DC963FB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34</a:t>
            </a:fld>
            <a:endParaRPr lang="en-US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D023E3C-90C2-C7F7-0DB8-091E4B9F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0"/>
            <a:ext cx="6523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1BDD6D-E737-F557-B772-E0041D7630F4}"/>
              </a:ext>
            </a:extLst>
          </p:cNvPr>
          <p:cNvSpPr txBox="1"/>
          <p:nvPr/>
        </p:nvSpPr>
        <p:spPr>
          <a:xfrm>
            <a:off x="0" y="0"/>
            <a:ext cx="4046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Full Transformer architecture (pre-LN)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646429-401D-5A2A-2C38-75CB44DFA32F}"/>
              </a:ext>
            </a:extLst>
          </p:cNvPr>
          <p:cNvSpPr txBox="1"/>
          <p:nvPr/>
        </p:nvSpPr>
        <p:spPr>
          <a:xfrm>
            <a:off x="764185" y="3429000"/>
            <a:ext cx="3023858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“Pre-LN” setup modified from original setup in 2017 paper</a:t>
            </a:r>
          </a:p>
        </p:txBody>
      </p:sp>
    </p:spTree>
    <p:extLst>
      <p:ext uri="{BB962C8B-B14F-4D97-AF65-F5344CB8AC3E}">
        <p14:creationId xmlns:p14="http://schemas.microsoft.com/office/powerpoint/2010/main" val="1771639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917BD-E37B-31D9-F9A9-D15890F8A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Variations and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0D54F-E5A6-9C15-7D27-C8735C9CA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Transformer architecture is modular. (“made of Lego blocks”)</a:t>
            </a:r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Encoder-decoder model (original model, excels at mapping one seq to another)</a:t>
            </a:r>
          </a:p>
          <a:p>
            <a:pPr lvl="2"/>
            <a:r>
              <a:rPr lang="en-US" dirty="0"/>
              <a:t>Translation, summarization, instruction-following (need to read and understand contexts to produce outputs)</a:t>
            </a:r>
          </a:p>
          <a:p>
            <a:pPr lvl="2"/>
            <a:r>
              <a:rPr lang="en-US" dirty="0"/>
              <a:t>E.g. Google T5, M2M100 (Facebook)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Encoder-only (maps real-world inputs like texts to higher dimensional abstract space representations) </a:t>
            </a:r>
          </a:p>
          <a:p>
            <a:pPr lvl="2"/>
            <a:r>
              <a:rPr lang="en-US" dirty="0"/>
              <a:t>To be used for downstream applications later.</a:t>
            </a:r>
          </a:p>
          <a:p>
            <a:pPr lvl="2"/>
            <a:r>
              <a:rPr lang="en-US" dirty="0"/>
              <a:t>E.g. BERT (Bidirectional encoder representations from transformers)</a:t>
            </a:r>
          </a:p>
          <a:p>
            <a:pPr lvl="2"/>
            <a:r>
              <a:rPr lang="en-US" dirty="0"/>
              <a:t>Rarely-used for texts, no meaningful performance enhancement vs encoder-decoder structure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Decoder-only (very popular, produce outputs based on pre-trained architecture, excels at continuing seq, closer to everyday natural human usage)</a:t>
            </a:r>
          </a:p>
          <a:p>
            <a:pPr lvl="2"/>
            <a:r>
              <a:rPr lang="en-US" dirty="0"/>
              <a:t>Absence of encoders means training is done solely on decoder.</a:t>
            </a:r>
          </a:p>
          <a:p>
            <a:pPr lvl="2"/>
            <a:r>
              <a:rPr lang="en-US" dirty="0"/>
              <a:t>Self-supervised learning with causal masking self-attention.</a:t>
            </a:r>
          </a:p>
          <a:p>
            <a:pPr lvl="2"/>
            <a:r>
              <a:rPr lang="en-US" dirty="0"/>
              <a:t>E.g., GPT, Gemini (1.0), DeepSeek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A6768-11D4-9AC0-061D-EC017EF4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38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BC6A9E-6A62-C72B-679E-D4F413647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7505" y="528773"/>
            <a:ext cx="3021168" cy="823912"/>
          </a:xfrm>
        </p:spPr>
        <p:txBody>
          <a:bodyPr/>
          <a:lstStyle/>
          <a:p>
            <a:r>
              <a:rPr lang="en-US" dirty="0"/>
              <a:t>DeepSeek V3 Model </a:t>
            </a:r>
          </a:p>
        </p:txBody>
      </p:sp>
      <p:pic>
        <p:nvPicPr>
          <p:cNvPr id="7" name="Picture 4" descr="Refer to caption">
            <a:extLst>
              <a:ext uri="{FF2B5EF4-FFF2-40B4-BE49-F238E27FC236}">
                <a16:creationId xmlns:a16="http://schemas.microsoft.com/office/drawing/2014/main" id="{61F07D38-A19C-DA5B-8ACB-9259FB236A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6495" y="2000482"/>
            <a:ext cx="5183188" cy="416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1BCAE8-1CD4-C6F0-FB23-E059FA093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69610" y="528773"/>
            <a:ext cx="2203009" cy="823912"/>
          </a:xfrm>
        </p:spPr>
        <p:txBody>
          <a:bodyPr/>
          <a:lstStyle/>
          <a:p>
            <a:r>
              <a:rPr lang="en-US" dirty="0"/>
              <a:t>GPT 3.5 model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E2572F-8D3A-DF0B-CFCB-271909F2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36</a:t>
            </a:fld>
            <a:endParaRPr lang="en-US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AA3A8CFD-854C-2318-E363-F82CDE12088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2" y="2260947"/>
            <a:ext cx="5773435" cy="295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3746C8-E430-4BEE-D689-F6E5A979322B}"/>
              </a:ext>
            </a:extLst>
          </p:cNvPr>
          <p:cNvSpPr txBox="1"/>
          <p:nvPr/>
        </p:nvSpPr>
        <p:spPr>
          <a:xfrm>
            <a:off x="8265815" y="398352"/>
            <a:ext cx="1548141" cy="3802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Latest variant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51C228-73E8-4615-6325-FB4200C0C662}"/>
              </a:ext>
            </a:extLst>
          </p:cNvPr>
          <p:cNvSpPr/>
          <p:nvPr/>
        </p:nvSpPr>
        <p:spPr>
          <a:xfrm>
            <a:off x="6726725" y="4472412"/>
            <a:ext cx="1104523" cy="43456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FC74437-41E6-F0AA-B4A3-B36F01CD5446}"/>
              </a:ext>
            </a:extLst>
          </p:cNvPr>
          <p:cNvCxnSpPr>
            <a:endCxn id="5" idx="4"/>
          </p:cNvCxnSpPr>
          <p:nvPr/>
        </p:nvCxnSpPr>
        <p:spPr>
          <a:xfrm flipV="1">
            <a:off x="6518495" y="4906978"/>
            <a:ext cx="760492" cy="6699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352C17-1741-F0A3-B5F4-644A40FDE59B}"/>
              </a:ext>
            </a:extLst>
          </p:cNvPr>
          <p:cNvSpPr txBox="1"/>
          <p:nvPr/>
        </p:nvSpPr>
        <p:spPr>
          <a:xfrm>
            <a:off x="3693815" y="5563556"/>
            <a:ext cx="45720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/>
              <a:t>RMSNorm</a:t>
            </a:r>
            <a:r>
              <a:rPr lang="en-US" dirty="0"/>
              <a:t> replacing </a:t>
            </a:r>
            <a:r>
              <a:rPr lang="en-US" dirty="0" err="1"/>
              <a:t>layernorm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Norm. before attention (pre-“LN”) config.</a:t>
            </a:r>
          </a:p>
        </p:txBody>
      </p:sp>
    </p:spTree>
    <p:extLst>
      <p:ext uri="{BB962C8B-B14F-4D97-AF65-F5344CB8AC3E}">
        <p14:creationId xmlns:p14="http://schemas.microsoft.com/office/powerpoint/2010/main" val="964744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CD77409-BBAB-284F-0A2D-0D1FF311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 since then…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274DF26F-0305-F9CB-BC77-6E00D4D14D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Better activation functions (for feed-forward networks)</a:t>
                </a:r>
              </a:p>
              <a:p>
                <a:pPr lvl="1"/>
                <a:r>
                  <a:rPr lang="en-US" dirty="0" err="1"/>
                  <a:t>SwiGLU</a:t>
                </a:r>
                <a:r>
                  <a:rPr lang="en-US" dirty="0"/>
                  <a:t> used in Llama, GELU used in GPT-1 and BERT</a:t>
                </a:r>
              </a:p>
              <a:p>
                <a:pPr lvl="2"/>
                <a:r>
                  <a:rPr lang="en-US" dirty="0"/>
                  <a:t>Non-linearity, smoothness, probabilistic  </a:t>
                </a:r>
              </a:p>
              <a:p>
                <a:r>
                  <a:rPr lang="en-US" dirty="0"/>
                  <a:t>Alternative normalizations</a:t>
                </a:r>
              </a:p>
              <a:p>
                <a:pPr lvl="1"/>
                <a:r>
                  <a:rPr lang="en-US" dirty="0"/>
                  <a:t>RMS/L2-normalization without bias (used in Llama)</a:t>
                </a:r>
              </a:p>
              <a:p>
                <a:pPr lvl="2"/>
                <a:r>
                  <a:rPr lang="en-US" dirty="0"/>
                  <a:t>Faster to train assuming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at a slight cost to stability</a:t>
                </a:r>
              </a:p>
              <a:p>
                <a:r>
                  <a:rPr lang="en-US" dirty="0"/>
                  <a:t>Alternative positional encodings</a:t>
                </a:r>
              </a:p>
              <a:p>
                <a:pPr lvl="1"/>
                <a:r>
                  <a:rPr lang="en-US" dirty="0"/>
                  <a:t>Relative PE (</a:t>
                </a:r>
                <a:r>
                  <a:rPr lang="en-US" dirty="0" err="1"/>
                  <a:t>RoPE</a:t>
                </a:r>
                <a:r>
                  <a:rPr lang="en-US" dirty="0"/>
                  <a:t> used in Llama or </a:t>
                </a:r>
                <a:r>
                  <a:rPr lang="en-US" dirty="0" err="1"/>
                  <a:t>AliBi</a:t>
                </a:r>
                <a:r>
                  <a:rPr lang="en-US" dirty="0"/>
                  <a:t>)</a:t>
                </a:r>
              </a:p>
              <a:p>
                <a:pPr lvl="2"/>
                <a:r>
                  <a:rPr lang="en-US" dirty="0"/>
                  <a:t>Better capture the relative meanings of tokens at a slight overhead cost to computation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274DF26F-0305-F9CB-BC77-6E00D4D14D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0A190-EB77-5EB0-5101-F23450A5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07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A6E35-46A1-3FBF-FDA9-DC1B542A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D1B81C4-AD41-941E-0596-82872D63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9818" cy="380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iterature Review] Geometric Interpretation of Layer Normalization and a  Comparative Analysis with RMSNorm">
            <a:extLst>
              <a:ext uri="{FF2B5EF4-FFF2-40B4-BE49-F238E27FC236}">
                <a16:creationId xmlns:a16="http://schemas.microsoft.com/office/drawing/2014/main" id="{D6E07198-6767-8F4C-0669-3E7FE166D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897" y="1"/>
            <a:ext cx="5536103" cy="378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derstanding Rotary Positional Encoding | by Ngieng Kianyew | Medium">
            <a:extLst>
              <a:ext uri="{FF2B5EF4-FFF2-40B4-BE49-F238E27FC236}">
                <a16:creationId xmlns:a16="http://schemas.microsoft.com/office/drawing/2014/main" id="{60885E96-1B3F-EAF8-4CE4-B194AE093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27" y="3789859"/>
            <a:ext cx="10249146" cy="308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673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A752-E821-531C-2D57-A7EC0383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CAE6B-88E2-BBD0-8090-3DEC84A0D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KV caching (</a:t>
            </a:r>
            <a:r>
              <a:rPr lang="en-US" dirty="0">
                <a:solidFill>
                  <a:srgbClr val="FF0000"/>
                </a:solidFill>
              </a:rPr>
              <a:t>during inference only</a:t>
            </a:r>
            <a:r>
              <a:rPr lang="en-US" dirty="0"/>
              <a:t>) – because KV matrices are the same for a given input prompt, there is no need to regenerate them and can be cached aside for each subsequent inference (text generation). </a:t>
            </a:r>
            <a:r>
              <a:rPr lang="en-US" sz="2000" dirty="0">
                <a:solidFill>
                  <a:srgbClr val="FF0000"/>
                </a:solidFill>
              </a:rPr>
              <a:t>Downside – large memory needed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FlashAttention</a:t>
            </a:r>
            <a:r>
              <a:rPr lang="en-US" dirty="0"/>
              <a:t> (during training and inference) – </a:t>
            </a:r>
            <a:r>
              <a:rPr lang="en-US" dirty="0">
                <a:solidFill>
                  <a:srgbClr val="FF0000"/>
                </a:solidFill>
              </a:rPr>
              <a:t>hardware acceleration</a:t>
            </a:r>
            <a:r>
              <a:rPr lang="en-US" dirty="0"/>
              <a:t> by reducing HBM read-writes (slow) and move operations to faster SRAM-on-GPU/chip. (Speed up x9 vs standard attention)</a:t>
            </a:r>
          </a:p>
          <a:p>
            <a:r>
              <a:rPr lang="en-US" dirty="0"/>
              <a:t>Multi-Query Attention/Group-Query Attention/</a:t>
            </a:r>
            <a:r>
              <a:rPr lang="en-US" dirty="0" err="1"/>
              <a:t>Multihead</a:t>
            </a:r>
            <a:r>
              <a:rPr lang="en-US" dirty="0"/>
              <a:t>-Latent Attention (primarily in inference, but useful in training also</a:t>
            </a:r>
            <a:r>
              <a:rPr lang="en-US"/>
              <a:t>) – SVD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43A2E-2302-F4FD-E888-02133E8BE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03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28FB9-F3ED-3D6A-83CE-F46C56B5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40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966D9EF-28C3-8D1E-732F-40642C5BE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27" y="9053"/>
            <a:ext cx="5024673" cy="282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69AE57F-3DE0-D7F0-383A-692F3296D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024673" cy="282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lashAttention">
            <a:extLst>
              <a:ext uri="{FF2B5EF4-FFF2-40B4-BE49-F238E27FC236}">
                <a16:creationId xmlns:a16="http://schemas.microsoft.com/office/drawing/2014/main" id="{81C401A8-2E66-E1CF-594D-D3F5E97A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" y="2791045"/>
            <a:ext cx="10381307" cy="405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985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71DEAD-47E3-C0E1-6F7D-12F65E7B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70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37ED0-51F7-733C-ECF5-85A833C57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4F78A-99A0-E2D4-1625-7E06D39A6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Speculative decoding</a:t>
            </a:r>
          </a:p>
          <a:p>
            <a:pPr lvl="1"/>
            <a:r>
              <a:rPr lang="en-US" dirty="0"/>
              <a:t>Use smaller model to predict tokens.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AA5F1-B3EC-0A54-A500-A72A35D7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311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F45A-9B10-1709-5F60-53261510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5D987-4992-848A-11C0-13D48B3D2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Generative AI (GPT etc.)</a:t>
            </a:r>
          </a:p>
          <a:p>
            <a:endParaRPr lang="en-US" dirty="0"/>
          </a:p>
          <a:p>
            <a:r>
              <a:rPr lang="en-US" dirty="0"/>
              <a:t>Multimodal AI (process different types of data simultaneously (text/image/audio), e.g., TikTok)</a:t>
            </a:r>
          </a:p>
          <a:p>
            <a:endParaRPr lang="en-US" dirty="0"/>
          </a:p>
          <a:p>
            <a:r>
              <a:rPr lang="en-US" dirty="0"/>
              <a:t>Vision Transformers (computer vision: object recognition, image captioning), on par with/superior to traditional CNN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84301-C082-D1A7-8118-B128DB09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063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FF9A3-FA0E-0C78-1302-9178CC44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focus on </a:t>
            </a:r>
            <a:r>
              <a:rPr lang="en-US" dirty="0" err="1"/>
              <a:t>ViT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D4218-91F7-3600-9C61-4A971ECB5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ViT</a:t>
            </a:r>
            <a:r>
              <a:rPr lang="en-US" dirty="0"/>
              <a:t> has the closest resemblance to our work.</a:t>
            </a:r>
          </a:p>
          <a:p>
            <a:pPr lvl="1"/>
            <a:r>
              <a:rPr lang="en-US" dirty="0"/>
              <a:t>Image matrices are essentially just our filtered distance matrices</a:t>
            </a:r>
          </a:p>
          <a:p>
            <a:pPr lvl="1"/>
            <a:r>
              <a:rPr lang="en-US" dirty="0"/>
              <a:t>Output is a classifier of the “images”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000BF-1BC0-AFCD-F831-2CFAE7E4C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44</a:t>
            </a:fld>
            <a:endParaRPr lang="en-US"/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6AB3B271-544B-5300-D0DA-15E28802D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27" y="3418718"/>
            <a:ext cx="5646345" cy="312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9952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80DED-2B7A-E4FA-B391-B46E255D3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5BB7F-B3A8-5323-E104-AB9FFD554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focus on </a:t>
            </a:r>
            <a:r>
              <a:rPr lang="en-US" dirty="0" err="1"/>
              <a:t>ViT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FC415-3394-6864-B2EB-90CBE196A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extension, we can predict the next “image” by adding an autoregressive decoder. Then via inferencing, sequentially generate all subsequent “distance matrices”.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Highly susceptible to hallucinations (like in predicting stock prices via deep-learning)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Safer and direct approach is to map </a:t>
            </a:r>
            <a:r>
              <a:rPr lang="en-US" dirty="0" err="1"/>
              <a:t>betti</a:t>
            </a:r>
            <a:r>
              <a:rPr lang="en-US" dirty="0"/>
              <a:t> numbers output to each distance matrix. The trained via encoder-decoder model.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Issue: not enough </a:t>
            </a:r>
            <a:r>
              <a:rPr lang="en-US" dirty="0" err="1">
                <a:solidFill>
                  <a:srgbClr val="FF0000"/>
                </a:solidFill>
              </a:rPr>
              <a:t>betti</a:t>
            </a:r>
            <a:r>
              <a:rPr lang="en-US" dirty="0">
                <a:solidFill>
                  <a:srgbClr val="FF0000"/>
                </a:solidFill>
              </a:rPr>
              <a:t> number datasets available for training. Smaller transformer taught by CNN still needs ~ 1 mil images. </a:t>
            </a:r>
            <a:r>
              <a:rPr lang="en-US" sz="1800" dirty="0">
                <a:solidFill>
                  <a:srgbClr val="FF0000"/>
                </a:solidFill>
              </a:rPr>
              <a:t>(Data-Efficient Image Transformers (</a:t>
            </a:r>
            <a:r>
              <a:rPr lang="en-US" sz="1800" dirty="0" err="1">
                <a:solidFill>
                  <a:srgbClr val="FF0000"/>
                </a:solidFill>
              </a:rPr>
              <a:t>DeiT</a:t>
            </a:r>
            <a:r>
              <a:rPr lang="en-US" sz="1800" dirty="0">
                <a:solidFill>
                  <a:srgbClr val="FF0000"/>
                </a:solidFill>
              </a:rPr>
              <a:t>))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09BE7-6C39-35EA-9FA8-92178246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494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72E098-8AA6-56AD-0390-E9FC2C29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CE423-FBF1-864D-70AB-814FFBE3D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048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E77F49-D9CC-FCB3-72E8-70C5D7C2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Multimodal AI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C8D45-A228-41BB-6DF8-6AB810BE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BAC607-E8A6-174E-4895-5D251064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57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69A3A-8524-6D59-F291-285CE47D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memory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C1222-FAD0-E9BE-BE42-8C70BABEA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Mixed-precision training </a:t>
            </a:r>
          </a:p>
          <a:p>
            <a:pPr lvl="1"/>
            <a:r>
              <a:rPr lang="en-US" dirty="0" err="1"/>
              <a:t>torch.amp</a:t>
            </a:r>
            <a:endParaRPr lang="en-US" dirty="0"/>
          </a:p>
          <a:p>
            <a:r>
              <a:rPr lang="en-US" dirty="0"/>
              <a:t>Memory checkpointing</a:t>
            </a:r>
          </a:p>
          <a:p>
            <a:pPr lvl="1"/>
            <a:r>
              <a:rPr lang="en-US" dirty="0" err="1"/>
              <a:t>torch.utils.checkpoint</a:t>
            </a:r>
            <a:endParaRPr lang="en-US" dirty="0"/>
          </a:p>
          <a:p>
            <a:r>
              <a:rPr lang="en-US" dirty="0"/>
              <a:t>Cascaded Group Attention replacing original MHA</a:t>
            </a:r>
          </a:p>
          <a:p>
            <a:r>
              <a:rPr lang="en-US" dirty="0" err="1"/>
              <a:t>torch.einsum</a:t>
            </a:r>
            <a:r>
              <a:rPr lang="en-US" dirty="0"/>
              <a:t>() replacing </a:t>
            </a:r>
            <a:r>
              <a:rPr lang="en-US" dirty="0" err="1"/>
              <a:t>torch.matmul</a:t>
            </a:r>
            <a:r>
              <a:rPr lang="en-US" dirty="0"/>
              <a:t>()</a:t>
            </a:r>
          </a:p>
          <a:p>
            <a:r>
              <a:rPr lang="en-US" dirty="0"/>
              <a:t>Image matrix padding to significantly reduce memory load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3D14A-5F0C-6111-553B-7B72A65D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9E5C-774B-47ED-9171-540663D62A5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58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3094</Words>
  <Application>Microsoft Office PowerPoint</Application>
  <PresentationFormat>Widescreen</PresentationFormat>
  <Paragraphs>378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Aptos</vt:lpstr>
      <vt:lpstr>Aptos Display</vt:lpstr>
      <vt:lpstr>Arial</vt:lpstr>
      <vt:lpstr>Cambria Math</vt:lpstr>
      <vt:lpstr>Office Theme</vt:lpstr>
      <vt:lpstr>Understanding Transformers</vt:lpstr>
      <vt:lpstr>1. Tokenization – “convert strings into bits”</vt:lpstr>
      <vt:lpstr>2. Embedding – “convert bits into meanings in abstract space”</vt:lpstr>
      <vt:lpstr>3. Positional encoding – “convert positions into bits in abstract space” </vt:lpstr>
      <vt:lpstr>Sinusoidal encoding</vt:lpstr>
      <vt:lpstr>Sinusoidal encoding</vt:lpstr>
      <vt:lpstr>Sinusoidal encoding – example </vt:lpstr>
      <vt:lpstr>Addition of word embedding &amp; positional encoding</vt:lpstr>
      <vt:lpstr>Using our example earlier – “I love NTU.”</vt:lpstr>
      <vt:lpstr>Magnitude Concern for Sinusoidal Positional Encoding</vt:lpstr>
      <vt:lpstr>Encoder - Decoder</vt:lpstr>
      <vt:lpstr>Encoder</vt:lpstr>
      <vt:lpstr>Linear projection of embedding vector </vt:lpstr>
      <vt:lpstr>Linear projection of embedding matrix </vt:lpstr>
      <vt:lpstr>Linear projection of embedding matrix </vt:lpstr>
      <vt:lpstr>Practical considerations</vt:lpstr>
      <vt:lpstr>Attention score matrix</vt:lpstr>
      <vt:lpstr>PowerPoint Presentation</vt:lpstr>
      <vt:lpstr>Multihead Attention Model</vt:lpstr>
      <vt:lpstr>W^O  = output projection matrix</vt:lpstr>
      <vt:lpstr>Example: </vt:lpstr>
      <vt:lpstr>Feedforward Neural Network (for encoders)</vt:lpstr>
      <vt:lpstr>PowerPoint Presentation</vt:lpstr>
      <vt:lpstr>Decoders</vt:lpstr>
      <vt:lpstr>Causal masking – decoder self-attention</vt:lpstr>
      <vt:lpstr>No masking for encoder self-attention?</vt:lpstr>
      <vt:lpstr>Inferencing part…</vt:lpstr>
      <vt:lpstr>QK encoder outputs + V decoder inputs cross-attention </vt:lpstr>
      <vt:lpstr>Feedforward Neural Network (for decoders)</vt:lpstr>
      <vt:lpstr>Final unembedding layer</vt:lpstr>
      <vt:lpstr>Convert scores to probability</vt:lpstr>
      <vt:lpstr>Additional improvements</vt:lpstr>
      <vt:lpstr>PowerPoint Presentation</vt:lpstr>
      <vt:lpstr>PowerPoint Presentation</vt:lpstr>
      <vt:lpstr>Variations and Developments</vt:lpstr>
      <vt:lpstr>PowerPoint Presentation</vt:lpstr>
      <vt:lpstr>Improvements since then…</vt:lpstr>
      <vt:lpstr>PowerPoint Presentation</vt:lpstr>
      <vt:lpstr>Efficient implementation</vt:lpstr>
      <vt:lpstr>PowerPoint Presentation</vt:lpstr>
      <vt:lpstr>PowerPoint Presentation</vt:lpstr>
      <vt:lpstr>Efficient implementation</vt:lpstr>
      <vt:lpstr>Current Directions</vt:lpstr>
      <vt:lpstr>Special focus on ViT</vt:lpstr>
      <vt:lpstr>Special focus on ViT</vt:lpstr>
      <vt:lpstr>PowerPoint Presentation</vt:lpstr>
      <vt:lpstr>Multimodal AI</vt:lpstr>
      <vt:lpstr>Reducing memory usage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SPMS-PAP-04-21</dc:creator>
  <cp:lastModifiedBy>SPMS-PAP-04-21</cp:lastModifiedBy>
  <cp:revision>131</cp:revision>
  <dcterms:created xsi:type="dcterms:W3CDTF">2026-01-23T07:31:01Z</dcterms:created>
  <dcterms:modified xsi:type="dcterms:W3CDTF">2026-02-08T11:12:14Z</dcterms:modified>
</cp:coreProperties>
</file>