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140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title>
      <c:tx>
        <c:rich>
          <a:bodyPr/>
          <a:lstStyle/>
          <a:p>
            <a:r>
              <a:rPr lang="ja-JP" altLang="en-US" sz="1200" b="1">
                <a:latin typeface="游ゴシック"/>
              </a:rPr>
              <a:t>来場者数の推移（例）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来場者数（人）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第1回</c:v>
                </c:pt>
                <c:pt idx="1">
                  <c:v>第2回</c:v>
                </c:pt>
                <c:pt idx="2">
                  <c:v>第3回（予定）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12000</c:v>
                </c:pt>
                <c:pt idx="1">
                  <c:v>15000</c:v>
                </c:pt>
                <c:pt idx="2">
                  <c:v>18000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5B-4B4C-BD97-23A8298D8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3600" b="1" dirty="0" err="1">
                <a:solidFill>
                  <a:srgbClr val="3C5A64"/>
                </a:solidFill>
                <a:latin typeface="游ゴシック"/>
              </a:rPr>
              <a:t>イベント協賛企画書</a:t>
            </a:r>
            <a:r>
              <a:rPr sz="3600" b="1" dirty="0">
                <a:solidFill>
                  <a:srgbClr val="3C5A64"/>
                </a:solidFill>
                <a:latin typeface="游ゴシック"/>
              </a:rPr>
              <a:t> </a:t>
            </a:r>
            <a:r>
              <a:rPr sz="3600" b="1" dirty="0" err="1">
                <a:solidFill>
                  <a:srgbClr val="3C5A64"/>
                </a:solidFill>
                <a:latin typeface="游ゴシック"/>
              </a:rPr>
              <a:t>テンプレート</a:t>
            </a:r>
            <a:endParaRPr sz="3600" b="1" dirty="0">
              <a:solidFill>
                <a:srgbClr val="3C5A64"/>
              </a:solidFill>
              <a:latin typeface="游ゴシック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中〜大規模イベント向け</a:t>
            </a:r>
            <a:r>
              <a:rPr sz="1800" b="0" dirty="0">
                <a:latin typeface="游ゴシック"/>
              </a:rPr>
              <a:t> / </a:t>
            </a:r>
            <a:r>
              <a:rPr sz="1800" b="0" dirty="0" err="1">
                <a:latin typeface="游ゴシック"/>
              </a:rPr>
              <a:t>スポンサー提案用フォーマット</a:t>
            </a:r>
            <a:endParaRPr sz="1800" b="0" dirty="0">
              <a:latin typeface="游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137160" y="2130425"/>
            <a:ext cx="365760" cy="365760"/>
          </a:xfrm>
          <a:prstGeom prst="ellipse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01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78CC404-A8A2-0129-559D-909CADC3B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811" y="4979987"/>
            <a:ext cx="1440025" cy="147002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2950475-CD13-1737-91CE-1BFBDDE192FC}"/>
              </a:ext>
            </a:extLst>
          </p:cNvPr>
          <p:cNvSpPr txBox="1"/>
          <p:nvPr/>
        </p:nvSpPr>
        <p:spPr>
          <a:xfrm>
            <a:off x="708453" y="4762500"/>
            <a:ext cx="1882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>
                    <a:lumMod val="6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イベント公式</a:t>
            </a:r>
            <a:r>
              <a:rPr kumimoji="1" lang="en-US" altLang="ja-JP" dirty="0">
                <a:solidFill>
                  <a:schemeClr val="bg1">
                    <a:lumMod val="6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HP</a:t>
            </a:r>
            <a:endParaRPr kumimoji="1" lang="ja-JP" altLang="en-US" dirty="0">
              <a:solidFill>
                <a:schemeClr val="bg1">
                  <a:lumMod val="6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solidFill>
                  <a:srgbClr val="3C5A64"/>
                </a:solidFill>
                <a:latin typeface="游ゴシック"/>
              </a:rPr>
              <a:t>01. イベント概要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イベント名：〇〇フェスティバル</a:t>
            </a:r>
            <a:r>
              <a:rPr sz="1800" b="0" dirty="0">
                <a:latin typeface="游ゴシック"/>
              </a:rPr>
              <a:t> 202◯</a:t>
            </a:r>
          </a:p>
          <a:p>
            <a:r>
              <a:rPr sz="1800" b="0" dirty="0">
                <a:latin typeface="游ゴシック"/>
              </a:rPr>
              <a:t>開催日程：202◯年◯月◯日（◯）〜◯</a:t>
            </a:r>
            <a:r>
              <a:rPr sz="1800" b="0" dirty="0" err="1">
                <a:latin typeface="游ゴシック"/>
              </a:rPr>
              <a:t>月◯日</a:t>
            </a:r>
            <a:r>
              <a:rPr sz="1800" b="0" dirty="0">
                <a:latin typeface="游ゴシック"/>
              </a:rPr>
              <a:t>（◯） ◯:◯◯〜◯:◯◯</a:t>
            </a:r>
          </a:p>
          <a:p>
            <a:r>
              <a:rPr sz="1800" b="0" dirty="0">
                <a:latin typeface="游ゴシック"/>
              </a:rPr>
              <a:t>会　　</a:t>
            </a:r>
            <a:r>
              <a:rPr sz="1800" b="0" dirty="0" err="1">
                <a:latin typeface="游ゴシック"/>
              </a:rPr>
              <a:t>場：〇〇県〇〇市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〇〇会場（屋内／屋外など</a:t>
            </a:r>
            <a:r>
              <a:rPr sz="1800" b="0" dirty="0">
                <a:latin typeface="游ゴシック"/>
              </a:rPr>
              <a:t>）</a:t>
            </a:r>
          </a:p>
          <a:p>
            <a:r>
              <a:rPr sz="1800" b="0" dirty="0">
                <a:latin typeface="游ゴシック"/>
              </a:rPr>
              <a:t>主　　</a:t>
            </a:r>
            <a:r>
              <a:rPr sz="1800" b="0" dirty="0" err="1">
                <a:latin typeface="游ゴシック"/>
              </a:rPr>
              <a:t>催：〇〇フェス実行委員会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共催・後援：自治体・観光協会・業界団体など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入場形態：無料／一部有料エリアあり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FFB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02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FFB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02.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開催の背景とビジョン</a:t>
            </a:r>
            <a:endParaRPr sz="2800" b="1" dirty="0">
              <a:solidFill>
                <a:srgbClr val="3C5A64"/>
              </a:solidFill>
              <a:latin typeface="游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開催の背景：地域課題や業界課題、季節要因など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テーマ：イベント全体を貫くキーワード</a:t>
            </a:r>
            <a:endParaRPr sz="1800" b="0" dirty="0">
              <a:latin typeface="游ゴシック"/>
            </a:endParaRPr>
          </a:p>
          <a:p>
            <a:r>
              <a:rPr sz="1800" b="0" dirty="0">
                <a:latin typeface="游ゴシック"/>
              </a:rPr>
              <a:t>ビジョン：3〜5年スパンで実現したい姿</a:t>
            </a:r>
          </a:p>
          <a:p>
            <a:r>
              <a:rPr sz="1800" b="0" dirty="0" err="1">
                <a:latin typeface="游ゴシック"/>
              </a:rPr>
              <a:t>今年重視するポイント：来場者満足と参加事業者の成果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B5EA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03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B5EA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6DC8D-C630-1B1A-91BD-17BD011A5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B30E-F4AE-AAA4-CB53-F9CFA6EB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0</a:t>
            </a:r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3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開催</a:t>
            </a:r>
            <a:r>
              <a:rPr lang="ja-JP" altLang="en-US" sz="2800" b="1" dirty="0">
                <a:solidFill>
                  <a:srgbClr val="3C5A64"/>
                </a:solidFill>
                <a:latin typeface="游ゴシック"/>
              </a:rPr>
              <a:t>場所のイメージ</a:t>
            </a:r>
            <a:endParaRPr sz="2800" b="1" dirty="0">
              <a:solidFill>
                <a:srgbClr val="3C5A64"/>
              </a:solidFill>
              <a:latin typeface="游ゴシック"/>
            </a:endParaRPr>
          </a:p>
        </p:txBody>
      </p:sp>
      <p:pic>
        <p:nvPicPr>
          <p:cNvPr id="10" name="コンテンツ プレースホルダー 9">
            <a:extLst>
              <a:ext uri="{FF2B5EF4-FFF2-40B4-BE49-F238E27FC236}">
                <a16:creationId xmlns:a16="http://schemas.microsoft.com/office/drawing/2014/main" id="{E96D22F9-6033-2063-F703-54AE30A1A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1933" y="1150803"/>
            <a:ext cx="5506948" cy="5506948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E7DD5B9-7C2D-7F9C-B2CE-106FECB0905A}"/>
              </a:ext>
            </a:extLst>
          </p:cNvPr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B5EA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03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0CA4F9B-1A17-B54C-E50E-78C0DAFD8E05}"/>
              </a:ext>
            </a:extLst>
          </p:cNvPr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B5EA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FC5B24FC-639C-9CDC-CF0E-41607CB5B735}"/>
              </a:ext>
            </a:extLst>
          </p:cNvPr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091858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0</a:t>
            </a:r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4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ターゲットと来場者イメージ</a:t>
            </a:r>
            <a:endParaRPr sz="2800" b="1" dirty="0">
              <a:solidFill>
                <a:srgbClr val="3C5A64"/>
              </a:solidFill>
              <a:latin typeface="游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メインターゲット：ファミリー層／若年層／観光客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  <a:p>
            <a:r>
              <a:rPr sz="1800" b="0" dirty="0">
                <a:latin typeface="游ゴシック"/>
              </a:rPr>
              <a:t>来場者数：2日間で約◯万人（前年実績：◯</a:t>
            </a:r>
            <a:r>
              <a:rPr sz="1800" b="0" dirty="0" err="1">
                <a:latin typeface="游ゴシック"/>
              </a:rPr>
              <a:t>万人</a:t>
            </a:r>
            <a:r>
              <a:rPr sz="1800" b="0" dirty="0">
                <a:latin typeface="游ゴシック"/>
              </a:rPr>
              <a:t>）</a:t>
            </a:r>
          </a:p>
          <a:p>
            <a:r>
              <a:rPr sz="1800" b="0" dirty="0" err="1">
                <a:latin typeface="游ゴシック"/>
              </a:rPr>
              <a:t>属性：ファミリ</a:t>
            </a:r>
            <a:r>
              <a:rPr sz="1800" b="0" dirty="0">
                <a:latin typeface="游ゴシック"/>
              </a:rPr>
              <a:t>ー◯％／</a:t>
            </a:r>
            <a:r>
              <a:rPr sz="1800" b="0" dirty="0" err="1">
                <a:latin typeface="游ゴシック"/>
              </a:rPr>
              <a:t>カップル</a:t>
            </a:r>
            <a:r>
              <a:rPr sz="1800" b="0" dirty="0">
                <a:latin typeface="游ゴシック"/>
              </a:rPr>
              <a:t>◯％／</a:t>
            </a:r>
            <a:r>
              <a:rPr sz="1800" b="0" dirty="0" err="1">
                <a:latin typeface="游ゴシック"/>
              </a:rPr>
              <a:t>友人グループ</a:t>
            </a:r>
            <a:r>
              <a:rPr sz="1800" b="0" dirty="0">
                <a:latin typeface="游ゴシック"/>
              </a:rPr>
              <a:t>◯％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C7C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04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C7C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3840480"/>
          <a:ext cx="73152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latin typeface="游ゴシック"/>
                        </a:rPr>
                        <a:t>セグメント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b="1">
                          <a:latin typeface="游ゴシック"/>
                        </a:rPr>
                        <a:t>来場者数（例）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b="1">
                          <a:latin typeface="游ゴシック"/>
                        </a:rPr>
                        <a:t>構成比（例）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b="1">
                          <a:latin typeface="游ゴシック"/>
                        </a:rPr>
                        <a:t>主な特徴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ファミリー層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8,000人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子ども連れ・週末のお出かけニーズ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20〜30代グループ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6,000人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グルメ・音楽・写真映えスポットに関心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カップル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4,000人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デートや記念日の外出先として参加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その他（シニア・単身など）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2,000人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0">
                          <a:latin typeface="游ゴシック"/>
                        </a:rPr>
                        <a:t>地域在住者・観光客など幅広い層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0</a:t>
            </a:r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5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主なコンテンツ・プログラム</a:t>
            </a:r>
            <a:endParaRPr sz="2800" b="1" dirty="0">
              <a:solidFill>
                <a:srgbClr val="3C5A64"/>
              </a:solidFill>
              <a:latin typeface="游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ステージイベント：ライブ、トークショ</a:t>
            </a:r>
            <a:r>
              <a:rPr sz="1800" b="0" dirty="0">
                <a:latin typeface="游ゴシック"/>
              </a:rPr>
              <a:t>ー、</a:t>
            </a:r>
            <a:r>
              <a:rPr sz="1800" b="0" dirty="0" err="1">
                <a:latin typeface="游ゴシック"/>
              </a:rPr>
              <a:t>パフォーマンスなど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フード・物販：テーマに沿ったグルメ／物販ブース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体験コンテンツ：ワークショップ、子ども向け企画など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特別企画：コラボ企画、フォトスポット、スタンプラリ</a:t>
            </a:r>
            <a:r>
              <a:rPr sz="1800" b="0" dirty="0">
                <a:latin typeface="游ゴシック"/>
              </a:rPr>
              <a:t>ー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FFEC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05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FFEC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0</a:t>
            </a:r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6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前回開催実績・メディア露出</a:t>
            </a:r>
            <a:endParaRPr sz="2800" b="1" dirty="0">
              <a:solidFill>
                <a:srgbClr val="3C5A64"/>
              </a:solidFill>
              <a:latin typeface="游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来場者数</a:t>
            </a:r>
            <a:r>
              <a:rPr sz="1800" b="0" dirty="0">
                <a:latin typeface="游ゴシック"/>
              </a:rPr>
              <a:t>：◯◯,◯◯◯</a:t>
            </a:r>
            <a:r>
              <a:rPr sz="1800" b="0" dirty="0" err="1">
                <a:latin typeface="游ゴシック"/>
              </a:rPr>
              <a:t>人（前年比</a:t>
            </a:r>
            <a:r>
              <a:rPr sz="1800" b="0" dirty="0">
                <a:latin typeface="游ゴシック"/>
              </a:rPr>
              <a:t>◯％）</a:t>
            </a:r>
          </a:p>
          <a:p>
            <a:r>
              <a:rPr sz="1800" b="0" dirty="0" err="1">
                <a:latin typeface="游ゴシック"/>
              </a:rPr>
              <a:t>出店数：飲食◯店舗／物販◯店舗／協賛ブース◯枠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メディア掲載：テレビ◯本／新聞◯本／Webメディア◯本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SNS反応：ハッシュタグ投稿◯件、リーチ◯万件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06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257404"/>
              </p:ext>
            </p:extLst>
          </p:nvPr>
        </p:nvGraphicFramePr>
        <p:xfrm>
          <a:off x="457200" y="2989780"/>
          <a:ext cx="6675119" cy="359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0</a:t>
            </a:r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7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プロモーション・集客設計</a:t>
            </a:r>
            <a:endParaRPr sz="2800" b="1" dirty="0">
              <a:solidFill>
                <a:srgbClr val="3C5A64"/>
              </a:solidFill>
              <a:latin typeface="游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公式サイト・LP：イベント情報・出店情報・協賛企業紹介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SNS：Instagram／X／Facebookなどでの情報発信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オフライン：駅・商店街・観光案内所でのポスタ</a:t>
            </a:r>
            <a:r>
              <a:rPr sz="1800" b="0" dirty="0">
                <a:latin typeface="游ゴシック"/>
              </a:rPr>
              <a:t>ー・</a:t>
            </a:r>
            <a:r>
              <a:rPr sz="1800" b="0" dirty="0" err="1">
                <a:latin typeface="游ゴシック"/>
              </a:rPr>
              <a:t>チラシ掲出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パートナー連携：自治体・観光協会・金融機関・メディアとの連携告知</a:t>
            </a:r>
            <a:endParaRPr sz="1800" b="0" dirty="0">
              <a:latin typeface="游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FFB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07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FFB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0</a:t>
            </a:r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8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協賛の位置づけと全体像</a:t>
            </a:r>
            <a:endParaRPr sz="2800" b="1" dirty="0">
              <a:solidFill>
                <a:srgbClr val="3C5A64"/>
              </a:solidFill>
              <a:latin typeface="游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協賛は「イベント運営費の補填」ではなく「企業の投資」として設計します</a:t>
            </a:r>
            <a:r>
              <a:rPr sz="1800" b="0" dirty="0">
                <a:latin typeface="游ゴシック"/>
              </a:rPr>
              <a:t>。</a:t>
            </a:r>
          </a:p>
          <a:p>
            <a:r>
              <a:rPr sz="1800" b="0" dirty="0" err="1">
                <a:latin typeface="游ゴシック"/>
              </a:rPr>
              <a:t>価値：ターゲット層へのリーチ、ブランドイメージ向上、来場者との接点づくり</a:t>
            </a:r>
            <a:r>
              <a:rPr sz="1800" b="0" dirty="0">
                <a:latin typeface="游ゴシック"/>
              </a:rPr>
              <a:t>。</a:t>
            </a:r>
          </a:p>
          <a:p>
            <a:r>
              <a:rPr sz="1800" b="0" dirty="0" err="1">
                <a:latin typeface="游ゴシック"/>
              </a:rPr>
              <a:t>主催側のスタンス：企業の目的（認知／販売促進／社会貢献）に沿ったメニュー設計</a:t>
            </a:r>
            <a:r>
              <a:rPr sz="1800" b="0" dirty="0">
                <a:latin typeface="游ゴシック"/>
              </a:rPr>
              <a:t>。</a:t>
            </a: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B5EA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08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B5EA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0</a:t>
            </a:r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9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協賛メニュー一覧（ランク別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プレミアムパートナ</a:t>
            </a:r>
            <a:r>
              <a:rPr sz="1800" b="0" dirty="0">
                <a:latin typeface="游ゴシック"/>
              </a:rPr>
              <a:t>ー：◯◯</a:t>
            </a:r>
            <a:r>
              <a:rPr sz="1800" b="0" dirty="0" err="1">
                <a:latin typeface="游ゴシック"/>
              </a:rPr>
              <a:t>万円</a:t>
            </a:r>
            <a:r>
              <a:rPr sz="1800" b="0" dirty="0">
                <a:latin typeface="游ゴシック"/>
              </a:rPr>
              <a:t> … </a:t>
            </a:r>
            <a:r>
              <a:rPr sz="1800" b="0" dirty="0" err="1">
                <a:latin typeface="游ゴシック"/>
              </a:rPr>
              <a:t>冠協賛／最大露出／ブース出展／サンプリング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ゴールドパートナ</a:t>
            </a:r>
            <a:r>
              <a:rPr sz="1800" b="0" dirty="0">
                <a:latin typeface="游ゴシック"/>
              </a:rPr>
              <a:t>ー　：◯◯</a:t>
            </a:r>
            <a:r>
              <a:rPr sz="1800" b="0" dirty="0" err="1">
                <a:latin typeface="游ゴシック"/>
              </a:rPr>
              <a:t>万円</a:t>
            </a:r>
            <a:r>
              <a:rPr sz="1800" b="0" dirty="0">
                <a:latin typeface="游ゴシック"/>
              </a:rPr>
              <a:t> … </a:t>
            </a:r>
            <a:r>
              <a:rPr sz="1800" b="0" dirty="0" err="1">
                <a:latin typeface="游ゴシック"/>
              </a:rPr>
              <a:t>ポスタ</a:t>
            </a:r>
            <a:r>
              <a:rPr sz="1800" b="0" dirty="0">
                <a:latin typeface="游ゴシック"/>
              </a:rPr>
              <a:t>ー・</a:t>
            </a:r>
            <a:r>
              <a:rPr sz="1800" b="0" dirty="0" err="1">
                <a:latin typeface="游ゴシック"/>
              </a:rPr>
              <a:t>チラシ・会場サイン・ブース出展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シルバーパートナ</a:t>
            </a:r>
            <a:r>
              <a:rPr sz="1800" b="0" dirty="0">
                <a:latin typeface="游ゴシック"/>
              </a:rPr>
              <a:t>ー　：◯◯</a:t>
            </a:r>
            <a:r>
              <a:rPr sz="1800" b="0" dirty="0" err="1">
                <a:latin typeface="游ゴシック"/>
              </a:rPr>
              <a:t>万円</a:t>
            </a:r>
            <a:r>
              <a:rPr sz="1800" b="0" dirty="0">
                <a:latin typeface="游ゴシック"/>
              </a:rPr>
              <a:t> … </a:t>
            </a:r>
            <a:r>
              <a:rPr sz="1800" b="0" dirty="0" err="1">
                <a:latin typeface="游ゴシック"/>
              </a:rPr>
              <a:t>ポスタ</a:t>
            </a:r>
            <a:r>
              <a:rPr sz="1800" b="0" dirty="0">
                <a:latin typeface="游ゴシック"/>
              </a:rPr>
              <a:t>ー・</a:t>
            </a:r>
            <a:r>
              <a:rPr sz="1800" b="0" dirty="0" err="1">
                <a:latin typeface="游ゴシック"/>
              </a:rPr>
              <a:t>チラシ・会場サイン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ブロンズパートナ</a:t>
            </a:r>
            <a:r>
              <a:rPr sz="1800" b="0" dirty="0">
                <a:latin typeface="游ゴシック"/>
              </a:rPr>
              <a:t>ー　：◯◯</a:t>
            </a:r>
            <a:r>
              <a:rPr sz="1800" b="0" dirty="0" err="1">
                <a:latin typeface="游ゴシック"/>
              </a:rPr>
              <a:t>万円</a:t>
            </a:r>
            <a:r>
              <a:rPr sz="1800" b="0" dirty="0">
                <a:latin typeface="游ゴシック"/>
              </a:rPr>
              <a:t> … </a:t>
            </a:r>
            <a:r>
              <a:rPr sz="1800" b="0" dirty="0" err="1">
                <a:latin typeface="游ゴシック"/>
              </a:rPr>
              <a:t>ポスタ</a:t>
            </a:r>
            <a:r>
              <a:rPr sz="1800" b="0" dirty="0">
                <a:latin typeface="游ゴシック"/>
              </a:rPr>
              <a:t>ー・</a:t>
            </a:r>
            <a:r>
              <a:rPr sz="1800" b="0" dirty="0" err="1">
                <a:latin typeface="游ゴシック"/>
              </a:rPr>
              <a:t>チラシへの社名掲出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フレンド／物品協賛</a:t>
            </a:r>
            <a:r>
              <a:rPr sz="1800" b="0" dirty="0">
                <a:latin typeface="游ゴシック"/>
              </a:rPr>
              <a:t>：◯◯</a:t>
            </a:r>
            <a:r>
              <a:rPr sz="1800" b="0" dirty="0" err="1">
                <a:latin typeface="游ゴシック"/>
              </a:rPr>
              <a:t>円相当</a:t>
            </a:r>
            <a:r>
              <a:rPr sz="1800" b="0" dirty="0">
                <a:latin typeface="游ゴシック"/>
              </a:rPr>
              <a:t>〜 … </a:t>
            </a:r>
            <a:r>
              <a:rPr sz="1800" b="0" dirty="0" err="1">
                <a:latin typeface="游ゴシック"/>
              </a:rPr>
              <a:t>賞品提供・サンプリングなど</a:t>
            </a:r>
            <a:endParaRPr sz="1800" b="0" dirty="0">
              <a:latin typeface="游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C7C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09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C7C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10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各プランの主な特典</a:t>
            </a:r>
            <a:endParaRPr sz="2800" b="1" dirty="0">
              <a:solidFill>
                <a:srgbClr val="3C5A64"/>
              </a:solidFill>
              <a:latin typeface="游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ロゴ・社名掲出：ポスタ</a:t>
            </a:r>
            <a:r>
              <a:rPr sz="1800" b="0" dirty="0">
                <a:latin typeface="游ゴシック"/>
              </a:rPr>
              <a:t>ー／</a:t>
            </a:r>
            <a:r>
              <a:rPr sz="1800" b="0" dirty="0" err="1">
                <a:latin typeface="游ゴシック"/>
              </a:rPr>
              <a:t>チラシ／会場看板／ステージバックパネル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会場での露出：ブース出展、サンプリング、ステージでの紹介タイム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デジタル露出：公式サイトバナ</a:t>
            </a:r>
            <a:r>
              <a:rPr sz="1800" b="0" dirty="0">
                <a:latin typeface="游ゴシック"/>
              </a:rPr>
              <a:t>ー、</a:t>
            </a:r>
            <a:r>
              <a:rPr sz="1800" b="0" dirty="0" err="1">
                <a:latin typeface="游ゴシック"/>
              </a:rPr>
              <a:t>SNSでの企業紹介、レポート記事での掲載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特典例：招待枠、従業員向け招待、共同企画枠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FFEC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10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FFEC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1</a:t>
            </a:r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1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オプション・物品協賛メニュ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ー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追加サンプリング枠：来場者</a:t>
            </a:r>
            <a:r>
              <a:rPr sz="1800" b="0" dirty="0">
                <a:latin typeface="游ゴシック"/>
              </a:rPr>
              <a:t>◯◯</a:t>
            </a:r>
            <a:r>
              <a:rPr sz="1800" b="0" dirty="0" err="1">
                <a:latin typeface="游ゴシック"/>
              </a:rPr>
              <a:t>名への商品配布など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ステージでの商品紹介枠：MCによる商品PR、サンプリング連動企画など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デジタルタイアップ：公式SNSでのタイアップ投稿、レポート記事での紹介など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物品協賛：抽選会賞品、来場者プレゼント、運営備品の提供など</a:t>
            </a:r>
            <a:endParaRPr sz="1800" b="0" dirty="0">
              <a:latin typeface="游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11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1</a:t>
            </a:r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2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スケジュールと進行イメージ</a:t>
            </a:r>
            <a:endParaRPr sz="2800" b="1" dirty="0">
              <a:solidFill>
                <a:srgbClr val="3C5A64"/>
              </a:solidFill>
              <a:latin typeface="游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>
                <a:latin typeface="游ゴシック"/>
              </a:rPr>
              <a:t>◯</a:t>
            </a:r>
            <a:r>
              <a:rPr sz="1800" b="0" dirty="0" err="1">
                <a:latin typeface="游ゴシック"/>
              </a:rPr>
              <a:t>月上旬：協賛企画書送付・ご相談受付開始</a:t>
            </a:r>
            <a:endParaRPr sz="1800" b="0" dirty="0">
              <a:latin typeface="游ゴシック"/>
            </a:endParaRPr>
          </a:p>
          <a:p>
            <a:r>
              <a:rPr sz="1800" b="0" dirty="0">
                <a:latin typeface="游ゴシック"/>
              </a:rPr>
              <a:t>◯</a:t>
            </a:r>
            <a:r>
              <a:rPr sz="1800" b="0" dirty="0" err="1">
                <a:latin typeface="游ゴシック"/>
              </a:rPr>
              <a:t>月中旬：協賛申込締切・協賛内容の確定</a:t>
            </a:r>
            <a:endParaRPr sz="1800" b="0" dirty="0">
              <a:latin typeface="游ゴシック"/>
            </a:endParaRPr>
          </a:p>
          <a:p>
            <a:r>
              <a:rPr sz="1800" b="0" dirty="0">
                <a:latin typeface="游ゴシック"/>
              </a:rPr>
              <a:t>◯</a:t>
            </a:r>
            <a:r>
              <a:rPr sz="1800" b="0" dirty="0" err="1">
                <a:latin typeface="游ゴシック"/>
              </a:rPr>
              <a:t>月下旬：ロゴデータ・広告素材の入稿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イベント当日：掲出・ブース出展・サンプリングなどを実施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イベント後：来場者数・写真・メディア掲載などをまとめた実施レポート送付</a:t>
            </a:r>
            <a:endParaRPr sz="1800" b="0" dirty="0">
              <a:latin typeface="游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FFB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12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FFB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1</a:t>
            </a:r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3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主催団体・運営体制</a:t>
            </a:r>
            <a:endParaRPr sz="2800" b="1" dirty="0">
              <a:solidFill>
                <a:srgbClr val="3C5A64"/>
              </a:solidFill>
              <a:latin typeface="游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 b="0" dirty="0" err="1">
                <a:latin typeface="游ゴシック"/>
              </a:rPr>
              <a:t>主催団体の概要：沿革、活動内容、これまでの開催実績など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実行委員会構成：委員長・事務局・広報・会場運営・安全管理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など</a:t>
            </a:r>
            <a:endParaRPr sz="1800" b="0" dirty="0">
              <a:latin typeface="游ゴシック"/>
            </a:endParaRPr>
          </a:p>
          <a:p>
            <a:r>
              <a:rPr sz="1800" b="0" dirty="0" err="1">
                <a:latin typeface="游ゴシック"/>
              </a:rPr>
              <a:t>外部パートナ</a:t>
            </a:r>
            <a:r>
              <a:rPr sz="1800" b="0" dirty="0">
                <a:latin typeface="游ゴシック"/>
              </a:rPr>
              <a:t>ー：</a:t>
            </a:r>
            <a:r>
              <a:rPr sz="1800" b="0" dirty="0" err="1">
                <a:latin typeface="游ゴシック"/>
              </a:rPr>
              <a:t>制作会社、警備、音響・照明、会場管理など</a:t>
            </a:r>
            <a:endParaRPr sz="1800" b="0" dirty="0">
              <a:latin typeface="游ゴシック"/>
            </a:endParaRPr>
          </a:p>
          <a:p>
            <a:r>
              <a:rPr sz="1800" b="0" dirty="0">
                <a:latin typeface="游ゴシック"/>
              </a:rPr>
              <a:t>「</a:t>
            </a:r>
            <a:r>
              <a:rPr sz="1800" b="0" dirty="0" err="1">
                <a:latin typeface="游ゴシック"/>
              </a:rPr>
              <a:t>安全・安心な運営」を重視した体制であることを簡潔に説明します</a:t>
            </a:r>
            <a:r>
              <a:rPr sz="1800" b="0" dirty="0">
                <a:latin typeface="游ゴシック"/>
              </a:rPr>
              <a:t>。</a:t>
            </a: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B5EA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13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B5EA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srgbClr val="3C5A64"/>
                </a:solidFill>
                <a:latin typeface="游ゴシック"/>
              </a:rPr>
              <a:t>1</a:t>
            </a:r>
            <a:r>
              <a:rPr lang="en-US" sz="2800" b="1" dirty="0">
                <a:solidFill>
                  <a:srgbClr val="3C5A64"/>
                </a:solidFill>
                <a:latin typeface="游ゴシック"/>
              </a:rPr>
              <a:t>4</a:t>
            </a:r>
            <a:r>
              <a:rPr sz="2800" b="1" dirty="0">
                <a:solidFill>
                  <a:srgbClr val="3C5A64"/>
                </a:solidFill>
                <a:latin typeface="游ゴシック"/>
              </a:rPr>
              <a:t>. </a:t>
            </a:r>
            <a:r>
              <a:rPr sz="2800" b="1" dirty="0" err="1">
                <a:solidFill>
                  <a:srgbClr val="3C5A64"/>
                </a:solidFill>
                <a:latin typeface="游ゴシック"/>
              </a:rPr>
              <a:t>ご協賛お申し込み方法・お問い合わせ</a:t>
            </a:r>
            <a:endParaRPr sz="2800" b="1" dirty="0">
              <a:solidFill>
                <a:srgbClr val="3C5A64"/>
              </a:solidFill>
              <a:latin typeface="游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800" b="0">
              <a:latin typeface="游ゴシック"/>
            </a:endParaRPr>
          </a:p>
          <a:p>
            <a:pPr marL="0" indent="0">
              <a:buNone/>
            </a:pPr>
            <a:r>
              <a:rPr sz="1800" b="0">
                <a:latin typeface="游ゴシック"/>
              </a:rPr>
              <a:t>【</a:t>
            </a:r>
            <a:r>
              <a:rPr sz="1800" b="0" dirty="0" err="1">
                <a:latin typeface="游ゴシック"/>
              </a:rPr>
              <a:t>お申し込み方法</a:t>
            </a:r>
            <a:r>
              <a:rPr sz="1800" b="0" dirty="0">
                <a:latin typeface="游ゴシック"/>
              </a:rPr>
              <a:t>】</a:t>
            </a:r>
          </a:p>
          <a:p>
            <a:r>
              <a:rPr sz="1800" b="0" dirty="0" err="1">
                <a:latin typeface="游ゴシック"/>
              </a:rPr>
              <a:t>申込フォーム（QRコード／URL）から必要事項をご入力ください</a:t>
            </a:r>
            <a:r>
              <a:rPr sz="1800" b="0" dirty="0">
                <a:latin typeface="游ゴシック"/>
              </a:rPr>
              <a:t>。</a:t>
            </a:r>
          </a:p>
          <a:p>
            <a:r>
              <a:rPr sz="1800" b="0" dirty="0" err="1">
                <a:latin typeface="游ゴシック"/>
              </a:rPr>
              <a:t>または別紙申込書にご記入のうえ、メール／FAXでご返信ください</a:t>
            </a:r>
            <a:r>
              <a:rPr sz="1800" b="0" dirty="0">
                <a:latin typeface="游ゴシック"/>
              </a:rPr>
              <a:t>。</a:t>
            </a:r>
          </a:p>
          <a:p>
            <a:pPr marL="0" indent="0">
              <a:buNone/>
            </a:pPr>
            <a:endParaRPr lang="en-US" sz="1800" b="0" dirty="0">
              <a:latin typeface="游ゴシック"/>
            </a:endParaRPr>
          </a:p>
          <a:p>
            <a:pPr marL="0" indent="0">
              <a:buNone/>
            </a:pPr>
            <a:r>
              <a:rPr sz="1800" b="0" dirty="0">
                <a:latin typeface="游ゴシック"/>
              </a:rPr>
              <a:t>【</a:t>
            </a:r>
            <a:r>
              <a:rPr sz="1800" b="0" dirty="0" err="1">
                <a:latin typeface="游ゴシック"/>
              </a:rPr>
              <a:t>お問い合わせ先</a:t>
            </a:r>
            <a:r>
              <a:rPr sz="1800" b="0" dirty="0">
                <a:latin typeface="游ゴシック"/>
              </a:rPr>
              <a:t>】</a:t>
            </a:r>
          </a:p>
          <a:p>
            <a:r>
              <a:rPr sz="1800" b="0" dirty="0" err="1">
                <a:latin typeface="游ゴシック"/>
              </a:rPr>
              <a:t>〇〇フェス実行委員会</a:t>
            </a:r>
            <a:r>
              <a:rPr sz="1800" b="0" dirty="0">
                <a:latin typeface="游ゴシック"/>
              </a:rPr>
              <a:t> </a:t>
            </a:r>
            <a:r>
              <a:rPr sz="1800" b="0" dirty="0" err="1">
                <a:latin typeface="游ゴシック"/>
              </a:rPr>
              <a:t>事務局（〇〇協会内</a:t>
            </a:r>
            <a:r>
              <a:rPr sz="1800" b="0" dirty="0">
                <a:latin typeface="游ゴシック"/>
              </a:rPr>
              <a:t>）</a:t>
            </a:r>
          </a:p>
          <a:p>
            <a:r>
              <a:rPr sz="1800" b="0" dirty="0" err="1">
                <a:latin typeface="游ゴシック"/>
              </a:rPr>
              <a:t>住所</a:t>
            </a:r>
            <a:r>
              <a:rPr sz="1800" b="0" dirty="0">
                <a:latin typeface="游ゴシック"/>
              </a:rPr>
              <a:t>：〒000-0000 〇〇県〇〇市〇〇町0-0-0</a:t>
            </a:r>
          </a:p>
          <a:p>
            <a:r>
              <a:rPr sz="1800" b="0" dirty="0">
                <a:latin typeface="游ゴシック"/>
              </a:rPr>
              <a:t>TEL：000-000-0000 ／ FAX：000-000-0000</a:t>
            </a:r>
          </a:p>
          <a:p>
            <a:r>
              <a:rPr sz="1800" b="0" dirty="0">
                <a:latin typeface="游ゴシック"/>
              </a:rPr>
              <a:t>MAIL：info@example.jp （</a:t>
            </a:r>
            <a:r>
              <a:rPr sz="1800" b="0" dirty="0" err="1">
                <a:latin typeface="游ゴシック"/>
              </a:rPr>
              <a:t>担当：〇〇</a:t>
            </a:r>
            <a:r>
              <a:rPr sz="1800" b="0" dirty="0">
                <a:latin typeface="游ゴシック"/>
              </a:rPr>
              <a:t>）</a:t>
            </a:r>
          </a:p>
          <a:p>
            <a:r>
              <a:rPr sz="1800" b="0" dirty="0">
                <a:latin typeface="游ゴシック"/>
              </a:rPr>
              <a:t>※</a:t>
            </a:r>
            <a:r>
              <a:rPr sz="1800" b="0" dirty="0" err="1">
                <a:latin typeface="游ゴシック"/>
              </a:rPr>
              <a:t>ご質問・ご相談のみのご連絡も歓迎です</a:t>
            </a:r>
            <a:r>
              <a:rPr sz="1800" b="0" dirty="0">
                <a:latin typeface="游ゴシック"/>
              </a:rPr>
              <a:t>。</a:t>
            </a:r>
          </a:p>
        </p:txBody>
      </p:sp>
      <p:sp>
        <p:nvSpPr>
          <p:cNvPr id="4" name="Oval 3"/>
          <p:cNvSpPr/>
          <p:nvPr/>
        </p:nvSpPr>
        <p:spPr>
          <a:xfrm>
            <a:off x="0" y="274638"/>
            <a:ext cx="365760" cy="365760"/>
          </a:xfrm>
          <a:prstGeom prst="ellipse">
            <a:avLst/>
          </a:prstGeom>
          <a:solidFill>
            <a:srgbClr val="C7C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3C3C3C"/>
                </a:solidFill>
                <a:latin typeface="游ゴシック"/>
              </a:rPr>
              <a:t>14</a:t>
            </a:r>
          </a:p>
        </p:txBody>
      </p:sp>
      <p:sp>
        <p:nvSpPr>
          <p:cNvPr id="5" name="Oval 4"/>
          <p:cNvSpPr/>
          <p:nvPr/>
        </p:nvSpPr>
        <p:spPr>
          <a:xfrm>
            <a:off x="7680960" y="5760720"/>
            <a:ext cx="822960" cy="822960"/>
          </a:xfrm>
          <a:prstGeom prst="ellipse">
            <a:avLst/>
          </a:prstGeom>
          <a:solidFill>
            <a:srgbClr val="C7C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7132320" y="5394960"/>
            <a:ext cx="640080" cy="640080"/>
          </a:xfrm>
          <a:prstGeom prst="triangl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643</Words>
  <Application>Microsoft Office PowerPoint</Application>
  <PresentationFormat>画面に合わせる (4:3)</PresentationFormat>
  <Paragraphs>114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9" baseType="lpstr">
      <vt:lpstr>游ゴシック</vt:lpstr>
      <vt:lpstr>Arial</vt:lpstr>
      <vt:lpstr>Calibri</vt:lpstr>
      <vt:lpstr>Office Theme</vt:lpstr>
      <vt:lpstr>イベント協賛企画書 テンプレート</vt:lpstr>
      <vt:lpstr>01. イベント概要</vt:lpstr>
      <vt:lpstr>02. 開催の背景とビジョン</vt:lpstr>
      <vt:lpstr>03. 開催場所のイメージ</vt:lpstr>
      <vt:lpstr>04. ターゲットと来場者イメージ</vt:lpstr>
      <vt:lpstr>05. 主なコンテンツ・プログラム</vt:lpstr>
      <vt:lpstr>06. 前回開催実績・メディア露出</vt:lpstr>
      <vt:lpstr>07. プロモーション・集客設計</vt:lpstr>
      <vt:lpstr>08. 協賛の位置づけと全体像</vt:lpstr>
      <vt:lpstr>09. 協賛メニュー一覧（ランク別）</vt:lpstr>
      <vt:lpstr>10. 各プランの主な特典</vt:lpstr>
      <vt:lpstr>11. オプション・物品協賛メニュー</vt:lpstr>
      <vt:lpstr>12. スケジュールと進行イメージ</vt:lpstr>
      <vt:lpstr>13. 主催団体・運営体制</vt:lpstr>
      <vt:lpstr>14. ご協賛お申し込み方法・お問い合わせ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okada</cp:lastModifiedBy>
  <cp:revision>3</cp:revision>
  <dcterms:created xsi:type="dcterms:W3CDTF">2013-01-27T09:14:16Z</dcterms:created>
  <dcterms:modified xsi:type="dcterms:W3CDTF">2025-11-17T06:10:48Z</dcterms:modified>
  <cp:category/>
</cp:coreProperties>
</file>