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2" d="100"/>
          <a:sy n="62" d="100"/>
        </p:scale>
        <p:origin x="1400" y="4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11/14/2025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11/14/2025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11/14/2025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11/14/2025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11/14/2025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sz="3200">
                <a:latin typeface="游ゴシック"/>
              </a:rPr>
              <a:t>〇〇フェスタ ご協賛企画書 テンプレート</a:t>
            </a:r>
          </a:p>
        </p:txBody>
      </p:sp>
      <p:sp>
        <p:nvSpPr>
          <p:cNvPr id="3" name="Subtitle 2"/>
          <p:cNvSpPr>
            <a:spLocks noGrp="1"/>
          </p:cNvSpPr>
          <p:nvPr>
            <p:ph type="subTitle" idx="1"/>
          </p:nvPr>
        </p:nvSpPr>
        <p:spPr/>
        <p:txBody>
          <a:bodyPr/>
          <a:lstStyle/>
          <a:p>
            <a:r>
              <a:rPr sz="1800">
                <a:latin typeface="游ゴシック"/>
              </a:rPr>
              <a:t>イベント協賛の概要・メリット・協賛メニューをまとめた標準フォーマット</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00800" y="365760"/>
            <a:ext cx="2286000" cy="457200"/>
          </a:xfrm>
          <a:prstGeom prst="rect">
            <a:avLst/>
          </a:prstGeom>
          <a:noFill/>
        </p:spPr>
        <p:txBody>
          <a:bodyPr wrap="none">
            <a:spAutoFit/>
          </a:bodyPr>
          <a:lstStyle/>
          <a:p>
            <a:r>
              <a:rPr sz="1600">
                <a:latin typeface="游ゴシック"/>
              </a:rPr>
              <a:t>令和○年○月吉日</a:t>
            </a:r>
          </a:p>
        </p:txBody>
      </p:sp>
      <p:sp>
        <p:nvSpPr>
          <p:cNvPr id="3" name="TextBox 2"/>
          <p:cNvSpPr txBox="1"/>
          <p:nvPr/>
        </p:nvSpPr>
        <p:spPr>
          <a:xfrm>
            <a:off x="731520" y="822960"/>
            <a:ext cx="3657600" cy="548640"/>
          </a:xfrm>
          <a:prstGeom prst="rect">
            <a:avLst/>
          </a:prstGeom>
          <a:noFill/>
        </p:spPr>
        <p:txBody>
          <a:bodyPr wrap="none">
            <a:spAutoFit/>
          </a:bodyPr>
          <a:lstStyle/>
          <a:p>
            <a:r>
              <a:rPr sz="2200">
                <a:latin typeface="游ゴシック"/>
              </a:rPr>
              <a:t>各  位</a:t>
            </a:r>
          </a:p>
        </p:txBody>
      </p:sp>
      <p:sp>
        <p:nvSpPr>
          <p:cNvPr id="4" name="TextBox 3"/>
          <p:cNvSpPr txBox="1"/>
          <p:nvPr/>
        </p:nvSpPr>
        <p:spPr>
          <a:xfrm>
            <a:off x="5029200" y="914400"/>
            <a:ext cx="1980029" cy="523220"/>
          </a:xfrm>
          <a:prstGeom prst="rect">
            <a:avLst/>
          </a:prstGeom>
          <a:noFill/>
        </p:spPr>
        <p:txBody>
          <a:bodyPr wrap="none">
            <a:spAutoFit/>
          </a:bodyPr>
          <a:lstStyle/>
          <a:p>
            <a:r>
              <a:rPr sz="1400" dirty="0" err="1">
                <a:latin typeface="游ゴシック"/>
              </a:rPr>
              <a:t>〇〇フェス実行委員会</a:t>
            </a:r>
            <a:endParaRPr sz="1400" dirty="0">
              <a:latin typeface="游ゴシック"/>
            </a:endParaRPr>
          </a:p>
          <a:p>
            <a:r>
              <a:rPr sz="1400" dirty="0" err="1">
                <a:latin typeface="游ゴシック"/>
              </a:rPr>
              <a:t>実行委員長</a:t>
            </a:r>
            <a:r>
              <a:rPr sz="1400" dirty="0">
                <a:latin typeface="游ゴシック"/>
              </a:rPr>
              <a:t>　□□□□</a:t>
            </a:r>
          </a:p>
        </p:txBody>
      </p:sp>
      <p:sp>
        <p:nvSpPr>
          <p:cNvPr id="5" name="TextBox 4"/>
          <p:cNvSpPr txBox="1"/>
          <p:nvPr/>
        </p:nvSpPr>
        <p:spPr>
          <a:xfrm>
            <a:off x="914400" y="1737360"/>
            <a:ext cx="3877985" cy="461665"/>
          </a:xfrm>
          <a:prstGeom prst="rect">
            <a:avLst/>
          </a:prstGeom>
          <a:noFill/>
        </p:spPr>
        <p:txBody>
          <a:bodyPr wrap="none">
            <a:spAutoFit/>
          </a:bodyPr>
          <a:lstStyle/>
          <a:p>
            <a:pPr algn="l"/>
            <a:r>
              <a:rPr sz="2400" dirty="0" err="1">
                <a:latin typeface="游ゴシック"/>
              </a:rPr>
              <a:t>〇〇フェスご協賛のお願い</a:t>
            </a:r>
            <a:endParaRPr sz="2400" dirty="0">
              <a:latin typeface="游ゴシック"/>
            </a:endParaRPr>
          </a:p>
        </p:txBody>
      </p:sp>
      <p:sp>
        <p:nvSpPr>
          <p:cNvPr id="6" name="TextBox 5"/>
          <p:cNvSpPr txBox="1"/>
          <p:nvPr/>
        </p:nvSpPr>
        <p:spPr>
          <a:xfrm>
            <a:off x="304800" y="2560320"/>
            <a:ext cx="8556172" cy="1815882"/>
          </a:xfrm>
          <a:prstGeom prst="rect">
            <a:avLst/>
          </a:prstGeom>
          <a:noFill/>
        </p:spPr>
        <p:txBody>
          <a:bodyPr wrap="square">
            <a:spAutoFit/>
          </a:bodyPr>
          <a:lstStyle/>
          <a:p>
            <a:r>
              <a:rPr sz="1400" dirty="0" err="1">
                <a:latin typeface="游ゴシック"/>
              </a:rPr>
              <a:t>拝啓</a:t>
            </a:r>
            <a:r>
              <a:rPr sz="1400" dirty="0">
                <a:latin typeface="游ゴシック"/>
              </a:rPr>
              <a:t>　</a:t>
            </a:r>
            <a:r>
              <a:rPr sz="1400" dirty="0" err="1">
                <a:latin typeface="游ゴシック"/>
              </a:rPr>
              <a:t>時下ますますご清祥のこととお慶び申し上げます</a:t>
            </a:r>
            <a:r>
              <a:rPr sz="1400" dirty="0">
                <a:latin typeface="游ゴシック"/>
              </a:rPr>
              <a:t>。</a:t>
            </a:r>
            <a:endParaRPr lang="en-US" sz="1400" dirty="0">
              <a:latin typeface="游ゴシック"/>
            </a:endParaRPr>
          </a:p>
          <a:p>
            <a:r>
              <a:rPr sz="1400" dirty="0" err="1">
                <a:latin typeface="游ゴシック"/>
              </a:rPr>
              <a:t>日頃より格別のご高配を賜り、厚く御礼申し上げます</a:t>
            </a:r>
            <a:r>
              <a:rPr sz="1400" dirty="0">
                <a:latin typeface="游ゴシック"/>
              </a:rPr>
              <a:t>。</a:t>
            </a:r>
          </a:p>
          <a:p>
            <a:endParaRPr sz="1400" dirty="0">
              <a:latin typeface="游ゴシック"/>
            </a:endParaRPr>
          </a:p>
          <a:p>
            <a:r>
              <a:rPr sz="1400" dirty="0" err="1">
                <a:latin typeface="游ゴシック"/>
              </a:rPr>
              <a:t>さて、本年も地域のみなさまに親しまれている「〇〇フェス」を開催する運びとなりました</a:t>
            </a:r>
            <a:r>
              <a:rPr sz="1400" dirty="0">
                <a:latin typeface="游ゴシック"/>
              </a:rPr>
              <a:t>。</a:t>
            </a:r>
            <a:endParaRPr lang="en-US" sz="1400" dirty="0">
              <a:latin typeface="游ゴシック"/>
            </a:endParaRPr>
          </a:p>
          <a:p>
            <a:r>
              <a:rPr sz="1400" dirty="0" err="1">
                <a:latin typeface="游ゴシック"/>
              </a:rPr>
              <a:t>ご家族連れや若年層を中心に、多くの方に楽しんでいただける夏の恒例イベントを目指しております</a:t>
            </a:r>
            <a:r>
              <a:rPr sz="1400" dirty="0">
                <a:latin typeface="游ゴシック"/>
              </a:rPr>
              <a:t>。</a:t>
            </a:r>
          </a:p>
          <a:p>
            <a:endParaRPr sz="1400" dirty="0">
              <a:latin typeface="游ゴシック"/>
            </a:endParaRPr>
          </a:p>
          <a:p>
            <a:r>
              <a:rPr sz="1400" dirty="0" err="1">
                <a:latin typeface="游ゴシック"/>
              </a:rPr>
              <a:t>つきましては、本イベントの趣旨にご賛同いただける企業・団体のみなさまに、下記のとおりご協賛をお願い申し上げます</a:t>
            </a:r>
            <a:r>
              <a:rPr sz="1400" dirty="0">
                <a:latin typeface="游ゴシック"/>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600">
                <a:latin typeface="游ゴシック"/>
              </a:rPr>
              <a:t>イベント概要</a:t>
            </a:r>
          </a:p>
        </p:txBody>
      </p:sp>
      <p:sp>
        <p:nvSpPr>
          <p:cNvPr id="3" name="Content Placeholder 2"/>
          <p:cNvSpPr>
            <a:spLocks noGrp="1"/>
          </p:cNvSpPr>
          <p:nvPr>
            <p:ph idx="1"/>
          </p:nvPr>
        </p:nvSpPr>
        <p:spPr/>
        <p:txBody>
          <a:bodyPr/>
          <a:lstStyle/>
          <a:p>
            <a:r>
              <a:rPr sz="1600" dirty="0">
                <a:latin typeface="游ゴシック"/>
              </a:rPr>
              <a:t>イベント名：〇〇フェス202◯</a:t>
            </a:r>
          </a:p>
          <a:p>
            <a:r>
              <a:rPr sz="1600" dirty="0">
                <a:latin typeface="游ゴシック"/>
              </a:rPr>
              <a:t>開催日時：202◯年◯月◯日（◯） ◯時〜◯時</a:t>
            </a:r>
          </a:p>
          <a:p>
            <a:r>
              <a:rPr sz="1600" dirty="0">
                <a:latin typeface="游ゴシック"/>
              </a:rPr>
              <a:t>会　　</a:t>
            </a:r>
            <a:r>
              <a:rPr sz="1600" dirty="0" err="1">
                <a:latin typeface="游ゴシック"/>
              </a:rPr>
              <a:t>場：〇〇県〇〇市</a:t>
            </a:r>
            <a:r>
              <a:rPr sz="1600" dirty="0">
                <a:latin typeface="游ゴシック"/>
              </a:rPr>
              <a:t> </a:t>
            </a:r>
            <a:r>
              <a:rPr sz="1600" dirty="0" err="1">
                <a:latin typeface="游ゴシック"/>
              </a:rPr>
              <a:t>〇〇会場（住所</a:t>
            </a:r>
            <a:r>
              <a:rPr sz="1600" dirty="0">
                <a:latin typeface="游ゴシック"/>
              </a:rPr>
              <a:t>）</a:t>
            </a:r>
          </a:p>
          <a:p>
            <a:r>
              <a:rPr sz="1600" dirty="0">
                <a:latin typeface="游ゴシック"/>
              </a:rPr>
              <a:t>主　　</a:t>
            </a:r>
            <a:r>
              <a:rPr sz="1600" dirty="0" err="1">
                <a:latin typeface="游ゴシック"/>
              </a:rPr>
              <a:t>催：〇〇フェス実行委員会</a:t>
            </a:r>
            <a:endParaRPr sz="1600" dirty="0">
              <a:latin typeface="游ゴシック"/>
            </a:endParaRPr>
          </a:p>
          <a:p>
            <a:r>
              <a:rPr sz="1600" dirty="0" err="1">
                <a:latin typeface="游ゴシック"/>
              </a:rPr>
              <a:t>後援・協力：〇〇市、〇〇観光協会</a:t>
            </a:r>
            <a:r>
              <a:rPr sz="1600" dirty="0">
                <a:latin typeface="游ゴシック"/>
              </a:rPr>
              <a:t>　</a:t>
            </a:r>
            <a:r>
              <a:rPr sz="1600" dirty="0" err="1">
                <a:latin typeface="游ゴシック"/>
              </a:rPr>
              <a:t>ほか</a:t>
            </a:r>
            <a:endParaRPr sz="1600" dirty="0">
              <a:latin typeface="游ゴシック"/>
            </a:endParaRPr>
          </a:p>
          <a:p>
            <a:r>
              <a:rPr sz="1600" dirty="0" err="1">
                <a:latin typeface="游ゴシック"/>
              </a:rPr>
              <a:t>想定来場者</a:t>
            </a:r>
            <a:r>
              <a:rPr sz="1600" dirty="0">
                <a:latin typeface="游ゴシック"/>
              </a:rPr>
              <a:t>：◯◯</a:t>
            </a:r>
            <a:r>
              <a:rPr sz="1600" dirty="0" err="1">
                <a:latin typeface="游ゴシック"/>
              </a:rPr>
              <a:t>名（家族連れ・若年層・地域住民など</a:t>
            </a:r>
            <a:r>
              <a:rPr sz="1600" dirty="0">
                <a:latin typeface="游ゴシック"/>
              </a:rPr>
              <a:t>）</a:t>
            </a:r>
          </a:p>
          <a:p>
            <a:r>
              <a:rPr sz="1600" dirty="0" err="1">
                <a:latin typeface="游ゴシック"/>
              </a:rPr>
              <a:t>主なコンテンツ：ステージイベント、屋台ブース、体験コーナ</a:t>
            </a:r>
            <a:r>
              <a:rPr sz="1600" dirty="0">
                <a:latin typeface="游ゴシック"/>
              </a:rPr>
              <a:t>ー、</a:t>
            </a:r>
            <a:r>
              <a:rPr sz="1600" dirty="0" err="1">
                <a:latin typeface="游ゴシック"/>
              </a:rPr>
              <a:t>花火</a:t>
            </a:r>
            <a:r>
              <a:rPr sz="1600" dirty="0">
                <a:latin typeface="游ゴシック"/>
              </a:rPr>
              <a:t> </a:t>
            </a:r>
            <a:r>
              <a:rPr sz="1600" dirty="0" err="1">
                <a:latin typeface="游ゴシック"/>
              </a:rPr>
              <a:t>など</a:t>
            </a:r>
            <a:endParaRPr sz="1600" dirty="0">
              <a:latin typeface="游ゴシック"/>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600">
                <a:latin typeface="游ゴシック"/>
              </a:rPr>
              <a:t>企画コンセプトとターゲット</a:t>
            </a:r>
          </a:p>
        </p:txBody>
      </p:sp>
      <p:sp>
        <p:nvSpPr>
          <p:cNvPr id="3" name="Content Placeholder 2"/>
          <p:cNvSpPr>
            <a:spLocks noGrp="1"/>
          </p:cNvSpPr>
          <p:nvPr>
            <p:ph idx="1"/>
          </p:nvPr>
        </p:nvSpPr>
        <p:spPr/>
        <p:txBody>
          <a:bodyPr/>
          <a:lstStyle/>
          <a:p>
            <a:r>
              <a:rPr sz="1600" dirty="0" err="1">
                <a:latin typeface="游ゴシック"/>
              </a:rPr>
              <a:t>コンセプト例</a:t>
            </a:r>
            <a:r>
              <a:rPr sz="1600" dirty="0">
                <a:latin typeface="游ゴシック"/>
              </a:rPr>
              <a:t>：「</a:t>
            </a:r>
            <a:r>
              <a:rPr sz="1600" dirty="0" err="1">
                <a:latin typeface="游ゴシック"/>
              </a:rPr>
              <a:t>地域の魅力を再発見し、世代を超えて交流が生まれる夏祭り</a:t>
            </a:r>
            <a:r>
              <a:rPr sz="1600" dirty="0">
                <a:latin typeface="游ゴシック"/>
              </a:rPr>
              <a:t>」</a:t>
            </a:r>
          </a:p>
          <a:p>
            <a:r>
              <a:rPr sz="1600" dirty="0" err="1">
                <a:latin typeface="游ゴシック"/>
              </a:rPr>
              <a:t>企画の背景：人口減少・若者流出が進む中、地域への愛着を高めるきっかけをつくる</a:t>
            </a:r>
            <a:r>
              <a:rPr sz="1600" dirty="0">
                <a:latin typeface="游ゴシック"/>
              </a:rPr>
              <a:t>。</a:t>
            </a:r>
          </a:p>
          <a:p>
            <a:r>
              <a:rPr sz="1600" dirty="0">
                <a:latin typeface="游ゴシック"/>
              </a:rPr>
              <a:t>メインターゲット：近隣在住のファミリー層・20〜40代社会人・学生など。</a:t>
            </a:r>
          </a:p>
          <a:p>
            <a:r>
              <a:rPr sz="1600" dirty="0" err="1">
                <a:latin typeface="游ゴシック"/>
              </a:rPr>
              <a:t>スポンサー視点の価値：地域密着のブランド認知、家族向け商品の訴求、来場者との直接接点</a:t>
            </a:r>
            <a:r>
              <a:rPr sz="1600" dirty="0">
                <a:latin typeface="游ゴシック"/>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600">
                <a:latin typeface="游ゴシック"/>
              </a:rPr>
              <a:t>ご協賛のお願い内容</a:t>
            </a:r>
          </a:p>
        </p:txBody>
      </p:sp>
      <p:sp>
        <p:nvSpPr>
          <p:cNvPr id="3" name="Content Placeholder 2"/>
          <p:cNvSpPr>
            <a:spLocks noGrp="1"/>
          </p:cNvSpPr>
          <p:nvPr>
            <p:ph idx="1"/>
          </p:nvPr>
        </p:nvSpPr>
        <p:spPr/>
        <p:txBody>
          <a:bodyPr/>
          <a:lstStyle/>
          <a:p>
            <a:r>
              <a:rPr sz="1600">
                <a:latin typeface="游ゴシック"/>
              </a:rPr>
              <a:t>１．広告協賛金</a:t>
            </a:r>
          </a:p>
          <a:p>
            <a:pPr lvl="1"/>
            <a:r>
              <a:rPr sz="1600">
                <a:latin typeface="游ゴシック"/>
              </a:rPr>
              <a:t>・イベント運営費（会場設営・ステージ・安全対策・広報費など）に充当。</a:t>
            </a:r>
          </a:p>
          <a:p>
            <a:pPr lvl="1"/>
            <a:r>
              <a:rPr sz="1600">
                <a:latin typeface="游ゴシック"/>
              </a:rPr>
              <a:t>・金額や口数は後述の協賛メニューをご参照ください。</a:t>
            </a:r>
          </a:p>
          <a:p>
            <a:r>
              <a:rPr sz="1600">
                <a:latin typeface="游ゴシック"/>
              </a:rPr>
              <a:t>２．物品・サービス協賛</a:t>
            </a:r>
          </a:p>
          <a:p>
            <a:pPr lvl="1"/>
            <a:r>
              <a:rPr sz="1600">
                <a:latin typeface="游ゴシック"/>
              </a:rPr>
              <a:t>・抽選会賞品、来場者プレゼント、運営備品、サービス提供など。</a:t>
            </a:r>
          </a:p>
          <a:p>
            <a:pPr lvl="1"/>
            <a:r>
              <a:rPr sz="1600">
                <a:latin typeface="游ゴシック"/>
              </a:rPr>
              <a:t>・内容に応じて、会場や印刷物へのロゴ掲載などで感謝をお伝えします。</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400">
                <a:latin typeface="游ゴシック"/>
              </a:rPr>
              <a:t>企業・団体のみなさまへの主なメリット</a:t>
            </a:r>
          </a:p>
        </p:txBody>
      </p:sp>
      <p:sp>
        <p:nvSpPr>
          <p:cNvPr id="3" name="Content Placeholder 2"/>
          <p:cNvSpPr>
            <a:spLocks noGrp="1"/>
          </p:cNvSpPr>
          <p:nvPr>
            <p:ph idx="1"/>
          </p:nvPr>
        </p:nvSpPr>
        <p:spPr/>
        <p:txBody>
          <a:bodyPr/>
          <a:lstStyle/>
          <a:p>
            <a:r>
              <a:rPr sz="1600">
                <a:latin typeface="游ゴシック"/>
              </a:rPr>
              <a:t>１．地域・生活者へのブランド認知向上</a:t>
            </a:r>
          </a:p>
          <a:p>
            <a:r>
              <a:rPr sz="1600">
                <a:latin typeface="游ゴシック"/>
              </a:rPr>
              <a:t>２．来場者との直接コミュニケーション（ブース出展・サンプリングなど）</a:t>
            </a:r>
          </a:p>
          <a:p>
            <a:r>
              <a:rPr sz="1600">
                <a:latin typeface="游ゴシック"/>
              </a:rPr>
              <a:t>３．地域貢献・社会貢献活動としてのイメージ向上</a:t>
            </a:r>
          </a:p>
          <a:p>
            <a:r>
              <a:rPr sz="1600">
                <a:latin typeface="游ゴシック"/>
              </a:rPr>
              <a:t>４．自社商品・サービスのトライアル機会の創出</a:t>
            </a:r>
          </a:p>
          <a:p>
            <a:r>
              <a:rPr sz="1600">
                <a:latin typeface="游ゴシック"/>
              </a:rPr>
              <a:t>５．自治体・地域団体とのネットワーク形成</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400">
                <a:latin typeface="游ゴシック"/>
              </a:rPr>
              <a:t>協賛メニューと特典例</a:t>
            </a:r>
          </a:p>
        </p:txBody>
      </p:sp>
      <p:sp>
        <p:nvSpPr>
          <p:cNvPr id="3" name="Content Placeholder 2"/>
          <p:cNvSpPr>
            <a:spLocks noGrp="1"/>
          </p:cNvSpPr>
          <p:nvPr>
            <p:ph idx="1"/>
          </p:nvPr>
        </p:nvSpPr>
        <p:spPr/>
        <p:txBody>
          <a:bodyPr/>
          <a:lstStyle/>
          <a:p>
            <a:r>
              <a:rPr sz="1500" dirty="0" err="1">
                <a:latin typeface="游ゴシック"/>
              </a:rPr>
              <a:t>例）ランク別協賛メニュ</a:t>
            </a:r>
            <a:r>
              <a:rPr sz="1500" dirty="0">
                <a:latin typeface="游ゴシック"/>
              </a:rPr>
              <a:t>ー</a:t>
            </a:r>
            <a:endParaRPr lang="en-US" sz="1500" dirty="0">
              <a:latin typeface="游ゴシック"/>
            </a:endParaRPr>
          </a:p>
          <a:p>
            <a:endParaRPr sz="1500" dirty="0">
              <a:latin typeface="游ゴシック"/>
            </a:endParaRPr>
          </a:p>
          <a:p>
            <a:r>
              <a:rPr sz="1500" dirty="0" err="1">
                <a:latin typeface="游ゴシック"/>
              </a:rPr>
              <a:t>Aプラン</a:t>
            </a:r>
            <a:r>
              <a:rPr sz="1500" dirty="0">
                <a:latin typeface="游ゴシック"/>
              </a:rPr>
              <a:t>（◯◯</a:t>
            </a:r>
            <a:r>
              <a:rPr sz="1500" dirty="0" err="1">
                <a:latin typeface="游ゴシック"/>
              </a:rPr>
              <a:t>万円</a:t>
            </a:r>
            <a:r>
              <a:rPr sz="1500" dirty="0">
                <a:latin typeface="游ゴシック"/>
              </a:rPr>
              <a:t>）：</a:t>
            </a:r>
            <a:r>
              <a:rPr sz="1500" dirty="0" err="1">
                <a:latin typeface="游ゴシック"/>
              </a:rPr>
              <a:t>会場バナー掲出、パンフレットロゴ大、ステージアナウンス、ブース出展</a:t>
            </a:r>
            <a:endParaRPr sz="1500" dirty="0">
              <a:latin typeface="游ゴシック"/>
            </a:endParaRPr>
          </a:p>
          <a:p>
            <a:r>
              <a:rPr sz="1500" dirty="0" err="1">
                <a:latin typeface="游ゴシック"/>
              </a:rPr>
              <a:t>Bプラン</a:t>
            </a:r>
            <a:r>
              <a:rPr sz="1500" dirty="0">
                <a:latin typeface="游ゴシック"/>
              </a:rPr>
              <a:t>（◯◯</a:t>
            </a:r>
            <a:r>
              <a:rPr sz="1500" dirty="0" err="1">
                <a:latin typeface="游ゴシック"/>
              </a:rPr>
              <a:t>万円</a:t>
            </a:r>
            <a:r>
              <a:rPr sz="1500" dirty="0">
                <a:latin typeface="游ゴシック"/>
              </a:rPr>
              <a:t>）：</a:t>
            </a:r>
            <a:r>
              <a:rPr sz="1500" dirty="0" err="1">
                <a:latin typeface="游ゴシック"/>
              </a:rPr>
              <a:t>パンフレットロゴ中、Webサイトロゴ、ステージアナウンス</a:t>
            </a:r>
            <a:endParaRPr sz="1500" dirty="0">
              <a:latin typeface="游ゴシック"/>
            </a:endParaRPr>
          </a:p>
          <a:p>
            <a:r>
              <a:rPr sz="1500" dirty="0" err="1">
                <a:latin typeface="游ゴシック"/>
              </a:rPr>
              <a:t>Cプラン</a:t>
            </a:r>
            <a:r>
              <a:rPr sz="1500" dirty="0">
                <a:latin typeface="游ゴシック"/>
              </a:rPr>
              <a:t>（◯◯</a:t>
            </a:r>
            <a:r>
              <a:rPr sz="1500" dirty="0" err="1">
                <a:latin typeface="游ゴシック"/>
              </a:rPr>
              <a:t>万円</a:t>
            </a:r>
            <a:r>
              <a:rPr sz="1500" dirty="0">
                <a:latin typeface="游ゴシック"/>
              </a:rPr>
              <a:t>）：</a:t>
            </a:r>
            <a:r>
              <a:rPr sz="1500" dirty="0" err="1">
                <a:latin typeface="游ゴシック"/>
              </a:rPr>
              <a:t>パンフレットロゴ小、Webサイトロゴ</a:t>
            </a:r>
            <a:endParaRPr sz="1500" dirty="0">
              <a:latin typeface="游ゴシック"/>
            </a:endParaRPr>
          </a:p>
          <a:p>
            <a:endParaRPr sz="1500" dirty="0">
              <a:latin typeface="游ゴシック"/>
            </a:endParaRPr>
          </a:p>
          <a:p>
            <a:r>
              <a:rPr sz="1500" dirty="0">
                <a:latin typeface="游ゴシック"/>
              </a:rPr>
              <a:t>※</a:t>
            </a:r>
            <a:r>
              <a:rPr sz="1500" dirty="0" err="1">
                <a:latin typeface="游ゴシック"/>
              </a:rPr>
              <a:t>物品協賛の場合は、賞品ランクや数量に応じて、ポスタ</a:t>
            </a:r>
            <a:r>
              <a:rPr sz="1500" dirty="0">
                <a:latin typeface="游ゴシック"/>
              </a:rPr>
              <a:t>ー・</a:t>
            </a:r>
            <a:r>
              <a:rPr sz="1500" dirty="0" err="1">
                <a:latin typeface="游ゴシック"/>
              </a:rPr>
              <a:t>パンフレット内での社名掲載などを検討</a:t>
            </a:r>
            <a:r>
              <a:rPr sz="1500" dirty="0">
                <a:latin typeface="游ゴシック"/>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400">
                <a:latin typeface="游ゴシック"/>
              </a:rPr>
              <a:t>スケジュールと進行イメージ</a:t>
            </a:r>
          </a:p>
        </p:txBody>
      </p:sp>
      <p:sp>
        <p:nvSpPr>
          <p:cNvPr id="3" name="Content Placeholder 2"/>
          <p:cNvSpPr>
            <a:spLocks noGrp="1"/>
          </p:cNvSpPr>
          <p:nvPr>
            <p:ph idx="1"/>
          </p:nvPr>
        </p:nvSpPr>
        <p:spPr/>
        <p:txBody>
          <a:bodyPr/>
          <a:lstStyle/>
          <a:p>
            <a:r>
              <a:rPr sz="1600">
                <a:latin typeface="游ゴシック"/>
              </a:rPr>
              <a:t>・◯月上旬：協賛企画書送付・ご相談受付開始</a:t>
            </a:r>
          </a:p>
          <a:p>
            <a:r>
              <a:rPr sz="1600">
                <a:latin typeface="游ゴシック"/>
              </a:rPr>
              <a:t>・◯月中旬：協賛申込締切・協賛内容の確定</a:t>
            </a:r>
          </a:p>
          <a:p>
            <a:r>
              <a:rPr sz="1600">
                <a:latin typeface="游ゴシック"/>
              </a:rPr>
              <a:t>・◯月下旬：ロゴデータ・広告素材の入稿</a:t>
            </a:r>
          </a:p>
          <a:p>
            <a:r>
              <a:rPr sz="1600">
                <a:latin typeface="游ゴシック"/>
              </a:rPr>
              <a:t>・イベント当日：掲出・ブーズ出展・サンプリングなどを実施</a:t>
            </a:r>
          </a:p>
          <a:p>
            <a:r>
              <a:rPr sz="1600">
                <a:latin typeface="游ゴシック"/>
              </a:rPr>
              <a:t>・イベント後：来場者数や写真をまとめた実施レポートの送付</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400">
                <a:latin typeface="游ゴシック"/>
              </a:rPr>
              <a:t>ご協賛お申し込み方法・お問い合わせ</a:t>
            </a:r>
          </a:p>
        </p:txBody>
      </p:sp>
      <p:sp>
        <p:nvSpPr>
          <p:cNvPr id="3" name="Content Placeholder 2"/>
          <p:cNvSpPr>
            <a:spLocks noGrp="1"/>
          </p:cNvSpPr>
          <p:nvPr>
            <p:ph idx="1"/>
          </p:nvPr>
        </p:nvSpPr>
        <p:spPr/>
        <p:txBody>
          <a:bodyPr/>
          <a:lstStyle/>
          <a:p>
            <a:r>
              <a:rPr sz="1600" dirty="0">
                <a:latin typeface="游ゴシック"/>
              </a:rPr>
              <a:t>【</a:t>
            </a:r>
            <a:r>
              <a:rPr sz="1600" dirty="0" err="1">
                <a:latin typeface="游ゴシック"/>
              </a:rPr>
              <a:t>お申し込み方法</a:t>
            </a:r>
            <a:r>
              <a:rPr sz="1600" dirty="0">
                <a:latin typeface="游ゴシック"/>
              </a:rPr>
              <a:t>】</a:t>
            </a:r>
          </a:p>
          <a:p>
            <a:pPr lvl="1"/>
            <a:r>
              <a:rPr sz="1600" dirty="0">
                <a:latin typeface="游ゴシック"/>
              </a:rPr>
              <a:t>・</a:t>
            </a:r>
            <a:r>
              <a:rPr sz="1600" dirty="0" err="1">
                <a:latin typeface="游ゴシック"/>
              </a:rPr>
              <a:t>別紙の返信票にご記入のうえ、FAXまたはメールご返信ください</a:t>
            </a:r>
            <a:r>
              <a:rPr sz="1600" dirty="0">
                <a:latin typeface="游ゴシック"/>
              </a:rPr>
              <a:t>。</a:t>
            </a:r>
          </a:p>
          <a:p>
            <a:pPr lvl="1"/>
            <a:r>
              <a:rPr sz="1600" dirty="0">
                <a:latin typeface="游ゴシック"/>
              </a:rPr>
              <a:t>・</a:t>
            </a:r>
            <a:r>
              <a:rPr sz="1600" dirty="0" err="1">
                <a:latin typeface="游ゴシック"/>
              </a:rPr>
              <a:t>ご不明点やご相談があれば、事務局まで遠慮なくお問い合わせください</a:t>
            </a:r>
            <a:r>
              <a:rPr sz="1600" dirty="0">
                <a:latin typeface="游ゴシック"/>
              </a:rPr>
              <a:t>。</a:t>
            </a:r>
          </a:p>
          <a:p>
            <a:r>
              <a:rPr sz="1600" dirty="0">
                <a:latin typeface="游ゴシック"/>
              </a:rPr>
              <a:t>【</a:t>
            </a:r>
            <a:r>
              <a:rPr sz="1600" dirty="0" err="1">
                <a:latin typeface="游ゴシック"/>
              </a:rPr>
              <a:t>お問い合わせ先</a:t>
            </a:r>
            <a:r>
              <a:rPr sz="1600" dirty="0">
                <a:latin typeface="游ゴシック"/>
              </a:rPr>
              <a:t>】</a:t>
            </a:r>
          </a:p>
          <a:p>
            <a:pPr lvl="1"/>
            <a:r>
              <a:rPr sz="1600" dirty="0" err="1">
                <a:latin typeface="游ゴシック"/>
              </a:rPr>
              <a:t>〇〇フェス実行委員会</a:t>
            </a:r>
            <a:r>
              <a:rPr sz="1600" dirty="0">
                <a:latin typeface="游ゴシック"/>
              </a:rPr>
              <a:t> </a:t>
            </a:r>
            <a:r>
              <a:rPr sz="1600" dirty="0" err="1">
                <a:latin typeface="游ゴシック"/>
              </a:rPr>
              <a:t>事務局（〇〇協会内</a:t>
            </a:r>
            <a:r>
              <a:rPr sz="1600" dirty="0">
                <a:latin typeface="游ゴシック"/>
              </a:rPr>
              <a:t>）</a:t>
            </a:r>
          </a:p>
          <a:p>
            <a:pPr lvl="1"/>
            <a:r>
              <a:rPr sz="1600" dirty="0" err="1">
                <a:latin typeface="游ゴシック"/>
              </a:rPr>
              <a:t>住所</a:t>
            </a:r>
            <a:r>
              <a:rPr sz="1600" dirty="0">
                <a:latin typeface="游ゴシック"/>
              </a:rPr>
              <a:t>：〒000-0000　〇〇県〇〇市〇〇町0-0-0</a:t>
            </a:r>
          </a:p>
          <a:p>
            <a:pPr lvl="1"/>
            <a:r>
              <a:rPr sz="1600" dirty="0">
                <a:latin typeface="游ゴシック"/>
              </a:rPr>
              <a:t>TEL：000-000-0000　／　FAX：000-000-0000</a:t>
            </a:r>
          </a:p>
          <a:p>
            <a:pPr lvl="1"/>
            <a:r>
              <a:rPr sz="1600" dirty="0">
                <a:latin typeface="游ゴシック"/>
              </a:rPr>
              <a:t>MAIL：info@example.jp　（</a:t>
            </a:r>
            <a:r>
              <a:rPr sz="1600" dirty="0" err="1">
                <a:latin typeface="游ゴシック"/>
              </a:rPr>
              <a:t>担当</a:t>
            </a:r>
            <a:r>
              <a:rPr sz="1600" dirty="0">
                <a:latin typeface="游ゴシック"/>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1520" y="548640"/>
            <a:ext cx="5644494" cy="400110"/>
          </a:xfrm>
          <a:prstGeom prst="rect">
            <a:avLst/>
          </a:prstGeom>
          <a:noFill/>
        </p:spPr>
        <p:txBody>
          <a:bodyPr wrap="none">
            <a:spAutoFit/>
          </a:bodyPr>
          <a:lstStyle/>
          <a:p>
            <a:r>
              <a:rPr sz="2000" dirty="0" err="1">
                <a:latin typeface="游ゴシック"/>
              </a:rPr>
              <a:t>〇〇フェス</a:t>
            </a:r>
            <a:r>
              <a:rPr sz="2000" dirty="0">
                <a:latin typeface="游ゴシック"/>
              </a:rPr>
              <a:t>　</a:t>
            </a:r>
            <a:r>
              <a:rPr sz="2000" dirty="0" err="1">
                <a:latin typeface="游ゴシック"/>
              </a:rPr>
              <a:t>広告協賛・抽選会賞品提供</a:t>
            </a:r>
            <a:r>
              <a:rPr sz="2000" dirty="0">
                <a:latin typeface="游ゴシック"/>
              </a:rPr>
              <a:t> </a:t>
            </a:r>
            <a:r>
              <a:rPr sz="2000" dirty="0" err="1">
                <a:latin typeface="游ゴシック"/>
              </a:rPr>
              <a:t>返信票</a:t>
            </a:r>
            <a:endParaRPr sz="2000" dirty="0">
              <a:latin typeface="游ゴシック"/>
            </a:endParaRPr>
          </a:p>
        </p:txBody>
      </p:sp>
      <p:sp>
        <p:nvSpPr>
          <p:cNvPr id="3" name="TextBox 2"/>
          <p:cNvSpPr txBox="1"/>
          <p:nvPr/>
        </p:nvSpPr>
        <p:spPr>
          <a:xfrm>
            <a:off x="731520" y="1188720"/>
            <a:ext cx="7315200" cy="548640"/>
          </a:xfrm>
          <a:prstGeom prst="rect">
            <a:avLst/>
          </a:prstGeom>
          <a:noFill/>
        </p:spPr>
        <p:txBody>
          <a:bodyPr wrap="none">
            <a:spAutoFit/>
          </a:bodyPr>
          <a:lstStyle/>
          <a:p>
            <a:r>
              <a:rPr sz="1400">
                <a:latin typeface="游ゴシック"/>
              </a:rPr>
              <a:t>【FAX：000-000-0000】／【MAIL：info@example.jp】</a:t>
            </a:r>
          </a:p>
        </p:txBody>
      </p:sp>
      <p:graphicFrame>
        <p:nvGraphicFramePr>
          <p:cNvPr id="4" name="Table 3"/>
          <p:cNvGraphicFramePr>
            <a:graphicFrameLocks noGrp="1"/>
          </p:cNvGraphicFramePr>
          <p:nvPr/>
        </p:nvGraphicFramePr>
        <p:xfrm>
          <a:off x="731520" y="1828800"/>
          <a:ext cx="7315200" cy="18288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tblGrid>
              <a:tr h="457200">
                <a:tc>
                  <a:txBody>
                    <a:bodyPr/>
                    <a:lstStyle/>
                    <a:p>
                      <a:r>
                        <a:rPr sz="1200">
                          <a:latin typeface="游ゴシック"/>
                        </a:rPr>
                        <a:t>事業所名</a:t>
                      </a:r>
                    </a:p>
                  </a:txBody>
                  <a:tcPr/>
                </a:tc>
                <a:tc>
                  <a:txBody>
                    <a:bodyPr/>
                    <a:lstStyle/>
                    <a:p>
                      <a:r>
                        <a:rPr sz="1200">
                          <a:latin typeface="游ゴシック"/>
                        </a:rPr>
                        <a:t>　　　　　　　　　　　　　　　　（ご担当者：　　　　　様）</a:t>
                      </a:r>
                    </a:p>
                  </a:txBody>
                  <a:tcPr/>
                </a:tc>
                <a:extLst>
                  <a:ext uri="{0D108BD9-81ED-4DB2-BD59-A6C34878D82A}">
                    <a16:rowId xmlns:a16="http://schemas.microsoft.com/office/drawing/2014/main" val="10000"/>
                  </a:ext>
                </a:extLst>
              </a:tr>
              <a:tr h="457200">
                <a:tc>
                  <a:txBody>
                    <a:bodyPr/>
                    <a:lstStyle/>
                    <a:p>
                      <a:r>
                        <a:rPr sz="1200">
                          <a:latin typeface="游ゴシック"/>
                        </a:rPr>
                        <a:t>ご住所</a:t>
                      </a:r>
                    </a:p>
                  </a:txBody>
                  <a:tcPr/>
                </a:tc>
                <a:tc>
                  <a:txBody>
                    <a:bodyPr/>
                    <a:lstStyle/>
                    <a:p>
                      <a:r>
                        <a:rPr sz="1200">
                          <a:latin typeface="游ゴシック"/>
                        </a:rPr>
                        <a:t>〒　　　　　　　　　　　　　　　　　　　　　　　　　　　</a:t>
                      </a:r>
                    </a:p>
                  </a:txBody>
                  <a:tcPr/>
                </a:tc>
                <a:extLst>
                  <a:ext uri="{0D108BD9-81ED-4DB2-BD59-A6C34878D82A}">
                    <a16:rowId xmlns:a16="http://schemas.microsoft.com/office/drawing/2014/main" val="10001"/>
                  </a:ext>
                </a:extLst>
              </a:tr>
              <a:tr h="457200">
                <a:tc>
                  <a:txBody>
                    <a:bodyPr/>
                    <a:lstStyle/>
                    <a:p>
                      <a:r>
                        <a:rPr sz="1200">
                          <a:latin typeface="游ゴシック"/>
                        </a:rPr>
                        <a:t>広告協賛のご協力</a:t>
                      </a:r>
                    </a:p>
                  </a:txBody>
                  <a:tcPr/>
                </a:tc>
                <a:tc>
                  <a:txBody>
                    <a:bodyPr/>
                    <a:lstStyle/>
                    <a:p>
                      <a:r>
                        <a:rPr sz="1200">
                          <a:latin typeface="游ゴシック"/>
                        </a:rPr>
                        <a:t>□ 協力する　　□ 協力しない</a:t>
                      </a:r>
                    </a:p>
                  </a:txBody>
                  <a:tcPr/>
                </a:tc>
                <a:extLst>
                  <a:ext uri="{0D108BD9-81ED-4DB2-BD59-A6C34878D82A}">
                    <a16:rowId xmlns:a16="http://schemas.microsoft.com/office/drawing/2014/main" val="10002"/>
                  </a:ext>
                </a:extLst>
              </a:tr>
              <a:tr h="457200">
                <a:tc>
                  <a:txBody>
                    <a:bodyPr/>
                    <a:lstStyle/>
                    <a:p>
                      <a:r>
                        <a:rPr sz="1200">
                          <a:latin typeface="游ゴシック"/>
                        </a:rPr>
                        <a:t>抽選会賞品提供のご協力</a:t>
                      </a:r>
                    </a:p>
                  </a:txBody>
                  <a:tcPr/>
                </a:tc>
                <a:tc>
                  <a:txBody>
                    <a:bodyPr/>
                    <a:lstStyle/>
                    <a:p>
                      <a:r>
                        <a:rPr sz="1200" dirty="0">
                          <a:latin typeface="游ゴシック"/>
                        </a:rPr>
                        <a:t>□ </a:t>
                      </a:r>
                      <a:r>
                        <a:rPr sz="1200" dirty="0" err="1">
                          <a:latin typeface="游ゴシック"/>
                        </a:rPr>
                        <a:t>協力する</a:t>
                      </a:r>
                      <a:r>
                        <a:rPr sz="1200" dirty="0">
                          <a:latin typeface="游ゴシック"/>
                        </a:rPr>
                        <a:t>　　□ </a:t>
                      </a:r>
                      <a:r>
                        <a:rPr sz="1200" dirty="0" err="1">
                          <a:latin typeface="游ゴシック"/>
                        </a:rPr>
                        <a:t>協力しない</a:t>
                      </a:r>
                      <a:endParaRPr sz="1200" dirty="0">
                        <a:latin typeface="游ゴシック"/>
                      </a:endParaRPr>
                    </a:p>
                  </a:txBody>
                  <a:tcPr/>
                </a:tc>
                <a:extLst>
                  <a:ext uri="{0D108BD9-81ED-4DB2-BD59-A6C34878D82A}">
                    <a16:rowId xmlns:a16="http://schemas.microsoft.com/office/drawing/2014/main" val="10003"/>
                  </a:ext>
                </a:extLst>
              </a:tr>
            </a:tbl>
          </a:graphicData>
        </a:graphic>
      </p:graphicFrame>
      <p:sp>
        <p:nvSpPr>
          <p:cNvPr id="5" name="TextBox 4"/>
          <p:cNvSpPr txBox="1"/>
          <p:nvPr/>
        </p:nvSpPr>
        <p:spPr>
          <a:xfrm>
            <a:off x="731520" y="3840480"/>
            <a:ext cx="7315200" cy="1280160"/>
          </a:xfrm>
          <a:prstGeom prst="rect">
            <a:avLst/>
          </a:prstGeom>
          <a:noFill/>
        </p:spPr>
        <p:txBody>
          <a:bodyPr wrap="none">
            <a:spAutoFit/>
          </a:bodyPr>
          <a:lstStyle/>
          <a:p>
            <a:r>
              <a:rPr sz="1200" dirty="0" err="1">
                <a:latin typeface="游ゴシック"/>
              </a:rPr>
              <a:t>ご提供予定の賞品名・個数</a:t>
            </a:r>
            <a:r>
              <a:rPr sz="1200" dirty="0">
                <a:latin typeface="游ゴシック"/>
              </a:rPr>
              <a:t>：</a:t>
            </a:r>
          </a:p>
          <a:p>
            <a:r>
              <a:rPr sz="1200" dirty="0">
                <a:latin typeface="游ゴシック"/>
              </a:rPr>
              <a:t>　　　　　　　　　　　　　　　　　　　　　　　　　　　　　　　　　　　　　</a:t>
            </a:r>
          </a:p>
          <a:p>
            <a:r>
              <a:rPr sz="1200" dirty="0">
                <a:latin typeface="游ゴシック"/>
              </a:rPr>
              <a:t>　　　　　　　　　　　　　　　　　　　　　　　　　　　　　　　　　　　　　</a:t>
            </a:r>
          </a:p>
          <a:p>
            <a:r>
              <a:rPr sz="1200" dirty="0">
                <a:latin typeface="游ゴシック"/>
              </a:rPr>
              <a:t>　　　　　　　　　　　　　　　　　　　　　　　　　　　　　　　　　　　　　</a:t>
            </a:r>
          </a:p>
        </p:txBody>
      </p:sp>
      <p:sp>
        <p:nvSpPr>
          <p:cNvPr id="6" name="TextBox 5"/>
          <p:cNvSpPr txBox="1"/>
          <p:nvPr/>
        </p:nvSpPr>
        <p:spPr>
          <a:xfrm>
            <a:off x="731520" y="5303520"/>
            <a:ext cx="7315200" cy="914400"/>
          </a:xfrm>
          <a:prstGeom prst="rect">
            <a:avLst/>
          </a:prstGeom>
          <a:noFill/>
        </p:spPr>
        <p:txBody>
          <a:bodyPr wrap="none">
            <a:spAutoFit/>
          </a:bodyPr>
          <a:lstStyle/>
          <a:p>
            <a:r>
              <a:rPr sz="1200">
                <a:latin typeface="游ゴシック"/>
              </a:rPr>
              <a:t>※恐れ入りますが、〇月〇日（〇）までにご返信をお願いします。</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TotalTime>
  <Words>397</Words>
  <Application>Microsoft Office PowerPoint</Application>
  <PresentationFormat>画面に合わせる (4:3)</PresentationFormat>
  <Paragraphs>78</Paragraphs>
  <Slides>10</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10</vt:i4>
      </vt:variant>
    </vt:vector>
  </HeadingPairs>
  <TitlesOfParts>
    <vt:vector size="14" baseType="lpstr">
      <vt:lpstr>游ゴシック</vt:lpstr>
      <vt:lpstr>Arial</vt:lpstr>
      <vt:lpstr>Calibri</vt:lpstr>
      <vt:lpstr>Office Theme</vt:lpstr>
      <vt:lpstr>〇〇フェスタ ご協賛企画書 テンプレート</vt:lpstr>
      <vt:lpstr>PowerPoint プレゼンテーション</vt:lpstr>
      <vt:lpstr>イベント概要</vt:lpstr>
      <vt:lpstr>企画コンセプトとターゲット</vt:lpstr>
      <vt:lpstr>ご協賛のお願い内容</vt:lpstr>
      <vt:lpstr>企業・団体のみなさまへの主なメリット</vt:lpstr>
      <vt:lpstr>協賛メニューと特典例</vt:lpstr>
      <vt:lpstr>スケジュールと進行イメージ</vt:lpstr>
      <vt:lpstr>ご協賛お申し込み方法・お問い合わせ</vt:lpstr>
      <vt:lpstr>PowerPoint プレゼンテーション</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okada</cp:lastModifiedBy>
  <cp:revision>2</cp:revision>
  <dcterms:created xsi:type="dcterms:W3CDTF">2013-01-27T09:14:16Z</dcterms:created>
  <dcterms:modified xsi:type="dcterms:W3CDTF">2025-11-14T03:51:22Z</dcterms:modified>
  <cp:category/>
</cp:coreProperties>
</file>