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</p:sldIdLst>
  <p:sldSz cy="5143500" cx="9144000"/>
  <p:notesSz cx="6858000" cy="9144000"/>
  <p:embeddedFontLst>
    <p:embeddedFont>
      <p:font typeface="Roboto"/>
      <p:regular r:id="rId42"/>
      <p:bold r:id="rId43"/>
      <p:italic r:id="rId44"/>
      <p:boldItalic r:id="rId4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font" Target="fonts/Roboto-regular.fntdata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font" Target="fonts/Roboto-italic.fntdata"/><Relationship Id="rId21" Type="http://schemas.openxmlformats.org/officeDocument/2006/relationships/slide" Target="slides/slide16.xml"/><Relationship Id="rId43" Type="http://schemas.openxmlformats.org/officeDocument/2006/relationships/font" Target="fonts/Roboto-bold.fnt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45" Type="http://schemas.openxmlformats.org/officeDocument/2006/relationships/font" Target="fonts/Roboto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4437932501_0_13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4437932501_0_13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4437932501_0_13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4437932501_0_13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4437932501_0_16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4437932501_0_16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446b0b2deb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446b0b2deb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446b0b2deb_3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446b0b2deb_3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446b0b2deb_3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446b0b2deb_3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429c31d8e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429c31d8e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446b0b2deb_3_1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3446b0b2deb_3_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3446b0b2deb_3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3446b0b2deb_3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4437932501_0_16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4437932501_0_16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41ab13756f_1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41ab13756f_1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4437932501_0_16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4437932501_0_16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4437932501_0_16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4437932501_0_16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41ab13756f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41ab13756f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41ab13756f_1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41ab13756f_1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341ab13756f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g341ab13756f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41ab13756f_1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41ab13756f_1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4467fd7273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34467fd7273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4467fd7273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34467fd727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4467fd7273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4467fd7273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4437932501_0_32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4437932501_0_3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4467fd7273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34467fd7273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4467fd7273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34467fd7273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4467fd7273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34467fd7273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4467fd7273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34467fd7273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4437932501_0_32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34437932501_0_3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4437932501_0_32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34437932501_0_3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4467fd7273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34467fd7273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4437932501_0_32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34437932501_0_3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34437932501_0_32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g34437932501_0_3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44598c3df2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344598c3df2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44598c3df2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344598c3df2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44598c3df2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344598c3df2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3446b0b2deb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3446b0b2deb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3446b0b2deb_5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3446b0b2deb_5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drive.google.com/file/d/1GOChsFWOxFboO6dGwTxbXI3upbcQ5toU/view" TargetMode="External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drive.google.com/file/d/1tqs0G5zwKHs7H1lAzG5dPb3NweLiNeSD/view" TargetMode="External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://drive.google.com/file/d/1H9jBlu1AAh-oI-EVldnNM1z6WbWUiRZt/view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drive.google.com/file/d/1dnGGINAVFF2yV5ncaC-hkEmhhqMUJW7m/view" TargetMode="External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Relationship Id="rId4" Type="http://schemas.openxmlformats.org/officeDocument/2006/relationships/hyperlink" Target="http://drive.google.com/file/d/1XEqKx1sC1SLm9XkQ5cA_B0fleivejHpL/view" TargetMode="External"/><Relationship Id="rId5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hyperlink" Target="http://drive.google.com/file/d/1gyFrYRz7KSJBIlEs91xiWZh65X9FzooF/view" TargetMode="External"/><Relationship Id="rId5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drive.google.com/file/d/1i92QnWbke2igKECgHtuKzNb2B3Sdq5aq/view" TargetMode="External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hyperlink" Target="http://drive.google.com/file/d/1X7lhJpO5mwoTmwTEWDXV3I0qfhNfA0G6/view" TargetMode="External"/><Relationship Id="rId6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://drive.google.com/file/d/1Xjm2gq--x2JvHA16B3l-flP1dsMeo-kG/view" TargetMode="External"/><Relationship Id="rId4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hyperlink" Target="http://drive.google.com/file/d/1OorHTRYw9DJ2Z5p_J12zahWMM1xv9Rfb/view" TargetMode="External"/><Relationship Id="rId6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drive.google.com/file/d/1-2CRAsk04RStkh7-yNFD81_absu0euQs/view" TargetMode="External"/><Relationship Id="rId4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Relationship Id="rId4" Type="http://schemas.openxmlformats.org/officeDocument/2006/relationships/hyperlink" Target="http://drive.google.com/file/d/1T9wicSo6XnkWktPkFnKktmhngdEE9g-V/view" TargetMode="External"/><Relationship Id="rId5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drive.google.com/file/d/1ec6SeMpZfxZylBMUTWV_G41nvm47PCkK/view" TargetMode="External"/><Relationship Id="rId4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5" Type="http://schemas.openxmlformats.org/officeDocument/2006/relationships/hyperlink" Target="http://drive.google.com/file/d/1yI9xy3T-w_uL1fzWcq6ZHniLLfZaBS1h/view" TargetMode="External"/><Relationship Id="rId6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4.png"/><Relationship Id="rId4" Type="http://schemas.openxmlformats.org/officeDocument/2006/relationships/hyperlink" Target="http://drive.google.com/file/d/1ENAFJgsH98A-jL9sXSSusgYFCaMAyhPd/view" TargetMode="External"/><Relationship Id="rId5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Relationship Id="rId4" Type="http://schemas.openxmlformats.org/officeDocument/2006/relationships/hyperlink" Target="http://drive.google.com/file/d/19kjmBgAiJ9xMT7Hl2BnDKnkfzeZ6O9Y3/view" TargetMode="External"/><Relationship Id="rId5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Relationship Id="rId4" Type="http://schemas.openxmlformats.org/officeDocument/2006/relationships/hyperlink" Target="http://drive.google.com/file/d/1_v7s0KEVvbrVpuj8hRoH9qQDtRheeUDP/view" TargetMode="External"/><Relationship Id="rId5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6.png"/><Relationship Id="rId4" Type="http://schemas.openxmlformats.org/officeDocument/2006/relationships/hyperlink" Target="http://drive.google.com/file/d/15iptS0RhEroepfd3d64OKnTvjSsdn4BA/view" TargetMode="External"/><Relationship Id="rId5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://drive.google.com/file/d/1ySkArQxcV1gxDJzPv4nPe5_ErF8CvDZZ/view" TargetMode="External"/><Relationship Id="rId4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1.png"/><Relationship Id="rId4" Type="http://schemas.openxmlformats.org/officeDocument/2006/relationships/hyperlink" Target="http://drive.google.com/file/d/1T8EgIzab5T0xte5_c2Uld-0E2ood3hAg/view" TargetMode="External"/><Relationship Id="rId5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2.png"/><Relationship Id="rId4" Type="http://schemas.openxmlformats.org/officeDocument/2006/relationships/hyperlink" Target="http://drive.google.com/file/d/1FkLq7NYLSXy-teJq69ZLsNZsk-c9LWew/view" TargetMode="External"/><Relationship Id="rId5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://drive.google.com/file/d/1NeBVT0mRqjuVwSIcQGcUQ_9m__DtdVdB/view" TargetMode="External"/><Relationship Id="rId4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3.png"/><Relationship Id="rId4" Type="http://schemas.openxmlformats.org/officeDocument/2006/relationships/hyperlink" Target="http://drive.google.com/file/d/1eDVx0KGW14EKj9nl691KVX7ggMjZghJJ/view" TargetMode="External"/><Relationship Id="rId5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7.png"/><Relationship Id="rId4" Type="http://schemas.openxmlformats.org/officeDocument/2006/relationships/hyperlink" Target="http://drive.google.com/file/d/1GXjkNeg0DGjkL7EX8TPxADhfF4s-W283/view" TargetMode="External"/><Relationship Id="rId5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9.png"/><Relationship Id="rId4" Type="http://schemas.openxmlformats.org/officeDocument/2006/relationships/hyperlink" Target="http://drive.google.com/file/d/1OyFEsc_MqK4lW25EqkP_CpBkiN1ZPqda/view" TargetMode="External"/><Relationship Id="rId5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8.png"/><Relationship Id="rId4" Type="http://schemas.openxmlformats.org/officeDocument/2006/relationships/hyperlink" Target="http://drive.google.com/file/d/1mqmst3Tbvfg-IsHgYgdfN1VhrZTLPXSF/view" TargetMode="External"/><Relationship Id="rId5" Type="http://schemas.openxmlformats.org/officeDocument/2006/relationships/image" Target="../media/image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://drive.google.com/file/d/1OxSZ0uEHAWz-U8WWJecsuudQP9sgvvuD/view" TargetMode="External"/><Relationship Id="rId4" Type="http://schemas.openxmlformats.org/officeDocument/2006/relationships/image" Target="../media/image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://drive.google.com/file/d/1X-4SpB2CPE33_eCED0ttdFobYWRENP1S/view" TargetMode="External"/><Relationship Id="rId4" Type="http://schemas.openxmlformats.org/officeDocument/2006/relationships/image" Target="../media/image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0.png"/><Relationship Id="rId4" Type="http://schemas.openxmlformats.org/officeDocument/2006/relationships/hyperlink" Target="http://drive.google.com/file/d/1SMiJfszT-BAOMf_-H0GamCJd3zUYaIDA/view" TargetMode="External"/><Relationship Id="rId5" Type="http://schemas.openxmlformats.org/officeDocument/2006/relationships/image" Target="../media/image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hyperlink" Target="http://drive.google.com/file/d/1tLlntmLu2qPHP5fDe8b1zVlj02m1mHiJ/view" TargetMode="External"/><Relationship Id="rId4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hyperlink" Target="http://drive.google.com/file/d/1W7HCoTlKyCobExlFLVqEyc2rtTyD10JR/view" TargetMode="External"/><Relationship Id="rId4" Type="http://schemas.openxmlformats.org/officeDocument/2006/relationships/image" Target="../media/image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3.png"/><Relationship Id="rId4" Type="http://schemas.openxmlformats.org/officeDocument/2006/relationships/hyperlink" Target="http://drive.google.com/file/d/1_DDDCKSDuXM2YKu3jMI62NsAlRUW0ThN/view" TargetMode="External"/><Relationship Id="rId5" Type="http://schemas.openxmlformats.org/officeDocument/2006/relationships/image" Target="../media/image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5.png"/><Relationship Id="rId4" Type="http://schemas.openxmlformats.org/officeDocument/2006/relationships/hyperlink" Target="http://drive.google.com/file/d/11BzpibZ58OWSC0OlzCtgFhBML21G0m4G/view" TargetMode="External"/><Relationship Id="rId5" Type="http://schemas.openxmlformats.org/officeDocument/2006/relationships/image" Target="../media/image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hyperlink" Target="http://drive.google.com/file/d/1JVEywsY_U5pBrRN2RZeYOcvWQdqCaEEz/view" TargetMode="External"/><Relationship Id="rId4" Type="http://schemas.openxmlformats.org/officeDocument/2006/relationships/image" Target="../media/image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hyperlink" Target="http://drive.google.com/file/d/19eO4bEtqpTMGyJypH5gKnnPB9m3qsPcr/view" TargetMode="External"/><Relationship Id="rId4" Type="http://schemas.openxmlformats.org/officeDocument/2006/relationships/image" Target="../media/image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E6991"/>
            </a:gs>
            <a:gs pos="100000">
              <a:srgbClr val="9A2B5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idx="1" type="subTitle"/>
          </p:nvPr>
        </p:nvSpPr>
        <p:spPr>
          <a:xfrm>
            <a:off x="1847550" y="680125"/>
            <a:ext cx="5448900" cy="183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b="1" lang="en" sz="2280"/>
              <a:t>Smart Local Guide</a:t>
            </a:r>
            <a:endParaRPr b="1" sz="2280"/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t/>
            </a:r>
            <a:endParaRPr b="1" sz="2280"/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b="1" lang="en" sz="2280"/>
              <a:t> G9 - The Eagles</a:t>
            </a:r>
            <a:endParaRPr b="1" sz="2280"/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t/>
            </a:r>
            <a:endParaRPr b="1" sz="2280"/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b="1" lang="en" sz="2280"/>
              <a:t>A Recommender System Leveraging </a:t>
            </a:r>
            <a:endParaRPr b="1" sz="2280"/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b="1" lang="en" sz="2280"/>
              <a:t>Google Reviews and Metadata</a:t>
            </a:r>
            <a:endParaRPr b="1" sz="2280"/>
          </a:p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t/>
            </a:r>
            <a:endParaRPr b="1" sz="2280"/>
          </a:p>
        </p:txBody>
      </p:sp>
      <p:sp>
        <p:nvSpPr>
          <p:cNvPr id="86" name="Google Shape;86;p13"/>
          <p:cNvSpPr txBox="1"/>
          <p:nvPr/>
        </p:nvSpPr>
        <p:spPr>
          <a:xfrm>
            <a:off x="1685400" y="2834800"/>
            <a:ext cx="5773200" cy="16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lt1"/>
                </a:solidFill>
              </a:rPr>
              <a:t>Team members:</a:t>
            </a:r>
            <a:endParaRPr b="1" sz="1700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lt1"/>
                </a:solidFill>
              </a:rPr>
              <a:t>Rushikesh Gholap (rg954@drexel.edu)	</a:t>
            </a:r>
            <a:endParaRPr i="1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lt1"/>
                </a:solidFill>
              </a:rPr>
              <a:t>Hassaan Alvi (haa76@drexel.edu)	</a:t>
            </a:r>
            <a:endParaRPr i="1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lt1"/>
                </a:solidFill>
              </a:rPr>
              <a:t>Jelitta James (jj982@drexel.edu)</a:t>
            </a:r>
            <a:endParaRPr i="1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lt1"/>
                </a:solidFill>
              </a:rPr>
              <a:t>Priyanka Choudhary (pc845@drexel.edu)</a:t>
            </a:r>
            <a:endParaRPr i="1"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solidFill>
                  <a:schemeClr val="lt1"/>
                </a:solidFill>
              </a:rPr>
              <a:t>Krish Balar (kb3842@drexel.edu)</a:t>
            </a:r>
            <a:endParaRPr i="1">
              <a:solidFill>
                <a:schemeClr val="lt1"/>
              </a:solidFill>
            </a:endParaRPr>
          </a:p>
        </p:txBody>
      </p:sp>
      <p:pic>
        <p:nvPicPr>
          <p:cNvPr id="87" name="Google Shape;87;p13" title="Slide1 Into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375" y="46323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E6991"/>
            </a:gs>
            <a:gs pos="100000">
              <a:srgbClr val="9A2B5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/>
          <p:nvPr>
            <p:ph idx="1" type="subTitle"/>
          </p:nvPr>
        </p:nvSpPr>
        <p:spPr>
          <a:xfrm>
            <a:off x="518450" y="1108575"/>
            <a:ext cx="6947400" cy="369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en" sz="1460"/>
              <a:t>Roles &amp; Responsibilities:</a:t>
            </a:r>
            <a:endParaRPr b="1" sz="146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b="1" sz="1460"/>
          </a:p>
          <a:p>
            <a:pPr indent="-32131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60"/>
              <a:buChar char="●"/>
            </a:pPr>
            <a:r>
              <a:rPr b="1" lang="en" sz="1460"/>
              <a:t>Rushikesh Gholap:</a:t>
            </a:r>
            <a:r>
              <a:rPr lang="en" sz="1460"/>
              <a:t> Data discovery, Data Flow, Architecture &amp; EDA</a:t>
            </a:r>
            <a:endParaRPr sz="1460"/>
          </a:p>
          <a:p>
            <a:pPr indent="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1460"/>
          </a:p>
          <a:p>
            <a:pPr indent="-32131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60"/>
              <a:buChar char="●"/>
            </a:pPr>
            <a:r>
              <a:rPr b="1" lang="en" sz="1460"/>
              <a:t>Jelitta James:</a:t>
            </a:r>
            <a:r>
              <a:rPr lang="en" sz="1460"/>
              <a:t> Data cleaning, Pre-processing and EDA </a:t>
            </a:r>
            <a:endParaRPr sz="1460"/>
          </a:p>
          <a:p>
            <a:pPr indent="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60"/>
          </a:p>
          <a:p>
            <a:pPr indent="-32131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60"/>
              <a:buChar char="●"/>
            </a:pPr>
            <a:r>
              <a:rPr b="1" lang="en" sz="1460"/>
              <a:t>Hassaan Alvi: </a:t>
            </a:r>
            <a:r>
              <a:rPr lang="en" sz="1460"/>
              <a:t>Data cleaning, </a:t>
            </a:r>
            <a:r>
              <a:rPr lang="en" sz="1460"/>
              <a:t>EDA, Pre-Processing</a:t>
            </a:r>
            <a:endParaRPr sz="1460"/>
          </a:p>
          <a:p>
            <a:pPr indent="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1460"/>
          </a:p>
          <a:p>
            <a:pPr indent="-32131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60"/>
              <a:buChar char="●"/>
            </a:pPr>
            <a:r>
              <a:rPr b="1" lang="en" sz="1460"/>
              <a:t>Priyanka Choudhary: </a:t>
            </a:r>
            <a:r>
              <a:rPr lang="en" sz="1460"/>
              <a:t>Pre-Processing</a:t>
            </a:r>
            <a:r>
              <a:rPr lang="en" sz="1460"/>
              <a:t>, EDA, Feature Engineering</a:t>
            </a:r>
            <a:endParaRPr sz="1460"/>
          </a:p>
          <a:p>
            <a:pPr indent="-32131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460"/>
              <a:buChar char="●"/>
            </a:pPr>
            <a:r>
              <a:rPr b="1" lang="en" sz="1460"/>
              <a:t>Krish Balar: </a:t>
            </a:r>
            <a:r>
              <a:rPr lang="en" sz="1460"/>
              <a:t>Data cleaning &amp; Pre-Processing, </a:t>
            </a:r>
            <a:r>
              <a:rPr lang="en" sz="1460"/>
              <a:t>EDA, </a:t>
            </a:r>
            <a:r>
              <a:rPr lang="en" sz="1460"/>
              <a:t>Feature Engineering</a:t>
            </a:r>
            <a:endParaRPr sz="1460"/>
          </a:p>
          <a:p>
            <a:pPr indent="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146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146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146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b="1" lang="en" sz="1460"/>
              <a:t>Collaboration: </a:t>
            </a:r>
            <a:endParaRPr b="1" sz="146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n" sz="1460"/>
              <a:t>Regular Zoom meetings, daily messaging, and shared tools (Google Drive, GitHub).</a:t>
            </a:r>
            <a:endParaRPr sz="146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t/>
            </a:r>
            <a:endParaRPr sz="1460"/>
          </a:p>
        </p:txBody>
      </p:sp>
      <p:sp>
        <p:nvSpPr>
          <p:cNvPr id="93" name="Google Shape;93;p14"/>
          <p:cNvSpPr txBox="1"/>
          <p:nvPr/>
        </p:nvSpPr>
        <p:spPr>
          <a:xfrm>
            <a:off x="2097450" y="261375"/>
            <a:ext cx="4453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chemeClr val="lt1"/>
                </a:solidFill>
              </a:rPr>
              <a:t>Team – Group 9: The Eagles</a:t>
            </a:r>
            <a:endParaRPr b="1" sz="24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lt1"/>
              </a:solidFill>
            </a:endParaRPr>
          </a:p>
        </p:txBody>
      </p:sp>
      <p:pic>
        <p:nvPicPr>
          <p:cNvPr id="94" name="Google Shape;94;p14" title="slide 2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4775" y="468630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>
            <p:ph type="title"/>
          </p:nvPr>
        </p:nvSpPr>
        <p:spPr>
          <a:xfrm>
            <a:off x="311700" y="2576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Project Overview</a:t>
            </a:r>
            <a:endParaRPr/>
          </a:p>
        </p:txBody>
      </p:sp>
      <p:sp>
        <p:nvSpPr>
          <p:cNvPr id="100" name="Google Shape;100;p15"/>
          <p:cNvSpPr txBox="1"/>
          <p:nvPr>
            <p:ph idx="1" type="body"/>
          </p:nvPr>
        </p:nvSpPr>
        <p:spPr>
          <a:xfrm>
            <a:off x="662450" y="1300950"/>
            <a:ext cx="7030500" cy="254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/>
          </a:bodyPr>
          <a:lstStyle/>
          <a:p>
            <a:pPr indent="-32845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➢"/>
            </a:pPr>
            <a:r>
              <a:rPr b="1" lang="en" sz="1700"/>
              <a:t>Objective</a:t>
            </a:r>
            <a:endParaRPr sz="1700"/>
          </a:p>
          <a:p>
            <a:pPr indent="0" lvl="0" marL="9144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/>
              <a:t>Develop a recommender system leveraging Google Reviews and metadata</a:t>
            </a:r>
            <a:endParaRPr sz="1500"/>
          </a:p>
          <a:p>
            <a:pPr indent="-328453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➢"/>
            </a:pPr>
            <a:r>
              <a:rPr b="1" lang="en" sz="1700"/>
              <a:t>Dataset Source</a:t>
            </a:r>
            <a:endParaRPr sz="1700"/>
          </a:p>
          <a:p>
            <a:pPr indent="45720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/>
              <a:t>Google Local Reviews dataset from UCSD’s McAuley Group</a:t>
            </a:r>
            <a:endParaRPr sz="1500"/>
          </a:p>
          <a:p>
            <a:pPr indent="-328453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➢"/>
            </a:pPr>
            <a:r>
              <a:rPr b="1" lang="en" sz="1700"/>
              <a:t>Primary Goal</a:t>
            </a:r>
            <a:endParaRPr sz="1700"/>
          </a:p>
          <a:p>
            <a:pPr indent="45720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/>
              <a:t>Provide personalized and relevant business recommendations</a:t>
            </a:r>
            <a:endParaRPr sz="1700"/>
          </a:p>
        </p:txBody>
      </p:sp>
      <p:pic>
        <p:nvPicPr>
          <p:cNvPr id="101" name="Google Shape;101;p15" title="slide3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78925" y="2045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/>
          <p:nvPr>
            <p:ph type="title"/>
          </p:nvPr>
        </p:nvSpPr>
        <p:spPr>
          <a:xfrm>
            <a:off x="235500" y="2576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Components of the Project</a:t>
            </a:r>
            <a:endParaRPr/>
          </a:p>
        </p:txBody>
      </p:sp>
      <p:sp>
        <p:nvSpPr>
          <p:cNvPr id="107" name="Google Shape;107;p16"/>
          <p:cNvSpPr txBox="1"/>
          <p:nvPr>
            <p:ph idx="1" type="body"/>
          </p:nvPr>
        </p:nvSpPr>
        <p:spPr>
          <a:xfrm>
            <a:off x="597725" y="1285075"/>
            <a:ext cx="7030500" cy="293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Data Discovery &amp; Acquisition 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Data Cleaning &amp; Pre-Processing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Exploratory Data Analysis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Sentiment Analysis 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Feature Engineering </a:t>
            </a:r>
            <a:endParaRPr sz="1500"/>
          </a:p>
        </p:txBody>
      </p:sp>
      <p:pic>
        <p:nvPicPr>
          <p:cNvPr id="108" name="Google Shape;108;p16" title="slide 4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27650" y="33290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7"/>
          <p:cNvSpPr txBox="1"/>
          <p:nvPr/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Data Source -</a:t>
            </a:r>
            <a:r>
              <a:rPr lang="en" sz="2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Google Local Reviews dataset from UCSD’s McAuley Group</a:t>
            </a:r>
            <a:endParaRPr sz="2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4" name="Google Shape;114;p17"/>
          <p:cNvSpPr txBox="1"/>
          <p:nvPr/>
        </p:nvSpPr>
        <p:spPr>
          <a:xfrm>
            <a:off x="230525" y="1037525"/>
            <a:ext cx="4703700" cy="357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User Review Sample to a Business Location:</a:t>
            </a:r>
            <a:endParaRPr b="1"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user_id - ID of the reviewer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name - name of the reviewer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time - time of the review (unix time)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rating - rating of the business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text - text of the review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pics - pictures of the review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resp - business response to the review including unix time and text of the response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Roboto"/>
              <a:buChar char="●"/>
            </a:pPr>
            <a:r>
              <a:rPr lang="en" sz="16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rPr>
              <a:t>gmap_id - ID of the business</a:t>
            </a:r>
            <a:endParaRPr sz="16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5" name="Google Shape;11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23063" y="1494025"/>
            <a:ext cx="3890537" cy="296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7" title="Slide6 userdata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674550"/>
            <a:ext cx="229375" cy="229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8"/>
          <p:cNvSpPr txBox="1"/>
          <p:nvPr/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Data Source -</a:t>
            </a:r>
            <a:r>
              <a:rPr lang="en" sz="27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Google Local Reviews dataset from UCSD’s McAuley Group</a:t>
            </a:r>
            <a:endParaRPr sz="27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2" name="Google Shape;122;p18"/>
          <p:cNvSpPr txBox="1"/>
          <p:nvPr/>
        </p:nvSpPr>
        <p:spPr>
          <a:xfrm>
            <a:off x="239400" y="1295400"/>
            <a:ext cx="5256900" cy="35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User Business Metadata Data Sample:</a:t>
            </a:r>
            <a:endParaRPr b="1" sz="1200"/>
          </a:p>
          <a:p>
            <a:pPr indent="-304800" lvl="0" marL="457200" rtl="0" algn="l">
              <a:spcBef>
                <a:spcPts val="120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User Business Metadata Data Sample: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name - name of the business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address - address of the business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gmap_id - ID of the business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description - description of the business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latitude - latitude of the business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longitude - longitude of the business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category - category of the business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avg_rating - average rating of the business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num_of_reviews - number of reviews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price - price of the business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hours - open hours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MISC - MISC information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state - the current status of the business (e.g., permanently closed)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relative_results - relative businesses recommended by Google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" sz="1200"/>
              <a:t>url - URL of the business</a:t>
            </a:r>
            <a:endParaRPr sz="1200"/>
          </a:p>
        </p:txBody>
      </p:sp>
      <p:pic>
        <p:nvPicPr>
          <p:cNvPr id="123" name="Google Shape;12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96300" y="843925"/>
            <a:ext cx="2906875" cy="4016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8" title="Slide7 business metadata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734075"/>
            <a:ext cx="153225" cy="153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9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we manage Large Dataset</a:t>
            </a:r>
            <a:endParaRPr/>
          </a:p>
        </p:txBody>
      </p:sp>
      <p:sp>
        <p:nvSpPr>
          <p:cNvPr id="130" name="Google Shape;130;p19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Load Only Essential Data into Memory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Optimized Querying Techniques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Incremental and Batch Processing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Commit Processed Data Promptly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Memory Management and Algorithm Optimization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Parallel Processing and Resource Management</a:t>
            </a:r>
            <a:endParaRPr/>
          </a:p>
        </p:txBody>
      </p:sp>
      <p:pic>
        <p:nvPicPr>
          <p:cNvPr id="131" name="Google Shape;131;p19" title="Slide8 managing large datset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619550"/>
            <a:ext cx="269825" cy="26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Eg of Processing sentiment analysis on </a:t>
            </a:r>
            <a:r>
              <a:rPr lang="en"/>
              <a:t>humongous</a:t>
            </a:r>
            <a:r>
              <a:rPr lang="en"/>
              <a:t> Data.</a:t>
            </a:r>
            <a:endParaRPr/>
          </a:p>
        </p:txBody>
      </p:sp>
      <p:sp>
        <p:nvSpPr>
          <p:cNvPr id="137" name="Google Shape;137;p20"/>
          <p:cNvSpPr txBox="1"/>
          <p:nvPr>
            <p:ph idx="1" type="body"/>
          </p:nvPr>
        </p:nvSpPr>
        <p:spPr>
          <a:xfrm>
            <a:off x="311700" y="1400000"/>
            <a:ext cx="8520600" cy="316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Normal execution time on entire PA’s text sentiment extraction :</a:t>
            </a:r>
            <a:r>
              <a:rPr b="1" lang="en"/>
              <a:t> 35 Hours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After Batchwise optimization and intelligent data extractions : </a:t>
            </a:r>
            <a:r>
              <a:rPr b="1" lang="en"/>
              <a:t>3.5 Hours</a:t>
            </a:r>
            <a:endParaRPr b="1"/>
          </a:p>
        </p:txBody>
      </p:sp>
      <p:pic>
        <p:nvPicPr>
          <p:cNvPr id="138" name="Google Shape;13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2174" y="2297824"/>
            <a:ext cx="7606027" cy="607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7676" y="2946047"/>
            <a:ext cx="6643502" cy="1874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0" title="Slide9 Sentiment analysis.mp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" y="4629275"/>
            <a:ext cx="269800" cy="269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Setup and Tools</a:t>
            </a:r>
            <a:endParaRPr/>
          </a:p>
        </p:txBody>
      </p:sp>
      <p:sp>
        <p:nvSpPr>
          <p:cNvPr id="146" name="Google Shape;146;p2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Postgres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Hugging Face</a:t>
            </a:r>
            <a:r>
              <a:rPr lang="en"/>
              <a:t> Pipelines for Sentiment Analysis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Pyspark for performing complex calculations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Django for </a:t>
            </a:r>
            <a:r>
              <a:rPr lang="en"/>
              <a:t>prototyping</a:t>
            </a:r>
            <a:r>
              <a:rPr lang="en"/>
              <a:t> UI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DDNS Setup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47" name="Google Shape;147;p21" title="Slide10 setup and tools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4629250"/>
            <a:ext cx="269825" cy="26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</a:t>
            </a:r>
            <a:r>
              <a:rPr lang="en"/>
              <a:t>eature engineered Table On Users</a:t>
            </a:r>
            <a:endParaRPr/>
          </a:p>
        </p:txBody>
      </p:sp>
      <p:pic>
        <p:nvPicPr>
          <p:cNvPr id="153" name="Google Shape;15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18650" y="1656375"/>
            <a:ext cx="6485699" cy="1532751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2"/>
          <p:cNvSpPr txBox="1"/>
          <p:nvPr/>
        </p:nvSpPr>
        <p:spPr>
          <a:xfrm>
            <a:off x="28275" y="1141600"/>
            <a:ext cx="8424300" cy="81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2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5" name="Google Shape;15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9053" y="1093600"/>
            <a:ext cx="1975700" cy="377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2" title="Slide11 user metadata.mp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" y="4520375"/>
            <a:ext cx="377775" cy="377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3"/>
          <p:cNvSpPr txBox="1"/>
          <p:nvPr>
            <p:ph type="title"/>
          </p:nvPr>
        </p:nvSpPr>
        <p:spPr>
          <a:xfrm>
            <a:off x="311700" y="248075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Pre-processing</a:t>
            </a:r>
            <a:endParaRPr/>
          </a:p>
        </p:txBody>
      </p:sp>
      <p:sp>
        <p:nvSpPr>
          <p:cNvPr id="162" name="Google Shape;162;p23"/>
          <p:cNvSpPr txBox="1"/>
          <p:nvPr>
            <p:ph idx="1" type="body"/>
          </p:nvPr>
        </p:nvSpPr>
        <p:spPr>
          <a:xfrm>
            <a:off x="311700" y="952500"/>
            <a:ext cx="7030500" cy="361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Handling Duplicates:</a:t>
            </a:r>
            <a:endParaRPr b="1" sz="1600">
              <a:solidFill>
                <a:srgbClr val="000000"/>
              </a:solidFill>
            </a:endParaRPr>
          </a:p>
          <a:p>
            <a:pPr indent="-32385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Roboto"/>
              <a:buChar char="●"/>
            </a:pPr>
            <a:r>
              <a:rPr lang="en" sz="1500"/>
              <a:t>254,227 duplicate reviews removed</a:t>
            </a:r>
            <a:endParaRPr sz="1500"/>
          </a:p>
          <a:p>
            <a:pPr indent="-32385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Roboto"/>
              <a:buChar char="●"/>
            </a:pPr>
            <a:r>
              <a:rPr lang="en" sz="1500"/>
              <a:t>980 duplicate business records removed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600"/>
              <a:t>Handling Missing Data:</a:t>
            </a:r>
            <a:endParaRPr b="1" sz="1700">
              <a:solidFill>
                <a:srgbClr val="000000"/>
              </a:solidFill>
            </a:endParaRPr>
          </a:p>
          <a:p>
            <a:pPr indent="-323850" lvl="0" marL="457200" marR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Roboto"/>
              <a:buChar char="●"/>
            </a:pPr>
            <a:r>
              <a:rPr lang="en" sz="1500"/>
              <a:t>Dropped highly sparse columns (Pics, Response, Description, Price)</a:t>
            </a:r>
            <a:endParaRPr sz="1500"/>
          </a:p>
          <a:p>
            <a:pPr indent="-323850" lvl="0" marL="45720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Roboto"/>
              <a:buChar char="●"/>
            </a:pPr>
            <a:r>
              <a:rPr lang="en" sz="1500"/>
              <a:t>Imputed missing ratings using business metadata</a:t>
            </a:r>
            <a:endParaRPr sz="1500"/>
          </a:p>
          <a:p>
            <a:pPr indent="-323850" lvl="0" marL="45720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Roboto"/>
              <a:buChar char="●"/>
            </a:pPr>
            <a:r>
              <a:rPr lang="en" sz="1500"/>
              <a:t>Used geolocation as a proxy for missing addresses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600"/>
              <a:t>Transformation &amp; Standardization:</a:t>
            </a:r>
            <a:endParaRPr b="1">
              <a:solidFill>
                <a:srgbClr val="000000"/>
              </a:solidFill>
            </a:endParaRPr>
          </a:p>
          <a:p>
            <a:pPr indent="-323850" lvl="0" marL="457200" marR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Roboto"/>
              <a:buChar char="●"/>
            </a:pPr>
            <a:r>
              <a:rPr lang="en" sz="1500"/>
              <a:t>Converted UNIX timestamps to human-readable format</a:t>
            </a:r>
            <a:endParaRPr sz="1500"/>
          </a:p>
          <a:p>
            <a:pPr indent="-323850" lvl="0" marL="45720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Roboto"/>
              <a:buChar char="●"/>
            </a:pPr>
            <a:r>
              <a:rPr lang="en" sz="1500"/>
              <a:t>Normalized text data for NLP</a:t>
            </a:r>
            <a:endParaRPr sz="1200"/>
          </a:p>
        </p:txBody>
      </p:sp>
      <p:pic>
        <p:nvPicPr>
          <p:cNvPr id="163" name="Google Shape;163;p23" title="WhatsApp-Audio-2025-03-21-at-16.12.59_c24f6bff.dat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4617250"/>
            <a:ext cx="273200" cy="27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4"/>
          <p:cNvSpPr txBox="1"/>
          <p:nvPr>
            <p:ph type="title"/>
          </p:nvPr>
        </p:nvSpPr>
        <p:spPr>
          <a:xfrm>
            <a:off x="225975" y="2685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Pre-processing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24"/>
          <p:cNvSpPr txBox="1"/>
          <p:nvPr>
            <p:ph idx="1" type="body"/>
          </p:nvPr>
        </p:nvSpPr>
        <p:spPr>
          <a:xfrm>
            <a:off x="311700" y="11493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Handling complex data</a:t>
            </a:r>
            <a:endParaRPr b="1"/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MISC is a complex with many categorical features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More than 80% data is missing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Dropped all columns except for Service options.</a:t>
            </a:r>
            <a:endParaRPr sz="15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0" name="Google Shape;17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8527" y="800100"/>
            <a:ext cx="2689650" cy="2787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24" title="WhatsApp-Audio-2025-03-21-at-16.20.38_d6e51a28.dat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5975" y="4620125"/>
            <a:ext cx="268475" cy="268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5"/>
          <p:cNvSpPr txBox="1"/>
          <p:nvPr>
            <p:ph type="title"/>
          </p:nvPr>
        </p:nvSpPr>
        <p:spPr>
          <a:xfrm>
            <a:off x="311700" y="3338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Exploratory</a:t>
            </a:r>
            <a:r>
              <a:rPr lang="en"/>
              <a:t> Data Analysis</a:t>
            </a:r>
            <a:endParaRPr/>
          </a:p>
        </p:txBody>
      </p:sp>
      <p:sp>
        <p:nvSpPr>
          <p:cNvPr id="177" name="Google Shape;177;p25"/>
          <p:cNvSpPr txBox="1"/>
          <p:nvPr>
            <p:ph idx="1" type="body"/>
          </p:nvPr>
        </p:nvSpPr>
        <p:spPr>
          <a:xfrm>
            <a:off x="311700" y="1217775"/>
            <a:ext cx="7030500" cy="293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Objective:</a:t>
            </a:r>
            <a:r>
              <a:rPr lang="en" sz="1700"/>
              <a:t> </a:t>
            </a:r>
            <a:r>
              <a:rPr lang="en" sz="1500"/>
              <a:t>Understand dataset structure and key insights</a:t>
            </a:r>
            <a:endParaRPr sz="1500"/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700"/>
              <a:t>Analysis Areas:</a:t>
            </a:r>
            <a:endParaRPr sz="1700"/>
          </a:p>
          <a:p>
            <a:pPr indent="-3238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Data distribution and patterns</a:t>
            </a:r>
            <a:endParaRPr sz="1500"/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Missing values and outliers</a:t>
            </a:r>
            <a:endParaRPr sz="1500"/>
          </a:p>
          <a:p>
            <a:pPr indent="-3238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User behavior and rating trends</a:t>
            </a:r>
            <a:endParaRPr sz="15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900"/>
          </a:p>
        </p:txBody>
      </p:sp>
      <p:pic>
        <p:nvPicPr>
          <p:cNvPr id="178" name="Google Shape;178;p25" title="WhatsApp-Audio-2025-03-21-at-16.32.34_f106b140.dat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4617425"/>
            <a:ext cx="278850" cy="27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6"/>
          <p:cNvSpPr txBox="1"/>
          <p:nvPr>
            <p:ph type="title"/>
          </p:nvPr>
        </p:nvSpPr>
        <p:spPr>
          <a:xfrm>
            <a:off x="235500" y="1052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Business Ratings &amp; Review Count</a:t>
            </a:r>
            <a:endParaRPr/>
          </a:p>
        </p:txBody>
      </p:sp>
      <p:sp>
        <p:nvSpPr>
          <p:cNvPr id="184" name="Google Shape;184;p26"/>
          <p:cNvSpPr txBox="1"/>
          <p:nvPr>
            <p:ph idx="1" type="body"/>
          </p:nvPr>
        </p:nvSpPr>
        <p:spPr>
          <a:xfrm>
            <a:off x="311700" y="772675"/>
            <a:ext cx="4650900" cy="397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Key Findings:</a:t>
            </a:r>
            <a:endParaRPr b="1" sz="1200"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</a:pPr>
            <a:r>
              <a:rPr lang="en" sz="1300"/>
              <a:t>Most businesses have high ratings (4.0 - 5.0)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</a:pPr>
            <a:r>
              <a:rPr lang="en" sz="1300"/>
              <a:t>Businesses with low ratings usually have fewer reviews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</a:pPr>
            <a:r>
              <a:rPr lang="en" sz="1300"/>
              <a:t>Business with only one rating of 5.0</a:t>
            </a:r>
            <a:endParaRPr sz="13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Impacts:</a:t>
            </a:r>
            <a:endParaRPr b="1" sz="1200"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</a:pPr>
            <a:r>
              <a:rPr lang="en" sz="1300"/>
              <a:t>Bias toward recommending popular, highly rated businesses.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</a:pPr>
            <a:r>
              <a:rPr lang="en" sz="1300"/>
              <a:t>Filter out low-rated and inactive businesses</a:t>
            </a:r>
            <a:endParaRPr sz="13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Actionable steps:</a:t>
            </a:r>
            <a:endParaRPr b="1" sz="1200"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Group businesses into clusters based on similar attributes, ensuring that users can discover businesses within certain categories or niches</a:t>
            </a:r>
            <a:endParaRPr sz="13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200"/>
          </a:p>
        </p:txBody>
      </p:sp>
      <p:pic>
        <p:nvPicPr>
          <p:cNvPr id="185" name="Google Shape;18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1075" y="876300"/>
            <a:ext cx="3581649" cy="1695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64675" y="2617225"/>
            <a:ext cx="3097032" cy="226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6" title="WhatsApp-Audio-2025-03-21-at-16.41.57_2beacf62.dat.mp3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1700" y="4641125"/>
            <a:ext cx="243050" cy="243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7"/>
          <p:cNvSpPr txBox="1"/>
          <p:nvPr>
            <p:ph type="title"/>
          </p:nvPr>
        </p:nvSpPr>
        <p:spPr>
          <a:xfrm>
            <a:off x="235500" y="2576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Business Geospatial Analysis</a:t>
            </a:r>
            <a:endParaRPr/>
          </a:p>
        </p:txBody>
      </p:sp>
      <p:sp>
        <p:nvSpPr>
          <p:cNvPr id="193" name="Google Shape;193;p27"/>
          <p:cNvSpPr txBox="1"/>
          <p:nvPr>
            <p:ph idx="1" type="body"/>
          </p:nvPr>
        </p:nvSpPr>
        <p:spPr>
          <a:xfrm>
            <a:off x="235500" y="970175"/>
            <a:ext cx="5003400" cy="365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b="1" lang="en" sz="1200"/>
              <a:t>Key Findings:</a:t>
            </a:r>
            <a:endParaRPr b="1" sz="1200"/>
          </a:p>
          <a:p>
            <a:pPr indent="-31115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The geospatial analysis flagged certain latitude and longitude points as outliers relative to the boundaries of PA. </a:t>
            </a:r>
            <a:endParaRPr sz="130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688"/>
              <a:buNone/>
            </a:pPr>
            <a:r>
              <a:rPr b="1" lang="en" sz="1200"/>
              <a:t>Impacts:</a:t>
            </a:r>
            <a:endParaRPr b="1" sz="1200"/>
          </a:p>
          <a:p>
            <a:pPr indent="-31115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These coordinates being outside the PA boundaries could lead to poor or irrelevant recommendations for users located within PA.</a:t>
            </a:r>
            <a:endParaRPr sz="1300"/>
          </a:p>
          <a:p>
            <a:pPr indent="-311150" lvl="0" marL="45720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Users might be recommended locations or services that aren't within their region, thereby degrading user experience and reducing system reliability.</a:t>
            </a:r>
            <a:endParaRPr sz="13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200"/>
              <a:t>Actionable steps:</a:t>
            </a:r>
            <a:endParaRPr b="1" sz="1200"/>
          </a:p>
          <a:p>
            <a:pPr indent="-31115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Correct the data to drop incorrect business. </a:t>
            </a:r>
            <a:endParaRPr sz="1550"/>
          </a:p>
        </p:txBody>
      </p:sp>
      <p:pic>
        <p:nvPicPr>
          <p:cNvPr id="194" name="Google Shape;19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05700" y="1170200"/>
            <a:ext cx="3885900" cy="2873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7" title="WhatsApp-Audio-2025-03-21-at-16.28.16_1a43a113.dat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5501" y="4677350"/>
            <a:ext cx="211225" cy="21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8"/>
          <p:cNvSpPr txBox="1"/>
          <p:nvPr>
            <p:ph type="title"/>
          </p:nvPr>
        </p:nvSpPr>
        <p:spPr>
          <a:xfrm>
            <a:off x="235500" y="2576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Business Growth Trends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28"/>
          <p:cNvSpPr txBox="1"/>
          <p:nvPr>
            <p:ph idx="1" type="body"/>
          </p:nvPr>
        </p:nvSpPr>
        <p:spPr>
          <a:xfrm>
            <a:off x="235500" y="1065425"/>
            <a:ext cx="4641600" cy="3639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688"/>
              <a:buNone/>
            </a:pPr>
            <a:r>
              <a:rPr b="1" lang="en" sz="1300"/>
              <a:t>Key Findings:</a:t>
            </a:r>
            <a:endParaRPr b="1" sz="1300"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Exponential growth in reviews (2017-2019)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Slowdown post-2020 (potential saturation or external factors)</a:t>
            </a:r>
            <a:endParaRPr sz="1300"/>
          </a:p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688"/>
              <a:buNone/>
            </a:pPr>
            <a:r>
              <a:rPr b="1" lang="en" sz="1300"/>
              <a:t>Impacts:</a:t>
            </a:r>
            <a:endParaRPr b="1" sz="1300"/>
          </a:p>
          <a:p>
            <a:pPr indent="-311150" lvl="0" marL="4572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System might overemphasize recent preferences at the expense of older, more established preferences</a:t>
            </a:r>
            <a:endParaRPr sz="13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00"/>
              <a:t>Actionable steps:</a:t>
            </a:r>
            <a:endParaRPr sz="1300"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</a:pPr>
            <a:r>
              <a:rPr lang="en" sz="1300"/>
              <a:t>Weight recent data more heavily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</a:pPr>
            <a:r>
              <a:rPr lang="en" sz="1300"/>
              <a:t>Use seasonal trends for recommendation optimization</a:t>
            </a:r>
            <a:endParaRPr sz="1300"/>
          </a:p>
        </p:txBody>
      </p:sp>
      <p:pic>
        <p:nvPicPr>
          <p:cNvPr id="202" name="Google Shape;20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9950" y="1229875"/>
            <a:ext cx="4267200" cy="282112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8" title="WhatsApp-Audio-2025-03-21-at-17.05.48_b0e24116.dat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5500" y="4601377"/>
            <a:ext cx="272800" cy="272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9"/>
          <p:cNvSpPr txBox="1"/>
          <p:nvPr>
            <p:ph type="title"/>
          </p:nvPr>
        </p:nvSpPr>
        <p:spPr>
          <a:xfrm>
            <a:off x="311700" y="3338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User Review Behavior</a:t>
            </a:r>
            <a:endParaRPr/>
          </a:p>
        </p:txBody>
      </p:sp>
      <p:sp>
        <p:nvSpPr>
          <p:cNvPr id="209" name="Google Shape;209;p29"/>
          <p:cNvSpPr txBox="1"/>
          <p:nvPr>
            <p:ph idx="1" type="body"/>
          </p:nvPr>
        </p:nvSpPr>
        <p:spPr>
          <a:xfrm>
            <a:off x="311700" y="1229875"/>
            <a:ext cx="5004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/>
              <a:t>Key Findings:</a:t>
            </a:r>
            <a:endParaRPr b="1" sz="1300"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</a:pPr>
            <a:r>
              <a:rPr lang="en" sz="1300"/>
              <a:t>Users reviewed same business multiple times </a:t>
            </a:r>
            <a:endParaRPr sz="13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00"/>
              <a:t>Impacts:</a:t>
            </a:r>
            <a:endParaRPr b="1" sz="1300"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</a:pPr>
            <a:r>
              <a:rPr lang="en" sz="1300"/>
              <a:t>Repeated reviews from the same user could create data redundancy, causing the recommender system to overemphasize that user's opinion of the business. 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</a:pPr>
            <a:r>
              <a:rPr lang="en" sz="1300"/>
              <a:t>Implement engagement strategies for long-term retention</a:t>
            </a:r>
            <a:endParaRPr sz="13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00"/>
              <a:t>Actionable steps:</a:t>
            </a:r>
            <a:endParaRPr b="1" sz="1300"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 Averaging multiple reviews to avoid over-representation</a:t>
            </a:r>
            <a:endParaRPr sz="13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300"/>
          </a:p>
        </p:txBody>
      </p:sp>
      <p:pic>
        <p:nvPicPr>
          <p:cNvPr id="210" name="Google Shape;21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1525" y="1229875"/>
            <a:ext cx="3586175" cy="2709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9" title="WhatsApp Audio 2025-03-20 at 08.14.24_3d8d56a2.dat (1)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1700" y="4630825"/>
            <a:ext cx="269825" cy="26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User Review Noise Detection</a:t>
            </a:r>
            <a:endParaRPr/>
          </a:p>
        </p:txBody>
      </p:sp>
      <p:sp>
        <p:nvSpPr>
          <p:cNvPr id="217" name="Google Shape;217;p30"/>
          <p:cNvSpPr txBox="1"/>
          <p:nvPr>
            <p:ph idx="1" type="body"/>
          </p:nvPr>
        </p:nvSpPr>
        <p:spPr>
          <a:xfrm>
            <a:off x="311700" y="1229875"/>
            <a:ext cx="47055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/>
              <a:t>Key Findings:</a:t>
            </a:r>
            <a:endParaRPr b="1" sz="1300"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</a:pPr>
            <a:r>
              <a:rPr lang="en" sz="1300"/>
              <a:t>Identified ~1.8M noisy reviews using distance-based rating calculations</a:t>
            </a:r>
            <a:endParaRPr sz="13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00"/>
              <a:t>Implications:</a:t>
            </a:r>
            <a:endParaRPr b="1" sz="1300"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</a:pPr>
            <a:r>
              <a:rPr lang="en" sz="1300"/>
              <a:t>significantly degrade the performance of a recommender system</a:t>
            </a:r>
            <a:endParaRPr sz="13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300"/>
              <a:t>Actionable Steps:</a:t>
            </a:r>
            <a:endParaRPr b="1" sz="1300"/>
          </a:p>
          <a:p>
            <a:pPr indent="-311150" lvl="0" marL="457200" rtl="0" algn="l">
              <a:spcBef>
                <a:spcPts val="1200"/>
              </a:spcBef>
              <a:spcAft>
                <a:spcPts val="0"/>
              </a:spcAft>
              <a:buSzPts val="1300"/>
              <a:buChar char="●"/>
            </a:pPr>
            <a:r>
              <a:rPr lang="en" sz="1300"/>
              <a:t>Remove or weight noisy reviews to reduce their influence on recommendations</a:t>
            </a:r>
            <a:endParaRPr sz="1300"/>
          </a:p>
        </p:txBody>
      </p:sp>
      <p:pic>
        <p:nvPicPr>
          <p:cNvPr id="218" name="Google Shape;218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17200" y="1276350"/>
            <a:ext cx="3815100" cy="259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30" title="WhatsApp-Audio-2025-03-21-at-16.55.43_4df0e6f7.dat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9475" y="4594625"/>
            <a:ext cx="269825" cy="26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3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Exploratory Data Analysis II</a:t>
            </a:r>
            <a:endParaRPr/>
          </a:p>
        </p:txBody>
      </p:sp>
      <p:sp>
        <p:nvSpPr>
          <p:cNvPr id="225" name="Google Shape;225;p31"/>
          <p:cNvSpPr txBox="1"/>
          <p:nvPr>
            <p:ph idx="1" type="body"/>
          </p:nvPr>
        </p:nvSpPr>
        <p:spPr>
          <a:xfrm>
            <a:off x="311700" y="1293975"/>
            <a:ext cx="7030500" cy="293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/>
              <a:t>Objective:</a:t>
            </a:r>
            <a:r>
              <a:rPr lang="en" sz="1500"/>
              <a:t> A</a:t>
            </a:r>
            <a:r>
              <a:rPr lang="en" sz="1500"/>
              <a:t>nalysis of </a:t>
            </a:r>
            <a:r>
              <a:rPr lang="en" sz="1500"/>
              <a:t>Reviews data 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500"/>
              <a:t>Analysis Areas:</a:t>
            </a:r>
            <a:endParaRPr b="1" sz="1500"/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Roboto"/>
              <a:buChar char="●"/>
            </a:pPr>
            <a:r>
              <a:rPr lang="en" sz="1500"/>
              <a:t>Reviews</a:t>
            </a:r>
            <a:r>
              <a:rPr lang="en" sz="1500"/>
              <a:t> frequency and distribution 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Roboto"/>
              <a:buChar char="●"/>
            </a:pPr>
            <a:r>
              <a:rPr lang="en" sz="1500"/>
              <a:t>User Sentiments vs. Ratings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Roboto"/>
              <a:buChar char="●"/>
            </a:pPr>
            <a:r>
              <a:rPr lang="en" sz="1500"/>
              <a:t>Rating trends </a:t>
            </a:r>
            <a:r>
              <a:rPr lang="en" sz="1500"/>
              <a:t>over time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00"/>
          </a:p>
        </p:txBody>
      </p:sp>
      <p:pic>
        <p:nvPicPr>
          <p:cNvPr id="226" name="Google Shape;226;p31" title="Slide 19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4593200"/>
            <a:ext cx="244075" cy="244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2"/>
          <p:cNvSpPr txBox="1"/>
          <p:nvPr>
            <p:ph type="title"/>
          </p:nvPr>
        </p:nvSpPr>
        <p:spPr>
          <a:xfrm>
            <a:off x="273600" y="171875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/>
              <a:t>Yearly Review Frequency </a:t>
            </a:r>
            <a:endParaRPr sz="2500"/>
          </a:p>
        </p:txBody>
      </p:sp>
      <p:pic>
        <p:nvPicPr>
          <p:cNvPr id="232" name="Google Shape;232;p32" title="7b042826-bfb3-4984-89cc-607316bbddcd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8625" y="824350"/>
            <a:ext cx="6067424" cy="3796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32" title="Slide 20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3600" y="4588400"/>
            <a:ext cx="284650" cy="284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3"/>
          <p:cNvSpPr txBox="1"/>
          <p:nvPr>
            <p:ph type="title"/>
          </p:nvPr>
        </p:nvSpPr>
        <p:spPr>
          <a:xfrm>
            <a:off x="349800" y="171875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/>
              <a:t>Review Pattern </a:t>
            </a:r>
            <a:r>
              <a:rPr lang="en" sz="2500"/>
              <a:t>Hourly</a:t>
            </a:r>
            <a:endParaRPr sz="2500"/>
          </a:p>
        </p:txBody>
      </p:sp>
      <p:pic>
        <p:nvPicPr>
          <p:cNvPr id="239" name="Google Shape;239;p33" title="b7339eec-be5e-44cd-89f8-4e892f09658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125" y="734600"/>
            <a:ext cx="6251849" cy="3937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3" title="Slide 21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9800" y="4629250"/>
            <a:ext cx="264975" cy="264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 Frequency Trends</a:t>
            </a:r>
            <a:endParaRPr/>
          </a:p>
        </p:txBody>
      </p:sp>
      <p:sp>
        <p:nvSpPr>
          <p:cNvPr id="246" name="Google Shape;246;p3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/>
              <a:t>Review volume peaks in the evening (6 PM - 12 AM)</a:t>
            </a:r>
            <a:endParaRPr b="1"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500"/>
              <a:t>Highest engagement period: 2017-2019, slight decline post-2020</a:t>
            </a:r>
            <a:endParaRPr b="1"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500"/>
              <a:t>Application in Recommender System:</a:t>
            </a:r>
            <a:endParaRPr b="1" sz="1500"/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Roboto"/>
              <a:buChar char="●"/>
            </a:pPr>
            <a:r>
              <a:rPr lang="en" sz="1500"/>
              <a:t>Prioritize real-time updates in the evening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Roboto"/>
              <a:buChar char="●"/>
            </a:pPr>
            <a:r>
              <a:rPr lang="en" sz="1500"/>
              <a:t>Focus on recent reviews for recommendations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00"/>
          </a:p>
        </p:txBody>
      </p:sp>
      <p:pic>
        <p:nvPicPr>
          <p:cNvPr id="247" name="Google Shape;247;p34" title="Slide 22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4568875"/>
            <a:ext cx="269825" cy="26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35"/>
          <p:cNvSpPr txBox="1"/>
          <p:nvPr>
            <p:ph type="title"/>
          </p:nvPr>
        </p:nvSpPr>
        <p:spPr>
          <a:xfrm>
            <a:off x="197400" y="95675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/>
              <a:t>Rating Trend for Top Users</a:t>
            </a:r>
            <a:endParaRPr sz="2500"/>
          </a:p>
        </p:txBody>
      </p:sp>
      <p:pic>
        <p:nvPicPr>
          <p:cNvPr id="253" name="Google Shape;253;p35" title="f2f722a9-f216-40fb-a946-ea793860366c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7300" y="670300"/>
            <a:ext cx="7436999" cy="4063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35" title="Slide 23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7299" y="4656800"/>
            <a:ext cx="238975" cy="238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/>
          <p:nvPr>
            <p:ph type="title"/>
          </p:nvPr>
        </p:nvSpPr>
        <p:spPr>
          <a:xfrm>
            <a:off x="197400" y="95675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/>
              <a:t>Average Rating vs. Average Number of Reviews</a:t>
            </a:r>
            <a:endParaRPr sz="2500"/>
          </a:p>
        </p:txBody>
      </p:sp>
      <p:pic>
        <p:nvPicPr>
          <p:cNvPr id="260" name="Google Shape;260;p36" title="b3ead1d9-032a-4218-87f0-e320f3074a25.png"/>
          <p:cNvPicPr preferRelativeResize="0"/>
          <p:nvPr/>
        </p:nvPicPr>
        <p:blipFill rotWithShape="1">
          <a:blip r:embed="rId3">
            <a:alphaModFix/>
          </a:blip>
          <a:srcRect b="0" l="3917" r="3908" t="0"/>
          <a:stretch/>
        </p:blipFill>
        <p:spPr>
          <a:xfrm>
            <a:off x="468950" y="703475"/>
            <a:ext cx="7322500" cy="407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36" title="Slide 24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7400" y="4640900"/>
            <a:ext cx="219525" cy="21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7"/>
          <p:cNvSpPr txBox="1"/>
          <p:nvPr>
            <p:ph type="title"/>
          </p:nvPr>
        </p:nvSpPr>
        <p:spPr>
          <a:xfrm>
            <a:off x="197400" y="95675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/>
              <a:t>Rating Distribution for Businesses</a:t>
            </a:r>
            <a:endParaRPr sz="2500"/>
          </a:p>
        </p:txBody>
      </p:sp>
      <p:pic>
        <p:nvPicPr>
          <p:cNvPr id="267" name="Google Shape;267;p37" title="d675965d-5fe7-4472-a49a-b96d41a7af2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0525" y="691500"/>
            <a:ext cx="7000874" cy="4061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7" title="Slide 25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97399" y="4628525"/>
            <a:ext cx="246050" cy="24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8"/>
          <p:cNvSpPr txBox="1"/>
          <p:nvPr>
            <p:ph type="title"/>
          </p:nvPr>
        </p:nvSpPr>
        <p:spPr>
          <a:xfrm>
            <a:off x="197400" y="171875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/>
              <a:t>Rating vs. Sentiment Behaviour</a:t>
            </a:r>
            <a:endParaRPr sz="2500"/>
          </a:p>
        </p:txBody>
      </p:sp>
      <p:pic>
        <p:nvPicPr>
          <p:cNvPr id="274" name="Google Shape;274;p38" title="1841be9b-7068-4628-970b-8a4d7c648c04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800" y="779675"/>
            <a:ext cx="6241500" cy="391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38" title="Standard recording 1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48525" y="1718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39"/>
          <p:cNvSpPr txBox="1"/>
          <p:nvPr>
            <p:ph type="title"/>
          </p:nvPr>
        </p:nvSpPr>
        <p:spPr>
          <a:xfrm>
            <a:off x="235500" y="2195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Sentiment Analysis in Reviews</a:t>
            </a:r>
            <a:endParaRPr/>
          </a:p>
        </p:txBody>
      </p:sp>
      <p:sp>
        <p:nvSpPr>
          <p:cNvPr id="281" name="Google Shape;281;p39"/>
          <p:cNvSpPr txBox="1"/>
          <p:nvPr>
            <p:ph idx="1" type="body"/>
          </p:nvPr>
        </p:nvSpPr>
        <p:spPr>
          <a:xfrm>
            <a:off x="311700" y="902250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/>
              <a:t>Findings:</a:t>
            </a:r>
            <a:endParaRPr b="1" sz="19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500"/>
              <a:t>Vertical bands suggest that users with the same average rating still express a wide range of sentiments.</a:t>
            </a:r>
            <a:endParaRPr sz="15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500"/>
              <a:t>Some users give low ratings but still express positive sentiments</a:t>
            </a:r>
            <a:endParaRPr sz="15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500"/>
              <a:t>Certain businesses receive consistent negative feedback despite moderate ratings</a:t>
            </a:r>
            <a:endParaRPr sz="15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500"/>
              <a:t>No strong correlation between rating and sentiment score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600"/>
              <a:t>Implementation in Recommender System:</a:t>
            </a:r>
            <a:endParaRPr b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●"/>
            </a:pPr>
            <a:r>
              <a:rPr lang="en" sz="1500"/>
              <a:t>Integrate sentiment analysis for more accurate recommendations</a:t>
            </a:r>
            <a:endParaRPr sz="1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500"/>
          </a:p>
        </p:txBody>
      </p:sp>
      <p:pic>
        <p:nvPicPr>
          <p:cNvPr id="282" name="Google Shape;282;p39" title="Standard recording 2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67025" y="21950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0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Feature Engineering for Predictive Modeling</a:t>
            </a:r>
            <a:endParaRPr/>
          </a:p>
        </p:txBody>
      </p:sp>
      <p:sp>
        <p:nvSpPr>
          <p:cNvPr id="288" name="Google Shape;288;p40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/>
              <a:t>Structured Transformation:</a:t>
            </a:r>
            <a:endParaRPr b="1" sz="1500"/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●"/>
            </a:pPr>
            <a:r>
              <a:rPr lang="en" sz="1400"/>
              <a:t>Extracted unique business categories from unstructured text</a:t>
            </a:r>
            <a:endParaRPr sz="14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●"/>
            </a:pPr>
            <a:r>
              <a:rPr lang="en" sz="1400"/>
              <a:t>Applied One-Hot Encoding for categorical variables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500"/>
              <a:t>Dimensionality Reduction:</a:t>
            </a:r>
            <a:endParaRPr b="1" sz="1500"/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●"/>
            </a:pPr>
            <a:r>
              <a:rPr lang="en" sz="1400"/>
              <a:t>Used Truncated SVD to reduce high-dimensional features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500"/>
              <a:t>Refining User Profiles:</a:t>
            </a:r>
            <a:endParaRPr b="1" sz="1500"/>
          </a:p>
          <a:p>
            <a:pPr indent="-3365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●"/>
            </a:pPr>
            <a:r>
              <a:rPr lang="en" sz="1400"/>
              <a:t>Grouped users based on review frequency and engagement levels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b="1" sz="1600"/>
          </a:p>
        </p:txBody>
      </p:sp>
      <p:pic>
        <p:nvPicPr>
          <p:cNvPr id="289" name="Google Shape;289;p40" title="Standard recording 3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7775" y="578988"/>
            <a:ext cx="269825" cy="26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1"/>
          <p:cNvSpPr txBox="1"/>
          <p:nvPr>
            <p:ph type="title"/>
          </p:nvPr>
        </p:nvSpPr>
        <p:spPr>
          <a:xfrm>
            <a:off x="197400" y="171875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/>
              <a:t>Top Categories by Number of Businesses</a:t>
            </a:r>
            <a:endParaRPr sz="2500"/>
          </a:p>
        </p:txBody>
      </p:sp>
      <p:pic>
        <p:nvPicPr>
          <p:cNvPr id="295" name="Google Shape;295;p41" title="236d2fa5-a402-4e7c-98a3-6fbd1b1f5ead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7400" y="827300"/>
            <a:ext cx="7679775" cy="3810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41" title="Standard recording 14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391350" y="171875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2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Top Business Categories Analysis</a:t>
            </a:r>
            <a:endParaRPr/>
          </a:p>
        </p:txBody>
      </p:sp>
      <p:sp>
        <p:nvSpPr>
          <p:cNvPr id="302" name="Google Shape;302;p42"/>
          <p:cNvSpPr txBox="1"/>
          <p:nvPr>
            <p:ph idx="1" type="body"/>
          </p:nvPr>
        </p:nvSpPr>
        <p:spPr>
          <a:xfrm>
            <a:off x="311700" y="1201300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/>
              <a:t>Most reviewed categories</a:t>
            </a:r>
            <a:r>
              <a:rPr b="1" lang="en" sz="1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en" sz="17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400"/>
              <a:t>Hospitality, Food, Retail</a:t>
            </a:r>
            <a:endParaRPr sz="17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500"/>
              <a:t>Least reviewed categories:</a:t>
            </a:r>
            <a:r>
              <a:rPr lang="en" sz="1400"/>
              <a:t> Financial Services, Arts &amp; Crafts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500"/>
              <a:t>Rating Trends:</a:t>
            </a:r>
            <a:endParaRPr b="1" sz="1500"/>
          </a:p>
          <a:p>
            <a:pPr indent="-3365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●"/>
            </a:pPr>
            <a:r>
              <a:rPr lang="en" sz="1400"/>
              <a:t>Highly rated: Arts &amp; Crafts, Home &amp; Garden</a:t>
            </a:r>
            <a:endParaRPr sz="14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●"/>
            </a:pPr>
            <a:r>
              <a:rPr lang="en" sz="1400"/>
              <a:t>Poorly rated: Miscellaneous category</a:t>
            </a:r>
            <a:endParaRPr sz="17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sz="1500"/>
              <a:t>Impact on Recommender System:</a:t>
            </a:r>
            <a:endParaRPr b="1"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6550" lvl="0" marL="457200" rtl="0" algn="l"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Char char="●"/>
            </a:pPr>
            <a:r>
              <a:rPr lang="en" sz="1400"/>
              <a:t>Prioritize popular and highly rated business categories</a:t>
            </a:r>
            <a:endParaRPr sz="17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600"/>
          </a:p>
        </p:txBody>
      </p:sp>
      <p:pic>
        <p:nvPicPr>
          <p:cNvPr id="303" name="Google Shape;303;p42" title="Standard recording 5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70075" y="489400"/>
            <a:ext cx="298400" cy="29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43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Challenges and Limitations</a:t>
            </a:r>
            <a:endParaRPr/>
          </a:p>
        </p:txBody>
      </p:sp>
      <p:sp>
        <p:nvSpPr>
          <p:cNvPr id="309" name="Google Shape;309;p43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➢"/>
            </a:pPr>
            <a:r>
              <a:rPr b="1" lang="en" sz="1500"/>
              <a:t>Large Dataset</a:t>
            </a:r>
            <a:r>
              <a:rPr lang="en" sz="1500"/>
              <a:t> </a:t>
            </a:r>
            <a:endParaRPr sz="15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/>
              <a:t>Considering only the Pennsylvania data.</a:t>
            </a:r>
            <a:endParaRPr sz="1500"/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SzPts val="1500"/>
              <a:buChar char="➢"/>
            </a:pPr>
            <a:r>
              <a:rPr b="1" lang="en" sz="1500"/>
              <a:t>Computation Power Limitations </a:t>
            </a:r>
            <a:endParaRPr sz="1500"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00"/>
              <a:t>Uploaded the dataset in SQL Database, and pulling out only the required data at a time, to do analysis and pre-processing</a:t>
            </a:r>
            <a:endParaRPr sz="1500"/>
          </a:p>
          <a:p>
            <a:pPr indent="-323850" lvl="0" marL="457200" rtl="0" algn="l">
              <a:spcBef>
                <a:spcPts val="1200"/>
              </a:spcBef>
              <a:spcAft>
                <a:spcPts val="0"/>
              </a:spcAft>
              <a:buSzPts val="1500"/>
              <a:buChar char="➢"/>
            </a:pPr>
            <a:r>
              <a:rPr b="1" lang="en" sz="1500"/>
              <a:t>Complex Data Structure</a:t>
            </a:r>
            <a:endParaRPr sz="1500"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1500"/>
              <a:t>Using feature engineering, we have generated few </a:t>
            </a:r>
            <a:r>
              <a:rPr lang="en" sz="1500"/>
              <a:t>necessary</a:t>
            </a:r>
            <a:r>
              <a:rPr lang="en" sz="1500"/>
              <a:t> columns, from the complex structure of data</a:t>
            </a:r>
            <a:endParaRPr sz="1500"/>
          </a:p>
        </p:txBody>
      </p:sp>
      <p:pic>
        <p:nvPicPr>
          <p:cNvPr id="310" name="Google Shape;310;p43" title="challenge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4721275"/>
            <a:ext cx="269825" cy="26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4"/>
          <p:cNvSpPr txBox="1"/>
          <p:nvPr>
            <p:ph type="title"/>
          </p:nvPr>
        </p:nvSpPr>
        <p:spPr>
          <a:xfrm>
            <a:off x="311700" y="248075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Changes</a:t>
            </a:r>
            <a:endParaRPr/>
          </a:p>
        </p:txBody>
      </p:sp>
      <p:sp>
        <p:nvSpPr>
          <p:cNvPr id="316" name="Google Shape;316;p44"/>
          <p:cNvSpPr txBox="1"/>
          <p:nvPr>
            <p:ph idx="1" type="body"/>
          </p:nvPr>
        </p:nvSpPr>
        <p:spPr>
          <a:xfrm>
            <a:off x="311700" y="94412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" sz="1600"/>
              <a:t>Outliers</a:t>
            </a:r>
            <a:r>
              <a:rPr lang="en" sz="1500"/>
              <a:t>: Eliminated the fake and dormant users, detected using EDA</a:t>
            </a:r>
            <a:endParaRPr sz="1500"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500"/>
          </a:p>
        </p:txBody>
      </p:sp>
      <p:pic>
        <p:nvPicPr>
          <p:cNvPr id="317" name="Google Shape;317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4825" y="1551650"/>
            <a:ext cx="4859799" cy="2956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44" title="key change 1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4660599"/>
            <a:ext cx="330501" cy="330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5"/>
          <p:cNvSpPr txBox="1"/>
          <p:nvPr>
            <p:ph type="title"/>
          </p:nvPr>
        </p:nvSpPr>
        <p:spPr>
          <a:xfrm>
            <a:off x="311700" y="248075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Changes</a:t>
            </a:r>
            <a:endParaRPr/>
          </a:p>
        </p:txBody>
      </p:sp>
      <p:sp>
        <p:nvSpPr>
          <p:cNvPr id="324" name="Google Shape;324;p45"/>
          <p:cNvSpPr txBox="1"/>
          <p:nvPr>
            <p:ph idx="1" type="body"/>
          </p:nvPr>
        </p:nvSpPr>
        <p:spPr>
          <a:xfrm>
            <a:off x="311700" y="914400"/>
            <a:ext cx="8520600" cy="340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b="1" lang="en" sz="1500"/>
              <a:t>Limited Business Category</a:t>
            </a:r>
            <a:r>
              <a:rPr lang="en" sz="1500"/>
              <a:t>: We are now considering only one category i.e. Food, for our future model building and development. </a:t>
            </a:r>
            <a:endParaRPr sz="1500"/>
          </a:p>
        </p:txBody>
      </p:sp>
      <p:pic>
        <p:nvPicPr>
          <p:cNvPr id="325" name="Google Shape;325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1775" y="1677000"/>
            <a:ext cx="5516651" cy="2984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45" title="key change 2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4813599"/>
            <a:ext cx="177501" cy="177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4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 Steps</a:t>
            </a:r>
            <a:endParaRPr/>
          </a:p>
        </p:txBody>
      </p:sp>
      <p:sp>
        <p:nvSpPr>
          <p:cNvPr id="332" name="Google Shape;332;p46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The algorithms which we are going to use to generate recommendation in our next capstone part are LensKit toolkit algorithms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We are also considering our proposed </a:t>
            </a:r>
            <a:r>
              <a:rPr lang="en" sz="1500"/>
              <a:t>algorithms,</a:t>
            </a:r>
            <a:r>
              <a:rPr lang="en" sz="1500"/>
              <a:t> i.e. NCF and RNN, but it’s our second choice.</a:t>
            </a:r>
            <a:endParaRPr sz="15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500"/>
              <a:t>The dataset which we are going to use to train our models is the filtered and pre-processed data from our analysis.</a:t>
            </a:r>
            <a:endParaRPr sz="1500"/>
          </a:p>
        </p:txBody>
      </p:sp>
      <p:pic>
        <p:nvPicPr>
          <p:cNvPr id="333" name="Google Shape;333;p46" title="next steps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4721275"/>
            <a:ext cx="269825" cy="26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47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Conclusion</a:t>
            </a:r>
            <a:endParaRPr/>
          </a:p>
        </p:txBody>
      </p:sp>
      <p:sp>
        <p:nvSpPr>
          <p:cNvPr id="339" name="Google Shape;339;p47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175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Removed duplicates, handled missing values, dropped irrelevant columns.</a:t>
            </a:r>
            <a:endParaRPr sz="1400"/>
          </a:p>
          <a:p>
            <a:pPr indent="-3175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Transformed unstructured text (e.g., categories) into usable features via One-Hot Encoding and dimensionality reduction (Truncated SVD).</a:t>
            </a:r>
            <a:endParaRPr sz="1400"/>
          </a:p>
          <a:p>
            <a:pPr indent="-3175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Applied noise detection techniques and logical filters to eliminate unreliable users and businesses.</a:t>
            </a:r>
            <a:endParaRPr sz="1400"/>
          </a:p>
          <a:p>
            <a:pPr indent="-3175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Identified patterns in user behavior, business ratings, and review trends to guide feature selection and model design.</a:t>
            </a:r>
            <a:endParaRPr sz="1400"/>
          </a:p>
          <a:p>
            <a:pPr indent="-3175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 sz="1400"/>
              <a:t>Finally, the dataset is </a:t>
            </a:r>
            <a:r>
              <a:rPr lang="en" sz="1400"/>
              <a:t>ready</a:t>
            </a:r>
            <a:r>
              <a:rPr lang="en" sz="1400"/>
              <a:t> for training.</a:t>
            </a:r>
            <a:endParaRPr sz="1400"/>
          </a:p>
          <a:p>
            <a:pPr indent="0" lvl="0" marL="45720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340" name="Google Shape;340;p47" title="conclusion.mp3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4721275"/>
            <a:ext cx="269825" cy="269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DE6991"/>
            </a:gs>
            <a:gs pos="100000">
              <a:srgbClr val="9A2B50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8"/>
          <p:cNvSpPr txBox="1"/>
          <p:nvPr>
            <p:ph idx="1" type="subTitle"/>
          </p:nvPr>
        </p:nvSpPr>
        <p:spPr>
          <a:xfrm>
            <a:off x="1847550" y="2008075"/>
            <a:ext cx="5448900" cy="1836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018"/>
              <a:buNone/>
            </a:pPr>
            <a:r>
              <a:rPr b="1" lang="en" sz="5680"/>
              <a:t>Thank You</a:t>
            </a:r>
            <a:endParaRPr b="1" sz="568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