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12192000" cy="6858000"/>
  <p:embeddedFontLst>
    <p:embeddedFont>
      <p:font typeface="Quicksand"/>
      <p:regular r:id="rId20"/>
      <p:bold r:id="rId21"/>
    </p:embeddedFont>
    <p:embeddedFont>
      <p:font typeface="Quicksand SemiBold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000000"/>
          </p15:clr>
        </p15:guide>
        <p15:guide id="2" orient="horz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24" roundtripDataSignature="AMtx7mjz50BXtUUkitprICIBBzQx72t7+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icksand-regular.fntdata"/><Relationship Id="rId11" Type="http://schemas.openxmlformats.org/officeDocument/2006/relationships/slide" Target="slides/slide6.xml"/><Relationship Id="rId22" Type="http://schemas.openxmlformats.org/officeDocument/2006/relationships/font" Target="fonts/QuicksandSemiBold-regular.fntdata"/><Relationship Id="rId10" Type="http://schemas.openxmlformats.org/officeDocument/2006/relationships/slide" Target="slides/slide5.xml"/><Relationship Id="rId21" Type="http://schemas.openxmlformats.org/officeDocument/2006/relationships/font" Target="fonts/Quicksand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Quicksand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1" name="Google Shape;71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0411fb4bb7_0_5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" name="Google Shape;77;g30411fb4bb7_0_5:notes"/>
          <p:cNvSpPr/>
          <p:nvPr>
            <p:ph idx="2" type="sldImg"/>
          </p:nvPr>
        </p:nvSpPr>
        <p:spPr>
          <a:xfrm>
            <a:off x="1219200" y="857250"/>
            <a:ext cx="97536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0411fb4bb7_0_12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g30411fb4bb7_0_12:notes"/>
          <p:cNvSpPr/>
          <p:nvPr>
            <p:ph idx="2" type="sldImg"/>
          </p:nvPr>
        </p:nvSpPr>
        <p:spPr>
          <a:xfrm>
            <a:off x="1219200" y="857250"/>
            <a:ext cx="97536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411fb4bb7_0_19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g30411fb4bb7_0_19:notes"/>
          <p:cNvSpPr/>
          <p:nvPr>
            <p:ph idx="2" type="sldImg"/>
          </p:nvPr>
        </p:nvSpPr>
        <p:spPr>
          <a:xfrm>
            <a:off x="1219200" y="857250"/>
            <a:ext cx="97536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09c4f73f95_0_0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g309c4f73f95_0_0:notes"/>
          <p:cNvSpPr/>
          <p:nvPr>
            <p:ph idx="2" type="sldImg"/>
          </p:nvPr>
        </p:nvSpPr>
        <p:spPr>
          <a:xfrm>
            <a:off x="1219200" y="857250"/>
            <a:ext cx="97536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09c4f73f95_0_12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g309c4f73f95_0_12:notes"/>
          <p:cNvSpPr/>
          <p:nvPr>
            <p:ph idx="2" type="sldImg"/>
          </p:nvPr>
        </p:nvSpPr>
        <p:spPr>
          <a:xfrm>
            <a:off x="1219200" y="857250"/>
            <a:ext cx="97536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09c4f73f95_0_30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g309c4f73f95_0_30:notes"/>
          <p:cNvSpPr/>
          <p:nvPr>
            <p:ph idx="2" type="sldImg"/>
          </p:nvPr>
        </p:nvSpPr>
        <p:spPr>
          <a:xfrm>
            <a:off x="1219200" y="857250"/>
            <a:ext cx="97536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0a28001f37_0_14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g30a28001f37_0_14:notes"/>
          <p:cNvSpPr/>
          <p:nvPr>
            <p:ph idx="2" type="sldImg"/>
          </p:nvPr>
        </p:nvSpPr>
        <p:spPr>
          <a:xfrm>
            <a:off x="1219200" y="857250"/>
            <a:ext cx="97536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09c4f73f95_0_42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g309c4f73f95_0_42:notes"/>
          <p:cNvSpPr/>
          <p:nvPr>
            <p:ph idx="2" type="sldImg"/>
          </p:nvPr>
        </p:nvSpPr>
        <p:spPr>
          <a:xfrm>
            <a:off x="1219200" y="857250"/>
            <a:ext cx="97536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09c4f73f95_0_55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g309c4f73f95_0_55:notes"/>
          <p:cNvSpPr/>
          <p:nvPr>
            <p:ph idx="2" type="sldImg"/>
          </p:nvPr>
        </p:nvSpPr>
        <p:spPr>
          <a:xfrm>
            <a:off x="1219200" y="857250"/>
            <a:ext cx="97536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09c4f73f95_0_63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g309c4f73f95_0_63:notes"/>
          <p:cNvSpPr/>
          <p:nvPr>
            <p:ph idx="2" type="sldImg"/>
          </p:nvPr>
        </p:nvSpPr>
        <p:spPr>
          <a:xfrm>
            <a:off x="1219200" y="857250"/>
            <a:ext cx="97536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09c4f73f95_0_71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g309c4f73f95_0_71:notes"/>
          <p:cNvSpPr/>
          <p:nvPr>
            <p:ph idx="2" type="sldImg"/>
          </p:nvPr>
        </p:nvSpPr>
        <p:spPr>
          <a:xfrm>
            <a:off x="1219200" y="857250"/>
            <a:ext cx="97536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09c4f73f95_0_79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g309c4f73f95_0_79:notes"/>
          <p:cNvSpPr/>
          <p:nvPr>
            <p:ph idx="2" type="sldImg"/>
          </p:nvPr>
        </p:nvSpPr>
        <p:spPr>
          <a:xfrm>
            <a:off x="1219200" y="857250"/>
            <a:ext cx="97536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ctrTitle"/>
          </p:nvPr>
        </p:nvSpPr>
        <p:spPr>
          <a:xfrm>
            <a:off x="251381" y="2451543"/>
            <a:ext cx="5536677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Quicksand SemiBold"/>
              <a:buNone/>
              <a:defRPr sz="4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" name="Google Shape;11;p5"/>
          <p:cNvSpPr txBox="1"/>
          <p:nvPr>
            <p:ph idx="1" type="subTitle"/>
          </p:nvPr>
        </p:nvSpPr>
        <p:spPr>
          <a:xfrm>
            <a:off x="251381" y="4960760"/>
            <a:ext cx="5338714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800"/>
              <a:buNone/>
              <a:defRPr sz="2800">
                <a:solidFill>
                  <a:srgbClr val="FFC000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6"/>
          <p:cNvSpPr txBox="1"/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6"/>
          <p:cNvSpPr txBox="1"/>
          <p:nvPr>
            <p:ph idx="11" type="ftr"/>
          </p:nvPr>
        </p:nvSpPr>
        <p:spPr>
          <a:xfrm>
            <a:off x="1578203" y="6413084"/>
            <a:ext cx="536935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5"/>
          <p:cNvSpPr txBox="1"/>
          <p:nvPr>
            <p:ph idx="11" type="ftr"/>
          </p:nvPr>
        </p:nvSpPr>
        <p:spPr>
          <a:xfrm>
            <a:off x="1578203" y="6413084"/>
            <a:ext cx="536935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stazione sezion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7"/>
          <p:cNvSpPr txBox="1"/>
          <p:nvPr>
            <p:ph type="title"/>
          </p:nvPr>
        </p:nvSpPr>
        <p:spPr>
          <a:xfrm>
            <a:off x="84841" y="2677217"/>
            <a:ext cx="6155703" cy="2158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390"/>
              </a:buClr>
              <a:buSzPts val="4800"/>
              <a:buFont typeface="Quicksand SemiBold"/>
              <a:buNone/>
              <a:defRPr sz="4800">
                <a:solidFill>
                  <a:srgbClr val="00539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" type="body"/>
          </p:nvPr>
        </p:nvSpPr>
        <p:spPr>
          <a:xfrm>
            <a:off x="84841" y="4846607"/>
            <a:ext cx="6155703" cy="1443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Pts val="2400"/>
              <a:buNone/>
              <a:defRPr sz="2400">
                <a:solidFill>
                  <a:srgbClr val="92D050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pic>
        <p:nvPicPr>
          <p:cNvPr id="21" name="Google Shape;2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92000" y="5527075"/>
            <a:ext cx="1485600" cy="51977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7"/>
          <p:cNvSpPr/>
          <p:nvPr/>
        </p:nvSpPr>
        <p:spPr>
          <a:xfrm>
            <a:off x="10573525" y="6127825"/>
            <a:ext cx="1478700" cy="591600"/>
          </a:xfrm>
          <a:prstGeom prst="rect">
            <a:avLst/>
          </a:prstGeom>
          <a:solidFill>
            <a:srgbClr val="005390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This presentation is released by CC BY-NC-SA license</a:t>
            </a:r>
            <a:endParaRPr b="0" i="0" sz="11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apositiva titolo">
  <p:cSld name="1_Diapositiva titolo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ctrTitle"/>
          </p:nvPr>
        </p:nvSpPr>
        <p:spPr>
          <a:xfrm>
            <a:off x="251381" y="2451543"/>
            <a:ext cx="5536677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Quicksand SemiBold"/>
              <a:buNone/>
              <a:defRPr sz="4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" type="subTitle"/>
          </p:nvPr>
        </p:nvSpPr>
        <p:spPr>
          <a:xfrm>
            <a:off x="251381" y="4960760"/>
            <a:ext cx="5338714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800"/>
              <a:buNone/>
              <a:defRPr sz="2800">
                <a:solidFill>
                  <a:srgbClr val="FFC000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Diapositiva titolo">
  <p:cSld name="2_Diapositiva titolo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 txBox="1"/>
          <p:nvPr>
            <p:ph type="ctrTitle"/>
          </p:nvPr>
        </p:nvSpPr>
        <p:spPr>
          <a:xfrm>
            <a:off x="251381" y="2451543"/>
            <a:ext cx="5536677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Quicksand SemiBold"/>
              <a:buNone/>
              <a:defRPr sz="4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" type="subTitle"/>
          </p:nvPr>
        </p:nvSpPr>
        <p:spPr>
          <a:xfrm>
            <a:off x="251381" y="4960760"/>
            <a:ext cx="5338714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800"/>
              <a:buNone/>
              <a:defRPr sz="2800">
                <a:solidFill>
                  <a:srgbClr val="FFC000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Diapositiva titolo">
  <p:cSld name="3_Diapositiva titolo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ctrTitle"/>
          </p:nvPr>
        </p:nvSpPr>
        <p:spPr>
          <a:xfrm>
            <a:off x="251381" y="2451543"/>
            <a:ext cx="5536677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Quicksand SemiBold"/>
              <a:buNone/>
              <a:defRPr sz="4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subTitle"/>
          </p:nvPr>
        </p:nvSpPr>
        <p:spPr>
          <a:xfrm>
            <a:off x="251381" y="4960760"/>
            <a:ext cx="5338714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800"/>
              <a:buNone/>
              <a:defRPr sz="2800">
                <a:solidFill>
                  <a:srgbClr val="FFC000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Diapositiva titolo">
  <p:cSld name="4_Diapositiva titolo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 txBox="1"/>
          <p:nvPr>
            <p:ph type="ctrTitle"/>
          </p:nvPr>
        </p:nvSpPr>
        <p:spPr>
          <a:xfrm>
            <a:off x="251381" y="2451543"/>
            <a:ext cx="5536677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Quicksand SemiBold"/>
              <a:buNone/>
              <a:defRPr sz="4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" type="subTitle"/>
          </p:nvPr>
        </p:nvSpPr>
        <p:spPr>
          <a:xfrm>
            <a:off x="251381" y="4960760"/>
            <a:ext cx="5338714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800"/>
              <a:buNone/>
              <a:defRPr sz="2800">
                <a:solidFill>
                  <a:srgbClr val="FFC000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e contenuti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 txBox="1"/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2" type="sldNum"/>
          </p:nvPr>
        </p:nvSpPr>
        <p:spPr>
          <a:xfrm>
            <a:off x="7569724" y="6356354"/>
            <a:ext cx="37840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" name="Google Shape;40;p12"/>
          <p:cNvSpPr txBox="1"/>
          <p:nvPr>
            <p:ph idx="11" type="ftr"/>
          </p:nvPr>
        </p:nvSpPr>
        <p:spPr>
          <a:xfrm>
            <a:off x="1578203" y="6413084"/>
            <a:ext cx="536935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ronto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/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" type="body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13"/>
          <p:cNvSpPr txBox="1"/>
          <p:nvPr>
            <p:ph idx="2" type="body"/>
          </p:nvPr>
        </p:nvSpPr>
        <p:spPr>
          <a:xfrm>
            <a:off x="839789" y="250507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3"/>
          <p:cNvSpPr txBox="1"/>
          <p:nvPr>
            <p:ph idx="3" type="body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13"/>
          <p:cNvSpPr txBox="1"/>
          <p:nvPr>
            <p:ph idx="4" type="body"/>
          </p:nvPr>
        </p:nvSpPr>
        <p:spPr>
          <a:xfrm>
            <a:off x="6172202" y="2505074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1" type="ftr"/>
          </p:nvPr>
        </p:nvSpPr>
        <p:spPr>
          <a:xfrm>
            <a:off x="1578203" y="6413084"/>
            <a:ext cx="536935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4"/>
          <p:cNvSpPr txBox="1"/>
          <p:nvPr>
            <p:ph idx="11" type="ftr"/>
          </p:nvPr>
        </p:nvSpPr>
        <p:spPr>
          <a:xfrm>
            <a:off x="1578203" y="6413084"/>
            <a:ext cx="536935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to con didascalia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icksand SemiBold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" type="body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1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5" name="Google Shape;55;p16"/>
          <p:cNvSpPr txBox="1"/>
          <p:nvPr>
            <p:ph idx="11" type="ftr"/>
          </p:nvPr>
        </p:nvSpPr>
        <p:spPr>
          <a:xfrm>
            <a:off x="1578203" y="6413084"/>
            <a:ext cx="536935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agine con didascalia" type="picTx">
  <p:cSld name="PICTURE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icksand SemiBold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7"/>
          <p:cNvSpPr/>
          <p:nvPr>
            <p:ph idx="2" type="pic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17"/>
          <p:cNvSpPr txBox="1"/>
          <p:nvPr>
            <p:ph idx="11" type="ftr"/>
          </p:nvPr>
        </p:nvSpPr>
        <p:spPr>
          <a:xfrm>
            <a:off x="1578203" y="6413084"/>
            <a:ext cx="536935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x">
  <p:cSld name="VERTICAL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1" type="ftr"/>
          </p:nvPr>
        </p:nvSpPr>
        <p:spPr>
          <a:xfrm>
            <a:off x="1578203" y="6413084"/>
            <a:ext cx="536935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olo e testo verticale" type="vertTitleAndTx">
  <p:cSld name="VERTICAL_TITLE_AND_VERTICAL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 rot="5400000">
            <a:off x="7133433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" type="body"/>
          </p:nvPr>
        </p:nvSpPr>
        <p:spPr>
          <a:xfrm rot="5400000">
            <a:off x="1799433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9"/>
          <p:cNvSpPr txBox="1"/>
          <p:nvPr>
            <p:ph idx="11" type="ftr"/>
          </p:nvPr>
        </p:nvSpPr>
        <p:spPr>
          <a:xfrm>
            <a:off x="1578203" y="6413084"/>
            <a:ext cx="536935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Quicksand SemiBold"/>
              <a:buNone/>
              <a:defRPr b="0" i="0" sz="4400" u="none" cap="none" strike="noStrike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1" type="ftr"/>
          </p:nvPr>
        </p:nvSpPr>
        <p:spPr>
          <a:xfrm>
            <a:off x="1578203" y="6413084"/>
            <a:ext cx="536935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92D050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vos.openlinksw.com/owiki/wiki/VOS/VOSSparqlProtocol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"/>
          <p:cNvSpPr txBox="1"/>
          <p:nvPr>
            <p:ph type="ctrTitle"/>
          </p:nvPr>
        </p:nvSpPr>
        <p:spPr>
          <a:xfrm>
            <a:off x="251381" y="2451543"/>
            <a:ext cx="5536677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Quicksand SemiBold"/>
              <a:buNone/>
            </a:pPr>
            <a:r>
              <a:rPr lang="en-US"/>
              <a:t>Linked Data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Quicksand SemiBold"/>
              <a:buNone/>
            </a:pPr>
            <a:r>
              <a:rPr lang="en-US"/>
              <a:t>Hands On - SPARQL</a:t>
            </a:r>
            <a:endParaRPr/>
          </a:p>
        </p:txBody>
      </p:sp>
      <p:sp>
        <p:nvSpPr>
          <p:cNvPr id="74" name="Google Shape;74;p1"/>
          <p:cNvSpPr txBox="1"/>
          <p:nvPr>
            <p:ph idx="1" type="subTitle"/>
          </p:nvPr>
        </p:nvSpPr>
        <p:spPr>
          <a:xfrm>
            <a:off x="251374" y="4960750"/>
            <a:ext cx="63339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800"/>
              <a:buNone/>
            </a:pPr>
            <a:r>
              <a:rPr lang="en-US"/>
              <a:t>Fernando Aguilar Gómez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800"/>
              <a:buNone/>
            </a:pPr>
            <a:r>
              <a:rPr lang="en-US"/>
              <a:t>CSIC (+SKILLS4EOSC fellowship)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0411fb4bb7_0_5"/>
          <p:cNvSpPr txBox="1"/>
          <p:nvPr>
            <p:ph type="title"/>
          </p:nvPr>
        </p:nvSpPr>
        <p:spPr>
          <a:xfrm>
            <a:off x="1117600" y="365129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/>
              <a:t>SPARQL</a:t>
            </a:r>
            <a:endParaRPr/>
          </a:p>
        </p:txBody>
      </p:sp>
      <p:sp>
        <p:nvSpPr>
          <p:cNvPr id="80" name="Google Shape;80;g30411fb4bb7_0_5"/>
          <p:cNvSpPr txBox="1"/>
          <p:nvPr>
            <p:ph idx="1" type="body"/>
          </p:nvPr>
        </p:nvSpPr>
        <p:spPr>
          <a:xfrm>
            <a:off x="199275" y="1767000"/>
            <a:ext cx="119928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28588" lvl="0" marL="228588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Char char="●"/>
            </a:pPr>
            <a:r>
              <a:rPr lang="en-US"/>
              <a:t>Recursive </a:t>
            </a:r>
            <a:r>
              <a:rPr b="1" lang="en-US"/>
              <a:t>acronym</a:t>
            </a:r>
            <a:r>
              <a:rPr lang="en-US"/>
              <a:t>: SPARQL Protocol and RDF Query Language</a:t>
            </a:r>
            <a:endParaRPr/>
          </a:p>
          <a:p>
            <a:pPr indent="-228588" lvl="0" marL="228588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Char char="●"/>
            </a:pPr>
            <a:r>
              <a:rPr lang="en-US"/>
              <a:t>Standardized </a:t>
            </a:r>
            <a:r>
              <a:rPr b="1" lang="en-US"/>
              <a:t>language</a:t>
            </a:r>
            <a:r>
              <a:rPr lang="en-US"/>
              <a:t> for querying RDF graphs.</a:t>
            </a:r>
            <a:endParaRPr/>
          </a:p>
          <a:p>
            <a:pPr indent="-228588" lvl="0" marL="228588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Char char="●"/>
            </a:pPr>
            <a:r>
              <a:rPr lang="en-US"/>
              <a:t>Standardized by the RDF Data Access Working Group (DAWG) of the World Wide Web Consortium (</a:t>
            </a:r>
            <a:r>
              <a:rPr b="1" lang="en-US"/>
              <a:t>W3C</a:t>
            </a:r>
            <a:r>
              <a:rPr lang="en-US"/>
              <a:t>).</a:t>
            </a:r>
            <a:endParaRPr/>
          </a:p>
          <a:p>
            <a:pPr indent="-228588" lvl="0" marL="228588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Char char="●"/>
            </a:pPr>
            <a:r>
              <a:rPr lang="en-US"/>
              <a:t>Like SQL, query </a:t>
            </a:r>
            <a:r>
              <a:rPr b="1" lang="en-US"/>
              <a:t>language</a:t>
            </a:r>
            <a:r>
              <a:rPr lang="en-US"/>
              <a:t>. A </a:t>
            </a:r>
            <a:r>
              <a:rPr b="1" lang="en-US"/>
              <a:t>search</a:t>
            </a:r>
            <a:r>
              <a:rPr lang="en-US"/>
              <a:t> engine and </a:t>
            </a:r>
            <a:r>
              <a:rPr b="1" lang="en-US"/>
              <a:t>data</a:t>
            </a:r>
            <a:r>
              <a:rPr lang="en-US"/>
              <a:t> warehousing are required.</a:t>
            </a:r>
            <a:endParaRPr/>
          </a:p>
          <a:p>
            <a:pPr indent="-228588" lvl="0" marL="228588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Char char="●"/>
            </a:pPr>
            <a:r>
              <a:rPr lang="en-US"/>
              <a:t>SQL (Language) - MySQL (Engine)</a:t>
            </a:r>
            <a:endParaRPr/>
          </a:p>
          <a:p>
            <a:pPr indent="-228588" lvl="0" marL="228588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Char char="●"/>
            </a:pPr>
            <a:r>
              <a:rPr lang="en-US"/>
              <a:t>SPARQL (Language) - Virtuoso (Engine) </a:t>
            </a:r>
            <a:endParaRPr/>
          </a:p>
          <a:p>
            <a:pPr indent="-228588" lvl="0" marL="228588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Char char="●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http://vos.openlinksw.com/owiki/wiki/VOS/VOSSparqlProtocol</a:t>
            </a:r>
            <a:endParaRPr/>
          </a:p>
          <a:p>
            <a:pPr indent="-228588" lvl="0" marL="228588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Char char="●"/>
            </a:pPr>
            <a:r>
              <a:rPr lang="en-US"/>
              <a:t>Results can be sets (tables) or RDF networks.</a:t>
            </a:r>
            <a:endParaRPr/>
          </a:p>
          <a:p>
            <a:pPr indent="-3810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/>
          </a:p>
        </p:txBody>
      </p:sp>
      <p:sp>
        <p:nvSpPr>
          <p:cNvPr id="81" name="Google Shape;81;g30411fb4bb7_0_5"/>
          <p:cNvSpPr txBox="1"/>
          <p:nvPr>
            <p:ph idx="12" type="sldNum"/>
          </p:nvPr>
        </p:nvSpPr>
        <p:spPr>
          <a:xfrm>
            <a:off x="10607039" y="6356351"/>
            <a:ext cx="75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g30411fb4bb7_0_5"/>
          <p:cNvSpPr txBox="1"/>
          <p:nvPr>
            <p:ph idx="11" type="ftr"/>
          </p:nvPr>
        </p:nvSpPr>
        <p:spPr>
          <a:xfrm>
            <a:off x="2104271" y="6413084"/>
            <a:ext cx="7159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Fernando Aguilar | Linked Data | 29/10/24</a:t>
            </a:r>
            <a:endParaRPr/>
          </a:p>
        </p:txBody>
      </p:sp>
      <p:sp>
        <p:nvSpPr>
          <p:cNvPr id="83" name="Google Shape;83;g30411fb4bb7_0_5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0411fb4bb7_0_12"/>
          <p:cNvSpPr txBox="1"/>
          <p:nvPr>
            <p:ph type="title"/>
          </p:nvPr>
        </p:nvSpPr>
        <p:spPr>
          <a:xfrm>
            <a:off x="1117600" y="365129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/>
              <a:t>Tips for queries</a:t>
            </a:r>
            <a:endParaRPr/>
          </a:p>
        </p:txBody>
      </p:sp>
      <p:sp>
        <p:nvSpPr>
          <p:cNvPr id="89" name="Google Shape;89;g30411fb4bb7_0_12"/>
          <p:cNvSpPr txBox="1"/>
          <p:nvPr>
            <p:ph idx="1" type="body"/>
          </p:nvPr>
        </p:nvSpPr>
        <p:spPr>
          <a:xfrm>
            <a:off x="169975" y="1786550"/>
            <a:ext cx="120708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588" lvl="0" marL="228588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Font typeface="Quicksand"/>
              <a:buChar char="●"/>
            </a:pPr>
            <a:r>
              <a:rPr lang="en-US"/>
              <a:t>To understand what an ontology is</a:t>
            </a:r>
            <a:endParaRPr/>
          </a:p>
          <a:p>
            <a:pPr indent="-228588" lvl="0" marL="228588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Font typeface="Quicksand"/>
              <a:buChar char="●"/>
            </a:pPr>
            <a:r>
              <a:rPr lang="en-US"/>
              <a:t>To know the existing relationships</a:t>
            </a:r>
            <a:endParaRPr/>
          </a:p>
          <a:p>
            <a:pPr indent="-228588" lvl="0" marL="228588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Font typeface="Quicksand"/>
              <a:buChar char="●"/>
            </a:pPr>
            <a:r>
              <a:rPr lang="en-US"/>
              <a:t>To know the schemas used</a:t>
            </a:r>
            <a:endParaRPr/>
          </a:p>
          <a:p>
            <a:pPr indent="-228588" lvl="0" marL="228588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Font typeface="Quicksand"/>
              <a:buChar char="●"/>
            </a:pPr>
            <a:r>
              <a:rPr lang="en-US"/>
              <a:t>Distinguish between the data itself and the classes.</a:t>
            </a:r>
            <a:endParaRPr/>
          </a:p>
          <a:p>
            <a:pPr indent="-228588" lvl="0" marL="228588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Font typeface="Quicksand"/>
              <a:buChar char="●"/>
            </a:pPr>
            <a:r>
              <a:rPr lang="en-US"/>
              <a:t>Search classes and instances to know the relationships of an object</a:t>
            </a:r>
            <a:endParaRPr/>
          </a:p>
          <a:p>
            <a:pPr indent="0" lvl="0" marL="228588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90" name="Google Shape;90;g30411fb4bb7_0_12"/>
          <p:cNvSpPr txBox="1"/>
          <p:nvPr>
            <p:ph idx="12" type="sldNum"/>
          </p:nvPr>
        </p:nvSpPr>
        <p:spPr>
          <a:xfrm>
            <a:off x="10607039" y="6356351"/>
            <a:ext cx="75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g30411fb4bb7_0_12"/>
          <p:cNvSpPr txBox="1"/>
          <p:nvPr>
            <p:ph idx="11" type="ftr"/>
          </p:nvPr>
        </p:nvSpPr>
        <p:spPr>
          <a:xfrm>
            <a:off x="2104271" y="6413084"/>
            <a:ext cx="7159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Fernando Aguilar | Linked Data | 29/10/24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0411fb4bb7_0_19"/>
          <p:cNvSpPr txBox="1"/>
          <p:nvPr>
            <p:ph type="title"/>
          </p:nvPr>
        </p:nvSpPr>
        <p:spPr>
          <a:xfrm>
            <a:off x="1117600" y="365129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/>
              <a:t>Basic Query</a:t>
            </a:r>
            <a:endParaRPr/>
          </a:p>
        </p:txBody>
      </p:sp>
      <p:sp>
        <p:nvSpPr>
          <p:cNvPr id="97" name="Google Shape;97;g30411fb4bb7_0_19"/>
          <p:cNvSpPr txBox="1"/>
          <p:nvPr>
            <p:ph idx="12" type="sldNum"/>
          </p:nvPr>
        </p:nvSpPr>
        <p:spPr>
          <a:xfrm>
            <a:off x="10607039" y="6356351"/>
            <a:ext cx="75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30411fb4bb7_0_19"/>
          <p:cNvSpPr txBox="1"/>
          <p:nvPr>
            <p:ph idx="11" type="ftr"/>
          </p:nvPr>
        </p:nvSpPr>
        <p:spPr>
          <a:xfrm>
            <a:off x="2104271" y="6413084"/>
            <a:ext cx="7159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Fernando Aguilar | Linked Data | 29/10/24</a:t>
            </a:r>
            <a:endParaRPr/>
          </a:p>
        </p:txBody>
      </p:sp>
      <p:sp>
        <p:nvSpPr>
          <p:cNvPr id="99" name="Google Shape;99;g30411fb4bb7_0_19"/>
          <p:cNvSpPr txBox="1"/>
          <p:nvPr/>
        </p:nvSpPr>
        <p:spPr>
          <a:xfrm>
            <a:off x="2208363" y="1992701"/>
            <a:ext cx="69012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PREFIX </a:t>
            </a: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Namespaces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–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Attributes you want to query and get as response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–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Conditions to fulfil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09c4f73f95_0_0"/>
          <p:cNvSpPr txBox="1"/>
          <p:nvPr>
            <p:ph type="title"/>
          </p:nvPr>
        </p:nvSpPr>
        <p:spPr>
          <a:xfrm>
            <a:off x="384925" y="208804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/>
              <a:t>Basic Query - Example 1</a:t>
            </a:r>
            <a:endParaRPr/>
          </a:p>
        </p:txBody>
      </p:sp>
      <p:sp>
        <p:nvSpPr>
          <p:cNvPr id="105" name="Google Shape;105;g309c4f73f95_0_0"/>
          <p:cNvSpPr txBox="1"/>
          <p:nvPr>
            <p:ph idx="12" type="sldNum"/>
          </p:nvPr>
        </p:nvSpPr>
        <p:spPr>
          <a:xfrm>
            <a:off x="10607039" y="6356351"/>
            <a:ext cx="75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g309c4f73f95_0_0"/>
          <p:cNvSpPr txBox="1"/>
          <p:nvPr>
            <p:ph idx="11" type="ftr"/>
          </p:nvPr>
        </p:nvSpPr>
        <p:spPr>
          <a:xfrm>
            <a:off x="2104271" y="6413084"/>
            <a:ext cx="7159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Fernando Aguilar | Linked Data | 29/10/24</a:t>
            </a:r>
            <a:endParaRPr/>
          </a:p>
        </p:txBody>
      </p:sp>
      <p:sp>
        <p:nvSpPr>
          <p:cNvPr id="107" name="Google Shape;107;g309c4f73f95_0_0"/>
          <p:cNvSpPr txBox="1"/>
          <p:nvPr/>
        </p:nvSpPr>
        <p:spPr>
          <a:xfrm>
            <a:off x="440138" y="1474926"/>
            <a:ext cx="6901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 of Films in DBpedia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309c4f73f95_0_0"/>
          <p:cNvSpPr/>
          <p:nvPr/>
        </p:nvSpPr>
        <p:spPr>
          <a:xfrm>
            <a:off x="747125" y="2132273"/>
            <a:ext cx="6071700" cy="2391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PREFIX dbo: &lt;http://dbpedia.org/ontology/&gt;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PREFIX foaf: &lt;http://xmlns.com/foaf/0.1/&gt;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?film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WHERE{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?film a dbo:Film .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} LIMIT 100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309c4f73f95_0_0"/>
          <p:cNvSpPr txBox="1"/>
          <p:nvPr/>
        </p:nvSpPr>
        <p:spPr>
          <a:xfrm>
            <a:off x="7112543" y="3401275"/>
            <a:ext cx="2998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= rdf:type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309c4f73f95_0_0"/>
          <p:cNvSpPr/>
          <p:nvPr/>
        </p:nvSpPr>
        <p:spPr>
          <a:xfrm>
            <a:off x="1670550" y="2852625"/>
            <a:ext cx="674100" cy="3651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1" name="Google Shape;111;g309c4f73f95_0_0"/>
          <p:cNvSpPr txBox="1"/>
          <p:nvPr/>
        </p:nvSpPr>
        <p:spPr>
          <a:xfrm>
            <a:off x="7112547" y="1826600"/>
            <a:ext cx="52755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PREFIX </a:t>
            </a: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Namespaces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–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Attributes you want to get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–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Conditions to fulfil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09c4f73f95_0_12"/>
          <p:cNvSpPr txBox="1"/>
          <p:nvPr>
            <p:ph type="title"/>
          </p:nvPr>
        </p:nvSpPr>
        <p:spPr>
          <a:xfrm>
            <a:off x="384925" y="208804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/>
              <a:t>Basic Query - DBpedia endpoint</a:t>
            </a:r>
            <a:endParaRPr/>
          </a:p>
        </p:txBody>
      </p:sp>
      <p:sp>
        <p:nvSpPr>
          <p:cNvPr id="117" name="Google Shape;117;g309c4f73f95_0_12"/>
          <p:cNvSpPr txBox="1"/>
          <p:nvPr>
            <p:ph idx="12" type="sldNum"/>
          </p:nvPr>
        </p:nvSpPr>
        <p:spPr>
          <a:xfrm>
            <a:off x="10607039" y="6356351"/>
            <a:ext cx="75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309c4f73f95_0_12"/>
          <p:cNvSpPr txBox="1"/>
          <p:nvPr>
            <p:ph idx="11" type="ftr"/>
          </p:nvPr>
        </p:nvSpPr>
        <p:spPr>
          <a:xfrm>
            <a:off x="2104271" y="6413084"/>
            <a:ext cx="7159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Fernando Aguilar | Linked Data | 29/10/24</a:t>
            </a:r>
            <a:endParaRPr/>
          </a:p>
        </p:txBody>
      </p:sp>
      <p:sp>
        <p:nvSpPr>
          <p:cNvPr id="119" name="Google Shape;119;g309c4f73f95_0_12"/>
          <p:cNvSpPr txBox="1"/>
          <p:nvPr/>
        </p:nvSpPr>
        <p:spPr>
          <a:xfrm>
            <a:off x="440138" y="1474926"/>
            <a:ext cx="6901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 of Films in DBpedia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bpedia endpoint" id="120" name="Google Shape;120;g309c4f73f95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925" y="2085800"/>
            <a:ext cx="3315675" cy="414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309c4f73f95_0_12"/>
          <p:cNvSpPr txBox="1"/>
          <p:nvPr/>
        </p:nvSpPr>
        <p:spPr>
          <a:xfrm>
            <a:off x="3829525" y="23837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https://dbpedia.org/sparql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bpedia result" id="122" name="Google Shape;122;g309c4f73f95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17675" y="1892100"/>
            <a:ext cx="3679100" cy="3639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g309c4f73f95_0_12"/>
          <p:cNvSpPr/>
          <p:nvPr/>
        </p:nvSpPr>
        <p:spPr>
          <a:xfrm>
            <a:off x="6633300" y="2500925"/>
            <a:ext cx="2530200" cy="282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4" name="Google Shape;124;g309c4f73f95_0_12"/>
          <p:cNvSpPr txBox="1"/>
          <p:nvPr/>
        </p:nvSpPr>
        <p:spPr>
          <a:xfrm>
            <a:off x="9263475" y="24422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URIs… Names?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09c4f73f95_0_30"/>
          <p:cNvSpPr txBox="1"/>
          <p:nvPr>
            <p:ph type="title"/>
          </p:nvPr>
        </p:nvSpPr>
        <p:spPr>
          <a:xfrm>
            <a:off x="384925" y="208804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/>
              <a:t>Basic Query - Example 2</a:t>
            </a:r>
            <a:endParaRPr/>
          </a:p>
        </p:txBody>
      </p:sp>
      <p:sp>
        <p:nvSpPr>
          <p:cNvPr id="130" name="Google Shape;130;g309c4f73f95_0_30"/>
          <p:cNvSpPr txBox="1"/>
          <p:nvPr>
            <p:ph idx="12" type="sldNum"/>
          </p:nvPr>
        </p:nvSpPr>
        <p:spPr>
          <a:xfrm>
            <a:off x="10607039" y="6356351"/>
            <a:ext cx="75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309c4f73f95_0_30"/>
          <p:cNvSpPr txBox="1"/>
          <p:nvPr>
            <p:ph idx="11" type="ftr"/>
          </p:nvPr>
        </p:nvSpPr>
        <p:spPr>
          <a:xfrm>
            <a:off x="2104271" y="6413084"/>
            <a:ext cx="7159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Fernando Aguilar | Linked Data | 29/10/24</a:t>
            </a:r>
            <a:endParaRPr/>
          </a:p>
        </p:txBody>
      </p:sp>
      <p:sp>
        <p:nvSpPr>
          <p:cNvPr id="132" name="Google Shape;132;g309c4f73f95_0_30"/>
          <p:cNvSpPr txBox="1"/>
          <p:nvPr/>
        </p:nvSpPr>
        <p:spPr>
          <a:xfrm>
            <a:off x="440138" y="1474926"/>
            <a:ext cx="6901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 of Films in DBpedia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09c4f73f95_0_30"/>
          <p:cNvSpPr/>
          <p:nvPr/>
        </p:nvSpPr>
        <p:spPr>
          <a:xfrm>
            <a:off x="747125" y="2132273"/>
            <a:ext cx="6071700" cy="2391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PREFIX dbo: &lt;http://dbpedia.org/ontology/&gt;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PREFIX foaf: &lt;http://xmlns.com/foaf/0.1/&gt;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?title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WHERE{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?film a dbo:Film .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?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film</a:t>
            </a: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foaf:name ?title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} LIMIT 100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309c4f73f95_0_30"/>
          <p:cNvSpPr txBox="1"/>
          <p:nvPr/>
        </p:nvSpPr>
        <p:spPr>
          <a:xfrm>
            <a:off x="7112543" y="3401275"/>
            <a:ext cx="2998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= rdf:type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309c4f73f95_0_30"/>
          <p:cNvSpPr/>
          <p:nvPr/>
        </p:nvSpPr>
        <p:spPr>
          <a:xfrm>
            <a:off x="1699875" y="2852625"/>
            <a:ext cx="674100" cy="3651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6" name="Google Shape;136;g309c4f73f95_0_30"/>
          <p:cNvSpPr txBox="1"/>
          <p:nvPr/>
        </p:nvSpPr>
        <p:spPr>
          <a:xfrm>
            <a:off x="7112547" y="1826600"/>
            <a:ext cx="52755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PREFIX </a:t>
            </a: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Namespaces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–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Attributes you want to get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–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Conditions to fulfil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0a28001f37_0_14"/>
          <p:cNvSpPr txBox="1"/>
          <p:nvPr>
            <p:ph idx="12" type="sldNum"/>
          </p:nvPr>
        </p:nvSpPr>
        <p:spPr>
          <a:xfrm>
            <a:off x="10607039" y="6356351"/>
            <a:ext cx="75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30a28001f37_0_14"/>
          <p:cNvSpPr txBox="1"/>
          <p:nvPr>
            <p:ph idx="11" type="ftr"/>
          </p:nvPr>
        </p:nvSpPr>
        <p:spPr>
          <a:xfrm>
            <a:off x="2104271" y="6413084"/>
            <a:ext cx="7159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Fernando Aguilar | Linked Data | 29/10/24</a:t>
            </a:r>
            <a:endParaRPr/>
          </a:p>
        </p:txBody>
      </p:sp>
      <p:pic>
        <p:nvPicPr>
          <p:cNvPr descr="DBPedia question at mentimeter" id="143" name="Google Shape;143;g30a28001f37_0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1668125" cy="179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09c4f73f95_0_42"/>
          <p:cNvSpPr txBox="1"/>
          <p:nvPr>
            <p:ph type="title"/>
          </p:nvPr>
        </p:nvSpPr>
        <p:spPr>
          <a:xfrm>
            <a:off x="384925" y="208804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/>
              <a:t>Basic Query - Example 3</a:t>
            </a:r>
            <a:endParaRPr/>
          </a:p>
        </p:txBody>
      </p:sp>
      <p:sp>
        <p:nvSpPr>
          <p:cNvPr id="149" name="Google Shape;149;g309c4f73f95_0_42"/>
          <p:cNvSpPr txBox="1"/>
          <p:nvPr>
            <p:ph idx="12" type="sldNum"/>
          </p:nvPr>
        </p:nvSpPr>
        <p:spPr>
          <a:xfrm>
            <a:off x="10607039" y="6356351"/>
            <a:ext cx="75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309c4f73f95_0_42"/>
          <p:cNvSpPr txBox="1"/>
          <p:nvPr>
            <p:ph idx="11" type="ftr"/>
          </p:nvPr>
        </p:nvSpPr>
        <p:spPr>
          <a:xfrm>
            <a:off x="2104271" y="6413084"/>
            <a:ext cx="7159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Fernando Aguilar | Linked Data | 29/10/24</a:t>
            </a:r>
            <a:endParaRPr/>
          </a:p>
        </p:txBody>
      </p:sp>
      <p:sp>
        <p:nvSpPr>
          <p:cNvPr id="151" name="Google Shape;151;g309c4f73f95_0_42"/>
          <p:cNvSpPr txBox="1"/>
          <p:nvPr/>
        </p:nvSpPr>
        <p:spPr>
          <a:xfrm>
            <a:off x="440138" y="1474926"/>
            <a:ext cx="6901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Director per film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309c4f73f95_0_42"/>
          <p:cNvSpPr/>
          <p:nvPr/>
        </p:nvSpPr>
        <p:spPr>
          <a:xfrm>
            <a:off x="540456" y="2135672"/>
            <a:ext cx="7660200" cy="2308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PREFIX dbo: &lt;http://dbpedia.org/ontology/&gt;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PREFIX foaf: &lt;http://xmlns.com/foaf/0.1/&gt;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DISTINCT ?director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WHERE{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?film a dbo:Film 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?film dbo:director ?director 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} LIMIT 100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09c4f73f95_0_55"/>
          <p:cNvSpPr txBox="1"/>
          <p:nvPr>
            <p:ph type="title"/>
          </p:nvPr>
        </p:nvSpPr>
        <p:spPr>
          <a:xfrm>
            <a:off x="384925" y="208804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/>
              <a:t>Basic Query - Example 4</a:t>
            </a:r>
            <a:endParaRPr/>
          </a:p>
        </p:txBody>
      </p:sp>
      <p:sp>
        <p:nvSpPr>
          <p:cNvPr id="158" name="Google Shape;158;g309c4f73f95_0_55"/>
          <p:cNvSpPr txBox="1"/>
          <p:nvPr>
            <p:ph idx="12" type="sldNum"/>
          </p:nvPr>
        </p:nvSpPr>
        <p:spPr>
          <a:xfrm>
            <a:off x="10607039" y="6356351"/>
            <a:ext cx="75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309c4f73f95_0_55"/>
          <p:cNvSpPr txBox="1"/>
          <p:nvPr>
            <p:ph idx="11" type="ftr"/>
          </p:nvPr>
        </p:nvSpPr>
        <p:spPr>
          <a:xfrm>
            <a:off x="2104271" y="6413084"/>
            <a:ext cx="7159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Fernando Aguilar | Linked Data | 29/10/24</a:t>
            </a:r>
            <a:endParaRPr/>
          </a:p>
        </p:txBody>
      </p:sp>
      <p:sp>
        <p:nvSpPr>
          <p:cNvPr id="160" name="Google Shape;160;g309c4f73f95_0_55"/>
          <p:cNvSpPr txBox="1"/>
          <p:nvPr/>
        </p:nvSpPr>
        <p:spPr>
          <a:xfrm>
            <a:off x="440138" y="1474926"/>
            <a:ext cx="6901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Birthdate of directors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309c4f73f95_0_55"/>
          <p:cNvSpPr/>
          <p:nvPr/>
        </p:nvSpPr>
        <p:spPr>
          <a:xfrm>
            <a:off x="540456" y="2135672"/>
            <a:ext cx="7660200" cy="2308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PREFIX dbo: &lt;http://dbpedia.org/ontology/&gt;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PREFIX foaf: &lt;http://xmlns.com/foaf/0.1/&gt;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SELECT DISTINCT ?director ?bd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WHERE{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?film a dbo:Film 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?film dbo:director ?director .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?director dbo:birthDate ?bd .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} LIMIT 100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09c4f73f95_0_63"/>
          <p:cNvSpPr txBox="1"/>
          <p:nvPr>
            <p:ph type="title"/>
          </p:nvPr>
        </p:nvSpPr>
        <p:spPr>
          <a:xfrm>
            <a:off x="384925" y="208804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/>
              <a:t>Basic Query - Example 5</a:t>
            </a:r>
            <a:endParaRPr/>
          </a:p>
        </p:txBody>
      </p:sp>
      <p:sp>
        <p:nvSpPr>
          <p:cNvPr id="167" name="Google Shape;167;g309c4f73f95_0_63"/>
          <p:cNvSpPr txBox="1"/>
          <p:nvPr>
            <p:ph idx="12" type="sldNum"/>
          </p:nvPr>
        </p:nvSpPr>
        <p:spPr>
          <a:xfrm>
            <a:off x="10607039" y="6356351"/>
            <a:ext cx="75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309c4f73f95_0_63"/>
          <p:cNvSpPr txBox="1"/>
          <p:nvPr>
            <p:ph idx="11" type="ftr"/>
          </p:nvPr>
        </p:nvSpPr>
        <p:spPr>
          <a:xfrm>
            <a:off x="2104271" y="6413084"/>
            <a:ext cx="7159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Fernando Aguilar | Linked Data | 29/10/24</a:t>
            </a:r>
            <a:endParaRPr/>
          </a:p>
        </p:txBody>
      </p:sp>
      <p:sp>
        <p:nvSpPr>
          <p:cNvPr id="169" name="Google Shape;169;g309c4f73f95_0_63"/>
          <p:cNvSpPr txBox="1"/>
          <p:nvPr/>
        </p:nvSpPr>
        <p:spPr>
          <a:xfrm>
            <a:off x="440138" y="1474926"/>
            <a:ext cx="6901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Birth place of directors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309c4f73f95_0_63"/>
          <p:cNvSpPr/>
          <p:nvPr/>
        </p:nvSpPr>
        <p:spPr>
          <a:xfrm>
            <a:off x="540450" y="2135675"/>
            <a:ext cx="7660200" cy="2631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PREFIX dbo: &lt;http://dbpedia.org/ontology/&gt;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PREFIX foaf: &lt;http://xmlns.com/foaf/0.1/&gt;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DISTINCT ?director ?bp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WHERE{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?film a dbo:Film 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?film dbo:director ?director 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?director dbo:birthPlace ?bp 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} LIMIT 100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09c4f73f95_0_71"/>
          <p:cNvSpPr txBox="1"/>
          <p:nvPr>
            <p:ph type="title"/>
          </p:nvPr>
        </p:nvSpPr>
        <p:spPr>
          <a:xfrm>
            <a:off x="384925" y="208804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/>
              <a:t>Basic Query - Example 6</a:t>
            </a:r>
            <a:endParaRPr/>
          </a:p>
        </p:txBody>
      </p:sp>
      <p:sp>
        <p:nvSpPr>
          <p:cNvPr id="176" name="Google Shape;176;g309c4f73f95_0_71"/>
          <p:cNvSpPr txBox="1"/>
          <p:nvPr>
            <p:ph idx="12" type="sldNum"/>
          </p:nvPr>
        </p:nvSpPr>
        <p:spPr>
          <a:xfrm>
            <a:off x="10607039" y="6356351"/>
            <a:ext cx="75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309c4f73f95_0_71"/>
          <p:cNvSpPr txBox="1"/>
          <p:nvPr>
            <p:ph idx="11" type="ftr"/>
          </p:nvPr>
        </p:nvSpPr>
        <p:spPr>
          <a:xfrm>
            <a:off x="2104271" y="6413084"/>
            <a:ext cx="7159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Fernando Aguilar | Linked Data | 29/10/24</a:t>
            </a:r>
            <a:endParaRPr/>
          </a:p>
        </p:txBody>
      </p:sp>
      <p:sp>
        <p:nvSpPr>
          <p:cNvPr id="178" name="Google Shape;178;g309c4f73f95_0_71"/>
          <p:cNvSpPr txBox="1"/>
          <p:nvPr/>
        </p:nvSpPr>
        <p:spPr>
          <a:xfrm>
            <a:off x="440156" y="1474925"/>
            <a:ext cx="10511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Birth place of directors. FILTER: only cities &lt; 10000 inhabitants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09c4f73f95_0_71"/>
          <p:cNvSpPr/>
          <p:nvPr/>
        </p:nvSpPr>
        <p:spPr>
          <a:xfrm>
            <a:off x="540450" y="2135675"/>
            <a:ext cx="7660200" cy="2631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PREFIX dbo: &lt;http://dbpedia.org/ontology/&gt;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PREFIX foaf: &lt;http://xmlns.com/foaf/0.1/&gt;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DISTINCT ?director ?bp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WHERE{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?film a dbo:Film 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?film dbo:director ?director 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?director dbo:birthPlace ?bp 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?bp dbo:populationTotal ?population 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FILTER (?population &lt; 10000)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} LIMIT 100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09c4f73f95_0_79"/>
          <p:cNvSpPr txBox="1"/>
          <p:nvPr>
            <p:ph type="title"/>
          </p:nvPr>
        </p:nvSpPr>
        <p:spPr>
          <a:xfrm>
            <a:off x="384925" y="208804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/>
              <a:t>Basic Query - Example 7</a:t>
            </a:r>
            <a:endParaRPr/>
          </a:p>
        </p:txBody>
      </p:sp>
      <p:sp>
        <p:nvSpPr>
          <p:cNvPr id="185" name="Google Shape;185;g309c4f73f95_0_79"/>
          <p:cNvSpPr txBox="1"/>
          <p:nvPr>
            <p:ph idx="12" type="sldNum"/>
          </p:nvPr>
        </p:nvSpPr>
        <p:spPr>
          <a:xfrm>
            <a:off x="10607039" y="6356351"/>
            <a:ext cx="75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09c4f73f95_0_79"/>
          <p:cNvSpPr txBox="1"/>
          <p:nvPr>
            <p:ph idx="11" type="ftr"/>
          </p:nvPr>
        </p:nvSpPr>
        <p:spPr>
          <a:xfrm>
            <a:off x="2104271" y="6413084"/>
            <a:ext cx="7159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Fernando Aguilar | Linked Data | 29/10/24</a:t>
            </a:r>
            <a:endParaRPr/>
          </a:p>
        </p:txBody>
      </p:sp>
      <p:sp>
        <p:nvSpPr>
          <p:cNvPr id="187" name="Google Shape;187;g309c4f73f95_0_79"/>
          <p:cNvSpPr txBox="1"/>
          <p:nvPr/>
        </p:nvSpPr>
        <p:spPr>
          <a:xfrm>
            <a:off x="440156" y="1474925"/>
            <a:ext cx="10511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Birth place of directors. FILTER: only cities &lt; 10000 inhabitants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Birthdate: What I missed?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09c4f73f95_0_79"/>
          <p:cNvSpPr/>
          <p:nvPr/>
        </p:nvSpPr>
        <p:spPr>
          <a:xfrm>
            <a:off x="631200" y="2797350"/>
            <a:ext cx="7660200" cy="2631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PREFIX dbo: &lt;http://dbpedia.org/ontology/&gt;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PREFIX foaf: &lt;http://xmlns.com/foaf/0.1/&gt;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DISTINCT ?director ?bp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WHERE{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?film a dbo:Film 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?film dbo:director ?director 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?director dbo:birthPlace ?bp 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?bp dbo:populationTotal ?population 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FILTER (?population &lt; 10000)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} LIMIT 100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title"/>
          </p:nvPr>
        </p:nvSpPr>
        <p:spPr>
          <a:xfrm>
            <a:off x="84841" y="2941167"/>
            <a:ext cx="6155703" cy="1785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390"/>
              </a:buClr>
              <a:buSzPts val="4800"/>
              <a:buFont typeface="Quicksand SemiBold"/>
              <a:buNone/>
            </a:pPr>
            <a:r>
              <a:rPr lang="en-US"/>
              <a:t>Thank you!</a:t>
            </a:r>
            <a:br>
              <a:rPr lang="en-US"/>
            </a:br>
            <a:r>
              <a:rPr lang="en-US"/>
              <a:t>Questions?</a:t>
            </a:r>
            <a:endParaRPr/>
          </a:p>
        </p:txBody>
      </p:sp>
      <p:sp>
        <p:nvSpPr>
          <p:cNvPr id="194" name="Google Shape;194;p3"/>
          <p:cNvSpPr txBox="1"/>
          <p:nvPr>
            <p:ph idx="1" type="body"/>
          </p:nvPr>
        </p:nvSpPr>
        <p:spPr>
          <a:xfrm>
            <a:off x="84841" y="4846607"/>
            <a:ext cx="6155703" cy="1443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Fernando Aguilar Gómez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f.a [at] CSIC.es</a:t>
            </a:r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75414" y="6018389"/>
            <a:ext cx="6777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5390"/>
                </a:solidFill>
                <a:latin typeface="Quicksand"/>
                <a:ea typeface="Quicksand"/>
                <a:cs typeface="Quicksand"/>
                <a:sym typeface="Quicksand"/>
              </a:rPr>
              <a:t>To cite this presentation, please copy and paste: </a:t>
            </a:r>
            <a:br>
              <a:rPr b="0" i="0" lang="en-US" sz="1200" u="none" cap="none" strike="noStrike">
                <a:solidFill>
                  <a:srgbClr val="005390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1200" u="none" cap="none" strike="noStrike">
                <a:solidFill>
                  <a:srgbClr val="E57200"/>
                </a:solidFill>
                <a:latin typeface="Quicksand"/>
                <a:ea typeface="Quicksand"/>
                <a:cs typeface="Quicksand"/>
                <a:sym typeface="Quicksand"/>
              </a:rPr>
              <a:t>&lt;</a:t>
            </a:r>
            <a:r>
              <a:rPr b="0" i="0" lang="en-US" sz="1200" u="sng" cap="none" strike="noStrike">
                <a:solidFill>
                  <a:srgbClr val="E57200"/>
                </a:solidFill>
                <a:latin typeface="Quicksand"/>
                <a:ea typeface="Quicksand"/>
                <a:cs typeface="Quicksand"/>
                <a:sym typeface="Quicksand"/>
              </a:rPr>
              <a:t>Surname</a:t>
            </a:r>
            <a:r>
              <a:rPr b="0" i="0" lang="en-US" sz="1200" u="none" cap="none" strike="noStrike">
                <a:solidFill>
                  <a:srgbClr val="E57200"/>
                </a:solidFill>
                <a:latin typeface="Quicksand"/>
                <a:ea typeface="Quicksand"/>
                <a:cs typeface="Quicksand"/>
                <a:sym typeface="Quicksand"/>
              </a:rPr>
              <a:t>, Name. (Date). Pres title, occasion of the presentation. </a:t>
            </a:r>
            <a:br>
              <a:rPr b="0" i="0" lang="en-US" sz="1200" u="none" cap="none" strike="noStrike">
                <a:solidFill>
                  <a:srgbClr val="E57200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1200" u="none" cap="none" strike="noStrike">
                <a:solidFill>
                  <a:srgbClr val="E57200"/>
                </a:solidFill>
                <a:latin typeface="Quicksand"/>
                <a:ea typeface="Quicksand"/>
                <a:cs typeface="Quicksand"/>
                <a:sym typeface="Quicksand"/>
              </a:rPr>
              <a:t>Link to presentation in Skills4EOSC community on Zenodo&gt;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Skills4Eosc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2D050"/>
      </a:accent1>
      <a:accent2>
        <a:srgbClr val="0070C0"/>
      </a:accent2>
      <a:accent3>
        <a:srgbClr val="FF9933"/>
      </a:accent3>
      <a:accent4>
        <a:srgbClr val="FF3399"/>
      </a:accent4>
      <a:accent5>
        <a:srgbClr val="3F3F3F"/>
      </a:accent5>
      <a:accent6>
        <a:srgbClr val="A5A5A5"/>
      </a:accent6>
      <a:hlink>
        <a:srgbClr val="0563C1"/>
      </a:hlink>
      <a:folHlink>
        <a:srgbClr val="1F386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2022-09-22T13:19:16Z</dcterms:created>
  <dc:creator>Federica Tanlongo</dc:creator>
</cp:coreProperties>
</file>