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56" r:id="rId2"/>
    <p:sldId id="515" r:id="rId3"/>
    <p:sldId id="516" r:id="rId4"/>
    <p:sldId id="517" r:id="rId5"/>
    <p:sldId id="518" r:id="rId6"/>
    <p:sldId id="519" r:id="rId7"/>
    <p:sldId id="539" r:id="rId8"/>
    <p:sldId id="543" r:id="rId9"/>
    <p:sldId id="520" r:id="rId10"/>
    <p:sldId id="521" r:id="rId11"/>
    <p:sldId id="522" r:id="rId12"/>
    <p:sldId id="542" r:id="rId13"/>
    <p:sldId id="541" r:id="rId14"/>
    <p:sldId id="545" r:id="rId15"/>
    <p:sldId id="546" r:id="rId16"/>
    <p:sldId id="544" r:id="rId17"/>
    <p:sldId id="549" r:id="rId18"/>
    <p:sldId id="548" r:id="rId19"/>
    <p:sldId id="551" r:id="rId20"/>
    <p:sldId id="552" r:id="rId21"/>
    <p:sldId id="550" r:id="rId22"/>
    <p:sldId id="553" r:id="rId23"/>
    <p:sldId id="554" r:id="rId24"/>
    <p:sldId id="555" r:id="rId25"/>
    <p:sldId id="556" r:id="rId26"/>
    <p:sldId id="557" r:id="rId27"/>
    <p:sldId id="558" r:id="rId28"/>
    <p:sldId id="559" r:id="rId29"/>
    <p:sldId id="560" r:id="rId30"/>
    <p:sldId id="509" r:id="rId31"/>
    <p:sldId id="547" r:id="rId32"/>
    <p:sldId id="561" r:id="rId33"/>
    <p:sldId id="540" r:id="rId34"/>
    <p:sldId id="563" r:id="rId35"/>
    <p:sldId id="564" r:id="rId36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16">
          <p15:clr>
            <a:srgbClr val="A4A3A4"/>
          </p15:clr>
        </p15:guide>
        <p15:guide id="2" pos="28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saba Pintér" initials="CP" lastIdx="2" clrIdx="0">
    <p:extLst>
      <p:ext uri="{19B8F6BF-5375-455C-9EA6-DF929625EA0E}">
        <p15:presenceInfo xmlns:p15="http://schemas.microsoft.com/office/powerpoint/2012/main" userId="19df5fcfd3f9da8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0000"/>
    <a:srgbClr val="007033"/>
    <a:srgbClr val="00823B"/>
    <a:srgbClr val="1F497D"/>
    <a:srgbClr val="33889F"/>
    <a:srgbClr val="78953D"/>
    <a:srgbClr val="3389A1"/>
    <a:srgbClr val="399AB5"/>
    <a:srgbClr val="BF2E01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73" autoAdjust="0"/>
    <p:restoredTop sz="94016" autoAdjust="0"/>
  </p:normalViewPr>
  <p:slideViewPr>
    <p:cSldViewPr showGuides="1">
      <p:cViewPr varScale="1">
        <p:scale>
          <a:sx n="109" d="100"/>
          <a:sy n="109" d="100"/>
        </p:scale>
        <p:origin x="1242" y="108"/>
      </p:cViewPr>
      <p:guideLst>
        <p:guide orient="horz" pos="816"/>
        <p:guide pos="28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2934" y="10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31D9270-7B54-4D7C-8DD4-CF63D88EDDCF}" type="datetimeFigureOut">
              <a:rPr lang="en-US" smtClean="0"/>
              <a:t>2021-01-26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FDDC0B2-0EBF-4904-9EF4-D04E58D10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8136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291F084-C06D-49B0-B02F-18A6730B83F6}" type="datetimeFigureOut">
              <a:rPr lang="en-US"/>
              <a:pPr>
                <a:defRPr/>
              </a:pPr>
              <a:t>2021-01-26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D5EC535-FC31-4244-9C64-EE05A8ED5E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4711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5EC535-FC31-4244-9C64-EE05A8ED5E6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5116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C:\lasso\PerkFacilities\PerkWeb\images\logo-Queens.gif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500" y="5587647"/>
            <a:ext cx="1447800" cy="983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C:\lasso\My Dropbox\PerkWeb\PerkLogo2010-base-with-text-300dpi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5771448"/>
            <a:ext cx="3505200" cy="615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0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797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5587647"/>
            <a:ext cx="3200400" cy="102897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C:\lasso\PerkFacilities\PerkWeb\images\logo-Queens.gif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3625" y="6270170"/>
            <a:ext cx="688975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C:\lasso\My Dropbox\PerkWeb\PerkLogo2010-base-white-round-45dpi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6248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90600"/>
          </a:xfrm>
        </p:spPr>
        <p:txBody>
          <a:bodyPr/>
          <a:lstStyle>
            <a:lvl1pPr>
              <a:defRPr lang="en-US" sz="4400" b="1" kern="1200" dirty="0">
                <a:solidFill>
                  <a:srgbClr val="78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0"/>
          </p:nvPr>
        </p:nvSpPr>
        <p:spPr>
          <a:xfrm>
            <a:off x="7391400" y="6356350"/>
            <a:ext cx="533400" cy="365125"/>
          </a:xfrm>
        </p:spPr>
        <p:txBody>
          <a:bodyPr/>
          <a:lstStyle>
            <a:lvl1pPr>
              <a:defRPr/>
            </a:lvl1pPr>
          </a:lstStyle>
          <a:p>
            <a:pPr algn="ctr">
              <a:defRPr/>
            </a:pPr>
            <a:r>
              <a:rPr lang="en-US" dirty="0"/>
              <a:t>- </a:t>
            </a:r>
            <a:fld id="{CF70E430-998E-4908-836F-E9BC2B613AC2}" type="slidenum">
              <a:rPr lang="en-US" smtClean="0"/>
              <a:pPr algn="ctr">
                <a:defRPr/>
              </a:pPr>
              <a:t>‹#›</a:t>
            </a:fld>
            <a:r>
              <a:rPr lang="en-US" dirty="0"/>
              <a:t> -</a:t>
            </a:r>
          </a:p>
        </p:txBody>
      </p:sp>
      <p:sp>
        <p:nvSpPr>
          <p:cNvPr id="7" name="Footer Placeholder 10"/>
          <p:cNvSpPr>
            <a:spLocks noGrp="1"/>
          </p:cNvSpPr>
          <p:nvPr>
            <p:ph type="ftr" sz="quarter" idx="11"/>
          </p:nvPr>
        </p:nvSpPr>
        <p:spPr>
          <a:xfrm>
            <a:off x="1905000" y="6356350"/>
            <a:ext cx="5257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Laboratory for Percutaneous Surgery – Copyright © Queen’s University, 2019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164" y="6191485"/>
            <a:ext cx="533400" cy="56448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90600"/>
          </a:xfrm>
        </p:spPr>
        <p:txBody>
          <a:bodyPr/>
          <a:lstStyle>
            <a:lvl1pPr>
              <a:defRPr lang="en-US" sz="4400" b="1" kern="1200" dirty="0">
                <a:solidFill>
                  <a:srgbClr val="78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Picture 1" descr="C:\lasso\PerkFacilities\PerkWeb\images\logo-Queens.gif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3625" y="6270170"/>
            <a:ext cx="688975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 descr="C:\lasso\My Dropbox\PerkWeb\PerkLogo2010-base-white-round-45dpi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6248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lide Number Placeholder 9"/>
          <p:cNvSpPr>
            <a:spLocks noGrp="1"/>
          </p:cNvSpPr>
          <p:nvPr>
            <p:ph type="sldNum" sz="quarter" idx="10"/>
          </p:nvPr>
        </p:nvSpPr>
        <p:spPr>
          <a:xfrm>
            <a:off x="7391400" y="6356350"/>
            <a:ext cx="533400" cy="365125"/>
          </a:xfrm>
        </p:spPr>
        <p:txBody>
          <a:bodyPr/>
          <a:lstStyle>
            <a:lvl1pPr>
              <a:defRPr/>
            </a:lvl1pPr>
          </a:lstStyle>
          <a:p>
            <a:pPr algn="ctr">
              <a:defRPr/>
            </a:pPr>
            <a:r>
              <a:rPr lang="en-US" dirty="0"/>
              <a:t>- </a:t>
            </a:r>
            <a:fld id="{CF70E430-998E-4908-836F-E9BC2B613AC2}" type="slidenum">
              <a:rPr lang="en-US" smtClean="0"/>
              <a:pPr algn="ctr">
                <a:defRPr/>
              </a:pPr>
              <a:t>‹#›</a:t>
            </a:fld>
            <a:r>
              <a:rPr lang="en-US" dirty="0"/>
              <a:t> -</a:t>
            </a:r>
          </a:p>
        </p:txBody>
      </p:sp>
      <p:sp>
        <p:nvSpPr>
          <p:cNvPr id="10" name="Footer Placeholder 10"/>
          <p:cNvSpPr>
            <a:spLocks noGrp="1"/>
          </p:cNvSpPr>
          <p:nvPr>
            <p:ph type="ftr" sz="quarter" idx="11"/>
          </p:nvPr>
        </p:nvSpPr>
        <p:spPr>
          <a:xfrm>
            <a:off x="1905000" y="6356350"/>
            <a:ext cx="5257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Laboratory for Percutaneous Surgery – Copyright © Queen’s University, 2019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164" y="6191485"/>
            <a:ext cx="533400" cy="56448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 descr="C:\lasso\PerkFacilities\PerkWeb\images\logo-Queens.gif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3625" y="6270170"/>
            <a:ext cx="688975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C:\lasso\My Dropbox\PerkWeb\PerkLogo2010-base-white-round-45dpi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6248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lide Number Placeholder 9"/>
          <p:cNvSpPr>
            <a:spLocks noGrp="1"/>
          </p:cNvSpPr>
          <p:nvPr>
            <p:ph type="sldNum" sz="quarter" idx="10"/>
          </p:nvPr>
        </p:nvSpPr>
        <p:spPr>
          <a:xfrm>
            <a:off x="7391400" y="6356350"/>
            <a:ext cx="533400" cy="365125"/>
          </a:xfrm>
        </p:spPr>
        <p:txBody>
          <a:bodyPr/>
          <a:lstStyle>
            <a:lvl1pPr>
              <a:defRPr/>
            </a:lvl1pPr>
          </a:lstStyle>
          <a:p>
            <a:pPr algn="ctr">
              <a:defRPr/>
            </a:pPr>
            <a:r>
              <a:rPr lang="en-US" dirty="0"/>
              <a:t>- </a:t>
            </a:r>
            <a:fld id="{CF70E430-998E-4908-836F-E9BC2B613AC2}" type="slidenum">
              <a:rPr lang="en-US" smtClean="0"/>
              <a:pPr algn="ctr">
                <a:defRPr/>
              </a:pPr>
              <a:t>‹#›</a:t>
            </a:fld>
            <a:r>
              <a:rPr lang="en-US" dirty="0"/>
              <a:t> -</a:t>
            </a:r>
          </a:p>
        </p:txBody>
      </p:sp>
      <p:sp>
        <p:nvSpPr>
          <p:cNvPr id="9" name="Footer Placeholder 10"/>
          <p:cNvSpPr>
            <a:spLocks noGrp="1"/>
          </p:cNvSpPr>
          <p:nvPr>
            <p:ph type="ftr" sz="quarter" idx="11"/>
          </p:nvPr>
        </p:nvSpPr>
        <p:spPr>
          <a:xfrm>
            <a:off x="1905000" y="6356350"/>
            <a:ext cx="5257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Laboratory for Percutaneous Surgery – Copyright © Queen’s University, 2019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164" y="6191485"/>
            <a:ext cx="533400" cy="564487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3000" y="6356350"/>
            <a:ext cx="6019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Laboratory for Percutaneous Surgery (The Perk Lab) – Copyright © Queen’s University,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390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- </a:t>
            </a:r>
            <a:fld id="{475D6290-06D0-4868-A6EB-0AF4BB68ED62}" type="slidenum">
              <a:rPr lang="en-US"/>
              <a:pPr>
                <a:defRPr/>
              </a:pPr>
              <a:t>‹#›</a:t>
            </a:fld>
            <a:r>
              <a:rPr lang="en-US"/>
              <a:t> -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4" r:id="rId3"/>
    <p:sldLayoutId id="2147483765" r:id="rId4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download.slicer.org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eclipse-8.1.20-phantom-ent" TargetMode="External"/><Relationship Id="rId2" Type="http://schemas.openxmlformats.org/officeDocument/2006/relationships/hyperlink" Target="https://github.com/SlicerRt/SlicerRtData/tree/master/eclipse-8.1.20-phantom-ent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licer.kitware.com/midas3/download/folder/861/EclipseEntComputedDay2Data.zip" TargetMode="External"/><Relationship Id="rId5" Type="http://schemas.openxmlformats.org/officeDocument/2006/relationships/hyperlink" Target="https://slicer.kitware.com/midas3/item/10703" TargetMode="External"/><Relationship Id="rId4" Type="http://schemas.openxmlformats.org/officeDocument/2006/relationships/hyperlink" Target="https://slicer.kitware.com/midas3/item/1070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152400" y="609600"/>
            <a:ext cx="8839200" cy="2286000"/>
          </a:xfrm>
        </p:spPr>
        <p:txBody>
          <a:bodyPr/>
          <a:lstStyle/>
          <a:p>
            <a:pPr eaLnBrk="1" hangingPunct="1"/>
            <a:r>
              <a:rPr lang="en-CA" sz="5400" b="1" dirty="0"/>
              <a:t>Tutorial:</a:t>
            </a:r>
            <a:br>
              <a:rPr lang="en-CA" sz="5400" b="1" dirty="0"/>
            </a:br>
            <a:r>
              <a:rPr lang="en-CA" sz="5400" b="1" dirty="0">
                <a:solidFill>
                  <a:srgbClr val="780000"/>
                </a:solidFill>
              </a:rPr>
              <a:t>Image-guided radiation therapy via </a:t>
            </a:r>
            <a:r>
              <a:rPr lang="en-CA" sz="5400" b="1" dirty="0" err="1">
                <a:solidFill>
                  <a:srgbClr val="780000"/>
                </a:solidFill>
              </a:rPr>
              <a:t>isocenter</a:t>
            </a:r>
            <a:r>
              <a:rPr lang="en-CA" sz="5400" b="1" dirty="0">
                <a:solidFill>
                  <a:srgbClr val="780000"/>
                </a:solidFill>
              </a:rPr>
              <a:t> shifting</a:t>
            </a:r>
            <a:endParaRPr lang="en-US" b="1" dirty="0">
              <a:solidFill>
                <a:srgbClr val="78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505200"/>
            <a:ext cx="8077200" cy="5334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400" dirty="0">
                <a:solidFill>
                  <a:schemeClr val="tx1"/>
                </a:solidFill>
              </a:rPr>
              <a:t>Csaba Pinter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 bwMode="auto">
          <a:xfrm>
            <a:off x="457200" y="4495800"/>
            <a:ext cx="8305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en-CA" dirty="0">
                <a:latin typeface="+mn-lt"/>
              </a:rPr>
              <a:t>Laboratory for Percutaneous Surgery, Queen’s University, Kingston, ON, Canada</a:t>
            </a:r>
            <a:endParaRPr lang="en-US" dirty="0"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14"/>
    </mc:Choice>
    <mc:Fallback xmlns="">
      <p:transition spd="slow" advTm="13814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6863" t="10651" b="4466"/>
          <a:stretch/>
        </p:blipFill>
        <p:spPr>
          <a:xfrm>
            <a:off x="3757653" y="1447800"/>
            <a:ext cx="5049063" cy="39157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>
              <a:defRPr/>
            </a:pPr>
            <a:r>
              <a:rPr lang="en-US"/>
              <a:t>- </a:t>
            </a:r>
            <a:fld id="{CF70E430-998E-4908-836F-E9BC2B613AC2}" type="slidenum">
              <a:rPr lang="en-US" smtClean="0"/>
              <a:pPr algn="ctr">
                <a:defRPr/>
              </a:pPr>
              <a:t>2</a:t>
            </a:fld>
            <a:r>
              <a:rPr lang="en-US"/>
              <a:t> -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Laboratory for Percutaneous Surgery – Copyright © Queen’s University, 2019</a:t>
            </a:r>
            <a:endParaRPr lang="en-US" dirty="0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381000" y="998220"/>
            <a:ext cx="3657600" cy="4945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700"/>
              </a:spcBef>
            </a:pPr>
            <a:r>
              <a:rPr lang="en-US" altLang="en-US" sz="3200" dirty="0">
                <a:solidFill>
                  <a:srgbClr val="000000"/>
                </a:solidFill>
                <a:latin typeface="+mn-lt"/>
              </a:rPr>
              <a:t>This tutorial demonstrates how to perform a full radiation therapy workflow using the SlicerRT toolkit:</a:t>
            </a:r>
            <a:br>
              <a:rPr lang="en-US" altLang="en-US" sz="3200" dirty="0">
                <a:solidFill>
                  <a:srgbClr val="000000"/>
                </a:solidFill>
                <a:latin typeface="+mn-lt"/>
              </a:rPr>
            </a:br>
            <a:endParaRPr lang="en-US" altLang="en-US" sz="3200" dirty="0">
              <a:solidFill>
                <a:srgbClr val="000000"/>
              </a:solidFill>
              <a:latin typeface="+mn-lt"/>
            </a:endParaRPr>
          </a:p>
          <a:p>
            <a:pPr eaLnBrk="1" hangingPunct="1">
              <a:spcBef>
                <a:spcPts val="700"/>
              </a:spcBef>
            </a:pPr>
            <a:r>
              <a:rPr lang="en-US" altLang="en-US" sz="3200" dirty="0">
                <a:solidFill>
                  <a:srgbClr val="000000"/>
                </a:solidFill>
                <a:latin typeface="+mn-lt"/>
              </a:rPr>
              <a:t>Image-guided RT using </a:t>
            </a:r>
            <a:r>
              <a:rPr lang="en-US" altLang="en-US" sz="3200" dirty="0" err="1">
                <a:solidFill>
                  <a:srgbClr val="000000"/>
                </a:solidFill>
                <a:latin typeface="+mn-lt"/>
              </a:rPr>
              <a:t>isocenter</a:t>
            </a:r>
            <a:r>
              <a:rPr lang="en-US" altLang="en-US" sz="3200" dirty="0">
                <a:solidFill>
                  <a:srgbClr val="000000"/>
                </a:solidFill>
                <a:latin typeface="+mn-lt"/>
              </a:rPr>
              <a:t> shifting technique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191000" y="5257800"/>
            <a:ext cx="4328859" cy="314876"/>
          </a:xfrm>
          <a:prstGeom prst="rect">
            <a:avLst/>
          </a:prstGeom>
          <a:ln>
            <a:solidFill>
              <a:srgbClr val="780000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 err="1"/>
              <a:t>Isocenter</a:t>
            </a:r>
            <a:r>
              <a:rPr lang="en-US" sz="1600" dirty="0"/>
              <a:t> shifted and uncorrected DVH of the PTV</a:t>
            </a:r>
          </a:p>
        </p:txBody>
      </p:sp>
    </p:spTree>
    <p:extLst>
      <p:ext uri="{BB962C8B-B14F-4D97-AF65-F5344CB8AC3E}">
        <p14:creationId xmlns:p14="http://schemas.microsoft.com/office/powerpoint/2010/main" val="2127130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1273" y="1295400"/>
            <a:ext cx="7481455" cy="4460875"/>
          </a:xfrm>
        </p:spPr>
        <p:txBody>
          <a:bodyPr/>
          <a:lstStyle/>
          <a:p>
            <a:pPr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AutoNum type="arabicPeriod"/>
            </a:pPr>
            <a:r>
              <a:rPr lang="en-US" altLang="en-US" sz="2800" dirty="0">
                <a:solidFill>
                  <a:srgbClr val="000000"/>
                </a:solidFill>
              </a:rPr>
              <a:t>Install required software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AutoNum type="arabicPeriod"/>
            </a:pPr>
            <a:r>
              <a:rPr lang="en-US" altLang="en-US" sz="2800" dirty="0">
                <a:solidFill>
                  <a:srgbClr val="000000"/>
                </a:solidFill>
              </a:rPr>
              <a:t>Download and load tutorial dataset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AutoNum type="arabicPeriod"/>
            </a:pPr>
            <a:r>
              <a:rPr lang="en-US" altLang="en-US" sz="2800" dirty="0">
                <a:solidFill>
                  <a:srgbClr val="000000"/>
                </a:solidFill>
              </a:rPr>
              <a:t>Perform rigid registration on CT images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AutoNum type="arabicPeriod"/>
            </a:pPr>
            <a:r>
              <a:rPr lang="en-US" altLang="en-US" sz="2800" dirty="0">
                <a:solidFill>
                  <a:srgbClr val="000000"/>
                </a:solidFill>
              </a:rPr>
              <a:t>Transform day 2 dose volume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AutoNum type="arabicPeriod"/>
            </a:pPr>
            <a:r>
              <a:rPr lang="en-US" altLang="en-US" sz="2800" dirty="0">
                <a:solidFill>
                  <a:srgbClr val="000000"/>
                </a:solidFill>
              </a:rPr>
              <a:t>Accumulate dose distributions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AutoNum type="arabicPeriod"/>
            </a:pPr>
            <a:r>
              <a:rPr lang="en-US" altLang="en-US" sz="2800" dirty="0">
                <a:solidFill>
                  <a:srgbClr val="000000"/>
                </a:solidFill>
              </a:rPr>
              <a:t>Compute dose volume histogram</a:t>
            </a:r>
          </a:p>
          <a:p>
            <a:pPr marL="0" indent="0" eaLnBrk="1" hangingPunct="1">
              <a:spcBef>
                <a:spcPts val="800"/>
              </a:spcBef>
              <a:buNone/>
            </a:pPr>
            <a:r>
              <a:rPr lang="en-CA" alt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+1. </a:t>
            </a:r>
            <a:r>
              <a:rPr lang="en-US" alt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Create isodose lines and surfaces</a:t>
            </a:r>
          </a:p>
          <a:p>
            <a:pPr marL="0" indent="0" eaLnBrk="1" hangingPunct="1">
              <a:spcBef>
                <a:spcPts val="800"/>
              </a:spcBef>
              <a:buNone/>
            </a:pPr>
            <a:r>
              <a:rPr lang="en-US" alt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+2. Compare dose distributions using gamma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>
              <a:defRPr/>
            </a:pPr>
            <a:r>
              <a:rPr lang="en-US"/>
              <a:t>- </a:t>
            </a:r>
            <a:fld id="{CF70E430-998E-4908-836F-E9BC2B613AC2}" type="slidenum">
              <a:rPr lang="en-US" smtClean="0"/>
              <a:pPr algn="ctr">
                <a:defRPr/>
              </a:pPr>
              <a:t>3</a:t>
            </a:fld>
            <a:r>
              <a:rPr lang="en-US"/>
              <a:t> -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Laboratory for Percutaneous Surgery – Copyright © Queen’s University,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454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Download 3D Slicer preview from</a:t>
            </a:r>
            <a:br>
              <a:rPr lang="en-CA" dirty="0"/>
            </a:br>
            <a:r>
              <a:rPr lang="en-US" dirty="0">
                <a:hlinkClick r:id="rId2"/>
              </a:rPr>
              <a:t>https://download.slicer.org/</a:t>
            </a:r>
            <a:br>
              <a:rPr lang="en-CA" dirty="0"/>
            </a:br>
            <a:endParaRPr lang="en-CA" dirty="0"/>
          </a:p>
          <a:p>
            <a:r>
              <a:rPr lang="en-CA" dirty="0"/>
              <a:t>Find the downloaded 3D Slicer package on your computer</a:t>
            </a:r>
          </a:p>
          <a:p>
            <a:endParaRPr lang="en-CA" dirty="0"/>
          </a:p>
          <a:p>
            <a:r>
              <a:rPr lang="en-CA" dirty="0"/>
              <a:t>Follow the usual steps to install an application</a:t>
            </a:r>
          </a:p>
          <a:p>
            <a:pPr lvl="1"/>
            <a:r>
              <a:rPr lang="en-CA" dirty="0"/>
              <a:t>Different for each operating system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1/1. Install 3D Slicer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>
              <a:defRPr/>
            </a:pPr>
            <a:r>
              <a:rPr lang="en-US"/>
              <a:t>- </a:t>
            </a:r>
            <a:fld id="{CF70E430-998E-4908-836F-E9BC2B613AC2}" type="slidenum">
              <a:rPr lang="en-US" smtClean="0"/>
              <a:pPr algn="ctr">
                <a:defRPr/>
              </a:pPr>
              <a:t>4</a:t>
            </a:fld>
            <a:r>
              <a:rPr lang="en-US"/>
              <a:t> -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Laboratory for Percutaneous Surgery – Copyright © Queen’s University,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9704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1/2. Install SlicerRT extension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>
              <a:defRPr/>
            </a:pPr>
            <a:r>
              <a:rPr lang="en-US"/>
              <a:t>- </a:t>
            </a:r>
            <a:fld id="{CF70E430-998E-4908-836F-E9BC2B613AC2}" type="slidenum">
              <a:rPr lang="en-US" smtClean="0"/>
              <a:pPr algn="ctr">
                <a:defRPr/>
              </a:pPr>
              <a:t>5</a:t>
            </a:fld>
            <a:r>
              <a:rPr lang="en-US"/>
              <a:t> -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Laboratory for Percutaneous Surgery – Copyright © Queen’s University, 2019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212" y="5013713"/>
            <a:ext cx="2447925" cy="981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3150" y="1219200"/>
            <a:ext cx="4210050" cy="3238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978" y="1680242"/>
            <a:ext cx="259773" cy="393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0127" y="5587475"/>
            <a:ext cx="259773" cy="393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4039900" y="4427109"/>
            <a:ext cx="2362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dirty="0"/>
              <a:t>or</a:t>
            </a:r>
          </a:p>
        </p:txBody>
      </p:sp>
    </p:spTree>
    <p:extLst>
      <p:ext uri="{BB962C8B-B14F-4D97-AF65-F5344CB8AC3E}">
        <p14:creationId xmlns:p14="http://schemas.microsoft.com/office/powerpoint/2010/main" val="1919922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1/3. Install SlicerRT extension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>
              <a:defRPr/>
            </a:pPr>
            <a:r>
              <a:rPr lang="en-US"/>
              <a:t>- </a:t>
            </a:r>
            <a:fld id="{CF70E430-998E-4908-836F-E9BC2B613AC2}" type="slidenum">
              <a:rPr lang="en-US" smtClean="0"/>
              <a:pPr algn="ctr">
                <a:defRPr/>
              </a:pPr>
              <a:t>6</a:t>
            </a:fld>
            <a:r>
              <a:rPr lang="en-US"/>
              <a:t> -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Laboratory for Percutaneous Surgery – Copyright © Queen’s University, 2019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8019" y="1095817"/>
            <a:ext cx="6487960" cy="4666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4298" y="4214853"/>
            <a:ext cx="259773" cy="393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2495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219200"/>
            <a:ext cx="8305800" cy="4906963"/>
          </a:xfrm>
        </p:spPr>
        <p:txBody>
          <a:bodyPr/>
          <a:lstStyle/>
          <a:p>
            <a:r>
              <a:rPr lang="en-US" dirty="0"/>
              <a:t>Download planning study from</a:t>
            </a:r>
            <a:br>
              <a:rPr lang="en-US" dirty="0"/>
            </a:br>
            <a:r>
              <a:rPr lang="en-US" sz="1800" dirty="0">
                <a:hlinkClick r:id="rId2"/>
              </a:rPr>
              <a:t>https://github.com/SlicerRt/SlicerRtData/tree/master/eclipse-8.1.20-phantom-ent</a:t>
            </a:r>
            <a:endParaRPr lang="en-US" sz="1200" dirty="0"/>
          </a:p>
          <a:p>
            <a:pPr lvl="1"/>
            <a:r>
              <a:rPr lang="en-US" dirty="0"/>
              <a:t>Unzip it in a folder</a:t>
            </a:r>
          </a:p>
          <a:p>
            <a:pPr lvl="1"/>
            <a:r>
              <a:rPr lang="en-US" dirty="0"/>
              <a:t>Note: Same as </a:t>
            </a:r>
            <a:r>
              <a:rPr lang="en-US" dirty="0">
                <a:hlinkClick r:id="rId3" action="ppaction://hlinkfile"/>
              </a:rPr>
              <a:t>eclipse-8.1.20-phantom-ent</a:t>
            </a:r>
            <a:r>
              <a:rPr lang="en-US" dirty="0"/>
              <a:t> dataset</a:t>
            </a:r>
          </a:p>
          <a:p>
            <a:r>
              <a:rPr lang="en-US" dirty="0"/>
              <a:t>Download day 2 data</a:t>
            </a:r>
          </a:p>
          <a:p>
            <a:pPr lvl="1"/>
            <a:r>
              <a:rPr lang="en-US" dirty="0"/>
              <a:t>CT: </a:t>
            </a:r>
            <a:r>
              <a:rPr lang="en-US" sz="1800" dirty="0">
                <a:hlinkClick r:id="rId4"/>
              </a:rPr>
              <a:t>https://slicer.kitware.com/midas3/item/10702</a:t>
            </a:r>
            <a:endParaRPr lang="en-US" sz="2400" dirty="0"/>
          </a:p>
          <a:p>
            <a:pPr lvl="1"/>
            <a:r>
              <a:rPr lang="en-US" dirty="0"/>
              <a:t>Dose</a:t>
            </a:r>
            <a:r>
              <a:rPr lang="en-US"/>
              <a:t>: </a:t>
            </a:r>
            <a:r>
              <a:rPr lang="en-US" sz="1800">
                <a:hlinkClick r:id="rId5"/>
              </a:rPr>
              <a:t>https://slicer.kitware.com/midas3/item/10703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/>
              <a:t>Note: Can download whole folder instead:</a:t>
            </a:r>
            <a:br>
              <a:rPr lang="en-US" dirty="0"/>
            </a:br>
            <a:r>
              <a:rPr lang="en-US" sz="1600" dirty="0">
                <a:hlinkClick r:id="rId6"/>
              </a:rPr>
              <a:t>https://slicer.kitware.com/midas3/download/folder/861/EclipseEntComputedDay2Data.zip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2/1. Download tutorial dataset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>
              <a:defRPr/>
            </a:pPr>
            <a:r>
              <a:rPr lang="en-US"/>
              <a:t>- </a:t>
            </a:r>
            <a:fld id="{CF70E430-998E-4908-836F-E9BC2B613AC2}" type="slidenum">
              <a:rPr lang="en-US" smtClean="0"/>
              <a:pPr algn="ctr">
                <a:defRPr/>
              </a:pPr>
              <a:t>7</a:t>
            </a:fld>
            <a:r>
              <a:rPr lang="en-US"/>
              <a:t> -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Laboratory for Percutaneous Surgery – Copyright © Queen’s University,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6694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4001326"/>
            <a:ext cx="1828800" cy="1514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2/2. Import DICOM dataset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>
              <a:defRPr/>
            </a:pPr>
            <a:r>
              <a:rPr lang="en-US"/>
              <a:t>- </a:t>
            </a:r>
            <a:fld id="{CF70E430-998E-4908-836F-E9BC2B613AC2}" type="slidenum">
              <a:rPr lang="en-US" smtClean="0"/>
              <a:pPr algn="ctr">
                <a:defRPr/>
              </a:pPr>
              <a:t>8</a:t>
            </a:fld>
            <a:r>
              <a:rPr lang="en-US"/>
              <a:t> -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Laboratory for Percutaneous Surgery – Copyright © Queen’s University, 2019</a:t>
            </a:r>
            <a:endParaRPr lang="en-US" dirty="0"/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6811" y="5265338"/>
            <a:ext cx="259773" cy="393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Down Arrow 10"/>
          <p:cNvSpPr/>
          <p:nvPr/>
        </p:nvSpPr>
        <p:spPr bwMode="auto">
          <a:xfrm>
            <a:off x="6036508" y="2971800"/>
            <a:ext cx="485775" cy="600075"/>
          </a:xfrm>
          <a:prstGeom prst="downArrow">
            <a:avLst/>
          </a:prstGeom>
          <a:solidFill>
            <a:srgbClr val="78000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buFont typeface="Times New Roman" pitchFamily="16" charset="0"/>
              <a:buNone/>
              <a:defRPr/>
            </a:pPr>
            <a:endParaRPr lang="en-US">
              <a:solidFill>
                <a:schemeClr val="bg1"/>
              </a:solidFill>
              <a:latin typeface="Times New Roman" pitchFamily="16" charset="0"/>
            </a:endParaRPr>
          </a:p>
        </p:txBody>
      </p:sp>
      <p:sp>
        <p:nvSpPr>
          <p:cNvPr id="14" name="Right Arrow 13"/>
          <p:cNvSpPr/>
          <p:nvPr/>
        </p:nvSpPr>
        <p:spPr bwMode="auto">
          <a:xfrm>
            <a:off x="4260272" y="1867714"/>
            <a:ext cx="623455" cy="484187"/>
          </a:xfrm>
          <a:prstGeom prst="rightArrow">
            <a:avLst/>
          </a:prstGeom>
          <a:solidFill>
            <a:srgbClr val="78000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buFont typeface="Times New Roman" pitchFamily="16" charset="0"/>
              <a:buNone/>
              <a:defRPr/>
            </a:pPr>
            <a:endParaRPr lang="en-US">
              <a:solidFill>
                <a:schemeClr val="bg1"/>
              </a:solidFill>
              <a:latin typeface="Times New Roman" pitchFamily="16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1171" y="1585087"/>
            <a:ext cx="2076450" cy="981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470798" y="1475461"/>
            <a:ext cx="3432030" cy="1200329"/>
          </a:xfrm>
          <a:prstGeom prst="rect">
            <a:avLst/>
          </a:prstGeom>
          <a:solidFill>
            <a:srgbClr val="78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CA" dirty="0" err="1"/>
              <a:t>Drag&amp;drop</a:t>
            </a:r>
            <a:r>
              <a:rPr lang="en-CA" dirty="0"/>
              <a:t> folder named</a:t>
            </a:r>
            <a:br>
              <a:rPr lang="en-CA" dirty="0"/>
            </a:br>
            <a:r>
              <a:rPr lang="en-CA" i="1" dirty="0" err="1"/>
              <a:t>EclipseEntPhantomRtData</a:t>
            </a:r>
            <a:br>
              <a:rPr lang="en-CA" i="1" dirty="0"/>
            </a:br>
            <a:r>
              <a:rPr lang="en-CA" dirty="0"/>
              <a:t>onto Slicer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14600" y="2913959"/>
            <a:ext cx="3359366" cy="819841"/>
          </a:xfrm>
          <a:prstGeom prst="rect">
            <a:avLst/>
          </a:prstGeom>
          <a:solidFill>
            <a:srgbClr val="78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You may be prompted for a database folder here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7622" y="4291935"/>
            <a:ext cx="4043295" cy="8444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Right Arrow 18"/>
          <p:cNvSpPr/>
          <p:nvPr/>
        </p:nvSpPr>
        <p:spPr bwMode="auto">
          <a:xfrm flipH="1">
            <a:off x="3150583" y="4509972"/>
            <a:ext cx="623455" cy="484187"/>
          </a:xfrm>
          <a:prstGeom prst="rightArrow">
            <a:avLst/>
          </a:prstGeom>
          <a:solidFill>
            <a:srgbClr val="78000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buFont typeface="Times New Roman" pitchFamily="16" charset="0"/>
              <a:buNone/>
              <a:defRPr/>
            </a:pPr>
            <a:endParaRPr lang="en-US">
              <a:solidFill>
                <a:schemeClr val="bg1"/>
              </a:solidFill>
              <a:latin typeface="Times New Roman" pitchFamily="16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820045" y="5257800"/>
            <a:ext cx="4918447" cy="805484"/>
          </a:xfrm>
          <a:prstGeom prst="rect">
            <a:avLst/>
          </a:prstGeom>
          <a:solidFill>
            <a:srgbClr val="78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You may be asked whether to ‘Copy’ or ‘Add link’. Choose ‘Add link’</a:t>
            </a:r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6280" y="2315494"/>
            <a:ext cx="259773" cy="393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5013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2449" y="1561992"/>
            <a:ext cx="5581650" cy="401002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2/2A. Alternative import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>
              <a:defRPr/>
            </a:pPr>
            <a:r>
              <a:rPr lang="en-US"/>
              <a:t>- </a:t>
            </a:r>
            <a:fld id="{CF70E430-998E-4908-836F-E9BC2B613AC2}" type="slidenum">
              <a:rPr lang="en-US" smtClean="0"/>
              <a:pPr algn="ctr">
                <a:defRPr/>
              </a:pPr>
              <a:t>9</a:t>
            </a:fld>
            <a:r>
              <a:rPr lang="en-US"/>
              <a:t> -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Laboratory for Percutaneous Surgery – Copyright © Queen’s University, 2019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0"/>
            <a:ext cx="3590925" cy="1704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3" y="2027289"/>
            <a:ext cx="259773" cy="393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3962400"/>
            <a:ext cx="2924175" cy="1819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4867773"/>
            <a:ext cx="259773" cy="393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Down Arrow 10"/>
          <p:cNvSpPr/>
          <p:nvPr/>
        </p:nvSpPr>
        <p:spPr bwMode="auto">
          <a:xfrm>
            <a:off x="1784856" y="3219450"/>
            <a:ext cx="485775" cy="600075"/>
          </a:xfrm>
          <a:prstGeom prst="downArrow">
            <a:avLst/>
          </a:prstGeom>
          <a:solidFill>
            <a:srgbClr val="78000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buFont typeface="Times New Roman" pitchFamily="16" charset="0"/>
              <a:buNone/>
              <a:defRPr/>
            </a:pPr>
            <a:endParaRPr lang="en-US">
              <a:solidFill>
                <a:schemeClr val="bg1"/>
              </a:solidFill>
              <a:latin typeface="Times New Roman" pitchFamily="16" charset="0"/>
            </a:endParaRPr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3227" y="4800600"/>
            <a:ext cx="259773" cy="393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ight Arrow 13"/>
          <p:cNvSpPr/>
          <p:nvPr/>
        </p:nvSpPr>
        <p:spPr bwMode="auto">
          <a:xfrm>
            <a:off x="3539698" y="4122699"/>
            <a:ext cx="623455" cy="484187"/>
          </a:xfrm>
          <a:prstGeom prst="rightArrow">
            <a:avLst/>
          </a:prstGeom>
          <a:solidFill>
            <a:srgbClr val="78000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buFont typeface="Times New Roman" pitchFamily="16" charset="0"/>
              <a:buNone/>
              <a:defRPr/>
            </a:pPr>
            <a:endParaRPr lang="en-US">
              <a:solidFill>
                <a:schemeClr val="bg1"/>
              </a:solidFill>
              <a:latin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15657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637" y="914400"/>
            <a:ext cx="8086725" cy="5162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2/3. Load DICOM dataset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>
              <a:defRPr/>
            </a:pPr>
            <a:r>
              <a:rPr lang="en-US"/>
              <a:t>- </a:t>
            </a:r>
            <a:fld id="{CF70E430-998E-4908-836F-E9BC2B613AC2}" type="slidenum">
              <a:rPr lang="en-US" smtClean="0"/>
              <a:pPr algn="ctr">
                <a:defRPr/>
              </a:pPr>
              <a:t>10</a:t>
            </a:fld>
            <a:r>
              <a:rPr lang="en-US"/>
              <a:t> -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Laboratory for Percutaneous Surgery – Copyright © Queen’s University, 2019</a:t>
            </a:r>
            <a:endParaRPr lang="en-US" dirty="0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756" y="5748699"/>
            <a:ext cx="259773" cy="393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209800"/>
            <a:ext cx="259773" cy="393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038600" y="5493603"/>
            <a:ext cx="4064832" cy="830997"/>
          </a:xfrm>
          <a:prstGeom prst="rect">
            <a:avLst/>
          </a:prstGeom>
          <a:solidFill>
            <a:srgbClr val="78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Note: You can add/remove selected items with </a:t>
            </a:r>
            <a:r>
              <a:rPr lang="en-US" dirty="0" err="1"/>
              <a:t>Ctrl+click</a:t>
            </a:r>
            <a:endParaRPr lang="en-US" dirty="0"/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2210" y="4795868"/>
            <a:ext cx="259773" cy="393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00320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921" y="900646"/>
            <a:ext cx="7440159" cy="50567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2/4. Data loaded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>
              <a:defRPr/>
            </a:pPr>
            <a:r>
              <a:rPr lang="en-US"/>
              <a:t>- </a:t>
            </a:r>
            <a:fld id="{CF70E430-998E-4908-836F-E9BC2B613AC2}" type="slidenum">
              <a:rPr lang="en-US" smtClean="0"/>
              <a:pPr algn="ctr">
                <a:defRPr/>
              </a:pPr>
              <a:t>11</a:t>
            </a:fld>
            <a:r>
              <a:rPr lang="en-US"/>
              <a:t> -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Laboratory for Percutaneous Surgery – Copyright © Queen’s University, 2019</a:t>
            </a:r>
            <a:endParaRPr lang="en-US" dirty="0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742" y="1191672"/>
            <a:ext cx="259773" cy="393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095559" y="4962229"/>
            <a:ext cx="3591240" cy="1200329"/>
          </a:xfrm>
          <a:prstGeom prst="rect">
            <a:avLst/>
          </a:prstGeom>
          <a:solidFill>
            <a:srgbClr val="78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457200" indent="-457200">
              <a:buAutoNum type="arabicPeriod"/>
              <a:defRPr/>
            </a:pPr>
            <a:r>
              <a:rPr lang="en-US" sz="2400" dirty="0">
                <a:solidFill>
                  <a:schemeClr val="bg1"/>
                </a:solidFill>
              </a:rPr>
              <a:t>Data loaded</a:t>
            </a:r>
          </a:p>
          <a:p>
            <a:pPr marL="457200" indent="-457200">
              <a:buAutoNum type="arabicPeriod"/>
              <a:defRPr/>
            </a:pPr>
            <a:r>
              <a:rPr lang="en-US" sz="2400" dirty="0">
                <a:solidFill>
                  <a:schemeClr val="bg1"/>
                </a:solidFill>
              </a:rPr>
              <a:t>Switch to Data module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to check loaded objects</a:t>
            </a:r>
          </a:p>
        </p:txBody>
      </p:sp>
    </p:spTree>
    <p:extLst>
      <p:ext uri="{BB962C8B-B14F-4D97-AF65-F5344CB8AC3E}">
        <p14:creationId xmlns:p14="http://schemas.microsoft.com/office/powerpoint/2010/main" val="2360252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2/5. Show CT and dose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>
              <a:defRPr/>
            </a:pPr>
            <a:r>
              <a:rPr lang="en-US"/>
              <a:t>- </a:t>
            </a:r>
            <a:fld id="{CF70E430-998E-4908-836F-E9BC2B613AC2}" type="slidenum">
              <a:rPr lang="en-US" smtClean="0"/>
              <a:pPr algn="ctr">
                <a:defRPr/>
              </a:pPr>
              <a:t>12</a:t>
            </a:fld>
            <a:r>
              <a:rPr lang="en-US"/>
              <a:t> -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Laboratory for Percutaneous Surgery – Copyright © Queen’s University, 2019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787" y="1409700"/>
            <a:ext cx="7210425" cy="4038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3352800" y="4343400"/>
            <a:ext cx="3481142" cy="1938992"/>
          </a:xfrm>
          <a:prstGeom prst="rect">
            <a:avLst/>
          </a:prstGeom>
          <a:solidFill>
            <a:srgbClr val="78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- Left-click visibility icon to show/hide items, including volumes</a:t>
            </a:r>
            <a:br>
              <a:rPr lang="en-US" dirty="0"/>
            </a:br>
            <a:r>
              <a:rPr lang="en-US" dirty="0"/>
              <a:t>- Right-click visibility icon to access visibility options</a:t>
            </a:r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164" y="2193537"/>
            <a:ext cx="259773" cy="393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538" y="2377742"/>
            <a:ext cx="259773" cy="393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5413" y="2504963"/>
            <a:ext cx="259773" cy="393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90936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2/5A. Alternative volume visibility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>
              <a:defRPr/>
            </a:pPr>
            <a:r>
              <a:rPr lang="en-US"/>
              <a:t>- </a:t>
            </a:r>
            <a:fld id="{CF70E430-998E-4908-836F-E9BC2B613AC2}" type="slidenum">
              <a:rPr lang="en-US" smtClean="0"/>
              <a:pPr algn="ctr">
                <a:defRPr/>
              </a:pPr>
              <a:t>13</a:t>
            </a:fld>
            <a:r>
              <a:rPr lang="en-US"/>
              <a:t> -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Laboratory for Percutaneous Surgery – Copyright © Queen’s University, 2019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57350"/>
            <a:ext cx="3648075" cy="2609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52400" y="2438400"/>
            <a:ext cx="1793953" cy="830997"/>
          </a:xfrm>
          <a:prstGeom prst="rect">
            <a:avLst/>
          </a:prstGeom>
          <a:solidFill>
            <a:srgbClr val="78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>
            <a:defPPr>
              <a:defRPr lang="en-US"/>
            </a:defPPr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2. Link slices</a:t>
            </a:r>
            <a:br>
              <a:rPr lang="en-US" dirty="0"/>
            </a:br>
            <a:r>
              <a:rPr lang="en-US" dirty="0"/>
              <a:t>3. Choose 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2400" y="1066800"/>
            <a:ext cx="2856103" cy="461665"/>
          </a:xfrm>
          <a:prstGeom prst="rect">
            <a:avLst/>
          </a:prstGeom>
          <a:solidFill>
            <a:srgbClr val="78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>
            <a:defPPr>
              <a:defRPr lang="en-US"/>
            </a:defPPr>
            <a:lvl1pPr marL="457200" indent="-457200">
              <a:buAutoNum type="arabicPeriod"/>
              <a:defRPr sz="2400">
                <a:solidFill>
                  <a:schemeClr val="bg1"/>
                </a:solidFill>
              </a:defRPr>
            </a:lvl1pPr>
          </a:lstStyle>
          <a:p>
            <a:pPr marL="0" indent="0">
              <a:buNone/>
            </a:pPr>
            <a:r>
              <a:rPr lang="en-US" dirty="0"/>
              <a:t>1. Open slice controls</a:t>
            </a:r>
          </a:p>
        </p:txBody>
      </p:sp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230" y="1836556"/>
            <a:ext cx="259773" cy="393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046" y="1837881"/>
            <a:ext cx="259773" cy="393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3163012"/>
            <a:ext cx="259773" cy="393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7148" y="3571265"/>
            <a:ext cx="259773" cy="393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0" y="3810000"/>
            <a:ext cx="3648075" cy="213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Bent-Up Arrow 14"/>
          <p:cNvSpPr/>
          <p:nvPr/>
        </p:nvSpPr>
        <p:spPr bwMode="auto">
          <a:xfrm rot="5400000">
            <a:off x="3744553" y="4495801"/>
            <a:ext cx="914400" cy="914399"/>
          </a:xfrm>
          <a:prstGeom prst="bentUpArrow">
            <a:avLst/>
          </a:prstGeom>
          <a:solidFill>
            <a:srgbClr val="78000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buFont typeface="Times New Roman" pitchFamily="16" charset="0"/>
              <a:buNone/>
              <a:defRPr/>
            </a:pPr>
            <a:endParaRPr lang="en-US">
              <a:solidFill>
                <a:schemeClr val="bg1"/>
              </a:solidFill>
              <a:latin typeface="Times New Roman" pitchFamily="16" charset="0"/>
            </a:endParaRPr>
          </a:p>
        </p:txBody>
      </p:sp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913" y="4972272"/>
            <a:ext cx="259773" cy="393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3252" y="5494070"/>
            <a:ext cx="259773" cy="393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4846268" y="2880577"/>
            <a:ext cx="3883371" cy="830997"/>
          </a:xfrm>
          <a:prstGeom prst="rect">
            <a:avLst/>
          </a:prstGeom>
          <a:solidFill>
            <a:srgbClr val="78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>
            <a:defPPr>
              <a:defRPr lang="en-US"/>
            </a:defPPr>
            <a:lvl1pPr marL="457200" indent="-457200">
              <a:buAutoNum type="arabicPeriod"/>
              <a:defRPr sz="2400">
                <a:solidFill>
                  <a:schemeClr val="bg1"/>
                </a:solidFill>
              </a:defRPr>
            </a:lvl1pPr>
          </a:lstStyle>
          <a:p>
            <a:pPr marL="0" indent="0">
              <a:buNone/>
            </a:pPr>
            <a:r>
              <a:rPr lang="en-US" dirty="0"/>
              <a:t>4. Choose dose as foreground</a:t>
            </a:r>
          </a:p>
          <a:p>
            <a:pPr marL="0" indent="0">
              <a:buNone/>
            </a:pPr>
            <a:r>
              <a:rPr lang="en-US" dirty="0"/>
              <a:t>5. Adjust foreground opacity</a:t>
            </a:r>
          </a:p>
        </p:txBody>
      </p:sp>
      <p:pic>
        <p:nvPicPr>
          <p:cNvPr id="19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0259" y="5474530"/>
            <a:ext cx="259773" cy="393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9141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2/6. Tweak display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>
              <a:defRPr/>
            </a:pPr>
            <a:r>
              <a:rPr lang="en-US"/>
              <a:t>- </a:t>
            </a:r>
            <a:fld id="{CF70E430-998E-4908-836F-E9BC2B613AC2}" type="slidenum">
              <a:rPr lang="en-US" smtClean="0"/>
              <a:pPr algn="ctr">
                <a:defRPr/>
              </a:pPr>
              <a:t>14</a:t>
            </a:fld>
            <a:r>
              <a:rPr lang="en-US"/>
              <a:t> -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Laboratory for Percutaneous Surgery – Copyright © Queen’s University, 2019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b="4417"/>
          <a:stretch/>
        </p:blipFill>
        <p:spPr>
          <a:xfrm>
            <a:off x="700871" y="1041901"/>
            <a:ext cx="7742258" cy="50296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5746669" y="1874881"/>
            <a:ext cx="2240806" cy="461665"/>
          </a:xfrm>
          <a:prstGeom prst="rect">
            <a:avLst/>
          </a:prstGeom>
          <a:solidFill>
            <a:srgbClr val="78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1. Reset 3D view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22221" y="3200400"/>
            <a:ext cx="3316979" cy="1203962"/>
          </a:xfrm>
          <a:prstGeom prst="rect">
            <a:avLst/>
          </a:prstGeom>
          <a:solidFill>
            <a:srgbClr val="78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2. Manipulate 3D view</a:t>
            </a:r>
          </a:p>
          <a:p>
            <a:pPr marL="230188" indent="-230188">
              <a:buFont typeface="Arial" panose="020B0604020202020204" pitchFamily="34" charset="0"/>
              <a:buChar char="•"/>
            </a:pPr>
            <a:r>
              <a:rPr lang="en-US" dirty="0"/>
              <a:t>Rotate with left button</a:t>
            </a:r>
          </a:p>
          <a:p>
            <a:pPr marL="230188" indent="-230188">
              <a:buFont typeface="Arial" panose="020B0604020202020204" pitchFamily="34" charset="0"/>
              <a:buChar char="•"/>
            </a:pPr>
            <a:r>
              <a:rPr lang="en-US" dirty="0"/>
              <a:t>Zoom with right button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2245946"/>
            <a:ext cx="3190264" cy="1200329"/>
          </a:xfrm>
          <a:prstGeom prst="rect">
            <a:avLst/>
          </a:prstGeom>
          <a:solidFill>
            <a:srgbClr val="78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3. Adjust window/level</a:t>
            </a:r>
          </a:p>
          <a:p>
            <a:pPr marL="230188" indent="-230188">
              <a:buFont typeface="Arial" panose="020B0604020202020204" pitchFamily="34" charset="0"/>
              <a:buChar char="•"/>
            </a:pPr>
            <a:r>
              <a:rPr lang="en-US" dirty="0"/>
              <a:t>Switch to W/L mode</a:t>
            </a:r>
          </a:p>
          <a:p>
            <a:pPr marL="230188" indent="-230188">
              <a:buFont typeface="Arial" panose="020B0604020202020204" pitchFamily="34" charset="0"/>
              <a:buChar char="•"/>
            </a:pPr>
            <a:r>
              <a:rPr lang="en-US" dirty="0" err="1"/>
              <a:t>Click&amp;drag</a:t>
            </a:r>
            <a:r>
              <a:rPr lang="en-US" dirty="0"/>
              <a:t> left button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4038600"/>
            <a:ext cx="3657600" cy="2246769"/>
          </a:xfrm>
          <a:prstGeom prst="rect">
            <a:avLst/>
          </a:prstGeom>
          <a:solidFill>
            <a:srgbClr val="78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4. Navigate slice view</a:t>
            </a:r>
          </a:p>
          <a:p>
            <a:pPr marL="230188" indent="-230188">
              <a:buFont typeface="Arial" panose="020B0604020202020204" pitchFamily="34" charset="0"/>
              <a:buChar char="•"/>
            </a:pPr>
            <a:r>
              <a:rPr lang="en-US" dirty="0"/>
              <a:t>Change slice by scrolling</a:t>
            </a:r>
          </a:p>
          <a:p>
            <a:pPr marL="230188" indent="-230188">
              <a:buFont typeface="Arial" panose="020B0604020202020204" pitchFamily="34" charset="0"/>
              <a:buChar char="•"/>
            </a:pPr>
            <a:r>
              <a:rPr lang="en-US" dirty="0"/>
              <a:t>Zoom with right button</a:t>
            </a:r>
          </a:p>
          <a:p>
            <a:pPr marL="230188" indent="-230188">
              <a:buFont typeface="Arial" panose="020B0604020202020204" pitchFamily="34" charset="0"/>
              <a:buChar char="•"/>
            </a:pPr>
            <a:r>
              <a:rPr lang="en-US" dirty="0"/>
              <a:t>Pan with middle button</a:t>
            </a:r>
            <a:br>
              <a:rPr lang="en-US" dirty="0"/>
            </a:br>
            <a:r>
              <a:rPr lang="en-US" sz="2000" dirty="0"/>
              <a:t>(</a:t>
            </a:r>
            <a:r>
              <a:rPr lang="en-US" sz="2000" dirty="0" err="1"/>
              <a:t>Shift+click&amp;drag</a:t>
            </a:r>
            <a:r>
              <a:rPr lang="en-US" sz="2000" dirty="0"/>
              <a:t> on Mac)</a:t>
            </a:r>
          </a:p>
          <a:p>
            <a:pPr marL="230188" indent="-230188">
              <a:buFont typeface="Arial" panose="020B0604020202020204" pitchFamily="34" charset="0"/>
              <a:buChar char="•"/>
            </a:pPr>
            <a:r>
              <a:rPr lang="en-US" dirty="0"/>
              <a:t>‘3D cursor’ by </a:t>
            </a:r>
            <a:r>
              <a:rPr lang="en-US" dirty="0" err="1"/>
              <a:t>Shift+Move</a:t>
            </a:r>
            <a:endParaRPr lang="en-US" sz="2800" dirty="0"/>
          </a:p>
        </p:txBody>
      </p:sp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1695" y="1509724"/>
            <a:ext cx="259773" cy="393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225871" y="1697369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1</a:t>
            </a:r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286" y="1336121"/>
            <a:ext cx="259773" cy="393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6020462" y="1523766"/>
            <a:ext cx="26000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3</a:t>
            </a:r>
          </a:p>
        </p:txBody>
      </p:sp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5915" y="1799673"/>
            <a:ext cx="259773" cy="393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4440091" y="1987318"/>
            <a:ext cx="26000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3</a:t>
            </a:r>
          </a:p>
        </p:txBody>
      </p:sp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56" y="2517016"/>
            <a:ext cx="259773" cy="393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6628532" y="2704661"/>
            <a:ext cx="26000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2</a:t>
            </a:r>
          </a:p>
        </p:txBody>
      </p:sp>
      <p:pic>
        <p:nvPicPr>
          <p:cNvPr id="18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8041" y="4826655"/>
            <a:ext cx="259773" cy="393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5392217" y="5014300"/>
            <a:ext cx="26000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4752152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2/7. Load day 2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>
              <a:defRPr/>
            </a:pPr>
            <a:r>
              <a:rPr lang="en-US"/>
              <a:t>- </a:t>
            </a:r>
            <a:fld id="{CF70E430-998E-4908-836F-E9BC2B613AC2}" type="slidenum">
              <a:rPr lang="en-US" smtClean="0"/>
              <a:pPr algn="ctr">
                <a:defRPr/>
              </a:pPr>
              <a:t>15</a:t>
            </a:fld>
            <a:r>
              <a:rPr lang="en-US"/>
              <a:t> -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Laboratory for Percutaneous Surgery – Copyright © Queen’s University, 2019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2985355"/>
            <a:ext cx="4619625" cy="2828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533400" y="1242957"/>
            <a:ext cx="4246241" cy="1200329"/>
          </a:xfrm>
          <a:prstGeom prst="rect">
            <a:avLst/>
          </a:prstGeom>
          <a:solidFill>
            <a:srgbClr val="78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Drag&amp;drop</a:t>
            </a:r>
            <a:br>
              <a:rPr lang="en-US" dirty="0"/>
            </a:br>
            <a:r>
              <a:rPr lang="en-US" dirty="0"/>
              <a:t>‘2 ENT IMRT Day2.nrrd’ and</a:t>
            </a:r>
            <a:br>
              <a:rPr lang="en-US" dirty="0"/>
            </a:br>
            <a:r>
              <a:rPr lang="en-US" dirty="0"/>
              <a:t>‘5 RTDOSE Day2.nrrd’ onto Slicer</a:t>
            </a:r>
          </a:p>
        </p:txBody>
      </p:sp>
      <p:sp>
        <p:nvSpPr>
          <p:cNvPr id="8" name="Bent-Up Arrow 7"/>
          <p:cNvSpPr/>
          <p:nvPr/>
        </p:nvSpPr>
        <p:spPr bwMode="auto">
          <a:xfrm rot="5400000">
            <a:off x="1732181" y="2895601"/>
            <a:ext cx="914400" cy="914399"/>
          </a:xfrm>
          <a:prstGeom prst="bentUpArrow">
            <a:avLst/>
          </a:prstGeom>
          <a:solidFill>
            <a:srgbClr val="78000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buFont typeface="Times New Roman" pitchFamily="16" charset="0"/>
              <a:buNone/>
              <a:defRPr/>
            </a:pPr>
            <a:endParaRPr lang="en-US">
              <a:solidFill>
                <a:schemeClr val="bg1"/>
              </a:solidFill>
              <a:latin typeface="Times New Roman" pitchFamily="16" charset="0"/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3254" y="5544737"/>
            <a:ext cx="259773" cy="393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94078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96774"/>
            <a:ext cx="8229600" cy="1198626"/>
          </a:xfrm>
        </p:spPr>
        <p:txBody>
          <a:bodyPr/>
          <a:lstStyle/>
          <a:p>
            <a:r>
              <a:rPr lang="en-US" dirty="0"/>
              <a:t>2/8. Add day 2 non-DICOM data to the same patient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>
              <a:defRPr/>
            </a:pPr>
            <a:r>
              <a:rPr lang="en-US"/>
              <a:t>- </a:t>
            </a:r>
            <a:fld id="{CF70E430-998E-4908-836F-E9BC2B613AC2}" type="slidenum">
              <a:rPr lang="en-US" smtClean="0"/>
              <a:pPr algn="ctr">
                <a:defRPr/>
              </a:pPr>
              <a:t>16</a:t>
            </a:fld>
            <a:r>
              <a:rPr lang="en-US"/>
              <a:t> -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Laboratory for Percutaneous Surgery – Copyright © Queen’s University, 2019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017" y="1600200"/>
            <a:ext cx="4591050" cy="4019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4810506" y="1524000"/>
            <a:ext cx="3215304" cy="461665"/>
          </a:xfrm>
          <a:prstGeom prst="rect">
            <a:avLst/>
          </a:prstGeom>
          <a:solidFill>
            <a:srgbClr val="78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1. Right-click the patient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10506" y="2471896"/>
            <a:ext cx="2719719" cy="461665"/>
          </a:xfrm>
          <a:prstGeom prst="rect">
            <a:avLst/>
          </a:prstGeom>
          <a:solidFill>
            <a:srgbClr val="78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2. Create child study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10506" y="3419792"/>
            <a:ext cx="3382862" cy="819841"/>
          </a:xfrm>
          <a:prstGeom prst="rect">
            <a:avLst/>
          </a:prstGeom>
          <a:solidFill>
            <a:srgbClr val="78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3. Double-click new study</a:t>
            </a:r>
          </a:p>
          <a:p>
            <a:r>
              <a:rPr lang="en-US" dirty="0"/>
              <a:t>4. Rename to ‘Day 2’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10506" y="4725864"/>
            <a:ext cx="3619946" cy="1179309"/>
          </a:xfrm>
          <a:prstGeom prst="rect">
            <a:avLst/>
          </a:prstGeom>
          <a:solidFill>
            <a:srgbClr val="78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Note: You may want to minimize Data Probe to see more of the data tree</a:t>
            </a:r>
          </a:p>
        </p:txBody>
      </p:sp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906" y="2062066"/>
            <a:ext cx="259773" cy="393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2632" y="2570949"/>
            <a:ext cx="259773" cy="393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5127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516049"/>
            <a:ext cx="4610100" cy="4048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96774"/>
            <a:ext cx="8229600" cy="1198626"/>
          </a:xfrm>
        </p:spPr>
        <p:txBody>
          <a:bodyPr/>
          <a:lstStyle/>
          <a:p>
            <a:r>
              <a:rPr lang="en-US" dirty="0"/>
              <a:t>2/9. Add day 2 non-DICOM data to the same patient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>
              <a:defRPr/>
            </a:pPr>
            <a:r>
              <a:rPr lang="en-US"/>
              <a:t>- </a:t>
            </a:r>
            <a:fld id="{CF70E430-998E-4908-836F-E9BC2B613AC2}" type="slidenum">
              <a:rPr lang="en-US" smtClean="0"/>
              <a:pPr algn="ctr">
                <a:defRPr/>
              </a:pPr>
              <a:t>17</a:t>
            </a:fld>
            <a:r>
              <a:rPr lang="en-US"/>
              <a:t> -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Laboratory for Percutaneous Surgery – Copyright © Queen’s University, 2019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800600" y="2286000"/>
            <a:ext cx="3215304" cy="1938992"/>
          </a:xfrm>
          <a:prstGeom prst="rect">
            <a:avLst/>
          </a:prstGeom>
          <a:solidFill>
            <a:srgbClr val="78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1. Select day 2 CT and dose with </a:t>
            </a:r>
            <a:r>
              <a:rPr lang="en-US" dirty="0" err="1"/>
              <a:t>Ctrl+click</a:t>
            </a:r>
            <a:r>
              <a:rPr lang="en-US" dirty="0"/>
              <a:t> or </a:t>
            </a:r>
            <a:r>
              <a:rPr lang="en-US" dirty="0" err="1"/>
              <a:t>Shift+click</a:t>
            </a:r>
            <a:endParaRPr lang="en-US" dirty="0"/>
          </a:p>
          <a:p>
            <a:r>
              <a:rPr lang="en-US" dirty="0"/>
              <a:t>2. </a:t>
            </a:r>
            <a:r>
              <a:rPr lang="en-US" dirty="0" err="1"/>
              <a:t>Drag&amp;drop</a:t>
            </a:r>
            <a:r>
              <a:rPr lang="en-US" dirty="0"/>
              <a:t> on new study</a:t>
            </a:r>
          </a:p>
        </p:txBody>
      </p:sp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157" y="4701899"/>
            <a:ext cx="259773" cy="393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6771" y="4542872"/>
            <a:ext cx="259773" cy="393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10843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418" y="1782099"/>
            <a:ext cx="3143250" cy="1409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96774"/>
            <a:ext cx="8229600" cy="1198626"/>
          </a:xfrm>
        </p:spPr>
        <p:txBody>
          <a:bodyPr/>
          <a:lstStyle/>
          <a:p>
            <a:r>
              <a:rPr lang="en-US" dirty="0"/>
              <a:t>2/10. Convert day 2 dose image to an actual dose volume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>
              <a:defRPr/>
            </a:pPr>
            <a:r>
              <a:rPr lang="en-US"/>
              <a:t>- </a:t>
            </a:r>
            <a:fld id="{CF70E430-998E-4908-836F-E9BC2B613AC2}" type="slidenum">
              <a:rPr lang="en-US" smtClean="0"/>
              <a:pPr algn="ctr">
                <a:defRPr/>
              </a:pPr>
              <a:t>18</a:t>
            </a:fld>
            <a:r>
              <a:rPr lang="en-US"/>
              <a:t> -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Laboratory for Percutaneous Surgery – Copyright © Queen’s University, 2019</a:t>
            </a:r>
            <a:endParaRPr lang="en-US" dirty="0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098" y="2137781"/>
            <a:ext cx="259773" cy="393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557" y="2773886"/>
            <a:ext cx="259773" cy="393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Down Arrow 9"/>
          <p:cNvSpPr/>
          <p:nvPr/>
        </p:nvSpPr>
        <p:spPr bwMode="auto">
          <a:xfrm>
            <a:off x="6659135" y="3429000"/>
            <a:ext cx="485775" cy="762000"/>
          </a:xfrm>
          <a:prstGeom prst="downArrow">
            <a:avLst/>
          </a:prstGeom>
          <a:solidFill>
            <a:srgbClr val="78000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buFont typeface="Times New Roman" pitchFamily="16" charset="0"/>
              <a:buNone/>
              <a:defRPr/>
            </a:pPr>
            <a:endParaRPr lang="en-US">
              <a:solidFill>
                <a:schemeClr val="bg1"/>
              </a:solidFill>
              <a:latin typeface="Times New Roman" pitchFamily="16" charset="0"/>
            </a:endParaRPr>
          </a:p>
        </p:txBody>
      </p:sp>
      <p:sp>
        <p:nvSpPr>
          <p:cNvPr id="11" name="Right Arrow 10"/>
          <p:cNvSpPr/>
          <p:nvPr/>
        </p:nvSpPr>
        <p:spPr bwMode="auto">
          <a:xfrm>
            <a:off x="4645880" y="2244855"/>
            <a:ext cx="754381" cy="484187"/>
          </a:xfrm>
          <a:prstGeom prst="rightArrow">
            <a:avLst/>
          </a:prstGeom>
          <a:solidFill>
            <a:srgbClr val="78000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buFont typeface="Times New Roman" pitchFamily="16" charset="0"/>
              <a:buNone/>
              <a:defRPr/>
            </a:pPr>
            <a:endParaRPr lang="en-US">
              <a:solidFill>
                <a:schemeClr val="bg1"/>
              </a:solidFill>
              <a:latin typeface="Times New Roman" pitchFamily="16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0" y="1996410"/>
            <a:ext cx="1924050" cy="981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6868" y="2719553"/>
            <a:ext cx="259773" cy="393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1216" y="4480590"/>
            <a:ext cx="2990850" cy="1238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67330" y="4812052"/>
            <a:ext cx="1495425" cy="552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Right Arrow 15"/>
          <p:cNvSpPr/>
          <p:nvPr/>
        </p:nvSpPr>
        <p:spPr bwMode="auto">
          <a:xfrm flipH="1">
            <a:off x="3984679" y="4880315"/>
            <a:ext cx="815920" cy="484187"/>
          </a:xfrm>
          <a:prstGeom prst="rightArrow">
            <a:avLst/>
          </a:prstGeom>
          <a:solidFill>
            <a:srgbClr val="78000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buFont typeface="Times New Roman" pitchFamily="16" charset="0"/>
              <a:buNone/>
              <a:defRPr/>
            </a:pPr>
            <a:endParaRPr lang="en-US">
              <a:solidFill>
                <a:schemeClr val="bg1"/>
              </a:solidFill>
              <a:latin typeface="Times New Roman" pitchFamily="16" charset="0"/>
            </a:endParaRPr>
          </a:p>
        </p:txBody>
      </p:sp>
      <p:pic>
        <p:nvPicPr>
          <p:cNvPr id="17" name="Picture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4297" y="5456126"/>
            <a:ext cx="259773" cy="393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89668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90600"/>
            <a:ext cx="4587050" cy="20169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9178" y="1613080"/>
            <a:ext cx="4557016" cy="43529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>
              <a:defRPr/>
            </a:pPr>
            <a:r>
              <a:rPr lang="en-US"/>
              <a:t>- </a:t>
            </a:r>
            <a:fld id="{CF70E430-998E-4908-836F-E9BC2B613AC2}" type="slidenum">
              <a:rPr lang="en-US" smtClean="0"/>
              <a:pPr algn="ctr">
                <a:defRPr/>
              </a:pPr>
              <a:t>19</a:t>
            </a:fld>
            <a:r>
              <a:rPr lang="en-US"/>
              <a:t> -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Laboratory for Percutaneous Surgery – Copyright © Queen’s University, 2015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7620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lang="en-US" sz="4400" b="1" dirty="0">
                <a:solidFill>
                  <a:srgbClr val="780000"/>
                </a:solidFill>
                <a:latin typeface="+mj-lt"/>
                <a:ea typeface="+mj-ea"/>
                <a:cs typeface="+mj-cs"/>
              </a:defRPr>
            </a:lvl1pPr>
            <a:lvl2pPr algn="ctr" eaLnBrk="0" hangingPunct="0">
              <a:defRPr sz="4400">
                <a:latin typeface="Calibri" pitchFamily="34" charset="0"/>
              </a:defRPr>
            </a:lvl2pPr>
            <a:lvl3pPr algn="ctr" eaLnBrk="0" hangingPunct="0">
              <a:defRPr sz="4400">
                <a:latin typeface="Calibri" pitchFamily="34" charset="0"/>
              </a:defRPr>
            </a:lvl3pPr>
            <a:lvl4pPr algn="ctr" eaLnBrk="0" hangingPunct="0">
              <a:defRPr sz="4400">
                <a:latin typeface="Calibri" pitchFamily="34" charset="0"/>
              </a:defRPr>
            </a:lvl4pPr>
            <a:lvl5pPr algn="ctr" eaLnBrk="0" hangingPunct="0">
              <a:defRPr sz="4400">
                <a:latin typeface="Calibri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9pPr>
          </a:lstStyle>
          <a:p>
            <a:r>
              <a:rPr lang="en-CA" dirty="0"/>
              <a:t>3/1. Register CT volumes</a:t>
            </a: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7927" y="1066800"/>
            <a:ext cx="259773" cy="393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Bent-Up Arrow 8"/>
          <p:cNvSpPr/>
          <p:nvPr/>
        </p:nvSpPr>
        <p:spPr bwMode="auto">
          <a:xfrm rot="16200000" flipH="1" flipV="1">
            <a:off x="2312192" y="3292192"/>
            <a:ext cx="1243014" cy="1142998"/>
          </a:xfrm>
          <a:prstGeom prst="bentUpArrow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buFont typeface="Times New Roman" pitchFamily="16" charset="0"/>
              <a:buNone/>
              <a:defRPr/>
            </a:pPr>
            <a:endParaRPr lang="en-US">
              <a:solidFill>
                <a:schemeClr val="bg1"/>
              </a:solidFill>
              <a:latin typeface="Times New Roman" pitchFamily="1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0224" y="1763772"/>
            <a:ext cx="3905428" cy="3416320"/>
          </a:xfrm>
          <a:prstGeom prst="rect">
            <a:avLst/>
          </a:prstGeom>
          <a:solidFill>
            <a:srgbClr val="78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Set up parameters as shown:</a:t>
            </a:r>
            <a:br>
              <a:rPr lang="en-US" dirty="0"/>
            </a:br>
            <a:r>
              <a:rPr lang="en-US" dirty="0"/>
              <a:t>2. Choose ‘2: ENT IMRT’ as</a:t>
            </a:r>
            <a:br>
              <a:rPr lang="en-US" dirty="0"/>
            </a:br>
            <a:r>
              <a:rPr lang="en-US" dirty="0"/>
              <a:t>fixed image</a:t>
            </a:r>
            <a:br>
              <a:rPr lang="en-US" dirty="0"/>
            </a:br>
            <a:r>
              <a:rPr lang="en-US" dirty="0"/>
              <a:t>3. Choose day 2 CT ‘2 ENT </a:t>
            </a:r>
          </a:p>
          <a:p>
            <a:r>
              <a:rPr lang="en-US" dirty="0"/>
              <a:t>IMRT Day2’ as moving image</a:t>
            </a:r>
            <a:br>
              <a:rPr lang="en-US" dirty="0"/>
            </a:br>
            <a:r>
              <a:rPr lang="en-US" dirty="0"/>
              <a:t>4. Create linear transform</a:t>
            </a:r>
          </a:p>
          <a:p>
            <a:r>
              <a:rPr lang="en-US" dirty="0"/>
              <a:t>and rename it to</a:t>
            </a:r>
          </a:p>
          <a:p>
            <a:r>
              <a:rPr lang="en-US" dirty="0"/>
              <a:t>Transform_Day2ToDay1_Rigid</a:t>
            </a:r>
            <a:br>
              <a:rPr lang="en-US" dirty="0"/>
            </a:br>
            <a:r>
              <a:rPr lang="en-US" dirty="0"/>
              <a:t>5. Choose ‘Rigid (6 DOF)’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8600" y="5421745"/>
            <a:ext cx="1977914" cy="461665"/>
          </a:xfrm>
          <a:prstGeom prst="rect">
            <a:avLst/>
          </a:prstGeom>
          <a:solidFill>
            <a:srgbClr val="78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6. Click ‘Apply’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6170" y="848098"/>
            <a:ext cx="3945119" cy="830997"/>
          </a:xfrm>
          <a:prstGeom prst="rect">
            <a:avLst/>
          </a:prstGeom>
          <a:solidFill>
            <a:srgbClr val="78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1. Go to module Registration /</a:t>
            </a:r>
            <a:br>
              <a:rPr lang="en-US" dirty="0"/>
            </a:br>
            <a:r>
              <a:rPr lang="en-US" dirty="0"/>
              <a:t>General Registration (BRAINS)</a:t>
            </a:r>
          </a:p>
        </p:txBody>
      </p:sp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382" y="2254195"/>
            <a:ext cx="259773" cy="393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422" y="2529995"/>
            <a:ext cx="259773" cy="393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685" y="4004519"/>
            <a:ext cx="259773" cy="393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6794" y="5628968"/>
            <a:ext cx="259773" cy="393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8" name="Straight Connector 17"/>
          <p:cNvCxnSpPr/>
          <p:nvPr/>
        </p:nvCxnSpPr>
        <p:spPr>
          <a:xfrm>
            <a:off x="4414345" y="3649649"/>
            <a:ext cx="294153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03464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>
              <a:defRPr/>
            </a:pPr>
            <a:r>
              <a:rPr lang="en-US"/>
              <a:t>- </a:t>
            </a:r>
            <a:fld id="{CF70E430-998E-4908-836F-E9BC2B613AC2}" type="slidenum">
              <a:rPr lang="en-US" smtClean="0"/>
              <a:pPr algn="ctr">
                <a:defRPr/>
              </a:pPr>
              <a:t>20</a:t>
            </a:fld>
            <a:r>
              <a:rPr lang="en-US"/>
              <a:t> -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Laboratory for Percutaneous Surgery – Copyright © Queen’s University, 2015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7620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eaLnBrk="0" hangingPunct="0">
              <a:defRPr sz="4400" b="1">
                <a:solidFill>
                  <a:srgbClr val="780000"/>
                </a:solidFill>
                <a:latin typeface="+mj-lt"/>
                <a:ea typeface="+mj-ea"/>
                <a:cs typeface="+mj-cs"/>
              </a:defRPr>
            </a:lvl1pPr>
            <a:lvl2pPr algn="ctr" eaLnBrk="0" hangingPunct="0">
              <a:defRPr sz="4400">
                <a:latin typeface="Calibri" pitchFamily="34" charset="0"/>
              </a:defRPr>
            </a:lvl2pPr>
            <a:lvl3pPr algn="ctr" eaLnBrk="0" hangingPunct="0">
              <a:defRPr sz="4400">
                <a:latin typeface="Calibri" pitchFamily="34" charset="0"/>
              </a:defRPr>
            </a:lvl3pPr>
            <a:lvl4pPr algn="ctr" eaLnBrk="0" hangingPunct="0">
              <a:defRPr sz="4400">
                <a:latin typeface="Calibri" pitchFamily="34" charset="0"/>
              </a:defRPr>
            </a:lvl4pPr>
            <a:lvl5pPr algn="ctr" eaLnBrk="0" hangingPunct="0">
              <a:defRPr sz="4400">
                <a:latin typeface="Calibri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9pPr>
          </a:lstStyle>
          <a:p>
            <a:r>
              <a:rPr lang="en-CA" dirty="0"/>
              <a:t>3/1A. Alternative registration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533400" y="914400"/>
            <a:ext cx="8229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dirty="0"/>
              <a:t>You can also initiate registration from subject hierarchy (alternative way for previous step):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" y="2098357"/>
            <a:ext cx="3268980" cy="21688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3657600"/>
            <a:ext cx="6014085" cy="25250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Bent-Up Arrow 10"/>
          <p:cNvSpPr/>
          <p:nvPr/>
        </p:nvSpPr>
        <p:spPr bwMode="auto">
          <a:xfrm rot="10800000" flipH="1">
            <a:off x="3962400" y="2288380"/>
            <a:ext cx="1143000" cy="1140619"/>
          </a:xfrm>
          <a:prstGeom prst="bentUpArrow">
            <a:avLst/>
          </a:prstGeom>
          <a:solidFill>
            <a:srgbClr val="78000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buFont typeface="Times New Roman" pitchFamily="16" charset="0"/>
              <a:buNone/>
            </a:pPr>
            <a:endParaRPr lang="en-US">
              <a:solidFill>
                <a:schemeClr val="bg1"/>
              </a:solidFill>
              <a:latin typeface="Times New Roman" pitchFamily="16" charset="0"/>
            </a:endParaRPr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127302"/>
            <a:ext cx="259773" cy="393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182778"/>
            <a:ext cx="259773" cy="393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6669" y="4859601"/>
            <a:ext cx="259773" cy="393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913" y="4859600"/>
            <a:ext cx="259773" cy="393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89034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418" y="1094124"/>
            <a:ext cx="8357364" cy="49644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3/2. Explore registration result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>
              <a:defRPr/>
            </a:pPr>
            <a:r>
              <a:rPr lang="en-US"/>
              <a:t>- </a:t>
            </a:r>
            <a:fld id="{CF70E430-998E-4908-836F-E9BC2B613AC2}" type="slidenum">
              <a:rPr lang="en-US" smtClean="0"/>
              <a:pPr algn="ctr">
                <a:defRPr/>
              </a:pPr>
              <a:t>21</a:t>
            </a:fld>
            <a:r>
              <a:rPr lang="en-US"/>
              <a:t> -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Laboratory for Percutaneous Surgery – Copyright © Queen’s University, 2019</a:t>
            </a:r>
            <a:endParaRPr lang="en-US" dirty="0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3825" y="2777261"/>
            <a:ext cx="259773" cy="393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284" y="2650040"/>
            <a:ext cx="259773" cy="393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809" y="1172422"/>
            <a:ext cx="259773" cy="393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249" y="4329091"/>
            <a:ext cx="259773" cy="393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508" y="3454447"/>
            <a:ext cx="259773" cy="393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3740962" y="3505200"/>
            <a:ext cx="4945838" cy="2633440"/>
          </a:xfrm>
          <a:prstGeom prst="rect">
            <a:avLst/>
          </a:prstGeom>
          <a:solidFill>
            <a:srgbClr val="78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1. Show both volumes as previously shown</a:t>
            </a:r>
          </a:p>
          <a:p>
            <a:r>
              <a:rPr lang="en-US" dirty="0"/>
              <a:t>2. Set color table and/or window/level presets in Volumes module</a:t>
            </a:r>
          </a:p>
          <a:p>
            <a:r>
              <a:rPr lang="en-US" dirty="0"/>
              <a:t>3. Change opacity to see differences</a:t>
            </a:r>
            <a:br>
              <a:rPr lang="en-US" dirty="0"/>
            </a:br>
            <a:r>
              <a:rPr lang="en-US" dirty="0"/>
              <a:t>Hint: </a:t>
            </a:r>
            <a:r>
              <a:rPr lang="en-US" dirty="0" err="1"/>
              <a:t>Ctrl+drag</a:t>
            </a:r>
            <a:r>
              <a:rPr lang="en-US" dirty="0"/>
              <a:t> up/down also changes opacity</a:t>
            </a:r>
          </a:p>
        </p:txBody>
      </p:sp>
    </p:spTree>
    <p:extLst>
      <p:ext uri="{BB962C8B-B14F-4D97-AF65-F5344CB8AC3E}">
        <p14:creationId xmlns:p14="http://schemas.microsoft.com/office/powerpoint/2010/main" val="32466600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0348" y="2672238"/>
            <a:ext cx="5843302" cy="16711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>
              <a:defRPr/>
            </a:pPr>
            <a:r>
              <a:rPr lang="en-US"/>
              <a:t>- </a:t>
            </a:r>
            <a:fld id="{CF70E430-998E-4908-836F-E9BC2B613AC2}" type="slidenum">
              <a:rPr lang="en-US" smtClean="0"/>
              <a:pPr algn="ctr">
                <a:defRPr/>
              </a:pPr>
              <a:t>22</a:t>
            </a:fld>
            <a:r>
              <a:rPr lang="en-US"/>
              <a:t> -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Laboratory for Percutaneous Surgery – Copyright © Queen’s University, 2015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7620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lang="en-US" sz="4400" b="1" dirty="0">
                <a:solidFill>
                  <a:srgbClr val="780000"/>
                </a:solidFill>
                <a:latin typeface="+mj-lt"/>
                <a:ea typeface="+mj-ea"/>
                <a:cs typeface="+mj-cs"/>
              </a:defRPr>
            </a:lvl1pPr>
            <a:lvl2pPr algn="ctr" eaLnBrk="0" hangingPunct="0">
              <a:defRPr sz="4400">
                <a:latin typeface="Calibri" pitchFamily="34" charset="0"/>
              </a:defRPr>
            </a:lvl2pPr>
            <a:lvl3pPr algn="ctr" eaLnBrk="0" hangingPunct="0">
              <a:defRPr sz="4400">
                <a:latin typeface="Calibri" pitchFamily="34" charset="0"/>
              </a:defRPr>
            </a:lvl3pPr>
            <a:lvl4pPr algn="ctr" eaLnBrk="0" hangingPunct="0">
              <a:defRPr sz="4400">
                <a:latin typeface="Calibri" pitchFamily="34" charset="0"/>
              </a:defRPr>
            </a:lvl4pPr>
            <a:lvl5pPr algn="ctr" eaLnBrk="0" hangingPunct="0">
              <a:defRPr sz="4400">
                <a:latin typeface="Calibri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9pPr>
          </a:lstStyle>
          <a:p>
            <a:r>
              <a:rPr lang="en-CA" dirty="0"/>
              <a:t>4/1. Clone day 2 dose volume</a:t>
            </a: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563" y="3626496"/>
            <a:ext cx="259773" cy="393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195034" y="4572000"/>
            <a:ext cx="6805966" cy="1200329"/>
          </a:xfrm>
          <a:prstGeom prst="rect">
            <a:avLst/>
          </a:prstGeom>
          <a:solidFill>
            <a:srgbClr val="78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1. Switch to Data module / subject hierarchy</a:t>
            </a:r>
          </a:p>
          <a:p>
            <a:r>
              <a:rPr lang="en-US" dirty="0"/>
              <a:t>2. Select ‘Clone node’ in context menu for day 2 dose</a:t>
            </a:r>
          </a:p>
          <a:p>
            <a:r>
              <a:rPr lang="en-US" dirty="0"/>
              <a:t>3. Rename it to ‘5 RTDOSE Day2 Rigid’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457200" y="1066800"/>
            <a:ext cx="8229600" cy="1506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dirty="0"/>
              <a:t>To be able to compare the non-registered</a:t>
            </a:r>
            <a:br>
              <a:rPr lang="en-CA" dirty="0"/>
            </a:br>
            <a:r>
              <a:rPr lang="en-CA" dirty="0"/>
              <a:t>(= uncorrected) and the registered</a:t>
            </a:r>
            <a:br>
              <a:rPr lang="en-CA" dirty="0"/>
            </a:br>
            <a:r>
              <a:rPr lang="en-CA" dirty="0"/>
              <a:t>(= </a:t>
            </a:r>
            <a:r>
              <a:rPr lang="en-CA" dirty="0" err="1"/>
              <a:t>isocenter</a:t>
            </a:r>
            <a:r>
              <a:rPr lang="en-CA" dirty="0"/>
              <a:t> shifted) results.</a:t>
            </a:r>
          </a:p>
        </p:txBody>
      </p:sp>
    </p:spTree>
    <p:extLst>
      <p:ext uri="{BB962C8B-B14F-4D97-AF65-F5344CB8AC3E}">
        <p14:creationId xmlns:p14="http://schemas.microsoft.com/office/powerpoint/2010/main" val="24720699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352" y="1564737"/>
            <a:ext cx="4945380" cy="11420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447" y="4041458"/>
            <a:ext cx="7239953" cy="16135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>
              <a:defRPr/>
            </a:pPr>
            <a:r>
              <a:rPr lang="en-US"/>
              <a:t>- </a:t>
            </a:r>
            <a:fld id="{CF70E430-998E-4908-836F-E9BC2B613AC2}" type="slidenum">
              <a:rPr lang="en-US" smtClean="0"/>
              <a:pPr algn="ctr">
                <a:defRPr/>
              </a:pPr>
              <a:t>23</a:t>
            </a:fld>
            <a:r>
              <a:rPr lang="en-US"/>
              <a:t> -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Laboratory for Percutaneous Surgery – Copyright © Queen’s University, 2015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7620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eaLnBrk="0" hangingPunct="0">
              <a:defRPr sz="4400" b="1">
                <a:solidFill>
                  <a:srgbClr val="780000"/>
                </a:solidFill>
                <a:latin typeface="+mj-lt"/>
                <a:ea typeface="+mj-ea"/>
                <a:cs typeface="+mj-cs"/>
              </a:defRPr>
            </a:lvl1pPr>
            <a:lvl2pPr algn="ctr" eaLnBrk="0" hangingPunct="0">
              <a:defRPr sz="4400">
                <a:latin typeface="Calibri" pitchFamily="34" charset="0"/>
              </a:defRPr>
            </a:lvl2pPr>
            <a:lvl3pPr algn="ctr" eaLnBrk="0" hangingPunct="0">
              <a:defRPr sz="4400">
                <a:latin typeface="Calibri" pitchFamily="34" charset="0"/>
              </a:defRPr>
            </a:lvl3pPr>
            <a:lvl4pPr algn="ctr" eaLnBrk="0" hangingPunct="0">
              <a:defRPr sz="4400">
                <a:latin typeface="Calibri" pitchFamily="34" charset="0"/>
              </a:defRPr>
            </a:lvl4pPr>
            <a:lvl5pPr algn="ctr" eaLnBrk="0" hangingPunct="0">
              <a:defRPr sz="4400">
                <a:latin typeface="Calibri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9pPr>
          </a:lstStyle>
          <a:p>
            <a:r>
              <a:rPr lang="en-CA" dirty="0"/>
              <a:t>4/2. Transform cloned dose volume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848759" y="1752600"/>
            <a:ext cx="3020116" cy="830997"/>
          </a:xfrm>
          <a:prstGeom prst="rect">
            <a:avLst/>
          </a:prstGeom>
          <a:solidFill>
            <a:srgbClr val="78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Double-click transform</a:t>
            </a:r>
            <a:br>
              <a:rPr lang="en-US" dirty="0"/>
            </a:br>
            <a:r>
              <a:rPr lang="en-US" dirty="0"/>
              <a:t>column of cloned dose</a:t>
            </a:r>
          </a:p>
        </p:txBody>
      </p:sp>
      <p:sp>
        <p:nvSpPr>
          <p:cNvPr id="10" name="Down Arrow 9"/>
          <p:cNvSpPr/>
          <p:nvPr/>
        </p:nvSpPr>
        <p:spPr bwMode="auto">
          <a:xfrm>
            <a:off x="2767155" y="3102782"/>
            <a:ext cx="485775" cy="660083"/>
          </a:xfrm>
          <a:prstGeom prst="downArrow">
            <a:avLst/>
          </a:prstGeom>
          <a:solidFill>
            <a:srgbClr val="78000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buFont typeface="Times New Roman" pitchFamily="16" charset="0"/>
              <a:buNone/>
            </a:pPr>
            <a:endParaRPr lang="en-US">
              <a:solidFill>
                <a:schemeClr val="bg1"/>
              </a:solidFill>
              <a:latin typeface="Times New Roman" pitchFamily="16" charset="0"/>
            </a:endParaRPr>
          </a:p>
        </p:txBody>
      </p:sp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0848" y="2278886"/>
            <a:ext cx="259773" cy="393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6235" y="5089907"/>
            <a:ext cx="259773" cy="393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02836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837" y="3976759"/>
            <a:ext cx="5578221" cy="19247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837" y="1333621"/>
            <a:ext cx="5601272" cy="21552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>
              <a:defRPr/>
            </a:pPr>
            <a:r>
              <a:rPr lang="en-US"/>
              <a:t>- </a:t>
            </a:r>
            <a:fld id="{CF70E430-998E-4908-836F-E9BC2B613AC2}" type="slidenum">
              <a:rPr lang="en-US" smtClean="0"/>
              <a:pPr algn="ctr">
                <a:defRPr/>
              </a:pPr>
              <a:t>24</a:t>
            </a:fld>
            <a:r>
              <a:rPr lang="en-US"/>
              <a:t> -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Laboratory for Percutaneous Surgery – Copyright © Queen’s University, 2015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7620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eaLnBrk="0" hangingPunct="0">
              <a:defRPr sz="4400" b="1">
                <a:solidFill>
                  <a:srgbClr val="780000"/>
                </a:solidFill>
                <a:latin typeface="+mj-lt"/>
                <a:ea typeface="+mj-ea"/>
                <a:cs typeface="+mj-cs"/>
              </a:defRPr>
            </a:lvl1pPr>
            <a:lvl2pPr algn="ctr" eaLnBrk="0" hangingPunct="0">
              <a:defRPr sz="4400">
                <a:latin typeface="Calibri" pitchFamily="34" charset="0"/>
              </a:defRPr>
            </a:lvl2pPr>
            <a:lvl3pPr algn="ctr" eaLnBrk="0" hangingPunct="0">
              <a:defRPr sz="4400">
                <a:latin typeface="Calibri" pitchFamily="34" charset="0"/>
              </a:defRPr>
            </a:lvl3pPr>
            <a:lvl4pPr algn="ctr" eaLnBrk="0" hangingPunct="0">
              <a:defRPr sz="4400">
                <a:latin typeface="Calibri" pitchFamily="34" charset="0"/>
              </a:defRPr>
            </a:lvl4pPr>
            <a:lvl5pPr algn="ctr" eaLnBrk="0" hangingPunct="0">
              <a:defRPr sz="4400">
                <a:latin typeface="Calibri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9pPr>
          </a:lstStyle>
          <a:p>
            <a:r>
              <a:rPr lang="en-CA" dirty="0"/>
              <a:t>5/1. Accumulate dose distributions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48200" y="1295400"/>
            <a:ext cx="4128502" cy="830997"/>
          </a:xfrm>
          <a:prstGeom prst="rect">
            <a:avLst/>
          </a:prstGeom>
          <a:solidFill>
            <a:srgbClr val="78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1. Go to module Radiotherapy /</a:t>
            </a:r>
            <a:br>
              <a:rPr lang="en-US" dirty="0"/>
            </a:br>
            <a:r>
              <a:rPr lang="en-US" dirty="0"/>
              <a:t>Dose Accumulation</a:t>
            </a:r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593690"/>
            <a:ext cx="259773" cy="393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329" y="2462692"/>
            <a:ext cx="259773" cy="393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46" y="2800546"/>
            <a:ext cx="259773" cy="393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585700" y="2505412"/>
            <a:ext cx="3191002" cy="1200329"/>
          </a:xfrm>
          <a:prstGeom prst="rect">
            <a:avLst/>
          </a:prstGeom>
          <a:solidFill>
            <a:srgbClr val="78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2. Choose reference,</a:t>
            </a:r>
            <a:br>
              <a:rPr lang="en-US" dirty="0"/>
            </a:br>
            <a:r>
              <a:rPr lang="en-US" dirty="0"/>
              <a:t>then planning and day 2</a:t>
            </a:r>
            <a:br>
              <a:rPr lang="en-US" dirty="0"/>
            </a:br>
            <a:r>
              <a:rPr lang="en-US" dirty="0"/>
              <a:t>dose volumes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50179" y="4044323"/>
            <a:ext cx="3225242" cy="461665"/>
          </a:xfrm>
          <a:prstGeom prst="rect">
            <a:avLst/>
          </a:prstGeom>
          <a:solidFill>
            <a:srgbClr val="78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3. Create output volume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97507" y="4844570"/>
            <a:ext cx="1977914" cy="461665"/>
          </a:xfrm>
          <a:prstGeom prst="rect">
            <a:avLst/>
          </a:prstGeom>
          <a:solidFill>
            <a:srgbClr val="78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4. Click ‘Apply’</a:t>
            </a:r>
          </a:p>
        </p:txBody>
      </p:sp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0935" y="5537458"/>
            <a:ext cx="259773" cy="393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4695" y="4266575"/>
            <a:ext cx="259773" cy="393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20050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329" y="1467242"/>
            <a:ext cx="5232464" cy="2305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>
              <a:defRPr/>
            </a:pPr>
            <a:r>
              <a:rPr lang="en-US"/>
              <a:t>- </a:t>
            </a:r>
            <a:fld id="{CF70E430-998E-4908-836F-E9BC2B613AC2}" type="slidenum">
              <a:rPr lang="en-US" smtClean="0"/>
              <a:pPr algn="ctr">
                <a:defRPr/>
              </a:pPr>
              <a:t>25</a:t>
            </a:fld>
            <a:r>
              <a:rPr lang="en-US"/>
              <a:t> -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Laboratory for Percutaneous Surgery – Copyright © Queen’s University, 2015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7620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eaLnBrk="0" hangingPunct="0">
              <a:defRPr sz="4400" b="1">
                <a:solidFill>
                  <a:srgbClr val="780000"/>
                </a:solidFill>
                <a:latin typeface="+mj-lt"/>
                <a:ea typeface="+mj-ea"/>
                <a:cs typeface="+mj-cs"/>
              </a:defRPr>
            </a:lvl1pPr>
            <a:lvl2pPr algn="ctr" eaLnBrk="0" hangingPunct="0">
              <a:defRPr sz="4400">
                <a:latin typeface="Calibri" pitchFamily="34" charset="0"/>
              </a:defRPr>
            </a:lvl2pPr>
            <a:lvl3pPr algn="ctr" eaLnBrk="0" hangingPunct="0">
              <a:defRPr sz="4400">
                <a:latin typeface="Calibri" pitchFamily="34" charset="0"/>
              </a:defRPr>
            </a:lvl3pPr>
            <a:lvl4pPr algn="ctr" eaLnBrk="0" hangingPunct="0">
              <a:defRPr sz="4400">
                <a:latin typeface="Calibri" pitchFamily="34" charset="0"/>
              </a:defRPr>
            </a:lvl4pPr>
            <a:lvl5pPr algn="ctr" eaLnBrk="0" hangingPunct="0">
              <a:defRPr sz="4400">
                <a:latin typeface="Calibri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9pPr>
          </a:lstStyle>
          <a:p>
            <a:r>
              <a:rPr lang="en-CA" dirty="0"/>
              <a:t>5/2. Accumulate dose distributions</a:t>
            </a:r>
          </a:p>
        </p:txBody>
      </p:sp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265" y="3066581"/>
            <a:ext cx="259773" cy="393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4800600" y="3212995"/>
            <a:ext cx="3962367" cy="461665"/>
          </a:xfrm>
          <a:prstGeom prst="rect">
            <a:avLst/>
          </a:prstGeom>
          <a:solidFill>
            <a:srgbClr val="78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1. Uncheck day 2 dose volume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00600" y="4508395"/>
            <a:ext cx="3828099" cy="461665"/>
          </a:xfrm>
          <a:prstGeom prst="rect">
            <a:avLst/>
          </a:prstGeom>
          <a:solidFill>
            <a:srgbClr val="78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3. Create new output volume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00600" y="5103708"/>
            <a:ext cx="1977914" cy="461665"/>
          </a:xfrm>
          <a:prstGeom prst="rect">
            <a:avLst/>
          </a:prstGeom>
          <a:solidFill>
            <a:srgbClr val="78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4. Click ‘Apply’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800600" y="3862283"/>
            <a:ext cx="3971215" cy="461665"/>
          </a:xfrm>
          <a:prstGeom prst="rect">
            <a:avLst/>
          </a:prstGeom>
          <a:solidFill>
            <a:srgbClr val="78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2. Select registered day 2 dose</a:t>
            </a:r>
          </a:p>
        </p:txBody>
      </p:sp>
    </p:spTree>
    <p:extLst>
      <p:ext uri="{BB962C8B-B14F-4D97-AF65-F5344CB8AC3E}">
        <p14:creationId xmlns:p14="http://schemas.microsoft.com/office/powerpoint/2010/main" val="3220756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342" y="1204863"/>
            <a:ext cx="6350413" cy="16135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>
              <a:defRPr/>
            </a:pPr>
            <a:r>
              <a:rPr lang="en-US"/>
              <a:t>- </a:t>
            </a:r>
            <a:fld id="{CF70E430-998E-4908-836F-E9BC2B613AC2}" type="slidenum">
              <a:rPr lang="en-US" smtClean="0"/>
              <a:pPr algn="ctr">
                <a:defRPr/>
              </a:pPr>
              <a:t>26</a:t>
            </a:fld>
            <a:r>
              <a:rPr lang="en-US"/>
              <a:t> -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Laboratory for Percutaneous Surgery – Copyright © Queen’s University, 2015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7620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eaLnBrk="0" hangingPunct="0">
              <a:defRPr sz="4400" b="1">
                <a:solidFill>
                  <a:srgbClr val="780000"/>
                </a:solidFill>
                <a:latin typeface="+mj-lt"/>
                <a:ea typeface="+mj-ea"/>
                <a:cs typeface="+mj-cs"/>
              </a:defRPr>
            </a:lvl1pPr>
            <a:lvl2pPr algn="ctr" eaLnBrk="0" hangingPunct="0">
              <a:defRPr sz="4400">
                <a:latin typeface="Calibri" pitchFamily="34" charset="0"/>
              </a:defRPr>
            </a:lvl2pPr>
            <a:lvl3pPr algn="ctr" eaLnBrk="0" hangingPunct="0">
              <a:defRPr sz="4400">
                <a:latin typeface="Calibri" pitchFamily="34" charset="0"/>
              </a:defRPr>
            </a:lvl3pPr>
            <a:lvl4pPr algn="ctr" eaLnBrk="0" hangingPunct="0">
              <a:defRPr sz="4400">
                <a:latin typeface="Calibri" pitchFamily="34" charset="0"/>
              </a:defRPr>
            </a:lvl4pPr>
            <a:lvl5pPr algn="ctr" eaLnBrk="0" hangingPunct="0">
              <a:defRPr sz="4400">
                <a:latin typeface="Calibri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9pPr>
          </a:lstStyle>
          <a:p>
            <a:r>
              <a:rPr lang="en-CA" dirty="0"/>
              <a:t>6/1. Compute DVH for unregistered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9342" y="3108955"/>
            <a:ext cx="7170658" cy="459118"/>
          </a:xfrm>
          <a:prstGeom prst="rect">
            <a:avLst/>
          </a:prstGeom>
          <a:solidFill>
            <a:srgbClr val="78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1. Go to module Radiotherapy / Dose Volume Histogram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983" y="3763004"/>
            <a:ext cx="5405391" cy="461665"/>
          </a:xfrm>
          <a:prstGeom prst="rect">
            <a:avLst/>
          </a:prstGeom>
          <a:solidFill>
            <a:srgbClr val="78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2. Choose unregistered accumulated dose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9342" y="4419600"/>
            <a:ext cx="3841501" cy="461665"/>
          </a:xfrm>
          <a:prstGeom prst="rect">
            <a:avLst/>
          </a:prstGeom>
          <a:solidFill>
            <a:srgbClr val="78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3. Choose ‘3: RTSTRUCT: ENT’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9342" y="5633145"/>
            <a:ext cx="3051926" cy="461665"/>
          </a:xfrm>
          <a:prstGeom prst="rect">
            <a:avLst/>
          </a:prstGeom>
          <a:solidFill>
            <a:srgbClr val="78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4. Click ‘Compute DVH’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9342" y="5043157"/>
            <a:ext cx="8164158" cy="461665"/>
          </a:xfrm>
          <a:prstGeom prst="rect">
            <a:avLst/>
          </a:prstGeom>
          <a:solidFill>
            <a:srgbClr val="78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Optional: Choose individual structures to speed up computation</a:t>
            </a:r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9079" y="1530071"/>
            <a:ext cx="259773" cy="393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3487" y="2428873"/>
            <a:ext cx="259773" cy="393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04646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8779" y="4038600"/>
            <a:ext cx="3250421" cy="21856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49"/>
          <a:stretch/>
        </p:blipFill>
        <p:spPr>
          <a:xfrm>
            <a:off x="751020" y="990600"/>
            <a:ext cx="5790075" cy="28603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>
              <a:defRPr/>
            </a:pPr>
            <a:r>
              <a:rPr lang="en-US"/>
              <a:t>- </a:t>
            </a:r>
            <a:fld id="{CF70E430-998E-4908-836F-E9BC2B613AC2}" type="slidenum">
              <a:rPr lang="en-US" smtClean="0"/>
              <a:pPr algn="ctr">
                <a:defRPr/>
              </a:pPr>
              <a:t>27</a:t>
            </a:fld>
            <a:r>
              <a:rPr lang="en-US"/>
              <a:t> -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Laboratory for Percutaneous Surgery – Copyright © Queen’s University, 2015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7620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eaLnBrk="0" hangingPunct="0">
              <a:defRPr sz="4400" b="1">
                <a:solidFill>
                  <a:srgbClr val="780000"/>
                </a:solidFill>
                <a:latin typeface="+mj-lt"/>
                <a:ea typeface="+mj-ea"/>
                <a:cs typeface="+mj-cs"/>
              </a:defRPr>
            </a:lvl1pPr>
            <a:lvl2pPr algn="ctr" eaLnBrk="0" hangingPunct="0">
              <a:defRPr sz="4400">
                <a:latin typeface="Calibri" pitchFamily="34" charset="0"/>
              </a:defRPr>
            </a:lvl2pPr>
            <a:lvl3pPr algn="ctr" eaLnBrk="0" hangingPunct="0">
              <a:defRPr sz="4400">
                <a:latin typeface="Calibri" pitchFamily="34" charset="0"/>
              </a:defRPr>
            </a:lvl3pPr>
            <a:lvl4pPr algn="ctr" eaLnBrk="0" hangingPunct="0">
              <a:defRPr sz="4400">
                <a:latin typeface="Calibri" pitchFamily="34" charset="0"/>
              </a:defRPr>
            </a:lvl4pPr>
            <a:lvl5pPr algn="ctr" eaLnBrk="0" hangingPunct="0">
              <a:defRPr sz="4400">
                <a:latin typeface="Calibri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9pPr>
          </a:lstStyle>
          <a:p>
            <a:r>
              <a:rPr lang="en-CA" dirty="0"/>
              <a:t>6/2. Compute DVH for registered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0" y="1564262"/>
            <a:ext cx="2739404" cy="830997"/>
          </a:xfrm>
          <a:prstGeom prst="rect">
            <a:avLst/>
          </a:prstGeom>
          <a:solidFill>
            <a:srgbClr val="78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1. Choose registered</a:t>
            </a:r>
            <a:br>
              <a:rPr lang="en-US" dirty="0"/>
            </a:br>
            <a:r>
              <a:rPr lang="en-US" dirty="0"/>
              <a:t>accumulated dose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36837" y="2593330"/>
            <a:ext cx="3051926" cy="461665"/>
          </a:xfrm>
          <a:prstGeom prst="rect">
            <a:avLst/>
          </a:prstGeom>
          <a:solidFill>
            <a:srgbClr val="78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2. Click ‘Compute DVH’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98457" y="3272125"/>
            <a:ext cx="2990306" cy="461665"/>
          </a:xfrm>
          <a:prstGeom prst="rect">
            <a:avLst/>
          </a:prstGeom>
          <a:solidFill>
            <a:srgbClr val="78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3. Click ‘Show all’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819580" y="3911233"/>
            <a:ext cx="2869183" cy="461665"/>
          </a:xfrm>
          <a:prstGeom prst="rect">
            <a:avLst/>
          </a:prstGeom>
          <a:solidFill>
            <a:srgbClr val="78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4. DVH curves appear</a:t>
            </a:r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2205" y="1234868"/>
            <a:ext cx="259773" cy="393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2078" y="2104018"/>
            <a:ext cx="259773" cy="393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769080"/>
            <a:ext cx="259773" cy="393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Down Arrow 18"/>
          <p:cNvSpPr/>
          <p:nvPr/>
        </p:nvSpPr>
        <p:spPr bwMode="auto">
          <a:xfrm>
            <a:off x="3160282" y="4004627"/>
            <a:ext cx="485775" cy="660083"/>
          </a:xfrm>
          <a:prstGeom prst="downArrow">
            <a:avLst/>
          </a:prstGeom>
          <a:solidFill>
            <a:srgbClr val="78000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buFont typeface="Times New Roman" pitchFamily="16" charset="0"/>
              <a:buNone/>
            </a:pPr>
            <a:endParaRPr lang="en-US">
              <a:solidFill>
                <a:schemeClr val="bg1"/>
              </a:solidFill>
              <a:latin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3713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>
              <a:defRPr/>
            </a:pPr>
            <a:r>
              <a:rPr lang="en-US"/>
              <a:t>- </a:t>
            </a:r>
            <a:fld id="{CF70E430-998E-4908-836F-E9BC2B613AC2}" type="slidenum">
              <a:rPr lang="en-US" smtClean="0"/>
              <a:pPr algn="ctr">
                <a:defRPr/>
              </a:pPr>
              <a:t>28</a:t>
            </a:fld>
            <a:r>
              <a:rPr lang="en-US"/>
              <a:t> -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Laboratory for Percutaneous Surgery – Copyright © Queen’s University, 2015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7620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eaLnBrk="0" hangingPunct="0">
              <a:defRPr sz="4400" b="1">
                <a:solidFill>
                  <a:srgbClr val="780000"/>
                </a:solidFill>
                <a:latin typeface="+mj-lt"/>
                <a:ea typeface="+mj-ea"/>
                <a:cs typeface="+mj-cs"/>
              </a:defRPr>
            </a:lvl1pPr>
            <a:lvl2pPr algn="ctr" eaLnBrk="0" hangingPunct="0">
              <a:defRPr sz="4400">
                <a:latin typeface="Calibri" pitchFamily="34" charset="0"/>
              </a:defRPr>
            </a:lvl2pPr>
            <a:lvl3pPr algn="ctr" eaLnBrk="0" hangingPunct="0">
              <a:defRPr sz="4400">
                <a:latin typeface="Calibri" pitchFamily="34" charset="0"/>
              </a:defRPr>
            </a:lvl3pPr>
            <a:lvl4pPr algn="ctr" eaLnBrk="0" hangingPunct="0">
              <a:defRPr sz="4400">
                <a:latin typeface="Calibri" pitchFamily="34" charset="0"/>
              </a:defRPr>
            </a:lvl4pPr>
            <a:lvl5pPr algn="ctr" eaLnBrk="0" hangingPunct="0">
              <a:defRPr sz="4400">
                <a:latin typeface="Calibri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9pPr>
          </a:lstStyle>
          <a:p>
            <a:r>
              <a:rPr lang="en-CA" dirty="0"/>
              <a:t>6/3. Quantify improvement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/>
          <a:srcRect t="6435"/>
          <a:stretch/>
        </p:blipFill>
        <p:spPr bwMode="auto">
          <a:xfrm>
            <a:off x="376238" y="1709530"/>
            <a:ext cx="8324850" cy="38054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0706" y="4847157"/>
            <a:ext cx="259773" cy="393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5742" y="4395258"/>
            <a:ext cx="259773" cy="393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29580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9897" y="2105559"/>
            <a:ext cx="4432458" cy="29632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952" y="2963849"/>
            <a:ext cx="3189369" cy="21153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551" y="1524000"/>
            <a:ext cx="1610078" cy="3549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>
              <a:defRPr/>
            </a:pPr>
            <a:r>
              <a:rPr lang="en-US"/>
              <a:t>- </a:t>
            </a:r>
            <a:fld id="{CF70E430-998E-4908-836F-E9BC2B613AC2}" type="slidenum">
              <a:rPr lang="en-US" smtClean="0"/>
              <a:pPr algn="ctr">
                <a:defRPr/>
              </a:pPr>
              <a:t>29</a:t>
            </a:fld>
            <a:r>
              <a:rPr lang="en-US"/>
              <a:t> -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Laboratory for Percutaneous Surgery – Copyright © Queen’s University, 2015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7620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eaLnBrk="0" hangingPunct="0">
              <a:defRPr sz="4400" b="1">
                <a:solidFill>
                  <a:srgbClr val="780000"/>
                </a:solidFill>
                <a:latin typeface="+mj-lt"/>
                <a:ea typeface="+mj-ea"/>
                <a:cs typeface="+mj-cs"/>
              </a:defRPr>
            </a:lvl1pPr>
            <a:lvl2pPr algn="ctr" eaLnBrk="0" hangingPunct="0">
              <a:defRPr sz="4400">
                <a:latin typeface="Calibri" pitchFamily="34" charset="0"/>
              </a:defRPr>
            </a:lvl2pPr>
            <a:lvl3pPr algn="ctr" eaLnBrk="0" hangingPunct="0">
              <a:defRPr sz="4400">
                <a:latin typeface="Calibri" pitchFamily="34" charset="0"/>
              </a:defRPr>
            </a:lvl3pPr>
            <a:lvl4pPr algn="ctr" eaLnBrk="0" hangingPunct="0">
              <a:defRPr sz="4400">
                <a:latin typeface="Calibri" pitchFamily="34" charset="0"/>
              </a:defRPr>
            </a:lvl4pPr>
            <a:lvl5pPr algn="ctr" eaLnBrk="0" hangingPunct="0">
              <a:defRPr sz="4400">
                <a:latin typeface="Calibri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9pPr>
          </a:lstStyle>
          <a:p>
            <a:r>
              <a:rPr lang="en-CA" dirty="0"/>
              <a:t>6/4. Visualize improvement</a:t>
            </a:r>
          </a:p>
        </p:txBody>
      </p:sp>
      <p:sp>
        <p:nvSpPr>
          <p:cNvPr id="9" name="Down Arrow 8"/>
          <p:cNvSpPr/>
          <p:nvPr/>
        </p:nvSpPr>
        <p:spPr bwMode="auto">
          <a:xfrm>
            <a:off x="1535113" y="2133600"/>
            <a:ext cx="484187" cy="598488"/>
          </a:xfrm>
          <a:prstGeom prst="downArrow">
            <a:avLst/>
          </a:prstGeom>
          <a:solidFill>
            <a:srgbClr val="78000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buFont typeface="Times New Roman" pitchFamily="16" charset="0"/>
              <a:buNone/>
            </a:pPr>
            <a:endParaRPr lang="en-US">
              <a:solidFill>
                <a:schemeClr val="bg1"/>
              </a:solidFill>
              <a:latin typeface="Times New Roman" pitchFamily="16" charset="0"/>
            </a:endParaRPr>
          </a:p>
        </p:txBody>
      </p:sp>
      <p:sp>
        <p:nvSpPr>
          <p:cNvPr id="10" name="Right Arrow 9"/>
          <p:cNvSpPr/>
          <p:nvPr/>
        </p:nvSpPr>
        <p:spPr bwMode="auto">
          <a:xfrm>
            <a:off x="3648381" y="3779423"/>
            <a:ext cx="623455" cy="484188"/>
          </a:xfrm>
          <a:prstGeom prst="rightArrow">
            <a:avLst/>
          </a:prstGeom>
          <a:solidFill>
            <a:srgbClr val="78000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buFont typeface="Times New Roman" pitchFamily="16" charset="0"/>
              <a:buNone/>
            </a:pPr>
            <a:endParaRPr lang="en-US">
              <a:solidFill>
                <a:schemeClr val="bg1"/>
              </a:solidFill>
              <a:latin typeface="Times New Roman" pitchFamily="1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35113" y="5287851"/>
            <a:ext cx="5309595" cy="830997"/>
          </a:xfrm>
          <a:prstGeom prst="rect">
            <a:avLst/>
          </a:prstGeom>
          <a:solidFill>
            <a:srgbClr val="78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Zoom by scroll, pan by left mouse button</a:t>
            </a:r>
          </a:p>
          <a:p>
            <a:r>
              <a:rPr lang="en-US" dirty="0"/>
              <a:t>(Reset zoom: double middle-click)</a:t>
            </a:r>
          </a:p>
        </p:txBody>
      </p:sp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2476" y="1626879"/>
            <a:ext cx="259773" cy="393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83470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>
              <a:defRPr/>
            </a:pPr>
            <a:r>
              <a:rPr lang="en-US"/>
              <a:t>- </a:t>
            </a:r>
            <a:fld id="{CF70E430-998E-4908-836F-E9BC2B613AC2}" type="slidenum">
              <a:rPr lang="en-US" smtClean="0"/>
              <a:pPr algn="ctr">
                <a:defRPr/>
              </a:pPr>
              <a:t>30</a:t>
            </a:fld>
            <a:r>
              <a:rPr lang="en-US"/>
              <a:t> -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Laboratory for Percutaneous Surgery – Copyright © Queen’s University, 2015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457200" y="108329"/>
            <a:ext cx="8229600" cy="1263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CA" sz="6600" b="1" dirty="0">
                <a:solidFill>
                  <a:srgbClr val="780000"/>
                </a:solidFill>
              </a:rPr>
              <a:t>Congratulations!</a:t>
            </a:r>
          </a:p>
        </p:txBody>
      </p:sp>
      <p:pic>
        <p:nvPicPr>
          <p:cNvPr id="1026" name="Picture 2" descr="http://cdn.theatlantic.com/static/mt/assets/science/bender-applause_medium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496" y="1647065"/>
            <a:ext cx="4001007" cy="4144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54501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Appendix: Optional steps for IGRT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>
              <a:defRPr/>
            </a:pPr>
            <a:r>
              <a:rPr lang="en-US"/>
              <a:t>- </a:t>
            </a:r>
            <a:fld id="{CF70E430-998E-4908-836F-E9BC2B613AC2}" type="slidenum">
              <a:rPr lang="en-US" smtClean="0"/>
              <a:pPr algn="ctr">
                <a:defRPr/>
              </a:pPr>
              <a:t>31</a:t>
            </a:fld>
            <a:r>
              <a:rPr lang="en-US"/>
              <a:t> -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Laboratory for Percutaneous Surgery – Copyright © Queen’s University,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8778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" y="76200"/>
            <a:ext cx="9052560" cy="990600"/>
          </a:xfrm>
        </p:spPr>
        <p:txBody>
          <a:bodyPr/>
          <a:lstStyle/>
          <a:p>
            <a:r>
              <a:rPr lang="en-US" dirty="0"/>
              <a:t>Optional 1/1. Isodose lines/surfaces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>
              <a:defRPr/>
            </a:pPr>
            <a:r>
              <a:rPr lang="en-US"/>
              <a:t>- </a:t>
            </a:r>
            <a:fld id="{CF70E430-998E-4908-836F-E9BC2B613AC2}" type="slidenum">
              <a:rPr lang="en-US" smtClean="0"/>
              <a:pPr algn="ctr">
                <a:defRPr/>
              </a:pPr>
              <a:t>32</a:t>
            </a:fld>
            <a:r>
              <a:rPr lang="en-US"/>
              <a:t> -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Laboratory for Percutaneous Surgery – Copyright © Queen’s University, 2019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536" y="1219200"/>
            <a:ext cx="4727864" cy="2857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200" y="2133600"/>
            <a:ext cx="3291886" cy="35130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2961" y="2557182"/>
            <a:ext cx="259773" cy="393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4089" y="4545008"/>
            <a:ext cx="259773" cy="393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Bent-Up Arrow 9"/>
          <p:cNvSpPr/>
          <p:nvPr/>
        </p:nvSpPr>
        <p:spPr bwMode="auto">
          <a:xfrm rot="5400000">
            <a:off x="4267200" y="4329172"/>
            <a:ext cx="914400" cy="914399"/>
          </a:xfrm>
          <a:prstGeom prst="bentUpArrow">
            <a:avLst/>
          </a:prstGeom>
          <a:solidFill>
            <a:srgbClr val="78000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buFont typeface="Times New Roman" pitchFamily="16" charset="0"/>
              <a:buNone/>
              <a:defRPr/>
            </a:pPr>
            <a:endParaRPr lang="en-US">
              <a:solidFill>
                <a:schemeClr val="bg1"/>
              </a:solidFill>
              <a:latin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4000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" y="76200"/>
            <a:ext cx="9052560" cy="990600"/>
          </a:xfrm>
        </p:spPr>
        <p:txBody>
          <a:bodyPr/>
          <a:lstStyle/>
          <a:p>
            <a:r>
              <a:rPr lang="en-US" dirty="0"/>
              <a:t>Optional 1/2. Isodose lines/surfaces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>
              <a:defRPr/>
            </a:pPr>
            <a:r>
              <a:rPr lang="en-US"/>
              <a:t>- </a:t>
            </a:r>
            <a:fld id="{CF70E430-998E-4908-836F-E9BC2B613AC2}" type="slidenum">
              <a:rPr lang="en-US" smtClean="0"/>
              <a:pPr algn="ctr">
                <a:defRPr/>
              </a:pPr>
              <a:t>33</a:t>
            </a:fld>
            <a:r>
              <a:rPr lang="en-US"/>
              <a:t> -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Laboratory for Percutaneous Surgery – Copyright © Queen’s University, 2019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035" y="1021551"/>
            <a:ext cx="7593930" cy="50744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327185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96774"/>
            <a:ext cx="8229600" cy="1198626"/>
          </a:xfrm>
        </p:spPr>
        <p:txBody>
          <a:bodyPr/>
          <a:lstStyle/>
          <a:p>
            <a:r>
              <a:rPr lang="en-US" dirty="0"/>
              <a:t>Optional 2/1. Compare dose volumes using gamma comparison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>
              <a:defRPr/>
            </a:pPr>
            <a:r>
              <a:rPr lang="en-US"/>
              <a:t>- </a:t>
            </a:r>
            <a:fld id="{CF70E430-998E-4908-836F-E9BC2B613AC2}" type="slidenum">
              <a:rPr lang="en-US" smtClean="0"/>
              <a:pPr algn="ctr">
                <a:defRPr/>
              </a:pPr>
              <a:t>34</a:t>
            </a:fld>
            <a:r>
              <a:rPr lang="en-US"/>
              <a:t> -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Laboratory for Percutaneous Surgery – Copyright © Queen’s University, 2019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46" r="-1"/>
          <a:stretch/>
        </p:blipFill>
        <p:spPr>
          <a:xfrm>
            <a:off x="609600" y="1650423"/>
            <a:ext cx="4673023" cy="40524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4724400" y="1981200"/>
            <a:ext cx="4128502" cy="830997"/>
          </a:xfrm>
          <a:prstGeom prst="rect">
            <a:avLst/>
          </a:prstGeom>
          <a:solidFill>
            <a:srgbClr val="78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1. Go to module Radiotherapy /</a:t>
            </a:r>
            <a:br>
              <a:rPr lang="en-US" dirty="0"/>
            </a:br>
            <a:r>
              <a:rPr lang="en-US" dirty="0"/>
              <a:t>Dose Comparison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95407" y="3024743"/>
            <a:ext cx="3257495" cy="830997"/>
          </a:xfrm>
          <a:prstGeom prst="rect">
            <a:avLst/>
          </a:prstGeom>
          <a:solidFill>
            <a:srgbClr val="78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2. Set input volumes you</a:t>
            </a:r>
            <a:br>
              <a:rPr lang="en-US" dirty="0"/>
            </a:br>
            <a:r>
              <a:rPr lang="en-US" dirty="0"/>
              <a:t>want to compare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81700" y="4061993"/>
            <a:ext cx="2871202" cy="830997"/>
          </a:xfrm>
          <a:prstGeom prst="rect">
            <a:avLst/>
          </a:prstGeom>
          <a:solidFill>
            <a:srgbClr val="78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3. Create new output gamma volume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37668" y="5105536"/>
            <a:ext cx="3415234" cy="469077"/>
          </a:xfrm>
          <a:prstGeom prst="rect">
            <a:avLst/>
          </a:prstGeom>
          <a:solidFill>
            <a:srgbClr val="78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4. Click ‘Calculate gamma’</a:t>
            </a:r>
          </a:p>
        </p:txBody>
      </p:sp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003" y="1857467"/>
            <a:ext cx="259773" cy="393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724" y="2083019"/>
            <a:ext cx="259773" cy="393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0445" y="2279816"/>
            <a:ext cx="259773" cy="393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3500" y="2525376"/>
            <a:ext cx="259773" cy="393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7396" y="4982330"/>
            <a:ext cx="259773" cy="393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490" y="5459408"/>
            <a:ext cx="259773" cy="393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13285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>
              <a:defRPr/>
            </a:pPr>
            <a:r>
              <a:rPr lang="en-US"/>
              <a:t>- </a:t>
            </a:r>
            <a:fld id="{CF70E430-998E-4908-836F-E9BC2B613AC2}" type="slidenum">
              <a:rPr lang="en-US" smtClean="0"/>
              <a:pPr algn="ctr">
                <a:defRPr/>
              </a:pPr>
              <a:t>35</a:t>
            </a:fld>
            <a:r>
              <a:rPr lang="en-US"/>
              <a:t> -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Laboratory for Percutaneous Surgery – Copyright © Queen’s University, 2015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7620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lang="en-US" sz="4400" b="1" dirty="0">
                <a:solidFill>
                  <a:srgbClr val="780000"/>
                </a:solidFill>
                <a:latin typeface="+mj-lt"/>
                <a:ea typeface="+mj-ea"/>
                <a:cs typeface="+mj-cs"/>
              </a:defRPr>
            </a:lvl1pPr>
            <a:lvl2pPr algn="ctr" eaLnBrk="0" hangingPunct="0">
              <a:defRPr sz="4400">
                <a:latin typeface="Calibri" pitchFamily="34" charset="0"/>
              </a:defRPr>
            </a:lvl2pPr>
            <a:lvl3pPr algn="ctr" eaLnBrk="0" hangingPunct="0">
              <a:defRPr sz="4400">
                <a:latin typeface="Calibri" pitchFamily="34" charset="0"/>
              </a:defRPr>
            </a:lvl3pPr>
            <a:lvl4pPr algn="ctr" eaLnBrk="0" hangingPunct="0">
              <a:defRPr sz="4400">
                <a:latin typeface="Calibri" pitchFamily="34" charset="0"/>
              </a:defRPr>
            </a:lvl4pPr>
            <a:lvl5pPr algn="ctr" eaLnBrk="0" hangingPunct="0">
              <a:defRPr sz="4400">
                <a:latin typeface="Calibri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9pPr>
          </a:lstStyle>
          <a:p>
            <a:r>
              <a:rPr lang="en-CA" dirty="0"/>
              <a:t>Optional 2/2. Evaluate improvement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8933" y="3687775"/>
            <a:ext cx="6116467" cy="2668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6805" y="915977"/>
            <a:ext cx="6108595" cy="26449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323850" y="1098550"/>
            <a:ext cx="2362200" cy="2664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dirty="0"/>
              <a:t>Plan dose</a:t>
            </a:r>
            <a:br>
              <a:rPr lang="en-CA" dirty="0"/>
            </a:br>
            <a:r>
              <a:rPr lang="en-CA" dirty="0"/>
              <a:t>vs</a:t>
            </a:r>
          </a:p>
          <a:p>
            <a:pPr marL="0" indent="0">
              <a:buNone/>
            </a:pPr>
            <a:r>
              <a:rPr lang="en-CA" dirty="0"/>
              <a:t>Uncorrected</a:t>
            </a:r>
            <a:br>
              <a:rPr lang="en-CA" dirty="0"/>
            </a:br>
            <a:r>
              <a:rPr lang="en-CA" dirty="0"/>
              <a:t>Day 2 dose</a:t>
            </a:r>
          </a:p>
        </p:txBody>
      </p:sp>
      <p:sp>
        <p:nvSpPr>
          <p:cNvPr id="15" name="Content Placeholder 2"/>
          <p:cNvSpPr txBox="1">
            <a:spLocks/>
          </p:cNvSpPr>
          <p:nvPr/>
        </p:nvSpPr>
        <p:spPr bwMode="auto">
          <a:xfrm>
            <a:off x="304800" y="3966887"/>
            <a:ext cx="2362200" cy="228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dirty="0"/>
              <a:t>Plan dose</a:t>
            </a:r>
            <a:br>
              <a:rPr lang="en-CA" dirty="0"/>
            </a:br>
            <a:r>
              <a:rPr lang="en-CA" dirty="0"/>
              <a:t>vs</a:t>
            </a:r>
          </a:p>
          <a:p>
            <a:pPr marL="0" indent="0">
              <a:buNone/>
            </a:pPr>
            <a:r>
              <a:rPr lang="en-CA" dirty="0"/>
              <a:t>Corrected</a:t>
            </a:r>
            <a:br>
              <a:rPr lang="en-CA" dirty="0"/>
            </a:br>
            <a:r>
              <a:rPr lang="en-CA" dirty="0"/>
              <a:t>Day 2 dose</a:t>
            </a:r>
          </a:p>
        </p:txBody>
      </p:sp>
    </p:spTree>
    <p:extLst>
      <p:ext uri="{BB962C8B-B14F-4D97-AF65-F5344CB8AC3E}">
        <p14:creationId xmlns:p14="http://schemas.microsoft.com/office/powerpoint/2010/main" val="2598219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25510</TotalTime>
  <Words>1559</Words>
  <Application>Microsoft Office PowerPoint</Application>
  <PresentationFormat>On-screen Show (4:3)</PresentationFormat>
  <Paragraphs>209</Paragraphs>
  <Slides>35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Arial</vt:lpstr>
      <vt:lpstr>Calibri</vt:lpstr>
      <vt:lpstr>Times New Roman</vt:lpstr>
      <vt:lpstr>Office Theme</vt:lpstr>
      <vt:lpstr>Tutorial: Image-guided radiation therapy via isocenter shifting</vt:lpstr>
      <vt:lpstr>Learning objective</vt:lpstr>
      <vt:lpstr>Overview</vt:lpstr>
      <vt:lpstr>1/1. Install 3D Slicer</vt:lpstr>
      <vt:lpstr>1/2. Install SlicerRT extension</vt:lpstr>
      <vt:lpstr>1/3. Install SlicerRT extension</vt:lpstr>
      <vt:lpstr>2/1. Download tutorial dataset</vt:lpstr>
      <vt:lpstr>2/2. Import DICOM dataset</vt:lpstr>
      <vt:lpstr>2/2A. Alternative import</vt:lpstr>
      <vt:lpstr>2/3. Load DICOM dataset</vt:lpstr>
      <vt:lpstr>2/4. Data loaded</vt:lpstr>
      <vt:lpstr>2/5. Show CT and dose</vt:lpstr>
      <vt:lpstr>2/5A. Alternative volume visibility</vt:lpstr>
      <vt:lpstr>2/6. Tweak display</vt:lpstr>
      <vt:lpstr>2/7. Load day 2 data</vt:lpstr>
      <vt:lpstr>2/8. Add day 2 non-DICOM data to the same patient</vt:lpstr>
      <vt:lpstr>2/9. Add day 2 non-DICOM data to the same patient</vt:lpstr>
      <vt:lpstr>2/10. Convert day 2 dose image to an actual dose volume</vt:lpstr>
      <vt:lpstr>PowerPoint Presentation</vt:lpstr>
      <vt:lpstr>PowerPoint Presentation</vt:lpstr>
      <vt:lpstr>3/2. Explore registration result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Appendix: Optional steps for IGRT</vt:lpstr>
      <vt:lpstr>Optional 1/1. Isodose lines/surfaces</vt:lpstr>
      <vt:lpstr>Optional 1/2. Isodose lines/surfaces</vt:lpstr>
      <vt:lpstr>Optional 2/1. Compare dose volumes using gamma comparison</vt:lpstr>
      <vt:lpstr>PowerPoint Presentation</vt:lpstr>
    </vt:vector>
  </TitlesOfParts>
  <Company>Queen's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Andras Lasso</dc:creator>
  <cp:lastModifiedBy>Csaba Pintér</cp:lastModifiedBy>
  <cp:revision>671</cp:revision>
  <cp:lastPrinted>2013-02-02T23:26:38Z</cp:lastPrinted>
  <dcterms:created xsi:type="dcterms:W3CDTF">2010-01-28T18:12:58Z</dcterms:created>
  <dcterms:modified xsi:type="dcterms:W3CDTF">2021-01-26T17:50:14Z</dcterms:modified>
</cp:coreProperties>
</file>