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61" r:id="rId4"/>
    <p:sldId id="260" r:id="rId5"/>
    <p:sldId id="263" r:id="rId6"/>
    <p:sldId id="262" r:id="rId7"/>
    <p:sldId id="258" r:id="rId8"/>
    <p:sldId id="259" r:id="rId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CB2CB"/>
    <a:srgbClr val="00BFF0"/>
    <a:srgbClr val="646464"/>
    <a:srgbClr val="0091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9508" autoAdjust="0"/>
  </p:normalViewPr>
  <p:slideViewPr>
    <p:cSldViewPr>
      <p:cViewPr varScale="1">
        <p:scale>
          <a:sx n="101" d="100"/>
          <a:sy n="101" d="100"/>
        </p:scale>
        <p:origin x="-760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ヒラギノ角ゴ Pro W3" pitchFamily="28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ヒラギノ角ゴ Pro W3" pitchFamily="28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ヒラギノ角ゴ Pro W3" pitchFamily="28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81DB344-2652-6C43-8A10-5E537B2BDD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7670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28" charset="-128"/>
        <a:cs typeface="ヒラギノ角ゴ Pro W3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28" charset="-128"/>
        <a:cs typeface="ヒラギノ角ゴ Pro W3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28" charset="-128"/>
        <a:cs typeface="ヒラギノ角ゴ Pro W3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28" charset="-128"/>
        <a:cs typeface="ヒラギノ角ゴ Pro W3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28" charset="-128"/>
        <a:cs typeface="ヒラギノ角ゴ Pro W3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latin typeface="Calibri" charset="0"/>
                <a:ea typeface="ヒラギノ角ゴ Pro W3" charset="0"/>
              </a:rPr>
              <a:t>A lot of work has been done to prevent callbacks to increase performance</a:t>
            </a:r>
          </a:p>
          <a:p>
            <a:r>
              <a:rPr lang="en-US" smtClean="0"/>
              <a:t>Rarely flush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81DB344-2652-6C43-8A10-5E537B2BDDBB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7182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1"/>
          <p:cNvSpPr>
            <a:spLocks noChangeArrowheads="1"/>
          </p:cNvSpPr>
          <p:nvPr userDrawn="1"/>
        </p:nvSpPr>
        <p:spPr bwMode="auto">
          <a:xfrm>
            <a:off x="0" y="0"/>
            <a:ext cx="6248400" cy="6884988"/>
          </a:xfrm>
          <a:prstGeom prst="rect">
            <a:avLst/>
          </a:prstGeom>
          <a:solidFill>
            <a:srgbClr val="0077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4" name="Picture 12" descr="soartech_logo_stacked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0" y="2819400"/>
            <a:ext cx="188595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3" descr="pattern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1575" y="0"/>
            <a:ext cx="352425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6" name="Rectangle 6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5257800" cy="1219200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dt" sz="half" idx="10"/>
          </p:nvPr>
        </p:nvSpPr>
        <p:spPr>
          <a:xfrm>
            <a:off x="4038600" y="4343400"/>
            <a:ext cx="1905000" cy="457200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19382402-FA07-9048-B065-DF468DEF7FEB}" type="datetime1">
              <a:rPr lang="en-US"/>
              <a:pPr>
                <a:defRPr/>
              </a:pPr>
              <a:t>6/14/11</a:t>
            </a:fld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ftr" sz="quarter" idx="11"/>
          </p:nvPr>
        </p:nvSpPr>
        <p:spPr>
          <a:xfrm>
            <a:off x="304800" y="6248400"/>
            <a:ext cx="2895600" cy="457200"/>
          </a:xfrm>
        </p:spPr>
        <p:txBody>
          <a:bodyPr/>
          <a:lstStyle>
            <a:lvl1pPr>
              <a:defRPr>
                <a:solidFill>
                  <a:srgbClr val="4CB2CB"/>
                </a:solidFill>
              </a:defRPr>
            </a:lvl1pPr>
          </a:lstStyle>
          <a:p>
            <a:pPr>
              <a:defRPr/>
            </a:pPr>
            <a:r>
              <a:rPr lang="en-US"/>
              <a:t>Soar Technology, Inc. Proprietary</a:t>
            </a:r>
          </a:p>
        </p:txBody>
      </p:sp>
    </p:spTree>
    <p:extLst>
      <p:ext uri="{BB962C8B-B14F-4D97-AF65-F5344CB8AC3E}">
        <p14:creationId xmlns:p14="http://schemas.microsoft.com/office/powerpoint/2010/main" val="212438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447CF0-AF15-ED41-997F-C5527C422B2B}" type="datetime1">
              <a:rPr lang="en-US"/>
              <a:pPr>
                <a:defRPr/>
              </a:pPr>
              <a:t>6/14/11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Soar Technology, Inc. Proprietary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F33A33-3F36-C347-9187-2A9807E803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248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7A95FC-5896-1749-B26B-68D2F0950331}" type="datetime1">
              <a:rPr lang="en-US"/>
              <a:pPr>
                <a:defRPr/>
              </a:pPr>
              <a:t>6/14/11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Soar Technology, Inc. Proprietary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DA098F-AF32-5E43-B85E-FE2716D044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907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600200"/>
            <a:ext cx="36195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8700" y="1600200"/>
            <a:ext cx="36195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EA2757-E44E-AD45-BD0F-9AE3BA279F7F}" type="datetime1">
              <a:rPr lang="en-US"/>
              <a:pPr>
                <a:defRPr/>
              </a:pPr>
              <a:t>6/14/11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Soar Technology, Inc. Proprietary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0ED145-0CBB-0F4F-B21B-3DC14ACFCB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861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B24F91-0758-0E4C-975A-0E42F22C4C5A}" type="datetime1">
              <a:rPr lang="en-US"/>
              <a:pPr>
                <a:defRPr/>
              </a:pPr>
              <a:t>6/14/11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Soar Technology, Inc. Proprietary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C9F0A6-A8A2-0642-ADBF-787D0E35D4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632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A928FC-52B7-5B42-AD6B-8B298E5861E5}" type="datetime1">
              <a:rPr lang="en-US"/>
              <a:pPr>
                <a:defRPr/>
              </a:pPr>
              <a:t>6/14/11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Soar Technology, Inc. Proprietary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8ED6C9-B559-3F47-A49D-D3F4FAA668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814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E7C073-93C3-9D49-8BD5-DF4344FDDE73}" type="datetime1">
              <a:rPr lang="en-US"/>
              <a:pPr>
                <a:defRPr/>
              </a:pPr>
              <a:t>6/14/11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Soar Technology, Inc. Proprietary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332BE1-FCF0-B64C-987A-7B91206FA9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083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2DBE5A-EB56-8B46-AC16-EB1619AA0BE2}" type="datetime1">
              <a:rPr lang="en-US"/>
              <a:pPr>
                <a:defRPr/>
              </a:pPr>
              <a:t>6/14/11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Soar Technology, Inc. Proprietary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C2CEA7-A6A7-F849-AC16-28CD20E6E3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759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A7967E-17B4-444F-AF9D-493C34DFE667}" type="datetime1">
              <a:rPr lang="en-US"/>
              <a:pPr>
                <a:defRPr/>
              </a:pPr>
              <a:t>6/14/11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Soar Technology, Inc. Proprietary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D9402F-3294-9340-BD72-315E0726C7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384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A34982-01EF-E04A-AFB6-D798E1D9D84C}" type="datetime1">
              <a:rPr lang="en-US"/>
              <a:pPr>
                <a:defRPr/>
              </a:pPr>
              <a:t>6/14/11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Soar Technology, Inc. Proprietary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17C154-8BC5-044F-91E5-A7A57CCBE5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107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838200"/>
            <a:ext cx="18478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838200"/>
            <a:ext cx="53911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B1BAC9-BC2E-6E4D-B6B3-5BFCA1905EEE}" type="datetime1">
              <a:rPr lang="en-US"/>
              <a:pPr>
                <a:defRPr/>
              </a:pPr>
              <a:t>6/14/11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Soar Technology, Inc. Proprietary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0FA6C2-3786-954D-B1FC-BA7F136361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16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ChangeArrowheads="1"/>
          </p:cNvSpPr>
          <p:nvPr userDrawn="1"/>
        </p:nvSpPr>
        <p:spPr bwMode="auto">
          <a:xfrm>
            <a:off x="0" y="0"/>
            <a:ext cx="533400" cy="6858000"/>
          </a:xfrm>
          <a:prstGeom prst="rect">
            <a:avLst/>
          </a:prstGeom>
          <a:solidFill>
            <a:srgbClr val="4648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7" name="Rectangle 8"/>
          <p:cNvSpPr>
            <a:spLocks noChangeArrowheads="1"/>
          </p:cNvSpPr>
          <p:nvPr userDrawn="1"/>
        </p:nvSpPr>
        <p:spPr bwMode="auto">
          <a:xfrm>
            <a:off x="8915400" y="0"/>
            <a:ext cx="228600" cy="6858000"/>
          </a:xfrm>
          <a:prstGeom prst="rect">
            <a:avLst/>
          </a:prstGeom>
          <a:solidFill>
            <a:srgbClr val="F4D6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8" name="Rectangle 9"/>
          <p:cNvSpPr>
            <a:spLocks noChangeArrowheads="1"/>
          </p:cNvSpPr>
          <p:nvPr userDrawn="1"/>
        </p:nvSpPr>
        <p:spPr bwMode="auto">
          <a:xfrm>
            <a:off x="619125" y="0"/>
            <a:ext cx="8220075" cy="6858000"/>
          </a:xfrm>
          <a:prstGeom prst="rect">
            <a:avLst/>
          </a:prstGeom>
          <a:solidFill>
            <a:srgbClr val="DCDE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029" name="Picture 10" descr="logo-horizontal-one_color_white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88" y="677863"/>
            <a:ext cx="269875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838200"/>
            <a:ext cx="7391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600200"/>
            <a:ext cx="73914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162800" y="6324600"/>
            <a:ext cx="1295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646464"/>
                </a:solidFill>
                <a:latin typeface="Calibri" charset="0"/>
              </a:defRPr>
            </a:lvl1pPr>
          </a:lstStyle>
          <a:p>
            <a:pPr>
              <a:defRPr/>
            </a:pPr>
            <a:fld id="{17F3265F-CE0A-8442-AF5A-B3307E51402E}" type="datetime1">
              <a:rPr lang="en-US"/>
              <a:pPr>
                <a:defRPr/>
              </a:pPr>
              <a:t>6/14/11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066800" y="6324600"/>
            <a:ext cx="6019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646464"/>
                </a:solidFill>
                <a:latin typeface="+mn-lt"/>
                <a:ea typeface="ヒラギノ角ゴ Pro W3" pitchFamily="28" charset="-128"/>
                <a:cs typeface="+mn-cs"/>
              </a:defRPr>
            </a:lvl1pPr>
          </a:lstStyle>
          <a:p>
            <a:pPr>
              <a:defRPr/>
            </a:pPr>
            <a:r>
              <a:rPr lang="en-US"/>
              <a:t>Soar Technology, Inc. Proprietary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0" y="6324600"/>
            <a:ext cx="53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1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bg1"/>
                </a:solidFill>
                <a:latin typeface="Calibri" charset="0"/>
              </a:defRPr>
            </a:lvl1pPr>
          </a:lstStyle>
          <a:p>
            <a:pPr>
              <a:defRPr/>
            </a:pPr>
            <a:fld id="{2770C06E-093B-9849-8530-A823AB7634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+mj-lt"/>
          <a:ea typeface="+mj-ea"/>
          <a:cs typeface="ヒラギノ角ゴ Pro W3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  <a:cs typeface="ヒラギノ角ゴ Pro W3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  <a:cs typeface="ヒラギノ角ゴ Pro W3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  <a:cs typeface="ヒラギノ角ゴ Pro W3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  <a:cs typeface="ヒラギノ角ゴ Pro W3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</a:defRPr>
      </a:lvl9pPr>
    </p:titleStyle>
    <p:bodyStyle>
      <a:lvl1pPr marL="169863" indent="-169863" algn="l" rtl="0" eaLnBrk="0" fontAlgn="base" hangingPunct="0">
        <a:spcBef>
          <a:spcPct val="20000"/>
        </a:spcBef>
        <a:spcAft>
          <a:spcPct val="0"/>
        </a:spcAft>
        <a:buClr>
          <a:srgbClr val="0091B5"/>
        </a:buClr>
        <a:buFont typeface="Times" charset="0"/>
        <a:buChar char="•"/>
        <a:defRPr>
          <a:solidFill>
            <a:schemeClr val="tx1"/>
          </a:solidFill>
          <a:latin typeface="+mn-lt"/>
          <a:ea typeface="+mn-ea"/>
          <a:cs typeface="ヒラギノ角ゴ Pro W3" charset="0"/>
        </a:defRPr>
      </a:lvl1pPr>
      <a:lvl2pPr marL="460375" indent="-176213" algn="l" rtl="0" eaLnBrk="0" fontAlgn="base" hangingPunct="0">
        <a:spcBef>
          <a:spcPct val="20000"/>
        </a:spcBef>
        <a:spcAft>
          <a:spcPct val="0"/>
        </a:spcAft>
        <a:buClr>
          <a:srgbClr val="0091B5"/>
        </a:buClr>
        <a:buFont typeface="Times" charset="0"/>
        <a:buChar char="•"/>
        <a:defRPr>
          <a:solidFill>
            <a:srgbClr val="646464"/>
          </a:solidFill>
          <a:latin typeface="+mn-lt"/>
          <a:ea typeface="+mn-ea"/>
          <a:cs typeface="ヒラギノ角ゴ Pro W3" charset="0"/>
        </a:defRPr>
      </a:lvl2pPr>
      <a:lvl3pPr marL="741363" indent="-166688" algn="l" rtl="0" eaLnBrk="0" fontAlgn="base" hangingPunct="0">
        <a:spcBef>
          <a:spcPct val="20000"/>
        </a:spcBef>
        <a:spcAft>
          <a:spcPct val="0"/>
        </a:spcAft>
        <a:buClr>
          <a:srgbClr val="0091B5"/>
        </a:buClr>
        <a:buFont typeface="Times" charset="0"/>
        <a:buChar char="•"/>
        <a:defRPr>
          <a:solidFill>
            <a:srgbClr val="646464"/>
          </a:solidFill>
          <a:latin typeface="+mn-lt"/>
          <a:ea typeface="+mn-ea"/>
          <a:cs typeface="ヒラギノ角ゴ Pro W3" charset="0"/>
        </a:defRPr>
      </a:lvl3pPr>
      <a:lvl4pPr marL="1082675" indent="-171450" algn="l" rtl="0" eaLnBrk="0" fontAlgn="base" hangingPunct="0">
        <a:spcBef>
          <a:spcPct val="20000"/>
        </a:spcBef>
        <a:spcAft>
          <a:spcPct val="0"/>
        </a:spcAft>
        <a:buClr>
          <a:srgbClr val="0091B5"/>
        </a:buClr>
        <a:buFont typeface="Times" charset="0"/>
        <a:buChar char="•"/>
        <a:defRPr>
          <a:solidFill>
            <a:srgbClr val="646464"/>
          </a:solidFill>
          <a:latin typeface="+mn-lt"/>
          <a:ea typeface="+mn-ea"/>
          <a:cs typeface="ヒラギノ角ゴ Pro W3" charset="0"/>
        </a:defRPr>
      </a:lvl4pPr>
      <a:lvl5pPr marL="1371600" indent="-174625" algn="l" rtl="0" eaLnBrk="0" fontAlgn="base" hangingPunct="0">
        <a:spcBef>
          <a:spcPct val="20000"/>
        </a:spcBef>
        <a:spcAft>
          <a:spcPct val="0"/>
        </a:spcAft>
        <a:buClr>
          <a:srgbClr val="0091B5"/>
        </a:buClr>
        <a:buFont typeface="Times" charset="0"/>
        <a:buChar char="•"/>
        <a:defRPr>
          <a:solidFill>
            <a:srgbClr val="646464"/>
          </a:solidFill>
          <a:latin typeface="+mn-lt"/>
          <a:ea typeface="+mn-ea"/>
          <a:cs typeface="ヒラギノ角ゴ Pro W3" charset="0"/>
        </a:defRPr>
      </a:lvl5pPr>
      <a:lvl6pPr marL="1828800" indent="-174625" algn="l" rtl="0" fontAlgn="base">
        <a:spcBef>
          <a:spcPct val="20000"/>
        </a:spcBef>
        <a:spcAft>
          <a:spcPct val="0"/>
        </a:spcAft>
        <a:buClr>
          <a:srgbClr val="0091B5"/>
        </a:buClr>
        <a:buFont typeface="Times" pitchFamily="28" charset="0"/>
        <a:buChar char="•"/>
        <a:defRPr>
          <a:solidFill>
            <a:srgbClr val="646464"/>
          </a:solidFill>
          <a:latin typeface="+mn-lt"/>
          <a:ea typeface="+mn-ea"/>
        </a:defRPr>
      </a:lvl6pPr>
      <a:lvl7pPr marL="2286000" indent="-174625" algn="l" rtl="0" fontAlgn="base">
        <a:spcBef>
          <a:spcPct val="20000"/>
        </a:spcBef>
        <a:spcAft>
          <a:spcPct val="0"/>
        </a:spcAft>
        <a:buClr>
          <a:srgbClr val="0091B5"/>
        </a:buClr>
        <a:buFont typeface="Times" pitchFamily="28" charset="0"/>
        <a:buChar char="•"/>
        <a:defRPr>
          <a:solidFill>
            <a:srgbClr val="646464"/>
          </a:solidFill>
          <a:latin typeface="+mn-lt"/>
          <a:ea typeface="+mn-ea"/>
        </a:defRPr>
      </a:lvl7pPr>
      <a:lvl8pPr marL="2743200" indent="-174625" algn="l" rtl="0" fontAlgn="base">
        <a:spcBef>
          <a:spcPct val="20000"/>
        </a:spcBef>
        <a:spcAft>
          <a:spcPct val="0"/>
        </a:spcAft>
        <a:buClr>
          <a:srgbClr val="0091B5"/>
        </a:buClr>
        <a:buFont typeface="Times" pitchFamily="28" charset="0"/>
        <a:buChar char="•"/>
        <a:defRPr>
          <a:solidFill>
            <a:srgbClr val="646464"/>
          </a:solidFill>
          <a:latin typeface="+mn-lt"/>
          <a:ea typeface="+mn-ea"/>
        </a:defRPr>
      </a:lvl8pPr>
      <a:lvl9pPr marL="3200400" indent="-174625" algn="l" rtl="0" fontAlgn="base">
        <a:spcBef>
          <a:spcPct val="20000"/>
        </a:spcBef>
        <a:spcAft>
          <a:spcPct val="0"/>
        </a:spcAft>
        <a:buClr>
          <a:srgbClr val="0091B5"/>
        </a:buClr>
        <a:buFont typeface="Times" pitchFamily="28" charset="0"/>
        <a:buChar char="•"/>
        <a:defRPr>
          <a:solidFill>
            <a:srgbClr val="646464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Sheet1.xlsx"/><Relationship Id="rId4" Type="http://schemas.openxmlformats.org/officeDocument/2006/relationships/image" Target="../media/image6.png"/><Relationship Id="rId5" Type="http://schemas.openxmlformats.org/officeDocument/2006/relationships/package" Target="../embeddings/Microsoft_Excel_Sheet2.xlsx"/><Relationship Id="rId6" Type="http://schemas.openxmlformats.org/officeDocument/2006/relationships/image" Target="../media/image7.png"/><Relationship Id="rId7" Type="http://schemas.openxmlformats.org/officeDocument/2006/relationships/package" Target="../embeddings/Microsoft_Excel_Sheet3.xlsx"/><Relationship Id="rId8" Type="http://schemas.openxmlformats.org/officeDocument/2006/relationships/image" Target="../media/image8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8"/>
          <p:cNvSpPr>
            <a:spLocks noGrp="1" noChangeArrowheads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r>
              <a:rPr lang="en-US" sz="1600">
                <a:solidFill>
                  <a:schemeClr val="bg1"/>
                </a:solidFill>
                <a:latin typeface="Calibri" charset="0"/>
              </a:rPr>
              <a:t>Jonathan Voigt</a:t>
            </a:r>
          </a:p>
          <a:p>
            <a:r>
              <a:rPr lang="en-US" sz="1600">
                <a:solidFill>
                  <a:schemeClr val="bg1"/>
                </a:solidFill>
                <a:latin typeface="Calibri" charset="0"/>
              </a:rPr>
              <a:t>31</a:t>
            </a:r>
            <a:r>
              <a:rPr lang="en-US" sz="1600" baseline="30000">
                <a:solidFill>
                  <a:schemeClr val="bg1"/>
                </a:solidFill>
                <a:latin typeface="Calibri" charset="0"/>
              </a:rPr>
              <a:t>st</a:t>
            </a:r>
            <a:r>
              <a:rPr lang="en-US" sz="1600">
                <a:solidFill>
                  <a:schemeClr val="bg1"/>
                </a:solidFill>
                <a:latin typeface="Calibri" charset="0"/>
              </a:rPr>
              <a:t> Soar Workshop</a:t>
            </a:r>
          </a:p>
          <a:p>
            <a:r>
              <a:rPr lang="en-US" sz="1600">
                <a:solidFill>
                  <a:schemeClr val="bg1"/>
                </a:solidFill>
                <a:latin typeface="Calibri" charset="0"/>
              </a:rPr>
              <a:t>June 2011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Soar Technology, Inc. Proprietary</a:t>
            </a:r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 charset="0"/>
                <a:ea typeface="ヒラギノ角ゴ Pro W3" charset="0"/>
              </a:rPr>
              <a:t>Soar </a:t>
            </a:r>
            <a:r>
              <a:rPr lang="en-US" dirty="0" smtClean="0">
                <a:latin typeface="Calibri" charset="0"/>
                <a:ea typeface="ヒラギノ角ゴ Pro W3" charset="0"/>
              </a:rPr>
              <a:t>Data Collection</a:t>
            </a:r>
            <a:r>
              <a:rPr lang="en-US" dirty="0">
                <a:latin typeface="Calibri" charset="0"/>
                <a:ea typeface="ヒラギノ角ゴ Pro W3" charset="0"/>
              </a:rPr>
              <a:t/>
            </a:r>
            <a:br>
              <a:rPr lang="en-US" dirty="0">
                <a:latin typeface="Calibri" charset="0"/>
                <a:ea typeface="ヒラギノ角ゴ Pro W3" charset="0"/>
              </a:rPr>
            </a:br>
            <a:endParaRPr lang="en-US" dirty="0">
              <a:latin typeface="Calibri" charset="0"/>
              <a:ea typeface="ヒラギノ角ゴ Pro W3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fld id="{7AAEADDF-4D26-2F46-9190-0C6582D8D5C3}" type="datetime1">
              <a:rPr lang="en-US" sz="1200">
                <a:solidFill>
                  <a:srgbClr val="646464"/>
                </a:solidFill>
                <a:latin typeface="Calibri" charset="0"/>
              </a:rPr>
              <a:pPr/>
              <a:t>6/14/11</a:t>
            </a:fld>
            <a:endParaRPr lang="en-US" sz="1200">
              <a:solidFill>
                <a:srgbClr val="646464"/>
              </a:solidFill>
              <a:latin typeface="Calibri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Soar Technology, Inc. Proprietary</a:t>
            </a:r>
          </a:p>
        </p:txBody>
      </p:sp>
      <p:sp>
        <p:nvSpPr>
          <p:cNvPr id="1536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fld id="{4EA83632-E274-5E43-B99A-A955A87C9F36}" type="slidenum">
              <a:rPr lang="en-US" sz="1200">
                <a:solidFill>
                  <a:schemeClr val="bg1"/>
                </a:solidFill>
                <a:latin typeface="Calibri" charset="0"/>
              </a:rPr>
              <a:pPr/>
              <a:t>2</a:t>
            </a:fld>
            <a:endParaRPr lang="en-US" sz="1200">
              <a:solidFill>
                <a:schemeClr val="bg1"/>
              </a:solidFill>
              <a:latin typeface="Calibri" charset="0"/>
            </a:endParaRPr>
          </a:p>
        </p:txBody>
      </p:sp>
      <p:sp>
        <p:nvSpPr>
          <p:cNvPr id="1536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 charset="0"/>
                <a:ea typeface="ヒラギノ角ゴ Pro W3" charset="0"/>
              </a:rPr>
              <a:t>Motivation</a:t>
            </a:r>
          </a:p>
        </p:txBody>
      </p:sp>
      <p:sp>
        <p:nvSpPr>
          <p:cNvPr id="1536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600200"/>
            <a:ext cx="3657600" cy="4495800"/>
          </a:xfrm>
        </p:spPr>
        <p:txBody>
          <a:bodyPr/>
          <a:lstStyle/>
          <a:p>
            <a:pPr eaLnBrk="1" hangingPunct="1"/>
            <a:r>
              <a:rPr lang="en-US" dirty="0">
                <a:latin typeface="Calibri" charset="0"/>
                <a:ea typeface="ヒラギノ角ゴ Pro W3" charset="0"/>
              </a:rPr>
              <a:t>Stats </a:t>
            </a:r>
            <a:r>
              <a:rPr lang="en-US" dirty="0" smtClean="0">
                <a:latin typeface="Calibri" charset="0"/>
                <a:ea typeface="ヒラギノ角ゴ Pro W3" charset="0"/>
              </a:rPr>
              <a:t>accumulates values but not history</a:t>
            </a:r>
            <a:endParaRPr lang="en-US" dirty="0">
              <a:latin typeface="Calibri" charset="0"/>
              <a:ea typeface="ヒラギノ角ゴ Pro W3" charset="0"/>
            </a:endParaRPr>
          </a:p>
          <a:p>
            <a:pPr eaLnBrk="1" hangingPunct="1"/>
            <a:r>
              <a:rPr lang="en-US" dirty="0" smtClean="0">
                <a:latin typeface="Calibri" charset="0"/>
                <a:ea typeface="ヒラギノ角ゴ Pro W3" charset="0"/>
              </a:rPr>
              <a:t>Stats history useful for agent evaluation</a:t>
            </a:r>
            <a:endParaRPr lang="en-US" dirty="0">
              <a:latin typeface="Calibri" charset="0"/>
              <a:ea typeface="ヒラギノ角ゴ Pro W3" charset="0"/>
            </a:endParaRPr>
          </a:p>
          <a:p>
            <a:pPr lvl="1" eaLnBrk="1" hangingPunct="1"/>
            <a:r>
              <a:rPr lang="en-US" dirty="0" smtClean="0">
                <a:latin typeface="Calibri" charset="0"/>
                <a:ea typeface="ヒラギノ角ゴ Pro W3" charset="0"/>
              </a:rPr>
              <a:t>What is the worst-case reactivity?</a:t>
            </a:r>
            <a:endParaRPr lang="en-US" dirty="0">
              <a:latin typeface="Calibri" charset="0"/>
              <a:ea typeface="ヒラギノ角ゴ Pro W3" charset="0"/>
            </a:endParaRPr>
          </a:p>
          <a:p>
            <a:pPr eaLnBrk="1" hangingPunct="1"/>
            <a:r>
              <a:rPr lang="en-US" dirty="0" smtClean="0">
                <a:latin typeface="Calibri" charset="0"/>
                <a:ea typeface="ヒラギノ角ゴ Pro W3" charset="0"/>
              </a:rPr>
              <a:t>Optimizing agents for l</a:t>
            </a:r>
            <a:r>
              <a:rPr lang="en-US" dirty="0" smtClean="0">
                <a:latin typeface="Calibri" charset="0"/>
                <a:ea typeface="ヒラギノ角ゴ Pro W3" charset="0"/>
              </a:rPr>
              <a:t>ong</a:t>
            </a:r>
            <a:r>
              <a:rPr lang="en-US" dirty="0" smtClean="0">
                <a:latin typeface="Calibri" charset="0"/>
                <a:ea typeface="ヒラギノ角ゴ Pro W3" charset="0"/>
              </a:rPr>
              <a:t>-running robot experiments</a:t>
            </a:r>
          </a:p>
        </p:txBody>
      </p:sp>
      <p:pic>
        <p:nvPicPr>
          <p:cNvPr id="2" name="Picture 1" descr="Screen shot 2011-06-14 at 10.07.14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295400"/>
            <a:ext cx="4074233" cy="418457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charset="0"/>
                <a:ea typeface="ヒラギノ角ゴ Pro W3" charset="0"/>
              </a:rPr>
              <a:t>Approach</a:t>
            </a:r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>
          <a:xfrm>
            <a:off x="1066800" y="1600200"/>
            <a:ext cx="7391400" cy="4495800"/>
          </a:xfrm>
        </p:spPr>
        <p:txBody>
          <a:bodyPr/>
          <a:lstStyle/>
          <a:p>
            <a:r>
              <a:rPr lang="en-US" dirty="0" smtClean="0">
                <a:latin typeface="Calibri" charset="0"/>
                <a:ea typeface="ヒラギノ角ゴ Pro W3" charset="0"/>
              </a:rPr>
              <a:t>Kernel changes to stats command: “max</a:t>
            </a:r>
            <a:r>
              <a:rPr lang="en-US" dirty="0">
                <a:latin typeface="Calibri" charset="0"/>
                <a:ea typeface="ヒラギノ角ゴ Pro W3" charset="0"/>
              </a:rPr>
              <a:t>-</a:t>
            </a:r>
            <a:r>
              <a:rPr lang="en-US" dirty="0" smtClean="0">
                <a:latin typeface="Calibri" charset="0"/>
                <a:ea typeface="ヒラギノ角ゴ Pro W3" charset="0"/>
              </a:rPr>
              <a:t>cycle” stats collection</a:t>
            </a:r>
            <a:endParaRPr lang="en-US" dirty="0">
              <a:latin typeface="Calibri" charset="0"/>
              <a:ea typeface="ヒラギノ角ゴ Pro W3" charset="0"/>
            </a:endParaRPr>
          </a:p>
          <a:p>
            <a:pPr lvl="1"/>
            <a:r>
              <a:rPr lang="en-US" dirty="0">
                <a:latin typeface="Calibri" charset="0"/>
                <a:ea typeface="ヒラギノ角ゴ Pro W3" charset="0"/>
              </a:rPr>
              <a:t>Time, production firings, working memory </a:t>
            </a:r>
            <a:r>
              <a:rPr lang="en-US" dirty="0" smtClean="0">
                <a:latin typeface="Calibri" charset="0"/>
                <a:ea typeface="ヒラギノ角ゴ Pro W3" charset="0"/>
              </a:rPr>
              <a:t>size</a:t>
            </a:r>
          </a:p>
          <a:p>
            <a:pPr lvl="1"/>
            <a:r>
              <a:rPr lang="en-US" dirty="0" err="1" smtClean="0">
                <a:latin typeface="Calibri" charset="0"/>
                <a:ea typeface="ヒラギノ角ゴ Pro W3" charset="0"/>
              </a:rPr>
              <a:t>EpMem</a:t>
            </a:r>
            <a:r>
              <a:rPr lang="en-US" dirty="0" smtClean="0">
                <a:latin typeface="Calibri" charset="0"/>
                <a:ea typeface="ヒラギノ角ゴ Pro W3" charset="0"/>
              </a:rPr>
              <a:t>/</a:t>
            </a:r>
            <a:r>
              <a:rPr lang="en-US" dirty="0" err="1" smtClean="0">
                <a:latin typeface="Calibri" charset="0"/>
                <a:ea typeface="ヒラギノ角ゴ Pro W3" charset="0"/>
              </a:rPr>
              <a:t>SMem</a:t>
            </a:r>
            <a:r>
              <a:rPr lang="en-US" dirty="0" smtClean="0">
                <a:latin typeface="Calibri" charset="0"/>
                <a:ea typeface="ヒラギノ角ゴ Pro W3" charset="0"/>
              </a:rPr>
              <a:t> time each cycle</a:t>
            </a:r>
          </a:p>
          <a:p>
            <a:pPr lvl="1"/>
            <a:r>
              <a:rPr lang="en-US" dirty="0" smtClean="0">
                <a:latin typeface="Calibri" charset="0"/>
                <a:ea typeface="ヒラギノ角ゴ Pro W3" charset="0"/>
              </a:rPr>
              <a:t>Efficient history storage</a:t>
            </a:r>
          </a:p>
          <a:p>
            <a:pPr lvl="1"/>
            <a:endParaRPr lang="en-US" dirty="0" smtClean="0">
              <a:latin typeface="Calibri" charset="0"/>
              <a:ea typeface="ヒラギノ角ゴ Pro W3" charset="0"/>
            </a:endParaRPr>
          </a:p>
          <a:p>
            <a:r>
              <a:rPr lang="en-US" dirty="0" smtClean="0">
                <a:latin typeface="Calibri" charset="0"/>
                <a:ea typeface="ヒラギノ角ゴ Pro W3" charset="0"/>
              </a:rPr>
              <a:t>External tool: Implemented in Java in SML</a:t>
            </a:r>
          </a:p>
          <a:p>
            <a:pPr lvl="1"/>
            <a:r>
              <a:rPr lang="en-US" dirty="0" smtClean="0">
                <a:latin typeface="Calibri" charset="0"/>
                <a:ea typeface="ヒラギノ角ゴ Pro W3" charset="0"/>
              </a:rPr>
              <a:t>Idea: Flexible for easy integration with existing environments</a:t>
            </a:r>
          </a:p>
          <a:p>
            <a:r>
              <a:rPr lang="en-US" dirty="0" smtClean="0">
                <a:latin typeface="Calibri" charset="0"/>
                <a:ea typeface="ヒラギノ角ゴ Pro W3" charset="0"/>
              </a:rPr>
              <a:t>Focus </a:t>
            </a:r>
            <a:r>
              <a:rPr lang="en-US" dirty="0">
                <a:latin typeface="Calibri" charset="0"/>
                <a:ea typeface="ヒラギノ角ゴ Pro W3" charset="0"/>
              </a:rPr>
              <a:t>on </a:t>
            </a:r>
            <a:r>
              <a:rPr lang="en-US" dirty="0" smtClean="0">
                <a:latin typeface="Calibri" charset="0"/>
                <a:ea typeface="ヒラギノ角ゴ Pro W3" charset="0"/>
              </a:rPr>
              <a:t>performance</a:t>
            </a:r>
            <a:endParaRPr lang="en-US" dirty="0">
              <a:latin typeface="Calibri" charset="0"/>
              <a:ea typeface="ヒラギノ角ゴ Pro W3" charset="0"/>
            </a:endParaRPr>
          </a:p>
          <a:p>
            <a:pPr lvl="1"/>
            <a:r>
              <a:rPr lang="en-US" dirty="0" smtClean="0">
                <a:latin typeface="Calibri" charset="0"/>
                <a:ea typeface="ヒラギノ角ゴ Pro W3" charset="0"/>
              </a:rPr>
              <a:t>Minimize expensive API calls, </a:t>
            </a:r>
            <a:r>
              <a:rPr lang="en-US" dirty="0">
                <a:latin typeface="Calibri" charset="0"/>
                <a:ea typeface="ヒラギノ角ゴ Pro W3" charset="0"/>
              </a:rPr>
              <a:t>“uncertainty </a:t>
            </a:r>
            <a:r>
              <a:rPr lang="en-US" dirty="0" smtClean="0">
                <a:latin typeface="Calibri" charset="0"/>
                <a:ea typeface="ヒラギノ角ゴ Pro W3" charset="0"/>
              </a:rPr>
              <a:t>principle”</a:t>
            </a:r>
          </a:p>
          <a:p>
            <a:r>
              <a:rPr lang="en-US" dirty="0" smtClean="0">
                <a:latin typeface="Calibri" charset="0"/>
                <a:ea typeface="ヒラギノ角ゴ Pro W3" charset="0"/>
              </a:rPr>
              <a:t>Collect data rows in periods of decision cycles or elapsed time</a:t>
            </a:r>
            <a:endParaRPr lang="en-US" dirty="0">
              <a:latin typeface="Calibri" charset="0"/>
              <a:ea typeface="ヒラギノ角ゴ Pro W3" charset="0"/>
            </a:endParaRPr>
          </a:p>
          <a:p>
            <a:r>
              <a:rPr lang="en-US" dirty="0">
                <a:latin typeface="Calibri" charset="0"/>
                <a:ea typeface="ヒラギノ角ゴ Pro W3" charset="0"/>
              </a:rPr>
              <a:t>Output to </a:t>
            </a:r>
            <a:r>
              <a:rPr lang="en-US" dirty="0" smtClean="0">
                <a:latin typeface="Calibri" charset="0"/>
                <a:ea typeface="ヒラギノ角ゴ Pro W3" charset="0"/>
              </a:rPr>
              <a:t>spreadsheet-compatible format for easy inspection</a:t>
            </a:r>
          </a:p>
          <a:p>
            <a:pPr lvl="1"/>
            <a:r>
              <a:rPr lang="en-US" dirty="0" smtClean="0">
                <a:latin typeface="Calibri" charset="0"/>
                <a:ea typeface="ヒラギノ角ゴ Pro W3" charset="0"/>
              </a:rPr>
              <a:t>CSV (comma separated values)</a:t>
            </a:r>
            <a:endParaRPr lang="en-US" dirty="0">
              <a:latin typeface="Calibri" charset="0"/>
              <a:ea typeface="ヒラギノ角ゴ Pro W3" charset="0"/>
            </a:endParaRPr>
          </a:p>
        </p:txBody>
      </p:sp>
      <p:sp>
        <p:nvSpPr>
          <p:cNvPr id="16387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fld id="{8B41963B-368F-9946-8505-BF11C7AAE838}" type="datetime1">
              <a:rPr lang="en-US" sz="1200">
                <a:solidFill>
                  <a:srgbClr val="646464"/>
                </a:solidFill>
                <a:latin typeface="Calibri" charset="0"/>
              </a:rPr>
              <a:pPr/>
              <a:t>6/14/11</a:t>
            </a:fld>
            <a:endParaRPr lang="en-US" sz="1200">
              <a:solidFill>
                <a:srgbClr val="646464"/>
              </a:solidFill>
              <a:latin typeface="Calibri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Soar Technology, Inc. Proprietary</a:t>
            </a:r>
            <a:endParaRPr lang="en-US"/>
          </a:p>
        </p:txBody>
      </p:sp>
      <p:sp>
        <p:nvSpPr>
          <p:cNvPr id="1638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fld id="{0A6AEBD9-706E-F448-8C5D-8AB58AF48285}" type="slidenum">
              <a:rPr lang="en-US" sz="1200">
                <a:solidFill>
                  <a:schemeClr val="bg1"/>
                </a:solidFill>
                <a:latin typeface="Calibri" charset="0"/>
              </a:rPr>
              <a:pPr/>
              <a:t>3</a:t>
            </a:fld>
            <a:endParaRPr lang="en-US" sz="1200">
              <a:solidFill>
                <a:schemeClr val="bg1"/>
              </a:solidFill>
              <a:latin typeface="Calibri" charset="0"/>
            </a:endParaRPr>
          </a:p>
        </p:txBody>
      </p:sp>
      <p:pic>
        <p:nvPicPr>
          <p:cNvPr id="16390" name="Picture 2" descr="Screen shot 2011-06-12 at 4.41.39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2133600"/>
            <a:ext cx="2413000" cy="1307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 charset="0"/>
                <a:ea typeface="ヒラギノ角ゴ Pro W3" charset="0"/>
              </a:rPr>
              <a:t>Data</a:t>
            </a:r>
          </a:p>
        </p:txBody>
      </p:sp>
      <p:sp>
        <p:nvSpPr>
          <p:cNvPr id="1741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libri" charset="0"/>
                <a:ea typeface="ヒラギノ角ゴ Pro W3" charset="0"/>
              </a:rPr>
              <a:t>Agent name and </a:t>
            </a:r>
            <a:r>
              <a:rPr lang="en-US" dirty="0" smtClean="0">
                <a:latin typeface="Calibri" charset="0"/>
                <a:ea typeface="ヒラギノ角ゴ Pro W3" charset="0"/>
              </a:rPr>
              <a:t>settings (e.g. what learning systems are on)</a:t>
            </a:r>
            <a:endParaRPr lang="en-US" dirty="0">
              <a:latin typeface="Calibri" charset="0"/>
              <a:ea typeface="ヒラギノ角ゴ Pro W3" charset="0"/>
            </a:endParaRPr>
          </a:p>
          <a:p>
            <a:r>
              <a:rPr lang="en-US" dirty="0">
                <a:latin typeface="Calibri" charset="0"/>
                <a:ea typeface="ヒラギノ角ゴ Pro W3" charset="0"/>
              </a:rPr>
              <a:t>Wall </a:t>
            </a:r>
            <a:r>
              <a:rPr lang="en-US" dirty="0" smtClean="0">
                <a:latin typeface="Calibri" charset="0"/>
                <a:ea typeface="ヒラギノ角ゴ Pro W3" charset="0"/>
              </a:rPr>
              <a:t>clock, Kernel times, CPU times</a:t>
            </a:r>
            <a:endParaRPr lang="en-US" dirty="0">
              <a:latin typeface="Calibri" charset="0"/>
              <a:ea typeface="ヒラギノ角ゴ Pro W3" charset="0"/>
            </a:endParaRPr>
          </a:p>
          <a:p>
            <a:r>
              <a:rPr lang="en-US" dirty="0" smtClean="0">
                <a:latin typeface="Calibri" charset="0"/>
                <a:ea typeface="ヒラギノ角ゴ Pro W3" charset="0"/>
              </a:rPr>
              <a:t>Production </a:t>
            </a:r>
            <a:r>
              <a:rPr lang="en-US" dirty="0">
                <a:latin typeface="Calibri" charset="0"/>
                <a:ea typeface="ヒラギノ角ゴ Pro W3" charset="0"/>
              </a:rPr>
              <a:t>firing counts and </a:t>
            </a:r>
            <a:r>
              <a:rPr lang="en-US" dirty="0" smtClean="0">
                <a:latin typeface="Calibri" charset="0"/>
                <a:ea typeface="ヒラギノ角ゴ Pro W3" charset="0"/>
              </a:rPr>
              <a:t>firing </a:t>
            </a:r>
            <a:r>
              <a:rPr lang="en-US" dirty="0">
                <a:latin typeface="Calibri" charset="0"/>
                <a:ea typeface="ヒラギノ角ゴ Pro W3" charset="0"/>
              </a:rPr>
              <a:t>time</a:t>
            </a:r>
          </a:p>
          <a:p>
            <a:r>
              <a:rPr lang="en-US" dirty="0">
                <a:latin typeface="Calibri" charset="0"/>
                <a:ea typeface="ヒラギノ角ゴ Pro W3" charset="0"/>
              </a:rPr>
              <a:t>Working </a:t>
            </a:r>
            <a:r>
              <a:rPr lang="en-US" dirty="0" smtClean="0">
                <a:latin typeface="Calibri" charset="0"/>
                <a:ea typeface="ヒラギノ角ゴ Pro W3" charset="0"/>
              </a:rPr>
              <a:t>memory element counts</a:t>
            </a:r>
            <a:r>
              <a:rPr lang="en-US" smtClean="0">
                <a:latin typeface="Calibri" charset="0"/>
                <a:ea typeface="ヒラギノ角ゴ Pro W3" charset="0"/>
              </a:rPr>
              <a:t>: max, mean, min, additions, </a:t>
            </a:r>
            <a:r>
              <a:rPr lang="en-US" dirty="0" smtClean="0">
                <a:latin typeface="Calibri" charset="0"/>
                <a:ea typeface="ヒラギノ角ゴ Pro W3" charset="0"/>
              </a:rPr>
              <a:t>removals</a:t>
            </a:r>
            <a:endParaRPr lang="en-US" dirty="0">
              <a:latin typeface="Calibri" charset="0"/>
              <a:ea typeface="ヒラギノ角ゴ Pro W3" charset="0"/>
            </a:endParaRPr>
          </a:p>
          <a:p>
            <a:r>
              <a:rPr lang="en-US" dirty="0" smtClean="0">
                <a:latin typeface="Calibri" charset="0"/>
                <a:ea typeface="ヒラギノ角ゴ Pro W3" charset="0"/>
              </a:rPr>
              <a:t>Episodic </a:t>
            </a:r>
            <a:r>
              <a:rPr lang="en-US" dirty="0">
                <a:latin typeface="Calibri" charset="0"/>
                <a:ea typeface="ヒラギノ角ゴ Pro W3" charset="0"/>
              </a:rPr>
              <a:t>and semantic </a:t>
            </a:r>
            <a:r>
              <a:rPr lang="en-US" dirty="0" smtClean="0">
                <a:latin typeface="Calibri" charset="0"/>
                <a:ea typeface="ヒラギノ角ゴ Pro W3" charset="0"/>
              </a:rPr>
              <a:t>memory: </a:t>
            </a:r>
            <a:r>
              <a:rPr lang="en-US" dirty="0">
                <a:latin typeface="Calibri" charset="0"/>
                <a:ea typeface="ヒラギノ角ゴ Pro W3" charset="0"/>
              </a:rPr>
              <a:t>time, retrievals, queries, stores etc.</a:t>
            </a:r>
          </a:p>
          <a:p>
            <a:endParaRPr lang="en-US" dirty="0">
              <a:latin typeface="Calibri" charset="0"/>
              <a:ea typeface="ヒラギノ角ゴ Pro W3" charset="0"/>
            </a:endParaRPr>
          </a:p>
          <a:p>
            <a:r>
              <a:rPr lang="en-US" dirty="0" smtClean="0">
                <a:latin typeface="Calibri" charset="0"/>
                <a:ea typeface="ヒラギノ角ゴ Pro W3" charset="0"/>
              </a:rPr>
              <a:t>Many statistics record maximums and means that reset on each call to collect</a:t>
            </a:r>
          </a:p>
          <a:p>
            <a:pPr lvl="1"/>
            <a:r>
              <a:rPr lang="en-US" dirty="0" smtClean="0">
                <a:latin typeface="Calibri" charset="0"/>
                <a:ea typeface="ヒラギノ角ゴ Pro W3" charset="0"/>
              </a:rPr>
              <a:t>“How long did the slowest decision cycle take since I last checked?”</a:t>
            </a:r>
            <a:endParaRPr lang="en-US" dirty="0">
              <a:latin typeface="Calibri" charset="0"/>
              <a:ea typeface="ヒラギノ角ゴ Pro W3" charset="0"/>
            </a:endParaRPr>
          </a:p>
        </p:txBody>
      </p:sp>
      <p:sp>
        <p:nvSpPr>
          <p:cNvPr id="17411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fld id="{635C7DE5-3F9D-4842-8079-66127A5FCE13}" type="datetime1">
              <a:rPr lang="en-US" sz="1200">
                <a:solidFill>
                  <a:srgbClr val="646464"/>
                </a:solidFill>
                <a:latin typeface="Calibri" charset="0"/>
              </a:rPr>
              <a:pPr/>
              <a:t>6/14/11</a:t>
            </a:fld>
            <a:endParaRPr lang="en-US" sz="1200">
              <a:solidFill>
                <a:srgbClr val="646464"/>
              </a:solidFill>
              <a:latin typeface="Calibri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Soar Technology, Inc. Proprietary</a:t>
            </a:r>
            <a:endParaRPr lang="en-US"/>
          </a:p>
        </p:txBody>
      </p:sp>
      <p:sp>
        <p:nvSpPr>
          <p:cNvPr id="1741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fld id="{847ECCD1-546D-D245-839B-833B67DE6716}" type="slidenum">
              <a:rPr lang="en-US" sz="1200">
                <a:solidFill>
                  <a:schemeClr val="bg1"/>
                </a:solidFill>
                <a:latin typeface="Calibri" charset="0"/>
              </a:rPr>
              <a:pPr/>
              <a:t>4</a:t>
            </a:fld>
            <a:endParaRPr lang="en-US" sz="1200">
              <a:solidFill>
                <a:schemeClr val="bg1"/>
              </a:solidFill>
              <a:latin typeface="Calibri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charset="0"/>
                <a:ea typeface="ヒラギノ角ゴ Pro W3" charset="0"/>
              </a:rPr>
              <a:t>Example </a:t>
            </a:r>
            <a:r>
              <a:rPr lang="en-US" dirty="0" smtClean="0">
                <a:latin typeface="Calibri" charset="0"/>
                <a:ea typeface="ヒラギノ角ゴ Pro W3" charset="0"/>
              </a:rPr>
              <a:t>Data</a:t>
            </a:r>
            <a:endParaRPr lang="en-US" dirty="0">
              <a:latin typeface="Calibri" charset="0"/>
              <a:ea typeface="ヒラギノ角ゴ Pro W3" charset="0"/>
            </a:endParaRPr>
          </a:p>
        </p:txBody>
      </p:sp>
      <p:sp>
        <p:nvSpPr>
          <p:cNvPr id="18434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fld id="{ABE3794A-89E5-134B-90AE-FB85F16D8113}" type="datetime1">
              <a:rPr lang="en-US" sz="1200">
                <a:solidFill>
                  <a:srgbClr val="646464"/>
                </a:solidFill>
                <a:latin typeface="Calibri" charset="0"/>
              </a:rPr>
              <a:pPr/>
              <a:t>6/14/11</a:t>
            </a:fld>
            <a:endParaRPr lang="en-US" sz="1200">
              <a:solidFill>
                <a:srgbClr val="646464"/>
              </a:solidFill>
              <a:latin typeface="Calibri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Soar Technology, Inc. Proprietary</a:t>
            </a:r>
            <a:endParaRPr lang="en-US"/>
          </a:p>
        </p:txBody>
      </p:sp>
      <p:sp>
        <p:nvSpPr>
          <p:cNvPr id="1843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fld id="{707345A0-268B-F34B-B7A1-8C7EE6792327}" type="slidenum">
              <a:rPr lang="en-US" sz="1200">
                <a:solidFill>
                  <a:schemeClr val="bg1"/>
                </a:solidFill>
                <a:latin typeface="Calibri" charset="0"/>
              </a:rPr>
              <a:pPr/>
              <a:t>5</a:t>
            </a:fld>
            <a:endParaRPr lang="en-US" sz="1200">
              <a:solidFill>
                <a:schemeClr val="bg1"/>
              </a:solidFill>
              <a:latin typeface="Calibri" charset="0"/>
            </a:endParaRPr>
          </a:p>
        </p:txBody>
      </p:sp>
      <p:graphicFrame>
        <p:nvGraphicFramePr>
          <p:cNvPr id="1843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6740413"/>
              </p:ext>
            </p:extLst>
          </p:nvPr>
        </p:nvGraphicFramePr>
        <p:xfrm>
          <a:off x="1143000" y="3124200"/>
          <a:ext cx="6858000" cy="2003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66" name="Worksheet" r:id="rId3" imgW="28076190" imgH="8203175" progId="Excel.Sheet.12">
                  <p:embed/>
                </p:oleObj>
              </mc:Choice>
              <mc:Fallback>
                <p:oleObj name="Worksheet" r:id="rId3" imgW="28076190" imgH="8203175" progId="Excel.Sheet.12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3124200"/>
                        <a:ext cx="6858000" cy="2003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567319"/>
              </p:ext>
            </p:extLst>
          </p:nvPr>
        </p:nvGraphicFramePr>
        <p:xfrm>
          <a:off x="838200" y="1600200"/>
          <a:ext cx="74676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67" name="Worksheet" r:id="rId5" imgW="9092865" imgH="393686" progId="Excel.Sheet.12">
                  <p:embed/>
                </p:oleObj>
              </mc:Choice>
              <mc:Fallback>
                <p:oleObj name="Worksheet" r:id="rId5" imgW="9092865" imgH="393686" progId="Excel.Sheet.12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600200"/>
                        <a:ext cx="7467600" cy="39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8526961"/>
              </p:ext>
            </p:extLst>
          </p:nvPr>
        </p:nvGraphicFramePr>
        <p:xfrm>
          <a:off x="838200" y="2362200"/>
          <a:ext cx="74422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68" name="Worksheet" r:id="rId7" imgW="7441926" imgH="393686" progId="Excel.Sheet.12">
                  <p:embed/>
                </p:oleObj>
              </mc:Choice>
              <mc:Fallback>
                <p:oleObj name="Worksheet" r:id="rId7" imgW="7441926" imgH="393686" progId="Excel.Sheet.12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2362200"/>
                        <a:ext cx="7442200" cy="39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charset="0"/>
                <a:ea typeface="ヒラギノ角ゴ Pro W3" charset="0"/>
              </a:rPr>
              <a:t>Usage Details</a:t>
            </a:r>
            <a:endParaRPr lang="en-US" dirty="0">
              <a:latin typeface="Calibri" charset="0"/>
              <a:ea typeface="ヒラギノ角ゴ Pro W3" charset="0"/>
            </a:endParaRPr>
          </a:p>
        </p:txBody>
      </p:sp>
      <p:sp>
        <p:nvSpPr>
          <p:cNvPr id="1945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Calibri" charset="0"/>
                <a:ea typeface="ヒラギノ角ゴ Pro W3" charset="0"/>
              </a:rPr>
              <a:t>Single class Java library</a:t>
            </a:r>
          </a:p>
          <a:p>
            <a:r>
              <a:rPr lang="en-US" dirty="0" smtClean="0">
                <a:latin typeface="Calibri" charset="0"/>
                <a:ea typeface="ヒラギノ角ゴ Pro W3" charset="0"/>
              </a:rPr>
              <a:t>Instantiate </a:t>
            </a:r>
            <a:r>
              <a:rPr lang="en-US" dirty="0">
                <a:latin typeface="Calibri" charset="0"/>
                <a:ea typeface="ヒラギノ角ゴ Pro W3" charset="0"/>
              </a:rPr>
              <a:t>once </a:t>
            </a:r>
            <a:r>
              <a:rPr lang="en-US" dirty="0" smtClean="0">
                <a:latin typeface="Calibri" charset="0"/>
                <a:ea typeface="ヒラギノ角ゴ Pro W3" charset="0"/>
              </a:rPr>
              <a:t>for all agents</a:t>
            </a:r>
            <a:endParaRPr lang="en-US" dirty="0">
              <a:latin typeface="Calibri" charset="0"/>
              <a:ea typeface="ヒラギノ角ゴ Pro W3" charset="0"/>
            </a:endParaRPr>
          </a:p>
          <a:p>
            <a:r>
              <a:rPr lang="en-US" dirty="0">
                <a:latin typeface="Calibri" charset="0"/>
                <a:ea typeface="ヒラギノ角ゴ Pro W3" charset="0"/>
              </a:rPr>
              <a:t>Call methods during three events:</a:t>
            </a:r>
          </a:p>
          <a:p>
            <a:pPr lvl="1"/>
            <a:r>
              <a:rPr lang="en-US" dirty="0">
                <a:latin typeface="Calibri" charset="0"/>
                <a:ea typeface="ヒラギノ角ゴ Pro W3" charset="0"/>
              </a:rPr>
              <a:t>Soar system start: </a:t>
            </a:r>
            <a:r>
              <a:rPr lang="en-US" dirty="0" err="1">
                <a:latin typeface="Calibri" charset="0"/>
                <a:ea typeface="ヒラギノ角ゴ Pro W3" charset="0"/>
              </a:rPr>
              <a:t>onStart</a:t>
            </a:r>
            <a:endParaRPr lang="en-US" dirty="0">
              <a:latin typeface="Calibri" charset="0"/>
              <a:ea typeface="ヒラギノ角ゴ Pro W3" charset="0"/>
            </a:endParaRPr>
          </a:p>
          <a:p>
            <a:pPr lvl="1"/>
            <a:r>
              <a:rPr lang="en-US" dirty="0">
                <a:latin typeface="Calibri" charset="0"/>
                <a:ea typeface="ヒラギノ角ゴ Pro W3" charset="0"/>
              </a:rPr>
              <a:t>Update (after all agents pass output): </a:t>
            </a:r>
            <a:r>
              <a:rPr lang="en-US" dirty="0" err="1">
                <a:latin typeface="Calibri" charset="0"/>
                <a:ea typeface="ヒラギノ角ゴ Pro W3" charset="0"/>
              </a:rPr>
              <a:t>onUpdateEvent</a:t>
            </a:r>
            <a:r>
              <a:rPr lang="en-US" dirty="0">
                <a:latin typeface="Calibri" charset="0"/>
                <a:ea typeface="ヒラギノ角ゴ Pro W3" charset="0"/>
              </a:rPr>
              <a:t>, collect</a:t>
            </a:r>
          </a:p>
          <a:p>
            <a:pPr lvl="1"/>
            <a:r>
              <a:rPr lang="en-US" dirty="0">
                <a:latin typeface="Calibri" charset="0"/>
                <a:ea typeface="ヒラギノ角ゴ Pro W3" charset="0"/>
              </a:rPr>
              <a:t>Soar system stop: </a:t>
            </a:r>
            <a:r>
              <a:rPr lang="en-US" dirty="0" err="1">
                <a:latin typeface="Calibri" charset="0"/>
                <a:ea typeface="ヒラギノ角ゴ Pro W3" charset="0"/>
              </a:rPr>
              <a:t>onStop</a:t>
            </a:r>
            <a:r>
              <a:rPr lang="en-US" dirty="0">
                <a:latin typeface="Calibri" charset="0"/>
                <a:ea typeface="ヒラギノ角ゴ Pro W3" charset="0"/>
              </a:rPr>
              <a:t>, collect</a:t>
            </a:r>
          </a:p>
          <a:p>
            <a:pPr lvl="1"/>
            <a:endParaRPr lang="en-US" dirty="0">
              <a:latin typeface="Calibri" charset="0"/>
              <a:ea typeface="ヒラギノ角ゴ Pro W3" charset="0"/>
            </a:endParaRPr>
          </a:p>
          <a:p>
            <a:r>
              <a:rPr lang="en-US" dirty="0">
                <a:latin typeface="Calibri" charset="0"/>
                <a:ea typeface="ヒラギノ角ゴ Pro W3" charset="0"/>
              </a:rPr>
              <a:t>Utility methods to help timing collection</a:t>
            </a:r>
          </a:p>
          <a:p>
            <a:pPr lvl="1"/>
            <a:r>
              <a:rPr lang="en-US" dirty="0">
                <a:latin typeface="Calibri" charset="0"/>
                <a:ea typeface="ヒラギノ角ゴ Pro W3" charset="0"/>
              </a:rPr>
              <a:t>Every n decision cycles: </a:t>
            </a:r>
            <a:r>
              <a:rPr lang="en-US" dirty="0" err="1">
                <a:latin typeface="Calibri" charset="0"/>
                <a:ea typeface="ヒラギノ角ゴ Pro W3" charset="0"/>
              </a:rPr>
              <a:t>setPeriodCycles</a:t>
            </a:r>
            <a:endParaRPr lang="en-US" dirty="0">
              <a:latin typeface="Calibri" charset="0"/>
              <a:ea typeface="ヒラギノ角ゴ Pro W3" charset="0"/>
            </a:endParaRPr>
          </a:p>
          <a:p>
            <a:pPr lvl="1"/>
            <a:r>
              <a:rPr lang="en-US" dirty="0">
                <a:latin typeface="Calibri" charset="0"/>
                <a:ea typeface="ヒラギノ角ゴ Pro W3" charset="0"/>
              </a:rPr>
              <a:t>Every n milliseconds: </a:t>
            </a:r>
            <a:r>
              <a:rPr lang="en-US" dirty="0" err="1">
                <a:latin typeface="Calibri" charset="0"/>
                <a:ea typeface="ヒラギノ角ゴ Pro W3" charset="0"/>
              </a:rPr>
              <a:t>setPeriodMillis</a:t>
            </a:r>
            <a:endParaRPr lang="en-US" dirty="0">
              <a:latin typeface="Calibri" charset="0"/>
              <a:ea typeface="ヒラギノ角ゴ Pro W3" charset="0"/>
            </a:endParaRPr>
          </a:p>
          <a:p>
            <a:pPr lvl="1"/>
            <a:endParaRPr lang="en-US" dirty="0">
              <a:latin typeface="Calibri" charset="0"/>
              <a:ea typeface="ヒラギノ角ゴ Pro W3" charset="0"/>
            </a:endParaRPr>
          </a:p>
          <a:p>
            <a:r>
              <a:rPr lang="en-US" dirty="0">
                <a:latin typeface="Calibri" charset="0"/>
                <a:ea typeface="ヒラギノ角ゴ Pro W3" charset="0"/>
              </a:rPr>
              <a:t>Flushing to file is expensive, doesn’t happen while agents are running</a:t>
            </a:r>
          </a:p>
          <a:p>
            <a:pPr lvl="1"/>
            <a:r>
              <a:rPr lang="en-US" dirty="0">
                <a:latin typeface="Calibri" charset="0"/>
                <a:ea typeface="ヒラギノ角ゴ Pro W3" charset="0"/>
              </a:rPr>
              <a:t>Should explicitly call every so often in case of catastrophic failures</a:t>
            </a:r>
          </a:p>
        </p:txBody>
      </p:sp>
      <p:sp>
        <p:nvSpPr>
          <p:cNvPr id="19459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fld id="{A29CDBA2-15AB-884D-8127-D1AD91CDCB80}" type="datetime1">
              <a:rPr lang="en-US" sz="1200">
                <a:solidFill>
                  <a:srgbClr val="646464"/>
                </a:solidFill>
                <a:latin typeface="Calibri" charset="0"/>
              </a:rPr>
              <a:pPr/>
              <a:t>6/14/11</a:t>
            </a:fld>
            <a:endParaRPr lang="en-US" sz="1200">
              <a:solidFill>
                <a:srgbClr val="646464"/>
              </a:solidFill>
              <a:latin typeface="Calibri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Soar Technology, Inc. Proprietary</a:t>
            </a:r>
            <a:endParaRPr lang="en-US"/>
          </a:p>
        </p:txBody>
      </p:sp>
      <p:sp>
        <p:nvSpPr>
          <p:cNvPr id="1946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fld id="{ABEAFC24-00C3-8D49-AA9E-9BD295081993}" type="slidenum">
              <a:rPr lang="en-US" sz="1200">
                <a:solidFill>
                  <a:schemeClr val="bg1"/>
                </a:solidFill>
                <a:latin typeface="Calibri" charset="0"/>
              </a:rPr>
              <a:pPr/>
              <a:t>6</a:t>
            </a:fld>
            <a:endParaRPr lang="en-US" sz="1200">
              <a:solidFill>
                <a:schemeClr val="bg1"/>
              </a:solidFill>
              <a:latin typeface="Calibri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 charset="0"/>
                <a:ea typeface="ヒラギノ角ゴ Pro W3" charset="0"/>
              </a:rPr>
              <a:t>Nuggets/Coal</a:t>
            </a:r>
          </a:p>
        </p:txBody>
      </p:sp>
      <p:sp>
        <p:nvSpPr>
          <p:cNvPr id="2150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libri" charset="0"/>
                <a:ea typeface="ヒラギノ角ゴ Pro W3" charset="0"/>
              </a:rPr>
              <a:t>Lots of work to</a:t>
            </a:r>
          </a:p>
          <a:p>
            <a:pPr lvl="1"/>
            <a:r>
              <a:rPr lang="en-US" dirty="0">
                <a:latin typeface="Calibri" charset="0"/>
                <a:ea typeface="ヒラギノ角ゴ Pro W3" charset="0"/>
              </a:rPr>
              <a:t>Support different output formats: </a:t>
            </a:r>
            <a:r>
              <a:rPr lang="en-US" dirty="0" err="1">
                <a:latin typeface="Calibri" charset="0"/>
                <a:ea typeface="ヒラギノ角ゴ Pro W3" charset="0"/>
              </a:rPr>
              <a:t>sqlite</a:t>
            </a:r>
            <a:r>
              <a:rPr lang="en-US" dirty="0">
                <a:latin typeface="Calibri" charset="0"/>
                <a:ea typeface="ヒラギノ角ゴ Pro W3" charset="0"/>
              </a:rPr>
              <a:t>, speedy</a:t>
            </a:r>
          </a:p>
          <a:p>
            <a:r>
              <a:rPr lang="en-US" dirty="0" smtClean="0">
                <a:latin typeface="Calibri" charset="0"/>
                <a:ea typeface="ヒラギノ角ゴ Pro W3" charset="0"/>
              </a:rPr>
              <a:t>Tricky to use </a:t>
            </a:r>
            <a:r>
              <a:rPr lang="en-US" dirty="0">
                <a:latin typeface="Calibri" charset="0"/>
                <a:ea typeface="ヒラギノ角ゴ Pro W3" charset="0"/>
              </a:rPr>
              <a:t>because of the performance goal</a:t>
            </a:r>
          </a:p>
          <a:p>
            <a:r>
              <a:rPr lang="en-US" dirty="0" smtClean="0">
                <a:latin typeface="Calibri" charset="0"/>
                <a:ea typeface="ヒラギノ角ゴ Pro W3" charset="0"/>
              </a:rPr>
              <a:t>Successfully used to </a:t>
            </a:r>
            <a:r>
              <a:rPr lang="en-US" dirty="0" smtClean="0">
                <a:latin typeface="Calibri" charset="0"/>
                <a:ea typeface="ヒラギノ角ゴ Pro W3" charset="0"/>
              </a:rPr>
              <a:t>collect </a:t>
            </a:r>
            <a:r>
              <a:rPr lang="en-US" dirty="0" smtClean="0">
                <a:latin typeface="Calibri" charset="0"/>
                <a:ea typeface="ヒラギノ角ゴ Pro W3" charset="0"/>
              </a:rPr>
              <a:t>data during long runs</a:t>
            </a:r>
          </a:p>
          <a:p>
            <a:r>
              <a:rPr lang="en-US" dirty="0" smtClean="0">
                <a:latin typeface="Calibri" charset="0"/>
                <a:ea typeface="ヒラギノ角ゴ Pro W3" charset="0"/>
              </a:rPr>
              <a:t>Useful to </a:t>
            </a:r>
            <a:r>
              <a:rPr lang="en-US" dirty="0" smtClean="0">
                <a:latin typeface="Calibri" charset="0"/>
                <a:ea typeface="ヒラギノ角ゴ Pro W3" charset="0"/>
              </a:rPr>
              <a:t>optimize </a:t>
            </a:r>
            <a:r>
              <a:rPr lang="en-US" dirty="0" smtClean="0">
                <a:latin typeface="Calibri" charset="0"/>
                <a:ea typeface="ヒラギノ角ゴ Pro W3" charset="0"/>
              </a:rPr>
              <a:t>agents</a:t>
            </a:r>
            <a:endParaRPr lang="en-US" dirty="0">
              <a:latin typeface="Calibri" charset="0"/>
              <a:ea typeface="ヒラギノ角ゴ Pro W3" charset="0"/>
            </a:endParaRPr>
          </a:p>
        </p:txBody>
      </p:sp>
      <p:sp>
        <p:nvSpPr>
          <p:cNvPr id="21507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fld id="{567F9C5E-DDD8-A143-96D4-1EAC18B55C06}" type="datetime1">
              <a:rPr lang="en-US" sz="1200">
                <a:solidFill>
                  <a:srgbClr val="646464"/>
                </a:solidFill>
                <a:latin typeface="Calibri" charset="0"/>
              </a:rPr>
              <a:pPr/>
              <a:t>6/14/11</a:t>
            </a:fld>
            <a:endParaRPr lang="en-US" sz="1200">
              <a:solidFill>
                <a:srgbClr val="646464"/>
              </a:solidFill>
              <a:latin typeface="Calibri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Soar Technology, Inc. Proprietary</a:t>
            </a:r>
            <a:endParaRPr lang="en-US"/>
          </a:p>
        </p:txBody>
      </p:sp>
      <p:sp>
        <p:nvSpPr>
          <p:cNvPr id="2150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fld id="{8743B00B-742E-D64D-B480-40ADAC6FF7C4}" type="slidenum">
              <a:rPr lang="en-US" sz="1200">
                <a:solidFill>
                  <a:schemeClr val="bg1"/>
                </a:solidFill>
                <a:latin typeface="Calibri" charset="0"/>
              </a:rPr>
              <a:pPr/>
              <a:t>7</a:t>
            </a:fld>
            <a:endParaRPr lang="en-US" sz="1200">
              <a:solidFill>
                <a:schemeClr val="bg1"/>
              </a:solidFill>
              <a:latin typeface="Calibri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charset="0"/>
                <a:ea typeface="ヒラギノ角ゴ Pro W3" charset="0"/>
              </a:rPr>
              <a:t>Download</a:t>
            </a:r>
            <a:endParaRPr lang="en-US" dirty="0">
              <a:latin typeface="Calibri" charset="0"/>
              <a:ea typeface="ヒラギノ角ゴ Pro W3" charset="0"/>
            </a:endParaRPr>
          </a:p>
        </p:txBody>
      </p:sp>
      <p:sp>
        <p:nvSpPr>
          <p:cNvPr id="2048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libri" charset="0"/>
                <a:ea typeface="ヒラギノ角ゴ Pro W3" charset="0"/>
              </a:rPr>
              <a:t>Currently </a:t>
            </a:r>
            <a:r>
              <a:rPr lang="en-US" dirty="0" smtClean="0">
                <a:latin typeface="Calibri" charset="0"/>
                <a:ea typeface="ヒラギノ角ゴ Pro W3" charset="0"/>
              </a:rPr>
              <a:t>on </a:t>
            </a:r>
            <a:r>
              <a:rPr lang="en-US" dirty="0" err="1" smtClean="0">
                <a:latin typeface="Calibri" charset="0"/>
                <a:ea typeface="ヒラギノ角ゴ Pro W3" charset="0"/>
              </a:rPr>
              <a:t>github</a:t>
            </a:r>
            <a:endParaRPr lang="en-US" dirty="0" smtClean="0">
              <a:latin typeface="Calibri" charset="0"/>
              <a:ea typeface="ヒラギノ角ゴ Pro W3" charset="0"/>
            </a:endParaRPr>
          </a:p>
          <a:p>
            <a:pPr lvl="1"/>
            <a:r>
              <a:rPr lang="en-US" dirty="0" smtClean="0">
                <a:latin typeface="Calibri" charset="0"/>
                <a:ea typeface="ヒラギノ角ゴ Pro W3" charset="0"/>
              </a:rPr>
              <a:t> https://</a:t>
            </a:r>
            <a:r>
              <a:rPr lang="en-US" dirty="0" err="1" smtClean="0">
                <a:latin typeface="Calibri" charset="0"/>
                <a:ea typeface="ヒラギノ角ゴ Pro W3" charset="0"/>
              </a:rPr>
              <a:t>github.com</a:t>
            </a:r>
            <a:r>
              <a:rPr lang="en-US" dirty="0" smtClean="0">
                <a:latin typeface="Calibri" charset="0"/>
                <a:ea typeface="ヒラギノ角ゴ Pro W3" charset="0"/>
              </a:rPr>
              <a:t>/</a:t>
            </a:r>
            <a:r>
              <a:rPr lang="en-US" dirty="0" err="1">
                <a:latin typeface="Calibri" charset="0"/>
                <a:ea typeface="ヒラギノ角ゴ Pro W3" charset="0"/>
              </a:rPr>
              <a:t>voigtjr</a:t>
            </a:r>
            <a:r>
              <a:rPr lang="en-US" dirty="0">
                <a:latin typeface="Calibri" charset="0"/>
                <a:ea typeface="ヒラギノ角ゴ Pro W3" charset="0"/>
              </a:rPr>
              <a:t>/soar-</a:t>
            </a:r>
            <a:r>
              <a:rPr lang="en-US" dirty="0" err="1">
                <a:latin typeface="Calibri" charset="0"/>
                <a:ea typeface="ヒラギノ角ゴ Pro W3" charset="0"/>
              </a:rPr>
              <a:t>datacollector</a:t>
            </a:r>
            <a:endParaRPr lang="en-US" dirty="0">
              <a:latin typeface="Calibri" charset="0"/>
              <a:ea typeface="ヒラギノ角ゴ Pro W3" charset="0"/>
            </a:endParaRPr>
          </a:p>
          <a:p>
            <a:endParaRPr lang="en-US" dirty="0" smtClean="0">
              <a:latin typeface="Calibri" charset="0"/>
              <a:ea typeface="ヒラギノ角ゴ Pro W3" charset="0"/>
            </a:endParaRPr>
          </a:p>
          <a:p>
            <a:r>
              <a:rPr lang="en-US" dirty="0" smtClean="0">
                <a:latin typeface="Calibri" charset="0"/>
                <a:ea typeface="ヒラギノ角ゴ Pro W3" charset="0"/>
              </a:rPr>
              <a:t>Will </a:t>
            </a:r>
            <a:r>
              <a:rPr lang="en-US" dirty="0">
                <a:latin typeface="Calibri" charset="0"/>
                <a:ea typeface="ヒラギノ角ゴ Pro W3" charset="0"/>
              </a:rPr>
              <a:t>be moved in to </a:t>
            </a:r>
            <a:r>
              <a:rPr lang="en-US" dirty="0" err="1" smtClean="0">
                <a:latin typeface="Calibri" charset="0"/>
                <a:ea typeface="ヒラギノ角ゴ Pro W3" charset="0"/>
              </a:rPr>
              <a:t>SoarSuite</a:t>
            </a:r>
            <a:endParaRPr lang="en-US" dirty="0">
              <a:latin typeface="Calibri" charset="0"/>
              <a:ea typeface="ヒラギノ角ゴ Pro W3" charset="0"/>
            </a:endParaRPr>
          </a:p>
        </p:txBody>
      </p:sp>
      <p:sp>
        <p:nvSpPr>
          <p:cNvPr id="20483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fld id="{43781881-AC4A-F944-A49E-5C8DC77E556B}" type="datetime1">
              <a:rPr lang="en-US" sz="1200">
                <a:solidFill>
                  <a:srgbClr val="646464"/>
                </a:solidFill>
                <a:latin typeface="Calibri" charset="0"/>
              </a:rPr>
              <a:pPr/>
              <a:t>6/14/11</a:t>
            </a:fld>
            <a:endParaRPr lang="en-US" sz="1200">
              <a:solidFill>
                <a:srgbClr val="646464"/>
              </a:solidFill>
              <a:latin typeface="Calibri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Soar Technology, Inc. Proprietary</a:t>
            </a:r>
            <a:endParaRPr lang="en-US"/>
          </a:p>
        </p:txBody>
      </p:sp>
      <p:sp>
        <p:nvSpPr>
          <p:cNvPr id="2048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fld id="{F6C3EDEE-182C-DA48-A69E-59B7B2811E37}" type="slidenum">
              <a:rPr lang="en-US" sz="1200">
                <a:solidFill>
                  <a:schemeClr val="bg1"/>
                </a:solidFill>
                <a:latin typeface="Calibri" charset="0"/>
              </a:rPr>
              <a:pPr/>
              <a:t>8</a:t>
            </a:fld>
            <a:endParaRPr lang="en-US" sz="1200">
              <a:solidFill>
                <a:schemeClr val="bg1"/>
              </a:solidFill>
              <a:latin typeface="Calibri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Calibri"/>
        <a:ea typeface="ヒラギノ角ゴ Pro W3"/>
        <a:cs typeface=""/>
      </a:majorFont>
      <a:minorFont>
        <a:latin typeface="Calibri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2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2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1144</TotalTime>
  <Words>427</Words>
  <Application>Microsoft Macintosh PowerPoint</Application>
  <PresentationFormat>On-screen Show (4:3)</PresentationFormat>
  <Paragraphs>82</Paragraphs>
  <Slides>8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Blank Presentation</vt:lpstr>
      <vt:lpstr>Worksheet</vt:lpstr>
      <vt:lpstr>Soar Data Collection </vt:lpstr>
      <vt:lpstr>Motivation</vt:lpstr>
      <vt:lpstr>Approach</vt:lpstr>
      <vt:lpstr>Data</vt:lpstr>
      <vt:lpstr>Example Data</vt:lpstr>
      <vt:lpstr>Usage Details</vt:lpstr>
      <vt:lpstr>Nuggets/Coal</vt:lpstr>
      <vt:lpstr>Download</vt:lpstr>
    </vt:vector>
  </TitlesOfParts>
  <Company>PHIRE Branding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Tony G</dc:creator>
  <cp:lastModifiedBy>Jonathan Voigt</cp:lastModifiedBy>
  <cp:revision>26</cp:revision>
  <dcterms:created xsi:type="dcterms:W3CDTF">2010-05-04T20:37:14Z</dcterms:created>
  <dcterms:modified xsi:type="dcterms:W3CDTF">2011-06-14T14:17:38Z</dcterms:modified>
</cp:coreProperties>
</file>