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19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Default Extension="png" ContentType="image/png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theme/theme1.xml" ContentType="application/vnd.openxmlformats-officedocument.theme+xml"/>
  <Default Extension="jpeg" ContentType="image/jpeg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20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Default Extension="gif" ContentType="image/gif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3" r:id="rId1"/>
  </p:sldMasterIdLst>
  <p:notesMasterIdLst>
    <p:notesMasterId r:id="rId22"/>
  </p:notesMasterIdLst>
  <p:sldIdLst>
    <p:sldId id="256" r:id="rId2"/>
    <p:sldId id="260" r:id="rId3"/>
    <p:sldId id="274" r:id="rId4"/>
    <p:sldId id="287" r:id="rId5"/>
    <p:sldId id="277" r:id="rId6"/>
    <p:sldId id="286" r:id="rId7"/>
    <p:sldId id="290" r:id="rId8"/>
    <p:sldId id="278" r:id="rId9"/>
    <p:sldId id="282" r:id="rId10"/>
    <p:sldId id="279" r:id="rId11"/>
    <p:sldId id="281" r:id="rId12"/>
    <p:sldId id="283" r:id="rId13"/>
    <p:sldId id="275" r:id="rId14"/>
    <p:sldId id="270" r:id="rId15"/>
    <p:sldId id="271" r:id="rId16"/>
    <p:sldId id="288" r:id="rId17"/>
    <p:sldId id="289" r:id="rId18"/>
    <p:sldId id="272" r:id="rId19"/>
    <p:sldId id="273" r:id="rId20"/>
    <p:sldId id="266" r:id="rId21"/>
  </p:sldIdLst>
  <p:sldSz cx="9144000" cy="6858000" type="screen4x3"/>
  <p:notesSz cx="6858000" cy="9144000"/>
  <p:defaultTextStyle>
    <a:defPPr>
      <a:defRPr lang="zh-CN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46" d="100"/>
          <a:sy n="46" d="100"/>
        </p:scale>
        <p:origin x="-1206" y="-96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tableStyles" Target="tableStyle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presProps" Target="pres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notesMaster" Target="notesMasters/notesMaster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18C15829-C5F3-47F1-8B45-49358FDD4925}" type="datetimeFigureOut">
              <a:rPr lang="en-US" smtClean="0"/>
              <a:pPr/>
              <a:t>6/21/2012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9C981350-E184-4A29-ACE8-AC8079CE68AE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8"/>
          <p:cNvSpPr/>
          <p:nvPr/>
        </p:nvSpPr>
        <p:spPr bwMode="ltGray">
          <a:xfrm>
            <a:off x="0" y="0"/>
            <a:ext cx="9143999" cy="5135430"/>
          </a:xfrm>
          <a:prstGeom prst="rect">
            <a:avLst/>
          </a:prstGeom>
          <a:solidFill>
            <a:srgbClr val="000000"/>
          </a:solidFill>
          <a:ln w="48000" cap="flat" cmpd="thickThin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3355848"/>
            <a:ext cx="8077200" cy="1673352"/>
          </a:xfrm>
        </p:spPr>
        <p:txBody>
          <a:bodyPr vert="horz" lIns="91440" tIns="0" rIns="45720" bIns="0" rtlCol="0" anchor="t">
            <a:normAutofit/>
            <a:scene3d>
              <a:camera prst="orthographicFront"/>
              <a:lightRig rig="threePt" dir="t">
                <a:rot lat="0" lon="0" rev="4800000"/>
              </a:lightRig>
            </a:scene3d>
            <a:sp3d prstMaterial="matte">
              <a:bevelT w="50800" h="10160"/>
            </a:sp3d>
          </a:bodyPr>
          <a:lstStyle>
            <a:lvl1pPr algn="l">
              <a:defRPr sz="4700" b="1"/>
            </a:lvl1pPr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685800" y="1828800"/>
            <a:ext cx="8077200" cy="1499616"/>
          </a:xfrm>
        </p:spPr>
        <p:txBody>
          <a:bodyPr lIns="118872" tIns="0" rIns="45720" bIns="0" anchor="b"/>
          <a:lstStyle>
            <a:lvl1pPr marL="0" indent="0" algn="l">
              <a:buNone/>
              <a:defRPr sz="2000">
                <a:solidFill>
                  <a:srgbClr val="FFFFFF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  <a:extLst/>
          </a:lstStyle>
          <a:p>
            <a:r>
              <a:rPr kumimoji="0" lang="en-US" smtClean="0"/>
              <a:t>Click to edit Master subtitle style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0820CF-B880-4189-942D-D702A7CBA730}" type="datetimeFigureOut">
              <a:rPr lang="zh-CN" altLang="en-US" smtClean="0"/>
              <a:pPr/>
              <a:t>2012/6/21</a:t>
            </a:fld>
            <a:endParaRPr lang="zh-CN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913308-F349-4B6D-A68A-DD1791B4A57B}" type="slidenum">
              <a:rPr lang="zh-CN" altLang="en-US" smtClean="0"/>
              <a:pPr/>
              <a:t>‹#›</a:t>
            </a:fld>
            <a:endParaRPr lang="zh-CN" altLang="en-US"/>
          </a:p>
        </p:txBody>
      </p:sp>
      <p:sp>
        <p:nvSpPr>
          <p:cNvPr id="10" name="Rectangle 9"/>
          <p:cNvSpPr/>
          <p:nvPr/>
        </p:nvSpPr>
        <p:spPr bwMode="invGray">
          <a:xfrm>
            <a:off x="0" y="5128334"/>
            <a:ext cx="9144000" cy="45720"/>
          </a:xfrm>
          <a:prstGeom prst="rect">
            <a:avLst/>
          </a:prstGeom>
          <a:solidFill>
            <a:srgbClr val="FFFFFF"/>
          </a:solidFill>
          <a:ln w="48000" cap="flat" cmpd="thickThin" algn="ctr">
            <a:noFill/>
            <a:prstDash val="solid"/>
          </a:ln>
          <a:effectLst>
            <a:outerShdw blurRad="31750" dist="10160" dir="5400000" algn="tl" rotWithShape="0">
              <a:srgbClr val="000000">
                <a:alpha val="60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155448"/>
            <a:ext cx="8229600" cy="1252728"/>
          </a:xfrm>
        </p:spPr>
        <p:txBody>
          <a:bodyPr/>
          <a:lstStyle>
            <a:lvl1pPr>
              <a:defRPr>
                <a:latin typeface="Comic Sans MS" pitchFamily="66" charset="0"/>
              </a:defRPr>
            </a:lvl1pPr>
            <a:extLst/>
          </a:lstStyle>
          <a:p>
            <a:r>
              <a:rPr kumimoji="0" lang="en-US" dirty="0" smtClean="0"/>
              <a:t>Click to edit Master title style</a:t>
            </a:r>
            <a:endParaRPr kumimoji="0"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defRPr>
                <a:latin typeface="Comic Sans MS" pitchFamily="66" charset="0"/>
              </a:defRPr>
            </a:lvl1pPr>
            <a:lvl2pPr>
              <a:defRPr>
                <a:latin typeface="Comic Sans MS" pitchFamily="66" charset="0"/>
              </a:defRPr>
            </a:lvl2pPr>
            <a:lvl3pPr>
              <a:defRPr>
                <a:latin typeface="Comic Sans MS" pitchFamily="66" charset="0"/>
              </a:defRPr>
            </a:lvl3pPr>
            <a:lvl4pPr>
              <a:defRPr>
                <a:latin typeface="Comic Sans MS" pitchFamily="66" charset="0"/>
              </a:defRPr>
            </a:lvl4pPr>
            <a:lvl5pPr>
              <a:defRPr>
                <a:latin typeface="Comic Sans MS" pitchFamily="66" charset="0"/>
              </a:defRPr>
            </a:lvl5pPr>
            <a:extLst/>
          </a:lstStyle>
          <a:p>
            <a:pPr lvl="0" eaLnBrk="1" latinLnBrk="0" hangingPunct="1"/>
            <a:r>
              <a:rPr lang="en-US" dirty="0" smtClean="0"/>
              <a:t>Click to edit Master text styles</a:t>
            </a:r>
          </a:p>
          <a:p>
            <a:pPr lvl="1" eaLnBrk="1" latinLnBrk="0" hangingPunct="1"/>
            <a:r>
              <a:rPr lang="en-US" dirty="0" smtClean="0"/>
              <a:t>Second level</a:t>
            </a:r>
          </a:p>
          <a:p>
            <a:pPr lvl="2" eaLnBrk="1" latinLnBrk="0" hangingPunct="1"/>
            <a:r>
              <a:rPr lang="en-US" dirty="0" smtClean="0"/>
              <a:t>Third level</a:t>
            </a:r>
          </a:p>
          <a:p>
            <a:pPr lvl="3" eaLnBrk="1" latinLnBrk="0" hangingPunct="1"/>
            <a:r>
              <a:rPr lang="en-US" dirty="0" smtClean="0"/>
              <a:t>Fourth level</a:t>
            </a:r>
          </a:p>
          <a:p>
            <a:pPr lvl="4" eaLnBrk="1" latinLnBrk="0" hangingPunct="1"/>
            <a:r>
              <a:rPr lang="en-US" dirty="0" smtClean="0"/>
              <a:t>Fifth level</a:t>
            </a:r>
            <a:endParaRPr kumimoji="0"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0820CF-B880-4189-942D-D702A7CBA730}" type="datetimeFigureOut">
              <a:rPr lang="zh-CN" altLang="en-US" smtClean="0"/>
              <a:pPr/>
              <a:t>2012/6/21</a:t>
            </a:fld>
            <a:endParaRPr lang="zh-CN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913308-F349-4B6D-A68A-DD1791B4A57B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Section Header"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8"/>
          <p:cNvSpPr/>
          <p:nvPr/>
        </p:nvSpPr>
        <p:spPr bwMode="ltGray">
          <a:xfrm>
            <a:off x="0" y="1"/>
            <a:ext cx="9144000" cy="2602520"/>
          </a:xfrm>
          <a:prstGeom prst="rect">
            <a:avLst/>
          </a:prstGeom>
          <a:solidFill>
            <a:srgbClr val="000000"/>
          </a:solidFill>
          <a:ln w="48000" cap="flat" cmpd="thickThin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12" name="Rectangle 11"/>
          <p:cNvSpPr/>
          <p:nvPr/>
        </p:nvSpPr>
        <p:spPr bwMode="invGray">
          <a:xfrm>
            <a:off x="0" y="2602520"/>
            <a:ext cx="9144000" cy="45720"/>
          </a:xfrm>
          <a:prstGeom prst="rect">
            <a:avLst/>
          </a:prstGeom>
          <a:solidFill>
            <a:srgbClr val="FFFFFF"/>
          </a:solidFill>
          <a:ln w="48000" cap="flat" cmpd="thickThin" algn="ctr">
            <a:noFill/>
            <a:prstDash val="solid"/>
          </a:ln>
          <a:effectLst>
            <a:outerShdw blurRad="31750" dist="10160" dir="5400000" algn="tl" rotWithShape="0">
              <a:srgbClr val="000000">
                <a:alpha val="60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49808" y="118872"/>
            <a:ext cx="8013192" cy="1636776"/>
          </a:xfrm>
        </p:spPr>
        <p:txBody>
          <a:bodyPr vert="horz" lIns="91440" tIns="0" rIns="91440" bIns="0" rtlCol="0" anchor="b">
            <a:normAutofit/>
            <a:scene3d>
              <a:camera prst="orthographicFront"/>
              <a:lightRig rig="threePt" dir="t">
                <a:rot lat="0" lon="0" rev="4800000"/>
              </a:lightRig>
            </a:scene3d>
            <a:sp3d prstMaterial="matte">
              <a:bevelT w="50800" h="10160"/>
            </a:sp3d>
          </a:bodyPr>
          <a:lstStyle>
            <a:lvl1pPr algn="l">
              <a:defRPr sz="4700" b="1" cap="none" baseline="0"/>
            </a:lvl1pPr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40664" y="1828800"/>
            <a:ext cx="8022336" cy="685800"/>
          </a:xfrm>
        </p:spPr>
        <p:txBody>
          <a:bodyPr lIns="146304" tIns="0" rIns="45720" bIns="0" anchor="t"/>
          <a:lstStyle>
            <a:lvl1pPr marL="0" indent="0">
              <a:buNone/>
              <a:defRPr sz="2000">
                <a:solidFill>
                  <a:srgbClr val="FFFFFF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  <a:extLst/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0820CF-B880-4189-942D-D702A7CBA730}" type="datetimeFigureOut">
              <a:rPr lang="zh-CN" altLang="en-US" smtClean="0"/>
              <a:pPr/>
              <a:t>2012/6/21</a:t>
            </a:fld>
            <a:endParaRPr lang="zh-CN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913308-F349-4B6D-A68A-DD1791B4A57B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773936"/>
            <a:ext cx="4038600" cy="4623816"/>
          </a:xfrm>
        </p:spPr>
        <p:txBody>
          <a:bodyPr lIns="91440"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773936"/>
            <a:ext cx="4038600" cy="4623816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0820CF-B880-4189-942D-D702A7CBA730}" type="datetimeFigureOut">
              <a:rPr lang="zh-CN" altLang="en-US" smtClean="0"/>
              <a:pPr/>
              <a:t>2012/6/21</a:t>
            </a:fld>
            <a:endParaRPr lang="zh-CN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913308-F349-4B6D-A68A-DD1791B4A57B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98987"/>
            <a:ext cx="4040188" cy="715355"/>
          </a:xfrm>
        </p:spPr>
        <p:txBody>
          <a:bodyPr lIns="146304" anchor="ctr"/>
          <a:lstStyle>
            <a:lvl1pPr marL="0" indent="0">
              <a:buNone/>
              <a:defRPr sz="2300" b="1" cap="all" baseline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  <a:extLst/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449512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698987"/>
            <a:ext cx="4041775" cy="715355"/>
          </a:xfrm>
        </p:spPr>
        <p:txBody>
          <a:bodyPr lIns="146304" anchor="ctr"/>
          <a:lstStyle>
            <a:lvl1pPr marL="0" indent="0">
              <a:buNone/>
              <a:defRPr sz="2300" b="1" cap="all" baseline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  <a:extLst/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449512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0820CF-B880-4189-942D-D702A7CBA730}" type="datetimeFigureOut">
              <a:rPr lang="zh-CN" altLang="en-US" smtClean="0"/>
              <a:pPr/>
              <a:t>2012/6/21</a:t>
            </a:fld>
            <a:endParaRPr lang="zh-CN" alt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913308-F349-4B6D-A68A-DD1791B4A57B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0820CF-B880-4189-942D-D702A7CBA730}" type="datetimeFigureOut">
              <a:rPr lang="zh-CN" altLang="en-US" smtClean="0"/>
              <a:pPr/>
              <a:t>2012/6/21</a:t>
            </a:fld>
            <a:endParaRPr lang="zh-CN" alt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913308-F349-4B6D-A68A-DD1791B4A57B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0820CF-B880-4189-942D-D702A7CBA730}" type="datetimeFigureOut">
              <a:rPr lang="zh-CN" altLang="en-US" smtClean="0"/>
              <a:pPr/>
              <a:t>2012/6/21</a:t>
            </a:fld>
            <a:endParaRPr lang="zh-CN" alt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913308-F349-4B6D-A68A-DD1791B4A57B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67838" y="152400"/>
            <a:ext cx="2523744" cy="978408"/>
          </a:xfrm>
        </p:spPr>
        <p:txBody>
          <a:bodyPr vert="horz" lIns="73152" rIns="45720" bIns="0" rtlCol="0" anchor="b">
            <a:normAutofit/>
            <a:sp3d prstMaterial="matte"/>
          </a:bodyPr>
          <a:lstStyle>
            <a:lvl1pPr algn="l">
              <a:defRPr sz="2000" b="0"/>
            </a:lvl1pPr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019377" y="1743133"/>
            <a:ext cx="5920641" cy="455888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67838" y="1730018"/>
            <a:ext cx="2468880" cy="4572000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  <a:extLst/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0820CF-B880-4189-942D-D702A7CBA730}" type="datetimeFigureOut">
              <a:rPr lang="zh-CN" altLang="en-US" smtClean="0"/>
              <a:pPr/>
              <a:t>2012/6/21</a:t>
            </a:fld>
            <a:endParaRPr lang="zh-CN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913308-F349-4B6D-A68A-DD1791B4A57B}" type="slidenum">
              <a:rPr lang="zh-CN" altLang="en-US" smtClean="0"/>
              <a:pPr/>
              <a:t>‹#›</a:t>
            </a:fld>
            <a:endParaRPr lang="zh-CN" altLang="en-US"/>
          </a:p>
        </p:txBody>
      </p:sp>
      <p:sp>
        <p:nvSpPr>
          <p:cNvPr id="12" name="Rectangle 11"/>
          <p:cNvSpPr/>
          <p:nvPr/>
        </p:nvSpPr>
        <p:spPr bwMode="invGray">
          <a:xfrm>
            <a:off x="2855737" y="0"/>
            <a:ext cx="45720" cy="1453896"/>
          </a:xfrm>
          <a:prstGeom prst="rect">
            <a:avLst/>
          </a:prstGeom>
          <a:solidFill>
            <a:srgbClr val="FFFFFF"/>
          </a:solidFill>
          <a:ln w="48000" cap="flat" cmpd="thickThin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9" name="Rectangle 8"/>
          <p:cNvSpPr/>
          <p:nvPr/>
        </p:nvSpPr>
        <p:spPr bwMode="invGray">
          <a:xfrm>
            <a:off x="2855737" y="0"/>
            <a:ext cx="45720" cy="1453896"/>
          </a:xfrm>
          <a:prstGeom prst="rect">
            <a:avLst/>
          </a:prstGeom>
          <a:solidFill>
            <a:srgbClr val="FFFFFF"/>
          </a:solidFill>
          <a:ln w="48000" cap="flat" cmpd="thickThin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64592" y="155448"/>
            <a:ext cx="2525150" cy="978408"/>
          </a:xfrm>
        </p:spPr>
        <p:txBody>
          <a:bodyPr lIns="73152" bIns="0" anchor="b">
            <a:sp3d prstMaterial="matte"/>
          </a:bodyPr>
          <a:lstStyle>
            <a:lvl1pPr algn="l">
              <a:defRPr sz="2000" b="0"/>
            </a:lvl1pPr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2903805" y="1484808"/>
            <a:ext cx="6247397" cy="5373192"/>
          </a:xfrm>
          <a:solidFill>
            <a:schemeClr val="bg2">
              <a:shade val="75000"/>
            </a:schemeClr>
          </a:solidFill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  <a:extLst/>
          </a:lstStyle>
          <a:p>
            <a:r>
              <a:rPr kumimoji="0" lang="en-US" smtClean="0"/>
              <a:t>Click icon to add picture</a:t>
            </a:r>
            <a:endParaRPr kumimoji="0"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64592" y="1728216"/>
            <a:ext cx="2468880" cy="4572000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  <a:extLst/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164592" y="1170432"/>
            <a:ext cx="2523744" cy="201168"/>
          </a:xfrm>
        </p:spPr>
        <p:txBody>
          <a:bodyPr/>
          <a:lstStyle/>
          <a:p>
            <a:fld id="{530820CF-B880-4189-942D-D702A7CBA730}" type="datetimeFigureOut">
              <a:rPr lang="zh-CN" altLang="en-US" smtClean="0"/>
              <a:pPr/>
              <a:t>2012/6/21</a:t>
            </a:fld>
            <a:endParaRPr lang="zh-CN" altLang="en-US"/>
          </a:p>
        </p:txBody>
      </p:sp>
      <p:sp>
        <p:nvSpPr>
          <p:cNvPr id="11" name="Rectangle 10"/>
          <p:cNvSpPr/>
          <p:nvPr/>
        </p:nvSpPr>
        <p:spPr>
          <a:xfrm>
            <a:off x="2855737" y="0"/>
            <a:ext cx="45720" cy="6858000"/>
          </a:xfrm>
          <a:prstGeom prst="rect">
            <a:avLst/>
          </a:prstGeom>
          <a:solidFill>
            <a:srgbClr val="FFFFFF"/>
          </a:solidFill>
          <a:ln w="48000" cap="flat" cmpd="thickThin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9" name="Rectangle 8"/>
          <p:cNvSpPr/>
          <p:nvPr/>
        </p:nvSpPr>
        <p:spPr bwMode="invGray">
          <a:xfrm>
            <a:off x="2855737" y="0"/>
            <a:ext cx="45720" cy="6858000"/>
          </a:xfrm>
          <a:prstGeom prst="rect">
            <a:avLst/>
          </a:prstGeom>
          <a:solidFill>
            <a:srgbClr val="FFFFFF"/>
          </a:solidFill>
          <a:ln w="48000" cap="flat" cmpd="thickThin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3035808" y="1170432"/>
            <a:ext cx="5193792" cy="201168"/>
          </a:xfrm>
        </p:spPr>
        <p:txBody>
          <a:bodyPr/>
          <a:lstStyle>
            <a:lvl1pPr>
              <a:defRPr>
                <a:solidFill>
                  <a:schemeClr val="bg1">
                    <a:shade val="50000"/>
                  </a:schemeClr>
                </a:solidFill>
              </a:defRPr>
            </a:lvl1pPr>
          </a:lstStyle>
          <a:p>
            <a:endParaRPr lang="zh-CN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8339328" y="1170432"/>
            <a:ext cx="733864" cy="201168"/>
          </a:xfrm>
        </p:spPr>
        <p:txBody>
          <a:bodyPr/>
          <a:lstStyle/>
          <a:p>
            <a:fld id="{0C913308-F349-4B6D-A68A-DD1791B4A57B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0820CF-B880-4189-942D-D702A7CBA730}" type="datetimeFigureOut">
              <a:rPr lang="zh-CN" altLang="en-US" smtClean="0"/>
              <a:pPr/>
              <a:t>2012/6/21</a:t>
            </a:fld>
            <a:endParaRPr lang="zh-CN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913308-F349-4B6D-A68A-DD1791B4A57B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8"/>
          <p:cNvSpPr/>
          <p:nvPr/>
        </p:nvSpPr>
        <p:spPr bwMode="invGray">
          <a:xfrm>
            <a:off x="6598920" y="0"/>
            <a:ext cx="45720" cy="6858000"/>
          </a:xfrm>
          <a:prstGeom prst="rect">
            <a:avLst/>
          </a:prstGeom>
          <a:solidFill>
            <a:srgbClr val="FFFFFF"/>
          </a:solidFill>
          <a:ln w="48000" cap="flat" cmpd="thickThin" algn="ctr">
            <a:noFill/>
            <a:prstDash val="solid"/>
          </a:ln>
          <a:effectLst>
            <a:outerShdw blurRad="31750" dist="10160" dir="10800000" algn="tl" rotWithShape="0">
              <a:srgbClr val="000000">
                <a:alpha val="60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8" name="Rectangle 7"/>
          <p:cNvSpPr/>
          <p:nvPr/>
        </p:nvSpPr>
        <p:spPr bwMode="ltGray">
          <a:xfrm>
            <a:off x="6647687" y="0"/>
            <a:ext cx="2514601" cy="6858000"/>
          </a:xfrm>
          <a:prstGeom prst="rect">
            <a:avLst/>
          </a:prstGeom>
          <a:solidFill>
            <a:srgbClr val="000000"/>
          </a:solidFill>
          <a:ln w="48000" cap="flat" cmpd="thickThin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781800" y="274640"/>
            <a:ext cx="1905000" cy="5851525"/>
          </a:xfrm>
        </p:spPr>
        <p:txBody>
          <a:bodyPr vert="eaVert"/>
          <a:lstStyle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304800"/>
            <a:ext cx="6019800" cy="5851525"/>
          </a:xfrm>
        </p:spPr>
        <p:txBody>
          <a:bodyPr vert="eaVert"/>
          <a:lstStyle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0820CF-B880-4189-942D-D702A7CBA730}" type="datetimeFigureOut">
              <a:rPr lang="zh-CN" altLang="en-US" smtClean="0"/>
              <a:pPr/>
              <a:t>2012/6/21</a:t>
            </a:fld>
            <a:endParaRPr lang="zh-CN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2640597" y="6377459"/>
            <a:ext cx="3836404" cy="365125"/>
          </a:xfrm>
        </p:spPr>
        <p:txBody>
          <a:bodyPr/>
          <a:lstStyle/>
          <a:p>
            <a:endParaRPr lang="zh-CN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913308-F349-4B6D-A68A-DD1791B4A57B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9"/>
          <p:cNvSpPr/>
          <p:nvPr/>
        </p:nvSpPr>
        <p:spPr bwMode="invGray">
          <a:xfrm>
            <a:off x="0" y="1435895"/>
            <a:ext cx="9144000" cy="45720"/>
          </a:xfrm>
          <a:prstGeom prst="rect">
            <a:avLst/>
          </a:prstGeom>
          <a:solidFill>
            <a:srgbClr val="FFFFFF"/>
          </a:solidFill>
          <a:ln w="48000" cap="flat" cmpd="thickThin" algn="ctr">
            <a:noFill/>
            <a:prstDash val="solid"/>
          </a:ln>
          <a:effectLst>
            <a:outerShdw blurRad="31750" dist="10160" dir="5400000" algn="tl" rotWithShape="0">
              <a:srgbClr val="000000">
                <a:alpha val="60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7" name="Rectangle 6"/>
          <p:cNvSpPr/>
          <p:nvPr/>
        </p:nvSpPr>
        <p:spPr bwMode="ltGray">
          <a:xfrm>
            <a:off x="0" y="0"/>
            <a:ext cx="9143999" cy="1433733"/>
          </a:xfrm>
          <a:prstGeom prst="rect">
            <a:avLst/>
          </a:prstGeom>
          <a:solidFill>
            <a:srgbClr val="000000"/>
          </a:solidFill>
          <a:ln w="48000" cap="flat" cmpd="thickThin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152400"/>
            <a:ext cx="8229600" cy="1251062"/>
          </a:xfrm>
          <a:prstGeom prst="rect">
            <a:avLst/>
          </a:prstGeom>
        </p:spPr>
        <p:txBody>
          <a:bodyPr vert="horz" lIns="91440" rIns="45720" rtlCol="0" anchor="ctr">
            <a:normAutofit/>
            <a:scene3d>
              <a:camera prst="orthographicFront"/>
              <a:lightRig rig="threePt" dir="t">
                <a:rot lat="0" lon="0" rev="4800000"/>
              </a:lightRig>
            </a:scene3d>
            <a:sp3d prstMaterial="matte">
              <a:bevelT w="50800" h="10160"/>
            </a:sp3d>
          </a:bodyPr>
          <a:lstStyle>
            <a:extLst/>
          </a:lstStyle>
          <a:p>
            <a:r>
              <a:rPr kumimoji="0" lang="en-US" dirty="0" smtClean="0"/>
              <a:t>Click to edit Master title style</a:t>
            </a:r>
            <a:endParaRPr kumimoji="0"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775191"/>
            <a:ext cx="8229600" cy="4625609"/>
          </a:xfrm>
          <a:prstGeom prst="rect">
            <a:avLst/>
          </a:prstGeom>
        </p:spPr>
        <p:txBody>
          <a:bodyPr vert="horz" lIns="54864" tIns="91440" rtlCol="0">
            <a:normAutofit/>
          </a:bodyPr>
          <a:lstStyle>
            <a:extLst/>
          </a:lstStyle>
          <a:p>
            <a:pPr lvl="0" eaLnBrk="1" latinLnBrk="0" hangingPunct="1"/>
            <a:r>
              <a:rPr kumimoji="0" lang="en-US" dirty="0" smtClean="0"/>
              <a:t>Click to edit Master text styles</a:t>
            </a:r>
          </a:p>
          <a:p>
            <a:pPr lvl="1" eaLnBrk="1" latinLnBrk="0" hangingPunct="1"/>
            <a:r>
              <a:rPr kumimoji="0" lang="en-US" dirty="0" smtClean="0"/>
              <a:t>Second level</a:t>
            </a:r>
          </a:p>
          <a:p>
            <a:pPr lvl="2" eaLnBrk="1" latinLnBrk="0" hangingPunct="1"/>
            <a:r>
              <a:rPr kumimoji="0" lang="en-US" dirty="0" smtClean="0"/>
              <a:t>Third level</a:t>
            </a:r>
          </a:p>
          <a:p>
            <a:pPr lvl="3" eaLnBrk="1" latinLnBrk="0" hangingPunct="1"/>
            <a:r>
              <a:rPr kumimoji="0" lang="en-US" dirty="0" smtClean="0"/>
              <a:t>Fourth level</a:t>
            </a:r>
          </a:p>
          <a:p>
            <a:pPr lvl="4" eaLnBrk="1" latinLnBrk="0" hangingPunct="1"/>
            <a:r>
              <a:rPr kumimoji="0" lang="en-US" dirty="0" smtClean="0"/>
              <a:t>Fifth level</a:t>
            </a:r>
            <a:endParaRPr kumimoji="0"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476999"/>
            <a:ext cx="2133600" cy="274320"/>
          </a:xfrm>
          <a:prstGeom prst="rect">
            <a:avLst/>
          </a:prstGeom>
        </p:spPr>
        <p:txBody>
          <a:bodyPr vert="horz" lIns="109728" rIns="45720" bIns="0" rtlCol="0" anchor="b"/>
          <a:lstStyle>
            <a:lvl1pPr algn="l" eaLnBrk="1" latinLnBrk="0" hangingPunct="1">
              <a:defRPr kumimoji="0" sz="1200">
                <a:solidFill>
                  <a:schemeClr val="tx1">
                    <a:tint val="95000"/>
                  </a:schemeClr>
                </a:solidFill>
              </a:defRPr>
            </a:lvl1pPr>
            <a:extLst/>
          </a:lstStyle>
          <a:p>
            <a:fld id="{530820CF-B880-4189-942D-D702A7CBA730}" type="datetimeFigureOut">
              <a:rPr lang="zh-CN" altLang="en-US" smtClean="0"/>
              <a:pPr/>
              <a:t>2012/6/21</a:t>
            </a:fld>
            <a:endParaRPr lang="zh-CN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640596" y="6476999"/>
            <a:ext cx="5507719" cy="274320"/>
          </a:xfrm>
          <a:prstGeom prst="rect">
            <a:avLst/>
          </a:prstGeom>
        </p:spPr>
        <p:txBody>
          <a:bodyPr vert="horz" lIns="45720" rIns="45720" bIns="0" rtlCol="0" anchor="b"/>
          <a:lstStyle>
            <a:lvl1pPr algn="l" eaLnBrk="1" latinLnBrk="0" hangingPunct="1">
              <a:defRPr kumimoji="0" sz="1200">
                <a:solidFill>
                  <a:schemeClr val="tx1">
                    <a:tint val="95000"/>
                  </a:schemeClr>
                </a:solidFill>
              </a:defRPr>
            </a:lvl1pPr>
            <a:extLst/>
          </a:lstStyle>
          <a:p>
            <a:endParaRPr lang="zh-CN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204396" y="6476999"/>
            <a:ext cx="733864" cy="274320"/>
          </a:xfrm>
          <a:prstGeom prst="rect">
            <a:avLst/>
          </a:prstGeom>
        </p:spPr>
        <p:txBody>
          <a:bodyPr vert="horz" bIns="0" rtlCol="0" anchor="b"/>
          <a:lstStyle>
            <a:lvl1pPr algn="r" eaLnBrk="1" latinLnBrk="0" hangingPunct="1">
              <a:defRPr kumimoji="0" sz="1200">
                <a:solidFill>
                  <a:schemeClr val="tx1">
                    <a:tint val="95000"/>
                  </a:schemeClr>
                </a:solidFill>
              </a:defRPr>
            </a:lvl1pPr>
            <a:extLst/>
          </a:lstStyle>
          <a:p>
            <a:fld id="{0C913308-F349-4B6D-A68A-DD1791B4A57B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4" r:id="rId1"/>
    <p:sldLayoutId id="2147483665" r:id="rId2"/>
    <p:sldLayoutId id="2147483666" r:id="rId3"/>
    <p:sldLayoutId id="2147483667" r:id="rId4"/>
    <p:sldLayoutId id="2147483668" r:id="rId5"/>
    <p:sldLayoutId id="2147483669" r:id="rId6"/>
    <p:sldLayoutId id="2147483670" r:id="rId7"/>
    <p:sldLayoutId id="2147483671" r:id="rId8"/>
    <p:sldLayoutId id="2147483672" r:id="rId9"/>
    <p:sldLayoutId id="2147483673" r:id="rId10"/>
    <p:sldLayoutId id="2147483674" r:id="rId11"/>
  </p:sldLayoutIdLst>
  <p:txStyles>
    <p:titleStyle>
      <a:lvl1pPr algn="l" rtl="0" eaLnBrk="1" latinLnBrk="0" hangingPunct="1">
        <a:spcBef>
          <a:spcPct val="0"/>
        </a:spcBef>
        <a:buNone/>
        <a:defRPr kumimoji="0" sz="4500" b="1" kern="1200">
          <a:solidFill>
            <a:schemeClr val="accent1">
              <a:satMod val="150000"/>
            </a:schemeClr>
          </a:solidFill>
          <a:effectLst/>
          <a:latin typeface="Comic Sans MS" pitchFamily="66" charset="0"/>
          <a:ea typeface="+mj-ea"/>
          <a:cs typeface="+mj-cs"/>
        </a:defRPr>
      </a:lvl1pPr>
      <a:extLst/>
    </p:titleStyle>
    <p:bodyStyle>
      <a:lvl1pPr marL="438912" indent="-320040" algn="l" rtl="0" eaLnBrk="1" latinLnBrk="0" hangingPunct="1">
        <a:spcBef>
          <a:spcPts val="0"/>
        </a:spcBef>
        <a:buClr>
          <a:schemeClr val="accent1"/>
        </a:buClr>
        <a:buSzPct val="80000"/>
        <a:buFont typeface="Wingdings 2"/>
        <a:buChar char=""/>
        <a:defRPr kumimoji="0" sz="3200" kern="1200">
          <a:solidFill>
            <a:schemeClr val="tx1"/>
          </a:solidFill>
          <a:latin typeface="Comic Sans MS" pitchFamily="66" charset="0"/>
          <a:ea typeface="+mn-ea"/>
          <a:cs typeface="+mn-cs"/>
        </a:defRPr>
      </a:lvl1pPr>
      <a:lvl2pPr marL="731520" indent="-274320" algn="l" rtl="0" eaLnBrk="1" latinLnBrk="0" hangingPunct="1">
        <a:spcBef>
          <a:spcPct val="20000"/>
        </a:spcBef>
        <a:buClr>
          <a:schemeClr val="accent2"/>
        </a:buClr>
        <a:buSzPct val="90000"/>
        <a:buFont typeface="Wingdings"/>
        <a:buChar char=""/>
        <a:defRPr kumimoji="0" sz="2800" kern="1200">
          <a:solidFill>
            <a:schemeClr val="tx1"/>
          </a:solidFill>
          <a:latin typeface="Comic Sans MS" pitchFamily="66" charset="0"/>
          <a:ea typeface="+mn-ea"/>
          <a:cs typeface="+mn-cs"/>
        </a:defRPr>
      </a:lvl2pPr>
      <a:lvl3pPr marL="996696" indent="-228600" algn="l" rtl="0" eaLnBrk="1" latinLnBrk="0" hangingPunct="1">
        <a:spcBef>
          <a:spcPct val="20000"/>
        </a:spcBef>
        <a:buClr>
          <a:schemeClr val="accent3"/>
        </a:buClr>
        <a:buFont typeface="Arial"/>
        <a:buChar char="▪"/>
        <a:defRPr kumimoji="0" sz="2400" kern="1200">
          <a:solidFill>
            <a:schemeClr val="tx1"/>
          </a:solidFill>
          <a:latin typeface="Comic Sans MS" pitchFamily="66" charset="0"/>
          <a:ea typeface="+mn-ea"/>
          <a:cs typeface="+mn-cs"/>
        </a:defRPr>
      </a:lvl3pPr>
      <a:lvl4pPr marL="1216152" indent="-182880" algn="l" rtl="0" eaLnBrk="1" latinLnBrk="0" hangingPunct="1">
        <a:spcBef>
          <a:spcPct val="20000"/>
        </a:spcBef>
        <a:buClr>
          <a:schemeClr val="accent4"/>
        </a:buClr>
        <a:buFont typeface="Arial"/>
        <a:buChar char="▪"/>
        <a:defRPr kumimoji="0" sz="2000" kern="1200">
          <a:solidFill>
            <a:schemeClr val="tx1"/>
          </a:solidFill>
          <a:latin typeface="Comic Sans MS" pitchFamily="66" charset="0"/>
          <a:ea typeface="+mn-ea"/>
          <a:cs typeface="+mn-cs"/>
        </a:defRPr>
      </a:lvl4pPr>
      <a:lvl5pPr marL="1426464" indent="-182880" algn="l" rtl="0" eaLnBrk="1" latinLnBrk="0" hangingPunct="1">
        <a:spcBef>
          <a:spcPct val="20000"/>
        </a:spcBef>
        <a:buClr>
          <a:schemeClr val="accent5"/>
        </a:buClr>
        <a:buFont typeface="Wingdings 3"/>
        <a:buChar char=""/>
        <a:defRPr kumimoji="0" lang="en-US" sz="2000" kern="1200" smtClean="0">
          <a:solidFill>
            <a:schemeClr val="tx1"/>
          </a:solidFill>
          <a:latin typeface="+mn-lt"/>
          <a:ea typeface="+mn-ea"/>
          <a:cs typeface="+mn-cs"/>
        </a:defRPr>
      </a:lvl5pPr>
      <a:lvl6pPr marL="1627632" indent="-182880" algn="l" rtl="0" eaLnBrk="1" latinLnBrk="0" hangingPunct="1">
        <a:spcBef>
          <a:spcPct val="20000"/>
        </a:spcBef>
        <a:buClr>
          <a:schemeClr val="accent6"/>
        </a:buClr>
        <a:buSzPct val="100000"/>
        <a:buFont typeface="Wingdings 2"/>
        <a:buChar char="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1828800" indent="-182880" algn="l" rtl="0" eaLnBrk="1" latinLnBrk="0" hangingPunct="1">
        <a:spcBef>
          <a:spcPct val="20000"/>
        </a:spcBef>
        <a:buClr>
          <a:schemeClr val="accent1"/>
        </a:buClr>
        <a:buSzPct val="100000"/>
        <a:buFont typeface="Wingdings 2"/>
        <a:buChar char="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2029968" indent="-182880" algn="l" rtl="0" eaLnBrk="1" latinLnBrk="0" hangingPunct="1">
        <a:spcBef>
          <a:spcPct val="20000"/>
        </a:spcBef>
        <a:buClr>
          <a:schemeClr val="accent2"/>
        </a:buClr>
        <a:buFont typeface="Wingdings 2" pitchFamily="18" charset="2"/>
        <a:buChar char="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2231136" indent="-182880" algn="l" rtl="0" eaLnBrk="1" latinLnBrk="0" hangingPunct="1">
        <a:spcBef>
          <a:spcPct val="20000"/>
        </a:spcBef>
        <a:buClr>
          <a:schemeClr val="accent3"/>
        </a:buClr>
        <a:buFont typeface="Wingdings 2" pitchFamily="18" charset="2"/>
        <a:buChar char=""/>
        <a:defRPr kumimoji="0" sz="1800" kern="1200" baseline="0">
          <a:solidFill>
            <a:schemeClr val="tx1"/>
          </a:solidFill>
          <a:latin typeface="+mn-lt"/>
          <a:ea typeface="+mn-ea"/>
          <a:cs typeface="+mn-cs"/>
        </a:defRPr>
      </a:lvl9pPr>
      <a:extLst/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  <a:extLst/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gif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9.jpe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eg"/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2.png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636" name="Rectangle 12"/>
          <p:cNvSpPr>
            <a:spLocks noGrp="1" noChangeArrowheads="1"/>
          </p:cNvSpPr>
          <p:nvPr>
            <p:ph type="ctrTitle"/>
          </p:nvPr>
        </p:nvSpPr>
        <p:spPr>
          <a:xfrm>
            <a:off x="251520" y="1556792"/>
            <a:ext cx="8583488" cy="2896344"/>
          </a:xfrm>
        </p:spPr>
        <p:txBody>
          <a:bodyPr>
            <a:normAutofit/>
          </a:bodyPr>
          <a:lstStyle/>
          <a:p>
            <a:pPr algn="ctr"/>
            <a:r>
              <a:rPr lang="en-US" dirty="0" smtClean="0"/>
              <a:t>XNL-Soar: where we are</a:t>
            </a:r>
            <a:br>
              <a:rPr lang="en-US" dirty="0" smtClean="0"/>
            </a:br>
            <a:r>
              <a:rPr lang="en-US" dirty="0" smtClean="0"/>
              <a:t>and</a:t>
            </a:r>
            <a:br>
              <a:rPr lang="en-US" dirty="0" smtClean="0"/>
            </a:br>
            <a:r>
              <a:rPr lang="en-US" dirty="0" smtClean="0"/>
              <a:t>where we’re headed</a:t>
            </a:r>
            <a:endParaRPr lang="en-US" dirty="0"/>
          </a:p>
        </p:txBody>
      </p:sp>
      <p:sp>
        <p:nvSpPr>
          <p:cNvPr id="7" name="Rectangle 16"/>
          <p:cNvSpPr>
            <a:spLocks noGrp="1" noChangeArrowheads="1"/>
          </p:cNvSpPr>
          <p:nvPr>
            <p:ph type="sldNum" sz="quarter" idx="12"/>
          </p:nvPr>
        </p:nvSpPr>
        <p:spPr>
          <a:xfrm>
            <a:off x="6858000" y="6248400"/>
            <a:ext cx="1905000" cy="457200"/>
          </a:xfrm>
          <a:prstGeom prst="rect">
            <a:avLst/>
          </a:prstGeom>
        </p:spPr>
        <p:txBody>
          <a:bodyPr/>
          <a:lstStyle/>
          <a:p>
            <a:fld id="{06F03FE2-CC23-486D-B41E-FE2A7B17DE45}" type="slidenum">
              <a:rPr lang="en-US"/>
              <a:pPr/>
              <a:t>1</a:t>
            </a:fld>
            <a:endParaRPr lang="en-US"/>
          </a:p>
        </p:txBody>
      </p:sp>
      <p:sp>
        <p:nvSpPr>
          <p:cNvPr id="26638" name="Text Box 14"/>
          <p:cNvSpPr txBox="1">
            <a:spLocks noChangeArrowheads="1"/>
          </p:cNvSpPr>
          <p:nvPr/>
        </p:nvSpPr>
        <p:spPr bwMode="auto">
          <a:xfrm>
            <a:off x="1524000" y="4195936"/>
            <a:ext cx="5867400" cy="78483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</a:pPr>
            <a:r>
              <a:rPr lang="en-US" dirty="0" smtClean="0">
                <a:solidFill>
                  <a:schemeClr val="tx2"/>
                </a:solidFill>
                <a:latin typeface="Comic Sans MS" pitchFamily="66" charset="0"/>
              </a:rPr>
              <a:t>Deryle Lonsdale, Jeremiah McGhee, </a:t>
            </a:r>
          </a:p>
          <a:p>
            <a:pPr algn="ctr">
              <a:spcBef>
                <a:spcPct val="50000"/>
              </a:spcBef>
            </a:pPr>
            <a:r>
              <a:rPr lang="en-US" dirty="0" smtClean="0">
                <a:solidFill>
                  <a:schemeClr val="tx2"/>
                </a:solidFill>
                <a:latin typeface="Comic Sans MS" pitchFamily="66" charset="0"/>
              </a:rPr>
              <a:t>Nathan Glenn, and Tory Anderson</a:t>
            </a:r>
            <a:endParaRPr lang="en-US" dirty="0">
              <a:solidFill>
                <a:schemeClr val="tx2"/>
              </a:solidFill>
              <a:latin typeface="Comic Sans MS" pitchFamily="66" charset="0"/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What is XNL-Soar?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775191"/>
            <a:ext cx="8229600" cy="4174089"/>
          </a:xfrm>
        </p:spPr>
        <p:txBody>
          <a:bodyPr>
            <a:normAutofit/>
          </a:bodyPr>
          <a:lstStyle/>
          <a:p>
            <a:r>
              <a:rPr lang="en-US" dirty="0" smtClean="0"/>
              <a:t>Update of NL-Soar</a:t>
            </a:r>
          </a:p>
          <a:p>
            <a:r>
              <a:rPr lang="en-US" dirty="0" smtClean="0"/>
              <a:t>Incremental language processor built on Soar</a:t>
            </a:r>
          </a:p>
          <a:p>
            <a:r>
              <a:rPr lang="en-US" dirty="0" smtClean="0"/>
              <a:t>Intended to help in language modeling tasks</a:t>
            </a:r>
          </a:p>
          <a:p>
            <a:pPr lvl="1"/>
            <a:r>
              <a:rPr lang="en-US" dirty="0" smtClean="0"/>
              <a:t>Language/task integrations</a:t>
            </a:r>
          </a:p>
          <a:p>
            <a:pPr lvl="1"/>
            <a:r>
              <a:rPr lang="en-US" dirty="0" smtClean="0"/>
              <a:t>Interfaces, ambiguity, parsing, lexicon, etc.</a:t>
            </a:r>
          </a:p>
          <a:p>
            <a:r>
              <a:rPr lang="en-US" dirty="0" smtClean="0"/>
              <a:t>More detail last year (and prior)</a:t>
            </a:r>
          </a:p>
          <a:p>
            <a:endParaRPr lang="en-US" dirty="0" smtClean="0"/>
          </a:p>
          <a:p>
            <a:pPr>
              <a:buNone/>
            </a:pPr>
            <a:endParaRPr lang="en-US" dirty="0"/>
          </a:p>
          <a:p>
            <a:endParaRPr lang="en-US" dirty="0" smtClean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Updated how?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Soar 7.2 </a:t>
            </a:r>
            <a:r>
              <a:rPr lang="en-US" dirty="0" smtClean="0">
                <a:sym typeface="Wingdings" pitchFamily="2" charset="2"/>
              </a:rPr>
              <a:t> </a:t>
            </a:r>
            <a:r>
              <a:rPr lang="en-US" smtClean="0">
                <a:sym typeface="Wingdings" pitchFamily="2" charset="2"/>
              </a:rPr>
              <a:t>Soar 9.3.1</a:t>
            </a:r>
            <a:endParaRPr lang="en-US" dirty="0" smtClean="0">
              <a:sym typeface="Wingdings" pitchFamily="2" charset="2"/>
            </a:endParaRPr>
          </a:p>
          <a:p>
            <a:r>
              <a:rPr lang="en-US" dirty="0" smtClean="0">
                <a:sym typeface="Wingdings" pitchFamily="2" charset="2"/>
              </a:rPr>
              <a:t>C  </a:t>
            </a:r>
            <a:r>
              <a:rPr lang="en-US" dirty="0" err="1" smtClean="0">
                <a:sym typeface="Wingdings" pitchFamily="2" charset="2"/>
              </a:rPr>
              <a:t>Tcl</a:t>
            </a:r>
            <a:r>
              <a:rPr lang="en-US" dirty="0" smtClean="0">
                <a:sym typeface="Wingdings" pitchFamily="2" charset="2"/>
              </a:rPr>
              <a:t>  Java</a:t>
            </a:r>
          </a:p>
          <a:p>
            <a:r>
              <a:rPr lang="en-US" dirty="0" smtClean="0">
                <a:sym typeface="Wingdings" pitchFamily="2" charset="2"/>
              </a:rPr>
              <a:t>Hand-coded sparse lexicon  </a:t>
            </a:r>
            <a:r>
              <a:rPr lang="en-US" dirty="0" err="1" smtClean="0">
                <a:sym typeface="Wingdings" pitchFamily="2" charset="2"/>
              </a:rPr>
              <a:t>WordNet</a:t>
            </a:r>
            <a:r>
              <a:rPr lang="en-US" dirty="0" smtClean="0">
                <a:sym typeface="Wingdings" pitchFamily="2" charset="2"/>
              </a:rPr>
              <a:t> 3.1</a:t>
            </a:r>
          </a:p>
          <a:p>
            <a:r>
              <a:rPr lang="en-US" dirty="0" smtClean="0"/>
              <a:t>P&amp;P syntax </a:t>
            </a:r>
            <a:r>
              <a:rPr lang="en-US" dirty="0" smtClean="0">
                <a:sym typeface="Wingdings" pitchFamily="2" charset="2"/>
              </a:rPr>
              <a:t> Minimalist Program</a:t>
            </a:r>
          </a:p>
          <a:p>
            <a:r>
              <a:rPr lang="en-US" dirty="0" err="1" smtClean="0">
                <a:sym typeface="Wingdings" pitchFamily="2" charset="2"/>
              </a:rPr>
              <a:t>Xwindows</a:t>
            </a:r>
            <a:r>
              <a:rPr lang="en-US" dirty="0" smtClean="0">
                <a:sym typeface="Wingdings" pitchFamily="2" charset="2"/>
              </a:rPr>
              <a:t>  </a:t>
            </a:r>
            <a:r>
              <a:rPr lang="en-US" dirty="0" err="1" smtClean="0">
                <a:sym typeface="Wingdings" pitchFamily="2" charset="2"/>
              </a:rPr>
              <a:t>Clig</a:t>
            </a:r>
            <a:r>
              <a:rPr lang="en-US" dirty="0" smtClean="0">
                <a:sym typeface="Wingdings" pitchFamily="2" charset="2"/>
              </a:rPr>
              <a:t>  </a:t>
            </a:r>
            <a:r>
              <a:rPr lang="en-US" dirty="0" err="1" smtClean="0">
                <a:sym typeface="Wingdings" pitchFamily="2" charset="2"/>
              </a:rPr>
              <a:t>GraphViz</a:t>
            </a:r>
            <a:endParaRPr lang="en-US" dirty="0" smtClean="0">
              <a:sym typeface="Wingdings" pitchFamily="2" charset="2"/>
            </a:endParaRP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Basic linguistic functionality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775191"/>
            <a:ext cx="8363272" cy="4750153"/>
          </a:xfrm>
        </p:spPr>
        <p:txBody>
          <a:bodyPr>
            <a:normAutofit/>
          </a:bodyPr>
          <a:lstStyle/>
          <a:p>
            <a:r>
              <a:rPr lang="en-US" dirty="0" smtClean="0"/>
              <a:t>Lexical input: word enters IO link</a:t>
            </a:r>
          </a:p>
          <a:p>
            <a:r>
              <a:rPr lang="en-US" dirty="0" smtClean="0"/>
              <a:t>Lexical access: retrieve all lexical, </a:t>
            </a:r>
            <a:r>
              <a:rPr lang="en-US" dirty="0" err="1" smtClean="0"/>
              <a:t>morphosyntactic</a:t>
            </a:r>
            <a:r>
              <a:rPr lang="en-US" dirty="0" smtClean="0"/>
              <a:t>, semantic info</a:t>
            </a:r>
          </a:p>
          <a:p>
            <a:r>
              <a:rPr lang="en-US" dirty="0" smtClean="0"/>
              <a:t>Incrementally build </a:t>
            </a:r>
            <a:r>
              <a:rPr lang="en-US" dirty="0" err="1" smtClean="0"/>
              <a:t>syn</a:t>
            </a:r>
            <a:r>
              <a:rPr lang="en-US" dirty="0" smtClean="0"/>
              <a:t> structure (parse trees) and </a:t>
            </a:r>
            <a:r>
              <a:rPr lang="en-US" dirty="0" err="1" smtClean="0"/>
              <a:t>sem</a:t>
            </a:r>
            <a:r>
              <a:rPr lang="en-US" dirty="0" smtClean="0"/>
              <a:t> structure (LCS)</a:t>
            </a:r>
          </a:p>
          <a:p>
            <a:r>
              <a:rPr lang="en-US" dirty="0" smtClean="0"/>
              <a:t>Snip operator when current hypothesis untenable</a:t>
            </a:r>
          </a:p>
          <a:p>
            <a:r>
              <a:rPr lang="en-US" dirty="0" err="1" smtClean="0"/>
              <a:t>Subcategorization</a:t>
            </a:r>
            <a:r>
              <a:rPr lang="en-US" dirty="0" smtClean="0"/>
              <a:t>, adjunction</a:t>
            </a:r>
          </a:p>
          <a:p>
            <a:r>
              <a:rPr lang="en-US" dirty="0" smtClean="0"/>
              <a:t>Empty categories, movements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/>
              <a:t>New functionality via transition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>
                <a:sym typeface="Wingdings" pitchFamily="2" charset="2"/>
              </a:rPr>
              <a:t>SVN repository</a:t>
            </a:r>
          </a:p>
          <a:p>
            <a:r>
              <a:rPr lang="en-US" dirty="0" smtClean="0">
                <a:sym typeface="Wingdings" pitchFamily="2" charset="2"/>
              </a:rPr>
              <a:t>Eclipse IDE</a:t>
            </a:r>
            <a:endParaRPr lang="en-US" dirty="0" smtClean="0"/>
          </a:p>
          <a:p>
            <a:r>
              <a:rPr lang="en-US" dirty="0" smtClean="0"/>
              <a:t>A/R set graphing</a:t>
            </a:r>
          </a:p>
          <a:p>
            <a:r>
              <a:rPr lang="en-US" dirty="0" err="1" smtClean="0"/>
              <a:t>Smem</a:t>
            </a:r>
            <a:r>
              <a:rPr lang="en-US" dirty="0" smtClean="0"/>
              <a:t>, </a:t>
            </a:r>
            <a:r>
              <a:rPr lang="en-US" dirty="0" err="1" smtClean="0"/>
              <a:t>Epmem</a:t>
            </a:r>
            <a:r>
              <a:rPr lang="en-US" dirty="0" smtClean="0"/>
              <a:t>, RL (only </a:t>
            </a:r>
            <a:r>
              <a:rPr lang="en-US" dirty="0" err="1" smtClean="0"/>
              <a:t>Smem</a:t>
            </a:r>
            <a:r>
              <a:rPr lang="en-US" dirty="0" smtClean="0"/>
              <a:t> so far)</a:t>
            </a:r>
          </a:p>
          <a:p>
            <a:r>
              <a:rPr lang="en-US" dirty="0" smtClean="0"/>
              <a:t>Batch tester</a:t>
            </a:r>
          </a:p>
          <a:p>
            <a:r>
              <a:rPr lang="en-US" dirty="0" smtClean="0"/>
              <a:t>Various parsing strategies</a:t>
            </a:r>
          </a:p>
          <a:p>
            <a:r>
              <a:rPr lang="en-US" dirty="0" smtClean="0"/>
              <a:t>Japanese syntax</a:t>
            </a:r>
          </a:p>
          <a:p>
            <a:endParaRPr lang="en-US" dirty="0" smtClean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/>
              <a:t>New functionality via transition</a:t>
            </a:r>
            <a:endParaRPr lang="en-US" dirty="0"/>
          </a:p>
        </p:txBody>
      </p:sp>
      <p:pic>
        <p:nvPicPr>
          <p:cNvPr id="4" name="Picture 2" descr="C:\temp\4448DEBUG\arset\2411.jpg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00696" y="2348880"/>
            <a:ext cx="4271304" cy="2918724"/>
          </a:xfrm>
          <a:prstGeom prst="rect">
            <a:avLst/>
          </a:prstGeom>
          <a:noFill/>
        </p:spPr>
      </p:pic>
      <p:pic>
        <p:nvPicPr>
          <p:cNvPr id="5" name="Picture 2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5940152" y="1628800"/>
            <a:ext cx="2592288" cy="510873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 dirty="0"/>
          </a:p>
        </p:txBody>
      </p:sp>
      <p:pic>
        <p:nvPicPr>
          <p:cNvPr id="4" name="Picture 2" descr="C:\Users\dwl8\AppData\Local\Microsoft\Windows\Temporary Internet Files\Content.IE5\7C7FZEGG\traces-better[1].jpg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403648" y="1575264"/>
            <a:ext cx="6661590" cy="5282735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Noteworthy milestones</a:t>
            </a:r>
            <a:endParaRPr lang="en-US" dirty="0"/>
          </a:p>
        </p:txBody>
      </p:sp>
      <p:sp>
        <p:nvSpPr>
          <p:cNvPr id="5" name="Content Placeholder 4"/>
          <p:cNvSpPr>
            <a:spLocks noGrp="1"/>
          </p:cNvSpPr>
          <p:nvPr>
            <p:ph idx="1"/>
          </p:nvPr>
        </p:nvSpPr>
        <p:spPr>
          <a:xfrm>
            <a:off x="457200" y="1775191"/>
            <a:ext cx="8686800" cy="4625609"/>
          </a:xfrm>
        </p:spPr>
        <p:txBody>
          <a:bodyPr/>
          <a:lstStyle/>
          <a:p>
            <a:r>
              <a:rPr lang="en-US" dirty="0" smtClean="0"/>
              <a:t>Research award lecture</a:t>
            </a:r>
          </a:p>
          <a:p>
            <a:pPr lvl="1"/>
            <a:r>
              <a:rPr lang="en-US" dirty="0" smtClean="0"/>
              <a:t>45-minute-long live demo in front of whole college</a:t>
            </a:r>
          </a:p>
          <a:p>
            <a:pPr lvl="1"/>
            <a:r>
              <a:rPr lang="en-US" dirty="0" smtClean="0"/>
              <a:t>English and Japanese sentences (syntax only)</a:t>
            </a:r>
          </a:p>
          <a:p>
            <a:pPr lvl="1"/>
            <a:r>
              <a:rPr lang="en-US" dirty="0" smtClean="0"/>
              <a:t>Wide array of structural types, moderate complexity</a:t>
            </a:r>
          </a:p>
          <a:p>
            <a:r>
              <a:rPr lang="en-US" dirty="0" smtClean="0"/>
              <a:t>Japanese parsing</a:t>
            </a:r>
          </a:p>
          <a:p>
            <a:r>
              <a:rPr lang="en-US" dirty="0" smtClean="0"/>
              <a:t>Snip operators</a:t>
            </a:r>
          </a:p>
          <a:p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Sample demo sentences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95536" y="1628800"/>
            <a:ext cx="8229600" cy="4625609"/>
          </a:xfrm>
        </p:spPr>
        <p:txBody>
          <a:bodyPr>
            <a:noAutofit/>
          </a:bodyPr>
          <a:lstStyle/>
          <a:p>
            <a:pPr>
              <a:buNone/>
            </a:pPr>
            <a:r>
              <a:rPr lang="en-US" sz="1400" dirty="0" smtClean="0">
                <a:latin typeface="Courier New" pitchFamily="49" charset="0"/>
                <a:cs typeface="Courier New" pitchFamily="49" charset="0"/>
              </a:rPr>
              <a:t>a wicked demon casts spells on disobedient children .#en</a:t>
            </a:r>
          </a:p>
          <a:p>
            <a:pPr>
              <a:buNone/>
            </a:pPr>
            <a:r>
              <a:rPr lang="en-US" sz="1400" dirty="0" smtClean="0">
                <a:latin typeface="Courier New" pitchFamily="49" charset="0"/>
                <a:cs typeface="Courier New" pitchFamily="49" charset="0"/>
              </a:rPr>
              <a:t>our resolution for redevelopment should not be underestimated .#en</a:t>
            </a:r>
          </a:p>
          <a:p>
            <a:pPr>
              <a:buNone/>
            </a:pPr>
            <a:r>
              <a:rPr lang="en-US" sz="1400" dirty="0" smtClean="0">
                <a:latin typeface="Courier New" pitchFamily="49" charset="0"/>
                <a:cs typeface="Courier New" pitchFamily="49" charset="0"/>
              </a:rPr>
              <a:t>we say a prayer of gratitude to the salmon .#en</a:t>
            </a:r>
          </a:p>
          <a:p>
            <a:pPr>
              <a:buNone/>
            </a:pPr>
            <a:r>
              <a:rPr lang="zh-CN" altLang="en-US" sz="1400" dirty="0" smtClean="0">
                <a:latin typeface="Courier New" pitchFamily="49" charset="0"/>
                <a:cs typeface="Courier New" pitchFamily="49" charset="0"/>
              </a:rPr>
              <a:t>猫</a:t>
            </a:r>
            <a:r>
              <a:rPr lang="ja-JP" altLang="en-US" sz="1400" smtClean="0">
                <a:latin typeface="Courier New" pitchFamily="49" charset="0"/>
                <a:cs typeface="Courier New" pitchFamily="49" charset="0"/>
              </a:rPr>
              <a:t>が</a:t>
            </a:r>
            <a:r>
              <a:rPr lang="zh-CN" altLang="en-US" sz="1400" dirty="0" smtClean="0">
                <a:latin typeface="Courier New" pitchFamily="49" charset="0"/>
                <a:cs typeface="Courier New" pitchFamily="49" charset="0"/>
              </a:rPr>
              <a:t>鼠</a:t>
            </a:r>
            <a:r>
              <a:rPr lang="ja-JP" altLang="en-US" sz="1400" smtClean="0">
                <a:latin typeface="Courier New" pitchFamily="49" charset="0"/>
                <a:cs typeface="Courier New" pitchFamily="49" charset="0"/>
              </a:rPr>
              <a:t>を</a:t>
            </a:r>
            <a:r>
              <a:rPr lang="zh-CN" altLang="en-US" sz="1400" dirty="0" smtClean="0">
                <a:latin typeface="Courier New" pitchFamily="49" charset="0"/>
                <a:cs typeface="Courier New" pitchFamily="49" charset="0"/>
              </a:rPr>
              <a:t>食</a:t>
            </a:r>
            <a:r>
              <a:rPr lang="ja-JP" altLang="en-US" sz="1400" smtClean="0">
                <a:latin typeface="Courier New" pitchFamily="49" charset="0"/>
                <a:cs typeface="Courier New" pitchFamily="49" charset="0"/>
              </a:rPr>
              <a:t>べた。</a:t>
            </a:r>
            <a:r>
              <a:rPr lang="en-US" altLang="ja-JP" sz="1400" dirty="0" smtClean="0">
                <a:latin typeface="Courier New" pitchFamily="49" charset="0"/>
                <a:cs typeface="Courier New" pitchFamily="49" charset="0"/>
              </a:rPr>
              <a:t>#</a:t>
            </a:r>
            <a:r>
              <a:rPr lang="en-US" sz="1400" dirty="0" smtClean="0">
                <a:latin typeface="Courier New" pitchFamily="49" charset="0"/>
                <a:cs typeface="Courier New" pitchFamily="49" charset="0"/>
              </a:rPr>
              <a:t>JP</a:t>
            </a:r>
          </a:p>
          <a:p>
            <a:pPr>
              <a:buNone/>
            </a:pPr>
            <a:r>
              <a:rPr lang="ja-JP" altLang="en-US" sz="1400" smtClean="0">
                <a:latin typeface="Courier New" pitchFamily="49" charset="0"/>
                <a:cs typeface="Courier New" pitchFamily="49" charset="0"/>
              </a:rPr>
              <a:t>さわやかな</a:t>
            </a:r>
            <a:r>
              <a:rPr lang="zh-CN" altLang="en-US" sz="1400" dirty="0" smtClean="0">
                <a:latin typeface="Courier New" pitchFamily="49" charset="0"/>
                <a:cs typeface="Courier New" pitchFamily="49" charset="0"/>
              </a:rPr>
              <a:t>川</a:t>
            </a:r>
            <a:r>
              <a:rPr lang="ja-JP" altLang="en-US" sz="1400" smtClean="0">
                <a:latin typeface="Courier New" pitchFamily="49" charset="0"/>
                <a:cs typeface="Courier New" pitchFamily="49" charset="0"/>
              </a:rPr>
              <a:t>が</a:t>
            </a:r>
            <a:r>
              <a:rPr lang="zh-CN" altLang="en-US" sz="1400" dirty="0" smtClean="0">
                <a:latin typeface="Courier New" pitchFamily="49" charset="0"/>
                <a:cs typeface="Courier New" pitchFamily="49" charset="0"/>
              </a:rPr>
              <a:t>流</a:t>
            </a:r>
            <a:r>
              <a:rPr lang="ja-JP" altLang="en-US" sz="1400" smtClean="0">
                <a:latin typeface="Courier New" pitchFamily="49" charset="0"/>
                <a:cs typeface="Courier New" pitchFamily="49" charset="0"/>
              </a:rPr>
              <a:t>れていた。</a:t>
            </a:r>
            <a:r>
              <a:rPr lang="en-US" altLang="ja-JP" sz="1400" dirty="0" smtClean="0">
                <a:latin typeface="Courier New" pitchFamily="49" charset="0"/>
                <a:cs typeface="Courier New" pitchFamily="49" charset="0"/>
              </a:rPr>
              <a:t>#</a:t>
            </a:r>
            <a:r>
              <a:rPr lang="en-US" sz="1400" dirty="0" smtClean="0">
                <a:latin typeface="Courier New" pitchFamily="49" charset="0"/>
                <a:cs typeface="Courier New" pitchFamily="49" charset="0"/>
              </a:rPr>
              <a:t>JP</a:t>
            </a:r>
          </a:p>
          <a:p>
            <a:pPr>
              <a:buNone/>
            </a:pPr>
            <a:r>
              <a:rPr lang="en-US" sz="1400" dirty="0" smtClean="0">
                <a:latin typeface="Courier New" pitchFamily="49" charset="0"/>
                <a:cs typeface="Courier New" pitchFamily="49" charset="0"/>
              </a:rPr>
              <a:t>seagulls are gluttonous creatures .#en</a:t>
            </a:r>
          </a:p>
          <a:p>
            <a:pPr>
              <a:buNone/>
            </a:pPr>
            <a:r>
              <a:rPr lang="en-US" sz="1400" dirty="0" err="1" smtClean="0">
                <a:latin typeface="Courier New" pitchFamily="49" charset="0"/>
                <a:cs typeface="Courier New" pitchFamily="49" charset="0"/>
              </a:rPr>
              <a:t>Lushootseed</a:t>
            </a:r>
            <a:r>
              <a:rPr lang="en-US" sz="1400" dirty="0" smtClean="0">
                <a:latin typeface="Courier New" pitchFamily="49" charset="0"/>
                <a:cs typeface="Courier New" pitchFamily="49" charset="0"/>
              </a:rPr>
              <a:t> tribes have been displaced .#en</a:t>
            </a:r>
          </a:p>
          <a:p>
            <a:pPr>
              <a:buNone/>
            </a:pPr>
            <a:r>
              <a:rPr lang="en-US" sz="1400" dirty="0" smtClean="0">
                <a:latin typeface="Courier New" pitchFamily="49" charset="0"/>
                <a:cs typeface="Courier New" pitchFamily="49" charset="0"/>
              </a:rPr>
              <a:t>revitalization is a component of our strategic direction .#en</a:t>
            </a:r>
          </a:p>
          <a:p>
            <a:pPr>
              <a:buNone/>
            </a:pPr>
            <a:r>
              <a:rPr lang="en-US" sz="1400" dirty="0" smtClean="0">
                <a:latin typeface="Courier New" pitchFamily="49" charset="0"/>
                <a:cs typeface="Courier New" pitchFamily="49" charset="0"/>
              </a:rPr>
              <a:t>the Salish respect matriarchal lineage .#en</a:t>
            </a:r>
          </a:p>
          <a:p>
            <a:pPr>
              <a:buNone/>
            </a:pPr>
            <a:r>
              <a:rPr lang="ja-JP" altLang="en-US" sz="1400" smtClean="0">
                <a:latin typeface="Courier New" pitchFamily="49" charset="0"/>
                <a:cs typeface="Courier New" pitchFamily="49" charset="0"/>
              </a:rPr>
              <a:t>ガールフレンドが</a:t>
            </a:r>
            <a:r>
              <a:rPr lang="zh-CN" altLang="en-US" sz="1400" dirty="0" smtClean="0">
                <a:latin typeface="Courier New" pitchFamily="49" charset="0"/>
                <a:cs typeface="Courier New" pitchFamily="49" charset="0"/>
              </a:rPr>
              <a:t>新</a:t>
            </a:r>
            <a:r>
              <a:rPr lang="ja-JP" altLang="en-US" sz="1400" smtClean="0">
                <a:latin typeface="Courier New" pitchFamily="49" charset="0"/>
                <a:cs typeface="Courier New" pitchFamily="49" charset="0"/>
              </a:rPr>
              <a:t>しい</a:t>
            </a:r>
            <a:r>
              <a:rPr lang="zh-CN" altLang="en-US" sz="1400" dirty="0" smtClean="0">
                <a:latin typeface="Courier New" pitchFamily="49" charset="0"/>
                <a:cs typeface="Courier New" pitchFamily="49" charset="0"/>
              </a:rPr>
              <a:t>彼氏</a:t>
            </a:r>
            <a:r>
              <a:rPr lang="ja-JP" altLang="en-US" sz="1400" smtClean="0">
                <a:latin typeface="Courier New" pitchFamily="49" charset="0"/>
                <a:cs typeface="Courier New" pitchFamily="49" charset="0"/>
              </a:rPr>
              <a:t>を</a:t>
            </a:r>
            <a:r>
              <a:rPr lang="zh-CN" altLang="en-US" sz="1400" dirty="0" smtClean="0">
                <a:latin typeface="Courier New" pitchFamily="49" charset="0"/>
                <a:cs typeface="Courier New" pitchFamily="49" charset="0"/>
              </a:rPr>
              <a:t>見</a:t>
            </a:r>
            <a:r>
              <a:rPr lang="ja-JP" altLang="en-US" sz="1400" smtClean="0">
                <a:latin typeface="Courier New" pitchFamily="49" charset="0"/>
                <a:cs typeface="Courier New" pitchFamily="49" charset="0"/>
              </a:rPr>
              <a:t>つけていた。</a:t>
            </a:r>
            <a:r>
              <a:rPr lang="en-US" altLang="ja-JP" sz="1400" dirty="0" smtClean="0">
                <a:latin typeface="Courier New" pitchFamily="49" charset="0"/>
                <a:cs typeface="Courier New" pitchFamily="49" charset="0"/>
              </a:rPr>
              <a:t>#</a:t>
            </a:r>
            <a:r>
              <a:rPr lang="en-US" sz="1400" dirty="0" smtClean="0">
                <a:latin typeface="Courier New" pitchFamily="49" charset="0"/>
                <a:cs typeface="Courier New" pitchFamily="49" charset="0"/>
              </a:rPr>
              <a:t>JP</a:t>
            </a:r>
          </a:p>
          <a:p>
            <a:pPr>
              <a:buNone/>
            </a:pPr>
            <a:r>
              <a:rPr lang="en-US" sz="1400" dirty="0" smtClean="0">
                <a:latin typeface="Courier New" pitchFamily="49" charset="0"/>
                <a:cs typeface="Courier New" pitchFamily="49" charset="0"/>
              </a:rPr>
              <a:t>the pebbles retain memories of important events .#en</a:t>
            </a:r>
          </a:p>
          <a:p>
            <a:pPr>
              <a:buNone/>
            </a:pPr>
            <a:r>
              <a:rPr lang="en-US" sz="1400" dirty="0" smtClean="0">
                <a:latin typeface="Courier New" pitchFamily="49" charset="0"/>
                <a:cs typeface="Courier New" pitchFamily="49" charset="0"/>
              </a:rPr>
              <a:t>the president has been orchestrating a political process .#en</a:t>
            </a:r>
          </a:p>
          <a:p>
            <a:pPr>
              <a:buNone/>
            </a:pPr>
            <a:r>
              <a:rPr lang="zh-CN" altLang="en-US" sz="1400" dirty="0" smtClean="0">
                <a:latin typeface="Courier New" pitchFamily="49" charset="0"/>
                <a:cs typeface="Courier New" pitchFamily="49" charset="0"/>
              </a:rPr>
              <a:t>宣教師</a:t>
            </a:r>
            <a:r>
              <a:rPr lang="ja-JP" altLang="en-US" sz="1400" smtClean="0">
                <a:latin typeface="Courier New" pitchFamily="49" charset="0"/>
                <a:cs typeface="Courier New" pitchFamily="49" charset="0"/>
              </a:rPr>
              <a:t>は</a:t>
            </a:r>
            <a:r>
              <a:rPr lang="zh-CN" altLang="en-US" sz="1400" dirty="0" smtClean="0">
                <a:latin typeface="Courier New" pitchFamily="49" charset="0"/>
                <a:cs typeface="Courier New" pitchFamily="49" charset="0"/>
              </a:rPr>
              <a:t>新</a:t>
            </a:r>
            <a:r>
              <a:rPr lang="ja-JP" altLang="en-US" sz="1400" smtClean="0">
                <a:latin typeface="Courier New" pitchFamily="49" charset="0"/>
                <a:cs typeface="Courier New" pitchFamily="49" charset="0"/>
              </a:rPr>
              <a:t>しいガールフレンドを</a:t>
            </a:r>
            <a:r>
              <a:rPr lang="zh-CN" altLang="en-US" sz="1400" dirty="0" smtClean="0">
                <a:latin typeface="Courier New" pitchFamily="49" charset="0"/>
                <a:cs typeface="Courier New" pitchFamily="49" charset="0"/>
              </a:rPr>
              <a:t>見</a:t>
            </a:r>
            <a:r>
              <a:rPr lang="ja-JP" altLang="en-US" sz="1400" smtClean="0">
                <a:latin typeface="Courier New" pitchFamily="49" charset="0"/>
                <a:cs typeface="Courier New" pitchFamily="49" charset="0"/>
              </a:rPr>
              <a:t>つけなかった。</a:t>
            </a:r>
            <a:r>
              <a:rPr lang="en-US" altLang="ja-JP" sz="1400" dirty="0" smtClean="0">
                <a:latin typeface="Courier New" pitchFamily="49" charset="0"/>
                <a:cs typeface="Courier New" pitchFamily="49" charset="0"/>
              </a:rPr>
              <a:t>#</a:t>
            </a:r>
            <a:r>
              <a:rPr lang="en-US" sz="1400" dirty="0" smtClean="0">
                <a:latin typeface="Courier New" pitchFamily="49" charset="0"/>
                <a:cs typeface="Courier New" pitchFamily="49" charset="0"/>
              </a:rPr>
              <a:t>JP</a:t>
            </a:r>
          </a:p>
          <a:p>
            <a:pPr>
              <a:buNone/>
            </a:pPr>
            <a:r>
              <a:rPr lang="en-US" sz="1400" dirty="0" smtClean="0">
                <a:latin typeface="Courier New" pitchFamily="49" charset="0"/>
                <a:cs typeface="Courier New" pitchFamily="49" charset="0"/>
              </a:rPr>
              <a:t>they ceded their territories in the treaty of </a:t>
            </a:r>
            <a:r>
              <a:rPr lang="en-US" sz="1400" dirty="0" err="1" smtClean="0">
                <a:latin typeface="Courier New" pitchFamily="49" charset="0"/>
                <a:cs typeface="Courier New" pitchFamily="49" charset="0"/>
              </a:rPr>
              <a:t>PointElliott</a:t>
            </a:r>
            <a:r>
              <a:rPr lang="en-US" sz="1400" dirty="0" smtClean="0">
                <a:latin typeface="Courier New" pitchFamily="49" charset="0"/>
                <a:cs typeface="Courier New" pitchFamily="49" charset="0"/>
              </a:rPr>
              <a:t> .#en</a:t>
            </a:r>
          </a:p>
          <a:p>
            <a:pPr>
              <a:buNone/>
            </a:pPr>
            <a:r>
              <a:rPr lang="ja-JP" altLang="en-US" sz="1400" smtClean="0">
                <a:latin typeface="Courier New" pitchFamily="49" charset="0"/>
                <a:cs typeface="Courier New" pitchFamily="49" charset="0"/>
              </a:rPr>
              <a:t>お</a:t>
            </a:r>
            <a:r>
              <a:rPr lang="zh-CN" altLang="en-US" sz="1400" dirty="0" smtClean="0">
                <a:latin typeface="Courier New" pitchFamily="49" charset="0"/>
                <a:cs typeface="Courier New" pitchFamily="49" charset="0"/>
              </a:rPr>
              <a:t>母</a:t>
            </a:r>
            <a:r>
              <a:rPr lang="ja-JP" altLang="en-US" sz="1400" smtClean="0">
                <a:latin typeface="Courier New" pitchFamily="49" charset="0"/>
                <a:cs typeface="Courier New" pitchFamily="49" charset="0"/>
              </a:rPr>
              <a:t>さんが</a:t>
            </a:r>
            <a:r>
              <a:rPr lang="zh-CN" altLang="en-US" sz="1400" dirty="0" smtClean="0">
                <a:latin typeface="Courier New" pitchFamily="49" charset="0"/>
                <a:cs typeface="Courier New" pitchFamily="49" charset="0"/>
              </a:rPr>
              <a:t>薬</a:t>
            </a:r>
            <a:r>
              <a:rPr lang="ja-JP" altLang="en-US" sz="1400" smtClean="0">
                <a:latin typeface="Courier New" pitchFamily="49" charset="0"/>
                <a:cs typeface="Courier New" pitchFamily="49" charset="0"/>
              </a:rPr>
              <a:t>を</a:t>
            </a:r>
            <a:r>
              <a:rPr lang="zh-CN" altLang="en-US" sz="1400" dirty="0" smtClean="0">
                <a:latin typeface="Courier New" pitchFamily="49" charset="0"/>
                <a:cs typeface="Courier New" pitchFamily="49" charset="0"/>
              </a:rPr>
              <a:t>飲</a:t>
            </a:r>
            <a:r>
              <a:rPr lang="ja-JP" altLang="en-US" sz="1400" smtClean="0">
                <a:latin typeface="Courier New" pitchFamily="49" charset="0"/>
                <a:cs typeface="Courier New" pitchFamily="49" charset="0"/>
              </a:rPr>
              <a:t>んだ。</a:t>
            </a:r>
            <a:r>
              <a:rPr lang="en-US" altLang="ja-JP" sz="1400" dirty="0" smtClean="0">
                <a:latin typeface="Courier New" pitchFamily="49" charset="0"/>
                <a:cs typeface="Courier New" pitchFamily="49" charset="0"/>
              </a:rPr>
              <a:t>#</a:t>
            </a:r>
            <a:r>
              <a:rPr lang="en-US" sz="1400" dirty="0" smtClean="0">
                <a:latin typeface="Courier New" pitchFamily="49" charset="0"/>
                <a:cs typeface="Courier New" pitchFamily="49" charset="0"/>
              </a:rPr>
              <a:t>JP</a:t>
            </a:r>
          </a:p>
          <a:p>
            <a:pPr>
              <a:buNone/>
            </a:pPr>
            <a:r>
              <a:rPr lang="en-US" sz="1400" dirty="0" smtClean="0">
                <a:latin typeface="Courier New" pitchFamily="49" charset="0"/>
                <a:cs typeface="Courier New" pitchFamily="49" charset="0"/>
              </a:rPr>
              <a:t>revitalization is important to our community .#en</a:t>
            </a:r>
          </a:p>
          <a:p>
            <a:pPr>
              <a:buNone/>
            </a:pPr>
            <a:r>
              <a:rPr lang="ja-JP" altLang="en-US" sz="1400" smtClean="0">
                <a:latin typeface="Courier New" pitchFamily="49" charset="0"/>
                <a:cs typeface="Courier New" pitchFamily="49" charset="0"/>
              </a:rPr>
              <a:t>新しい彼氏は逃げた。</a:t>
            </a:r>
            <a:r>
              <a:rPr lang="en-US" altLang="ja-JP" sz="1400" dirty="0" smtClean="0">
                <a:latin typeface="Courier New" pitchFamily="49" charset="0"/>
                <a:cs typeface="Courier New" pitchFamily="49" charset="0"/>
              </a:rPr>
              <a:t>#JP</a:t>
            </a:r>
            <a:endParaRPr lang="en-US" sz="1400" dirty="0" smtClean="0">
              <a:latin typeface="Courier New" pitchFamily="49" charset="0"/>
              <a:cs typeface="Courier New" pitchFamily="49" charset="0"/>
            </a:endParaRPr>
          </a:p>
          <a:p>
            <a:pPr>
              <a:buNone/>
            </a:pPr>
            <a:r>
              <a:rPr lang="en-US" sz="1400" dirty="0" smtClean="0">
                <a:latin typeface="Courier New" pitchFamily="49" charset="0"/>
                <a:cs typeface="Courier New" pitchFamily="49" charset="0"/>
              </a:rPr>
              <a:t>outlandish stories frightened naughty children .#en</a:t>
            </a:r>
          </a:p>
          <a:p>
            <a:pPr>
              <a:buNone/>
            </a:pPr>
            <a:r>
              <a:rPr lang="en-US" sz="1400" dirty="0" smtClean="0">
                <a:latin typeface="Courier New" pitchFamily="49" charset="0"/>
                <a:cs typeface="Courier New" pitchFamily="49" charset="0"/>
              </a:rPr>
              <a:t>nobody should question our determination .#en</a:t>
            </a:r>
          </a:p>
          <a:p>
            <a:pPr>
              <a:buNone/>
            </a:pPr>
            <a:r>
              <a:rPr lang="en-US" sz="1400" dirty="0" smtClean="0">
                <a:latin typeface="Courier New" pitchFamily="49" charset="0"/>
                <a:cs typeface="Courier New" pitchFamily="49" charset="0"/>
              </a:rPr>
              <a:t>the reservation represents rural life .#en</a:t>
            </a:r>
          </a:p>
          <a:p>
            <a:pPr>
              <a:buNone/>
            </a:pPr>
            <a:r>
              <a:rPr lang="en-US" sz="1400" dirty="0" smtClean="0">
                <a:latin typeface="Courier New" pitchFamily="49" charset="0"/>
                <a:cs typeface="Courier New" pitchFamily="49" charset="0"/>
              </a:rPr>
              <a:t>she wanted to skin a deer .#en</a:t>
            </a:r>
          </a:p>
          <a:p>
            <a:pPr>
              <a:buNone/>
            </a:pPr>
            <a:r>
              <a:rPr lang="en-US" sz="1400" dirty="0" smtClean="0">
                <a:latin typeface="Courier New" pitchFamily="49" charset="0"/>
                <a:cs typeface="Courier New" pitchFamily="49" charset="0"/>
              </a:rPr>
              <a:t>the bureau maintains educational facilities on the reservation .#en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155448"/>
            <a:ext cx="8686800" cy="1252728"/>
          </a:xfrm>
        </p:spPr>
        <p:txBody>
          <a:bodyPr>
            <a:normAutofit fontScale="90000"/>
          </a:bodyPr>
          <a:lstStyle/>
          <a:p>
            <a:r>
              <a:rPr lang="en-US" dirty="0" smtClean="0"/>
              <a:t>Dealing with greater complexity</a:t>
            </a:r>
            <a:endParaRPr lang="en-US" dirty="0"/>
          </a:p>
        </p:txBody>
      </p:sp>
      <p:pic>
        <p:nvPicPr>
          <p:cNvPr id="5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79512" y="1576072"/>
            <a:ext cx="3158958" cy="523730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6" name="Picture 2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059308" y="1556792"/>
            <a:ext cx="4678825" cy="53164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98" name="Picture 2"/>
          <p:cNvPicPr>
            <a:picLocks noGrp="1" noChangeAspect="1" noChangeArrowheads="1"/>
          </p:cNvPicPr>
          <p:nvPr>
            <p:ph idx="4294967295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203385"/>
            <a:ext cx="2411760" cy="619741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4099" name="Picture 3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2987824" y="116632"/>
            <a:ext cx="2304256" cy="665784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4100" name="Picture 4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5868144" y="77262"/>
            <a:ext cx="2448272" cy="673611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122" name="Picture 2"/>
          <p:cNvPicPr>
            <a:picLocks noGrp="1" noChangeAspect="1" noChangeArrowheads="1"/>
          </p:cNvPicPr>
          <p:nvPr>
            <p:ph idx="4294967295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07504" y="44624"/>
            <a:ext cx="1259632" cy="672265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5123" name="Picture 3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2483768" y="81583"/>
            <a:ext cx="1770602" cy="665978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6" name="Picture 2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6012160" y="219939"/>
            <a:ext cx="2736304" cy="652142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cxnSp>
        <p:nvCxnSpPr>
          <p:cNvPr id="8" name="Straight Connector 7"/>
          <p:cNvCxnSpPr/>
          <p:nvPr/>
        </p:nvCxnSpPr>
        <p:spPr>
          <a:xfrm>
            <a:off x="5148064" y="260648"/>
            <a:ext cx="0" cy="6192688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116632"/>
            <a:ext cx="9144000" cy="1252728"/>
          </a:xfrm>
        </p:spPr>
        <p:txBody>
          <a:bodyPr>
            <a:normAutofit/>
          </a:bodyPr>
          <a:lstStyle/>
          <a:p>
            <a:r>
              <a:rPr lang="en-US" dirty="0" smtClean="0"/>
              <a:t>Haven’t yet made the transition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Nominal compounding</a:t>
            </a:r>
          </a:p>
          <a:p>
            <a:r>
              <a:rPr lang="en-US" dirty="0" smtClean="0"/>
              <a:t>Chunking</a:t>
            </a:r>
          </a:p>
          <a:p>
            <a:r>
              <a:rPr lang="en-US" dirty="0" smtClean="0"/>
              <a:t>“Careful mode”</a:t>
            </a:r>
          </a:p>
          <a:p>
            <a:r>
              <a:rPr lang="en-US" dirty="0" smtClean="0"/>
              <a:t>Generation: </a:t>
            </a:r>
            <a:r>
              <a:rPr lang="en-US" dirty="0" err="1" smtClean="0"/>
              <a:t>sem</a:t>
            </a:r>
            <a:r>
              <a:rPr lang="en-US" dirty="0" smtClean="0"/>
              <a:t> </a:t>
            </a:r>
            <a:r>
              <a:rPr lang="en-US" dirty="0" smtClean="0">
                <a:sym typeface="Wingdings" pitchFamily="2" charset="2"/>
              </a:rPr>
              <a:t> sentence</a:t>
            </a:r>
            <a:endParaRPr lang="en-US" dirty="0" smtClean="0"/>
          </a:p>
          <a:p>
            <a:r>
              <a:rPr lang="en-US" dirty="0" smtClean="0"/>
              <a:t>Mapping: lang</a:t>
            </a:r>
            <a:r>
              <a:rPr lang="en-US" baseline="-25000" dirty="0" smtClean="0"/>
              <a:t>1</a:t>
            </a:r>
            <a:r>
              <a:rPr lang="en-US" dirty="0" smtClean="0"/>
              <a:t> </a:t>
            </a:r>
            <a:r>
              <a:rPr lang="en-US" dirty="0" err="1" smtClean="0"/>
              <a:t>sem</a:t>
            </a:r>
            <a:r>
              <a:rPr lang="en-US" dirty="0" smtClean="0"/>
              <a:t> </a:t>
            </a:r>
            <a:r>
              <a:rPr lang="en-US" dirty="0" smtClean="0">
                <a:sym typeface="Wingdings" pitchFamily="2" charset="2"/>
              </a:rPr>
              <a:t> lang</a:t>
            </a:r>
            <a:r>
              <a:rPr lang="en-US" baseline="-25000" dirty="0" smtClean="0">
                <a:sym typeface="Wingdings" pitchFamily="2" charset="2"/>
              </a:rPr>
              <a:t>2</a:t>
            </a:r>
            <a:r>
              <a:rPr lang="en-US" dirty="0" smtClean="0">
                <a:sym typeface="Wingdings" pitchFamily="2" charset="2"/>
              </a:rPr>
              <a:t> </a:t>
            </a:r>
            <a:r>
              <a:rPr lang="en-US" dirty="0" err="1" smtClean="0">
                <a:sym typeface="Wingdings" pitchFamily="2" charset="2"/>
              </a:rPr>
              <a:t>sem</a:t>
            </a:r>
            <a:endParaRPr lang="en-US" dirty="0" smtClean="0"/>
          </a:p>
          <a:p>
            <a:r>
              <a:rPr lang="en-US" dirty="0" smtClean="0"/>
              <a:t>Discourse/dialogue processing</a:t>
            </a:r>
          </a:p>
          <a:p>
            <a:r>
              <a:rPr lang="en-US" dirty="0" err="1" smtClean="0"/>
              <a:t>SimTime</a:t>
            </a:r>
            <a:r>
              <a:rPr lang="en-US" dirty="0" smtClean="0"/>
              <a:t>: buffered input</a:t>
            </a:r>
          </a:p>
          <a:p>
            <a:r>
              <a:rPr lang="en-US" dirty="0" smtClean="0"/>
              <a:t>French</a:t>
            </a:r>
          </a:p>
          <a:p>
            <a:endParaRPr lang="en-US" dirty="0" smtClean="0"/>
          </a:p>
          <a:p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Participle/gerund ambiguity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51520" y="1775191"/>
            <a:ext cx="8820472" cy="4625609"/>
          </a:xfrm>
        </p:spPr>
        <p:txBody>
          <a:bodyPr>
            <a:normAutofit fontScale="92500" lnSpcReduction="20000"/>
          </a:bodyPr>
          <a:lstStyle/>
          <a:p>
            <a:r>
              <a:rPr lang="en-US" dirty="0" smtClean="0"/>
              <a:t>My favorite cousin was singing. (participle)</a:t>
            </a:r>
          </a:p>
          <a:p>
            <a:r>
              <a:rPr lang="en-US" dirty="0" smtClean="0"/>
              <a:t>My favorite activity was singing. (gerund)</a:t>
            </a:r>
          </a:p>
          <a:p>
            <a:r>
              <a:rPr lang="en-US" dirty="0" smtClean="0"/>
              <a:t>His business is advertising. (both possible)</a:t>
            </a:r>
          </a:p>
          <a:p>
            <a:endParaRPr lang="en-US" dirty="0" smtClean="0"/>
          </a:p>
          <a:p>
            <a:r>
              <a:rPr lang="en-US" dirty="0" smtClean="0"/>
              <a:t>Corpus-based evaluation of several strategies:</a:t>
            </a:r>
          </a:p>
          <a:p>
            <a:pPr lvl="1"/>
            <a:r>
              <a:rPr lang="en-US" dirty="0" smtClean="0"/>
              <a:t>Force verb or noun</a:t>
            </a:r>
          </a:p>
          <a:p>
            <a:pPr lvl="1"/>
            <a:r>
              <a:rPr lang="en-US" dirty="0" smtClean="0"/>
              <a:t>Random</a:t>
            </a:r>
          </a:p>
          <a:p>
            <a:pPr lvl="1"/>
            <a:r>
              <a:rPr lang="en-US" dirty="0" smtClean="0"/>
              <a:t>Use </a:t>
            </a:r>
            <a:r>
              <a:rPr lang="en-US" dirty="0" err="1" smtClean="0"/>
              <a:t>Smem</a:t>
            </a:r>
            <a:endParaRPr lang="en-US" dirty="0" smtClean="0"/>
          </a:p>
          <a:p>
            <a:pPr lvl="1"/>
            <a:r>
              <a:rPr lang="en-US" dirty="0" smtClean="0"/>
              <a:t>Use analogy</a:t>
            </a:r>
          </a:p>
          <a:p>
            <a:pPr lvl="1"/>
            <a:r>
              <a:rPr lang="en-US" dirty="0" smtClean="0"/>
              <a:t>Use </a:t>
            </a:r>
            <a:r>
              <a:rPr lang="en-US" dirty="0" err="1" smtClean="0"/>
              <a:t>sem</a:t>
            </a:r>
            <a:r>
              <a:rPr lang="en-US" dirty="0" smtClean="0"/>
              <a:t> relatedness metric</a:t>
            </a:r>
          </a:p>
          <a:p>
            <a:endParaRPr lang="en-US" dirty="0" smtClean="0"/>
          </a:p>
          <a:p>
            <a:pPr>
              <a:buNone/>
            </a:pPr>
            <a:endParaRPr lang="en-US" dirty="0" smtClean="0"/>
          </a:p>
        </p:txBody>
      </p:sp>
      <p:pic>
        <p:nvPicPr>
          <p:cNvPr id="4" name="Picture 2"/>
          <p:cNvPicPr>
            <a:picLocks noChangeAspect="1" noChangeArrowheads="1"/>
          </p:cNvPicPr>
          <p:nvPr/>
        </p:nvPicPr>
        <p:blipFill>
          <a:blip r:embed="rId2" cstate="print"/>
          <a:srcRect l="4861" t="3825"/>
          <a:stretch>
            <a:fillRect/>
          </a:stretch>
        </p:blipFill>
        <p:spPr bwMode="auto">
          <a:xfrm>
            <a:off x="5564531" y="3861048"/>
            <a:ext cx="3579469" cy="229933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-142305" y="0"/>
            <a:ext cx="9286305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Sample syntactic snips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23528" y="1628800"/>
            <a:ext cx="8686800" cy="5082809"/>
          </a:xfrm>
        </p:spPr>
        <p:txBody>
          <a:bodyPr>
            <a:normAutofit/>
          </a:bodyPr>
          <a:lstStyle/>
          <a:p>
            <a:r>
              <a:rPr lang="en-US" dirty="0" smtClean="0"/>
              <a:t>He was </a:t>
            </a:r>
            <a:r>
              <a:rPr lang="en-US" dirty="0" smtClean="0"/>
              <a:t>ugly</a:t>
            </a:r>
            <a:r>
              <a:rPr lang="en-US" dirty="0" smtClean="0"/>
              <a:t>. 		ok: main verb “be”</a:t>
            </a:r>
          </a:p>
          <a:p>
            <a:r>
              <a:rPr lang="en-US" dirty="0" smtClean="0"/>
              <a:t>He was | singing.  	snip: main </a:t>
            </a:r>
            <a:r>
              <a:rPr lang="en-US" dirty="0" smtClean="0">
                <a:sym typeface="Wingdings" pitchFamily="2" charset="2"/>
              </a:rPr>
              <a:t> </a:t>
            </a:r>
            <a:r>
              <a:rPr lang="en-US" dirty="0" err="1" smtClean="0">
                <a:sym typeface="Wingdings" pitchFamily="2" charset="2"/>
              </a:rPr>
              <a:t>prog</a:t>
            </a:r>
            <a:endParaRPr lang="en-US" dirty="0" smtClean="0">
              <a:sym typeface="Wingdings" pitchFamily="2" charset="2"/>
            </a:endParaRPr>
          </a:p>
          <a:p>
            <a:r>
              <a:rPr lang="en-US" dirty="0" smtClean="0">
                <a:sym typeface="Wingdings" pitchFamily="2" charset="2"/>
              </a:rPr>
              <a:t>He was | </a:t>
            </a:r>
            <a:r>
              <a:rPr lang="en-US" dirty="0" smtClean="0">
                <a:sym typeface="Wingdings" pitchFamily="2" charset="2"/>
              </a:rPr>
              <a:t>tricked.</a:t>
            </a:r>
            <a:r>
              <a:rPr lang="en-US" dirty="0" smtClean="0">
                <a:sym typeface="Wingdings" pitchFamily="2" charset="2"/>
              </a:rPr>
              <a:t>	</a:t>
            </a:r>
            <a:r>
              <a:rPr lang="en-US" dirty="0" smtClean="0">
                <a:sym typeface="Wingdings" pitchFamily="2" charset="2"/>
              </a:rPr>
              <a:t>snip</a:t>
            </a:r>
            <a:r>
              <a:rPr lang="en-US" dirty="0" smtClean="0">
                <a:sym typeface="Wingdings" pitchFamily="2" charset="2"/>
              </a:rPr>
              <a:t>: main  pass</a:t>
            </a:r>
            <a:br>
              <a:rPr lang="en-US" dirty="0" smtClean="0">
                <a:sym typeface="Wingdings" pitchFamily="2" charset="2"/>
              </a:rPr>
            </a:br>
            <a:endParaRPr lang="en-US" dirty="0" smtClean="0">
              <a:sym typeface="Wingdings" pitchFamily="2" charset="2"/>
            </a:endParaRPr>
          </a:p>
          <a:p>
            <a:r>
              <a:rPr lang="en-US" dirty="0" smtClean="0">
                <a:sym typeface="Wingdings" pitchFamily="2" charset="2"/>
              </a:rPr>
              <a:t>He has </a:t>
            </a:r>
            <a:r>
              <a:rPr lang="en-US" dirty="0" smtClean="0">
                <a:sym typeface="Wingdings" pitchFamily="2" charset="2"/>
              </a:rPr>
              <a:t>a </a:t>
            </a:r>
            <a:r>
              <a:rPr lang="en-US" dirty="0" smtClean="0">
                <a:sym typeface="Wingdings" pitchFamily="2" charset="2"/>
              </a:rPr>
              <a:t>cold.		ok: main verb “have”</a:t>
            </a:r>
          </a:p>
          <a:p>
            <a:r>
              <a:rPr lang="en-US" dirty="0" smtClean="0">
                <a:sym typeface="Wingdings" pitchFamily="2" charset="2"/>
              </a:rPr>
              <a:t>He has | died.		snip: main  </a:t>
            </a:r>
            <a:r>
              <a:rPr lang="en-US" dirty="0" err="1" smtClean="0">
                <a:sym typeface="Wingdings" pitchFamily="2" charset="2"/>
              </a:rPr>
              <a:t>perf</a:t>
            </a:r>
            <a:endParaRPr lang="en-US" dirty="0" smtClean="0">
              <a:sym typeface="Wingdings" pitchFamily="2" charset="2"/>
            </a:endParaRPr>
          </a:p>
          <a:p>
            <a:r>
              <a:rPr lang="en-US" dirty="0" smtClean="0">
                <a:sym typeface="Wingdings" pitchFamily="2" charset="2"/>
              </a:rPr>
              <a:t>He had | been | singing.	2 snips</a:t>
            </a:r>
          </a:p>
          <a:p>
            <a:endParaRPr lang="en-US" dirty="0" smtClean="0">
              <a:sym typeface="Wingdings" pitchFamily="2" charset="2"/>
            </a:endParaRPr>
          </a:p>
          <a:p>
            <a:r>
              <a:rPr lang="en-US" dirty="0" smtClean="0">
                <a:sym typeface="Wingdings" pitchFamily="2" charset="2"/>
              </a:rPr>
              <a:t>He </a:t>
            </a:r>
            <a:r>
              <a:rPr lang="en-US" dirty="0" smtClean="0">
                <a:sym typeface="Wingdings" pitchFamily="2" charset="2"/>
              </a:rPr>
              <a:t>sent</a:t>
            </a:r>
            <a:r>
              <a:rPr lang="en-US" dirty="0" smtClean="0">
                <a:sym typeface="Wingdings" pitchFamily="2" charset="2"/>
              </a:rPr>
              <a:t> </a:t>
            </a:r>
            <a:r>
              <a:rPr lang="en-US" dirty="0" smtClean="0">
                <a:sym typeface="Wingdings" pitchFamily="2" charset="2"/>
              </a:rPr>
              <a:t>the man.</a:t>
            </a:r>
          </a:p>
          <a:p>
            <a:r>
              <a:rPr lang="en-US" dirty="0" smtClean="0">
                <a:sym typeface="Wingdings" pitchFamily="2" charset="2"/>
              </a:rPr>
              <a:t>He </a:t>
            </a:r>
            <a:r>
              <a:rPr lang="en-US" dirty="0" smtClean="0">
                <a:sym typeface="Wingdings" pitchFamily="2" charset="2"/>
              </a:rPr>
              <a:t>sent</a:t>
            </a:r>
            <a:r>
              <a:rPr lang="en-US" dirty="0" smtClean="0">
                <a:sym typeface="Wingdings" pitchFamily="2" charset="2"/>
              </a:rPr>
              <a:t> </a:t>
            </a:r>
            <a:r>
              <a:rPr lang="en-US" dirty="0" smtClean="0">
                <a:sym typeface="Wingdings" pitchFamily="2" charset="2"/>
              </a:rPr>
              <a:t>the man | </a:t>
            </a:r>
            <a:r>
              <a:rPr lang="en-US" dirty="0" smtClean="0">
                <a:sym typeface="Wingdings" pitchFamily="2" charset="2"/>
              </a:rPr>
              <a:t>an email. 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Sample syntactic snips    (2)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775191"/>
            <a:ext cx="8686800" cy="4625609"/>
          </a:xfrm>
        </p:spPr>
        <p:txBody>
          <a:bodyPr>
            <a:normAutofit/>
          </a:bodyPr>
          <a:lstStyle/>
          <a:p>
            <a:r>
              <a:rPr lang="en-US" dirty="0" smtClean="0"/>
              <a:t>Lawyers suspected the man | was guilty.</a:t>
            </a:r>
          </a:p>
          <a:p>
            <a:endParaRPr lang="en-US" dirty="0" smtClean="0"/>
          </a:p>
          <a:p>
            <a:r>
              <a:rPr lang="en-US" dirty="0" smtClean="0"/>
              <a:t>He eats spaghetti | and meatballs.</a:t>
            </a:r>
          </a:p>
          <a:p>
            <a:endParaRPr lang="en-US" dirty="0" smtClean="0"/>
          </a:p>
          <a:p>
            <a:r>
              <a:rPr lang="en-US" dirty="0" smtClean="0"/>
              <a:t>I like green | vegetables.</a:t>
            </a:r>
          </a:p>
          <a:p>
            <a:endParaRPr lang="en-US" dirty="0" smtClean="0"/>
          </a:p>
          <a:p>
            <a:r>
              <a:rPr lang="en-US" dirty="0" smtClean="0"/>
              <a:t>She believes the man | burped.</a:t>
            </a:r>
          </a:p>
          <a:p>
            <a:endParaRPr lang="en-US" dirty="0" smtClean="0"/>
          </a:p>
          <a:p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Underway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775191"/>
            <a:ext cx="8507288" cy="4625609"/>
          </a:xfrm>
        </p:spPr>
        <p:txBody>
          <a:bodyPr>
            <a:normAutofit/>
          </a:bodyPr>
          <a:lstStyle/>
          <a:p>
            <a:r>
              <a:rPr lang="en-US" dirty="0" smtClean="0"/>
              <a:t>Items mentioned above in “Haven’t yet…”</a:t>
            </a:r>
          </a:p>
          <a:p>
            <a:endParaRPr lang="en-US" dirty="0" smtClean="0"/>
          </a:p>
          <a:p>
            <a:r>
              <a:rPr lang="en-US" dirty="0" smtClean="0"/>
              <a:t>Massively ambiguous parses</a:t>
            </a:r>
          </a:p>
          <a:p>
            <a:r>
              <a:rPr lang="en-US" dirty="0" smtClean="0"/>
              <a:t>Finish semantics</a:t>
            </a:r>
          </a:p>
          <a:p>
            <a:r>
              <a:rPr lang="en-US" dirty="0" err="1" smtClean="0"/>
              <a:t>Semsnips</a:t>
            </a:r>
            <a:r>
              <a:rPr lang="en-US" dirty="0" smtClean="0"/>
              <a:t>: semantic snips</a:t>
            </a:r>
          </a:p>
          <a:p>
            <a:endParaRPr lang="en-US" dirty="0" smtClean="0"/>
          </a:p>
          <a:p>
            <a:r>
              <a:rPr lang="en-US" dirty="0" err="1" smtClean="0"/>
              <a:t>Epmem</a:t>
            </a:r>
            <a:r>
              <a:rPr lang="en-US" dirty="0" smtClean="0"/>
              <a:t> and language</a:t>
            </a:r>
          </a:p>
          <a:p>
            <a:endParaRPr lang="en-US" dirty="0" smtClean="0"/>
          </a:p>
          <a:p>
            <a:r>
              <a:rPr lang="en-US" dirty="0" smtClean="0"/>
              <a:t>Project codebase recovery </a:t>
            </a:r>
            <a:r>
              <a:rPr lang="en-US" dirty="0" smtClean="0">
                <a:sym typeface="Wingdings" pitchFamily="2" charset="2"/>
              </a:rPr>
              <a:t></a:t>
            </a:r>
            <a:endParaRPr lang="en-US" dirty="0" smtClean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Down the road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Better </a:t>
            </a:r>
            <a:r>
              <a:rPr lang="en-US" dirty="0" err="1" smtClean="0"/>
              <a:t>morpho</a:t>
            </a:r>
            <a:r>
              <a:rPr lang="en-US" dirty="0" smtClean="0"/>
              <a:t>-syntax-</a:t>
            </a:r>
            <a:r>
              <a:rPr lang="en-US" dirty="0" err="1" smtClean="0"/>
              <a:t>synsem</a:t>
            </a:r>
            <a:r>
              <a:rPr lang="en-US" dirty="0" smtClean="0"/>
              <a:t> know-ledge (e.g. </a:t>
            </a:r>
            <a:r>
              <a:rPr lang="en-US" dirty="0" err="1" smtClean="0"/>
              <a:t>VerbNet</a:t>
            </a:r>
            <a:r>
              <a:rPr lang="en-US" dirty="0" smtClean="0"/>
              <a:t> interface)</a:t>
            </a:r>
          </a:p>
          <a:p>
            <a:r>
              <a:rPr lang="en-US" dirty="0" smtClean="0"/>
              <a:t>Interface with Sphinx</a:t>
            </a:r>
          </a:p>
          <a:p>
            <a:pPr lvl="1"/>
            <a:r>
              <a:rPr lang="en-US" dirty="0" smtClean="0"/>
              <a:t>Modeling spoken language</a:t>
            </a:r>
          </a:p>
          <a:p>
            <a:r>
              <a:rPr lang="en-US" dirty="0" smtClean="0"/>
              <a:t>Multilingual agent</a:t>
            </a:r>
          </a:p>
          <a:p>
            <a:pPr lvl="1"/>
            <a:r>
              <a:rPr lang="en-US" dirty="0" smtClean="0"/>
              <a:t>Language control</a:t>
            </a:r>
          </a:p>
          <a:p>
            <a:r>
              <a:rPr lang="en-US" dirty="0" smtClean="0"/>
              <a:t>Language acquisition modeling</a:t>
            </a:r>
          </a:p>
          <a:p>
            <a:r>
              <a:rPr lang="en-US" dirty="0" smtClean="0"/>
              <a:t>Task integrations (again)</a:t>
            </a:r>
          </a:p>
          <a:p>
            <a:r>
              <a:rPr lang="en-US" dirty="0" smtClean="0"/>
              <a:t>Careful reading (e.g. of web content)</a:t>
            </a:r>
          </a:p>
          <a:p>
            <a:endParaRPr lang="en-US" dirty="0" smtClean="0"/>
          </a:p>
          <a:p>
            <a:endParaRPr lang="en-US" dirty="0" smtClean="0"/>
          </a:p>
          <a:p>
            <a:endParaRPr lang="en-US" dirty="0" smtClean="0"/>
          </a:p>
          <a:p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6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Conclusions</a:t>
            </a:r>
            <a:endParaRPr lang="en-US" dirty="0"/>
          </a:p>
        </p:txBody>
      </p:sp>
      <p:sp>
        <p:nvSpPr>
          <p:cNvPr id="8" name="Text Placeholder 7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algn="ctr"/>
            <a:r>
              <a:rPr lang="en-US" dirty="0" smtClean="0"/>
              <a:t>Nuggets</a:t>
            </a:r>
          </a:p>
        </p:txBody>
      </p:sp>
      <p:sp>
        <p:nvSpPr>
          <p:cNvPr id="5" name="Content Placeholder 4"/>
          <p:cNvSpPr>
            <a:spLocks noGrp="1"/>
          </p:cNvSpPr>
          <p:nvPr>
            <p:ph sz="half" idx="2"/>
          </p:nvPr>
        </p:nvSpPr>
        <p:spPr>
          <a:xfrm>
            <a:off x="4788024" y="2420888"/>
            <a:ext cx="4040188" cy="3951288"/>
          </a:xfrm>
        </p:spPr>
        <p:txBody>
          <a:bodyPr/>
          <a:lstStyle/>
          <a:p>
            <a:r>
              <a:rPr lang="en-US" dirty="0" smtClean="0"/>
              <a:t>Still not public-ready</a:t>
            </a:r>
          </a:p>
          <a:p>
            <a:r>
              <a:rPr lang="en-US" dirty="0" smtClean="0"/>
              <a:t>Juggling lots of </a:t>
            </a:r>
            <a:r>
              <a:rPr lang="en-US" dirty="0" err="1" smtClean="0"/>
              <a:t>func-tionality</a:t>
            </a:r>
            <a:r>
              <a:rPr lang="en-US" dirty="0" smtClean="0"/>
              <a:t> increments simultaneously</a:t>
            </a:r>
          </a:p>
          <a:p>
            <a:r>
              <a:rPr lang="en-US" dirty="0" smtClean="0"/>
              <a:t>Difficulty reaching “big data”-oriented </a:t>
            </a:r>
            <a:r>
              <a:rPr lang="en-US" dirty="0" err="1" smtClean="0"/>
              <a:t>compu-tational</a:t>
            </a:r>
            <a:r>
              <a:rPr lang="en-US" dirty="0" smtClean="0"/>
              <a:t> community</a:t>
            </a:r>
          </a:p>
          <a:p>
            <a:r>
              <a:rPr lang="en-US" dirty="0" smtClean="0"/>
              <a:t>Temporary repo setback</a:t>
            </a:r>
            <a:endParaRPr lang="en-US" dirty="0"/>
          </a:p>
        </p:txBody>
      </p:sp>
      <p:sp>
        <p:nvSpPr>
          <p:cNvPr id="9" name="Text Placeholder 8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pPr algn="ctr"/>
            <a:r>
              <a:rPr lang="en-US" dirty="0" smtClean="0"/>
              <a:t>Coal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323528" y="2492896"/>
            <a:ext cx="4041775" cy="3951288"/>
          </a:xfrm>
        </p:spPr>
        <p:txBody>
          <a:bodyPr/>
          <a:lstStyle/>
          <a:p>
            <a:r>
              <a:rPr lang="en-US" dirty="0" smtClean="0"/>
              <a:t>Hundreds (more) sentences parsed</a:t>
            </a:r>
          </a:p>
          <a:p>
            <a:r>
              <a:rPr lang="en-US" dirty="0" smtClean="0"/>
              <a:t>Development/testing tools, IDE</a:t>
            </a:r>
          </a:p>
          <a:p>
            <a:r>
              <a:rPr lang="en-US" dirty="0" smtClean="0"/>
              <a:t>Interest despite hiatus</a:t>
            </a:r>
          </a:p>
          <a:p>
            <a:r>
              <a:rPr lang="en-US" dirty="0" smtClean="0"/>
              <a:t>Quantitative </a:t>
            </a:r>
            <a:r>
              <a:rPr lang="en-US" dirty="0" err="1" smtClean="0"/>
              <a:t>evalua-tions</a:t>
            </a:r>
            <a:r>
              <a:rPr lang="en-US" dirty="0" smtClean="0"/>
              <a:t> now possible (on a small scale)</a:t>
            </a:r>
          </a:p>
          <a:p>
            <a:endParaRPr lang="en-US" dirty="0" smtClean="0"/>
          </a:p>
          <a:p>
            <a:endParaRPr lang="en-US" dirty="0" smtClean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Module">
  <a:themeElements>
    <a:clrScheme name="Module">
      <a:dk1>
        <a:sysClr val="windowText" lastClr="000000"/>
      </a:dk1>
      <a:lt1>
        <a:sysClr val="window" lastClr="FFFFFF"/>
      </a:lt1>
      <a:dk2>
        <a:srgbClr val="5A6378"/>
      </a:dk2>
      <a:lt2>
        <a:srgbClr val="D4D4D6"/>
      </a:lt2>
      <a:accent1>
        <a:srgbClr val="F0AD00"/>
      </a:accent1>
      <a:accent2>
        <a:srgbClr val="60B5CC"/>
      </a:accent2>
      <a:accent3>
        <a:srgbClr val="E66C7D"/>
      </a:accent3>
      <a:accent4>
        <a:srgbClr val="6BB76D"/>
      </a:accent4>
      <a:accent5>
        <a:srgbClr val="E88651"/>
      </a:accent5>
      <a:accent6>
        <a:srgbClr val="C64847"/>
      </a:accent6>
      <a:hlink>
        <a:srgbClr val="168BBA"/>
      </a:hlink>
      <a:folHlink>
        <a:srgbClr val="680000"/>
      </a:folHlink>
    </a:clrScheme>
    <a:fontScheme name="Module">
      <a:majorFont>
        <a:latin typeface="Corbel"/>
        <a:ea typeface=""/>
        <a:cs typeface=""/>
        <a:font script="Jpan" typeface="HGｺﾞｼｯｸM"/>
        <a:font script="Hang" typeface="HY엽서L"/>
        <a:font script="Hans" typeface="华文楷体"/>
        <a:font script="Hant" typeface="新細明體"/>
        <a:font script="Arab" typeface="Tahoma"/>
        <a:font script="Hebr" typeface="Miriam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ajorFont>
      <a:minorFont>
        <a:latin typeface="Corbel"/>
        <a:ea typeface=""/>
        <a:cs typeface=""/>
        <a:font script="Jpan" typeface="HGｺﾞｼｯｸM"/>
        <a:font script="Hang" typeface="HY엽서L"/>
        <a:font script="Hans" typeface="华文楷体"/>
        <a:font script="Hant" typeface="新細明體"/>
        <a:font script="Arab" typeface="Tahoma"/>
        <a:font script="Hebr" typeface="Miriam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Modul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47500"/>
                <a:satMod val="137000"/>
              </a:schemeClr>
            </a:gs>
            <a:gs pos="55000">
              <a:schemeClr val="phClr">
                <a:shade val="69000"/>
                <a:satMod val="137000"/>
              </a:schemeClr>
            </a:gs>
            <a:gs pos="100000">
              <a:schemeClr val="phClr">
                <a:shade val="98000"/>
                <a:satMod val="137000"/>
              </a:schemeClr>
            </a:gs>
          </a:gsLst>
          <a:lin ang="16200000" scaled="0"/>
        </a:gradFill>
      </a:fillStyleLst>
      <a:lnStyleLst>
        <a:ln w="6350" cap="rnd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48000" cap="flat" cmpd="thickThin" algn="ctr">
          <a:solidFill>
            <a:schemeClr val="phClr"/>
          </a:solidFill>
          <a:prstDash val="solid"/>
        </a:ln>
        <a:ln w="48500" cap="flat" cmpd="thickThin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5000" dist="25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39000" dist="254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39000" dist="25400" dir="5400000" rotWithShape="0">
              <a:srgbClr val="000000">
                <a:alpha val="38000"/>
              </a:srgbClr>
            </a:outerShdw>
          </a:effectLst>
          <a:scene3d>
            <a:camera prst="orthographicFront" fov="0">
              <a:rot lat="0" lon="0" rev="0"/>
            </a:camera>
            <a:lightRig rig="threePt" dir="t">
              <a:rot lat="0" lon="0" rev="1800000"/>
            </a:lightRig>
          </a:scene3d>
          <a:sp3d prstMaterial="matte">
            <a:bevelT h="200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8000"/>
                <a:satMod val="300000"/>
              </a:schemeClr>
            </a:gs>
            <a:gs pos="12000">
              <a:schemeClr val="phClr">
                <a:tint val="48000"/>
                <a:satMod val="300000"/>
              </a:schemeClr>
            </a:gs>
            <a:gs pos="20000">
              <a:schemeClr val="phClr">
                <a:tint val="49000"/>
                <a:satMod val="300000"/>
              </a:schemeClr>
            </a:gs>
            <a:gs pos="100000">
              <a:schemeClr val="phClr">
                <a:shade val="30000"/>
              </a:schemeClr>
            </a:gs>
          </a:gsLst>
          <a:path path="circle">
            <a:fillToRect l="10000" t="-25000" r="10000" b="125000"/>
          </a:path>
        </a:gradFill>
        <a:blipFill>
          <a:blip xmlns:r="http://schemas.openxmlformats.org/officeDocument/2006/relationships" r:embed="rId1">
            <a:duotone>
              <a:schemeClr val="phClr">
                <a:shade val="75000"/>
                <a:satMod val="105000"/>
              </a:schemeClr>
              <a:schemeClr val="phClr">
                <a:tint val="95000"/>
                <a:satMod val="105000"/>
              </a:schemeClr>
            </a:duotone>
          </a:blip>
          <a:tile tx="0" ty="0" sx="38000" sy="38000" flip="none" algn="tl"/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Module</Template>
  <TotalTime>332</TotalTime>
  <Words>675</Words>
  <Application>Microsoft Office PowerPoint</Application>
  <PresentationFormat>On-screen Show (4:3)</PresentationFormat>
  <Paragraphs>135</Paragraphs>
  <Slides>20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1" baseType="lpstr">
      <vt:lpstr>Module</vt:lpstr>
      <vt:lpstr>XNL-Soar: where we are and where we’re headed</vt:lpstr>
      <vt:lpstr>What is XNL-Soar?</vt:lpstr>
      <vt:lpstr>Updated how?</vt:lpstr>
      <vt:lpstr>Basic linguistic functionality</vt:lpstr>
      <vt:lpstr>New functionality via transition</vt:lpstr>
      <vt:lpstr>New functionality via transition</vt:lpstr>
      <vt:lpstr>Slide 7</vt:lpstr>
      <vt:lpstr>Noteworthy milestones</vt:lpstr>
      <vt:lpstr>Sample demo sentences</vt:lpstr>
      <vt:lpstr>Dealing with greater complexity</vt:lpstr>
      <vt:lpstr>Slide 11</vt:lpstr>
      <vt:lpstr>Slide 12</vt:lpstr>
      <vt:lpstr>Haven’t yet made the transition</vt:lpstr>
      <vt:lpstr>Participle/gerund ambiguity</vt:lpstr>
      <vt:lpstr>Slide 15</vt:lpstr>
      <vt:lpstr>Sample syntactic snips</vt:lpstr>
      <vt:lpstr>Sample syntactic snips    (2)</vt:lpstr>
      <vt:lpstr>Underway</vt:lpstr>
      <vt:lpstr>Down the road</vt:lpstr>
      <vt:lpstr>Conclusions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Natural language processing</dc:title>
  <cp:lastModifiedBy>dwl8</cp:lastModifiedBy>
  <cp:revision>330</cp:revision>
  <dcterms:modified xsi:type="dcterms:W3CDTF">2012-06-21T17:16:58Z</dcterms:modified>
</cp:coreProperties>
</file>