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97" r:id="rId3"/>
    <p:sldId id="257" r:id="rId4"/>
    <p:sldId id="277" r:id="rId5"/>
    <p:sldId id="258" r:id="rId6"/>
    <p:sldId id="260" r:id="rId7"/>
    <p:sldId id="292" r:id="rId8"/>
    <p:sldId id="293" r:id="rId9"/>
    <p:sldId id="266" r:id="rId10"/>
    <p:sldId id="276" r:id="rId11"/>
    <p:sldId id="294" r:id="rId12"/>
    <p:sldId id="280" r:id="rId13"/>
    <p:sldId id="296" r:id="rId14"/>
    <p:sldId id="283" r:id="rId15"/>
    <p:sldId id="284" r:id="rId16"/>
    <p:sldId id="298" r:id="rId17"/>
    <p:sldId id="295" r:id="rId18"/>
    <p:sldId id="286" r:id="rId19"/>
    <p:sldId id="275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CC"/>
    <a:srgbClr val="FF99FF"/>
    <a:srgbClr val="FFCCFF"/>
    <a:srgbClr val="33CC33"/>
    <a:srgbClr val="FFFF00"/>
    <a:srgbClr val="92D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352" autoAdjust="0"/>
    <p:restoredTop sz="94660"/>
  </p:normalViewPr>
  <p:slideViewPr>
    <p:cSldViewPr>
      <p:cViewPr varScale="1">
        <p:scale>
          <a:sx n="71" d="100"/>
          <a:sy n="71" d="100"/>
        </p:scale>
        <p:origin x="1148" y="5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372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6AEB00-B342-4BA6-B332-6966274D06CA}" type="datetimeFigureOut">
              <a:rPr lang="en-US" smtClean="0"/>
              <a:t>6/30/2014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D60005-0BF4-405F-9FCC-76346B7875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0029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60005-0BF4-405F-9FCC-76346B78751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4424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60005-0BF4-405F-9FCC-76346B78751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7814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60005-0BF4-405F-9FCC-76346B78751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2483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6/19/2014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PL 2014 Soar Workshop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6/19/2014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PL 2014 Soar Workshop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6/19/2014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PL 2014 Soar Workshop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6/19/2014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PL 2014 Soar Workshop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6/19/2014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PL 2014 Soar Workshop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6/19/2014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PL 2014 Soar Workshop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6/19/2014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PL 2014 Soar Workshop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6/19/2014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PL 2014 Soar Workshop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6/19/2014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PL 2014 Soar Workshop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6/19/2014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PL 2014 Soar Workshop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6/19/2014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PL 2014 Soar Workshop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6/19/2014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PL 2014 Soar Workshop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90601"/>
            <a:ext cx="7772400" cy="2609850"/>
          </a:xfrm>
        </p:spPr>
        <p:txBody>
          <a:bodyPr>
            <a:normAutofit/>
          </a:bodyPr>
          <a:lstStyle/>
          <a:p>
            <a:r>
              <a:rPr lang="en-US" dirty="0" smtClean="0"/>
              <a:t>Soar and Construction Grammar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3622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Peter Lindes, </a:t>
            </a:r>
            <a:r>
              <a:rPr lang="en-US" sz="2400" dirty="0" err="1" smtClean="0"/>
              <a:t>Deryle</a:t>
            </a:r>
            <a:r>
              <a:rPr lang="en-US" sz="2400" dirty="0" smtClean="0"/>
              <a:t> Lonsdale, David </a:t>
            </a:r>
            <a:r>
              <a:rPr lang="en-US" sz="2400" dirty="0" err="1" smtClean="0"/>
              <a:t>Embley</a:t>
            </a:r>
            <a:endParaRPr lang="en-US" sz="2400" dirty="0" smtClean="0"/>
          </a:p>
          <a:p>
            <a:r>
              <a:rPr lang="en-US" sz="2400" dirty="0" smtClean="0"/>
              <a:t>Brigham Young University</a:t>
            </a:r>
          </a:p>
          <a:p>
            <a:r>
              <a:rPr lang="en-US" sz="1800" dirty="0" smtClean="0"/>
              <a:t>2014 Soar Workshop</a:t>
            </a:r>
            <a:endParaRPr lang="en-US" sz="19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1200" dirty="0" smtClean="0"/>
              <a:t>© 2014 Peter Lindes</a:t>
            </a:r>
            <a:endParaRPr lang="en-US" sz="1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6/19/2014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PL 2014 Soar Workshop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866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Long term goals</a:t>
            </a:r>
          </a:p>
          <a:p>
            <a:pPr lvl="1"/>
            <a:r>
              <a:rPr lang="en-US" dirty="0" smtClean="0"/>
              <a:t>Build computational models of human language processing</a:t>
            </a:r>
          </a:p>
          <a:p>
            <a:pPr lvl="1"/>
            <a:r>
              <a:rPr lang="en-US" dirty="0" smtClean="0"/>
              <a:t>Apply these models to real-world applications</a:t>
            </a:r>
          </a:p>
          <a:p>
            <a:r>
              <a:rPr lang="en-US" dirty="0" err="1" smtClean="0"/>
              <a:t>OntoSoar</a:t>
            </a:r>
            <a:r>
              <a:rPr lang="en-US" dirty="0" smtClean="0"/>
              <a:t> project goals</a:t>
            </a:r>
          </a:p>
          <a:p>
            <a:pPr lvl="1"/>
            <a:r>
              <a:rPr lang="en-US" dirty="0" smtClean="0"/>
              <a:t>Extract genealogy facts from family history books</a:t>
            </a:r>
          </a:p>
          <a:p>
            <a:pPr lvl="1"/>
            <a:r>
              <a:rPr lang="en-US" dirty="0" smtClean="0"/>
              <a:t>Project extracted </a:t>
            </a:r>
            <a:r>
              <a:rPr lang="en-US" dirty="0"/>
              <a:t>information onto </a:t>
            </a:r>
            <a:r>
              <a:rPr lang="en-US" dirty="0" smtClean="0"/>
              <a:t>a conceptual </a:t>
            </a:r>
            <a:r>
              <a:rPr lang="en-US" dirty="0"/>
              <a:t>model </a:t>
            </a:r>
            <a:r>
              <a:rPr lang="en-US" dirty="0" smtClean="0"/>
              <a:t>to </a:t>
            </a:r>
            <a:r>
              <a:rPr lang="en-US" dirty="0"/>
              <a:t>populate </a:t>
            </a:r>
            <a:r>
              <a:rPr lang="en-US" dirty="0" smtClean="0"/>
              <a:t>a searchable </a:t>
            </a:r>
            <a:r>
              <a:rPr lang="en-US" dirty="0"/>
              <a:t>database</a:t>
            </a:r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6/19/2014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PL 2014 Soar Workshop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340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Problem: Example 1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6/19/2014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PL 2014 Soar Workshop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6" name="Picture 5" descr="C:\MA\Thesis\The Doc\Examples\CCLathrop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1" y="1828800"/>
            <a:ext cx="6934200" cy="365759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2438400" y="1828800"/>
            <a:ext cx="2819400" cy="246888"/>
          </a:xfrm>
          <a:prstGeom prst="rect">
            <a:avLst/>
          </a:prstGeom>
          <a:solidFill>
            <a:srgbClr val="00B050">
              <a:alpha val="50196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1943101" y="2115312"/>
            <a:ext cx="876299" cy="246888"/>
          </a:xfrm>
          <a:prstGeom prst="rect">
            <a:avLst/>
          </a:prstGeom>
          <a:solidFill>
            <a:srgbClr val="00B050">
              <a:alpha val="50196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3276600" y="2115312"/>
            <a:ext cx="1447800" cy="246888"/>
          </a:xfrm>
          <a:prstGeom prst="rect">
            <a:avLst/>
          </a:prstGeom>
          <a:solidFill>
            <a:srgbClr val="00B050">
              <a:alpha val="50196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5791200" y="2115312"/>
            <a:ext cx="2209800" cy="246888"/>
          </a:xfrm>
          <a:prstGeom prst="rect">
            <a:avLst/>
          </a:prstGeom>
          <a:solidFill>
            <a:srgbClr val="00B050">
              <a:alpha val="50196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6858000" y="2362200"/>
            <a:ext cx="1143000" cy="246888"/>
          </a:xfrm>
          <a:prstGeom prst="rect">
            <a:avLst/>
          </a:prstGeom>
          <a:solidFill>
            <a:srgbClr val="00B050">
              <a:alpha val="50196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</p:txBody>
      </p:sp>
      <p:sp>
        <p:nvSpPr>
          <p:cNvPr id="12" name="TextBox 11"/>
          <p:cNvSpPr txBox="1"/>
          <p:nvPr/>
        </p:nvSpPr>
        <p:spPr>
          <a:xfrm>
            <a:off x="1295400" y="2667000"/>
            <a:ext cx="1752600" cy="246888"/>
          </a:xfrm>
          <a:prstGeom prst="rect">
            <a:avLst/>
          </a:prstGeom>
          <a:solidFill>
            <a:srgbClr val="00B050">
              <a:alpha val="50196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</p:txBody>
      </p:sp>
      <p:sp>
        <p:nvSpPr>
          <p:cNvPr id="13" name="TextBox 12"/>
          <p:cNvSpPr txBox="1"/>
          <p:nvPr/>
        </p:nvSpPr>
        <p:spPr>
          <a:xfrm>
            <a:off x="3505200" y="2667000"/>
            <a:ext cx="2438400" cy="246888"/>
          </a:xfrm>
          <a:prstGeom prst="rect">
            <a:avLst/>
          </a:prstGeom>
          <a:solidFill>
            <a:srgbClr val="00B050">
              <a:alpha val="50196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</p:txBody>
      </p:sp>
      <p:sp>
        <p:nvSpPr>
          <p:cNvPr id="14" name="TextBox 13"/>
          <p:cNvSpPr txBox="1"/>
          <p:nvPr/>
        </p:nvSpPr>
        <p:spPr>
          <a:xfrm>
            <a:off x="6172200" y="2667000"/>
            <a:ext cx="1371600" cy="246888"/>
          </a:xfrm>
          <a:prstGeom prst="rect">
            <a:avLst/>
          </a:prstGeom>
          <a:solidFill>
            <a:srgbClr val="00B050">
              <a:alpha val="50196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</p:txBody>
      </p:sp>
      <p:sp>
        <p:nvSpPr>
          <p:cNvPr id="15" name="TextBox 14"/>
          <p:cNvSpPr txBox="1"/>
          <p:nvPr/>
        </p:nvSpPr>
        <p:spPr>
          <a:xfrm>
            <a:off x="2209800" y="3810000"/>
            <a:ext cx="1371600" cy="210312"/>
          </a:xfrm>
          <a:prstGeom prst="rect">
            <a:avLst/>
          </a:prstGeom>
          <a:solidFill>
            <a:srgbClr val="00B050">
              <a:alpha val="50196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</p:txBody>
      </p:sp>
      <p:sp>
        <p:nvSpPr>
          <p:cNvPr id="16" name="TextBox 15"/>
          <p:cNvSpPr txBox="1"/>
          <p:nvPr/>
        </p:nvSpPr>
        <p:spPr>
          <a:xfrm>
            <a:off x="2209800" y="4033167"/>
            <a:ext cx="1295400" cy="210312"/>
          </a:xfrm>
          <a:prstGeom prst="rect">
            <a:avLst/>
          </a:prstGeom>
          <a:solidFill>
            <a:srgbClr val="00B050">
              <a:alpha val="50196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</p:txBody>
      </p:sp>
      <p:sp>
        <p:nvSpPr>
          <p:cNvPr id="17" name="TextBox 16"/>
          <p:cNvSpPr txBox="1"/>
          <p:nvPr/>
        </p:nvSpPr>
        <p:spPr>
          <a:xfrm>
            <a:off x="2171700" y="4243479"/>
            <a:ext cx="1485900" cy="210312"/>
          </a:xfrm>
          <a:prstGeom prst="rect">
            <a:avLst/>
          </a:prstGeom>
          <a:solidFill>
            <a:srgbClr val="00B050">
              <a:alpha val="50196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</p:txBody>
      </p:sp>
      <p:sp>
        <p:nvSpPr>
          <p:cNvPr id="18" name="TextBox 17"/>
          <p:cNvSpPr txBox="1"/>
          <p:nvPr/>
        </p:nvSpPr>
        <p:spPr>
          <a:xfrm>
            <a:off x="2148509" y="4453791"/>
            <a:ext cx="1051891" cy="210312"/>
          </a:xfrm>
          <a:prstGeom prst="rect">
            <a:avLst/>
          </a:prstGeom>
          <a:solidFill>
            <a:srgbClr val="00B050">
              <a:alpha val="50196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1748128" y="4800600"/>
            <a:ext cx="2214272" cy="210312"/>
          </a:xfrm>
          <a:prstGeom prst="rect">
            <a:avLst/>
          </a:prstGeom>
          <a:solidFill>
            <a:srgbClr val="00B050">
              <a:alpha val="50196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</p:txBody>
      </p:sp>
      <p:sp>
        <p:nvSpPr>
          <p:cNvPr id="20" name="TextBox 19"/>
          <p:cNvSpPr txBox="1"/>
          <p:nvPr/>
        </p:nvSpPr>
        <p:spPr>
          <a:xfrm>
            <a:off x="6705600" y="1828800"/>
            <a:ext cx="457200" cy="246888"/>
          </a:xfrm>
          <a:prstGeom prst="rect">
            <a:avLst/>
          </a:prstGeom>
          <a:solidFill>
            <a:srgbClr val="00B0F0">
              <a:alpha val="50196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</p:txBody>
      </p:sp>
      <p:sp>
        <p:nvSpPr>
          <p:cNvPr id="21" name="TextBox 20"/>
          <p:cNvSpPr txBox="1"/>
          <p:nvPr/>
        </p:nvSpPr>
        <p:spPr>
          <a:xfrm>
            <a:off x="7543800" y="1828800"/>
            <a:ext cx="457200" cy="246888"/>
          </a:xfrm>
          <a:prstGeom prst="rect">
            <a:avLst/>
          </a:prstGeom>
          <a:solidFill>
            <a:srgbClr val="00B0F0">
              <a:alpha val="50196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</p:txBody>
      </p:sp>
      <p:sp>
        <p:nvSpPr>
          <p:cNvPr id="22" name="TextBox 21"/>
          <p:cNvSpPr txBox="1"/>
          <p:nvPr/>
        </p:nvSpPr>
        <p:spPr>
          <a:xfrm>
            <a:off x="5257800" y="2135389"/>
            <a:ext cx="457200" cy="246888"/>
          </a:xfrm>
          <a:prstGeom prst="rect">
            <a:avLst/>
          </a:prstGeom>
          <a:solidFill>
            <a:srgbClr val="00B0F0">
              <a:alpha val="50196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</p:txBody>
      </p:sp>
      <p:sp>
        <p:nvSpPr>
          <p:cNvPr id="23" name="TextBox 22"/>
          <p:cNvSpPr txBox="1"/>
          <p:nvPr/>
        </p:nvSpPr>
        <p:spPr>
          <a:xfrm>
            <a:off x="7315200" y="2913888"/>
            <a:ext cx="685800" cy="246888"/>
          </a:xfrm>
          <a:prstGeom prst="rect">
            <a:avLst/>
          </a:prstGeom>
          <a:solidFill>
            <a:srgbClr val="00B0F0">
              <a:alpha val="50196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</p:txBody>
      </p:sp>
      <p:sp>
        <p:nvSpPr>
          <p:cNvPr id="24" name="TextBox 23"/>
          <p:cNvSpPr txBox="1"/>
          <p:nvPr/>
        </p:nvSpPr>
        <p:spPr>
          <a:xfrm>
            <a:off x="3867978" y="3825969"/>
            <a:ext cx="381000" cy="210312"/>
          </a:xfrm>
          <a:prstGeom prst="rect">
            <a:avLst/>
          </a:prstGeom>
          <a:solidFill>
            <a:srgbClr val="00B0F0">
              <a:alpha val="50196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</p:txBody>
      </p:sp>
      <p:sp>
        <p:nvSpPr>
          <p:cNvPr id="25" name="TextBox 24"/>
          <p:cNvSpPr txBox="1"/>
          <p:nvPr/>
        </p:nvSpPr>
        <p:spPr>
          <a:xfrm>
            <a:off x="7550426" y="3213652"/>
            <a:ext cx="457200" cy="246888"/>
          </a:xfrm>
          <a:prstGeom prst="rect">
            <a:avLst/>
          </a:prstGeom>
          <a:solidFill>
            <a:srgbClr val="00B0F0">
              <a:alpha val="50196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</p:txBody>
      </p:sp>
      <p:sp>
        <p:nvSpPr>
          <p:cNvPr id="26" name="TextBox 25"/>
          <p:cNvSpPr txBox="1"/>
          <p:nvPr/>
        </p:nvSpPr>
        <p:spPr>
          <a:xfrm>
            <a:off x="1248355" y="3489562"/>
            <a:ext cx="694745" cy="246888"/>
          </a:xfrm>
          <a:prstGeom prst="rect">
            <a:avLst/>
          </a:prstGeom>
          <a:solidFill>
            <a:srgbClr val="00B0F0">
              <a:alpha val="50196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</p:txBody>
      </p:sp>
      <p:sp>
        <p:nvSpPr>
          <p:cNvPr id="27" name="TextBox 26"/>
          <p:cNvSpPr txBox="1"/>
          <p:nvPr/>
        </p:nvSpPr>
        <p:spPr>
          <a:xfrm>
            <a:off x="4495801" y="3810000"/>
            <a:ext cx="381000" cy="210312"/>
          </a:xfrm>
          <a:prstGeom prst="rect">
            <a:avLst/>
          </a:prstGeom>
          <a:solidFill>
            <a:srgbClr val="00B0F0">
              <a:alpha val="50196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</p:txBody>
      </p:sp>
      <p:sp>
        <p:nvSpPr>
          <p:cNvPr id="28" name="TextBox 27"/>
          <p:cNvSpPr txBox="1"/>
          <p:nvPr/>
        </p:nvSpPr>
        <p:spPr>
          <a:xfrm>
            <a:off x="3771569" y="4057087"/>
            <a:ext cx="381000" cy="210312"/>
          </a:xfrm>
          <a:prstGeom prst="rect">
            <a:avLst/>
          </a:prstGeom>
          <a:solidFill>
            <a:srgbClr val="00B0F0">
              <a:alpha val="50196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</p:txBody>
      </p:sp>
      <p:sp>
        <p:nvSpPr>
          <p:cNvPr id="29" name="TextBox 28"/>
          <p:cNvSpPr txBox="1"/>
          <p:nvPr/>
        </p:nvSpPr>
        <p:spPr>
          <a:xfrm>
            <a:off x="4419600" y="4057087"/>
            <a:ext cx="381000" cy="210312"/>
          </a:xfrm>
          <a:prstGeom prst="rect">
            <a:avLst/>
          </a:prstGeom>
          <a:solidFill>
            <a:srgbClr val="00B0F0">
              <a:alpha val="50196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</p:txBody>
      </p:sp>
      <p:sp>
        <p:nvSpPr>
          <p:cNvPr id="30" name="TextBox 29"/>
          <p:cNvSpPr txBox="1"/>
          <p:nvPr/>
        </p:nvSpPr>
        <p:spPr>
          <a:xfrm>
            <a:off x="4038600" y="4267399"/>
            <a:ext cx="381000" cy="210312"/>
          </a:xfrm>
          <a:prstGeom prst="rect">
            <a:avLst/>
          </a:prstGeom>
          <a:solidFill>
            <a:srgbClr val="00B0F0">
              <a:alpha val="50196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</p:txBody>
      </p:sp>
      <p:sp>
        <p:nvSpPr>
          <p:cNvPr id="31" name="TextBox 30"/>
          <p:cNvSpPr txBox="1"/>
          <p:nvPr/>
        </p:nvSpPr>
        <p:spPr>
          <a:xfrm>
            <a:off x="3552245" y="4477711"/>
            <a:ext cx="381000" cy="210312"/>
          </a:xfrm>
          <a:prstGeom prst="rect">
            <a:avLst/>
          </a:prstGeom>
          <a:solidFill>
            <a:srgbClr val="00B0F0">
              <a:alpha val="50196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</p:txBody>
      </p:sp>
      <p:sp>
        <p:nvSpPr>
          <p:cNvPr id="32" name="TextBox 31"/>
          <p:cNvSpPr txBox="1"/>
          <p:nvPr/>
        </p:nvSpPr>
        <p:spPr>
          <a:xfrm>
            <a:off x="1290928" y="3188804"/>
            <a:ext cx="457200" cy="246888"/>
          </a:xfrm>
          <a:prstGeom prst="rect">
            <a:avLst/>
          </a:prstGeom>
          <a:solidFill>
            <a:srgbClr val="00B0F0">
              <a:alpha val="50196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</p:txBody>
      </p:sp>
      <p:sp>
        <p:nvSpPr>
          <p:cNvPr id="33" name="TextBox 32"/>
          <p:cNvSpPr txBox="1"/>
          <p:nvPr/>
        </p:nvSpPr>
        <p:spPr>
          <a:xfrm>
            <a:off x="6477000" y="1850931"/>
            <a:ext cx="113968" cy="246888"/>
          </a:xfrm>
          <a:prstGeom prst="rect">
            <a:avLst/>
          </a:prstGeom>
          <a:solidFill>
            <a:srgbClr val="FFC000">
              <a:alpha val="50196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</p:txBody>
      </p:sp>
      <p:sp>
        <p:nvSpPr>
          <p:cNvPr id="34" name="TextBox 33"/>
          <p:cNvSpPr txBox="1"/>
          <p:nvPr/>
        </p:nvSpPr>
        <p:spPr>
          <a:xfrm>
            <a:off x="7297309" y="1847022"/>
            <a:ext cx="113968" cy="246888"/>
          </a:xfrm>
          <a:prstGeom prst="rect">
            <a:avLst/>
          </a:prstGeom>
          <a:solidFill>
            <a:srgbClr val="FFC000">
              <a:alpha val="50196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</p:txBody>
      </p:sp>
      <p:sp>
        <p:nvSpPr>
          <p:cNvPr id="35" name="TextBox 34"/>
          <p:cNvSpPr txBox="1"/>
          <p:nvPr/>
        </p:nvSpPr>
        <p:spPr>
          <a:xfrm>
            <a:off x="4953000" y="2134064"/>
            <a:ext cx="190167" cy="246888"/>
          </a:xfrm>
          <a:prstGeom prst="rect">
            <a:avLst/>
          </a:prstGeom>
          <a:solidFill>
            <a:srgbClr val="FFC000">
              <a:alpha val="50196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</p:txBody>
      </p:sp>
      <p:sp>
        <p:nvSpPr>
          <p:cNvPr id="36" name="TextBox 35"/>
          <p:cNvSpPr txBox="1"/>
          <p:nvPr/>
        </p:nvSpPr>
        <p:spPr>
          <a:xfrm>
            <a:off x="7658100" y="2667000"/>
            <a:ext cx="349526" cy="246888"/>
          </a:xfrm>
          <a:prstGeom prst="rect">
            <a:avLst/>
          </a:prstGeom>
          <a:solidFill>
            <a:srgbClr val="FFC000">
              <a:alpha val="50196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</p:txBody>
      </p:sp>
      <p:sp>
        <p:nvSpPr>
          <p:cNvPr id="37" name="TextBox 36"/>
          <p:cNvSpPr txBox="1"/>
          <p:nvPr/>
        </p:nvSpPr>
        <p:spPr>
          <a:xfrm>
            <a:off x="4800600" y="2382277"/>
            <a:ext cx="571168" cy="246888"/>
          </a:xfrm>
          <a:prstGeom prst="rect">
            <a:avLst/>
          </a:prstGeom>
          <a:solidFill>
            <a:srgbClr val="FFC000">
              <a:alpha val="50196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</p:txBody>
      </p:sp>
      <p:sp>
        <p:nvSpPr>
          <p:cNvPr id="38" name="TextBox 37"/>
          <p:cNvSpPr txBox="1"/>
          <p:nvPr/>
        </p:nvSpPr>
        <p:spPr>
          <a:xfrm>
            <a:off x="3657601" y="3807681"/>
            <a:ext cx="113968" cy="210312"/>
          </a:xfrm>
          <a:prstGeom prst="rect">
            <a:avLst/>
          </a:prstGeom>
          <a:solidFill>
            <a:srgbClr val="FFC000">
              <a:alpha val="50196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</p:txBody>
      </p:sp>
      <p:sp>
        <p:nvSpPr>
          <p:cNvPr id="39" name="TextBox 38"/>
          <p:cNvSpPr txBox="1"/>
          <p:nvPr/>
        </p:nvSpPr>
        <p:spPr>
          <a:xfrm>
            <a:off x="4306958" y="3807681"/>
            <a:ext cx="113968" cy="210312"/>
          </a:xfrm>
          <a:prstGeom prst="rect">
            <a:avLst/>
          </a:prstGeom>
          <a:solidFill>
            <a:srgbClr val="FFC000">
              <a:alpha val="50196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</p:txBody>
      </p:sp>
      <p:sp>
        <p:nvSpPr>
          <p:cNvPr id="40" name="TextBox 39"/>
          <p:cNvSpPr txBox="1"/>
          <p:nvPr/>
        </p:nvSpPr>
        <p:spPr>
          <a:xfrm>
            <a:off x="3581400" y="4036281"/>
            <a:ext cx="113968" cy="210312"/>
          </a:xfrm>
          <a:prstGeom prst="rect">
            <a:avLst/>
          </a:prstGeom>
          <a:solidFill>
            <a:srgbClr val="FFC000">
              <a:alpha val="50196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</p:txBody>
      </p:sp>
      <p:sp>
        <p:nvSpPr>
          <p:cNvPr id="41" name="TextBox 40"/>
          <p:cNvSpPr txBox="1"/>
          <p:nvPr/>
        </p:nvSpPr>
        <p:spPr>
          <a:xfrm>
            <a:off x="4200941" y="4036281"/>
            <a:ext cx="113968" cy="210312"/>
          </a:xfrm>
          <a:prstGeom prst="rect">
            <a:avLst/>
          </a:prstGeom>
          <a:solidFill>
            <a:srgbClr val="FFC000">
              <a:alpha val="50196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</p:txBody>
      </p:sp>
      <p:sp>
        <p:nvSpPr>
          <p:cNvPr id="42" name="TextBox 41"/>
          <p:cNvSpPr txBox="1"/>
          <p:nvPr/>
        </p:nvSpPr>
        <p:spPr>
          <a:xfrm>
            <a:off x="3771569" y="4259978"/>
            <a:ext cx="113968" cy="210312"/>
          </a:xfrm>
          <a:prstGeom prst="rect">
            <a:avLst/>
          </a:prstGeom>
          <a:solidFill>
            <a:srgbClr val="FFC000">
              <a:alpha val="50196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</p:txBody>
      </p:sp>
      <p:sp>
        <p:nvSpPr>
          <p:cNvPr id="43" name="TextBox 42"/>
          <p:cNvSpPr txBox="1"/>
          <p:nvPr/>
        </p:nvSpPr>
        <p:spPr>
          <a:xfrm>
            <a:off x="3315032" y="4470290"/>
            <a:ext cx="113968" cy="210312"/>
          </a:xfrm>
          <a:prstGeom prst="rect">
            <a:avLst/>
          </a:prstGeom>
          <a:solidFill>
            <a:srgbClr val="FFC000">
              <a:alpha val="50196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</p:txBody>
      </p:sp>
      <p:sp>
        <p:nvSpPr>
          <p:cNvPr id="44" name="TextBox 43"/>
          <p:cNvSpPr txBox="1"/>
          <p:nvPr/>
        </p:nvSpPr>
        <p:spPr>
          <a:xfrm>
            <a:off x="1278338" y="2115312"/>
            <a:ext cx="626662" cy="246888"/>
          </a:xfrm>
          <a:prstGeom prst="rect">
            <a:avLst/>
          </a:prstGeom>
          <a:solidFill>
            <a:schemeClr val="accent2">
              <a:lumMod val="60000"/>
              <a:lumOff val="40000"/>
              <a:alpha val="50196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</p:txBody>
      </p:sp>
      <p:sp>
        <p:nvSpPr>
          <p:cNvPr id="45" name="TextBox 44"/>
          <p:cNvSpPr txBox="1"/>
          <p:nvPr/>
        </p:nvSpPr>
        <p:spPr>
          <a:xfrm>
            <a:off x="2819400" y="2115312"/>
            <a:ext cx="457200" cy="246888"/>
          </a:xfrm>
          <a:prstGeom prst="rect">
            <a:avLst/>
          </a:prstGeom>
          <a:solidFill>
            <a:schemeClr val="accent2">
              <a:lumMod val="60000"/>
              <a:lumOff val="40000"/>
              <a:alpha val="50196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</p:txBody>
      </p:sp>
      <p:sp>
        <p:nvSpPr>
          <p:cNvPr id="46" name="TextBox 45"/>
          <p:cNvSpPr txBox="1"/>
          <p:nvPr/>
        </p:nvSpPr>
        <p:spPr>
          <a:xfrm>
            <a:off x="6076784" y="2362200"/>
            <a:ext cx="781216" cy="246888"/>
          </a:xfrm>
          <a:prstGeom prst="rect">
            <a:avLst/>
          </a:prstGeom>
          <a:solidFill>
            <a:schemeClr val="accent2">
              <a:lumMod val="60000"/>
              <a:lumOff val="40000"/>
              <a:alpha val="50196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</p:txBody>
      </p:sp>
      <p:sp>
        <p:nvSpPr>
          <p:cNvPr id="48" name="TextBox 47"/>
          <p:cNvSpPr txBox="1"/>
          <p:nvPr/>
        </p:nvSpPr>
        <p:spPr>
          <a:xfrm>
            <a:off x="5506941" y="2382277"/>
            <a:ext cx="457200" cy="246888"/>
          </a:xfrm>
          <a:prstGeom prst="rect">
            <a:avLst/>
          </a:prstGeom>
          <a:solidFill>
            <a:srgbClr val="00B0F0">
              <a:alpha val="50196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</p:txBody>
      </p:sp>
      <p:sp>
        <p:nvSpPr>
          <p:cNvPr id="49" name="TextBox 48"/>
          <p:cNvSpPr txBox="1"/>
          <p:nvPr/>
        </p:nvSpPr>
        <p:spPr>
          <a:xfrm>
            <a:off x="4953000" y="3450866"/>
            <a:ext cx="1371600" cy="246888"/>
          </a:xfrm>
          <a:prstGeom prst="rect">
            <a:avLst/>
          </a:prstGeom>
          <a:solidFill>
            <a:schemeClr val="accent2">
              <a:lumMod val="60000"/>
              <a:lumOff val="40000"/>
              <a:alpha val="50196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872735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8" grpId="0" animBg="1"/>
      <p:bldP spid="4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dirty="0" smtClean="0"/>
              <a:t>A Simple Ontology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6/19/2014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PL 2014 Soar Workshop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7175" name="Picture 7" descr="C:\MA\Outgoing\2014 FHTW\Simple Ont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828800"/>
            <a:ext cx="5499314" cy="3379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251914" y="2133600"/>
            <a:ext cx="1295400" cy="923330"/>
          </a:xfrm>
          <a:prstGeom prst="rect">
            <a:avLst/>
          </a:prstGeom>
          <a:solidFill>
            <a:srgbClr val="33CC3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Charles Christopher Lathrop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6781800" y="2286000"/>
            <a:ext cx="152400" cy="15240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038600" y="2286000"/>
            <a:ext cx="152400" cy="15240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6934200" y="2370814"/>
            <a:ext cx="317714" cy="0"/>
          </a:xfrm>
          <a:prstGeom prst="straightConnector1">
            <a:avLst/>
          </a:prstGeom>
          <a:ln w="12700">
            <a:solidFill>
              <a:schemeClr val="accent2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9" idx="7"/>
            <a:endCxn id="12" idx="3"/>
          </p:cNvCxnSpPr>
          <p:nvPr/>
        </p:nvCxnSpPr>
        <p:spPr>
          <a:xfrm flipV="1">
            <a:off x="4168682" y="1795322"/>
            <a:ext cx="840114" cy="512996"/>
          </a:xfrm>
          <a:prstGeom prst="straightConnector1">
            <a:avLst/>
          </a:prstGeom>
          <a:ln w="12700">
            <a:solidFill>
              <a:schemeClr val="accent2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endCxn id="7" idx="1"/>
          </p:cNvCxnSpPr>
          <p:nvPr/>
        </p:nvCxnSpPr>
        <p:spPr>
          <a:xfrm>
            <a:off x="5334000" y="1795322"/>
            <a:ext cx="1470118" cy="512996"/>
          </a:xfrm>
          <a:prstGeom prst="straightConnector1">
            <a:avLst/>
          </a:prstGeom>
          <a:ln w="12700">
            <a:solidFill>
              <a:schemeClr val="accent2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4953000" y="1553155"/>
            <a:ext cx="457200" cy="276999"/>
            <a:chOff x="4953000" y="1553155"/>
            <a:chExt cx="457200" cy="276999"/>
          </a:xfrm>
        </p:grpSpPr>
        <p:sp>
          <p:nvSpPr>
            <p:cNvPr id="12" name="Oval 11"/>
            <p:cNvSpPr/>
            <p:nvPr/>
          </p:nvSpPr>
          <p:spPr>
            <a:xfrm>
              <a:off x="4953000" y="1600200"/>
              <a:ext cx="381000" cy="22860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953000" y="1553155"/>
              <a:ext cx="4572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has</a:t>
              </a:r>
              <a:endParaRPr lang="en-US" sz="1200" dirty="0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6488882" y="4290650"/>
            <a:ext cx="647700" cy="369332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1865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3657600" y="4307878"/>
            <a:ext cx="647700" cy="369332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1817</a:t>
            </a:r>
            <a:endParaRPr lang="en-US" dirty="0"/>
          </a:p>
        </p:txBody>
      </p:sp>
      <p:sp>
        <p:nvSpPr>
          <p:cNvPr id="24" name="Oval 23"/>
          <p:cNvSpPr/>
          <p:nvPr/>
        </p:nvSpPr>
        <p:spPr>
          <a:xfrm>
            <a:off x="3124200" y="4407730"/>
            <a:ext cx="152400" cy="15240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Arrow Connector 24"/>
          <p:cNvCxnSpPr>
            <a:endCxn id="23" idx="1"/>
          </p:cNvCxnSpPr>
          <p:nvPr/>
        </p:nvCxnSpPr>
        <p:spPr>
          <a:xfrm>
            <a:off x="3276600" y="4492544"/>
            <a:ext cx="381000" cy="0"/>
          </a:xfrm>
          <a:prstGeom prst="straightConnector1">
            <a:avLst/>
          </a:prstGeom>
          <a:ln w="12700">
            <a:solidFill>
              <a:schemeClr val="accent2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26"/>
          <p:cNvSpPr/>
          <p:nvPr/>
        </p:nvSpPr>
        <p:spPr>
          <a:xfrm>
            <a:off x="5916659" y="4399116"/>
            <a:ext cx="152400" cy="15240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27" idx="6"/>
            <a:endCxn id="22" idx="1"/>
          </p:cNvCxnSpPr>
          <p:nvPr/>
        </p:nvCxnSpPr>
        <p:spPr>
          <a:xfrm>
            <a:off x="6069059" y="4475316"/>
            <a:ext cx="419823" cy="0"/>
          </a:xfrm>
          <a:prstGeom prst="straightConnector1">
            <a:avLst/>
          </a:prstGeom>
          <a:ln w="12700">
            <a:solidFill>
              <a:schemeClr val="accent2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val 34"/>
          <p:cNvSpPr/>
          <p:nvPr/>
        </p:nvSpPr>
        <p:spPr>
          <a:xfrm>
            <a:off x="3524249" y="3429000"/>
            <a:ext cx="650875" cy="302621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3524250" y="3429001"/>
            <a:ext cx="7810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born on</a:t>
            </a:r>
            <a:endParaRPr lang="en-US" sz="1200" dirty="0"/>
          </a:p>
        </p:txBody>
      </p:sp>
      <p:sp>
        <p:nvSpPr>
          <p:cNvPr id="37" name="Oval 36"/>
          <p:cNvSpPr/>
          <p:nvPr/>
        </p:nvSpPr>
        <p:spPr>
          <a:xfrm>
            <a:off x="5926809" y="3380192"/>
            <a:ext cx="650875" cy="302621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5926810" y="3380193"/>
            <a:ext cx="7810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died on</a:t>
            </a:r>
            <a:endParaRPr lang="en-US" sz="1200" dirty="0"/>
          </a:p>
        </p:txBody>
      </p:sp>
      <p:cxnSp>
        <p:nvCxnSpPr>
          <p:cNvPr id="39" name="Straight Arrow Connector 38"/>
          <p:cNvCxnSpPr>
            <a:stCxn id="9" idx="5"/>
          </p:cNvCxnSpPr>
          <p:nvPr/>
        </p:nvCxnSpPr>
        <p:spPr>
          <a:xfrm>
            <a:off x="4168682" y="2416082"/>
            <a:ext cx="1900377" cy="1012918"/>
          </a:xfrm>
          <a:prstGeom prst="straightConnector1">
            <a:avLst/>
          </a:prstGeom>
          <a:ln w="12700">
            <a:solidFill>
              <a:schemeClr val="accent2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stCxn id="9" idx="4"/>
            <a:endCxn id="36" idx="0"/>
          </p:cNvCxnSpPr>
          <p:nvPr/>
        </p:nvCxnSpPr>
        <p:spPr>
          <a:xfrm flipH="1">
            <a:off x="3914775" y="2438400"/>
            <a:ext cx="200025" cy="990601"/>
          </a:xfrm>
          <a:prstGeom prst="straightConnector1">
            <a:avLst/>
          </a:prstGeom>
          <a:ln w="12700">
            <a:solidFill>
              <a:schemeClr val="accent2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>
            <a:endCxn id="24" idx="7"/>
          </p:cNvCxnSpPr>
          <p:nvPr/>
        </p:nvCxnSpPr>
        <p:spPr>
          <a:xfrm flipH="1">
            <a:off x="3254282" y="3703445"/>
            <a:ext cx="429861" cy="726603"/>
          </a:xfrm>
          <a:prstGeom prst="straightConnector1">
            <a:avLst/>
          </a:prstGeom>
          <a:ln w="12700">
            <a:solidFill>
              <a:schemeClr val="accent2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endCxn id="27" idx="7"/>
          </p:cNvCxnSpPr>
          <p:nvPr/>
        </p:nvCxnSpPr>
        <p:spPr>
          <a:xfrm flipH="1">
            <a:off x="6046741" y="3672513"/>
            <a:ext cx="161049" cy="748921"/>
          </a:xfrm>
          <a:prstGeom prst="straightConnector1">
            <a:avLst/>
          </a:prstGeom>
          <a:ln w="12700">
            <a:solidFill>
              <a:schemeClr val="accent2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8843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22" grpId="0" animBg="1"/>
      <p:bldP spid="23" grpId="0" animBg="1"/>
      <p:bldP spid="24" grpId="0" animBg="1"/>
      <p:bldP spid="27" grpId="0" animBg="1"/>
      <p:bldP spid="35" grpId="0" animBg="1"/>
      <p:bldP spid="36" grpId="0"/>
      <p:bldP spid="37" grpId="0" animBg="1"/>
      <p:bldP spid="3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Problem: Example2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6/19/2014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PL 2014 Soar Workshop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295634"/>
            <a:ext cx="6248400" cy="4681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971800" y="1371600"/>
            <a:ext cx="1828800" cy="246888"/>
          </a:xfrm>
          <a:prstGeom prst="rect">
            <a:avLst/>
          </a:prstGeom>
          <a:solidFill>
            <a:srgbClr val="00B050">
              <a:alpha val="50196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2405268" y="1717946"/>
            <a:ext cx="716944" cy="246888"/>
          </a:xfrm>
          <a:prstGeom prst="rect">
            <a:avLst/>
          </a:prstGeom>
          <a:solidFill>
            <a:srgbClr val="00B050">
              <a:alpha val="50196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6324600" y="1717946"/>
            <a:ext cx="412143" cy="246888"/>
          </a:xfrm>
          <a:prstGeom prst="rect">
            <a:avLst/>
          </a:prstGeom>
          <a:solidFill>
            <a:srgbClr val="00B050">
              <a:alpha val="50000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1537915" y="2016716"/>
            <a:ext cx="1852985" cy="246888"/>
          </a:xfrm>
          <a:prstGeom prst="rect">
            <a:avLst/>
          </a:prstGeom>
          <a:solidFill>
            <a:srgbClr val="00B050">
              <a:alpha val="50000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2819399" y="4267200"/>
            <a:ext cx="1219201" cy="246888"/>
          </a:xfrm>
          <a:prstGeom prst="rect">
            <a:avLst/>
          </a:prstGeom>
          <a:solidFill>
            <a:srgbClr val="00B050">
              <a:alpha val="50000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</p:txBody>
      </p:sp>
      <p:sp>
        <p:nvSpPr>
          <p:cNvPr id="12" name="TextBox 11"/>
          <p:cNvSpPr txBox="1"/>
          <p:nvPr/>
        </p:nvSpPr>
        <p:spPr>
          <a:xfrm>
            <a:off x="5029199" y="4267200"/>
            <a:ext cx="2095499" cy="246888"/>
          </a:xfrm>
          <a:prstGeom prst="rect">
            <a:avLst/>
          </a:prstGeom>
          <a:solidFill>
            <a:srgbClr val="00B050">
              <a:alpha val="50000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</p:txBody>
      </p:sp>
      <p:sp>
        <p:nvSpPr>
          <p:cNvPr id="13" name="TextBox 12"/>
          <p:cNvSpPr txBox="1"/>
          <p:nvPr/>
        </p:nvSpPr>
        <p:spPr>
          <a:xfrm>
            <a:off x="2057399" y="4800600"/>
            <a:ext cx="1143001" cy="246888"/>
          </a:xfrm>
          <a:prstGeom prst="rect">
            <a:avLst/>
          </a:prstGeom>
          <a:solidFill>
            <a:srgbClr val="00B050">
              <a:alpha val="50000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</p:txBody>
      </p:sp>
      <p:sp>
        <p:nvSpPr>
          <p:cNvPr id="14" name="TextBox 13"/>
          <p:cNvSpPr txBox="1"/>
          <p:nvPr/>
        </p:nvSpPr>
        <p:spPr>
          <a:xfrm>
            <a:off x="5486398" y="5410200"/>
            <a:ext cx="2133601" cy="246888"/>
          </a:xfrm>
          <a:prstGeom prst="rect">
            <a:avLst/>
          </a:prstGeom>
          <a:solidFill>
            <a:srgbClr val="00B050">
              <a:alpha val="50000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</p:txBody>
      </p:sp>
      <p:sp>
        <p:nvSpPr>
          <p:cNvPr id="15" name="TextBox 14"/>
          <p:cNvSpPr txBox="1"/>
          <p:nvPr/>
        </p:nvSpPr>
        <p:spPr>
          <a:xfrm>
            <a:off x="3657600" y="1717946"/>
            <a:ext cx="1371600" cy="246888"/>
          </a:xfrm>
          <a:prstGeom prst="rect">
            <a:avLst/>
          </a:prstGeom>
          <a:solidFill>
            <a:srgbClr val="00B0F0">
              <a:alpha val="50196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</p:txBody>
      </p:sp>
      <p:sp>
        <p:nvSpPr>
          <p:cNvPr id="16" name="TextBox 15"/>
          <p:cNvSpPr txBox="1"/>
          <p:nvPr/>
        </p:nvSpPr>
        <p:spPr>
          <a:xfrm>
            <a:off x="3390900" y="2016716"/>
            <a:ext cx="1485900" cy="246888"/>
          </a:xfrm>
          <a:prstGeom prst="rect">
            <a:avLst/>
          </a:prstGeom>
          <a:solidFill>
            <a:srgbClr val="00B0F0">
              <a:alpha val="50196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</p:txBody>
      </p:sp>
      <p:sp>
        <p:nvSpPr>
          <p:cNvPr id="17" name="TextBox 16"/>
          <p:cNvSpPr txBox="1"/>
          <p:nvPr/>
        </p:nvSpPr>
        <p:spPr>
          <a:xfrm>
            <a:off x="3932250" y="4800600"/>
            <a:ext cx="1554147" cy="246888"/>
          </a:xfrm>
          <a:prstGeom prst="rect">
            <a:avLst/>
          </a:prstGeom>
          <a:solidFill>
            <a:srgbClr val="00B0F0">
              <a:alpha val="50196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</p:txBody>
      </p:sp>
      <p:sp>
        <p:nvSpPr>
          <p:cNvPr id="18" name="TextBox 17"/>
          <p:cNvSpPr txBox="1"/>
          <p:nvPr/>
        </p:nvSpPr>
        <p:spPr>
          <a:xfrm>
            <a:off x="4387133" y="5687303"/>
            <a:ext cx="1480268" cy="246888"/>
          </a:xfrm>
          <a:prstGeom prst="rect">
            <a:avLst/>
          </a:prstGeom>
          <a:solidFill>
            <a:srgbClr val="00B0F0">
              <a:alpha val="50196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3124200" y="1717946"/>
            <a:ext cx="533400" cy="246888"/>
          </a:xfrm>
          <a:prstGeom prst="rect">
            <a:avLst/>
          </a:prstGeom>
          <a:solidFill>
            <a:srgbClr val="FFC000">
              <a:alpha val="38000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</p:txBody>
      </p:sp>
      <p:sp>
        <p:nvSpPr>
          <p:cNvPr id="20" name="TextBox 19"/>
          <p:cNvSpPr txBox="1"/>
          <p:nvPr/>
        </p:nvSpPr>
        <p:spPr>
          <a:xfrm>
            <a:off x="6736743" y="1717946"/>
            <a:ext cx="883256" cy="246888"/>
          </a:xfrm>
          <a:prstGeom prst="rect">
            <a:avLst/>
          </a:prstGeom>
          <a:solidFill>
            <a:srgbClr val="FFC000">
              <a:alpha val="38000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</p:txBody>
      </p:sp>
      <p:sp>
        <p:nvSpPr>
          <p:cNvPr id="21" name="TextBox 20"/>
          <p:cNvSpPr txBox="1"/>
          <p:nvPr/>
        </p:nvSpPr>
        <p:spPr>
          <a:xfrm>
            <a:off x="4038600" y="4271838"/>
            <a:ext cx="990600" cy="246888"/>
          </a:xfrm>
          <a:prstGeom prst="rect">
            <a:avLst/>
          </a:prstGeom>
          <a:solidFill>
            <a:srgbClr val="FFC000">
              <a:alpha val="38000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</p:txBody>
      </p:sp>
      <p:sp>
        <p:nvSpPr>
          <p:cNvPr id="22" name="TextBox 21"/>
          <p:cNvSpPr txBox="1"/>
          <p:nvPr/>
        </p:nvSpPr>
        <p:spPr>
          <a:xfrm>
            <a:off x="3200400" y="4800600"/>
            <a:ext cx="731850" cy="246888"/>
          </a:xfrm>
          <a:prstGeom prst="rect">
            <a:avLst/>
          </a:prstGeom>
          <a:solidFill>
            <a:srgbClr val="FFC000">
              <a:alpha val="38000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</p:txBody>
      </p:sp>
      <p:sp>
        <p:nvSpPr>
          <p:cNvPr id="23" name="TextBox 22"/>
          <p:cNvSpPr txBox="1"/>
          <p:nvPr/>
        </p:nvSpPr>
        <p:spPr>
          <a:xfrm>
            <a:off x="1600200" y="5681538"/>
            <a:ext cx="457199" cy="246888"/>
          </a:xfrm>
          <a:prstGeom prst="rect">
            <a:avLst/>
          </a:prstGeom>
          <a:solidFill>
            <a:srgbClr val="FFC000">
              <a:alpha val="38000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</p:txBody>
      </p:sp>
      <p:sp>
        <p:nvSpPr>
          <p:cNvPr id="24" name="TextBox 23"/>
          <p:cNvSpPr txBox="1"/>
          <p:nvPr/>
        </p:nvSpPr>
        <p:spPr>
          <a:xfrm>
            <a:off x="6217257" y="4553712"/>
            <a:ext cx="412143" cy="246888"/>
          </a:xfrm>
          <a:prstGeom prst="rect">
            <a:avLst/>
          </a:prstGeom>
          <a:solidFill>
            <a:srgbClr val="00B050">
              <a:alpha val="50000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</p:txBody>
      </p:sp>
      <p:sp>
        <p:nvSpPr>
          <p:cNvPr id="25" name="TextBox 24"/>
          <p:cNvSpPr txBox="1"/>
          <p:nvPr/>
        </p:nvSpPr>
        <p:spPr>
          <a:xfrm>
            <a:off x="6629399" y="4553712"/>
            <a:ext cx="990600" cy="246888"/>
          </a:xfrm>
          <a:prstGeom prst="rect">
            <a:avLst/>
          </a:prstGeom>
          <a:solidFill>
            <a:schemeClr val="accent2">
              <a:lumMod val="60000"/>
              <a:lumOff val="40000"/>
              <a:alpha val="38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</p:txBody>
      </p:sp>
      <p:sp>
        <p:nvSpPr>
          <p:cNvPr id="26" name="TextBox 25"/>
          <p:cNvSpPr txBox="1"/>
          <p:nvPr/>
        </p:nvSpPr>
        <p:spPr>
          <a:xfrm>
            <a:off x="1600199" y="4800600"/>
            <a:ext cx="457199" cy="246888"/>
          </a:xfrm>
          <a:prstGeom prst="rect">
            <a:avLst/>
          </a:prstGeom>
          <a:solidFill>
            <a:schemeClr val="accent2">
              <a:lumMod val="60000"/>
              <a:lumOff val="40000"/>
              <a:alpha val="38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</p:txBody>
      </p:sp>
      <p:sp>
        <p:nvSpPr>
          <p:cNvPr id="27" name="TextBox 26"/>
          <p:cNvSpPr txBox="1"/>
          <p:nvPr/>
        </p:nvSpPr>
        <p:spPr>
          <a:xfrm>
            <a:off x="1752600" y="1365438"/>
            <a:ext cx="1219200" cy="246888"/>
          </a:xfrm>
          <a:prstGeom prst="rect">
            <a:avLst/>
          </a:prstGeom>
          <a:solidFill>
            <a:schemeClr val="accent2">
              <a:lumMod val="60000"/>
              <a:lumOff val="40000"/>
              <a:alpha val="38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</p:txBody>
      </p:sp>
      <p:sp>
        <p:nvSpPr>
          <p:cNvPr id="35" name="TextBox 34"/>
          <p:cNvSpPr txBox="1"/>
          <p:nvPr/>
        </p:nvSpPr>
        <p:spPr>
          <a:xfrm>
            <a:off x="3023816" y="3962400"/>
            <a:ext cx="1685508" cy="246888"/>
          </a:xfrm>
          <a:prstGeom prst="rect">
            <a:avLst/>
          </a:prstGeom>
          <a:solidFill>
            <a:srgbClr val="00B050">
              <a:alpha val="50000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</p:txBody>
      </p:sp>
      <p:sp>
        <p:nvSpPr>
          <p:cNvPr id="36" name="TextBox 35"/>
          <p:cNvSpPr txBox="1"/>
          <p:nvPr/>
        </p:nvSpPr>
        <p:spPr>
          <a:xfrm>
            <a:off x="4710486" y="3962400"/>
            <a:ext cx="547314" cy="246888"/>
          </a:xfrm>
          <a:prstGeom prst="rect">
            <a:avLst/>
          </a:prstGeom>
          <a:solidFill>
            <a:srgbClr val="FFC000">
              <a:alpha val="38000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</p:txBody>
      </p:sp>
      <p:sp>
        <p:nvSpPr>
          <p:cNvPr id="37" name="TextBox 36"/>
          <p:cNvSpPr txBox="1"/>
          <p:nvPr/>
        </p:nvSpPr>
        <p:spPr>
          <a:xfrm>
            <a:off x="1600200" y="4267200"/>
            <a:ext cx="663934" cy="246888"/>
          </a:xfrm>
          <a:prstGeom prst="rect">
            <a:avLst/>
          </a:prstGeom>
          <a:solidFill>
            <a:srgbClr val="00B0F0">
              <a:alpha val="50196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</p:txBody>
      </p:sp>
      <p:sp>
        <p:nvSpPr>
          <p:cNvPr id="38" name="TextBox 37"/>
          <p:cNvSpPr txBox="1"/>
          <p:nvPr/>
        </p:nvSpPr>
        <p:spPr>
          <a:xfrm>
            <a:off x="5127267" y="4551857"/>
            <a:ext cx="1089990" cy="246888"/>
          </a:xfrm>
          <a:prstGeom prst="rect">
            <a:avLst/>
          </a:prstGeom>
          <a:solidFill>
            <a:schemeClr val="accent2">
              <a:lumMod val="60000"/>
              <a:lumOff val="40000"/>
              <a:alpha val="38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</p:txBody>
      </p:sp>
      <p:sp>
        <p:nvSpPr>
          <p:cNvPr id="32" name="Oval 31"/>
          <p:cNvSpPr/>
          <p:nvPr/>
        </p:nvSpPr>
        <p:spPr>
          <a:xfrm>
            <a:off x="2713051" y="1765190"/>
            <a:ext cx="152400" cy="15240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32" idx="6"/>
            <a:endCxn id="51" idx="2"/>
          </p:cNvCxnSpPr>
          <p:nvPr/>
        </p:nvCxnSpPr>
        <p:spPr>
          <a:xfrm>
            <a:off x="2865451" y="1841390"/>
            <a:ext cx="3565497" cy="0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Oval 50"/>
          <p:cNvSpPr/>
          <p:nvPr/>
        </p:nvSpPr>
        <p:spPr>
          <a:xfrm>
            <a:off x="6430948" y="1765190"/>
            <a:ext cx="152400" cy="15240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3163625" y="4314444"/>
            <a:ext cx="152400" cy="15240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6350111" y="4629382"/>
            <a:ext cx="152400" cy="15240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6026259" y="5457444"/>
            <a:ext cx="152400" cy="15240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>
            <a:stCxn id="32" idx="4"/>
            <a:endCxn id="52" idx="0"/>
          </p:cNvCxnSpPr>
          <p:nvPr/>
        </p:nvCxnSpPr>
        <p:spPr>
          <a:xfrm>
            <a:off x="2789251" y="1917590"/>
            <a:ext cx="450574" cy="2396854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>
            <a:stCxn id="52" idx="6"/>
            <a:endCxn id="53" idx="2"/>
          </p:cNvCxnSpPr>
          <p:nvPr/>
        </p:nvCxnSpPr>
        <p:spPr>
          <a:xfrm>
            <a:off x="3316025" y="4390644"/>
            <a:ext cx="3034086" cy="314938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>
            <a:stCxn id="52" idx="5"/>
            <a:endCxn id="54" idx="2"/>
          </p:cNvCxnSpPr>
          <p:nvPr/>
        </p:nvCxnSpPr>
        <p:spPr>
          <a:xfrm>
            <a:off x="3293707" y="4444526"/>
            <a:ext cx="2732552" cy="1089118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9344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35" grpId="0" animBg="1"/>
      <p:bldP spid="36" grpId="0" animBg="1"/>
      <p:bldP spid="37" grpId="0" animBg="1"/>
      <p:bldP spid="38" grpId="0" animBg="1"/>
      <p:bldP spid="32" grpId="0" animBg="1"/>
      <p:bldP spid="51" grpId="0" animBg="1"/>
      <p:bldP spid="52" grpId="0" animBg="1"/>
      <p:bldP spid="53" grpId="0" animBg="1"/>
      <p:bldP spid="5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More Complex Ontology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6/19/2014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PL 2014 Soar Workshop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438" y="1447800"/>
            <a:ext cx="76454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52400" y="1458931"/>
            <a:ext cx="1295400" cy="276999"/>
          </a:xfrm>
          <a:prstGeom prst="rect">
            <a:avLst/>
          </a:prstGeom>
          <a:solidFill>
            <a:srgbClr val="33CC3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Myra Harwood</a:t>
            </a:r>
            <a:endParaRPr lang="en-US" sz="1200" dirty="0"/>
          </a:p>
        </p:txBody>
      </p:sp>
      <p:cxnSp>
        <p:nvCxnSpPr>
          <p:cNvPr id="18" name="Straight Arrow Connector 17"/>
          <p:cNvCxnSpPr>
            <a:endCxn id="14" idx="3"/>
          </p:cNvCxnSpPr>
          <p:nvPr/>
        </p:nvCxnSpPr>
        <p:spPr>
          <a:xfrm flipH="1" flipV="1">
            <a:off x="1447800" y="1597431"/>
            <a:ext cx="304800" cy="233050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26" idx="5"/>
            <a:endCxn id="36" idx="1"/>
          </p:cNvCxnSpPr>
          <p:nvPr/>
        </p:nvCxnSpPr>
        <p:spPr>
          <a:xfrm>
            <a:off x="1882682" y="1918127"/>
            <a:ext cx="2287566" cy="1449039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52400" y="1919242"/>
            <a:ext cx="1295400" cy="276999"/>
          </a:xfrm>
          <a:prstGeom prst="rect">
            <a:avLst/>
          </a:prstGeom>
          <a:solidFill>
            <a:srgbClr val="33CC3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Jonathan Squires</a:t>
            </a:r>
            <a:endParaRPr lang="en-US" sz="1200" dirty="0"/>
          </a:p>
        </p:txBody>
      </p:sp>
      <p:sp>
        <p:nvSpPr>
          <p:cNvPr id="24" name="TextBox 23"/>
          <p:cNvSpPr txBox="1"/>
          <p:nvPr/>
        </p:nvSpPr>
        <p:spPr>
          <a:xfrm>
            <a:off x="152400" y="2390001"/>
            <a:ext cx="1295400" cy="276999"/>
          </a:xfrm>
          <a:prstGeom prst="rect">
            <a:avLst/>
          </a:prstGeom>
          <a:solidFill>
            <a:srgbClr val="33CC3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J. Wilbur Squires</a:t>
            </a:r>
            <a:endParaRPr lang="en-US" sz="1200" dirty="0"/>
          </a:p>
        </p:txBody>
      </p:sp>
      <p:sp>
        <p:nvSpPr>
          <p:cNvPr id="26" name="Oval 25"/>
          <p:cNvSpPr/>
          <p:nvPr/>
        </p:nvSpPr>
        <p:spPr>
          <a:xfrm>
            <a:off x="1752600" y="1788045"/>
            <a:ext cx="152400" cy="15240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1752600" y="1981541"/>
            <a:ext cx="152400" cy="15240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1740673" y="2176997"/>
            <a:ext cx="152400" cy="15240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Arrow Connector 31"/>
          <p:cNvCxnSpPr/>
          <p:nvPr/>
        </p:nvCxnSpPr>
        <p:spPr>
          <a:xfrm flipH="1">
            <a:off x="1447800" y="2063531"/>
            <a:ext cx="304800" cy="0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endCxn id="24" idx="3"/>
          </p:cNvCxnSpPr>
          <p:nvPr/>
        </p:nvCxnSpPr>
        <p:spPr>
          <a:xfrm flipH="1">
            <a:off x="1447800" y="2308318"/>
            <a:ext cx="314739" cy="220183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Oval 35"/>
          <p:cNvSpPr/>
          <p:nvPr/>
        </p:nvSpPr>
        <p:spPr>
          <a:xfrm>
            <a:off x="4147930" y="3344848"/>
            <a:ext cx="152400" cy="15240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4147930" y="3538344"/>
            <a:ext cx="152400" cy="15240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4136003" y="3733800"/>
            <a:ext cx="152400" cy="15240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Arrow Connector 40"/>
          <p:cNvCxnSpPr>
            <a:stCxn id="28" idx="5"/>
            <a:endCxn id="37" idx="1"/>
          </p:cNvCxnSpPr>
          <p:nvPr/>
        </p:nvCxnSpPr>
        <p:spPr>
          <a:xfrm>
            <a:off x="1882682" y="2111623"/>
            <a:ext cx="2287566" cy="1449039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stCxn id="30" idx="5"/>
            <a:endCxn id="38" idx="1"/>
          </p:cNvCxnSpPr>
          <p:nvPr/>
        </p:nvCxnSpPr>
        <p:spPr>
          <a:xfrm>
            <a:off x="1870755" y="2307079"/>
            <a:ext cx="2287566" cy="1449039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3657600" y="1412765"/>
            <a:ext cx="1066800" cy="276999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Feb. 13, 1874 </a:t>
            </a:r>
            <a:endParaRPr lang="en-US" sz="1200" dirty="0"/>
          </a:p>
        </p:txBody>
      </p:sp>
      <p:cxnSp>
        <p:nvCxnSpPr>
          <p:cNvPr id="51" name="Straight Arrow Connector 50"/>
          <p:cNvCxnSpPr>
            <a:endCxn id="49" idx="2"/>
          </p:cNvCxnSpPr>
          <p:nvPr/>
        </p:nvCxnSpPr>
        <p:spPr>
          <a:xfrm flipV="1">
            <a:off x="4191000" y="1689764"/>
            <a:ext cx="0" cy="291777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Oval 51"/>
          <p:cNvSpPr/>
          <p:nvPr/>
        </p:nvSpPr>
        <p:spPr>
          <a:xfrm>
            <a:off x="4114800" y="1993021"/>
            <a:ext cx="152400" cy="15240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886200" y="5257800"/>
            <a:ext cx="152400" cy="15240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>
            <a:stCxn id="56" idx="0"/>
          </p:cNvCxnSpPr>
          <p:nvPr/>
        </p:nvCxnSpPr>
        <p:spPr>
          <a:xfrm flipV="1">
            <a:off x="3962400" y="3886200"/>
            <a:ext cx="228600" cy="1371600"/>
          </a:xfrm>
          <a:prstGeom prst="straightConnector1">
            <a:avLst/>
          </a:prstGeom>
          <a:ln w="38100">
            <a:solidFill>
              <a:srgbClr val="92D05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73" name="Elbow Connector 3072"/>
          <p:cNvCxnSpPr>
            <a:stCxn id="56" idx="2"/>
            <a:endCxn id="37" idx="2"/>
          </p:cNvCxnSpPr>
          <p:nvPr/>
        </p:nvCxnSpPr>
        <p:spPr>
          <a:xfrm rot="10800000" flipH="1">
            <a:off x="3886200" y="3614544"/>
            <a:ext cx="261730" cy="1719456"/>
          </a:xfrm>
          <a:prstGeom prst="bentConnector3">
            <a:avLst>
              <a:gd name="adj1" fmla="val -90381"/>
            </a:avLst>
          </a:prstGeom>
          <a:ln w="28575">
            <a:solidFill>
              <a:schemeClr val="accent2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>
            <a:stCxn id="72" idx="1"/>
          </p:cNvCxnSpPr>
          <p:nvPr/>
        </p:nvCxnSpPr>
        <p:spPr>
          <a:xfrm flipH="1" flipV="1">
            <a:off x="4262230" y="2075847"/>
            <a:ext cx="3913488" cy="1430933"/>
          </a:xfrm>
          <a:prstGeom prst="straightConnector1">
            <a:avLst/>
          </a:prstGeom>
          <a:ln w="38100">
            <a:solidFill>
              <a:srgbClr val="92D05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Oval 71"/>
          <p:cNvSpPr/>
          <p:nvPr/>
        </p:nvSpPr>
        <p:spPr>
          <a:xfrm>
            <a:off x="8153400" y="3484462"/>
            <a:ext cx="152400" cy="15240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5" name="Elbow Connector 74"/>
          <p:cNvCxnSpPr>
            <a:stCxn id="56" idx="2"/>
          </p:cNvCxnSpPr>
          <p:nvPr/>
        </p:nvCxnSpPr>
        <p:spPr>
          <a:xfrm rot="10800000" flipH="1">
            <a:off x="3886199" y="3421048"/>
            <a:ext cx="249803" cy="1912952"/>
          </a:xfrm>
          <a:prstGeom prst="bentConnector4">
            <a:avLst>
              <a:gd name="adj1" fmla="val -209285"/>
              <a:gd name="adj2" fmla="val 100208"/>
            </a:avLst>
          </a:prstGeom>
          <a:ln w="28575">
            <a:solidFill>
              <a:schemeClr val="accent2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Elbow Connector 80"/>
          <p:cNvCxnSpPr>
            <a:stCxn id="38" idx="6"/>
            <a:endCxn id="52" idx="6"/>
          </p:cNvCxnSpPr>
          <p:nvPr/>
        </p:nvCxnSpPr>
        <p:spPr>
          <a:xfrm flipH="1" flipV="1">
            <a:off x="4267200" y="2069221"/>
            <a:ext cx="21203" cy="1740779"/>
          </a:xfrm>
          <a:prstGeom prst="bentConnector3">
            <a:avLst>
              <a:gd name="adj1" fmla="val -2090671"/>
            </a:avLst>
          </a:prstGeom>
          <a:ln w="28575">
            <a:solidFill>
              <a:schemeClr val="accent2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7329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3" grpId="0" animBg="1"/>
      <p:bldP spid="24" grpId="0" animBg="1"/>
      <p:bldP spid="26" grpId="0" animBg="1"/>
      <p:bldP spid="28" grpId="0" animBg="1"/>
      <p:bldP spid="30" grpId="0" animBg="1"/>
      <p:bldP spid="36" grpId="0" animBg="1"/>
      <p:bldP spid="37" grpId="0" animBg="1"/>
      <p:bldP spid="38" grpId="0" animBg="1"/>
      <p:bldP spid="49" grpId="0" animBg="1"/>
      <p:bldP spid="52" grpId="0" animBg="1"/>
      <p:bldP spid="56" grpId="0" animBg="1"/>
      <p:bldP spid="7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dirty="0" smtClean="0"/>
              <a:t>Related Work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6/19/2014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PL 2014 Soar Workshop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6523940" y="3190037"/>
            <a:ext cx="1600200" cy="12192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OntoES</a:t>
            </a:r>
          </a:p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Embley et al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185062" y="1371600"/>
            <a:ext cx="1600200" cy="12192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Link Grammar</a:t>
            </a:r>
          </a:p>
          <a:p>
            <a:pPr algn="ctr"/>
            <a:r>
              <a:rPr lang="en-US" sz="1400" dirty="0" err="1" smtClean="0">
                <a:solidFill>
                  <a:schemeClr val="tx1"/>
                </a:solidFill>
              </a:rPr>
              <a:t>Sleater</a:t>
            </a:r>
            <a:r>
              <a:rPr lang="en-US" sz="1400" dirty="0" smtClean="0">
                <a:solidFill>
                  <a:schemeClr val="tx1"/>
                </a:solidFill>
              </a:rPr>
              <a:t> &amp; </a:t>
            </a:r>
            <a:r>
              <a:rPr lang="en-US" sz="1400" dirty="0" err="1" smtClean="0">
                <a:solidFill>
                  <a:schemeClr val="tx1"/>
                </a:solidFill>
              </a:rPr>
              <a:t>Temperley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143000" y="4953000"/>
            <a:ext cx="1600200" cy="12192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Soar</a:t>
            </a:r>
          </a:p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Newell, Laird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164946" y="3124200"/>
            <a:ext cx="1600200" cy="12192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LG-Soar</a:t>
            </a:r>
          </a:p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Lonsdale et al.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3852062" y="1371600"/>
            <a:ext cx="1600200" cy="12192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Construction Grammar</a:t>
            </a:r>
          </a:p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Bergen &amp; Chang, Bryant, Feldman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3852062" y="4937760"/>
            <a:ext cx="1600200" cy="12192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Theory</a:t>
            </a:r>
          </a:p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Melby, </a:t>
            </a:r>
            <a:r>
              <a:rPr lang="en-US" sz="1400" dirty="0" err="1" smtClean="0">
                <a:solidFill>
                  <a:schemeClr val="tx1"/>
                </a:solidFill>
              </a:rPr>
              <a:t>Lakoff</a:t>
            </a:r>
            <a:r>
              <a:rPr lang="en-US" sz="1400" dirty="0" smtClean="0">
                <a:solidFill>
                  <a:schemeClr val="tx1"/>
                </a:solidFill>
              </a:rPr>
              <a:t>, Johnson, </a:t>
            </a:r>
            <a:r>
              <a:rPr lang="en-US" sz="1400" dirty="0" err="1" smtClean="0">
                <a:solidFill>
                  <a:schemeClr val="tx1"/>
                </a:solidFill>
              </a:rPr>
              <a:t>Tomasello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3547262" y="3075737"/>
            <a:ext cx="2209800" cy="1447800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OntoSoar</a:t>
            </a:r>
          </a:p>
        </p:txBody>
      </p:sp>
      <p:sp>
        <p:nvSpPr>
          <p:cNvPr id="18" name="Down Arrow 17"/>
          <p:cNvSpPr/>
          <p:nvPr/>
        </p:nvSpPr>
        <p:spPr>
          <a:xfrm>
            <a:off x="1790700" y="2581656"/>
            <a:ext cx="304800" cy="542544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Down Arrow 18"/>
          <p:cNvSpPr/>
          <p:nvPr/>
        </p:nvSpPr>
        <p:spPr>
          <a:xfrm flipV="1">
            <a:off x="1790700" y="4343400"/>
            <a:ext cx="304800" cy="609600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Down Arrow 19"/>
          <p:cNvSpPr/>
          <p:nvPr/>
        </p:nvSpPr>
        <p:spPr>
          <a:xfrm rot="18380754">
            <a:off x="3012927" y="2271659"/>
            <a:ext cx="304800" cy="1097878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Down Arrow 20"/>
          <p:cNvSpPr/>
          <p:nvPr/>
        </p:nvSpPr>
        <p:spPr>
          <a:xfrm rot="3365594" flipV="1">
            <a:off x="3006321" y="4198054"/>
            <a:ext cx="304800" cy="1031810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Down Arrow 21"/>
          <p:cNvSpPr/>
          <p:nvPr/>
        </p:nvSpPr>
        <p:spPr>
          <a:xfrm rot="16200000">
            <a:off x="3003806" y="3342741"/>
            <a:ext cx="304800" cy="782117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Down Arrow 22"/>
          <p:cNvSpPr/>
          <p:nvPr/>
        </p:nvSpPr>
        <p:spPr>
          <a:xfrm>
            <a:off x="4499762" y="2590800"/>
            <a:ext cx="304800" cy="484937"/>
          </a:xfrm>
          <a:prstGeom prst="down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Down Arrow 23"/>
          <p:cNvSpPr/>
          <p:nvPr/>
        </p:nvSpPr>
        <p:spPr>
          <a:xfrm flipV="1">
            <a:off x="4499762" y="4471490"/>
            <a:ext cx="304800" cy="484937"/>
          </a:xfrm>
          <a:prstGeom prst="down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Down Arrow 24"/>
          <p:cNvSpPr/>
          <p:nvPr/>
        </p:nvSpPr>
        <p:spPr>
          <a:xfrm rot="5400000" flipH="1">
            <a:off x="5995722" y="3174490"/>
            <a:ext cx="304800" cy="782117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Down Arrow 25"/>
          <p:cNvSpPr/>
          <p:nvPr/>
        </p:nvSpPr>
        <p:spPr>
          <a:xfrm rot="16200000">
            <a:off x="5995720" y="3660950"/>
            <a:ext cx="304800" cy="782117"/>
          </a:xfrm>
          <a:prstGeom prst="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105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Solution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6/19/2014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PL 2014 Soar Workshop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914400" y="1295400"/>
            <a:ext cx="7391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/>
              <a:t>Thus, intelligence is the ability to bring to bear all the knowledge that one has in service of one’s goals. </a:t>
            </a:r>
            <a:endParaRPr lang="en-US" sz="2400" dirty="0"/>
          </a:p>
          <a:p>
            <a:pPr algn="r"/>
            <a:r>
              <a:rPr lang="en-US" i="1" dirty="0"/>
              <a:t>Newell (1990), p. 90 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447800" y="5486400"/>
            <a:ext cx="6248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Page Layout *</a:t>
            </a:r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1752600" y="5029200"/>
            <a:ext cx="5715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Text Analysis</a:t>
            </a:r>
            <a:endParaRPr lang="en-US" sz="2400" dirty="0"/>
          </a:p>
        </p:txBody>
      </p:sp>
      <p:sp>
        <p:nvSpPr>
          <p:cNvPr id="10" name="Rectangle 9"/>
          <p:cNvSpPr/>
          <p:nvPr/>
        </p:nvSpPr>
        <p:spPr>
          <a:xfrm>
            <a:off x="2057400" y="4572000"/>
            <a:ext cx="5105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Syntax</a:t>
            </a:r>
            <a:endParaRPr lang="en-US" sz="2400" dirty="0"/>
          </a:p>
        </p:txBody>
      </p:sp>
      <p:sp>
        <p:nvSpPr>
          <p:cNvPr id="11" name="Rectangle 10"/>
          <p:cNvSpPr/>
          <p:nvPr/>
        </p:nvSpPr>
        <p:spPr>
          <a:xfrm>
            <a:off x="2362200" y="4114800"/>
            <a:ext cx="44958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Semantics</a:t>
            </a:r>
            <a:endParaRPr lang="en-US" sz="2400" dirty="0"/>
          </a:p>
        </p:txBody>
      </p:sp>
      <p:sp>
        <p:nvSpPr>
          <p:cNvPr id="12" name="Rectangle 11"/>
          <p:cNvSpPr/>
          <p:nvPr/>
        </p:nvSpPr>
        <p:spPr>
          <a:xfrm>
            <a:off x="2667000" y="3657600"/>
            <a:ext cx="3886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Pragmatics</a:t>
            </a:r>
            <a:endParaRPr lang="en-US" sz="2400" dirty="0"/>
          </a:p>
        </p:txBody>
      </p:sp>
      <p:sp>
        <p:nvSpPr>
          <p:cNvPr id="13" name="Rectangle 12"/>
          <p:cNvSpPr/>
          <p:nvPr/>
        </p:nvSpPr>
        <p:spPr>
          <a:xfrm>
            <a:off x="2971800" y="3200400"/>
            <a:ext cx="32766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World Knowledge</a:t>
            </a:r>
            <a:endParaRPr lang="en-US" sz="2400" dirty="0"/>
          </a:p>
        </p:txBody>
      </p:sp>
      <p:sp>
        <p:nvSpPr>
          <p:cNvPr id="14" name="Rectangle 13"/>
          <p:cNvSpPr/>
          <p:nvPr/>
        </p:nvSpPr>
        <p:spPr>
          <a:xfrm>
            <a:off x="3276600" y="2743200"/>
            <a:ext cx="2667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Conceptual Models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53760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OntoSoar Architecture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6/19/2014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PL 2014 Soar Workshop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177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524000"/>
            <a:ext cx="8075173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5482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7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4371975"/>
            <a:ext cx="8353425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Applying Construction Grammar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6/19/2014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PL 2014 Soar Workshop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52400" y="1447800"/>
            <a:ext cx="891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Charles Christopher Lathrop, N. Y. City, b. 1817, d. 1865, son of Mary Ely and Gerard Lathrop ;</a:t>
            </a:r>
          </a:p>
        </p:txBody>
      </p:sp>
      <p:pic>
        <p:nvPicPr>
          <p:cNvPr id="22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733675"/>
            <a:ext cx="8353425" cy="320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200275"/>
            <a:ext cx="8353425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8" y="1933575"/>
            <a:ext cx="8410575" cy="401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0376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Building Meaning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6/19/2014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PL 2014 Soar Workshop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52400" y="1676400"/>
            <a:ext cx="891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Charles Christopher Lathrop, N. Y. City, b. 1817, d. 1865, son of Mary Ely and Gerard Lathrop ;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4038600"/>
            <a:ext cx="44196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853729"/>
            <a:ext cx="8201025" cy="286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99" y="2853729"/>
            <a:ext cx="8201025" cy="286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853729"/>
            <a:ext cx="8258175" cy="287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2474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Meaning Structures Compared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6/19/2014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PL 2014 Soar Workshop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038" y="1371600"/>
            <a:ext cx="6257925" cy="202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038" y="4295775"/>
            <a:ext cx="6257925" cy="202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28600" y="3581400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… his </a:t>
            </a:r>
            <a:r>
              <a:rPr lang="en-US" dirty="0"/>
              <a:t>widow married JONATHAN SQUIRES</a:t>
            </a:r>
            <a:r>
              <a:rPr lang="en-US" dirty="0" smtClean="0"/>
              <a:t>, </a:t>
            </a:r>
            <a:r>
              <a:rPr lang="en-US" dirty="0"/>
              <a:t>who was born in Ohio, July 25, 1823, by whom she had one son, J. Wilbur, born June 16, 1865</a:t>
            </a:r>
            <a:r>
              <a:rPr lang="en-US" dirty="0" smtClean="0"/>
              <a:t>,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6200" y="990600"/>
            <a:ext cx="899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Charles Christopher Lathrop, N. Y. City, b. 1817, d. 1865, son of Mary Ely and Gerard Lathrop ;</a:t>
            </a:r>
          </a:p>
        </p:txBody>
      </p:sp>
    </p:spTree>
    <p:extLst>
      <p:ext uri="{BB962C8B-B14F-4D97-AF65-F5344CB8AC3E}">
        <p14:creationId xmlns:p14="http://schemas.microsoft.com/office/powerpoint/2010/main" val="3901515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34962"/>
          </a:xfrm>
        </p:spPr>
        <p:txBody>
          <a:bodyPr>
            <a:noAutofit/>
          </a:bodyPr>
          <a:lstStyle/>
          <a:p>
            <a:r>
              <a:rPr lang="en-US" sz="2400" dirty="0" smtClean="0"/>
              <a:t>Output Example</a:t>
            </a:r>
            <a:endParaRPr lang="en-US" sz="24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6/19/2014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PL 2014 Soar Workshop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09600" y="762000"/>
            <a:ext cx="8001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2: Charles Christopher Lathrop, N. Y. City, born 1817, died 1865, son of Mary Ely and Gerard Lathrop ;  ';'</a:t>
            </a:r>
          </a:p>
          <a:p>
            <a:endParaRPr lang="en-US" sz="1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Facts extracted:</a:t>
            </a:r>
          </a:p>
          <a:p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  Reporting 8 objects:</a:t>
            </a:r>
          </a:p>
          <a:p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    X2: Name(osmx327, "Charles Christopher Lathrop")</a:t>
            </a:r>
          </a:p>
          <a:p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    X1: Son(osmx331)</a:t>
            </a:r>
          </a:p>
          <a:p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    X1: Person(osmx331)</a:t>
            </a:r>
          </a:p>
          <a:p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    X4: Name(osmx336, "Mary Ely")</a:t>
            </a:r>
          </a:p>
          <a:p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    X3: Person(osmx339)</a:t>
            </a:r>
          </a:p>
          <a:p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    X6: Name(osmx342, "Gerard Lathrop")</a:t>
            </a:r>
          </a:p>
          <a:p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    X5: Person(osmx345)</a:t>
            </a:r>
          </a:p>
          <a:p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    X7: Date(osmx349, "1817")</a:t>
            </a:r>
          </a:p>
          <a:p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    X7: </a:t>
            </a:r>
            <a:r>
              <a:rPr lang="en-US" sz="1000" dirty="0" err="1">
                <a:latin typeface="Consolas" panose="020B0609020204030204" pitchFamily="49" charset="0"/>
                <a:cs typeface="Consolas" panose="020B0609020204030204" pitchFamily="49" charset="0"/>
              </a:rPr>
              <a:t>BirthDate</a:t>
            </a:r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(osmx349, "1817")</a:t>
            </a:r>
          </a:p>
          <a:p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    X8: Date(osmx354, "1865")</a:t>
            </a:r>
          </a:p>
          <a:p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    X8: </a:t>
            </a:r>
            <a:r>
              <a:rPr lang="en-US" sz="1000" dirty="0" err="1">
                <a:latin typeface="Consolas" panose="020B0609020204030204" pitchFamily="49" charset="0"/>
                <a:cs typeface="Consolas" panose="020B0609020204030204" pitchFamily="49" charset="0"/>
              </a:rPr>
              <a:t>DeathDate</a:t>
            </a:r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(osmx354, "1865")</a:t>
            </a:r>
          </a:p>
          <a:p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  Reporting 7 relations:</a:t>
            </a:r>
          </a:p>
          <a:p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    Y1(osmx359): Person(osmx331) identified by Name(osmx327)</a:t>
            </a:r>
          </a:p>
          <a:p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    Y2(osmx362): Person(osmx339) identified by Name(osmx336)</a:t>
            </a:r>
          </a:p>
          <a:p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    Y3(osmx365): Person(osmx345) identified by Name(osmx342)</a:t>
            </a:r>
          </a:p>
          <a:p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    Y4(osmx368): Person(osmx331) born on </a:t>
            </a:r>
            <a:r>
              <a:rPr lang="en-US" sz="1000" dirty="0" err="1">
                <a:latin typeface="Consolas" panose="020B0609020204030204" pitchFamily="49" charset="0"/>
                <a:cs typeface="Consolas" panose="020B0609020204030204" pitchFamily="49" charset="0"/>
              </a:rPr>
              <a:t>BirthDate</a:t>
            </a:r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(osmx349)</a:t>
            </a:r>
          </a:p>
          <a:p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    Y5(osmx371): Person(osmx331) died on </a:t>
            </a:r>
            <a:r>
              <a:rPr lang="en-US" sz="1000" dirty="0" err="1">
                <a:latin typeface="Consolas" panose="020B0609020204030204" pitchFamily="49" charset="0"/>
                <a:cs typeface="Consolas" panose="020B0609020204030204" pitchFamily="49" charset="0"/>
              </a:rPr>
              <a:t>DeathDate</a:t>
            </a:r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(osmx354)</a:t>
            </a:r>
          </a:p>
          <a:p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    Y7(osmx374): Son(osmx331) of Person(osmx345)</a:t>
            </a:r>
          </a:p>
          <a:p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    Y6(osmx377): Son(osmx331) of Person(osmx339)</a:t>
            </a:r>
          </a:p>
          <a:p>
            <a:endParaRPr lang="en-US" sz="1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3: GP married 1856, Mary Augusta </a:t>
            </a:r>
            <a:r>
              <a:rPr lang="en-US" sz="1000" dirty="0" err="1">
                <a:latin typeface="Consolas" panose="020B0609020204030204" pitchFamily="49" charset="0"/>
                <a:cs typeface="Consolas" panose="020B0609020204030204" pitchFamily="49" charset="0"/>
              </a:rPr>
              <a:t>Andruss</a:t>
            </a:r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, 992 Broad St., Newark, N. J.  ','</a:t>
            </a:r>
          </a:p>
          <a:p>
            <a:endParaRPr lang="en-US" sz="1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Facts extracted:</a:t>
            </a:r>
          </a:p>
          <a:p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  Reporting 3 objects:</a:t>
            </a:r>
          </a:p>
          <a:p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    X10: Name(osmx380, "Mary Augusta </a:t>
            </a:r>
            <a:r>
              <a:rPr lang="en-US" sz="1000" dirty="0" err="1">
                <a:latin typeface="Consolas" panose="020B0609020204030204" pitchFamily="49" charset="0"/>
                <a:cs typeface="Consolas" panose="020B0609020204030204" pitchFamily="49" charset="0"/>
              </a:rPr>
              <a:t>Andruss</a:t>
            </a:r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")</a:t>
            </a:r>
          </a:p>
          <a:p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    X9: Spouse(osmx384)</a:t>
            </a:r>
          </a:p>
          <a:p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    X9: Person(osmx384)</a:t>
            </a:r>
          </a:p>
          <a:p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    X11: Date(osmx388, "1856")</a:t>
            </a:r>
          </a:p>
          <a:p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    X11: </a:t>
            </a:r>
            <a:r>
              <a:rPr lang="en-US" sz="1000" dirty="0" err="1">
                <a:latin typeface="Consolas" panose="020B0609020204030204" pitchFamily="49" charset="0"/>
                <a:cs typeface="Consolas" panose="020B0609020204030204" pitchFamily="49" charset="0"/>
              </a:rPr>
              <a:t>MarriageDate</a:t>
            </a:r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(osmx388, "1856")</a:t>
            </a:r>
          </a:p>
          <a:p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  Reporting 2 relations:</a:t>
            </a:r>
          </a:p>
          <a:p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    Y8(osmx393): Person(osmx384) identified by Name(osmx380)</a:t>
            </a:r>
          </a:p>
          <a:p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    Y9(osmx396): Person(osmx331) married Spouse(osmx384) </a:t>
            </a:r>
            <a:r>
              <a:rPr lang="en-US" sz="1000" dirty="0" err="1">
                <a:latin typeface="Consolas" panose="020B0609020204030204" pitchFamily="49" charset="0"/>
                <a:cs typeface="Consolas" panose="020B0609020204030204" pitchFamily="49" charset="0"/>
              </a:rPr>
              <a:t>MarriageDate</a:t>
            </a:r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(osmx388</a:t>
            </a:r>
            <a:r>
              <a:rPr lang="en-US" sz="1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US" sz="10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4151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on Examples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6/19/2014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PL 2014 Soar Workshop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1026" name="Picture 2" descr="C:\MA\Thesis\Defense\Accuracy 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317626"/>
            <a:ext cx="8291230" cy="2187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MA\Thesis\Defense\Accuracy 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075" y="3886200"/>
            <a:ext cx="8289925" cy="2173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5011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on Other Data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6/19/2014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PL 2014 Soar Workshop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2050" name="Picture 2" descr="C:\MA\Thesis\Defense\Accuracy Othe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880" y="1295400"/>
            <a:ext cx="8394320" cy="481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5690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Possible Interactive Learning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6/19/2014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PL 2014 Soar Workshop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9218" name="Picture 2" descr="C:\MA\Outgoing\2014 FHTW\Annotato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371600"/>
            <a:ext cx="8534400" cy="4867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8125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Nuggets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Segmenter</a:t>
            </a:r>
            <a:endParaRPr lang="en-US" dirty="0" smtClean="0"/>
          </a:p>
          <a:p>
            <a:r>
              <a:rPr lang="en-US" dirty="0" smtClean="0"/>
              <a:t>Adapted LG Parser</a:t>
            </a:r>
          </a:p>
          <a:p>
            <a:r>
              <a:rPr lang="en-US" dirty="0" smtClean="0"/>
              <a:t>A construction grammar meaning analyzer</a:t>
            </a:r>
          </a:p>
          <a:p>
            <a:r>
              <a:rPr lang="en-US" dirty="0" smtClean="0"/>
              <a:t>Mapped meaning schemas to user-defined ontologies</a:t>
            </a:r>
          </a:p>
          <a:p>
            <a:r>
              <a:rPr lang="en-US" dirty="0" smtClean="0"/>
              <a:t>A single integrated processing pipeline</a:t>
            </a:r>
          </a:p>
          <a:p>
            <a:r>
              <a:rPr lang="en-US" dirty="0" smtClean="0"/>
              <a:t>Evaluation on 12 randomly-selected pages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Coal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More constructions and world knowledge</a:t>
            </a:r>
          </a:p>
          <a:p>
            <a:r>
              <a:rPr lang="en-US" dirty="0" smtClean="0"/>
              <a:t>Parser problems</a:t>
            </a:r>
          </a:p>
          <a:p>
            <a:r>
              <a:rPr lang="en-US" dirty="0" smtClean="0"/>
              <a:t>Performance depends on document style</a:t>
            </a:r>
          </a:p>
          <a:p>
            <a:r>
              <a:rPr lang="en-US" dirty="0" smtClean="0"/>
              <a:t>Named entity recognizer</a:t>
            </a:r>
          </a:p>
          <a:p>
            <a:r>
              <a:rPr lang="en-US" dirty="0" smtClean="0"/>
              <a:t>Need an integrated incremental architecture</a:t>
            </a:r>
          </a:p>
          <a:p>
            <a:r>
              <a:rPr lang="en-US" dirty="0" smtClean="0"/>
              <a:t>How to make the system learn its knowledge</a:t>
            </a:r>
          </a:p>
          <a:p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6/19/2014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PL 2014 Soar Workshop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143000" y="1219200"/>
            <a:ext cx="6400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 smtClean="0"/>
              <a:t>It works! … and, it could work a lot better.</a:t>
            </a:r>
            <a:endParaRPr lang="en-US" sz="2000" i="1" dirty="0"/>
          </a:p>
        </p:txBody>
      </p:sp>
    </p:spTree>
    <p:extLst>
      <p:ext uri="{BB962C8B-B14F-4D97-AF65-F5344CB8AC3E}">
        <p14:creationId xmlns:p14="http://schemas.microsoft.com/office/powerpoint/2010/main" val="235266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67000"/>
            <a:ext cx="8229600" cy="1143000"/>
          </a:xfrm>
        </p:spPr>
        <p:txBody>
          <a:bodyPr/>
          <a:lstStyle/>
          <a:p>
            <a:r>
              <a:rPr lang="en-US" dirty="0" smtClean="0"/>
              <a:t>Extras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6/19/2014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PL 2014 Soar Workshop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484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Linguistic </a:t>
            </a:r>
            <a:r>
              <a:rPr lang="en-US" dirty="0" smtClean="0"/>
              <a:t>Analysis – </a:t>
            </a:r>
            <a:r>
              <a:rPr lang="en-US" dirty="0" smtClean="0"/>
              <a:t>Case 1B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6/19/2014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PL 2014 Soar Workshop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295400" y="1676400"/>
            <a:ext cx="670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Charles Christopher </a:t>
            </a:r>
            <a:r>
              <a:rPr lang="en-US" dirty="0" smtClean="0"/>
              <a:t>Lathrop, … , son </a:t>
            </a:r>
            <a:r>
              <a:rPr lang="en-US" dirty="0"/>
              <a:t>of Mary Ely and Gerard Lathrop ;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12" y="4572000"/>
            <a:ext cx="8410575" cy="139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13" y="3008225"/>
            <a:ext cx="8410575" cy="296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12" y="2235113"/>
            <a:ext cx="8696325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5287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1020</TotalTime>
  <Words>793</Words>
  <Application>Microsoft Office PowerPoint</Application>
  <PresentationFormat>On-screen Show (4:3)</PresentationFormat>
  <Paragraphs>179</Paragraphs>
  <Slides>19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Consolas</vt:lpstr>
      <vt:lpstr>Office Theme</vt:lpstr>
      <vt:lpstr>Soar and Construction Grammar</vt:lpstr>
      <vt:lpstr>Goals</vt:lpstr>
      <vt:lpstr>The Problem: Example 1</vt:lpstr>
      <vt:lpstr>A Simple Ontology</vt:lpstr>
      <vt:lpstr>The Problem: Example2</vt:lpstr>
      <vt:lpstr>A More Complex Ontology</vt:lpstr>
      <vt:lpstr>Related Work</vt:lpstr>
      <vt:lpstr>The Solution</vt:lpstr>
      <vt:lpstr>OntoSoar Architecture</vt:lpstr>
      <vt:lpstr>Applying Construction Grammar</vt:lpstr>
      <vt:lpstr>Building Meaning</vt:lpstr>
      <vt:lpstr>Meaning Structures Compared</vt:lpstr>
      <vt:lpstr>Output Example</vt:lpstr>
      <vt:lpstr>Results on Examples</vt:lpstr>
      <vt:lpstr>Results on Other Data</vt:lpstr>
      <vt:lpstr>Possible Interactive Learning</vt:lpstr>
      <vt:lpstr>Conclusions</vt:lpstr>
      <vt:lpstr>Extras</vt:lpstr>
      <vt:lpstr>Linguistic Analysis – Case 1B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Finding Genealogy Facts with Linguistic Analysis</dc:title>
  <dc:creator>Peter</dc:creator>
  <cp:lastModifiedBy>Peter Lindes</cp:lastModifiedBy>
  <cp:revision>129</cp:revision>
  <cp:lastPrinted>2014-03-19T20:18:32Z</cp:lastPrinted>
  <dcterms:created xsi:type="dcterms:W3CDTF">2006-08-16T00:00:00Z</dcterms:created>
  <dcterms:modified xsi:type="dcterms:W3CDTF">2014-06-30T16:35:55Z</dcterms:modified>
</cp:coreProperties>
</file>