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  <p:sldMasterId id="2147483902" r:id="rId2"/>
  </p:sldMasterIdLst>
  <p:notesMasterIdLst>
    <p:notesMasterId r:id="rId16"/>
  </p:notesMasterIdLst>
  <p:sldIdLst>
    <p:sldId id="379" r:id="rId3"/>
    <p:sldId id="470" r:id="rId4"/>
    <p:sldId id="471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67" r:id="rId14"/>
    <p:sldId id="468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0" autoAdjust="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768" y="-112"/>
      </p:cViewPr>
      <p:guideLst>
        <p:guide orient="horz" pos="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fld id="{3370CA83-CADD-416D-8988-969676A40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93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CF8CE-62CC-4038-A720-62FD51FFCB0C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349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260" y="403860"/>
            <a:ext cx="7581900" cy="5867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120140"/>
            <a:ext cx="7505700" cy="5204460"/>
          </a:xfrm>
        </p:spPr>
        <p:txBody>
          <a:bodyPr/>
          <a:lstStyle>
            <a:lvl1pPr>
              <a:defRPr b="1">
                <a:solidFill>
                  <a:srgbClr val="007790"/>
                </a:solidFill>
              </a:defRPr>
            </a:lvl1pPr>
            <a:lvl2pPr>
              <a:buFont typeface="Wingdings" pitchFamily="2" charset="2"/>
              <a:buChar char="§"/>
              <a:defRPr sz="1600" b="1"/>
            </a:lvl2pPr>
            <a:lvl3pPr>
              <a:buFont typeface="Calibri" pitchFamily="34" charset="0"/>
              <a:buChar char="–"/>
              <a:defRPr sz="1600" b="0"/>
            </a:lvl3pPr>
            <a:lvl4pPr>
              <a:defRPr sz="1600" b="0"/>
            </a:lvl4pPr>
            <a:lvl5pPr>
              <a:defRPr sz="16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54100" y="6492875"/>
            <a:ext cx="7391400" cy="3016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84143-B998-47E3-B9C1-542B66EB220E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07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23CE7-956C-4C0C-A14B-D7CC22AFB9A9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552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F9FCB-0198-495D-904F-69E42D103941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19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4D0A3-6A20-40E1-BF5B-0F08A433C6EB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968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23E22-FE34-4C66-95EB-5FD974151AC6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57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7974B-BCA5-427C-AFA1-CA11D918D0E7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36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7B459-2551-478D-B09A-983E5F44FDA1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50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AE30-AAC5-4D28-9158-EAAEA2F05559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27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42235-3A87-4DED-B4AA-AC1687A78714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40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914400"/>
            <a:ext cx="18478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14400"/>
            <a:ext cx="53911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6/5/15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3FDC-25D2-453C-B2F5-EF564E870B9A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073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983814C-F0C7-471E-9EC5-F0C4CF2DF966}" type="datetime1">
              <a:rPr lang="en-US"/>
              <a:pPr>
                <a:defRPr/>
              </a:pPr>
              <a:t>6/5/15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629882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ad Slide Background Blue Scienc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6175"/>
            <a:ext cx="8229600" cy="1470025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Brief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0" y="5029200"/>
            <a:ext cx="4876800" cy="10668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</a:t>
            </a:r>
          </a:p>
          <a:p>
            <a:r>
              <a:rPr lang="en-US" dirty="0" smtClean="0"/>
              <a:t>Title</a:t>
            </a:r>
          </a:p>
          <a:p>
            <a:r>
              <a:rPr lang="en-US" i="1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22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1143000"/>
            <a:ext cx="4876800" cy="5181600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+mj-lt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45352" y="1905000"/>
            <a:ext cx="2441448" cy="3657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2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981700"/>
          </a:xfrm>
          <a:prstGeom prst="rect">
            <a:avLst/>
          </a:prstGeom>
        </p:spPr>
        <p:txBody>
          <a:bodyPr/>
          <a:lstStyle>
            <a:lvl1pPr>
              <a:defRPr kern="1200" baseline="0">
                <a:latin typeface="Calibri" pitchFamily="34" charset="0"/>
              </a:defRPr>
            </a:lvl1pPr>
            <a:lvl2pPr>
              <a:defRPr kern="1200" baseline="0">
                <a:latin typeface="Calibri" pitchFamily="34" charset="0"/>
              </a:defRPr>
            </a:lvl2pPr>
            <a:lvl3pPr>
              <a:defRPr kern="1200" baseline="0">
                <a:latin typeface="Calibri" pitchFamily="34" charset="0"/>
              </a:defRPr>
            </a:lvl3pPr>
            <a:lvl4pPr>
              <a:defRPr kern="1200" baseline="0">
                <a:latin typeface="Calibri" pitchFamily="34" charset="0"/>
              </a:defRPr>
            </a:lvl4pPr>
            <a:lvl5pPr>
              <a:defRPr kern="1200" baseline="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64008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45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kern="1200" baseline="0">
                <a:latin typeface="Calibri" pitchFamily="34" charset="0"/>
              </a:defRPr>
            </a:lvl1pPr>
            <a:lvl2pPr>
              <a:defRPr sz="2400" kern="1200" baseline="0">
                <a:latin typeface="Calibri" pitchFamily="34" charset="0"/>
              </a:defRPr>
            </a:lvl2pPr>
            <a:lvl3pPr>
              <a:defRPr sz="2000" kern="1200" baseline="0">
                <a:latin typeface="Calibri" pitchFamily="34" charset="0"/>
              </a:defRPr>
            </a:lvl3pPr>
            <a:lvl4pPr>
              <a:defRPr sz="1800" kern="1200" baseline="0">
                <a:latin typeface="Calibri" pitchFamily="34" charset="0"/>
              </a:defRPr>
            </a:lvl4pPr>
            <a:lvl5pPr>
              <a:defRPr sz="1800" kern="12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kern="1200" baseline="0">
                <a:latin typeface="Calibri" pitchFamily="34" charset="0"/>
              </a:defRPr>
            </a:lvl1pPr>
            <a:lvl2pPr>
              <a:defRPr sz="2400" kern="1200" baseline="0">
                <a:latin typeface="Calibri" pitchFamily="34" charset="0"/>
              </a:defRPr>
            </a:lvl2pPr>
            <a:lvl3pPr>
              <a:defRPr sz="2000" kern="1200" baseline="0">
                <a:latin typeface="Calibri" pitchFamily="34" charset="0"/>
              </a:defRPr>
            </a:lvl3pPr>
            <a:lvl4pPr>
              <a:defRPr sz="1800" kern="1200" baseline="0">
                <a:latin typeface="Calibri" pitchFamily="34" charset="0"/>
              </a:defRPr>
            </a:lvl4pPr>
            <a:lvl5pPr>
              <a:defRPr sz="1800" kern="12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64008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8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1440861"/>
              </p:ext>
            </p:extLst>
          </p:nvPr>
        </p:nvGraphicFramePr>
        <p:xfrm>
          <a:off x="4541525" y="3886200"/>
          <a:ext cx="452628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52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0" dirty="0" smtClean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SCHEDULE: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098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1120469"/>
              </p:ext>
            </p:extLst>
          </p:nvPr>
        </p:nvGraphicFramePr>
        <p:xfrm>
          <a:off x="4562196" y="3855720"/>
          <a:ext cx="450560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52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32093"/>
              </a:tblGrid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0" dirty="0" smtClean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SCHEDULE: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043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0230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926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3799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160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3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144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828800"/>
            <a:ext cx="7391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>
                <a:solidFill>
                  <a:srgbClr val="464847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 algn="l">
              <a:defRPr/>
            </a:pPr>
            <a:r>
              <a:rPr lang="en-US" b="0">
                <a:latin typeface="Calibri"/>
              </a:rPr>
              <a:t>Soar Technology, Inc. Proprietary 	</a:t>
            </a:r>
            <a:fld id="{FFDA2092-A364-46F7-9828-66FD3AEC94BE}" type="datetime1">
              <a:rPr lang="en-US" b="0">
                <a:latin typeface="Calibri"/>
              </a:rPr>
              <a:pPr algn="l">
                <a:defRPr/>
              </a:pPr>
              <a:t>6/5/15</a:t>
            </a:fld>
            <a:endParaRPr lang="en-US" sz="1400" b="0">
              <a:latin typeface="Calibri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373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aseline="0">
                <a:solidFill>
                  <a:schemeClr val="bg1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fld id="{8BBE0A09-D7BE-4045-BB5E-A5659490050F}" type="slidenum">
              <a:rPr lang="en-US" b="0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b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Picture 15" descr="logo-horizontal-one_color_whit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076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71450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000000"/>
          </a:solidFill>
          <a:latin typeface="+mn-lt"/>
          <a:ea typeface="+mn-ea"/>
          <a:cs typeface="ヒラギノ角ゴ Pro W3"/>
        </a:defRPr>
      </a:lvl1pPr>
      <a:lvl2pPr marL="454025" indent="-168275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2pPr>
      <a:lvl3pPr marL="7413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3pPr>
      <a:lvl4pPr marL="102711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4pPr>
      <a:lvl5pPr marL="13128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5pPr>
      <a:lvl6pPr marL="17700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6pPr>
      <a:lvl7pPr marL="22272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7pPr>
      <a:lvl8pPr marL="26844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8pPr>
      <a:lvl9pPr marL="31416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 descr="WhiteBottomBlueTop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1299" name="AutoShape 3" descr="Untitled Attachm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>
              <a:defRPr/>
            </a:pPr>
            <a:endParaRPr lang="en-US" sz="1600" dirty="0">
              <a:solidFill>
                <a:srgbClr val="003399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591300" name="AutoShape 4" descr="Untitled Attachm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>
              <a:defRPr/>
            </a:pPr>
            <a:endParaRPr lang="en-US" sz="1600" dirty="0">
              <a:solidFill>
                <a:srgbClr val="003399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591305" name="Rectangle 9"/>
          <p:cNvSpPr>
            <a:spLocks noChangeArrowheads="1"/>
          </p:cNvSpPr>
          <p:nvPr/>
        </p:nvSpPr>
        <p:spPr bwMode="auto">
          <a:xfrm>
            <a:off x="2925763" y="6435725"/>
            <a:ext cx="28860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2400" dirty="0">
              <a:solidFill>
                <a:srgbClr val="FF33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0" y="6629400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sz="900" dirty="0" smtClean="0">
                <a:solidFill>
                  <a:prstClr val="black"/>
                </a:solidFill>
                <a:latin typeface="Palatino Linotype" panose="02040502050505030304" pitchFamily="18" charset="0"/>
                <a:ea typeface="ＭＳ Ｐゴシック" pitchFamily="34" charset="-128"/>
              </a:rPr>
              <a:t>FOUO.  </a:t>
            </a:r>
            <a:r>
              <a:rPr lang="en-US" sz="900" b="0" dirty="0" smtClean="0">
                <a:solidFill>
                  <a:prstClr val="black"/>
                </a:solidFill>
                <a:latin typeface="Palatino Linotype" panose="02040502050505030304" pitchFamily="18" charset="0"/>
                <a:ea typeface="ＭＳ Ｐゴシック" pitchFamily="34" charset="-128"/>
              </a:rPr>
              <a:t>For Official Use Only.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534400" y="6571793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hangingPunct="1"/>
            <a:fld id="{A6DDA73A-A9CD-47D0-B62F-05D3941F2ADD}" type="slidenum">
              <a:rPr lang="en-US" sz="1200" b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  <a:ea typeface="ＭＳ Ｐゴシック" pitchFamily="34" charset="-128"/>
              </a:rPr>
              <a:pPr algn="r" eaLnBrk="1" hangingPunct="1"/>
              <a:t>‹#›</a:t>
            </a:fld>
            <a:endParaRPr lang="en-US" sz="1200" b="0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  <a:ea typeface="ＭＳ Ｐゴシック" pitchFamily="34" charset="-128"/>
            </a:endParaRP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0" y="0"/>
            <a:ext cx="6400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936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 baseline="0">
          <a:solidFill>
            <a:schemeClr val="bg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vanlent/Desktop/Soar%20Workshop/SID.wmv" TargetMode="Externa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vanlent/Desktop/Soar%20Workshop/MCWL%20IROC%20Draft.wmv" TargetMode="Externa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vanlent/Desktop/Soar%20Workshop/sc2ram-phase-1-demo-movie-high-definition.mp4" TargetMode="Externa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6917" y="2819400"/>
            <a:ext cx="5636683" cy="1219200"/>
          </a:xfrm>
        </p:spPr>
        <p:txBody>
          <a:bodyPr/>
          <a:lstStyle/>
          <a:p>
            <a:pPr eaLnBrk="1" hangingPunct="1"/>
            <a:r>
              <a:rPr lang="en-US" dirty="0" smtClean="0"/>
              <a:t>Soar Technology Company Update</a:t>
            </a:r>
          </a:p>
        </p:txBody>
      </p:sp>
    </p:spTree>
    <p:extLst>
      <p:ext uri="{BB962C8B-B14F-4D97-AF65-F5344CB8AC3E}">
        <p14:creationId xmlns:p14="http://schemas.microsoft.com/office/powerpoint/2010/main" val="1499436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human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8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Innovation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7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× Technology Innovation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4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9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× Technology Innovation × Domains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 bwMode="auto">
          <a:xfrm rot="5400000">
            <a:off x="3618422" y="1339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93417" y="2209799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6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× Technology Innovation × Domains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6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 bwMode="auto">
          <a:xfrm rot="5400000">
            <a:off x="3618422" y="1339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19400" y="2226104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Aviation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 bwMode="auto">
          <a:xfrm rot="5400000">
            <a:off x="3770822" y="14921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00752" y="2362199"/>
            <a:ext cx="2125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Infantry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× Technology Innovation × Domains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7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 bwMode="auto">
          <a:xfrm rot="5400000">
            <a:off x="3618422" y="1339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19400" y="2226104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Aviation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 bwMode="auto">
          <a:xfrm rot="5400000">
            <a:off x="3770822" y="14921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00752" y="2362199"/>
            <a:ext cx="2125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Infantry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 bwMode="auto">
          <a:xfrm rot="5400000">
            <a:off x="3923222" y="16445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00221" y="2517830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Navy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 bwMode="auto">
          <a:xfrm rot="5400000">
            <a:off x="4075622" y="17969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64857" y="2675632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Social, Cultural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 bwMode="auto">
          <a:xfrm rot="5400000">
            <a:off x="4228022" y="19493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9426" y="2825465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Commercial Auto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 bwMode="auto">
          <a:xfrm rot="5400000">
            <a:off x="4380422" y="2101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0750" y="2960138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× Technology Innovation × Domains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Decision Support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 bwMode="auto">
          <a:xfrm rot="5400000">
            <a:off x="3618422" y="1339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19400" y="2226104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Aviation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 bwMode="auto">
          <a:xfrm rot="5400000">
            <a:off x="3770822" y="14921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00752" y="2362199"/>
            <a:ext cx="2125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Infantry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 bwMode="auto">
          <a:xfrm rot="5400000">
            <a:off x="3923222" y="16445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00221" y="2517830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Navy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 bwMode="auto">
          <a:xfrm rot="5400000">
            <a:off x="4075622" y="17969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64857" y="2675632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Social, Cultural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 bwMode="auto">
          <a:xfrm rot="5400000">
            <a:off x="4228022" y="19493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9426" y="2825465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Commercial Auto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 bwMode="auto">
          <a:xfrm rot="5400000">
            <a:off x="4380422" y="21017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0750" y="2960138"/>
            <a:ext cx="266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Medical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 bwMode="auto">
          <a:xfrm rot="5400000">
            <a:off x="4532822" y="2254130"/>
            <a:ext cx="3886200" cy="5626339"/>
          </a:xfrm>
          <a:prstGeom prst="roundRect">
            <a:avLst/>
          </a:prstGeom>
          <a:solidFill>
            <a:srgbClr val="0080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rgbClr val="008000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42421" y="3133137"/>
            <a:ext cx="2125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Cyber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38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 and STX-1 video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6" name="Content Placeholder 5" descr="Screen Shot 2015-01-21 at 10.12.10 AM.png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04" b="-12204"/>
          <a:stretch>
            <a:fillRect/>
          </a:stretch>
        </p:blipFill>
        <p:spPr>
          <a:xfrm>
            <a:off x="952500" y="1120775"/>
            <a:ext cx="7505700" cy="5203825"/>
          </a:xfrm>
        </p:spPr>
      </p:pic>
    </p:spTree>
    <p:extLst>
      <p:ext uri="{BB962C8B-B14F-4D97-AF65-F5344CB8AC3E}">
        <p14:creationId xmlns:p14="http://schemas.microsoft.com/office/powerpoint/2010/main" val="2885514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 IROC video</a:t>
            </a:r>
            <a:endParaRPr lang="en-US" dirty="0"/>
          </a:p>
        </p:txBody>
      </p:sp>
      <p:pic>
        <p:nvPicPr>
          <p:cNvPr id="6" name="Content Placeholder 5" descr="Screen Shot 2015-06-04 at 2.28.52 PM.png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09" b="-17809"/>
          <a:stretch>
            <a:fillRect/>
          </a:stretch>
        </p:blipFill>
        <p:spPr>
          <a:xfrm>
            <a:off x="952500" y="1120775"/>
            <a:ext cx="7505700" cy="52038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10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877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SC2RAM video</a:t>
            </a:r>
            <a:endParaRPr lang="en-US" dirty="0"/>
          </a:p>
        </p:txBody>
      </p:sp>
      <p:pic>
        <p:nvPicPr>
          <p:cNvPr id="6" name="Content Placeholder 5" descr="Screen Shot 2015-06-04 at 2.30.20 PM.png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" r="-4091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6/5/15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7520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Contributions to the Soar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4495800"/>
          </a:xfrm>
        </p:spPr>
        <p:txBody>
          <a:bodyPr/>
          <a:lstStyle/>
          <a:p>
            <a:r>
              <a:rPr lang="en-US" dirty="0" err="1" smtClean="0"/>
              <a:t>jSoar</a:t>
            </a:r>
            <a:endParaRPr lang="en-US" dirty="0" smtClean="0"/>
          </a:p>
          <a:p>
            <a:pPr lvl="1"/>
            <a:r>
              <a:rPr lang="en-US" dirty="0" err="1" smtClean="0"/>
              <a:t>jSoar</a:t>
            </a:r>
            <a:r>
              <a:rPr lang="en-US" dirty="0" smtClean="0"/>
              <a:t> </a:t>
            </a:r>
            <a:r>
              <a:rPr lang="en-US" dirty="0" smtClean="0"/>
              <a:t>0.14.3 </a:t>
            </a:r>
            <a:r>
              <a:rPr lang="en-US" dirty="0" smtClean="0"/>
              <a:t>released this morning</a:t>
            </a:r>
          </a:p>
          <a:p>
            <a:pPr lvl="1"/>
            <a:r>
              <a:rPr lang="en-US" dirty="0" smtClean="0"/>
              <a:t>See Bob </a:t>
            </a:r>
            <a:r>
              <a:rPr lang="en-US" dirty="0" err="1" smtClean="0"/>
              <a:t>Marinier’s</a:t>
            </a:r>
            <a:r>
              <a:rPr lang="en-US" dirty="0" smtClean="0"/>
              <a:t> talk this morning</a:t>
            </a:r>
          </a:p>
          <a:p>
            <a:r>
              <a:rPr lang="en-US" dirty="0" err="1" smtClean="0"/>
              <a:t>SoarIDE</a:t>
            </a:r>
            <a:endParaRPr lang="en-US" dirty="0" smtClean="0"/>
          </a:p>
          <a:p>
            <a:pPr lvl="1"/>
            <a:r>
              <a:rPr lang="en-US" dirty="0" smtClean="0"/>
              <a:t>Re-engaging in supporting and extending the </a:t>
            </a:r>
            <a:r>
              <a:rPr lang="en-US" dirty="0" err="1" smtClean="0"/>
              <a:t>SoarIDE</a:t>
            </a:r>
            <a:endParaRPr lang="en-US" dirty="0" smtClean="0"/>
          </a:p>
          <a:p>
            <a:pPr lvl="1"/>
            <a:r>
              <a:rPr lang="en-US" dirty="0" smtClean="0"/>
              <a:t>See Bob </a:t>
            </a:r>
            <a:r>
              <a:rPr lang="en-US" dirty="0" err="1" smtClean="0"/>
              <a:t>Marinier’s</a:t>
            </a:r>
            <a:r>
              <a:rPr lang="en-US" dirty="0" smtClean="0"/>
              <a:t> talk this morning</a:t>
            </a:r>
          </a:p>
          <a:p>
            <a:r>
              <a:rPr lang="en-US" dirty="0" smtClean="0"/>
              <a:t>Soar Programmer’s Guide</a:t>
            </a:r>
          </a:p>
          <a:p>
            <a:pPr lvl="1"/>
            <a:r>
              <a:rPr lang="en-US" dirty="0" smtClean="0"/>
              <a:t>Captures lessons learned in developing Soar agents</a:t>
            </a:r>
          </a:p>
          <a:p>
            <a:pPr lvl="1"/>
            <a:r>
              <a:rPr lang="en-US" dirty="0" smtClean="0"/>
              <a:t>See Bob </a:t>
            </a:r>
            <a:r>
              <a:rPr lang="en-US" dirty="0" err="1" smtClean="0"/>
              <a:t>Marinier’s</a:t>
            </a:r>
            <a:r>
              <a:rPr lang="en-US" dirty="0" smtClean="0"/>
              <a:t> talk this morning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6/5/15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4495800"/>
          </a:xfrm>
        </p:spPr>
        <p:txBody>
          <a:bodyPr/>
          <a:lstStyle/>
          <a:p>
            <a:r>
              <a:rPr lang="en-US" dirty="0" smtClean="0"/>
              <a:t>Nuggets</a:t>
            </a:r>
          </a:p>
          <a:p>
            <a:pPr lvl="1"/>
            <a:r>
              <a:rPr lang="en-US" dirty="0" smtClean="0"/>
              <a:t>Gaining momentum in applying Soar (and other AI technologies) to </a:t>
            </a:r>
            <a:r>
              <a:rPr lang="en-US" dirty="0" err="1" smtClean="0"/>
              <a:t>cybersecurity</a:t>
            </a:r>
            <a:endParaRPr lang="en-US" dirty="0" smtClean="0"/>
          </a:p>
          <a:p>
            <a:pPr lvl="1"/>
            <a:r>
              <a:rPr lang="en-US" dirty="0" smtClean="0"/>
              <a:t>Back on a growth trajectory after weathering the storm of sequestration</a:t>
            </a:r>
          </a:p>
          <a:p>
            <a:pPr lvl="1"/>
            <a:r>
              <a:rPr lang="en-US" dirty="0" smtClean="0"/>
              <a:t>At least 7 consecutive years of profitability</a:t>
            </a:r>
          </a:p>
          <a:p>
            <a:pPr lvl="1"/>
            <a:r>
              <a:rPr lang="en-US" dirty="0" smtClean="0"/>
              <a:t>Exploring commercialization of Soar-based technologies</a:t>
            </a:r>
          </a:p>
          <a:p>
            <a:pPr lvl="1"/>
            <a:r>
              <a:rPr lang="en-US" dirty="0" smtClean="0"/>
              <a:t>Exciting new office location in Orlando</a:t>
            </a:r>
          </a:p>
          <a:p>
            <a:r>
              <a:rPr lang="en-US" dirty="0" smtClean="0"/>
              <a:t>Nugget and Coal</a:t>
            </a:r>
          </a:p>
          <a:p>
            <a:pPr lvl="1"/>
            <a:r>
              <a:rPr lang="en-US" dirty="0" smtClean="0"/>
              <a:t>Emergence of </a:t>
            </a:r>
            <a:r>
              <a:rPr lang="en-US" dirty="0" err="1" smtClean="0"/>
              <a:t>competimates</a:t>
            </a:r>
            <a:r>
              <a:rPr lang="en-US" dirty="0" smtClean="0"/>
              <a:t> proposing Soar-based solutions to the </a:t>
            </a:r>
            <a:r>
              <a:rPr lang="en-US" dirty="0" err="1" smtClean="0"/>
              <a:t>DoD</a:t>
            </a:r>
            <a:endParaRPr lang="en-US" dirty="0" smtClean="0"/>
          </a:p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Significant competition in hiring AI researchers</a:t>
            </a:r>
          </a:p>
          <a:p>
            <a:pPr lvl="1"/>
            <a:r>
              <a:rPr lang="en-US" dirty="0" smtClean="0"/>
              <a:t>Significant competition in retaining senior software engineers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6/5/15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 PowerPoint Template</Template>
  <TotalTime>3810</TotalTime>
  <Words>324</Words>
  <Application>Microsoft Macintosh PowerPoint</Application>
  <PresentationFormat>On-screen Show (4:3)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Blank Presentation</vt:lpstr>
      <vt:lpstr>9_Default Design</vt:lpstr>
      <vt:lpstr>Soar Technology Company Update</vt:lpstr>
      <vt:lpstr>Enhancing human performance</vt:lpstr>
      <vt:lpstr>Technology Innovation</vt:lpstr>
      <vt:lpstr>Enhancing × Technology Innovation</vt:lpstr>
      <vt:lpstr>Enhancing × Technology Innovation × Domains</vt:lpstr>
      <vt:lpstr>Enhancing × Technology Innovation × Domains</vt:lpstr>
      <vt:lpstr>Enhancing × Technology Innovation × Domains</vt:lpstr>
      <vt:lpstr>Enhancing × Technology Innovation × Domains</vt:lpstr>
      <vt:lpstr>SID and STX-1 video</vt:lpstr>
      <vt:lpstr>SID IROC video</vt:lpstr>
      <vt:lpstr>SC2RAM video</vt:lpstr>
      <vt:lpstr>Contributions to the Soar community</vt:lpstr>
      <vt:lpstr>Nuggets and Coal</vt:lpstr>
    </vt:vector>
  </TitlesOfParts>
  <Company>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Serious Games</dc:title>
  <dc:creator>Michael van Lent</dc:creator>
  <cp:lastModifiedBy>Michael van Lent</cp:lastModifiedBy>
  <cp:revision>204</cp:revision>
  <dcterms:created xsi:type="dcterms:W3CDTF">2007-02-15T03:12:40Z</dcterms:created>
  <dcterms:modified xsi:type="dcterms:W3CDTF">2015-06-05T15:01:42Z</dcterms:modified>
</cp:coreProperties>
</file>