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2" r:id="rId3"/>
    <p:sldId id="261" r:id="rId4"/>
    <p:sldId id="257" r:id="rId5"/>
    <p:sldId id="266" r:id="rId6"/>
    <p:sldId id="265" r:id="rId7"/>
    <p:sldId id="258" r:id="rId8"/>
    <p:sldId id="259" r:id="rId9"/>
    <p:sldId id="260" r:id="rId10"/>
    <p:sldId id="264" r:id="rId11"/>
    <p:sldId id="263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21" autoAdjust="0"/>
    <p:restoredTop sz="99494" autoAdjust="0"/>
  </p:normalViewPr>
  <p:slideViewPr>
    <p:cSldViewPr>
      <p:cViewPr varScale="1">
        <p:scale>
          <a:sx n="76" d="100"/>
          <a:sy n="76" d="100"/>
        </p:scale>
        <p:origin x="1500" y="96"/>
      </p:cViewPr>
      <p:guideLst>
        <p:guide orient="horz" pos="57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1" d="100"/>
          <a:sy n="81" d="100"/>
        </p:scale>
        <p:origin x="-229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2FCEE-F6CE-4B8D-9B1B-4676A6BB0AFB}" type="datetimeFigureOut">
              <a:rPr lang="en-US" smtClean="0"/>
              <a:pPr/>
              <a:t>6/7/2016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997D2-2B4B-4713-992E-D7988F6989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60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64091-E49F-4F14-951E-D59F416DB54B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ABD3E-1973-4866-BE6E-8C27E14F8C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0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762000"/>
          </a:xfrm>
          <a:prstGeom prst="rect">
            <a:avLst/>
          </a:prstGeom>
        </p:spPr>
        <p:txBody>
          <a:bodyPr/>
          <a:lstStyle>
            <a:lvl1pPr algn="l">
              <a:defRPr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 flipV="1">
            <a:off x="0" y="1066800"/>
            <a:ext cx="9144000" cy="47625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848600" y="63246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41633ED-35B7-4A6A-847F-576322AB8A36}" type="slidenum">
              <a:rPr lang="en-US" sz="1600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CSCE 593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Software Engineering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8F4A3-36A5-4157-BB00-7A6E2ED69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228600" y="317144"/>
            <a:ext cx="7467600" cy="71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0303" tIns="50151" rIns="100303" bIns="50151">
            <a:spAutoFit/>
          </a:bodyPr>
          <a:lstStyle/>
          <a:p>
            <a:pPr algn="ctr" defTabSz="1003300">
              <a:defRPr/>
            </a:pPr>
            <a:r>
              <a:rPr lang="en-US" sz="40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Air Force Institute of Technology</a:t>
            </a: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676400"/>
            <a:ext cx="6400800" cy="1524000"/>
          </a:xfrm>
        </p:spPr>
        <p:txBody>
          <a:bodyPr>
            <a:no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Soar to Build Agents for Military Simulations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b="1" dirty="0"/>
              <a:t>(Research Initiative / Project Description)</a:t>
            </a:r>
            <a:endParaRPr lang="en-US" sz="3200" dirty="0"/>
          </a:p>
        </p:txBody>
      </p:sp>
      <p:pic>
        <p:nvPicPr>
          <p:cNvPr id="7" name="Picture 28" descr="AFITCamp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054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0" y="1295400"/>
            <a:ext cx="9144000" cy="0"/>
          </a:xfrm>
          <a:prstGeom prst="line">
            <a:avLst/>
          </a:prstGeom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897467" y="3657600"/>
            <a:ext cx="3352800" cy="99906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Lt Danny “</a:t>
            </a:r>
            <a:r>
              <a:rPr lang="en-US" sz="2000" dirty="0" err="1"/>
              <a:t>Hocka</a:t>
            </a:r>
            <a:r>
              <a:rPr lang="en-US" sz="2000" dirty="0"/>
              <a:t>” Lugo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Master’s Student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+mj-lt"/>
                <a:ea typeface="+mj-ea"/>
                <a:cs typeface="+mj-cs"/>
              </a:rPr>
              <a:t>daniel.lugo@afit.edu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6800" y="3505200"/>
            <a:ext cx="31242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n-US" sz="20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724400" y="3657600"/>
            <a:ext cx="3352800" cy="122766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Douglas D.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Hodson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PhD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+mj-lt"/>
                <a:ea typeface="+mj-ea"/>
                <a:cs typeface="+mj-cs"/>
              </a:rPr>
              <a:t>Research Advisor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douglas.hodson@afit.edu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255-3636 x4719</a:t>
            </a:r>
          </a:p>
        </p:txBody>
      </p:sp>
    </p:spTree>
    <p:extLst>
      <p:ext uri="{BB962C8B-B14F-4D97-AF65-F5344CB8AC3E}">
        <p14:creationId xmlns:p14="http://schemas.microsoft.com/office/powerpoint/2010/main" val="1817578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&amp;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295400"/>
            <a:ext cx="4419600" cy="4953000"/>
          </a:xfrm>
        </p:spPr>
        <p:txBody>
          <a:bodyPr/>
          <a:lstStyle/>
          <a:p>
            <a:r>
              <a:rPr lang="en-US" sz="2000" dirty="0"/>
              <a:t>Desire: configurable simulations and agent infrastructure to build what you need for the purpose intended</a:t>
            </a:r>
          </a:p>
          <a:p>
            <a:endParaRPr lang="en-US" sz="2000" dirty="0"/>
          </a:p>
          <a:p>
            <a:r>
              <a:rPr lang="en-US" sz="2000" dirty="0"/>
              <a:t>Typical software strategy employed is the development of a common simulation framework</a:t>
            </a:r>
          </a:p>
          <a:p>
            <a:endParaRPr lang="en-US" sz="2000" dirty="0"/>
          </a:p>
          <a:p>
            <a:r>
              <a:rPr lang="en-US" sz="2000" dirty="0"/>
              <a:t>Selected frameworks/architectures</a:t>
            </a:r>
          </a:p>
          <a:p>
            <a:pPr lvl="1"/>
            <a:r>
              <a:rPr lang="en-US" sz="1800" dirty="0"/>
              <a:t>Simulation: </a:t>
            </a:r>
            <a:r>
              <a:rPr lang="en-US" sz="1800" dirty="0" err="1"/>
              <a:t>OpenEaagles</a:t>
            </a:r>
            <a:r>
              <a:rPr lang="en-US" sz="1800" dirty="0"/>
              <a:t> (OE)</a:t>
            </a:r>
          </a:p>
          <a:p>
            <a:pPr lvl="1"/>
            <a:r>
              <a:rPr lang="en-US" sz="1800" dirty="0"/>
              <a:t>Cognitive: Soar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390441"/>
            <a:ext cx="3708400" cy="1869226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964" y="4936066"/>
            <a:ext cx="1693333" cy="169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Bent Arrow 5"/>
          <p:cNvSpPr/>
          <p:nvPr/>
        </p:nvSpPr>
        <p:spPr>
          <a:xfrm rot="10800000" flipH="1">
            <a:off x="359831" y="3529279"/>
            <a:ext cx="685800" cy="609600"/>
          </a:xfrm>
          <a:prstGeom prst="bentArrow">
            <a:avLst/>
          </a:prstGeom>
          <a:solidFill>
            <a:srgbClr val="FFC000">
              <a:alpha val="30000"/>
            </a:srgb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3438435"/>
            <a:ext cx="27391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Input: conceptual model</a:t>
            </a:r>
          </a:p>
          <a:p>
            <a:r>
              <a:rPr lang="en-US" sz="1600" dirty="0"/>
              <a:t>Outputs: fidelity of models (including agent decision making capabilities)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28600" y="4724400"/>
            <a:ext cx="3962400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81199" y="5244123"/>
            <a:ext cx="24722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Given a common base (software framework), lots of uniquely focused products can be generated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6321340"/>
            <a:ext cx="1134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Open source</a:t>
            </a:r>
          </a:p>
        </p:txBody>
      </p:sp>
      <p:pic>
        <p:nvPicPr>
          <p:cNvPr id="2051" name="Picture 3" descr="C:\Users\me\AppData\Local\Microsoft\Windows\Temporary Internet Files\Content.IE5\4705D4ZM\Green_check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6312815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4895096" y="5244123"/>
            <a:ext cx="3272433" cy="809627"/>
            <a:chOff x="4754011" y="5251313"/>
            <a:chExt cx="3272433" cy="809627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5251313"/>
              <a:ext cx="787444" cy="8096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4011" y="5251315"/>
              <a:ext cx="1828800" cy="8096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grpSp>
          <p:nvGrpSpPr>
            <p:cNvPr id="23" name="Group 22"/>
            <p:cNvGrpSpPr/>
            <p:nvPr/>
          </p:nvGrpSpPr>
          <p:grpSpPr>
            <a:xfrm>
              <a:off x="6738836" y="5512702"/>
              <a:ext cx="347764" cy="296334"/>
              <a:chOff x="6738836" y="5512702"/>
              <a:chExt cx="347764" cy="296334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6738836" y="5512702"/>
                <a:ext cx="347764" cy="0"/>
              </a:xfrm>
              <a:prstGeom prst="straightConnector1">
                <a:avLst/>
              </a:prstGeom>
              <a:ln w="3492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 flipV="1">
                <a:off x="6738836" y="5809034"/>
                <a:ext cx="347764" cy="2"/>
              </a:xfrm>
              <a:prstGeom prst="straightConnector1">
                <a:avLst/>
              </a:prstGeom>
              <a:ln w="3492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21608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for Purpose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Decision making characteristics</a:t>
            </a:r>
          </a:p>
          <a:p>
            <a:pPr lvl="1"/>
            <a:r>
              <a:rPr lang="en-US" sz="2400" dirty="0"/>
              <a:t>Analogous to model fidelity concerns</a:t>
            </a:r>
          </a:p>
          <a:p>
            <a:pPr lvl="1"/>
            <a:r>
              <a:rPr lang="en-US" sz="2400" dirty="0"/>
              <a:t>Smarter/intelligent/realistic often desirable, but not always (function of purpose)</a:t>
            </a:r>
          </a:p>
          <a:p>
            <a:pPr lvl="1"/>
            <a:r>
              <a:rPr lang="en-US" sz="2400" dirty="0"/>
              <a:t>Scalable solution is desirable (IQ: 0 → 200)</a:t>
            </a:r>
          </a:p>
          <a:p>
            <a:endParaRPr lang="en-US" sz="2800" dirty="0"/>
          </a:p>
          <a:p>
            <a:r>
              <a:rPr lang="en-US" sz="2800" dirty="0"/>
              <a:t>Notional examples</a:t>
            </a:r>
          </a:p>
          <a:p>
            <a:pPr lvl="1"/>
            <a:r>
              <a:rPr lang="en-US" sz="2400" dirty="0"/>
              <a:t>Training</a:t>
            </a:r>
          </a:p>
          <a:p>
            <a:pPr lvl="2"/>
            <a:r>
              <a:rPr lang="en-US" sz="2000" dirty="0"/>
              <a:t>Exhibit possibly complex yet understandable, desired behavior</a:t>
            </a:r>
          </a:p>
          <a:p>
            <a:pPr lvl="1"/>
            <a:r>
              <a:rPr lang="en-US" sz="2400" dirty="0"/>
              <a:t>Experimentation (exploratory analysis)</a:t>
            </a:r>
          </a:p>
          <a:p>
            <a:pPr lvl="2"/>
            <a:r>
              <a:rPr lang="en-US" sz="2000" dirty="0"/>
              <a:t>Exhibit behavior based on all available information, to possibly inform new CONOPs or procedures</a:t>
            </a:r>
          </a:p>
        </p:txBody>
      </p:sp>
    </p:spTree>
    <p:extLst>
      <p:ext uri="{BB962C8B-B14F-4D97-AF65-F5344CB8AC3E}">
        <p14:creationId xmlns:p14="http://schemas.microsoft.com/office/powerpoint/2010/main" val="374523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 Engineering Challenges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828800"/>
          </a:xfrm>
        </p:spPr>
        <p:txBody>
          <a:bodyPr/>
          <a:lstStyle/>
          <a:p>
            <a:r>
              <a:rPr lang="en-US" sz="1800" dirty="0"/>
              <a:t>Past experience and lessons learned</a:t>
            </a:r>
          </a:p>
          <a:p>
            <a:pPr lvl="1"/>
            <a:r>
              <a:rPr lang="en-US" sz="1600" dirty="0"/>
              <a:t>Lots of time spent learning about simulation (and the system representation)</a:t>
            </a:r>
          </a:p>
          <a:p>
            <a:pPr lvl="1"/>
            <a:r>
              <a:rPr lang="en-US" sz="1600" dirty="0"/>
              <a:t>Lots of time spent interconnecting ‘agent’ software to simulation software</a:t>
            </a:r>
          </a:p>
          <a:p>
            <a:pPr lvl="2"/>
            <a:r>
              <a:rPr lang="en-US" sz="1400" dirty="0"/>
              <a:t>Line between innate simulation entity capabilities and the responsibilities of what the agent controls is not always clear</a:t>
            </a:r>
          </a:p>
          <a:p>
            <a:pPr lvl="1"/>
            <a:r>
              <a:rPr lang="en-US" sz="1600" dirty="0"/>
              <a:t>Time runs out, little time spent developing a ‘good’ or useful agent to support original purpose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199" y="1457193"/>
            <a:ext cx="3543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system or infrastructure in which complex ‘behavior’ can be defined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1" y="2683314"/>
            <a:ext cx="3500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mechanism to ‘connect’ or interface disparate software systems to each other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1" y="3743304"/>
            <a:ext cx="3500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environment (i.e., simulation) of the system itself</a:t>
            </a:r>
          </a:p>
        </p:txBody>
      </p:sp>
      <p:sp>
        <p:nvSpPr>
          <p:cNvPr id="16" name="Right Arrow 15"/>
          <p:cNvSpPr/>
          <p:nvPr/>
        </p:nvSpPr>
        <p:spPr>
          <a:xfrm rot="10800000">
            <a:off x="4419600" y="1779101"/>
            <a:ext cx="457200" cy="279513"/>
          </a:xfrm>
          <a:prstGeom prst="rightArrow">
            <a:avLst/>
          </a:prstGeom>
          <a:solidFill>
            <a:srgbClr val="FFC000">
              <a:alpha val="30000"/>
            </a:srgb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371600" y="1609593"/>
            <a:ext cx="2514600" cy="770930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371600" y="3606644"/>
            <a:ext cx="2514600" cy="770930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380067" y="1825781"/>
            <a:ext cx="2506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Agent/cognitive software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0067" y="3822832"/>
            <a:ext cx="2506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Simulation software</a:t>
            </a:r>
          </a:p>
        </p:txBody>
      </p:sp>
      <p:sp>
        <p:nvSpPr>
          <p:cNvPr id="22" name="Up-Down Arrow 21"/>
          <p:cNvSpPr/>
          <p:nvPr/>
        </p:nvSpPr>
        <p:spPr>
          <a:xfrm>
            <a:off x="2057402" y="2599730"/>
            <a:ext cx="304799" cy="838200"/>
          </a:xfrm>
          <a:prstGeom prst="upDownArrow">
            <a:avLst/>
          </a:prstGeom>
          <a:solidFill>
            <a:schemeClr val="accent1">
              <a:alpha val="3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362201" y="2857940"/>
            <a:ext cx="1253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Interface</a:t>
            </a:r>
          </a:p>
        </p:txBody>
      </p:sp>
      <p:sp>
        <p:nvSpPr>
          <p:cNvPr id="24" name="Right Arrow 23"/>
          <p:cNvSpPr/>
          <p:nvPr/>
        </p:nvSpPr>
        <p:spPr>
          <a:xfrm rot="10800000">
            <a:off x="4402666" y="2887460"/>
            <a:ext cx="457200" cy="279513"/>
          </a:xfrm>
          <a:prstGeom prst="rightArrow">
            <a:avLst/>
          </a:prstGeom>
          <a:solidFill>
            <a:srgbClr val="FFC000">
              <a:alpha val="30000"/>
            </a:srgb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0800000">
            <a:off x="4419600" y="3908973"/>
            <a:ext cx="457200" cy="279513"/>
          </a:xfrm>
          <a:prstGeom prst="rightArrow">
            <a:avLst/>
          </a:prstGeom>
          <a:solidFill>
            <a:srgbClr val="FFC000">
              <a:alpha val="30000"/>
            </a:srgb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304800" y="1825781"/>
            <a:ext cx="829734" cy="2393484"/>
            <a:chOff x="304800" y="1825781"/>
            <a:chExt cx="829734" cy="2393484"/>
          </a:xfrm>
        </p:grpSpPr>
        <p:sp>
          <p:nvSpPr>
            <p:cNvPr id="27" name="TextBox 26"/>
            <p:cNvSpPr txBox="1"/>
            <p:nvPr/>
          </p:nvSpPr>
          <p:spPr>
            <a:xfrm>
              <a:off x="304800" y="1825781"/>
              <a:ext cx="82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Soar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4800" y="2849553"/>
              <a:ext cx="82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SML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4800" y="3849933"/>
              <a:ext cx="82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OE</a:t>
              </a:r>
            </a:p>
          </p:txBody>
        </p:sp>
      </p:grpSp>
      <p:pic>
        <p:nvPicPr>
          <p:cNvPr id="1027" name="Picture 3" descr="C:\Users\me\AppData\Local\Microsoft\Windows\Temporary Internet Files\Content.IE5\N6O9JNXB\20141127-challenges-ahead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89889"/>
            <a:ext cx="838200" cy="92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65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Shout-out: Initial Effort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6172200" cy="4953000"/>
          </a:xfrm>
        </p:spPr>
        <p:txBody>
          <a:bodyPr/>
          <a:lstStyle/>
          <a:p>
            <a:r>
              <a:rPr lang="en-US" sz="2400" dirty="0"/>
              <a:t>Brazilian Federal Government (supported by Brazilian Air Force)</a:t>
            </a:r>
          </a:p>
          <a:p>
            <a:pPr lvl="1"/>
            <a:r>
              <a:rPr lang="en-US" sz="2000" dirty="0"/>
              <a:t>Technological Institute of Aeronautics</a:t>
            </a:r>
          </a:p>
          <a:p>
            <a:pPr lvl="2"/>
            <a:r>
              <a:rPr lang="en-US" sz="1600" dirty="0"/>
              <a:t>Command and Control Laboratory</a:t>
            </a:r>
          </a:p>
          <a:p>
            <a:pPr lvl="1"/>
            <a:r>
              <a:rPr lang="en-US" sz="2000" dirty="0"/>
              <a:t>Institution of higher education and advanced research with emphasis in aerospace science and technology</a:t>
            </a:r>
          </a:p>
          <a:p>
            <a:endParaRPr lang="en-US" sz="2400" dirty="0"/>
          </a:p>
          <a:p>
            <a:r>
              <a:rPr lang="en-US" sz="2400" dirty="0"/>
              <a:t>Extended a general purpose agent structure available in </a:t>
            </a:r>
            <a:r>
              <a:rPr lang="en-US" sz="2400" dirty="0" err="1"/>
              <a:t>OpenEaagles</a:t>
            </a:r>
            <a:endParaRPr lang="en-US" sz="2400" dirty="0"/>
          </a:p>
          <a:p>
            <a:pPr lvl="1"/>
            <a:r>
              <a:rPr lang="en-US" sz="2000" dirty="0"/>
              <a:t>Unified Behavior Framework (UBF)</a:t>
            </a:r>
          </a:p>
          <a:p>
            <a:pPr lvl="1"/>
            <a:r>
              <a:rPr lang="en-US" sz="2000" dirty="0"/>
              <a:t>Extended Arbiter class to tap Soar, CLIPS and/or </a:t>
            </a:r>
            <a:r>
              <a:rPr lang="en-US" sz="2000" dirty="0" err="1"/>
              <a:t>Lua</a:t>
            </a:r>
            <a:r>
              <a:rPr lang="en-US" sz="2000" dirty="0"/>
              <a:t> scripting functionality</a:t>
            </a:r>
          </a:p>
        </p:txBody>
      </p:sp>
      <p:pic>
        <p:nvPicPr>
          <p:cNvPr id="4100" name="Picture 4" descr="ITA's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537" y="1796875"/>
            <a:ext cx="1752600" cy="67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564" y="3092275"/>
            <a:ext cx="212054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me\Dropbox\docs\admin\tdy\working\v2016_0607_soar_ann-arbor\workshop-info\Shout-o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243" y="0"/>
            <a:ext cx="1373187" cy="100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42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of OE-based Products</a:t>
            </a:r>
          </a:p>
        </p:txBody>
      </p:sp>
      <p:pic>
        <p:nvPicPr>
          <p:cNvPr id="5" name="Picture 4" descr="IMG_007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2971799" cy="251804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ockpit_1280x1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54115"/>
            <a:ext cx="2971800" cy="23769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mq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824" y="4209699"/>
            <a:ext cx="2788788" cy="206577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gcp_1280x102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4175784"/>
            <a:ext cx="2641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413206"/>
              </p:ext>
            </p:extLst>
          </p:nvPr>
        </p:nvGraphicFramePr>
        <p:xfrm>
          <a:off x="3343079" y="1284254"/>
          <a:ext cx="2286000" cy="1780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Bitmap Image" r:id="rId7" imgW="6935168" imgH="5401429" progId="PBrush">
                  <p:embed/>
                </p:oleObj>
              </mc:Choice>
              <mc:Fallback>
                <p:oleObj name="Bitmap Image" r:id="rId7" imgW="6935168" imgH="5401429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3079" y="1284254"/>
                        <a:ext cx="2286000" cy="17800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15" name="Picture 43" descr="C:\Users\me\Dropbox\Photos\lemdemor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271752"/>
            <a:ext cx="3048000" cy="182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37824" y="3198646"/>
            <a:ext cx="5577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Flight simulators, radar processing, UAV ground stations, C2 track </a:t>
            </a:r>
            <a:r>
              <a:rPr lang="en-US" sz="2000" dirty="0" err="1"/>
              <a:t>mgt</a:t>
            </a:r>
            <a:r>
              <a:rPr lang="en-US" sz="2000" dirty="0"/>
              <a:t>, even a Apollo Lunar Module</a:t>
            </a:r>
          </a:p>
        </p:txBody>
      </p:sp>
    </p:spTree>
    <p:extLst>
      <p:ext uri="{BB962C8B-B14F-4D97-AF65-F5344CB8AC3E}">
        <p14:creationId xmlns:p14="http://schemas.microsoft.com/office/powerpoint/2010/main" val="1484389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Motivation: Training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Modern defense systems</a:t>
            </a:r>
          </a:p>
          <a:p>
            <a:pPr lvl="1"/>
            <a:r>
              <a:rPr lang="en-US" sz="2400" dirty="0"/>
              <a:t>Aircraft</a:t>
            </a:r>
          </a:p>
          <a:p>
            <a:pPr lvl="1"/>
            <a:r>
              <a:rPr lang="en-US" sz="2400" dirty="0"/>
              <a:t>Ships</a:t>
            </a:r>
          </a:p>
          <a:p>
            <a:pPr lvl="1"/>
            <a:r>
              <a:rPr lang="en-US" sz="2400" dirty="0"/>
              <a:t>Variety of vehicles</a:t>
            </a:r>
          </a:p>
          <a:p>
            <a:pPr lvl="1"/>
            <a:r>
              <a:rPr lang="en-US" sz="2400" dirty="0"/>
              <a:t>Command and control systems</a:t>
            </a:r>
          </a:p>
          <a:p>
            <a:pPr lvl="1"/>
            <a:r>
              <a:rPr lang="en-US" sz="2400" dirty="0"/>
              <a:t>Human operators</a:t>
            </a:r>
          </a:p>
          <a:p>
            <a:pPr lvl="1"/>
            <a:endParaRPr lang="en-US" sz="1800" dirty="0"/>
          </a:p>
          <a:p>
            <a:r>
              <a:rPr lang="en-US" sz="2800" dirty="0"/>
              <a:t>Real-time simulations are used to train the operators</a:t>
            </a:r>
          </a:p>
          <a:p>
            <a:pPr lvl="1"/>
            <a:r>
              <a:rPr lang="en-US" sz="2400" dirty="0"/>
              <a:t>Cost effective</a:t>
            </a:r>
          </a:p>
          <a:p>
            <a:pPr lvl="1"/>
            <a:r>
              <a:rPr lang="en-US" sz="2400" dirty="0"/>
              <a:t>Less risk</a:t>
            </a:r>
          </a:p>
        </p:txBody>
      </p:sp>
    </p:spTree>
    <p:extLst>
      <p:ext uri="{BB962C8B-B14F-4D97-AF65-F5344CB8AC3E}">
        <p14:creationId xmlns:p14="http://schemas.microsoft.com/office/powerpoint/2010/main" val="1930033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 Large Scale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Large scale exercises utilize hundreds of constructive/automated entities</a:t>
            </a:r>
          </a:p>
          <a:p>
            <a:endParaRPr lang="en-US" sz="2800" dirty="0"/>
          </a:p>
          <a:p>
            <a:r>
              <a:rPr lang="en-US" sz="2800" dirty="0"/>
              <a:t>In the training environment most of these entities have humans controlling them</a:t>
            </a:r>
          </a:p>
          <a:p>
            <a:endParaRPr lang="en-US" sz="2800" dirty="0"/>
          </a:p>
          <a:p>
            <a:r>
              <a:rPr lang="en-US" sz="2800" dirty="0"/>
              <a:t>Manning and schedule constraints</a:t>
            </a:r>
          </a:p>
          <a:p>
            <a:pPr lvl="1"/>
            <a:r>
              <a:rPr lang="en-US" sz="2400" dirty="0"/>
              <a:t>Not enough bodies to control entities</a:t>
            </a:r>
          </a:p>
          <a:p>
            <a:pPr lvl="1"/>
            <a:r>
              <a:rPr lang="en-US" sz="2400" dirty="0"/>
              <a:t>Lack of training on the tools used to control entities</a:t>
            </a:r>
          </a:p>
        </p:txBody>
      </p:sp>
    </p:spTree>
    <p:extLst>
      <p:ext uri="{BB962C8B-B14F-4D97-AF65-F5344CB8AC3E}">
        <p14:creationId xmlns:p14="http://schemas.microsoft.com/office/powerpoint/2010/main" val="759300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Update and integrate Brazilian code with current version of </a:t>
            </a:r>
            <a:r>
              <a:rPr lang="en-US" sz="2400" dirty="0" err="1"/>
              <a:t>OpenEaagles</a:t>
            </a:r>
            <a:r>
              <a:rPr lang="en-US" sz="2400" dirty="0"/>
              <a:t> (v16.06)</a:t>
            </a:r>
          </a:p>
          <a:p>
            <a:r>
              <a:rPr lang="en-US" sz="2400" dirty="0"/>
              <a:t>Define scenario(s) of interest</a:t>
            </a:r>
          </a:p>
          <a:p>
            <a:pPr lvl="1"/>
            <a:r>
              <a:rPr lang="en-US" sz="2000" dirty="0"/>
              <a:t>This is mostly done – supported by other activities associated with The Technical Cooperation Program (TTCP)</a:t>
            </a:r>
            <a:endParaRPr lang="en-US" sz="2400" dirty="0"/>
          </a:p>
          <a:p>
            <a:r>
              <a:rPr lang="en-US" sz="2400" dirty="0"/>
              <a:t>Develop Soar-based agents</a:t>
            </a:r>
          </a:p>
          <a:p>
            <a:r>
              <a:rPr lang="en-US" sz="2400" dirty="0"/>
              <a:t>Evaluate</a:t>
            </a:r>
          </a:p>
          <a:p>
            <a:pPr lvl="1"/>
            <a:r>
              <a:rPr lang="en-US" sz="2000" dirty="0"/>
              <a:t>Line between innate simulation entity capabilities vs decision making responsibilities (an item of interest)</a:t>
            </a:r>
          </a:p>
          <a:p>
            <a:pPr lvl="1"/>
            <a:r>
              <a:rPr lang="en-US" sz="2000" dirty="0"/>
              <a:t>Performance/scalability (i.e., real-time decision responsiveness)</a:t>
            </a:r>
          </a:p>
          <a:p>
            <a:pPr lvl="1"/>
            <a:r>
              <a:rPr lang="en-US" sz="2000" dirty="0"/>
              <a:t>Lines of code to define behavior</a:t>
            </a:r>
          </a:p>
          <a:p>
            <a:pPr lvl="1"/>
            <a:r>
              <a:rPr lang="en-US" sz="2000" dirty="0"/>
              <a:t>Ease of agent definition (evaluation of supporting tools)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9721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EOF</a:t>
            </a:r>
          </a:p>
        </p:txBody>
      </p:sp>
    </p:spTree>
    <p:extLst>
      <p:ext uri="{BB962C8B-B14F-4D97-AF65-F5344CB8AC3E}">
        <p14:creationId xmlns:p14="http://schemas.microsoft.com/office/powerpoint/2010/main" val="6922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High-Level Simulation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1295400"/>
            <a:ext cx="236220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Question?</a:t>
            </a:r>
          </a:p>
          <a:p>
            <a:pPr algn="ctr"/>
            <a:r>
              <a:rPr lang="en-US" sz="1400" dirty="0"/>
              <a:t>(Problem Situation)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2200" y="2413575"/>
            <a:ext cx="236220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Experiment Design</a:t>
            </a:r>
          </a:p>
          <a:p>
            <a:pPr algn="ctr"/>
            <a:r>
              <a:rPr lang="en-US" sz="1400" dirty="0"/>
              <a:t>(Measures, Cause/Effect, etc)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3632775"/>
            <a:ext cx="236220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System Representation</a:t>
            </a:r>
          </a:p>
          <a:p>
            <a:pPr algn="ctr"/>
            <a:r>
              <a:rPr lang="en-US" sz="1400" dirty="0"/>
              <a:t>(System Under Study)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4800600"/>
            <a:ext cx="236220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Simulation Application</a:t>
            </a:r>
          </a:p>
          <a:p>
            <a:pPr algn="ctr"/>
            <a:r>
              <a:rPr lang="en-US" sz="1400" dirty="0"/>
              <a:t>(Software – Ad Hoc)</a:t>
            </a:r>
          </a:p>
        </p:txBody>
      </p:sp>
      <p:sp>
        <p:nvSpPr>
          <p:cNvPr id="8" name="Down Arrow 7"/>
          <p:cNvSpPr/>
          <p:nvPr/>
        </p:nvSpPr>
        <p:spPr>
          <a:xfrm>
            <a:off x="3352800" y="2032575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362200" y="5968425"/>
            <a:ext cx="571500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Simulation Framework</a:t>
            </a:r>
          </a:p>
          <a:p>
            <a:pPr algn="ctr"/>
            <a:r>
              <a:rPr lang="en-US" sz="1400" dirty="0"/>
              <a:t>(Software Architecture/Infrastructure/Abstract Models)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4825425"/>
            <a:ext cx="236220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Concrete Models</a:t>
            </a:r>
          </a:p>
          <a:p>
            <a:pPr algn="ctr"/>
            <a:r>
              <a:rPr lang="en-US" sz="1400" dirty="0"/>
              <a:t>(Specific Fidelity)</a:t>
            </a:r>
          </a:p>
        </p:txBody>
      </p:sp>
      <p:sp>
        <p:nvSpPr>
          <p:cNvPr id="14" name="Left Arrow 13"/>
          <p:cNvSpPr/>
          <p:nvPr/>
        </p:nvSpPr>
        <p:spPr>
          <a:xfrm>
            <a:off x="5029200" y="4977825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p Arrow 15"/>
          <p:cNvSpPr/>
          <p:nvPr/>
        </p:nvSpPr>
        <p:spPr>
          <a:xfrm>
            <a:off x="6705600" y="5536050"/>
            <a:ext cx="3048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3352800" y="3175575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381000" y="3962400"/>
            <a:ext cx="1828800" cy="1143000"/>
            <a:chOff x="228600" y="4191000"/>
            <a:chExt cx="1828800" cy="1143000"/>
          </a:xfrm>
        </p:grpSpPr>
        <p:sp>
          <p:nvSpPr>
            <p:cNvPr id="23" name="Curved Right Arrow 22"/>
            <p:cNvSpPr/>
            <p:nvPr/>
          </p:nvSpPr>
          <p:spPr>
            <a:xfrm rot="10800000" flipH="1">
              <a:off x="1524000" y="4191000"/>
              <a:ext cx="533400" cy="1143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8600" y="4419600"/>
              <a:ext cx="12192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Execution</a:t>
              </a:r>
            </a:p>
            <a:p>
              <a:pPr algn="ctr"/>
              <a:r>
                <a:rPr lang="en-US" sz="1400" b="1" dirty="0"/>
                <a:t>of System Dynamics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81000" y="2743200"/>
            <a:ext cx="1828800" cy="1143000"/>
            <a:chOff x="228600" y="2971800"/>
            <a:chExt cx="1828800" cy="1143000"/>
          </a:xfrm>
        </p:grpSpPr>
        <p:sp>
          <p:nvSpPr>
            <p:cNvPr id="26" name="Curved Right Arrow 25"/>
            <p:cNvSpPr/>
            <p:nvPr/>
          </p:nvSpPr>
          <p:spPr>
            <a:xfrm rot="10800000" flipH="1">
              <a:off x="1524000" y="2971800"/>
              <a:ext cx="533400" cy="1143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8600" y="3429000"/>
              <a:ext cx="1219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Data/Analysis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28600" y="1524000"/>
            <a:ext cx="1981200" cy="1143000"/>
            <a:chOff x="228600" y="1524000"/>
            <a:chExt cx="1981200" cy="1143000"/>
          </a:xfrm>
        </p:grpSpPr>
        <p:sp>
          <p:nvSpPr>
            <p:cNvPr id="27" name="Curved Right Arrow 26"/>
            <p:cNvSpPr/>
            <p:nvPr/>
          </p:nvSpPr>
          <p:spPr>
            <a:xfrm rot="10800000" flipH="1">
              <a:off x="1676400" y="1524000"/>
              <a:ext cx="533400" cy="1143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8600" y="1905000"/>
              <a:ext cx="1447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Solutions</a:t>
              </a:r>
            </a:p>
            <a:p>
              <a:pPr algn="ctr"/>
              <a:r>
                <a:rPr lang="en-US" sz="1400" b="1" dirty="0"/>
                <a:t>(Understanding)</a:t>
              </a:r>
            </a:p>
          </p:txBody>
        </p:sp>
      </p:grpSp>
      <p:sp>
        <p:nvSpPr>
          <p:cNvPr id="34" name="Up Arrow 33"/>
          <p:cNvSpPr/>
          <p:nvPr/>
        </p:nvSpPr>
        <p:spPr>
          <a:xfrm>
            <a:off x="3352800" y="5511225"/>
            <a:ext cx="3048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Up Arrow 35"/>
          <p:cNvSpPr/>
          <p:nvPr/>
        </p:nvSpPr>
        <p:spPr>
          <a:xfrm>
            <a:off x="3352800" y="4368225"/>
            <a:ext cx="3048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4834890" y="3066365"/>
            <a:ext cx="2785110" cy="794355"/>
            <a:chOff x="4834890" y="3066365"/>
            <a:chExt cx="2785110" cy="794355"/>
          </a:xfrm>
        </p:grpSpPr>
        <p:sp>
          <p:nvSpPr>
            <p:cNvPr id="25" name="TextBox 24"/>
            <p:cNvSpPr txBox="1"/>
            <p:nvPr/>
          </p:nvSpPr>
          <p:spPr>
            <a:xfrm>
              <a:off x="5219700" y="3066365"/>
              <a:ext cx="2400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Matching of conceptual model with implementation</a:t>
              </a: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 flipH="1">
              <a:off x="4834890" y="3508177"/>
              <a:ext cx="499110" cy="35254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5" name="Group 14"/>
          <p:cNvGrpSpPr/>
          <p:nvPr/>
        </p:nvGrpSpPr>
        <p:grpSpPr>
          <a:xfrm>
            <a:off x="228599" y="6100585"/>
            <a:ext cx="1933576" cy="523220"/>
            <a:chOff x="228599" y="6100585"/>
            <a:chExt cx="1933576" cy="523220"/>
          </a:xfrm>
        </p:grpSpPr>
        <p:sp>
          <p:nvSpPr>
            <p:cNvPr id="37" name="TextBox 36"/>
            <p:cNvSpPr txBox="1"/>
            <p:nvPr/>
          </p:nvSpPr>
          <p:spPr>
            <a:xfrm>
              <a:off x="228599" y="6100585"/>
              <a:ext cx="1447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Strong Reuse Component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>
              <a:off x="1644015" y="6257984"/>
              <a:ext cx="51816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6499860" y="3982960"/>
            <a:ext cx="1478280" cy="817640"/>
            <a:chOff x="6499860" y="3982960"/>
            <a:chExt cx="1478280" cy="817640"/>
          </a:xfrm>
        </p:grpSpPr>
        <p:sp>
          <p:nvSpPr>
            <p:cNvPr id="39" name="TextBox 38"/>
            <p:cNvSpPr txBox="1"/>
            <p:nvPr/>
          </p:nvSpPr>
          <p:spPr>
            <a:xfrm>
              <a:off x="6499860" y="3982960"/>
              <a:ext cx="14782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Strong Reuse Component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7249886" y="4495800"/>
              <a:ext cx="0" cy="3048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3" name="Group 12"/>
          <p:cNvGrpSpPr/>
          <p:nvPr/>
        </p:nvGrpSpPr>
        <p:grpSpPr>
          <a:xfrm>
            <a:off x="228600" y="5249615"/>
            <a:ext cx="1901190" cy="523220"/>
            <a:chOff x="228600" y="5249615"/>
            <a:chExt cx="1901190" cy="523220"/>
          </a:xfrm>
        </p:grpSpPr>
        <p:sp>
          <p:nvSpPr>
            <p:cNvPr id="41" name="TextBox 40"/>
            <p:cNvSpPr txBox="1"/>
            <p:nvPr/>
          </p:nvSpPr>
          <p:spPr>
            <a:xfrm>
              <a:off x="228600" y="5249615"/>
              <a:ext cx="1447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Some Reuse, but often tailored</a:t>
              </a:r>
            </a:p>
          </p:txBody>
        </p:sp>
        <p:cxnSp>
          <p:nvCxnSpPr>
            <p:cNvPr id="42" name="Straight Arrow Connector 41"/>
            <p:cNvCxnSpPr>
              <a:stCxn id="41" idx="3"/>
            </p:cNvCxnSpPr>
            <p:nvPr/>
          </p:nvCxnSpPr>
          <p:spPr bwMode="auto">
            <a:xfrm flipV="1">
              <a:off x="1676400" y="5297985"/>
              <a:ext cx="453390" cy="21324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9551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OE Simulation Design Pattern</a:t>
            </a:r>
          </a:p>
        </p:txBody>
      </p:sp>
      <p:pic>
        <p:nvPicPr>
          <p:cNvPr id="4301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7841" y="2057400"/>
            <a:ext cx="3988317" cy="387008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58000" y="32766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Model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rot="10800000" flipV="1">
            <a:off x="6172200" y="3657600"/>
            <a:ext cx="914400" cy="4572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1905000" y="3810000"/>
            <a:ext cx="609600" cy="2286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85800" y="33528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View(s)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rot="5400000">
            <a:off x="5029200" y="1828800"/>
            <a:ext cx="533400" cy="5334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334000" y="13716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Controller</a:t>
            </a:r>
          </a:p>
        </p:txBody>
      </p:sp>
    </p:spTree>
    <p:extLst>
      <p:ext uri="{BB962C8B-B14F-4D97-AF65-F5344CB8AC3E}">
        <p14:creationId xmlns:p14="http://schemas.microsoft.com/office/powerpoint/2010/main" val="215434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Player Pattern</a:t>
            </a:r>
          </a:p>
        </p:txBody>
      </p:sp>
      <p:sp>
        <p:nvSpPr>
          <p:cNvPr id="39939" name="AutoShape 6"/>
          <p:cNvSpPr>
            <a:spLocks noChangeArrowheads="1"/>
          </p:cNvSpPr>
          <p:nvPr/>
        </p:nvSpPr>
        <p:spPr bwMode="auto">
          <a:xfrm>
            <a:off x="4191000" y="3276600"/>
            <a:ext cx="762000" cy="3810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895600"/>
            <a:ext cx="1885696" cy="1219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3994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24000"/>
            <a:ext cx="3124200" cy="410729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90600" y="45720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Hierarchical System Model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rot="5400000" flipH="1" flipV="1">
            <a:off x="2057400" y="3962400"/>
            <a:ext cx="533400" cy="5334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974581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2350</TotalTime>
  <Words>621</Words>
  <Application>Microsoft Office PowerPoint</Application>
  <PresentationFormat>On-screen Show (4:3)</PresentationFormat>
  <Paragraphs>116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Office Theme</vt:lpstr>
      <vt:lpstr>Bitmap Image</vt:lpstr>
      <vt:lpstr>Using Soar to Build Agents for Military Simulations (Research Initiative / Project Description)</vt:lpstr>
      <vt:lpstr>Training &amp; Experimentation</vt:lpstr>
      <vt:lpstr>Fit for Purpose Considerations</vt:lpstr>
      <vt:lpstr>SW Engineering Challenges</vt:lpstr>
      <vt:lpstr>Shout-out: Initial Effort</vt:lpstr>
      <vt:lpstr>Sample of OE-based Products</vt:lpstr>
      <vt:lpstr>Motivation: Training Simulations</vt:lpstr>
      <vt:lpstr>Real-Time Large Scale Simulations</vt:lpstr>
      <vt:lpstr>General Plan</vt:lpstr>
      <vt:lpstr>EOF</vt:lpstr>
      <vt:lpstr>High-Level Simulation Process</vt:lpstr>
      <vt:lpstr>OE Simulation Design Pattern</vt:lpstr>
      <vt:lpstr>Player Pattern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Soar to Build Agents for Military Simulations (Research Initiative / Project Description)</dc:title>
  <dc:creator>me</dc:creator>
  <cp:lastModifiedBy>Daniel Lugo</cp:lastModifiedBy>
  <cp:revision>635</cp:revision>
  <dcterms:created xsi:type="dcterms:W3CDTF">2006-08-16T00:00:00Z</dcterms:created>
  <dcterms:modified xsi:type="dcterms:W3CDTF">2016-06-08T03:56:04Z</dcterms:modified>
</cp:coreProperties>
</file>