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50" r:id="rId1"/>
  </p:sldMasterIdLst>
  <p:notesMasterIdLst>
    <p:notesMasterId r:id="rId25"/>
  </p:notesMasterIdLst>
  <p:handoutMasterIdLst>
    <p:handoutMasterId r:id="rId26"/>
  </p:handoutMasterIdLst>
  <p:sldIdLst>
    <p:sldId id="256" r:id="rId2"/>
    <p:sldId id="257" r:id="rId3"/>
    <p:sldId id="277" r:id="rId4"/>
    <p:sldId id="278" r:id="rId5"/>
    <p:sldId id="258" r:id="rId6"/>
    <p:sldId id="259" r:id="rId7"/>
    <p:sldId id="260" r:id="rId8"/>
    <p:sldId id="272" r:id="rId9"/>
    <p:sldId id="271" r:id="rId10"/>
    <p:sldId id="273" r:id="rId11"/>
    <p:sldId id="274" r:id="rId12"/>
    <p:sldId id="279" r:id="rId13"/>
    <p:sldId id="280" r:id="rId14"/>
    <p:sldId id="262" r:id="rId15"/>
    <p:sldId id="276" r:id="rId16"/>
    <p:sldId id="275" r:id="rId17"/>
    <p:sldId id="295" r:id="rId18"/>
    <p:sldId id="304" r:id="rId19"/>
    <p:sldId id="303" r:id="rId20"/>
    <p:sldId id="301" r:id="rId21"/>
    <p:sldId id="299" r:id="rId22"/>
    <p:sldId id="297" r:id="rId23"/>
    <p:sldId id="296" r:id="rId24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66"/>
    <a:srgbClr val="400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-188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handoutMaster" Target="handoutMasters/handoutMaster1.xml"/><Relationship Id="rId27" Type="http://schemas.openxmlformats.org/officeDocument/2006/relationships/printerSettings" Target="printerSettings/printerSettings1.bin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1602C3-303B-3C47-81FF-F14997168F78}" type="datetimeFigureOut">
              <a:rPr lang="en-US" smtClean="0"/>
              <a:t>6/6/17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B2ED7B-B2A8-5445-9CAD-EC9AE971B14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931300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2618E4-023A-1644-9559-3D87648F2977}" type="datetimeFigureOut">
              <a:rPr lang="en-US" smtClean="0"/>
              <a:t>6/6/17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E98443-C8EE-5C48-B29B-5A42A7A49A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4584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26ACD-29C0-084B-A940-4A6004EE0C23}" type="datetime1">
              <a:rPr lang="en-US" smtClean="0"/>
              <a:t>6/6/17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0B3FC-E5F6-CC42-A11C-2F13ACB1E8B7}" type="datetime1">
              <a:rPr lang="en-US" smtClean="0"/>
              <a:t>6/6/17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B62C5-A6C3-9546-8AA9-80F3AD55B5E4}" type="datetime1">
              <a:rPr lang="en-US" smtClean="0"/>
              <a:t>6/6/17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F3DED-075E-9044-8583-0E743BC1D771}" type="datetime1">
              <a:rPr lang="en-US" smtClean="0"/>
              <a:t>6/6/17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7E97B-6413-C746-808D-DE2186C6CB9A}" type="datetime1">
              <a:rPr lang="en-US" smtClean="0"/>
              <a:t>6/6/17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FE7F0-F174-D042-8944-4D200B3F7D6E}" type="datetime1">
              <a:rPr lang="en-US" smtClean="0"/>
              <a:t>6/6/17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53206-2EBC-9140-A72E-AE610D321C72}" type="datetime1">
              <a:rPr lang="en-US" smtClean="0"/>
              <a:t>6/6/17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F3BD0-E69A-8141-9764-6157714C9B8E}" type="datetime1">
              <a:rPr lang="en-US" smtClean="0"/>
              <a:t>6/6/17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CF32C-8EA3-F243-AF47-C89C2B5F8FA6}" type="datetime1">
              <a:rPr lang="en-US" smtClean="0"/>
              <a:t>6/6/17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FF619-C3ED-014E-AAD6-E2BFAA2D4F96}" type="datetime1">
              <a:rPr lang="en-US" smtClean="0"/>
              <a:t>6/6/17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AE27C-FD9F-714C-A3AA-BF2F7D642F6C}" type="datetime1">
              <a:rPr lang="en-US" smtClean="0"/>
              <a:t>6/6/17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BE2A28B5-5DBE-3240-85ED-02DAE4F3F44C}" type="datetime1">
              <a:rPr lang="en-US" smtClean="0"/>
              <a:t>6/6/17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1" r:id="rId1"/>
    <p:sldLayoutId id="2147483952" r:id="rId2"/>
    <p:sldLayoutId id="2147483953" r:id="rId3"/>
    <p:sldLayoutId id="2147483954" r:id="rId4"/>
    <p:sldLayoutId id="2147483955" r:id="rId5"/>
    <p:sldLayoutId id="2147483956" r:id="rId6"/>
    <p:sldLayoutId id="2147483957" r:id="rId7"/>
    <p:sldLayoutId id="2147483958" r:id="rId8"/>
    <p:sldLayoutId id="2147483959" r:id="rId9"/>
    <p:sldLayoutId id="2147483960" r:id="rId10"/>
    <p:sldLayoutId id="2147483961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Introducing Ethical Constraints into a Soar Agent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Lauren Naylor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24668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Autonomous agents are becoming more and more common</a:t>
            </a:r>
          </a:p>
          <a:p>
            <a:endParaRPr lang="en-US" dirty="0" smtClean="0"/>
          </a:p>
          <a:p>
            <a:r>
              <a:rPr lang="en-US" dirty="0" smtClean="0"/>
              <a:t>Soar agents are taught to do new things by users in Interactive Task Learning</a:t>
            </a:r>
          </a:p>
          <a:p>
            <a:endParaRPr lang="en-US" dirty="0"/>
          </a:p>
          <a:p>
            <a:r>
              <a:rPr lang="en-US" dirty="0"/>
              <a:t>We need to trust these agents will not violate given ethical constraints</a:t>
            </a:r>
          </a:p>
          <a:p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2574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Methods for ethically constraining agents</a:t>
            </a: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  <a:p>
            <a:r>
              <a:rPr lang="en-US" dirty="0" smtClean="0"/>
              <a:t>Implementing the ethical constraints in Soar</a:t>
            </a:r>
          </a:p>
          <a:p>
            <a:pPr marL="114300" indent="0">
              <a:buNone/>
            </a:pP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Complications/Issues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11276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Formal Verification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1755300"/>
          </a:xfrm>
        </p:spPr>
        <p:txBody>
          <a:bodyPr/>
          <a:lstStyle/>
          <a:p>
            <a:r>
              <a:rPr lang="en-US" dirty="0" smtClean="0"/>
              <a:t>Program the agent such that it will not behave unethically</a:t>
            </a:r>
          </a:p>
          <a:p>
            <a:endParaRPr lang="en-US" dirty="0"/>
          </a:p>
          <a:p>
            <a:r>
              <a:rPr lang="en-US" dirty="0" smtClean="0"/>
              <a:t>Formally verify that the agent will behave ethically in every situation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538959" y="3479022"/>
            <a:ext cx="5688446" cy="1325911"/>
          </a:xfrm>
          <a:prstGeom prst="rect">
            <a:avLst/>
          </a:prstGeom>
          <a:ln w="38100" cmpd="sng">
            <a:solidFill>
              <a:srgbClr val="8C73D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>
              <a:buNone/>
            </a:pPr>
            <a:r>
              <a:rPr lang="en-US" dirty="0" smtClean="0"/>
              <a:t>Problems:</a:t>
            </a:r>
          </a:p>
          <a:p>
            <a:pPr marL="114300" indent="0">
              <a:buNone/>
            </a:pPr>
            <a:r>
              <a:rPr lang="en-US" dirty="0"/>
              <a:t> </a:t>
            </a:r>
            <a:r>
              <a:rPr lang="en-US" dirty="0" smtClean="0"/>
              <a:t>   – Too much uncertainty</a:t>
            </a:r>
          </a:p>
          <a:p>
            <a:pPr marL="114300" indent="0">
              <a:buNone/>
            </a:pPr>
            <a:r>
              <a:rPr lang="en-US" dirty="0" smtClean="0"/>
              <a:t>    – Can’t enumerate every possible situation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5335574"/>
            <a:ext cx="7620000" cy="6267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Need to evaluate actions at runtime</a:t>
            </a:r>
          </a:p>
        </p:txBody>
      </p:sp>
    </p:spTree>
    <p:extLst>
      <p:ext uri="{BB962C8B-B14F-4D97-AF65-F5344CB8AC3E}">
        <p14:creationId xmlns:p14="http://schemas.microsoft.com/office/powerpoint/2010/main" val="36509931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Ethical Governor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7"/>
            <a:ext cx="7870842" cy="934349"/>
          </a:xfrm>
        </p:spPr>
        <p:txBody>
          <a:bodyPr>
            <a:normAutofit/>
          </a:bodyPr>
          <a:lstStyle/>
          <a:p>
            <a:r>
              <a:rPr lang="en-US" dirty="0" smtClean="0"/>
              <a:t>Component that ensures a proposed action does not violate given constraints (introduced by Arkin, 2008)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9526" y="4002019"/>
            <a:ext cx="13169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Perception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221970" y="4749937"/>
            <a:ext cx="12586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Proposed Action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2531935" y="3751329"/>
            <a:ext cx="3059433" cy="1692771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2000" dirty="0" smtClean="0"/>
          </a:p>
          <a:p>
            <a:pPr algn="ctr"/>
            <a:endParaRPr lang="en-US" sz="2000" dirty="0"/>
          </a:p>
          <a:p>
            <a:pPr algn="ctr"/>
            <a:r>
              <a:rPr lang="en-US" sz="2400" dirty="0" smtClean="0"/>
              <a:t>Ethical Governor</a:t>
            </a:r>
            <a:endParaRPr lang="en-US" sz="2000" dirty="0"/>
          </a:p>
          <a:p>
            <a:pPr algn="ctr"/>
            <a:endParaRPr lang="en-US" sz="2000" dirty="0" smtClean="0"/>
          </a:p>
          <a:p>
            <a:pPr algn="ctr"/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1480621" y="2540881"/>
            <a:ext cx="1403152" cy="400110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Constraints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6171449" y="4864749"/>
            <a:ext cx="21565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Permissible Action</a:t>
            </a:r>
            <a:endParaRPr lang="en-US" sz="2000" dirty="0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2531935" y="2972351"/>
            <a:ext cx="351838" cy="74761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1649416" y="4245884"/>
            <a:ext cx="83548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1384073" y="5103880"/>
            <a:ext cx="110082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5638402" y="5099480"/>
            <a:ext cx="580081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94777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Introducing an Ethical Governor into TankSoar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74436"/>
            <a:ext cx="4579431" cy="3244892"/>
          </a:xfrm>
        </p:spPr>
        <p:txBody>
          <a:bodyPr/>
          <a:lstStyle/>
          <a:p>
            <a:r>
              <a:rPr lang="en-US" dirty="0" smtClean="0"/>
              <a:t>Want to constrain the agent to not fire at a designated friendly tank</a:t>
            </a:r>
          </a:p>
          <a:p>
            <a:endParaRPr lang="en-US" dirty="0"/>
          </a:p>
          <a:p>
            <a:r>
              <a:rPr lang="en-US" dirty="0" smtClean="0"/>
              <a:t>Agent must determine if a fired missile will collide with a friendly tank</a:t>
            </a:r>
            <a:endParaRPr lang="en-US" dirty="0"/>
          </a:p>
        </p:txBody>
      </p:sp>
      <p:pic>
        <p:nvPicPr>
          <p:cNvPr id="4" name="Picture 3" descr="Screen Shot 2017-06-01 at 1.31.21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6631" y="2274436"/>
            <a:ext cx="3040569" cy="3028622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14507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200" dirty="0" smtClean="0"/>
              <a:t>Ethical Governor Implementation</a:t>
            </a:r>
            <a:endParaRPr lang="en-US" sz="4200" dirty="0"/>
          </a:p>
        </p:txBody>
      </p:sp>
      <p:sp>
        <p:nvSpPr>
          <p:cNvPr id="20" name="TextBox 19"/>
          <p:cNvSpPr txBox="1"/>
          <p:nvPr/>
        </p:nvSpPr>
        <p:spPr>
          <a:xfrm>
            <a:off x="331782" y="2739891"/>
            <a:ext cx="2351652" cy="707886"/>
          </a:xfrm>
          <a:prstGeom prst="rect">
            <a:avLst/>
          </a:prstGeom>
          <a:solidFill>
            <a:srgbClr val="8C73D0"/>
          </a:solidFill>
          <a:ln>
            <a:solidFill>
              <a:srgbClr val="8C73D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FFFF"/>
                </a:solidFill>
              </a:rPr>
              <a:t>Constraint-Checking Substate</a:t>
            </a:r>
            <a:endParaRPr lang="en-US" sz="2000" b="1" dirty="0">
              <a:solidFill>
                <a:srgbClr val="FFFFFF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31783" y="6028038"/>
            <a:ext cx="2351651" cy="400110"/>
          </a:xfrm>
          <a:prstGeom prst="rect">
            <a:avLst/>
          </a:prstGeom>
          <a:solidFill>
            <a:srgbClr val="8C73D0"/>
          </a:solidFill>
          <a:ln>
            <a:solidFill>
              <a:srgbClr val="8C73D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FFFF"/>
                </a:solidFill>
              </a:rPr>
              <a:t>Operator Selection</a:t>
            </a:r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31782" y="4467168"/>
            <a:ext cx="2351652" cy="400110"/>
          </a:xfrm>
          <a:prstGeom prst="rect">
            <a:avLst/>
          </a:prstGeom>
          <a:solidFill>
            <a:srgbClr val="8C73D0"/>
          </a:solidFill>
          <a:ln>
            <a:solidFill>
              <a:srgbClr val="8C73D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FFFF"/>
                </a:solidFill>
              </a:rPr>
              <a:t>Evaluation Substate</a:t>
            </a:r>
            <a:endParaRPr lang="en-US" sz="2000" b="1" dirty="0">
              <a:solidFill>
                <a:srgbClr val="FFFFF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31783" y="1347677"/>
            <a:ext cx="2351651" cy="40011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1"/>
                </a:solidFill>
              </a:rPr>
              <a:t>Operator Proposal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60517" y="2943489"/>
            <a:ext cx="3313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/>
              <a:t>Action</a:t>
            </a:r>
            <a:r>
              <a:rPr lang="en-US" sz="2000" dirty="0" smtClean="0"/>
              <a:t>, Violated if </a:t>
            </a:r>
            <a:r>
              <a:rPr lang="en-US" sz="2000" i="1" dirty="0" smtClean="0"/>
              <a:t>Outcome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4760449" y="2406095"/>
            <a:ext cx="1516178" cy="40011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Constraints</a:t>
            </a:r>
          </a:p>
        </p:txBody>
      </p:sp>
      <p:sp>
        <p:nvSpPr>
          <p:cNvPr id="4" name="Rectangle 3"/>
          <p:cNvSpPr/>
          <p:nvPr/>
        </p:nvSpPr>
        <p:spPr>
          <a:xfrm>
            <a:off x="2963077" y="2202507"/>
            <a:ext cx="5397494" cy="3446453"/>
          </a:xfrm>
          <a:prstGeom prst="rect">
            <a:avLst/>
          </a:prstGeom>
          <a:noFill/>
          <a:ln w="38100" cmpd="sng">
            <a:solidFill>
              <a:srgbClr val="3E297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742584" y="3664069"/>
            <a:ext cx="40648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•Fire, Violated if purple tank is hit</a:t>
            </a:r>
            <a:endParaRPr lang="en-US" sz="2000" dirty="0"/>
          </a:p>
        </p:txBody>
      </p:sp>
      <p:sp>
        <p:nvSpPr>
          <p:cNvPr id="15" name="TextBox 14"/>
          <p:cNvSpPr txBox="1"/>
          <p:nvPr/>
        </p:nvSpPr>
        <p:spPr>
          <a:xfrm>
            <a:off x="2963077" y="4109900"/>
            <a:ext cx="53974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•Fire, Violated if anything except the green or blue tank is hit</a:t>
            </a:r>
            <a:endParaRPr lang="en-US" sz="2000" dirty="0"/>
          </a:p>
        </p:txBody>
      </p:sp>
      <p:sp>
        <p:nvSpPr>
          <p:cNvPr id="16" name="TextBox 15"/>
          <p:cNvSpPr txBox="1"/>
          <p:nvPr/>
        </p:nvSpPr>
        <p:spPr>
          <a:xfrm>
            <a:off x="2963078" y="4817786"/>
            <a:ext cx="53974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•Move, Violated if agent would move in front of the red tank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5949880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2" grpId="0" animBg="1"/>
      <p:bldP spid="10" grpId="0"/>
      <p:bldP spid="11" grpId="0" animBg="1"/>
      <p:bldP spid="4" grpId="0" animBg="1"/>
      <p:bldP spid="14" grpId="0"/>
      <p:bldP spid="15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843222" y="2622005"/>
            <a:ext cx="3619347" cy="707886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Operators are rejected because they haven’t been approved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3843223" y="3477712"/>
            <a:ext cx="3619346" cy="1015663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Resulting state no-change impasse leads to constraint-checking substate</a:t>
            </a:r>
            <a:endParaRPr lang="en-US" sz="2000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2683434" y="1347677"/>
            <a:ext cx="1041317" cy="352202"/>
          </a:xfrm>
          <a:prstGeom prst="line">
            <a:avLst/>
          </a:prstGeom>
          <a:ln w="381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2683434" y="1747787"/>
            <a:ext cx="1032173" cy="2862107"/>
          </a:xfrm>
          <a:prstGeom prst="line">
            <a:avLst/>
          </a:prstGeom>
          <a:ln w="381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>
          <a:xfrm>
            <a:off x="3715607" y="1699880"/>
            <a:ext cx="3888062" cy="2910014"/>
          </a:xfrm>
          <a:prstGeom prst="rect">
            <a:avLst/>
          </a:prstGeom>
          <a:noFill/>
          <a:ln w="38100" cmpd="sng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3843223" y="1780498"/>
            <a:ext cx="3619347" cy="707886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Operators are proposed for current situation</a:t>
            </a:r>
            <a:endParaRPr lang="en-US" sz="2000" dirty="0"/>
          </a:p>
        </p:txBody>
      </p:sp>
      <p:sp>
        <p:nvSpPr>
          <p:cNvPr id="38" name="TextBox 37"/>
          <p:cNvSpPr txBox="1"/>
          <p:nvPr/>
        </p:nvSpPr>
        <p:spPr>
          <a:xfrm>
            <a:off x="331782" y="2739891"/>
            <a:ext cx="2351652" cy="707886"/>
          </a:xfrm>
          <a:prstGeom prst="rect">
            <a:avLst/>
          </a:prstGeom>
          <a:solidFill>
            <a:srgbClr val="8C73D0">
              <a:alpha val="50000"/>
            </a:srgbClr>
          </a:solidFill>
          <a:ln>
            <a:solidFill>
              <a:srgbClr val="8C73D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FFFF"/>
                </a:solidFill>
              </a:rPr>
              <a:t>Constraint-Checking Substate</a:t>
            </a:r>
            <a:endParaRPr lang="en-US" sz="2000" b="1" dirty="0">
              <a:solidFill>
                <a:srgbClr val="FFFFFF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31783" y="6028038"/>
            <a:ext cx="2351651" cy="400110"/>
          </a:xfrm>
          <a:prstGeom prst="rect">
            <a:avLst/>
          </a:prstGeom>
          <a:solidFill>
            <a:srgbClr val="8C73D0">
              <a:alpha val="50000"/>
            </a:srgbClr>
          </a:solidFill>
          <a:ln>
            <a:solidFill>
              <a:srgbClr val="8C73D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FFFF"/>
                </a:solidFill>
              </a:rPr>
              <a:t>Operator Selection</a:t>
            </a:r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31782" y="4467168"/>
            <a:ext cx="2351652" cy="400110"/>
          </a:xfrm>
          <a:prstGeom prst="rect">
            <a:avLst/>
          </a:prstGeom>
          <a:solidFill>
            <a:srgbClr val="8C73D0">
              <a:alpha val="50000"/>
            </a:srgbClr>
          </a:solidFill>
          <a:ln>
            <a:solidFill>
              <a:srgbClr val="8C73D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FFFF"/>
                </a:solidFill>
              </a:rPr>
              <a:t>Evaluation Substate</a:t>
            </a:r>
            <a:endParaRPr lang="en-US" sz="2000" b="1" dirty="0">
              <a:solidFill>
                <a:srgbClr val="FFFFFF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31783" y="1347677"/>
            <a:ext cx="2351651" cy="40011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  <a:effectLst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Operator Proposal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7</a:t>
            </a:r>
            <a:endParaRPr lang="en-US" dirty="0"/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</p:spPr>
        <p:txBody>
          <a:bodyPr/>
          <a:lstStyle/>
          <a:p>
            <a:r>
              <a:rPr lang="en-US" sz="4200" dirty="0" smtClean="0"/>
              <a:t>Ethical Governor Implementation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18391209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402052" y="3575019"/>
            <a:ext cx="4813045" cy="3160905"/>
          </a:xfrm>
          <a:prstGeom prst="round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558831" y="1374383"/>
            <a:ext cx="4518369" cy="707886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Constraints retrieved from Semantic Memory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3558831" y="2128996"/>
            <a:ext cx="2241912" cy="1323439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Operators with no constrained actions flagged for approval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5862965" y="2128996"/>
            <a:ext cx="2214236" cy="1323439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Operators with constrained actions flagged for evaluation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3558831" y="3759824"/>
            <a:ext cx="4518369" cy="707886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  <a:effectLst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If operators are flagged for evaluation, a dummy operator is introduced</a:t>
            </a:r>
            <a:endParaRPr lang="en-US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3558831" y="4819123"/>
            <a:ext cx="4518370" cy="707886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Dummy operator set as better and worse than operators needing evaluation</a:t>
            </a:r>
            <a:endParaRPr lang="en-US" sz="2000" dirty="0"/>
          </a:p>
        </p:txBody>
      </p:sp>
      <p:sp>
        <p:nvSpPr>
          <p:cNvPr id="13" name="TextBox 12"/>
          <p:cNvSpPr txBox="1"/>
          <p:nvPr/>
        </p:nvSpPr>
        <p:spPr>
          <a:xfrm>
            <a:off x="3558831" y="5830894"/>
            <a:ext cx="4518370" cy="707886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Resulting conflict impasse leads to evaluation substate</a:t>
            </a:r>
            <a:endParaRPr lang="en-US" sz="2000" dirty="0"/>
          </a:p>
        </p:txBody>
      </p:sp>
      <p:sp>
        <p:nvSpPr>
          <p:cNvPr id="23" name="Rectangle 22"/>
          <p:cNvSpPr/>
          <p:nvPr/>
        </p:nvSpPr>
        <p:spPr>
          <a:xfrm>
            <a:off x="3276633" y="1300636"/>
            <a:ext cx="5063887" cy="5510323"/>
          </a:xfrm>
          <a:prstGeom prst="rect">
            <a:avLst/>
          </a:prstGeom>
          <a:noFill/>
          <a:ln w="38100" cmpd="sng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4" name="Straight Connector 23"/>
          <p:cNvCxnSpPr/>
          <p:nvPr/>
        </p:nvCxnSpPr>
        <p:spPr>
          <a:xfrm flipV="1">
            <a:off x="2683434" y="1300636"/>
            <a:ext cx="593199" cy="1439255"/>
          </a:xfrm>
          <a:prstGeom prst="line">
            <a:avLst/>
          </a:prstGeom>
          <a:ln w="381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2683434" y="3447777"/>
            <a:ext cx="593199" cy="3363182"/>
          </a:xfrm>
          <a:prstGeom prst="line">
            <a:avLst/>
          </a:prstGeom>
          <a:ln w="381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31782" y="2739891"/>
            <a:ext cx="2351652" cy="707886"/>
          </a:xfrm>
          <a:prstGeom prst="rect">
            <a:avLst/>
          </a:prstGeom>
          <a:solidFill>
            <a:srgbClr val="8C73D0"/>
          </a:solidFill>
          <a:ln>
            <a:solidFill>
              <a:srgbClr val="8C73D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FFFF"/>
                </a:solidFill>
              </a:rPr>
              <a:t>Constraint-Checking Substate</a:t>
            </a:r>
            <a:endParaRPr lang="en-US" sz="2000" b="1" dirty="0">
              <a:solidFill>
                <a:srgbClr val="FFFFFF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31783" y="6028038"/>
            <a:ext cx="2351651" cy="40011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solidFill>
              <a:srgbClr val="8C73D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FFFF"/>
                </a:solidFill>
              </a:rPr>
              <a:t>Operator Selection</a:t>
            </a:r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31782" y="4467168"/>
            <a:ext cx="2351652" cy="40011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solidFill>
              <a:srgbClr val="8C73D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FFFF"/>
                </a:solidFill>
              </a:rPr>
              <a:t>Evaluation Substate</a:t>
            </a:r>
            <a:endParaRPr lang="en-US" sz="2000" b="1" dirty="0">
              <a:solidFill>
                <a:srgbClr val="FFFFFF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31783" y="1347677"/>
            <a:ext cx="2351651" cy="40011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solidFill>
              <a:schemeClr val="accent1"/>
            </a:solidFill>
          </a:ln>
          <a:effectLst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Operator Proposal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7</a:t>
            </a:r>
            <a:endParaRPr lang="en-US" dirty="0"/>
          </a:p>
        </p:txBody>
      </p:sp>
      <p:sp>
        <p:nvSpPr>
          <p:cNvPr id="19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</p:spPr>
        <p:txBody>
          <a:bodyPr/>
          <a:lstStyle/>
          <a:p>
            <a:r>
              <a:rPr lang="en-US" sz="4200" dirty="0" smtClean="0"/>
              <a:t>Ethical Governor Implementation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8160031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8" grpId="0" animBg="1"/>
      <p:bldP spid="9" grpId="0" animBg="1"/>
      <p:bldP spid="11" grpId="0" animBg="1"/>
      <p:bldP spid="12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ounded Rectangle 27"/>
          <p:cNvSpPr/>
          <p:nvPr/>
        </p:nvSpPr>
        <p:spPr>
          <a:xfrm>
            <a:off x="3276633" y="1747786"/>
            <a:ext cx="4969820" cy="4869134"/>
          </a:xfrm>
          <a:prstGeom prst="round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452288" y="2552966"/>
            <a:ext cx="4624912" cy="707886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Simulate Actions</a:t>
            </a:r>
          </a:p>
          <a:p>
            <a:pPr algn="ctr"/>
            <a:r>
              <a:rPr lang="en-US" sz="2000" dirty="0"/>
              <a:t> </a:t>
            </a:r>
            <a:r>
              <a:rPr lang="en-US" sz="2000" dirty="0" smtClean="0"/>
              <a:t>   </a:t>
            </a:r>
            <a:r>
              <a:rPr lang="en-US" sz="2000" i="1" dirty="0" smtClean="0"/>
              <a:t>i.e.</a:t>
            </a:r>
            <a:r>
              <a:rPr lang="en-US" sz="2000" dirty="0" smtClean="0"/>
              <a:t> path of missile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3452288" y="4171286"/>
            <a:ext cx="4624912" cy="1323439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Record Outcome</a:t>
            </a:r>
          </a:p>
          <a:p>
            <a:r>
              <a:rPr lang="en-US" sz="2000" dirty="0" smtClean="0"/>
              <a:t>    •Success if constraints weren’t violated</a:t>
            </a:r>
          </a:p>
          <a:p>
            <a:r>
              <a:rPr lang="en-US" sz="2000" dirty="0" smtClean="0"/>
              <a:t>    •Failure if constraints were violated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   •Partial failure if outcome was unknown</a:t>
            </a:r>
            <a:endParaRPr lang="en-US" sz="2000" dirty="0"/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2683434" y="1567992"/>
            <a:ext cx="546165" cy="2899177"/>
          </a:xfrm>
          <a:prstGeom prst="line">
            <a:avLst/>
          </a:prstGeom>
          <a:ln w="381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683434" y="4867278"/>
            <a:ext cx="546165" cy="1560870"/>
          </a:xfrm>
          <a:prstGeom prst="line">
            <a:avLst/>
          </a:prstGeom>
          <a:ln w="381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452288" y="5556211"/>
            <a:ext cx="4624912" cy="707886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Failed and partially-failed operators are rejected</a:t>
            </a:r>
            <a:endParaRPr lang="en-US" sz="2000" dirty="0"/>
          </a:p>
        </p:txBody>
      </p:sp>
      <p:sp>
        <p:nvSpPr>
          <p:cNvPr id="22" name="TextBox 21"/>
          <p:cNvSpPr txBox="1"/>
          <p:nvPr/>
        </p:nvSpPr>
        <p:spPr>
          <a:xfrm>
            <a:off x="331782" y="2739891"/>
            <a:ext cx="2351652" cy="707886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solidFill>
              <a:srgbClr val="8C73D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FFFF"/>
                </a:solidFill>
              </a:rPr>
              <a:t>Constraint-Checking Substate</a:t>
            </a:r>
            <a:endParaRPr lang="en-US" sz="2000" b="1" dirty="0">
              <a:solidFill>
                <a:srgbClr val="FFFFFF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31783" y="6028038"/>
            <a:ext cx="2351651" cy="40011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solidFill>
              <a:srgbClr val="8C73D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FFFF"/>
                </a:solidFill>
              </a:rPr>
              <a:t>Operator Selection</a:t>
            </a:r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31782" y="4467168"/>
            <a:ext cx="2351652" cy="400110"/>
          </a:xfrm>
          <a:prstGeom prst="rect">
            <a:avLst/>
          </a:prstGeom>
          <a:solidFill>
            <a:srgbClr val="8C73D0"/>
          </a:solidFill>
          <a:ln>
            <a:solidFill>
              <a:srgbClr val="8C73D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FFFF"/>
                </a:solidFill>
              </a:rPr>
              <a:t>Evaluation Substate</a:t>
            </a:r>
            <a:endParaRPr lang="en-US" sz="2000" b="1" dirty="0">
              <a:solidFill>
                <a:srgbClr val="FFFFFF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31783" y="1347677"/>
            <a:ext cx="2351651" cy="40011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solidFill>
              <a:schemeClr val="accent1"/>
            </a:solidFill>
          </a:ln>
          <a:effectLst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Operator Proposal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3229599" y="1567991"/>
            <a:ext cx="5063887" cy="5174370"/>
          </a:xfrm>
          <a:prstGeom prst="rect">
            <a:avLst/>
          </a:prstGeom>
          <a:noFill/>
          <a:ln w="38100" cmpd="sng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3452288" y="2045955"/>
            <a:ext cx="4624912" cy="400110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For each operator being evaluated: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7</a:t>
            </a:r>
            <a:endParaRPr lang="en-US" dirty="0"/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</p:spPr>
        <p:txBody>
          <a:bodyPr/>
          <a:lstStyle/>
          <a:p>
            <a:r>
              <a:rPr lang="en-US" sz="4200" dirty="0" smtClean="0"/>
              <a:t>Ethical Governor Implementation</a:t>
            </a:r>
            <a:endParaRPr lang="en-US" sz="4200" dirty="0"/>
          </a:p>
        </p:txBody>
      </p:sp>
      <p:sp>
        <p:nvSpPr>
          <p:cNvPr id="16" name="TextBox 15"/>
          <p:cNvSpPr txBox="1"/>
          <p:nvPr/>
        </p:nvSpPr>
        <p:spPr>
          <a:xfrm>
            <a:off x="3452288" y="3353572"/>
            <a:ext cx="4624912" cy="707886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If missile enters unknown space, turn on radar</a:t>
            </a:r>
          </a:p>
        </p:txBody>
      </p:sp>
    </p:spTree>
    <p:extLst>
      <p:ext uri="{BB962C8B-B14F-4D97-AF65-F5344CB8AC3E}">
        <p14:creationId xmlns:p14="http://schemas.microsoft.com/office/powerpoint/2010/main" val="32731399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7" grpId="0" animBg="1"/>
      <p:bldP spid="8" grpId="0" animBg="1"/>
      <p:bldP spid="15" grpId="0" animBg="1"/>
      <p:bldP spid="33" grpId="0" animBg="1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417732" y="4988824"/>
            <a:ext cx="4471335" cy="707886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Approve operators flagged for approval, so they are no longer rejected</a:t>
            </a:r>
          </a:p>
        </p:txBody>
      </p:sp>
      <p:sp>
        <p:nvSpPr>
          <p:cNvPr id="8" name="Rectangle 7"/>
          <p:cNvSpPr/>
          <p:nvPr/>
        </p:nvSpPr>
        <p:spPr>
          <a:xfrm>
            <a:off x="3276633" y="4845092"/>
            <a:ext cx="4800567" cy="1695796"/>
          </a:xfrm>
          <a:prstGeom prst="rect">
            <a:avLst/>
          </a:prstGeom>
          <a:noFill/>
          <a:ln w="38100" cmpd="sng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2683434" y="4845092"/>
            <a:ext cx="593199" cy="1182946"/>
          </a:xfrm>
          <a:prstGeom prst="line">
            <a:avLst/>
          </a:prstGeom>
          <a:ln w="381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683434" y="6428148"/>
            <a:ext cx="593199" cy="112740"/>
          </a:xfrm>
          <a:prstGeom prst="line">
            <a:avLst/>
          </a:prstGeom>
          <a:ln w="381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417732" y="5751622"/>
            <a:ext cx="4471335" cy="707886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Agent selects among operators that do not violate constraints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31782" y="2739891"/>
            <a:ext cx="2351652" cy="707886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solidFill>
              <a:srgbClr val="8C73D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FFFF"/>
                </a:solidFill>
              </a:rPr>
              <a:t>Constraint-Checking Substate</a:t>
            </a:r>
            <a:endParaRPr lang="en-US" sz="2000" b="1" dirty="0">
              <a:solidFill>
                <a:srgbClr val="FFFFFF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31783" y="6028038"/>
            <a:ext cx="2351651" cy="400110"/>
          </a:xfrm>
          <a:prstGeom prst="rect">
            <a:avLst/>
          </a:prstGeom>
          <a:solidFill>
            <a:srgbClr val="8C73D0"/>
          </a:solidFill>
          <a:ln>
            <a:solidFill>
              <a:srgbClr val="8C73D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FFFF"/>
                </a:solidFill>
              </a:rPr>
              <a:t>Operator Selection</a:t>
            </a:r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31782" y="4467168"/>
            <a:ext cx="2351652" cy="40011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solidFill>
              <a:srgbClr val="8C73D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FFFF"/>
                </a:solidFill>
              </a:rPr>
              <a:t>Evaluation Substate</a:t>
            </a:r>
            <a:endParaRPr lang="en-US" sz="2000" b="1" dirty="0">
              <a:solidFill>
                <a:srgbClr val="FFFFFF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31783" y="1347677"/>
            <a:ext cx="2351651" cy="40011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solidFill>
              <a:schemeClr val="accent1"/>
            </a:solidFill>
          </a:ln>
          <a:effectLst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Operator Proposal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7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</p:spPr>
        <p:txBody>
          <a:bodyPr/>
          <a:lstStyle/>
          <a:p>
            <a:r>
              <a:rPr lang="en-US" sz="4200" dirty="0" smtClean="0"/>
              <a:t>Ethical Governor Implementation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40108030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Ethical governor complicates selection of the best operator</a:t>
            </a:r>
          </a:p>
          <a:p>
            <a:endParaRPr lang="en-US" dirty="0"/>
          </a:p>
          <a:p>
            <a:r>
              <a:rPr lang="en-US" dirty="0" smtClean="0"/>
              <a:t>What should the agent do with failures and partial failures?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8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3187022"/>
            <a:ext cx="7619999" cy="963002"/>
          </a:xfrm>
          <a:prstGeom prst="rect">
            <a:avLst/>
          </a:prstGeom>
          <a:ln w="38100" cmpd="sng">
            <a:solidFill>
              <a:schemeClr val="accent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>
              <a:buNone/>
            </a:pPr>
            <a:r>
              <a:rPr lang="en-US" b="1" dirty="0" smtClean="0"/>
              <a:t>(Option 1) </a:t>
            </a:r>
            <a:r>
              <a:rPr lang="en-US" dirty="0" smtClean="0"/>
              <a:t>Remove the constrained actions from the operator</a:t>
            </a:r>
          </a:p>
          <a:p>
            <a:pPr marL="114300" indent="0">
              <a:buNone/>
            </a:pPr>
            <a:r>
              <a:rPr lang="en-US" b="1" dirty="0" smtClean="0"/>
              <a:t>(Option 2) </a:t>
            </a:r>
            <a:r>
              <a:rPr lang="en-US" dirty="0" smtClean="0"/>
              <a:t>Reject the operator entirely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920605" y="4717572"/>
            <a:ext cx="400218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-The operator itself</a:t>
            </a:r>
          </a:p>
          <a:p>
            <a:r>
              <a:rPr lang="en-US" sz="2000" dirty="0" smtClean="0"/>
              <a:t>-The other proposed operators</a:t>
            </a:r>
          </a:p>
          <a:p>
            <a:r>
              <a:rPr lang="en-US" sz="2000" dirty="0" smtClean="0"/>
              <a:t>-The constrained action</a:t>
            </a:r>
          </a:p>
          <a:p>
            <a:r>
              <a:rPr lang="en-US" sz="2000" dirty="0" smtClean="0"/>
              <a:t>-Perceptual Information</a:t>
            </a:r>
            <a:endParaRPr lang="en-US" sz="20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4292133"/>
            <a:ext cx="4214745" cy="5479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This decision could depend on: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1089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 Outcomes: Different States of Knowledge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Partial Failure (Unknown)</a:t>
            </a:r>
          </a:p>
          <a:p>
            <a:pPr lvl="1"/>
            <a:r>
              <a:rPr lang="en-US" dirty="0" smtClean="0"/>
              <a:t>Location of friendly tank is unknown (but possibly knowable)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Unable to predict path of friendly tank </a:t>
            </a:r>
          </a:p>
          <a:p>
            <a:pPr lvl="2"/>
            <a:endParaRPr lang="en-US" dirty="0" smtClean="0"/>
          </a:p>
          <a:p>
            <a:pPr lvl="2"/>
            <a:endParaRPr lang="en-US" dirty="0" smtClean="0"/>
          </a:p>
          <a:p>
            <a:r>
              <a:rPr lang="en-US" dirty="0" smtClean="0"/>
              <a:t>Failure</a:t>
            </a:r>
          </a:p>
          <a:p>
            <a:pPr lvl="1"/>
            <a:r>
              <a:rPr lang="en-US" dirty="0" smtClean="0"/>
              <a:t>Pursuing enemy, but friendly tank got in the way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Pursuing friendly tank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83820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10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2290432"/>
            <a:ext cx="38779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•Working implementation of a simple ethical governor in a TankSoar agent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35136" y="2274752"/>
            <a:ext cx="3977751" cy="4062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•Issues </a:t>
            </a:r>
            <a:r>
              <a:rPr lang="en-US" sz="2200" dirty="0"/>
              <a:t>can arise in selecting </a:t>
            </a:r>
            <a:r>
              <a:rPr lang="en-US" sz="2200" dirty="0" smtClean="0"/>
              <a:t>the best </a:t>
            </a:r>
            <a:r>
              <a:rPr lang="en-US" sz="2200" dirty="0"/>
              <a:t>operator, </a:t>
            </a:r>
            <a:r>
              <a:rPr lang="en-US" sz="2200" dirty="0" smtClean="0"/>
              <a:t>given the evaluations</a:t>
            </a:r>
          </a:p>
          <a:p>
            <a:endParaRPr lang="en-US" sz="2200" dirty="0"/>
          </a:p>
          <a:p>
            <a:r>
              <a:rPr lang="en-US" sz="2200" dirty="0"/>
              <a:t>•</a:t>
            </a:r>
            <a:r>
              <a:rPr lang="en-US" sz="2200" dirty="0" smtClean="0"/>
              <a:t>The ethical governor slows down the agent’s decision cycle</a:t>
            </a:r>
          </a:p>
          <a:p>
            <a:endParaRPr lang="en-US" sz="2200" dirty="0" smtClean="0"/>
          </a:p>
          <a:p>
            <a:r>
              <a:rPr lang="en-US" sz="2200" dirty="0" smtClean="0"/>
              <a:t>    </a:t>
            </a:r>
            <a:r>
              <a:rPr lang="en-US" sz="2000" dirty="0"/>
              <a:t>–</a:t>
            </a:r>
            <a:r>
              <a:rPr lang="en-US" sz="2000" dirty="0" smtClean="0"/>
              <a:t>Chunking may help, but may introduce more issues if constraint knowledge is modified during runtime</a:t>
            </a:r>
            <a:endParaRPr lang="en-US" sz="2000" dirty="0"/>
          </a:p>
          <a:p>
            <a:endParaRPr lang="en-US" sz="2200" dirty="0"/>
          </a:p>
        </p:txBody>
      </p:sp>
      <p:sp>
        <p:nvSpPr>
          <p:cNvPr id="8" name="TextBox 7"/>
          <p:cNvSpPr txBox="1"/>
          <p:nvPr/>
        </p:nvSpPr>
        <p:spPr>
          <a:xfrm>
            <a:off x="1395312" y="1631877"/>
            <a:ext cx="1473701" cy="430887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solidFill>
                  <a:schemeClr val="bg1"/>
                </a:solidFill>
              </a:rPr>
              <a:t>Nuggets</a:t>
            </a:r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82807" y="1631877"/>
            <a:ext cx="1473701" cy="430887"/>
          </a:xfrm>
          <a:prstGeom prst="rect">
            <a:avLst/>
          </a:prstGeom>
          <a:solidFill>
            <a:srgbClr val="7B61C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solidFill>
                  <a:schemeClr val="bg1"/>
                </a:solidFill>
              </a:rPr>
              <a:t>Coal</a:t>
            </a:r>
            <a:endParaRPr lang="en-US" sz="2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04952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80058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Asimov’s Laws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2319777"/>
          </a:xfrm>
        </p:spPr>
        <p:txBody>
          <a:bodyPr/>
          <a:lstStyle/>
          <a:p>
            <a:pPr marL="114300" indent="0">
              <a:buNone/>
            </a:pPr>
            <a:r>
              <a:rPr lang="en-US" dirty="0" smtClean="0"/>
              <a:t>1. A robot may not injure a human being or, through inaction, allow a human being to come to harm.</a:t>
            </a:r>
          </a:p>
          <a:p>
            <a:pPr marL="114300" indent="0">
              <a:buNone/>
            </a:pPr>
            <a:r>
              <a:rPr lang="en-US" dirty="0" smtClean="0"/>
              <a:t>2. A robot must obey orders given it by human beings except where such orders would conflict with the First Law.</a:t>
            </a:r>
          </a:p>
          <a:p>
            <a:pPr marL="114300" indent="0">
              <a:buNone/>
            </a:pPr>
            <a:r>
              <a:rPr lang="en-US" dirty="0" smtClean="0"/>
              <a:t>3. A robot must protect its own existence as long as such protection does not conflict with the First or Second Laws.</a:t>
            </a:r>
            <a:endParaRPr lang="en-US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222035" y="4124665"/>
            <a:ext cx="7620000" cy="22256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As demonstrated by Asimov’s stories, the Laws are flawed and can contradict each other</a:t>
            </a:r>
          </a:p>
          <a:p>
            <a:endParaRPr lang="en-US" dirty="0"/>
          </a:p>
          <a:p>
            <a:r>
              <a:rPr lang="en-US" dirty="0"/>
              <a:t>Constraints are very general, agent must determine what actions/inaction will cause harm </a:t>
            </a:r>
          </a:p>
          <a:p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7200" y="1600200"/>
            <a:ext cx="7507055" cy="2319777"/>
          </a:xfrm>
          <a:prstGeom prst="rect">
            <a:avLst/>
          </a:prstGeom>
          <a:noFill/>
          <a:ln w="38100" cmpd="sng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531788" y="5648960"/>
            <a:ext cx="548640" cy="396240"/>
          </a:xfrm>
        </p:spPr>
        <p:txBody>
          <a:bodyPr/>
          <a:lstStyle/>
          <a:p>
            <a:r>
              <a:rPr lang="en-US" dirty="0" smtClean="0"/>
              <a:t>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96865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</a:t>
            </a:r>
            <a:r>
              <a:rPr lang="en-US" sz="2400" dirty="0" smtClean="0"/>
              <a:t>Blue and Purple are friendly to each other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7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635" y="2338610"/>
            <a:ext cx="2400166" cy="2362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1672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</a:t>
            </a:r>
            <a:r>
              <a:rPr lang="en-US" sz="2400" dirty="0" smtClean="0"/>
              <a:t>Blue and Purple are friendly to each other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7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669" y="2326077"/>
            <a:ext cx="2400098" cy="2387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3797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</a:t>
            </a:r>
            <a:r>
              <a:rPr lang="en-US" sz="2400" dirty="0" smtClean="0"/>
              <a:t>Blue and Purple are friendly to each other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7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636" y="2326077"/>
            <a:ext cx="2400165" cy="238753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5394" y="3204157"/>
            <a:ext cx="272791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Proposed Operators:</a:t>
            </a:r>
            <a:endParaRPr lang="en-US" sz="2200" dirty="0"/>
          </a:p>
        </p:txBody>
      </p:sp>
      <p:sp>
        <p:nvSpPr>
          <p:cNvPr id="8" name="TextBox 7"/>
          <p:cNvSpPr txBox="1"/>
          <p:nvPr/>
        </p:nvSpPr>
        <p:spPr>
          <a:xfrm>
            <a:off x="115394" y="4019077"/>
            <a:ext cx="272791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Fire-Missile (+ =)</a:t>
            </a:r>
            <a:endParaRPr lang="en-US" sz="2200" dirty="0"/>
          </a:p>
        </p:txBody>
      </p:sp>
      <p:sp>
        <p:nvSpPr>
          <p:cNvPr id="9" name="TextBox 8"/>
          <p:cNvSpPr txBox="1"/>
          <p:nvPr/>
        </p:nvSpPr>
        <p:spPr>
          <a:xfrm>
            <a:off x="115394" y="4936369"/>
            <a:ext cx="174459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Turn (+ = &lt;)</a:t>
            </a:r>
            <a:endParaRPr lang="en-US" sz="2200" dirty="0"/>
          </a:p>
        </p:txBody>
      </p:sp>
      <p:sp>
        <p:nvSpPr>
          <p:cNvPr id="10" name="TextBox 9"/>
          <p:cNvSpPr txBox="1"/>
          <p:nvPr/>
        </p:nvSpPr>
        <p:spPr>
          <a:xfrm>
            <a:off x="5803874" y="4019077"/>
            <a:ext cx="272791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Fire-Missile (+ =)</a:t>
            </a:r>
            <a:endParaRPr lang="en-US" sz="2200" dirty="0"/>
          </a:p>
        </p:txBody>
      </p:sp>
      <p:sp>
        <p:nvSpPr>
          <p:cNvPr id="11" name="TextBox 10"/>
          <p:cNvSpPr txBox="1"/>
          <p:nvPr/>
        </p:nvSpPr>
        <p:spPr>
          <a:xfrm>
            <a:off x="5803874" y="4936368"/>
            <a:ext cx="272791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Turn (+ = &lt;)</a:t>
            </a:r>
            <a:endParaRPr lang="en-US" sz="2200" dirty="0"/>
          </a:p>
        </p:txBody>
      </p:sp>
      <p:sp>
        <p:nvSpPr>
          <p:cNvPr id="16" name="TextBox 15"/>
          <p:cNvSpPr txBox="1"/>
          <p:nvPr/>
        </p:nvSpPr>
        <p:spPr>
          <a:xfrm>
            <a:off x="5803874" y="3204157"/>
            <a:ext cx="272791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Proposed Operators:</a:t>
            </a:r>
            <a:endParaRPr lang="en-US" sz="2200" dirty="0"/>
          </a:p>
        </p:txBody>
      </p:sp>
      <p:sp>
        <p:nvSpPr>
          <p:cNvPr id="13" name="TextBox 12"/>
          <p:cNvSpPr txBox="1"/>
          <p:nvPr/>
        </p:nvSpPr>
        <p:spPr>
          <a:xfrm>
            <a:off x="476537" y="1458781"/>
            <a:ext cx="1744597" cy="430887"/>
          </a:xfrm>
          <a:prstGeom prst="rect">
            <a:avLst/>
          </a:prstGeom>
          <a:solidFill>
            <a:srgbClr val="40008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solidFill>
                  <a:schemeClr val="bg1"/>
                </a:solidFill>
              </a:rPr>
              <a:t>Purple Tank</a:t>
            </a:r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20364" y="1452884"/>
            <a:ext cx="1365786" cy="43088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solidFill>
                  <a:schemeClr val="bg1"/>
                </a:solidFill>
              </a:rPr>
              <a:t>Red Tank</a:t>
            </a:r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4070" y="1944759"/>
            <a:ext cx="2687083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Constraint:</a:t>
            </a:r>
          </a:p>
          <a:p>
            <a:pPr algn="ctr"/>
            <a:r>
              <a:rPr lang="en-US" sz="2000" dirty="0" smtClean="0"/>
              <a:t>Fire, Violated if Blue Tank is hit</a:t>
            </a:r>
            <a:endParaRPr lang="en-US" sz="2000" dirty="0"/>
          </a:p>
        </p:txBody>
      </p:sp>
      <p:sp>
        <p:nvSpPr>
          <p:cNvPr id="17" name="TextBox 16"/>
          <p:cNvSpPr txBox="1"/>
          <p:nvPr/>
        </p:nvSpPr>
        <p:spPr>
          <a:xfrm>
            <a:off x="5661634" y="1940810"/>
            <a:ext cx="2687083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Constraint:</a:t>
            </a:r>
          </a:p>
          <a:p>
            <a:pPr algn="ctr"/>
            <a:r>
              <a:rPr lang="en-US" sz="2000" dirty="0" smtClean="0"/>
              <a:t>Fire, Violated if Orange Tank is hit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9170027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6" grpId="0"/>
      <p:bldP spid="13" grpId="0" animBg="1"/>
      <p:bldP spid="14" grpId="0" animBg="1"/>
      <p:bldP spid="15" grpId="0" animBg="1"/>
      <p:bldP spid="1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</a:t>
            </a:r>
            <a:r>
              <a:rPr lang="en-US" sz="2400" dirty="0" smtClean="0"/>
              <a:t>Blue and Purple are friendly to each other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7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636" y="2326077"/>
            <a:ext cx="2400165" cy="238753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76537" y="1458781"/>
            <a:ext cx="1744597" cy="430887"/>
          </a:xfrm>
          <a:prstGeom prst="rect">
            <a:avLst/>
          </a:prstGeom>
          <a:solidFill>
            <a:srgbClr val="40008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solidFill>
                  <a:schemeClr val="bg1"/>
                </a:solidFill>
              </a:rPr>
              <a:t>Purple Tank</a:t>
            </a:r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20364" y="1452884"/>
            <a:ext cx="1365786" cy="43088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solidFill>
                  <a:schemeClr val="bg1"/>
                </a:solidFill>
              </a:rPr>
              <a:t>Red Tank</a:t>
            </a:r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5394" y="3204157"/>
            <a:ext cx="272791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Proposed Operators:</a:t>
            </a:r>
            <a:endParaRPr lang="en-US" sz="2200" dirty="0"/>
          </a:p>
        </p:txBody>
      </p:sp>
      <p:sp>
        <p:nvSpPr>
          <p:cNvPr id="8" name="TextBox 7"/>
          <p:cNvSpPr txBox="1"/>
          <p:nvPr/>
        </p:nvSpPr>
        <p:spPr>
          <a:xfrm>
            <a:off x="115394" y="4019077"/>
            <a:ext cx="272791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Fire-Missile (+ =)</a:t>
            </a:r>
            <a:endParaRPr lang="en-US" sz="2200" dirty="0"/>
          </a:p>
        </p:txBody>
      </p:sp>
      <p:sp>
        <p:nvSpPr>
          <p:cNvPr id="9" name="TextBox 8"/>
          <p:cNvSpPr txBox="1"/>
          <p:nvPr/>
        </p:nvSpPr>
        <p:spPr>
          <a:xfrm>
            <a:off x="115394" y="4936369"/>
            <a:ext cx="174459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Turn (+ = &lt;)</a:t>
            </a:r>
            <a:endParaRPr lang="en-US" sz="2200" dirty="0"/>
          </a:p>
        </p:txBody>
      </p:sp>
      <p:sp>
        <p:nvSpPr>
          <p:cNvPr id="10" name="TextBox 9"/>
          <p:cNvSpPr txBox="1"/>
          <p:nvPr/>
        </p:nvSpPr>
        <p:spPr>
          <a:xfrm>
            <a:off x="5803874" y="4019077"/>
            <a:ext cx="272791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Fire-Missile (+ =)</a:t>
            </a:r>
            <a:endParaRPr lang="en-US" sz="2200" dirty="0"/>
          </a:p>
        </p:txBody>
      </p:sp>
      <p:sp>
        <p:nvSpPr>
          <p:cNvPr id="11" name="TextBox 10"/>
          <p:cNvSpPr txBox="1"/>
          <p:nvPr/>
        </p:nvSpPr>
        <p:spPr>
          <a:xfrm>
            <a:off x="5803874" y="4936368"/>
            <a:ext cx="272791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Turn (+ = &lt;)</a:t>
            </a:r>
            <a:endParaRPr lang="en-US" sz="2200" dirty="0"/>
          </a:p>
        </p:txBody>
      </p:sp>
      <p:sp>
        <p:nvSpPr>
          <p:cNvPr id="12" name="TextBox 11"/>
          <p:cNvSpPr txBox="1"/>
          <p:nvPr/>
        </p:nvSpPr>
        <p:spPr>
          <a:xfrm>
            <a:off x="551822" y="5304535"/>
            <a:ext cx="1928353" cy="307777"/>
          </a:xfrm>
          <a:prstGeom prst="rect">
            <a:avLst/>
          </a:prstGeom>
          <a:solidFill>
            <a:srgbClr val="008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FFFFFF"/>
                </a:solidFill>
              </a:rPr>
              <a:t>READY FOR APPROVAL</a:t>
            </a:r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51822" y="4402924"/>
            <a:ext cx="1928353" cy="307777"/>
          </a:xfrm>
          <a:prstGeom prst="rect">
            <a:avLst/>
          </a:prstGeom>
          <a:solidFill>
            <a:srgbClr val="FF66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FFFFFF"/>
                </a:solidFill>
              </a:rPr>
              <a:t>NEEDS EVALUATION</a:t>
            </a:r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803874" y="3204157"/>
            <a:ext cx="272791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Proposed Operators:</a:t>
            </a:r>
            <a:endParaRPr lang="en-US" sz="2200" dirty="0"/>
          </a:p>
        </p:txBody>
      </p:sp>
      <p:sp>
        <p:nvSpPr>
          <p:cNvPr id="18" name="TextBox 17"/>
          <p:cNvSpPr txBox="1"/>
          <p:nvPr/>
        </p:nvSpPr>
        <p:spPr>
          <a:xfrm>
            <a:off x="6420364" y="5299039"/>
            <a:ext cx="1928353" cy="307777"/>
          </a:xfrm>
          <a:prstGeom prst="rect">
            <a:avLst/>
          </a:prstGeom>
          <a:solidFill>
            <a:srgbClr val="008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FFFFFF"/>
                </a:solidFill>
              </a:rPr>
              <a:t>READY FOR APPROVAL</a:t>
            </a:r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420364" y="4400120"/>
            <a:ext cx="1928353" cy="307777"/>
          </a:xfrm>
          <a:prstGeom prst="rect">
            <a:avLst/>
          </a:prstGeom>
          <a:solidFill>
            <a:srgbClr val="FF66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FFFFFF"/>
                </a:solidFill>
              </a:rPr>
              <a:t>NEEDS EVALUATION</a:t>
            </a:r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4070" y="1944759"/>
            <a:ext cx="2687083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Constraint:</a:t>
            </a:r>
          </a:p>
          <a:p>
            <a:pPr algn="ctr"/>
            <a:r>
              <a:rPr lang="en-US" sz="2000" dirty="0" smtClean="0"/>
              <a:t>Fire, Violated if Blue Tank is hit</a:t>
            </a:r>
            <a:endParaRPr lang="en-US" sz="2000" dirty="0"/>
          </a:p>
        </p:txBody>
      </p:sp>
      <p:sp>
        <p:nvSpPr>
          <p:cNvPr id="20" name="TextBox 19"/>
          <p:cNvSpPr txBox="1"/>
          <p:nvPr/>
        </p:nvSpPr>
        <p:spPr>
          <a:xfrm>
            <a:off x="5661634" y="1940810"/>
            <a:ext cx="2687083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Constraint:</a:t>
            </a:r>
          </a:p>
          <a:p>
            <a:pPr algn="ctr"/>
            <a:r>
              <a:rPr lang="en-US" sz="2000" dirty="0" smtClean="0"/>
              <a:t>Fire, Violated if Orange Tank is hit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4062552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</a:t>
            </a:r>
            <a:r>
              <a:rPr lang="en-US" sz="2400" dirty="0" smtClean="0"/>
              <a:t>Blue and Purple are friendly to each other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7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636" y="2326077"/>
            <a:ext cx="2400165" cy="238753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5394" y="3204157"/>
            <a:ext cx="272791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Proposed Operators:</a:t>
            </a:r>
            <a:endParaRPr lang="en-US" sz="2200" dirty="0"/>
          </a:p>
        </p:txBody>
      </p:sp>
      <p:sp>
        <p:nvSpPr>
          <p:cNvPr id="8" name="TextBox 7"/>
          <p:cNvSpPr txBox="1"/>
          <p:nvPr/>
        </p:nvSpPr>
        <p:spPr>
          <a:xfrm>
            <a:off x="115394" y="4019077"/>
            <a:ext cx="272791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Fire-Missile (+ = –)</a:t>
            </a:r>
            <a:endParaRPr lang="en-US" sz="2200" dirty="0"/>
          </a:p>
        </p:txBody>
      </p:sp>
      <p:sp>
        <p:nvSpPr>
          <p:cNvPr id="9" name="TextBox 8"/>
          <p:cNvSpPr txBox="1"/>
          <p:nvPr/>
        </p:nvSpPr>
        <p:spPr>
          <a:xfrm>
            <a:off x="115394" y="4936369"/>
            <a:ext cx="174459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Turn (+ = &lt;)</a:t>
            </a:r>
            <a:endParaRPr lang="en-US" sz="2200" dirty="0"/>
          </a:p>
        </p:txBody>
      </p:sp>
      <p:sp>
        <p:nvSpPr>
          <p:cNvPr id="10" name="TextBox 9"/>
          <p:cNvSpPr txBox="1"/>
          <p:nvPr/>
        </p:nvSpPr>
        <p:spPr>
          <a:xfrm>
            <a:off x="5803874" y="4019077"/>
            <a:ext cx="272791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Fire-Missile (+ =)</a:t>
            </a:r>
            <a:endParaRPr lang="en-US" sz="2200" dirty="0"/>
          </a:p>
        </p:txBody>
      </p:sp>
      <p:sp>
        <p:nvSpPr>
          <p:cNvPr id="11" name="TextBox 10"/>
          <p:cNvSpPr txBox="1"/>
          <p:nvPr/>
        </p:nvSpPr>
        <p:spPr>
          <a:xfrm>
            <a:off x="5803874" y="4936368"/>
            <a:ext cx="272791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Turn (+ = &lt;)</a:t>
            </a:r>
            <a:endParaRPr lang="en-US" sz="2200" dirty="0"/>
          </a:p>
        </p:txBody>
      </p:sp>
      <p:sp>
        <p:nvSpPr>
          <p:cNvPr id="12" name="TextBox 11"/>
          <p:cNvSpPr txBox="1"/>
          <p:nvPr/>
        </p:nvSpPr>
        <p:spPr>
          <a:xfrm>
            <a:off x="551822" y="5304535"/>
            <a:ext cx="1928353" cy="307777"/>
          </a:xfrm>
          <a:prstGeom prst="rect">
            <a:avLst/>
          </a:prstGeom>
          <a:solidFill>
            <a:srgbClr val="008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FFFFFF"/>
                </a:solidFill>
              </a:rPr>
              <a:t>READY FOR APPROVAL</a:t>
            </a:r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51822" y="4402924"/>
            <a:ext cx="1928353" cy="30777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FFFFFF"/>
                </a:solidFill>
              </a:rPr>
              <a:t>FAILURE</a:t>
            </a:r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803874" y="3204157"/>
            <a:ext cx="272791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Proposed Operators:</a:t>
            </a:r>
            <a:endParaRPr lang="en-US" sz="2200" dirty="0"/>
          </a:p>
        </p:txBody>
      </p:sp>
      <p:sp>
        <p:nvSpPr>
          <p:cNvPr id="18" name="TextBox 17"/>
          <p:cNvSpPr txBox="1"/>
          <p:nvPr/>
        </p:nvSpPr>
        <p:spPr>
          <a:xfrm>
            <a:off x="6420364" y="5299039"/>
            <a:ext cx="1928353" cy="307777"/>
          </a:xfrm>
          <a:prstGeom prst="rect">
            <a:avLst/>
          </a:prstGeom>
          <a:solidFill>
            <a:srgbClr val="008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FFFFFF"/>
                </a:solidFill>
              </a:rPr>
              <a:t>READY FOR APPROVAL</a:t>
            </a:r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420364" y="4400120"/>
            <a:ext cx="1928353" cy="307777"/>
          </a:xfrm>
          <a:prstGeom prst="rect">
            <a:avLst/>
          </a:prstGeom>
          <a:solidFill>
            <a:srgbClr val="008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FFFFFF"/>
                </a:solidFill>
              </a:rPr>
              <a:t>SUCCESS</a:t>
            </a:r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76537" y="1458781"/>
            <a:ext cx="1744597" cy="430887"/>
          </a:xfrm>
          <a:prstGeom prst="rect">
            <a:avLst/>
          </a:prstGeom>
          <a:solidFill>
            <a:srgbClr val="40008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solidFill>
                  <a:schemeClr val="bg1"/>
                </a:solidFill>
              </a:rPr>
              <a:t>Purple Tank</a:t>
            </a:r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420364" y="1452884"/>
            <a:ext cx="1365786" cy="43088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solidFill>
                  <a:schemeClr val="bg1"/>
                </a:solidFill>
              </a:rPr>
              <a:t>Red Tank</a:t>
            </a:r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4070" y="1944759"/>
            <a:ext cx="2687083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Constraint:</a:t>
            </a:r>
          </a:p>
          <a:p>
            <a:pPr algn="ctr"/>
            <a:r>
              <a:rPr lang="en-US" sz="2000" dirty="0" smtClean="0"/>
              <a:t>Fire, Violated if Blue Tank is hit</a:t>
            </a:r>
            <a:endParaRPr lang="en-US" sz="2000" dirty="0"/>
          </a:p>
        </p:txBody>
      </p:sp>
      <p:sp>
        <p:nvSpPr>
          <p:cNvPr id="26" name="TextBox 25"/>
          <p:cNvSpPr txBox="1"/>
          <p:nvPr/>
        </p:nvSpPr>
        <p:spPr>
          <a:xfrm>
            <a:off x="5661634" y="1940810"/>
            <a:ext cx="2687083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Constraint:</a:t>
            </a:r>
          </a:p>
          <a:p>
            <a:pPr algn="ctr"/>
            <a:r>
              <a:rPr lang="en-US" sz="2000" dirty="0" smtClean="0"/>
              <a:t>Fire, Violated if Orange Tank is hit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972422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</a:t>
            </a:r>
            <a:r>
              <a:rPr lang="en-US" sz="2400" dirty="0" smtClean="0"/>
              <a:t>Blue and Purple are friendly to each other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7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636" y="2326077"/>
            <a:ext cx="2400165" cy="238753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5394" y="3204157"/>
            <a:ext cx="272791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Proposed Operators:</a:t>
            </a:r>
            <a:endParaRPr lang="en-US" sz="2200" dirty="0"/>
          </a:p>
        </p:txBody>
      </p:sp>
      <p:sp>
        <p:nvSpPr>
          <p:cNvPr id="8" name="TextBox 7"/>
          <p:cNvSpPr txBox="1"/>
          <p:nvPr/>
        </p:nvSpPr>
        <p:spPr>
          <a:xfrm>
            <a:off x="115394" y="4019077"/>
            <a:ext cx="272791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Fire-Missile (+ = –)</a:t>
            </a:r>
            <a:endParaRPr lang="en-US" sz="2200" dirty="0"/>
          </a:p>
        </p:txBody>
      </p:sp>
      <p:sp>
        <p:nvSpPr>
          <p:cNvPr id="9" name="TextBox 8"/>
          <p:cNvSpPr txBox="1"/>
          <p:nvPr/>
        </p:nvSpPr>
        <p:spPr>
          <a:xfrm>
            <a:off x="115394" y="4936369"/>
            <a:ext cx="174459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Turn (+ = &lt;)</a:t>
            </a:r>
            <a:endParaRPr lang="en-US" sz="2200" dirty="0"/>
          </a:p>
        </p:txBody>
      </p:sp>
      <p:sp>
        <p:nvSpPr>
          <p:cNvPr id="10" name="TextBox 9"/>
          <p:cNvSpPr txBox="1"/>
          <p:nvPr/>
        </p:nvSpPr>
        <p:spPr>
          <a:xfrm>
            <a:off x="5803874" y="4019077"/>
            <a:ext cx="272791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Fire-Missile (+ =)</a:t>
            </a:r>
            <a:endParaRPr lang="en-US" sz="2200" dirty="0"/>
          </a:p>
        </p:txBody>
      </p:sp>
      <p:sp>
        <p:nvSpPr>
          <p:cNvPr id="11" name="TextBox 10"/>
          <p:cNvSpPr txBox="1"/>
          <p:nvPr/>
        </p:nvSpPr>
        <p:spPr>
          <a:xfrm>
            <a:off x="5803874" y="4936368"/>
            <a:ext cx="272791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Turn (+ = &lt;)</a:t>
            </a:r>
            <a:endParaRPr lang="en-US" sz="2200" dirty="0"/>
          </a:p>
        </p:txBody>
      </p:sp>
      <p:sp>
        <p:nvSpPr>
          <p:cNvPr id="12" name="TextBox 11"/>
          <p:cNvSpPr txBox="1"/>
          <p:nvPr/>
        </p:nvSpPr>
        <p:spPr>
          <a:xfrm>
            <a:off x="551822" y="5304535"/>
            <a:ext cx="1928353" cy="307777"/>
          </a:xfrm>
          <a:prstGeom prst="rect">
            <a:avLst/>
          </a:prstGeom>
          <a:solidFill>
            <a:srgbClr val="008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FFFFFF"/>
                </a:solidFill>
              </a:rPr>
              <a:t>APPROVED</a:t>
            </a:r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51822" y="4402924"/>
            <a:ext cx="1928353" cy="30777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FFFFFF"/>
                </a:solidFill>
              </a:rPr>
              <a:t>FAILURE</a:t>
            </a:r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803874" y="3204157"/>
            <a:ext cx="272791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Proposed Operators:</a:t>
            </a:r>
            <a:endParaRPr lang="en-US" sz="2200" dirty="0"/>
          </a:p>
        </p:txBody>
      </p:sp>
      <p:sp>
        <p:nvSpPr>
          <p:cNvPr id="18" name="TextBox 17"/>
          <p:cNvSpPr txBox="1"/>
          <p:nvPr/>
        </p:nvSpPr>
        <p:spPr>
          <a:xfrm>
            <a:off x="6420364" y="5299039"/>
            <a:ext cx="1928353" cy="307777"/>
          </a:xfrm>
          <a:prstGeom prst="rect">
            <a:avLst/>
          </a:prstGeom>
          <a:solidFill>
            <a:srgbClr val="008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FFFFFF"/>
                </a:solidFill>
              </a:rPr>
              <a:t>APPROVED</a:t>
            </a:r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420364" y="4400120"/>
            <a:ext cx="1928353" cy="307777"/>
          </a:xfrm>
          <a:prstGeom prst="rect">
            <a:avLst/>
          </a:prstGeom>
          <a:solidFill>
            <a:srgbClr val="008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FFFFFF"/>
                </a:solidFill>
              </a:rPr>
              <a:t>SUCCESS</a:t>
            </a:r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76537" y="1458781"/>
            <a:ext cx="1744597" cy="430887"/>
          </a:xfrm>
          <a:prstGeom prst="rect">
            <a:avLst/>
          </a:prstGeom>
          <a:solidFill>
            <a:srgbClr val="40008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solidFill>
                  <a:schemeClr val="bg1"/>
                </a:solidFill>
              </a:rPr>
              <a:t>Purple Tank</a:t>
            </a:r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420364" y="1452884"/>
            <a:ext cx="1365786" cy="43088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solidFill>
                  <a:schemeClr val="bg1"/>
                </a:solidFill>
              </a:rPr>
              <a:t>Red Tank</a:t>
            </a:r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4070" y="1944759"/>
            <a:ext cx="2687083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Constraint:</a:t>
            </a:r>
          </a:p>
          <a:p>
            <a:pPr algn="ctr"/>
            <a:r>
              <a:rPr lang="en-US" sz="2000" dirty="0" smtClean="0"/>
              <a:t>Fire, Violated if Blue Tank is hit</a:t>
            </a:r>
            <a:endParaRPr lang="en-US" sz="2000" dirty="0"/>
          </a:p>
        </p:txBody>
      </p:sp>
      <p:sp>
        <p:nvSpPr>
          <p:cNvPr id="25" name="TextBox 24"/>
          <p:cNvSpPr txBox="1"/>
          <p:nvPr/>
        </p:nvSpPr>
        <p:spPr>
          <a:xfrm>
            <a:off x="5661634" y="1940810"/>
            <a:ext cx="2687083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Constraint:</a:t>
            </a:r>
          </a:p>
          <a:p>
            <a:pPr algn="ctr"/>
            <a:r>
              <a:rPr lang="en-US" sz="2000" dirty="0" smtClean="0"/>
              <a:t>Fire, Violated if Orange Tank is hit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352137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</a:t>
            </a:r>
            <a:r>
              <a:rPr lang="en-US" sz="2400" dirty="0" smtClean="0"/>
              <a:t>Blue and Purple are friendly to each other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7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636" y="2332393"/>
            <a:ext cx="2400166" cy="237490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5394" y="3204157"/>
            <a:ext cx="272791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Proposed Operators:</a:t>
            </a:r>
            <a:endParaRPr lang="en-US" sz="2200" dirty="0"/>
          </a:p>
        </p:txBody>
      </p:sp>
      <p:sp>
        <p:nvSpPr>
          <p:cNvPr id="8" name="TextBox 7"/>
          <p:cNvSpPr txBox="1"/>
          <p:nvPr/>
        </p:nvSpPr>
        <p:spPr>
          <a:xfrm>
            <a:off x="115394" y="4019077"/>
            <a:ext cx="272791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Fire-Missile (+ = –)</a:t>
            </a:r>
            <a:endParaRPr lang="en-US" sz="2200" dirty="0"/>
          </a:p>
        </p:txBody>
      </p:sp>
      <p:sp>
        <p:nvSpPr>
          <p:cNvPr id="9" name="TextBox 8"/>
          <p:cNvSpPr txBox="1"/>
          <p:nvPr/>
        </p:nvSpPr>
        <p:spPr>
          <a:xfrm>
            <a:off x="115394" y="4936369"/>
            <a:ext cx="174459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Turn (+ = &lt;)</a:t>
            </a:r>
            <a:endParaRPr lang="en-US" sz="2200" dirty="0"/>
          </a:p>
        </p:txBody>
      </p:sp>
      <p:sp>
        <p:nvSpPr>
          <p:cNvPr id="10" name="TextBox 9"/>
          <p:cNvSpPr txBox="1"/>
          <p:nvPr/>
        </p:nvSpPr>
        <p:spPr>
          <a:xfrm>
            <a:off x="5803874" y="4019077"/>
            <a:ext cx="272791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Fire-Missile (+ =)</a:t>
            </a:r>
            <a:endParaRPr lang="en-US" sz="2200" dirty="0"/>
          </a:p>
        </p:txBody>
      </p:sp>
      <p:sp>
        <p:nvSpPr>
          <p:cNvPr id="11" name="TextBox 10"/>
          <p:cNvSpPr txBox="1"/>
          <p:nvPr/>
        </p:nvSpPr>
        <p:spPr>
          <a:xfrm>
            <a:off x="5803874" y="4936368"/>
            <a:ext cx="272791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Turn (+ = &lt;)</a:t>
            </a:r>
            <a:endParaRPr lang="en-US" sz="2200" dirty="0"/>
          </a:p>
        </p:txBody>
      </p:sp>
      <p:sp>
        <p:nvSpPr>
          <p:cNvPr id="12" name="TextBox 11"/>
          <p:cNvSpPr txBox="1"/>
          <p:nvPr/>
        </p:nvSpPr>
        <p:spPr>
          <a:xfrm>
            <a:off x="551822" y="5304535"/>
            <a:ext cx="1928353" cy="307777"/>
          </a:xfrm>
          <a:prstGeom prst="rect">
            <a:avLst/>
          </a:prstGeom>
          <a:solidFill>
            <a:srgbClr val="008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FFFFFF"/>
                </a:solidFill>
              </a:rPr>
              <a:t>APPROVED</a:t>
            </a:r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51822" y="4402924"/>
            <a:ext cx="1928353" cy="30777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FFFFFF"/>
                </a:solidFill>
              </a:rPr>
              <a:t>FAILURE</a:t>
            </a:r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803874" y="3204157"/>
            <a:ext cx="272791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Proposed Operators:</a:t>
            </a:r>
            <a:endParaRPr lang="en-US" sz="2200" dirty="0"/>
          </a:p>
        </p:txBody>
      </p:sp>
      <p:sp>
        <p:nvSpPr>
          <p:cNvPr id="18" name="TextBox 17"/>
          <p:cNvSpPr txBox="1"/>
          <p:nvPr/>
        </p:nvSpPr>
        <p:spPr>
          <a:xfrm>
            <a:off x="6420364" y="5299039"/>
            <a:ext cx="1928353" cy="307777"/>
          </a:xfrm>
          <a:prstGeom prst="rect">
            <a:avLst/>
          </a:prstGeom>
          <a:solidFill>
            <a:srgbClr val="008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FFFFFF"/>
                </a:solidFill>
              </a:rPr>
              <a:t>APPROVED</a:t>
            </a:r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420364" y="4400120"/>
            <a:ext cx="1928353" cy="307777"/>
          </a:xfrm>
          <a:prstGeom prst="rect">
            <a:avLst/>
          </a:prstGeom>
          <a:solidFill>
            <a:srgbClr val="008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FFFFFF"/>
                </a:solidFill>
              </a:rPr>
              <a:t>SUCCESS</a:t>
            </a:r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15394" y="4936369"/>
            <a:ext cx="2727914" cy="914704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5673487" y="3942768"/>
            <a:ext cx="2727914" cy="914704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76537" y="1458781"/>
            <a:ext cx="1744597" cy="430887"/>
          </a:xfrm>
          <a:prstGeom prst="rect">
            <a:avLst/>
          </a:prstGeom>
          <a:solidFill>
            <a:srgbClr val="40008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solidFill>
                  <a:schemeClr val="bg1"/>
                </a:solidFill>
              </a:rPr>
              <a:t>Purple Tank</a:t>
            </a:r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420364" y="1452884"/>
            <a:ext cx="1365786" cy="43088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solidFill>
                  <a:schemeClr val="bg1"/>
                </a:solidFill>
              </a:rPr>
              <a:t>Red Tank</a:t>
            </a:r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4070" y="1944759"/>
            <a:ext cx="2687083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Constraint:</a:t>
            </a:r>
          </a:p>
          <a:p>
            <a:pPr algn="ctr"/>
            <a:r>
              <a:rPr lang="en-US" sz="2000" dirty="0" smtClean="0"/>
              <a:t>Fire, Violated if Blue Tank is hit</a:t>
            </a:r>
            <a:endParaRPr lang="en-US" sz="2000" dirty="0"/>
          </a:p>
        </p:txBody>
      </p:sp>
      <p:sp>
        <p:nvSpPr>
          <p:cNvPr id="27" name="TextBox 26"/>
          <p:cNvSpPr txBox="1"/>
          <p:nvPr/>
        </p:nvSpPr>
        <p:spPr>
          <a:xfrm>
            <a:off x="5661634" y="1940810"/>
            <a:ext cx="2687083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Constraint:</a:t>
            </a:r>
          </a:p>
          <a:p>
            <a:pPr algn="ctr"/>
            <a:r>
              <a:rPr lang="en-US" sz="2000" dirty="0" smtClean="0"/>
              <a:t>Fire, Violated if Orange Tank is hit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1295620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Infusion">
      <a:dk1>
        <a:sysClr val="windowText" lastClr="000000"/>
      </a:dk1>
      <a:lt1>
        <a:sysClr val="window" lastClr="FFFFFF"/>
      </a:lt1>
      <a:dk2>
        <a:srgbClr val="2F1F58"/>
      </a:dk2>
      <a:lt2>
        <a:srgbClr val="B7A9E0"/>
      </a:lt2>
      <a:accent1>
        <a:srgbClr val="8C73D0"/>
      </a:accent1>
      <a:accent2>
        <a:srgbClr val="C2E8C4"/>
      </a:accent2>
      <a:accent3>
        <a:srgbClr val="C5A6E8"/>
      </a:accent3>
      <a:accent4>
        <a:srgbClr val="B45EC7"/>
      </a:accent4>
      <a:accent5>
        <a:srgbClr val="9FDAFB"/>
      </a:accent5>
      <a:accent6>
        <a:srgbClr val="95C5B0"/>
      </a:accent6>
      <a:hlink>
        <a:srgbClr val="744AE0"/>
      </a:hlink>
      <a:folHlink>
        <a:srgbClr val="8D8AD1"/>
      </a:folHlink>
    </a:clrScheme>
    <a:fontScheme name="Adjacency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Adjacency.thmx</Template>
  <TotalTime>1980</TotalTime>
  <Words>1089</Words>
  <Application>Microsoft Macintosh PowerPoint</Application>
  <PresentationFormat>On-screen Show (4:3)</PresentationFormat>
  <Paragraphs>232</Paragraphs>
  <Slides>23</Slides>
  <Notes>0</Notes>
  <HiddenSlides>7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Adjacency</vt:lpstr>
      <vt:lpstr>Introducing Ethical Constraints into a Soar Agent</vt:lpstr>
      <vt:lpstr>Motivation</vt:lpstr>
      <vt:lpstr>Outline</vt:lpstr>
      <vt:lpstr>Formal Verification</vt:lpstr>
      <vt:lpstr>Ethical Governor</vt:lpstr>
      <vt:lpstr>Introducing an Ethical Governor into TankSoar</vt:lpstr>
      <vt:lpstr>Ethical Governor Implementation</vt:lpstr>
      <vt:lpstr>Ethical Governor Implementation</vt:lpstr>
      <vt:lpstr>Ethical Governor Implementation</vt:lpstr>
      <vt:lpstr>Ethical Governor Implementation</vt:lpstr>
      <vt:lpstr>Ethical Governor Implementation</vt:lpstr>
      <vt:lpstr>Complications</vt:lpstr>
      <vt:lpstr>Evaluation Outcomes: Different States of Knowledge</vt:lpstr>
      <vt:lpstr>Conclusion</vt:lpstr>
      <vt:lpstr>Questions?</vt:lpstr>
      <vt:lpstr>Asimov’s Laws</vt:lpstr>
      <vt:lpstr>Example: Blue and Purple are friendly to each other</vt:lpstr>
      <vt:lpstr>Example: Blue and Purple are friendly to each other</vt:lpstr>
      <vt:lpstr>Example: Blue and Purple are friendly to each other</vt:lpstr>
      <vt:lpstr>Example: Blue and Purple are friendly to each other</vt:lpstr>
      <vt:lpstr>Example: Blue and Purple are friendly to each other</vt:lpstr>
      <vt:lpstr>Example: Blue and Purple are friendly to each other</vt:lpstr>
      <vt:lpstr>Example: Blue and Purple are friendly to each other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Lauren Marie Naylor</dc:creator>
  <cp:lastModifiedBy>Lauren Marie Naylor</cp:lastModifiedBy>
  <cp:revision>464</cp:revision>
  <dcterms:created xsi:type="dcterms:W3CDTF">2017-05-26T13:15:21Z</dcterms:created>
  <dcterms:modified xsi:type="dcterms:W3CDTF">2017-06-07T01:28:55Z</dcterms:modified>
</cp:coreProperties>
</file>