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6"/>
  </p:notesMasterIdLst>
  <p:sldIdLst>
    <p:sldId id="256" r:id="rId4"/>
    <p:sldId id="888" r:id="rId5"/>
    <p:sldId id="924" r:id="rId6"/>
    <p:sldId id="899" r:id="rId7"/>
    <p:sldId id="919" r:id="rId8"/>
    <p:sldId id="940" r:id="rId9"/>
    <p:sldId id="832" r:id="rId10"/>
    <p:sldId id="925" r:id="rId11"/>
    <p:sldId id="927" r:id="rId12"/>
    <p:sldId id="928" r:id="rId13"/>
    <p:sldId id="942" r:id="rId14"/>
    <p:sldId id="941" r:id="rId15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81F5B"/>
        </a:solidFill>
        <a:latin typeface="NewsGoth BT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E0CDF3-BEBE-490E-AF24-715A995130B6}">
          <p14:sldIdLst>
            <p14:sldId id="256"/>
            <p14:sldId id="888"/>
            <p14:sldId id="924"/>
            <p14:sldId id="899"/>
            <p14:sldId id="919"/>
            <p14:sldId id="940"/>
            <p14:sldId id="832"/>
            <p14:sldId id="925"/>
            <p14:sldId id="927"/>
            <p14:sldId id="928"/>
            <p14:sldId id="942"/>
            <p14:sldId id="941"/>
          </p14:sldIdLst>
        </p14:section>
        <p14:section name="Untitled Section" id="{04AFFB57-18FE-41CE-A526-478C959C2FF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FFFF99"/>
    <a:srgbClr val="3099E0"/>
    <a:srgbClr val="008000"/>
    <a:srgbClr val="D99593"/>
    <a:srgbClr val="CC9900"/>
    <a:srgbClr val="CC3300"/>
    <a:srgbClr val="C0504D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93" autoAdjust="0"/>
    <p:restoredTop sz="93278" autoAdjust="0"/>
  </p:normalViewPr>
  <p:slideViewPr>
    <p:cSldViewPr>
      <p:cViewPr varScale="1">
        <p:scale>
          <a:sx n="94" d="100"/>
          <a:sy n="94" d="100"/>
        </p:scale>
        <p:origin x="49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/>
          <a:lstStyle>
            <a:lvl1pPr algn="r">
              <a:defRPr sz="1300"/>
            </a:lvl1pPr>
          </a:lstStyle>
          <a:p>
            <a:fld id="{DE1CDEF7-59BF-4797-B5BD-3C8719E664C4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48" tIns="46474" rIns="92948" bIns="464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48" tIns="46474" rIns="92948" bIns="4647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 anchor="b"/>
          <a:lstStyle>
            <a:lvl1pPr algn="r">
              <a:defRPr sz="1300"/>
            </a:lvl1pPr>
          </a:lstStyle>
          <a:p>
            <a:fld id="{5C1D8A59-3A6B-408D-A026-1AB0644E6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7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research goal is Human-Level</a:t>
            </a:r>
            <a:r>
              <a:rPr lang="en-US" baseline="0" dirty="0" smtClean="0"/>
              <a:t> AI – all of the cognitive capabilities of a human. Essentially Artificial General Intelligence.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Recognition, categorize</a:t>
            </a:r>
            <a:r>
              <a:rPr lang="en-US" baseline="0" smtClean="0"/>
              <a:t>, prediction.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1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1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39" tIns="44070" rIns="88139" bIns="44070"/>
          <a:lstStyle/>
          <a:p>
            <a:r>
              <a:rPr lang="en-US" altLang="en-US" dirty="0" smtClean="0"/>
              <a:t>No “task learning module” – no natural language module either. </a:t>
            </a:r>
          </a:p>
          <a:p>
            <a:r>
              <a:rPr lang="en-US" altLang="en-US" dirty="0" smtClean="0"/>
              <a:t>Note – META DATA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39" tIns="44070" rIns="88139" bIns="44070"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365BF6F-537B-442C-A0DC-4D3523C33587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9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Kahneman</a:t>
            </a:r>
            <a:r>
              <a:rPr lang="en-US" baseline="0" dirty="0" smtClean="0"/>
              <a:t> – not decision making but learning.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7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Kahneman</a:t>
            </a:r>
            <a:r>
              <a:rPr lang="en-US" baseline="0" dirty="0" smtClean="0"/>
              <a:t> – not decision making but learning. </a:t>
            </a: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No L2 architectural “boxes”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45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59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is “learning”?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20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2156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2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6FB65-7E26-48E8-87CA-39C1AC7F3D9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2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296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2156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2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6FB65-7E26-48E8-87CA-39C1AC7F3D9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2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043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4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317500" y="2890838"/>
            <a:ext cx="8166100" cy="11112"/>
          </a:xfrm>
          <a:prstGeom prst="line">
            <a:avLst/>
          </a:prstGeom>
          <a:noFill/>
          <a:ln w="38100">
            <a:solidFill>
              <a:srgbClr val="F9CD1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5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1181100" y="2789238"/>
            <a:ext cx="7505700" cy="23812"/>
          </a:xfrm>
          <a:prstGeom prst="line">
            <a:avLst/>
          </a:prstGeom>
          <a:noFill/>
          <a:ln w="38100">
            <a:solidFill>
              <a:srgbClr val="091F5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1959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50900" y="12954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91F5A"/>
                </a:solidFill>
                <a:latin typeface="Arial" pitchFamily="-11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1958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36700" y="340201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Arial" pitchFamily="-110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949325"/>
          </a:xfrm>
          <a:prstGeom prst="rect">
            <a:avLst/>
          </a:prstGeom>
          <a:solidFill>
            <a:srgbClr val="091F5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  <a:defRPr/>
            </a:pPr>
            <a:endParaRPr lang="en-US" altLang="en-US" smtClean="0"/>
          </a:p>
        </p:txBody>
      </p:sp>
      <p:pic>
        <p:nvPicPr>
          <p:cNvPr id="9" name="Picture 6" descr="C:\Users\laird\Desktop\2color-blueb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05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1283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10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5578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066800"/>
            <a:ext cx="40894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894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005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9810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878" y="1"/>
            <a:ext cx="6858000" cy="8146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3980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876" y="-1"/>
            <a:ext cx="7772400" cy="8395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72611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905" y="0"/>
            <a:ext cx="7772400" cy="8229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71900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657" y="-16307"/>
            <a:ext cx="8104909" cy="8392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37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3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45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600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663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2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58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60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02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65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30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24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186" y="648004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2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35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009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20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883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062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54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261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240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574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09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262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066800"/>
            <a:ext cx="83312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7" name="Rectangle 7"/>
          <p:cNvSpPr>
            <a:spLocks noChangeArrowheads="1"/>
          </p:cNvSpPr>
          <p:nvPr/>
        </p:nvSpPr>
        <p:spPr bwMode="auto">
          <a:xfrm>
            <a:off x="0" y="0"/>
            <a:ext cx="9144000" cy="949325"/>
          </a:xfrm>
          <a:prstGeom prst="rect">
            <a:avLst/>
          </a:prstGeom>
          <a:solidFill>
            <a:srgbClr val="091F5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  <a:defRPr/>
            </a:pPr>
            <a:endParaRPr lang="en-US" altLang="en-US" smtClean="0"/>
          </a:p>
        </p:txBody>
      </p:sp>
      <p:sp>
        <p:nvSpPr>
          <p:cNvPr id="1028" name="Line 10"/>
          <p:cNvSpPr>
            <a:spLocks noChangeShapeType="1"/>
          </p:cNvSpPr>
          <p:nvPr/>
        </p:nvSpPr>
        <p:spPr bwMode="auto">
          <a:xfrm>
            <a:off x="1211263" y="822325"/>
            <a:ext cx="7537450" cy="0"/>
          </a:xfrm>
          <a:prstGeom prst="line">
            <a:avLst/>
          </a:prstGeom>
          <a:noFill/>
          <a:ln w="38100">
            <a:solidFill>
              <a:srgbClr val="F9CD1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3800" y="0"/>
            <a:ext cx="7527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31" name="TextBox 6"/>
          <p:cNvSpPr txBox="1">
            <a:spLocks noChangeArrowheads="1"/>
          </p:cNvSpPr>
          <p:nvPr/>
        </p:nvSpPr>
        <p:spPr bwMode="auto">
          <a:xfrm>
            <a:off x="7929563" y="6569075"/>
            <a:ext cx="10810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charset="2"/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  <a:defRPr/>
            </a:pPr>
            <a:fld id="{54FCEC3E-9264-4A21-993C-E402639AC046}" type="slidenum">
              <a:rPr lang="en-US" sz="1400" b="0" smtClean="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charset="2"/>
                <a:buNone/>
                <a:defRPr/>
              </a:pPr>
              <a:t>‹#›</a:t>
            </a:fld>
            <a:endParaRPr lang="en-US" sz="14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6" descr="C:\Users\laird\Desktop\2color-bluebg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05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43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panose="020B0604020202020204" pitchFamily="34" charset="0"/>
          <a:ea typeface="ＭＳ Ｐゴシック" pitchFamily="-110" charset="-128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  <a:ea typeface="ＭＳ Ｐゴシック" pitchFamily="-110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  <a:ea typeface="ＭＳ Ｐゴシック" pitchFamily="-110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  <a:ea typeface="ＭＳ Ｐゴシック" pitchFamily="-110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charset="0"/>
          <a:ea typeface="ＭＳ Ｐゴシック" pitchFamily="-110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CC00"/>
          </a:solidFill>
          <a:latin typeface="Times" pitchFamily="-11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CC00"/>
          </a:solidFill>
          <a:latin typeface="Times" pitchFamily="-11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CC00"/>
          </a:solidFill>
          <a:latin typeface="Times" pitchFamily="-11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CC00"/>
          </a:solidFill>
          <a:latin typeface="Times" pitchFamily="-11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91F5A"/>
          </a:solidFill>
          <a:latin typeface="Arial" panose="020B0604020202020204" pitchFamily="34" charset="0"/>
          <a:ea typeface="ＭＳ Ｐゴシック" pitchFamily="-110" charset="-128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91F5A"/>
          </a:solidFill>
          <a:latin typeface="Arial" panose="020B0604020202020204" pitchFamily="34" charset="0"/>
          <a:ea typeface="ＭＳ Ｐゴシック" pitchFamily="-110" charset="-128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91F5A"/>
          </a:solidFill>
          <a:latin typeface="Arial" panose="020B0604020202020204" pitchFamily="34" charset="0"/>
          <a:ea typeface="ＭＳ Ｐゴシック" pitchFamily="-110" charset="-128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91F5A"/>
          </a:solidFill>
          <a:latin typeface="Arial" panose="020B0604020202020204" pitchFamily="34" charset="0"/>
          <a:ea typeface="ＭＳ Ｐゴシック" pitchFamily="-110" charset="-128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91F5A"/>
          </a:solidFill>
          <a:latin typeface="Arial" panose="020B0604020202020204" pitchFamily="34" charset="0"/>
          <a:ea typeface="ＭＳ Ｐゴシック" pitchFamily="-110" charset="-128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91F5A"/>
          </a:solidFill>
          <a:latin typeface="+mn-lt"/>
          <a:ea typeface="ＭＳ Ｐゴシック" pitchFamily="-11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91F5A"/>
          </a:solidFill>
          <a:latin typeface="+mn-lt"/>
          <a:ea typeface="ＭＳ Ｐゴシック" pitchFamily="-11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91F5A"/>
          </a:solidFill>
          <a:latin typeface="+mn-lt"/>
          <a:ea typeface="ＭＳ Ｐゴシック" pitchFamily="-11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91F5A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C6EDF-7C88-4E3B-B09C-88922CAC1DE9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271E1-5264-4EA7-8E01-57EE0817F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1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08" y="6563591"/>
            <a:ext cx="2446554" cy="2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1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Learning Fast and Slow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4290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John E. Laird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John L. </a:t>
            </a:r>
            <a:r>
              <a:rPr lang="en-US" sz="2400" dirty="0" err="1" smtClean="0">
                <a:solidFill>
                  <a:schemeClr val="tx1"/>
                </a:solidFill>
              </a:rPr>
              <a:t>Tishman</a:t>
            </a:r>
            <a:r>
              <a:rPr lang="en-US" sz="2400" dirty="0" smtClean="0">
                <a:solidFill>
                  <a:schemeClr val="tx1"/>
                </a:solidFill>
              </a:rPr>
              <a:t> Professor of Engineering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University of Michigan</a:t>
            </a:r>
          </a:p>
        </p:txBody>
      </p:sp>
      <p:sp>
        <p:nvSpPr>
          <p:cNvPr id="4" name="Rectangle 3"/>
          <p:cNvSpPr/>
          <p:nvPr/>
        </p:nvSpPr>
        <p:spPr>
          <a:xfrm>
            <a:off x="431800" y="51054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37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Soar Workshop</a:t>
            </a:r>
          </a:p>
          <a:p>
            <a:pPr algn="ctr"/>
            <a:r>
              <a:rPr lang="en-US" sz="2400" dirty="0" smtClean="0"/>
              <a:t>June 5, </a:t>
            </a:r>
            <a:r>
              <a:rPr lang="en-US" sz="2400" dirty="0" smtClean="0"/>
              <a:t>2017 </a:t>
            </a: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3387652" y="6172200"/>
            <a:ext cx="2825896" cy="585496"/>
            <a:chOff x="3733800" y="6063467"/>
            <a:chExt cx="2825896" cy="585496"/>
          </a:xfrm>
        </p:grpSpPr>
        <p:pic>
          <p:nvPicPr>
            <p:cNvPr id="5" name="Picture 2" descr="http://upload.wikimedia.org/wikipedia/commons/2/29/Office_of_Naval_Research_Official_Logo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6078251"/>
              <a:ext cx="1219200" cy="555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http://www.northeastern.edu/cvl/wp-content/uploads/2015/03/afosr-logo-1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6063467"/>
              <a:ext cx="1454296" cy="585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1706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1222508" y="130176"/>
            <a:ext cx="7454900" cy="792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dirty="0" smtClean="0"/>
              <a:t>The Soar Cognitive Architecture</a:t>
            </a:r>
          </a:p>
        </p:txBody>
      </p:sp>
      <p:sp>
        <p:nvSpPr>
          <p:cNvPr id="80913" name="AutoShape 17"/>
          <p:cNvSpPr>
            <a:spLocks noChangeAspect="1" noChangeArrowheads="1"/>
          </p:cNvSpPr>
          <p:nvPr/>
        </p:nvSpPr>
        <p:spPr bwMode="auto">
          <a:xfrm>
            <a:off x="709613" y="1446213"/>
            <a:ext cx="7785100" cy="133508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80808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8321" rIns="83210" bIns="41605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Symbolic Long-Term Memories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02" name="Rectangle 6"/>
          <p:cNvSpPr>
            <a:spLocks noChangeAspect="1" noChangeArrowheads="1"/>
          </p:cNvSpPr>
          <p:nvPr/>
        </p:nvSpPr>
        <p:spPr bwMode="auto">
          <a:xfrm>
            <a:off x="1498600" y="3405188"/>
            <a:ext cx="6178550" cy="12715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0" rIns="83210" bIns="41605"/>
          <a:lstStyle/>
          <a:p>
            <a:pPr eaLnBrk="1" hangingPunct="1">
              <a:spcAft>
                <a:spcPts val="0"/>
              </a:spcAft>
              <a:defRPr/>
            </a:pPr>
            <a:endParaRPr lang="en-US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Symbolic Working Memory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73" name="AutoShape 7"/>
          <p:cNvCxnSpPr>
            <a:cxnSpLocks noChangeShapeType="1"/>
          </p:cNvCxnSpPr>
          <p:nvPr/>
        </p:nvCxnSpPr>
        <p:spPr bwMode="auto">
          <a:xfrm flipV="1">
            <a:off x="1725613" y="2644775"/>
            <a:ext cx="0" cy="76041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AutoShape 8"/>
          <p:cNvCxnSpPr>
            <a:cxnSpLocks noChangeShapeType="1"/>
          </p:cNvCxnSpPr>
          <p:nvPr/>
        </p:nvCxnSpPr>
        <p:spPr bwMode="auto">
          <a:xfrm flipV="1">
            <a:off x="2335213" y="2654300"/>
            <a:ext cx="0" cy="7508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AutoShape 11"/>
          <p:cNvCxnSpPr>
            <a:cxnSpLocks noChangeShapeType="1"/>
          </p:cNvCxnSpPr>
          <p:nvPr/>
        </p:nvCxnSpPr>
        <p:spPr bwMode="auto">
          <a:xfrm>
            <a:off x="2842419" y="2635810"/>
            <a:ext cx="0" cy="76676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4" name="Rectangle 18"/>
          <p:cNvSpPr>
            <a:spLocks noChangeAspect="1" noChangeArrowheads="1"/>
          </p:cNvSpPr>
          <p:nvPr/>
        </p:nvSpPr>
        <p:spPr bwMode="auto">
          <a:xfrm>
            <a:off x="788988" y="1812925"/>
            <a:ext cx="2268537" cy="83185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8321" rIns="83210" bIns="41605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Procedural</a:t>
            </a:r>
            <a:endParaRPr 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7" name="Line 20"/>
          <p:cNvSpPr>
            <a:spLocks noChangeAspect="1" noChangeShapeType="1"/>
          </p:cNvSpPr>
          <p:nvPr/>
        </p:nvSpPr>
        <p:spPr bwMode="auto">
          <a:xfrm>
            <a:off x="6958013" y="6096000"/>
            <a:ext cx="0" cy="358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17" name="AutoShape 21"/>
          <p:cNvSpPr>
            <a:spLocks noChangeAspect="1" noChangeArrowheads="1"/>
          </p:cNvSpPr>
          <p:nvPr/>
        </p:nvSpPr>
        <p:spPr bwMode="auto">
          <a:xfrm rot="16200000">
            <a:off x="412752" y="3802062"/>
            <a:ext cx="1066800" cy="473075"/>
          </a:xfrm>
          <a:prstGeom prst="roundRect">
            <a:avLst>
              <a:gd name="adj" fmla="val 16667"/>
            </a:avLst>
          </a:prstGeom>
          <a:solidFill>
            <a:srgbClr val="DBFAD2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41605" rIns="8321" bIns="41605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Procedure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79" name="Group 2"/>
          <p:cNvGrpSpPr>
            <a:grpSpLocks/>
          </p:cNvGrpSpPr>
          <p:nvPr/>
        </p:nvGrpSpPr>
        <p:grpSpPr bwMode="auto">
          <a:xfrm>
            <a:off x="1028700" y="2149475"/>
            <a:ext cx="1708150" cy="401638"/>
            <a:chOff x="1028443" y="2150102"/>
            <a:chExt cx="1707723" cy="400534"/>
          </a:xfrm>
        </p:grpSpPr>
        <p:sp>
          <p:nvSpPr>
            <p:cNvPr id="7254" name="AutoShape 23"/>
            <p:cNvSpPr>
              <a:spLocks noChangeAspect="1" noChangeArrowheads="1"/>
            </p:cNvSpPr>
            <p:nvPr/>
          </p:nvSpPr>
          <p:spPr bwMode="auto">
            <a:xfrm>
              <a:off x="1444650" y="2158564"/>
              <a:ext cx="890381" cy="110006"/>
            </a:xfrm>
            <a:prstGeom prst="rightArrow">
              <a:avLst>
                <a:gd name="adj1" fmla="val 50000"/>
                <a:gd name="adj2" fmla="val 16408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AutoShape 24"/>
            <p:cNvSpPr>
              <a:spLocks noChangeAspect="1" noChangeArrowheads="1"/>
            </p:cNvSpPr>
            <p:nvPr/>
          </p:nvSpPr>
          <p:spPr bwMode="auto">
            <a:xfrm>
              <a:off x="1444650" y="2297716"/>
              <a:ext cx="890381" cy="113767"/>
            </a:xfrm>
            <a:prstGeom prst="rightArrow">
              <a:avLst>
                <a:gd name="adj1" fmla="val 50000"/>
                <a:gd name="adj2" fmla="val 158665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AutoShape 25"/>
            <p:cNvSpPr>
              <a:spLocks noChangeAspect="1" noChangeArrowheads="1"/>
            </p:cNvSpPr>
            <p:nvPr/>
          </p:nvSpPr>
          <p:spPr bwMode="auto">
            <a:xfrm>
              <a:off x="1444650" y="2428407"/>
              <a:ext cx="890381" cy="110946"/>
            </a:xfrm>
            <a:prstGeom prst="rightArrow">
              <a:avLst>
                <a:gd name="adj1" fmla="val 50000"/>
                <a:gd name="adj2" fmla="val 162699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Rectangle 26"/>
            <p:cNvSpPr>
              <a:spLocks noChangeAspect="1" noChangeArrowheads="1"/>
            </p:cNvSpPr>
            <p:nvPr/>
          </p:nvSpPr>
          <p:spPr bwMode="auto">
            <a:xfrm>
              <a:off x="1028443" y="2150102"/>
              <a:ext cx="353602" cy="1128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8" name="Rectangle 27"/>
            <p:cNvSpPr>
              <a:spLocks noChangeAspect="1" noChangeArrowheads="1"/>
            </p:cNvSpPr>
            <p:nvPr/>
          </p:nvSpPr>
          <p:spPr bwMode="auto">
            <a:xfrm>
              <a:off x="1028443" y="2290194"/>
              <a:ext cx="353602" cy="1128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9" name="Rectangle 28"/>
            <p:cNvSpPr>
              <a:spLocks noChangeAspect="1" noChangeArrowheads="1"/>
            </p:cNvSpPr>
            <p:nvPr/>
          </p:nvSpPr>
          <p:spPr bwMode="auto">
            <a:xfrm>
              <a:off x="1028443" y="2432168"/>
              <a:ext cx="353602" cy="1090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60" name="Rectangle 29"/>
            <p:cNvSpPr>
              <a:spLocks noChangeAspect="1" noChangeArrowheads="1"/>
            </p:cNvSpPr>
            <p:nvPr/>
          </p:nvSpPr>
          <p:spPr bwMode="auto">
            <a:xfrm>
              <a:off x="2377927" y="2155743"/>
              <a:ext cx="358239" cy="1118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61" name="Rectangle 30"/>
            <p:cNvSpPr>
              <a:spLocks noChangeAspect="1" noChangeArrowheads="1"/>
            </p:cNvSpPr>
            <p:nvPr/>
          </p:nvSpPr>
          <p:spPr bwMode="auto">
            <a:xfrm>
              <a:off x="2377927" y="2297716"/>
              <a:ext cx="358239" cy="1100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62" name="Rectangle 31"/>
            <p:cNvSpPr>
              <a:spLocks noChangeAspect="1" noChangeArrowheads="1"/>
            </p:cNvSpPr>
            <p:nvPr/>
          </p:nvSpPr>
          <p:spPr bwMode="auto">
            <a:xfrm>
              <a:off x="2377927" y="2436869"/>
              <a:ext cx="358239" cy="1137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180" name="Oval 32"/>
          <p:cNvSpPr>
            <a:spLocks noChangeAspect="1" noChangeArrowheads="1"/>
          </p:cNvSpPr>
          <p:nvPr/>
        </p:nvSpPr>
        <p:spPr bwMode="auto">
          <a:xfrm>
            <a:off x="4143375" y="4183063"/>
            <a:ext cx="136525" cy="1127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81" name="Oval 33"/>
          <p:cNvSpPr>
            <a:spLocks noChangeAspect="1" noChangeArrowheads="1"/>
          </p:cNvSpPr>
          <p:nvPr/>
        </p:nvSpPr>
        <p:spPr bwMode="auto">
          <a:xfrm>
            <a:off x="4503738" y="3879850"/>
            <a:ext cx="139700" cy="1095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82" name="Oval 34"/>
          <p:cNvSpPr>
            <a:spLocks noChangeAspect="1" noChangeArrowheads="1"/>
          </p:cNvSpPr>
          <p:nvPr/>
        </p:nvSpPr>
        <p:spPr bwMode="auto">
          <a:xfrm>
            <a:off x="4319588" y="4038600"/>
            <a:ext cx="136525" cy="1111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83" name="Oval 35"/>
          <p:cNvSpPr>
            <a:spLocks noChangeAspect="1" noChangeArrowheads="1"/>
          </p:cNvSpPr>
          <p:nvPr/>
        </p:nvSpPr>
        <p:spPr bwMode="auto">
          <a:xfrm>
            <a:off x="4686300" y="4038600"/>
            <a:ext cx="142875" cy="1111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84" name="Oval 36"/>
          <p:cNvSpPr>
            <a:spLocks noChangeAspect="1" noChangeArrowheads="1"/>
          </p:cNvSpPr>
          <p:nvPr/>
        </p:nvSpPr>
        <p:spPr bwMode="auto">
          <a:xfrm>
            <a:off x="4457700" y="4183063"/>
            <a:ext cx="138113" cy="1127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85" name="Line 37"/>
          <p:cNvSpPr>
            <a:spLocks noChangeAspect="1" noChangeShapeType="1"/>
          </p:cNvSpPr>
          <p:nvPr/>
        </p:nvSpPr>
        <p:spPr bwMode="auto">
          <a:xfrm flipH="1">
            <a:off x="4433888" y="3975100"/>
            <a:ext cx="87312" cy="79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6" name="Line 38"/>
          <p:cNvSpPr>
            <a:spLocks noChangeAspect="1" noChangeShapeType="1"/>
          </p:cNvSpPr>
          <p:nvPr/>
        </p:nvSpPr>
        <p:spPr bwMode="auto">
          <a:xfrm flipH="1">
            <a:off x="4249738" y="4124325"/>
            <a:ext cx="85725" cy="682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7" name="Line 39"/>
          <p:cNvSpPr>
            <a:spLocks noChangeAspect="1" noChangeShapeType="1"/>
          </p:cNvSpPr>
          <p:nvPr/>
        </p:nvSpPr>
        <p:spPr bwMode="auto">
          <a:xfrm>
            <a:off x="4421188" y="4140200"/>
            <a:ext cx="66675" cy="714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8" name="Line 40"/>
          <p:cNvSpPr>
            <a:spLocks noChangeAspect="1" noChangeShapeType="1"/>
          </p:cNvSpPr>
          <p:nvPr/>
        </p:nvSpPr>
        <p:spPr bwMode="auto">
          <a:xfrm>
            <a:off x="4625975" y="3967163"/>
            <a:ext cx="889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9" name="Oval 41"/>
          <p:cNvSpPr>
            <a:spLocks noChangeAspect="1" noChangeArrowheads="1"/>
          </p:cNvSpPr>
          <p:nvPr/>
        </p:nvSpPr>
        <p:spPr bwMode="auto">
          <a:xfrm>
            <a:off x="4833938" y="4183063"/>
            <a:ext cx="138112" cy="1127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90" name="Line 42"/>
          <p:cNvSpPr>
            <a:spLocks noChangeAspect="1" noChangeShapeType="1"/>
          </p:cNvSpPr>
          <p:nvPr/>
        </p:nvSpPr>
        <p:spPr bwMode="auto">
          <a:xfrm>
            <a:off x="4795838" y="4132263"/>
            <a:ext cx="74612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1" name="Oval 43"/>
          <p:cNvSpPr>
            <a:spLocks noChangeAspect="1" noChangeArrowheads="1"/>
          </p:cNvSpPr>
          <p:nvPr/>
        </p:nvSpPr>
        <p:spPr bwMode="auto">
          <a:xfrm>
            <a:off x="5002213" y="4344988"/>
            <a:ext cx="139700" cy="1095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92" name="Line 44"/>
          <p:cNvSpPr>
            <a:spLocks noChangeAspect="1" noChangeShapeType="1"/>
          </p:cNvSpPr>
          <p:nvPr/>
        </p:nvSpPr>
        <p:spPr bwMode="auto">
          <a:xfrm>
            <a:off x="4902200" y="4237038"/>
            <a:ext cx="163513" cy="1635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41" name="AutoShape 45"/>
          <p:cNvSpPr>
            <a:spLocks noChangeAspect="1" noChangeArrowheads="1"/>
          </p:cNvSpPr>
          <p:nvPr/>
        </p:nvSpPr>
        <p:spPr bwMode="auto">
          <a:xfrm>
            <a:off x="1930400" y="2863850"/>
            <a:ext cx="854075" cy="227013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 anchor="ctr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Chunking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42" name="AutoShape 46"/>
          <p:cNvSpPr>
            <a:spLocks noChangeAspect="1" noChangeArrowheads="1"/>
          </p:cNvSpPr>
          <p:nvPr/>
        </p:nvSpPr>
        <p:spPr bwMode="auto">
          <a:xfrm>
            <a:off x="1843088" y="4533340"/>
            <a:ext cx="555625" cy="138113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43" name="AutoShape 47"/>
          <p:cNvSpPr>
            <a:spLocks noChangeAspect="1" noChangeArrowheads="1"/>
          </p:cNvSpPr>
          <p:nvPr/>
        </p:nvSpPr>
        <p:spPr bwMode="auto">
          <a:xfrm>
            <a:off x="6654800" y="4530725"/>
            <a:ext cx="558800" cy="1397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72" name="AutoShape 76"/>
          <p:cNvSpPr>
            <a:spLocks noChangeAspect="1" noChangeArrowheads="1"/>
          </p:cNvSpPr>
          <p:nvPr/>
        </p:nvSpPr>
        <p:spPr bwMode="auto">
          <a:xfrm>
            <a:off x="628650" y="2852738"/>
            <a:ext cx="1270000" cy="4159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 anchor="ctr"/>
          <a:lstStyle/>
          <a:p>
            <a:pPr algn="ctr" eaLnBrk="1" hangingPunct="1"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Reinforcement</a:t>
            </a:r>
          </a:p>
          <a:p>
            <a:pPr algn="ctr" eaLnBrk="1" hangingPunct="1"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77" name="AutoShape 81"/>
          <p:cNvSpPr>
            <a:spLocks noChangeAspect="1" noChangeArrowheads="1"/>
          </p:cNvSpPr>
          <p:nvPr/>
        </p:nvSpPr>
        <p:spPr bwMode="auto">
          <a:xfrm>
            <a:off x="6316663" y="5951538"/>
            <a:ext cx="1308100" cy="296862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9144" rIns="83210" bIns="9144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8" name="Line 82"/>
          <p:cNvSpPr>
            <a:spLocks noChangeShapeType="1"/>
          </p:cNvSpPr>
          <p:nvPr/>
        </p:nvSpPr>
        <p:spPr bwMode="auto">
          <a:xfrm flipH="1">
            <a:off x="6958013" y="4676775"/>
            <a:ext cx="0" cy="1365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9" name="Line 84"/>
          <p:cNvSpPr>
            <a:spLocks noChangeAspect="1" noChangeShapeType="1"/>
          </p:cNvSpPr>
          <p:nvPr/>
        </p:nvSpPr>
        <p:spPr bwMode="auto">
          <a:xfrm>
            <a:off x="1182688" y="4054475"/>
            <a:ext cx="3238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200" name="AutoShape 85"/>
          <p:cNvCxnSpPr>
            <a:cxnSpLocks noChangeShapeType="1"/>
          </p:cNvCxnSpPr>
          <p:nvPr/>
        </p:nvCxnSpPr>
        <p:spPr bwMode="auto">
          <a:xfrm>
            <a:off x="2097088" y="5649913"/>
            <a:ext cx="0" cy="3413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61" name="Rectangle 65"/>
          <p:cNvSpPr>
            <a:spLocks noChangeAspect="1" noChangeArrowheads="1"/>
          </p:cNvSpPr>
          <p:nvPr/>
        </p:nvSpPr>
        <p:spPr bwMode="auto">
          <a:xfrm>
            <a:off x="3557588" y="1812925"/>
            <a:ext cx="2227262" cy="83185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8321" rIns="83210" bIns="41605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Semantic</a:t>
            </a:r>
            <a:endParaRPr 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02" name="Line 64"/>
          <p:cNvSpPr>
            <a:spLocks noChangeAspect="1" noChangeShapeType="1"/>
          </p:cNvSpPr>
          <p:nvPr/>
        </p:nvSpPr>
        <p:spPr bwMode="auto">
          <a:xfrm>
            <a:off x="4587875" y="2647950"/>
            <a:ext cx="9525" cy="7572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03" name="Group 4"/>
          <p:cNvGrpSpPr>
            <a:grpSpLocks/>
          </p:cNvGrpSpPr>
          <p:nvPr/>
        </p:nvGrpSpPr>
        <p:grpSpPr bwMode="auto">
          <a:xfrm>
            <a:off x="3717925" y="2168525"/>
            <a:ext cx="1571625" cy="427038"/>
            <a:chOff x="3718137" y="2168906"/>
            <a:chExt cx="1572079" cy="426860"/>
          </a:xfrm>
        </p:grpSpPr>
        <p:sp>
          <p:nvSpPr>
            <p:cNvPr id="7236" name="Oval 55"/>
            <p:cNvSpPr>
              <a:spLocks noChangeAspect="1" noChangeArrowheads="1"/>
            </p:cNvSpPr>
            <p:nvPr/>
          </p:nvSpPr>
          <p:spPr bwMode="auto">
            <a:xfrm>
              <a:off x="4449687" y="2477298"/>
              <a:ext cx="137963" cy="11188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Oval 56"/>
            <p:cNvSpPr>
              <a:spLocks noChangeAspect="1" noChangeArrowheads="1"/>
            </p:cNvSpPr>
            <p:nvPr/>
          </p:nvSpPr>
          <p:spPr bwMode="auto">
            <a:xfrm>
              <a:off x="4811404" y="2174547"/>
              <a:ext cx="139122" cy="1109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Oval 57"/>
            <p:cNvSpPr>
              <a:spLocks noChangeAspect="1" noChangeArrowheads="1"/>
            </p:cNvSpPr>
            <p:nvPr/>
          </p:nvSpPr>
          <p:spPr bwMode="auto">
            <a:xfrm>
              <a:off x="4623590" y="2326863"/>
              <a:ext cx="137963" cy="11000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Oval 58"/>
            <p:cNvSpPr>
              <a:spLocks noChangeAspect="1" noChangeArrowheads="1"/>
            </p:cNvSpPr>
            <p:nvPr/>
          </p:nvSpPr>
          <p:spPr bwMode="auto">
            <a:xfrm>
              <a:off x="4993423" y="2326863"/>
              <a:ext cx="136803" cy="11000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Oval 59"/>
            <p:cNvSpPr>
              <a:spLocks noChangeAspect="1" noChangeArrowheads="1"/>
            </p:cNvSpPr>
            <p:nvPr/>
          </p:nvSpPr>
          <p:spPr bwMode="auto">
            <a:xfrm>
              <a:off x="5149935" y="2477298"/>
              <a:ext cx="140281" cy="11188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Line 60"/>
            <p:cNvSpPr>
              <a:spLocks noChangeAspect="1" noChangeShapeType="1"/>
            </p:cNvSpPr>
            <p:nvPr/>
          </p:nvSpPr>
          <p:spPr bwMode="auto">
            <a:xfrm flipH="1">
              <a:off x="4739525" y="2268569"/>
              <a:ext cx="83473" cy="780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Line 61"/>
            <p:cNvSpPr>
              <a:spLocks noChangeAspect="1" noChangeShapeType="1"/>
            </p:cNvSpPr>
            <p:nvPr/>
          </p:nvSpPr>
          <p:spPr bwMode="auto">
            <a:xfrm flipH="1">
              <a:off x="4554029" y="2416184"/>
              <a:ext cx="88111" cy="695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Line 62"/>
            <p:cNvSpPr>
              <a:spLocks noChangeAspect="1" noChangeShapeType="1"/>
            </p:cNvSpPr>
            <p:nvPr/>
          </p:nvSpPr>
          <p:spPr bwMode="auto">
            <a:xfrm>
              <a:off x="5117473" y="2427466"/>
              <a:ext cx="60286" cy="686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Line 63"/>
            <p:cNvSpPr>
              <a:spLocks noChangeAspect="1" noChangeShapeType="1"/>
            </p:cNvSpPr>
            <p:nvPr/>
          </p:nvSpPr>
          <p:spPr bwMode="auto">
            <a:xfrm>
              <a:off x="4931977" y="2260107"/>
              <a:ext cx="90429" cy="761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5" name="Oval 67"/>
            <p:cNvSpPr>
              <a:spLocks noChangeAspect="1" noChangeArrowheads="1"/>
            </p:cNvSpPr>
            <p:nvPr/>
          </p:nvSpPr>
          <p:spPr bwMode="auto">
            <a:xfrm>
              <a:off x="3718137" y="2475418"/>
              <a:ext cx="136803" cy="11000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Oval 68"/>
            <p:cNvSpPr>
              <a:spLocks noChangeAspect="1" noChangeArrowheads="1"/>
            </p:cNvSpPr>
            <p:nvPr/>
          </p:nvSpPr>
          <p:spPr bwMode="auto">
            <a:xfrm>
              <a:off x="4082173" y="2168906"/>
              <a:ext cx="135644" cy="1109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Oval 69"/>
            <p:cNvSpPr>
              <a:spLocks noChangeAspect="1" noChangeArrowheads="1"/>
            </p:cNvSpPr>
            <p:nvPr/>
          </p:nvSpPr>
          <p:spPr bwMode="auto">
            <a:xfrm>
              <a:off x="3890880" y="2331564"/>
              <a:ext cx="139122" cy="1109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Oval 70"/>
            <p:cNvSpPr>
              <a:spLocks noChangeAspect="1" noChangeArrowheads="1"/>
            </p:cNvSpPr>
            <p:nvPr/>
          </p:nvSpPr>
          <p:spPr bwMode="auto">
            <a:xfrm>
              <a:off x="4260713" y="2331564"/>
              <a:ext cx="140281" cy="1109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Oval 71"/>
            <p:cNvSpPr>
              <a:spLocks noChangeAspect="1" noChangeArrowheads="1"/>
            </p:cNvSpPr>
            <p:nvPr/>
          </p:nvSpPr>
          <p:spPr bwMode="auto">
            <a:xfrm>
              <a:off x="4033480" y="2481999"/>
              <a:ext cx="139122" cy="11376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Line 72"/>
            <p:cNvSpPr>
              <a:spLocks noChangeAspect="1" noChangeShapeType="1"/>
            </p:cNvSpPr>
            <p:nvPr/>
          </p:nvSpPr>
          <p:spPr bwMode="auto">
            <a:xfrm flipH="1">
              <a:off x="4009134" y="2263868"/>
              <a:ext cx="83473" cy="789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1" name="Line 73"/>
            <p:cNvSpPr>
              <a:spLocks noChangeAspect="1" noChangeShapeType="1"/>
            </p:cNvSpPr>
            <p:nvPr/>
          </p:nvSpPr>
          <p:spPr bwMode="auto">
            <a:xfrm flipH="1">
              <a:off x="3822478" y="2419945"/>
              <a:ext cx="78836" cy="620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2" name="Line 74"/>
            <p:cNvSpPr>
              <a:spLocks noChangeAspect="1" noChangeShapeType="1"/>
            </p:cNvSpPr>
            <p:nvPr/>
          </p:nvSpPr>
          <p:spPr bwMode="auto">
            <a:xfrm>
              <a:off x="3998700" y="2434048"/>
              <a:ext cx="54489" cy="573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3" name="Line 75"/>
            <p:cNvSpPr>
              <a:spLocks noChangeAspect="1" noChangeShapeType="1"/>
            </p:cNvSpPr>
            <p:nvPr/>
          </p:nvSpPr>
          <p:spPr bwMode="auto">
            <a:xfrm>
              <a:off x="4200427" y="2263868"/>
              <a:ext cx="83473" cy="761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04" name="Line 77"/>
          <p:cNvSpPr>
            <a:spLocks noChangeAspect="1" noChangeShapeType="1"/>
          </p:cNvSpPr>
          <p:nvPr/>
        </p:nvSpPr>
        <p:spPr bwMode="auto">
          <a:xfrm flipH="1" flipV="1">
            <a:off x="4849812" y="2649684"/>
            <a:ext cx="3175" cy="765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74" name="AutoShape 78"/>
          <p:cNvSpPr>
            <a:spLocks noChangeAspect="1" noChangeArrowheads="1"/>
          </p:cNvSpPr>
          <p:nvPr/>
        </p:nvSpPr>
        <p:spPr bwMode="auto">
          <a:xfrm>
            <a:off x="4433888" y="3402573"/>
            <a:ext cx="555625" cy="1397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82" name="AutoShape 86"/>
          <p:cNvSpPr>
            <a:spLocks noChangeAspect="1" noChangeArrowheads="1"/>
          </p:cNvSpPr>
          <p:nvPr/>
        </p:nvSpPr>
        <p:spPr bwMode="auto">
          <a:xfrm>
            <a:off x="4795838" y="2752725"/>
            <a:ext cx="874712" cy="433387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2700">
            <a:solidFill>
              <a:srgbClr val="000000"/>
            </a:solidFill>
            <a:prstDash val="lg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/>
          <a:lstStyle/>
          <a:p>
            <a:pPr algn="ctr" eaLnBrk="1" hangingPunct="1"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Semantic</a:t>
            </a:r>
          </a:p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07" name="AutoShape 9"/>
          <p:cNvCxnSpPr>
            <a:cxnSpLocks noChangeShapeType="1"/>
          </p:cNvCxnSpPr>
          <p:nvPr/>
        </p:nvCxnSpPr>
        <p:spPr bwMode="auto">
          <a:xfrm flipH="1" flipV="1">
            <a:off x="7378700" y="2647950"/>
            <a:ext cx="6350" cy="75723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08" name="AutoShape 10"/>
          <p:cNvCxnSpPr>
            <a:cxnSpLocks noChangeShapeType="1"/>
          </p:cNvCxnSpPr>
          <p:nvPr/>
        </p:nvCxnSpPr>
        <p:spPr bwMode="auto">
          <a:xfrm>
            <a:off x="6734175" y="2641600"/>
            <a:ext cx="1588" cy="763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44" name="Rectangle 48"/>
          <p:cNvSpPr>
            <a:spLocks noChangeAspect="1" noChangeArrowheads="1"/>
          </p:cNvSpPr>
          <p:nvPr/>
        </p:nvSpPr>
        <p:spPr bwMode="auto">
          <a:xfrm>
            <a:off x="6162675" y="1812925"/>
            <a:ext cx="2225675" cy="831850"/>
          </a:xfrm>
          <a:prstGeom prst="rect">
            <a:avLst/>
          </a:prstGeom>
          <a:solidFill>
            <a:srgbClr val="FFFF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8321" rIns="83210" bIns="41605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Episodic</a:t>
            </a:r>
            <a:endParaRPr lang="en-US" sz="4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10" name="AutoShape 49"/>
          <p:cNvSpPr>
            <a:spLocks noChangeAspect="1" noChangeArrowheads="1"/>
          </p:cNvSpPr>
          <p:nvPr/>
        </p:nvSpPr>
        <p:spPr bwMode="auto">
          <a:xfrm>
            <a:off x="7185025" y="2387600"/>
            <a:ext cx="566738" cy="1968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1" name="AutoShape 50"/>
          <p:cNvSpPr>
            <a:spLocks noChangeAspect="1" noChangeArrowheads="1"/>
          </p:cNvSpPr>
          <p:nvPr/>
        </p:nvSpPr>
        <p:spPr bwMode="auto">
          <a:xfrm>
            <a:off x="7112000" y="2343150"/>
            <a:ext cx="565150" cy="1968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2" name="AutoShape 51"/>
          <p:cNvSpPr>
            <a:spLocks noChangeAspect="1" noChangeArrowheads="1"/>
          </p:cNvSpPr>
          <p:nvPr/>
        </p:nvSpPr>
        <p:spPr bwMode="auto">
          <a:xfrm>
            <a:off x="7042150" y="2297113"/>
            <a:ext cx="565150" cy="1952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3" name="AutoShape 52"/>
          <p:cNvSpPr>
            <a:spLocks noChangeAspect="1" noChangeArrowheads="1"/>
          </p:cNvSpPr>
          <p:nvPr/>
        </p:nvSpPr>
        <p:spPr bwMode="auto">
          <a:xfrm>
            <a:off x="6962775" y="2249488"/>
            <a:ext cx="571500" cy="1984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4" name="AutoShape 53"/>
          <p:cNvSpPr>
            <a:spLocks noChangeAspect="1" noChangeArrowheads="1"/>
          </p:cNvSpPr>
          <p:nvPr/>
        </p:nvSpPr>
        <p:spPr bwMode="auto">
          <a:xfrm>
            <a:off x="6894513" y="2205038"/>
            <a:ext cx="561975" cy="1984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5" name="AutoShape 54"/>
          <p:cNvSpPr>
            <a:spLocks noChangeAspect="1" noChangeArrowheads="1"/>
          </p:cNvSpPr>
          <p:nvPr/>
        </p:nvSpPr>
        <p:spPr bwMode="auto">
          <a:xfrm>
            <a:off x="6823075" y="2160588"/>
            <a:ext cx="561975" cy="1968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8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975" name="AutoShape 79"/>
          <p:cNvSpPr>
            <a:spLocks noChangeAspect="1" noChangeArrowheads="1"/>
          </p:cNvSpPr>
          <p:nvPr/>
        </p:nvSpPr>
        <p:spPr bwMode="auto">
          <a:xfrm>
            <a:off x="6481763" y="3405188"/>
            <a:ext cx="560387" cy="141287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83" name="AutoShape 87"/>
          <p:cNvSpPr>
            <a:spLocks noChangeAspect="1" noChangeArrowheads="1"/>
          </p:cNvSpPr>
          <p:nvPr/>
        </p:nvSpPr>
        <p:spPr bwMode="auto">
          <a:xfrm>
            <a:off x="6950075" y="2852738"/>
            <a:ext cx="876300" cy="433387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 anchor="ctr"/>
          <a:lstStyle/>
          <a:p>
            <a:pPr algn="ctr" eaLnBrk="1" hangingPunct="1"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Episodic</a:t>
            </a:r>
          </a:p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19" name="AutoShape 85"/>
          <p:cNvCxnSpPr>
            <a:cxnSpLocks noChangeShapeType="1"/>
            <a:stCxn id="80976" idx="2"/>
          </p:cNvCxnSpPr>
          <p:nvPr/>
        </p:nvCxnSpPr>
        <p:spPr bwMode="auto">
          <a:xfrm flipH="1">
            <a:off x="2097088" y="6248400"/>
            <a:ext cx="0" cy="2063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Rounded Rectangle 3"/>
          <p:cNvSpPr/>
          <p:nvPr/>
        </p:nvSpPr>
        <p:spPr>
          <a:xfrm>
            <a:off x="1725613" y="4813300"/>
            <a:ext cx="5881687" cy="830263"/>
          </a:xfrm>
          <a:prstGeom prst="roundRect">
            <a:avLst/>
          </a:prstGeom>
          <a:solidFill>
            <a:srgbClr val="D7FAD2"/>
          </a:solidFill>
          <a:ln w="1270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Spatial Visual System (SVS)</a:t>
            </a:r>
          </a:p>
        </p:txBody>
      </p:sp>
      <p:cxnSp>
        <p:nvCxnSpPr>
          <p:cNvPr id="7221" name="AutoShape 85"/>
          <p:cNvCxnSpPr>
            <a:cxnSpLocks noChangeShapeType="1"/>
          </p:cNvCxnSpPr>
          <p:nvPr/>
        </p:nvCxnSpPr>
        <p:spPr bwMode="auto">
          <a:xfrm>
            <a:off x="2120900" y="4665663"/>
            <a:ext cx="0" cy="1555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22" name="Line 82"/>
          <p:cNvSpPr>
            <a:spLocks noChangeShapeType="1"/>
          </p:cNvSpPr>
          <p:nvPr/>
        </p:nvSpPr>
        <p:spPr bwMode="auto">
          <a:xfrm>
            <a:off x="6958013" y="5645150"/>
            <a:ext cx="4762" cy="303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3" name="TextBox 5"/>
          <p:cNvSpPr txBox="1">
            <a:spLocks noChangeArrowheads="1"/>
          </p:cNvSpPr>
          <p:nvPr/>
        </p:nvSpPr>
        <p:spPr bwMode="auto">
          <a:xfrm>
            <a:off x="3218440" y="5128439"/>
            <a:ext cx="34464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12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Object-based continuous metric </a:t>
            </a:r>
            <a:r>
              <a:rPr lang="en-US" altLang="en-US" sz="1200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space</a:t>
            </a:r>
            <a:endParaRPr lang="en-US" altLang="en-US" sz="1200" b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976" name="AutoShape 80"/>
          <p:cNvSpPr>
            <a:spLocks noChangeAspect="1" noChangeArrowheads="1"/>
          </p:cNvSpPr>
          <p:nvPr/>
        </p:nvSpPr>
        <p:spPr bwMode="auto">
          <a:xfrm>
            <a:off x="1498600" y="5951538"/>
            <a:ext cx="1198563" cy="296862"/>
          </a:xfrm>
          <a:prstGeom prst="roundRect">
            <a:avLst>
              <a:gd name="adj" fmla="val 16667"/>
            </a:avLst>
          </a:prstGeom>
          <a:solidFill>
            <a:srgbClr val="DBFAD2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9144" rIns="83210" bIns="9144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Perception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owchart: Data 6"/>
          <p:cNvSpPr/>
          <p:nvPr/>
        </p:nvSpPr>
        <p:spPr>
          <a:xfrm>
            <a:off x="260350" y="5991225"/>
            <a:ext cx="1184275" cy="506413"/>
          </a:xfrm>
          <a:prstGeom prst="flowChartInputOutp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Cube 103"/>
          <p:cNvSpPr/>
          <p:nvPr/>
        </p:nvSpPr>
        <p:spPr>
          <a:xfrm>
            <a:off x="1011238" y="6100763"/>
            <a:ext cx="220662" cy="300037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Cube 104"/>
          <p:cNvSpPr/>
          <p:nvPr/>
        </p:nvSpPr>
        <p:spPr>
          <a:xfrm>
            <a:off x="407988" y="6102350"/>
            <a:ext cx="220662" cy="300038"/>
          </a:xfrm>
          <a:prstGeom prst="cub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n 9"/>
          <p:cNvSpPr/>
          <p:nvPr/>
        </p:nvSpPr>
        <p:spPr>
          <a:xfrm rot="5400000">
            <a:off x="742950" y="6170613"/>
            <a:ext cx="146050" cy="2984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29" name="Group 10"/>
          <p:cNvGrpSpPr>
            <a:grpSpLocks/>
          </p:cNvGrpSpPr>
          <p:nvPr/>
        </p:nvGrpSpPr>
        <p:grpSpPr bwMode="auto">
          <a:xfrm>
            <a:off x="1863725" y="4879975"/>
            <a:ext cx="1587500" cy="695325"/>
            <a:chOff x="1864133" y="4880281"/>
            <a:chExt cx="1586693" cy="695133"/>
          </a:xfrm>
        </p:grpSpPr>
        <p:sp>
          <p:nvSpPr>
            <p:cNvPr id="8" name="Rectangle 7"/>
            <p:cNvSpPr/>
            <p:nvPr/>
          </p:nvSpPr>
          <p:spPr>
            <a:xfrm>
              <a:off x="1864133" y="4880281"/>
              <a:ext cx="1586693" cy="69513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lowchart: Data 105"/>
            <p:cNvSpPr/>
            <p:nvPr/>
          </p:nvSpPr>
          <p:spPr>
            <a:xfrm>
              <a:off x="1979962" y="5005659"/>
              <a:ext cx="1185259" cy="504686"/>
            </a:xfrm>
            <a:prstGeom prst="flowChartInputOutpu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Cube 106"/>
            <p:cNvSpPr/>
            <p:nvPr/>
          </p:nvSpPr>
          <p:spPr>
            <a:xfrm>
              <a:off x="2732055" y="5113580"/>
              <a:ext cx="220550" cy="301542"/>
            </a:xfrm>
            <a:prstGeom prst="cub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Cube 107"/>
            <p:cNvSpPr/>
            <p:nvPr/>
          </p:nvSpPr>
          <p:spPr>
            <a:xfrm>
              <a:off x="2127524" y="5115166"/>
              <a:ext cx="222137" cy="301542"/>
            </a:xfrm>
            <a:prstGeom prst="cub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Can 108"/>
            <p:cNvSpPr/>
            <p:nvPr/>
          </p:nvSpPr>
          <p:spPr>
            <a:xfrm rot="5400000">
              <a:off x="2463886" y="5183445"/>
              <a:ext cx="146010" cy="298298"/>
            </a:xfrm>
            <a:prstGeom prst="ca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4" name="AutoShape 81"/>
          <p:cNvSpPr>
            <a:spLocks noChangeAspect="1" noChangeArrowheads="1"/>
          </p:cNvSpPr>
          <p:nvPr/>
        </p:nvSpPr>
        <p:spPr bwMode="auto">
          <a:xfrm>
            <a:off x="6316663" y="4876800"/>
            <a:ext cx="1271587" cy="28892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0" tIns="9144" rIns="83210" bIns="9144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controller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>
            <a:stCxn id="80944" idx="1"/>
            <a:endCxn id="80961" idx="3"/>
          </p:cNvCxnSpPr>
          <p:nvPr/>
        </p:nvCxnSpPr>
        <p:spPr bwMode="auto">
          <a:xfrm flipH="1">
            <a:off x="5784850" y="2228850"/>
            <a:ext cx="377825" cy="0"/>
          </a:xfrm>
          <a:prstGeom prst="straightConnector1">
            <a:avLst/>
          </a:prstGeom>
          <a:ln>
            <a:prstDash val="dash"/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AutoShape 45"/>
          <p:cNvSpPr>
            <a:spLocks noChangeAspect="1" noChangeArrowheads="1"/>
          </p:cNvSpPr>
          <p:nvPr/>
        </p:nvSpPr>
        <p:spPr bwMode="auto">
          <a:xfrm>
            <a:off x="2553411" y="5745163"/>
            <a:ext cx="1472232" cy="2952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2700">
            <a:solidFill>
              <a:srgbClr val="000000"/>
            </a:solidFill>
            <a:prstDash val="lg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 anchor="ctr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Percept learning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AutoShape 45"/>
          <p:cNvSpPr>
            <a:spLocks noChangeAspect="1" noChangeArrowheads="1"/>
          </p:cNvSpPr>
          <p:nvPr/>
        </p:nvSpPr>
        <p:spPr bwMode="auto">
          <a:xfrm>
            <a:off x="7324725" y="5427662"/>
            <a:ext cx="1472232" cy="2952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2700">
            <a:solidFill>
              <a:srgbClr val="000000"/>
            </a:solidFill>
            <a:prstDash val="lg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 anchor="ctr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learning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AutoShape 45"/>
          <p:cNvSpPr>
            <a:spLocks noChangeAspect="1" noChangeArrowheads="1"/>
          </p:cNvSpPr>
          <p:nvPr/>
        </p:nvSpPr>
        <p:spPr bwMode="auto">
          <a:xfrm>
            <a:off x="7687294" y="4743450"/>
            <a:ext cx="1109663" cy="2952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2700">
            <a:solidFill>
              <a:srgbClr val="000000"/>
            </a:solidFill>
            <a:prstDash val="lgDash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321" tIns="8321" rIns="8321" bIns="8321" anchor="ctr"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learning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5205" y="6657975"/>
            <a:ext cx="7086600" cy="22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tabLst>
                <a:tab pos="127000" algn="l"/>
              </a:tabLst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Laird, J. E. (2012). </a:t>
            </a:r>
            <a:r>
              <a:rPr lang="en-US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Soar Cognitive Architecture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MIT Press.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433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41" grpId="0" animBg="1"/>
      <p:bldP spid="80972" grpId="0" animBg="1"/>
      <p:bldP spid="80982" grpId="0" animBg="1"/>
      <p:bldP spid="80983" grpId="0" animBg="1"/>
      <p:bldP spid="99" grpId="0" animBg="1"/>
      <p:bldP spid="96" grpId="0" animBg="1"/>
      <p:bldP spid="9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L1</a:t>
            </a:r>
            <a:r>
              <a:rPr lang="en-US" sz="2800" dirty="0"/>
              <a:t>: Architectural Learning </a:t>
            </a:r>
            <a:r>
              <a:rPr lang="en-US" sz="2800" u="sng" dirty="0" smtClean="0"/>
              <a:t>Mechanisms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 marL="630238" lvl="1" indent="-288925"/>
            <a:r>
              <a:rPr lang="en-US" sz="2400" i="1" dirty="0" smtClean="0"/>
              <a:t>Captures knowledge from an agent’s ongoing experiences. </a:t>
            </a:r>
            <a:endParaRPr lang="en-US" sz="2400" dirty="0" smtClean="0"/>
          </a:p>
          <a:p>
            <a:pPr marL="630238" lvl="1" indent="-288925"/>
            <a:r>
              <a:rPr lang="en-US" sz="2400" dirty="0" smtClean="0"/>
              <a:t>Perceptual</a:t>
            </a:r>
            <a:r>
              <a:rPr lang="en-US" sz="2400" dirty="0" smtClean="0"/>
              <a:t>, procedural, semantic, episodic, motor, ...</a:t>
            </a:r>
          </a:p>
          <a:p>
            <a:pPr marL="630238" lvl="1" indent="-288925"/>
            <a:endParaRPr lang="en-US" sz="2400" dirty="0" smtClean="0"/>
          </a:p>
          <a:p>
            <a:r>
              <a:rPr lang="en-US" sz="2800" dirty="0"/>
              <a:t>L2: Knowledge-based Learning </a:t>
            </a:r>
            <a:r>
              <a:rPr lang="en-US" sz="2800" u="sng" dirty="0" smtClean="0"/>
              <a:t>Strategies</a:t>
            </a:r>
            <a:r>
              <a:rPr lang="en-US" sz="2800" dirty="0" smtClean="0"/>
              <a:t> </a:t>
            </a:r>
          </a:p>
          <a:p>
            <a:pPr marL="630238" lvl="1" indent="-288925"/>
            <a:r>
              <a:rPr lang="en-US" sz="2400" i="1" dirty="0" smtClean="0"/>
              <a:t>Create </a:t>
            </a:r>
            <a:r>
              <a:rPr lang="en-US" sz="2400" i="1" dirty="0"/>
              <a:t>experiences </a:t>
            </a:r>
            <a:r>
              <a:rPr lang="en-US" sz="2400" i="1" dirty="0" smtClean="0"/>
              <a:t>for L1 mechanisms to learn. </a:t>
            </a:r>
          </a:p>
          <a:p>
            <a:pPr marL="630238" lvl="1" indent="-288925"/>
            <a:r>
              <a:rPr lang="en-US" sz="2400" dirty="0" smtClean="0"/>
              <a:t>Examples: Practice an activity, run a </a:t>
            </a:r>
            <a:r>
              <a:rPr lang="en-US" sz="2400" dirty="0" smtClean="0"/>
              <a:t>scientific </a:t>
            </a:r>
            <a:r>
              <a:rPr lang="en-US" sz="2400" dirty="0" smtClean="0"/>
              <a:t>experiment.</a:t>
            </a:r>
          </a:p>
          <a:p>
            <a:pPr marL="341313" lvl="1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800" dirty="0"/>
          </a:p>
          <a:p>
            <a:endParaRPr lang="en-US" sz="2800" i="1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Hypothesis: Two Kinds of Learning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90654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L1: Architectural Learning </a:t>
            </a:r>
            <a:r>
              <a:rPr lang="en-US" sz="3200" dirty="0" smtClean="0"/>
              <a:t>Mechanisms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Automatic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Innate, effortless, fast, online, always </a:t>
            </a:r>
            <a:r>
              <a:rPr lang="en-US" sz="2400" dirty="0" smtClean="0"/>
              <a:t>active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Bottom up, data driven</a:t>
            </a:r>
            <a:endParaRPr lang="en-US" sz="24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24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Learn directly from agent’s experiences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Perceptual and internal structures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Temporally </a:t>
            </a:r>
            <a:r>
              <a:rPr lang="en-US" sz="2400" dirty="0" smtClean="0"/>
              <a:t>local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24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 smtClean="0"/>
              <a:t>Diverse mechanisms for diverse representations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Neural networks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Graphical models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Relational symbolic representations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&lt;Quantum?&gt;</a:t>
            </a:r>
          </a:p>
        </p:txBody>
      </p:sp>
    </p:spTree>
    <p:extLst>
      <p:ext uri="{BB962C8B-B14F-4D97-AF65-F5344CB8AC3E}">
        <p14:creationId xmlns:p14="http://schemas.microsoft.com/office/powerpoint/2010/main" val="36182578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807325" cy="82232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L2: Knowledge-based Learning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Deliberate</a:t>
            </a:r>
            <a:r>
              <a:rPr lang="en-US" sz="2800" i="1" dirty="0" smtClean="0"/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Initiated and controlled by agent knowledge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Are “tasks” for the agent and </a:t>
            </a:r>
            <a:r>
              <a:rPr lang="en-US" sz="2400" dirty="0"/>
              <a:t>competes with task </a:t>
            </a:r>
            <a:r>
              <a:rPr lang="en-US" sz="2400" dirty="0" smtClean="0"/>
              <a:t>reasoning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Can be learned and improved with experience </a:t>
            </a: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Do </a:t>
            </a:r>
            <a:r>
              <a:rPr lang="en-US" sz="2800" dirty="0"/>
              <a:t>not </a:t>
            </a:r>
            <a:r>
              <a:rPr lang="en-US" sz="2800" dirty="0" smtClean="0"/>
              <a:t>directly modify </a:t>
            </a:r>
            <a:r>
              <a:rPr lang="en-US" sz="2800" dirty="0" smtClean="0"/>
              <a:t>long-term memory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Use existing </a:t>
            </a:r>
            <a:r>
              <a:rPr lang="en-US" sz="2800" dirty="0" smtClean="0"/>
              <a:t>capabilities </a:t>
            </a:r>
            <a:r>
              <a:rPr lang="en-US" sz="2800" dirty="0" smtClean="0"/>
              <a:t>to create experiences for L1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Action, analogy</a:t>
            </a:r>
            <a:r>
              <a:rPr lang="en-US" sz="2400" dirty="0"/>
              <a:t>, </a:t>
            </a:r>
            <a:r>
              <a:rPr lang="en-US" sz="2400" dirty="0" smtClean="0"/>
              <a:t>attention, decision making, dialog</a:t>
            </a:r>
            <a:r>
              <a:rPr lang="en-US" sz="2400" dirty="0"/>
              <a:t>, </a:t>
            </a:r>
            <a:r>
              <a:rPr lang="en-US" sz="2400" dirty="0" smtClean="0"/>
              <a:t>goal-based reasoning, meta-reasoning</a:t>
            </a:r>
            <a:r>
              <a:rPr lang="en-US" sz="2400" dirty="0"/>
              <a:t>, </a:t>
            </a:r>
            <a:r>
              <a:rPr lang="en-US" sz="2400" dirty="0" smtClean="0"/>
              <a:t>natural language reasoning, planning, spatial reasoning, temporal reasoning, theory of mind, …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Allow </a:t>
            </a:r>
            <a:r>
              <a:rPr lang="en-US" sz="2800" dirty="0" smtClean="0"/>
              <a:t>generative heterogeneous and non-local learning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Can combine different types of knowledge acquired over time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Examples</a:t>
            </a:r>
            <a:r>
              <a:rPr lang="en-US" sz="2800" dirty="0" smtClean="0"/>
              <a:t>: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Deliberate rehearsal, explicit training regimes (studying), self-explanation, learning by instruction, after-action review, …</a:t>
            </a:r>
            <a:r>
              <a:rPr lang="en-US" sz="2800" dirty="0" smtClean="0"/>
              <a:t> </a:t>
            </a:r>
            <a:endParaRPr lang="en-US" sz="2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442680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Reinforcement Learning: L1 or L2?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L1: Updates to value function</a:t>
            </a:r>
          </a:p>
          <a:p>
            <a:endParaRPr lang="en-US" dirty="0" smtClean="0"/>
          </a:p>
          <a:p>
            <a:r>
              <a:rPr lang="en-US" dirty="0" smtClean="0"/>
              <a:t>Modifying parameters:</a:t>
            </a:r>
          </a:p>
          <a:p>
            <a:pPr lvl="1"/>
            <a:r>
              <a:rPr lang="en-US" dirty="0" smtClean="0"/>
              <a:t>Learning rate? </a:t>
            </a:r>
          </a:p>
          <a:p>
            <a:pPr lvl="2"/>
            <a:r>
              <a:rPr lang="en-US" dirty="0" smtClean="0"/>
              <a:t>Fixed, or fixed schedule, or dependent on task?</a:t>
            </a:r>
          </a:p>
          <a:p>
            <a:pPr lvl="1"/>
            <a:r>
              <a:rPr lang="en-US" dirty="0" smtClean="0"/>
              <a:t>Exploration/exploitation tradeoff?</a:t>
            </a:r>
          </a:p>
          <a:p>
            <a:pPr lvl="2"/>
            <a:r>
              <a:rPr lang="en-US" dirty="0"/>
              <a:t>Fixed, or fixed schedule, or dependent on task?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L2: Overall </a:t>
            </a:r>
            <a:r>
              <a:rPr lang="en-US" dirty="0" smtClean="0"/>
              <a:t>strategy:</a:t>
            </a:r>
          </a:p>
          <a:p>
            <a:pPr lvl="1"/>
            <a:r>
              <a:rPr lang="en-US" dirty="0" smtClean="0"/>
              <a:t>Number of training trials?</a:t>
            </a:r>
          </a:p>
          <a:p>
            <a:pPr lvl="1"/>
            <a:r>
              <a:rPr lang="en-US" dirty="0" smtClean="0"/>
              <a:t>Intermixing of training?</a:t>
            </a:r>
          </a:p>
          <a:p>
            <a:pPr lvl="1"/>
            <a:r>
              <a:rPr lang="en-US" dirty="0" smtClean="0"/>
              <a:t>Using internal planning or acting in the world?</a:t>
            </a:r>
          </a:p>
        </p:txBody>
      </p:sp>
    </p:spTree>
    <p:extLst>
      <p:ext uri="{BB962C8B-B14F-4D97-AF65-F5344CB8AC3E}">
        <p14:creationId xmlns:p14="http://schemas.microsoft.com/office/powerpoint/2010/main" val="1762030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L2: Interactive </a:t>
            </a:r>
            <a:r>
              <a:rPr lang="en-US" sz="3200" dirty="0"/>
              <a:t>Task </a:t>
            </a:r>
            <a:r>
              <a:rPr lang="en-US" sz="3200" dirty="0" smtClean="0"/>
              <a:t>Learning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4726"/>
            <a:ext cx="9124950" cy="382587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tabLst>
                <a:tab pos="3884613" algn="l"/>
              </a:tabLst>
            </a:pPr>
            <a:r>
              <a:rPr lang="en-US" sz="2400" dirty="0" smtClean="0"/>
              <a:t>Learn new tasks through natural interactions with humans.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2400" dirty="0" smtClean="0"/>
              <a:t>Rosie</a:t>
            </a:r>
          </a:p>
          <a:p>
            <a:pPr lvl="1">
              <a:spcBef>
                <a:spcPts val="0"/>
              </a:spcBef>
              <a:defRPr/>
            </a:pPr>
            <a:r>
              <a:rPr lang="en-US" sz="2400" dirty="0" smtClean="0"/>
              <a:t>Implemented in Soar: lots of procedural and semantic knowledge – </a:t>
            </a:r>
            <a:r>
              <a:rPr lang="en-US" sz="2400" i="1" dirty="0" smtClean="0"/>
              <a:t>no new learning </a:t>
            </a:r>
            <a:r>
              <a:rPr lang="en-US" sz="2400" i="1" dirty="0" smtClean="0"/>
              <a:t>mechanisms</a:t>
            </a:r>
          </a:p>
          <a:p>
            <a:pPr lvl="1">
              <a:spcBef>
                <a:spcPts val="0"/>
              </a:spcBef>
              <a:defRPr/>
            </a:pPr>
            <a:r>
              <a:rPr lang="en-US" sz="2400" dirty="0" smtClean="0"/>
              <a:t>Acquires task definition knowledge  </a:t>
            </a:r>
          </a:p>
          <a:p>
            <a:pPr lvl="2">
              <a:spcBef>
                <a:spcPts val="0"/>
              </a:spcBef>
              <a:defRPr/>
            </a:pPr>
            <a:r>
              <a:rPr lang="en-US" dirty="0" smtClean="0"/>
              <a:t>Concept </a:t>
            </a:r>
            <a:r>
              <a:rPr lang="en-US" dirty="0"/>
              <a:t>definitions, </a:t>
            </a:r>
            <a:r>
              <a:rPr lang="en-US" dirty="0" smtClean="0"/>
              <a:t>hierarchical goal </a:t>
            </a:r>
            <a:r>
              <a:rPr lang="en-US" dirty="0"/>
              <a:t>descriptions, </a:t>
            </a:r>
            <a:r>
              <a:rPr lang="en-US" dirty="0" smtClean="0"/>
              <a:t>failure </a:t>
            </a:r>
            <a:r>
              <a:rPr lang="en-US" dirty="0"/>
              <a:t>states, </a:t>
            </a:r>
            <a:r>
              <a:rPr lang="en-US" dirty="0" smtClean="0"/>
              <a:t>task </a:t>
            </a:r>
            <a:r>
              <a:rPr lang="en-US" dirty="0"/>
              <a:t>constraints, </a:t>
            </a:r>
            <a:r>
              <a:rPr lang="en-US" dirty="0" smtClean="0"/>
              <a:t>task </a:t>
            </a:r>
            <a:r>
              <a:rPr lang="en-US" dirty="0"/>
              <a:t>actions, </a:t>
            </a:r>
            <a:r>
              <a:rPr lang="en-US" dirty="0" smtClean="0"/>
              <a:t>heuristics</a:t>
            </a:r>
            <a:endParaRPr lang="en-US" dirty="0"/>
          </a:p>
          <a:p>
            <a:pPr lvl="1">
              <a:spcBef>
                <a:spcPts val="0"/>
              </a:spcBef>
              <a:defRPr/>
            </a:pPr>
            <a:r>
              <a:rPr lang="en-US" sz="2400" dirty="0" smtClean="0"/>
              <a:t>&gt;30 puzzles and games, and mobile robot tasks</a:t>
            </a:r>
          </a:p>
        </p:txBody>
      </p:sp>
      <p:pic>
        <p:nvPicPr>
          <p:cNvPr id="4" name="Picture 2" descr="C:\Users\laird\Downloads\IMG_069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0" y="4845946"/>
            <a:ext cx="2743200" cy="175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virtual-machines\shared\images\mobile_robot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38600" y="4740275"/>
            <a:ext cx="2169811" cy="19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fetch robotic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556" y="4740275"/>
            <a:ext cx="1422030" cy="19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522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902324" y="1219200"/>
            <a:ext cx="3089273" cy="3200400"/>
            <a:chOff x="6705600" y="2514599"/>
            <a:chExt cx="2588310" cy="1295401"/>
          </a:xfrm>
        </p:grpSpPr>
        <p:sp>
          <p:nvSpPr>
            <p:cNvPr id="4" name="Rectangle 3"/>
            <p:cNvSpPr/>
            <p:nvPr/>
          </p:nvSpPr>
          <p:spPr bwMode="auto">
            <a:xfrm>
              <a:off x="6781799" y="2514600"/>
              <a:ext cx="304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itchFamily="-110" charset="2"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  <a:ea typeface="Arial" pitchFamily="-110" charset="0"/>
                <a:cs typeface="Arial" pitchFamily="-110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6705600" y="2514599"/>
              <a:ext cx="152400" cy="1295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itchFamily="-110" charset="2"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  <a:ea typeface="Arial" pitchFamily="-110" charset="0"/>
                <a:cs typeface="Arial" pitchFamily="-110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7086600" y="3124199"/>
              <a:ext cx="381000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67599" y="2912656"/>
              <a:ext cx="1826311" cy="4111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dirty="0" smtClean="0"/>
                <a:t>Task learning is a side effect of these activities</a:t>
              </a:r>
              <a:endParaRPr lang="en-US" sz="2000" dirty="0"/>
            </a:p>
          </p:txBody>
        </p:sp>
      </p:grp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 smtClean="0"/>
              <a:t>Task </a:t>
            </a:r>
            <a:r>
              <a:rPr lang="en-US" altLang="en-US" sz="3600" b="1" smtClean="0"/>
              <a:t>Learning Processing</a:t>
            </a:r>
            <a:endParaRPr lang="en-US" altLang="en-US" sz="3600" b="1" dirty="0" smtClean="0"/>
          </a:p>
        </p:txBody>
      </p:sp>
      <p:sp>
        <p:nvSpPr>
          <p:cNvPr id="1229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661400" cy="55118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altLang="en-US" dirty="0" smtClean="0"/>
              <a:t>Perceiving Environment</a:t>
            </a:r>
          </a:p>
          <a:p>
            <a:pPr marL="514350" indent="-514350">
              <a:buFontTx/>
              <a:buAutoNum type="arabicPeriod"/>
            </a:pPr>
            <a:r>
              <a:rPr lang="en-US" altLang="en-US" dirty="0" smtClean="0"/>
              <a:t>Comprehend Language</a:t>
            </a:r>
          </a:p>
          <a:p>
            <a:pPr marL="514350" indent="-514350">
              <a:buFontTx/>
              <a:buAutoNum type="arabicPeriod"/>
            </a:pPr>
            <a:r>
              <a:rPr lang="en-US" altLang="en-US" dirty="0" smtClean="0"/>
              <a:t>Construct Task Representation</a:t>
            </a:r>
          </a:p>
          <a:p>
            <a:pPr marL="514350" indent="-514350">
              <a:buFontTx/>
              <a:buAutoNum type="arabicPeriod"/>
            </a:pPr>
            <a:r>
              <a:rPr lang="en-US" altLang="en-US" dirty="0" smtClean="0"/>
              <a:t>Interpret Task Representation</a:t>
            </a:r>
          </a:p>
          <a:p>
            <a:pPr marL="514350" indent="-514350">
              <a:buFontTx/>
              <a:buAutoNum type="arabicPeriod"/>
            </a:pPr>
            <a:r>
              <a:rPr lang="en-US" altLang="en-US" dirty="0" smtClean="0"/>
              <a:t>Search for Solution</a:t>
            </a:r>
          </a:p>
          <a:p>
            <a:pPr marL="514350" indent="-514350">
              <a:buFontTx/>
              <a:buAutoNum type="arabicPeriod"/>
            </a:pPr>
            <a:r>
              <a:rPr lang="en-US" altLang="en-US" dirty="0" smtClean="0"/>
              <a:t>Act in the World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3289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12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500" fill="hold"/>
                                        <p:tgtEl>
                                          <p:spTgt spid="12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6477000"/>
            <a:ext cx="2590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 anchor="ctr"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+mn-lt"/>
              </a:rPr>
              <a:t>Interpret and Operationalize Task </a:t>
            </a:r>
            <a:r>
              <a:rPr lang="en-US" sz="3200" b="1" dirty="0" smtClean="0">
                <a:solidFill>
                  <a:schemeClr val="tx1"/>
                </a:solidFill>
                <a:latin typeface="+mn-lt"/>
              </a:rPr>
              <a:t>Representation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06379-1C60-4F51-AADB-BC9312F125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21314" y="2234396"/>
            <a:ext cx="4736686" cy="1225868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(w1 ^object (o1 ^type block ^color yellow ^size small)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o2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^type block ^color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red ^size medium)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^relation (r1 ^type on ^arg1 o1 ^arg2 o2)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^property (p1 ^name clear ^object o1))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1314" y="914400"/>
            <a:ext cx="4736686" cy="1038582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(w1 ^game(g1 ^name tower-of-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hanoi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^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struct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(a1 ^goal (g1 ...)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^operator(c1 ^name stack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            ^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arg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(C11 ...)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                                     (C12 ...))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1424" y="4191000"/>
            <a:ext cx="1543050" cy="664012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(o1 ^name stack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^arg1 block1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 ^arg2 block3)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786798" y="5176838"/>
            <a:ext cx="3385402" cy="614362"/>
            <a:chOff x="4361792" y="5610225"/>
            <a:chExt cx="4172609" cy="614362"/>
          </a:xfrm>
        </p:grpSpPr>
        <p:sp>
          <p:nvSpPr>
            <p:cNvPr id="18" name="Cube 17"/>
            <p:cNvSpPr/>
            <p:nvPr/>
          </p:nvSpPr>
          <p:spPr bwMode="auto">
            <a:xfrm>
              <a:off x="5762296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C0804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Cube 18"/>
            <p:cNvSpPr/>
            <p:nvPr/>
          </p:nvSpPr>
          <p:spPr bwMode="auto">
            <a:xfrm>
              <a:off x="6172200" y="5772150"/>
              <a:ext cx="609600" cy="304800"/>
            </a:xfrm>
            <a:prstGeom prst="cube">
              <a:avLst/>
            </a:prstGeom>
            <a:solidFill>
              <a:srgbClr val="FF696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" name="Cube 19"/>
            <p:cNvSpPr/>
            <p:nvPr/>
          </p:nvSpPr>
          <p:spPr bwMode="auto">
            <a:xfrm>
              <a:off x="6296025" y="5610225"/>
              <a:ext cx="381000" cy="228600"/>
            </a:xfrm>
            <a:prstGeom prst="cub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Cube 20"/>
            <p:cNvSpPr/>
            <p:nvPr/>
          </p:nvSpPr>
          <p:spPr bwMode="auto">
            <a:xfrm>
              <a:off x="7162800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77DAFD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" name="Cube 21"/>
            <p:cNvSpPr/>
            <p:nvPr/>
          </p:nvSpPr>
          <p:spPr bwMode="auto">
            <a:xfrm>
              <a:off x="7416815" y="5772150"/>
              <a:ext cx="863569" cy="304800"/>
            </a:xfrm>
            <a:prstGeom prst="cube">
              <a:avLst>
                <a:gd name="adj" fmla="val 59375"/>
              </a:avLst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" name="Cube 22"/>
            <p:cNvSpPr/>
            <p:nvPr/>
          </p:nvSpPr>
          <p:spPr bwMode="auto">
            <a:xfrm>
              <a:off x="4361792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FF9999"/>
            </a:solidFill>
            <a:ln w="9525" cap="flat" cmpd="sng" algn="ctr">
              <a:solidFill>
                <a:srgbClr val="FF7C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4508074" y="4925711"/>
            <a:ext cx="1123950" cy="451153"/>
          </a:xfrm>
          <a:custGeom>
            <a:avLst/>
            <a:gdLst>
              <a:gd name="connsiteX0" fmla="*/ 0 w 1123950"/>
              <a:gd name="connsiteY0" fmla="*/ 279703 h 451153"/>
              <a:gd name="connsiteX1" fmla="*/ 742950 w 1123950"/>
              <a:gd name="connsiteY1" fmla="*/ 3478 h 451153"/>
              <a:gd name="connsiteX2" fmla="*/ 1123950 w 1123950"/>
              <a:gd name="connsiteY2" fmla="*/ 451153 h 4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950" h="451153">
                <a:moveTo>
                  <a:pt x="0" y="279703"/>
                </a:moveTo>
                <a:cubicBezTo>
                  <a:pt x="277812" y="127303"/>
                  <a:pt x="555625" y="-25097"/>
                  <a:pt x="742950" y="3478"/>
                </a:cubicBezTo>
                <a:cubicBezTo>
                  <a:pt x="930275" y="32053"/>
                  <a:pt x="1027112" y="241603"/>
                  <a:pt x="1123950" y="451153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134224" y="1749593"/>
            <a:ext cx="1139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Working 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98939" y="1215430"/>
            <a:ext cx="1645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Task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Representation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98939" y="2364432"/>
            <a:ext cx="1645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Representation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26809" y="1949648"/>
            <a:ext cx="525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Down Arrow 33"/>
          <p:cNvSpPr/>
          <p:nvPr/>
        </p:nvSpPr>
        <p:spPr bwMode="auto">
          <a:xfrm>
            <a:off x="4222957" y="3595748"/>
            <a:ext cx="533400" cy="519052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 rot="5400000">
            <a:off x="5690365" y="2794766"/>
            <a:ext cx="677108" cy="226775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Deliberate reasoning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(Procedural Memory) 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172198" y="4489252"/>
            <a:ext cx="29483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Chunking converts deliberate processing to reactive processing (80x speedup)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5445" y="5345668"/>
            <a:ext cx="141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Curved Connector 5"/>
          <p:cNvCxnSpPr>
            <a:stCxn id="35" idx="3"/>
          </p:cNvCxnSpPr>
          <p:nvPr/>
        </p:nvCxnSpPr>
        <p:spPr bwMode="auto">
          <a:xfrm rot="5400000" flipH="1" flipV="1">
            <a:off x="6314579" y="3642985"/>
            <a:ext cx="338555" cy="909876"/>
          </a:xfrm>
          <a:prstGeom prst="curvedConnector4">
            <a:avLst>
              <a:gd name="adj1" fmla="val -67522"/>
              <a:gd name="adj2" fmla="val 119899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8541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28" grpId="0"/>
      <p:bldP spid="29" grpId="0"/>
      <p:bldP spid="30" grpId="0"/>
      <p:bldP spid="33" grpId="0"/>
      <p:bldP spid="34" grpId="0" animBg="1"/>
      <p:bldP spid="35" grpId="0"/>
      <p:bldP spid="36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+mn-lt"/>
              </a:rPr>
              <a:t>Search for Solution and Act in the World</a:t>
            </a:r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</a:rPr>
              <a:t>Working, Procedural → Working,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Procedural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06379-1C60-4F51-AADB-BC9312F125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27531" y="3352800"/>
            <a:ext cx="8488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search succeeds,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chunking converts search results into control rules (a policy) to select actions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600" y="884576"/>
            <a:ext cx="3828096" cy="2456495"/>
            <a:chOff x="1157954" y="1266916"/>
            <a:chExt cx="3828096" cy="2456495"/>
          </a:xfrm>
        </p:grpSpPr>
        <p:sp>
          <p:nvSpPr>
            <p:cNvPr id="34" name="Oval 33"/>
            <p:cNvSpPr/>
            <p:nvPr/>
          </p:nvSpPr>
          <p:spPr>
            <a:xfrm rot="5400000">
              <a:off x="3169059" y="2029026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 rot="5400000">
              <a:off x="3169059" y="2758719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 rot="5400000">
              <a:off x="2774718" y="2758719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 rot="5400000">
              <a:off x="3563400" y="2758719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6" name="Straight Arrow Connector 35"/>
            <p:cNvCxnSpPr>
              <a:stCxn id="34" idx="6"/>
              <a:endCxn id="51" idx="2"/>
            </p:cNvCxnSpPr>
            <p:nvPr/>
          </p:nvCxnSpPr>
          <p:spPr>
            <a:xfrm rot="5400000">
              <a:off x="3022348" y="2515495"/>
              <a:ext cx="5115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34" idx="6"/>
              <a:endCxn id="53" idx="3"/>
            </p:cNvCxnSpPr>
            <p:nvPr/>
          </p:nvCxnSpPr>
          <p:spPr>
            <a:xfrm rot="5400000" flipV="1">
              <a:off x="3160546" y="2377297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34" idx="6"/>
              <a:endCxn id="52" idx="1"/>
            </p:cNvCxnSpPr>
            <p:nvPr/>
          </p:nvCxnSpPr>
          <p:spPr>
            <a:xfrm rot="5400000">
              <a:off x="2852206" y="2377298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 rot="5400000">
              <a:off x="1564850" y="3492720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 rot="5400000">
              <a:off x="1170509" y="3492720"/>
              <a:ext cx="218136" cy="24324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 rot="5400000">
              <a:off x="1959191" y="3492720"/>
              <a:ext cx="218136" cy="24324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5" name="Straight Arrow Connector 64"/>
            <p:cNvCxnSpPr>
              <a:endCxn id="61" idx="2"/>
            </p:cNvCxnSpPr>
            <p:nvPr/>
          </p:nvCxnSpPr>
          <p:spPr>
            <a:xfrm rot="5400000">
              <a:off x="1418139" y="3249496"/>
              <a:ext cx="5115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4" idx="3"/>
            </p:cNvCxnSpPr>
            <p:nvPr/>
          </p:nvCxnSpPr>
          <p:spPr>
            <a:xfrm rot="5400000" flipV="1">
              <a:off x="1556337" y="3111298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endCxn id="62" idx="1"/>
            </p:cNvCxnSpPr>
            <p:nvPr/>
          </p:nvCxnSpPr>
          <p:spPr>
            <a:xfrm rot="5400000">
              <a:off x="1247997" y="3111299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 rot="5400000">
              <a:off x="3174862" y="1254361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5400000">
              <a:off x="2780521" y="1984054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5400000">
              <a:off x="3569203" y="1984054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" name="Straight Arrow Connector 26"/>
            <p:cNvCxnSpPr>
              <a:stCxn id="24" idx="6"/>
              <a:endCxn id="34" idx="2"/>
            </p:cNvCxnSpPr>
            <p:nvPr/>
          </p:nvCxnSpPr>
          <p:spPr>
            <a:xfrm rot="5400000">
              <a:off x="3002763" y="1760414"/>
              <a:ext cx="556529" cy="580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4" idx="6"/>
              <a:endCxn id="26" idx="3"/>
            </p:cNvCxnSpPr>
            <p:nvPr/>
          </p:nvCxnSpPr>
          <p:spPr>
            <a:xfrm rot="5400000" flipV="1">
              <a:off x="3166349" y="1602632"/>
              <a:ext cx="543502" cy="30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4" idx="6"/>
              <a:endCxn id="25" idx="1"/>
            </p:cNvCxnSpPr>
            <p:nvPr/>
          </p:nvCxnSpPr>
          <p:spPr>
            <a:xfrm rot="5400000">
              <a:off x="2858008" y="1602632"/>
              <a:ext cx="543502" cy="3083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 rot="5400000">
              <a:off x="4361019" y="2774008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 rot="5400000">
              <a:off x="3966678" y="2774008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 rot="5400000">
              <a:off x="4755360" y="2774008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0" name="Straight Arrow Connector 39"/>
            <p:cNvCxnSpPr>
              <a:stCxn id="26" idx="7"/>
              <a:endCxn id="35" idx="2"/>
            </p:cNvCxnSpPr>
            <p:nvPr/>
          </p:nvCxnSpPr>
          <p:spPr>
            <a:xfrm>
              <a:off x="3764272" y="2182800"/>
              <a:ext cx="705815" cy="60376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26" idx="7"/>
              <a:endCxn id="39" idx="3"/>
            </p:cNvCxnSpPr>
            <p:nvPr/>
          </p:nvCxnSpPr>
          <p:spPr>
            <a:xfrm>
              <a:off x="3764272" y="2182800"/>
              <a:ext cx="1014156" cy="63570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26" idx="7"/>
              <a:endCxn id="37" idx="2"/>
            </p:cNvCxnSpPr>
            <p:nvPr/>
          </p:nvCxnSpPr>
          <p:spPr>
            <a:xfrm>
              <a:off x="3764272" y="2182800"/>
              <a:ext cx="311474" cy="60376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 rot="5400000">
              <a:off x="1959191" y="2758720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 rot="5400000">
              <a:off x="1564850" y="2758720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 rot="5400000">
              <a:off x="2353532" y="2758720"/>
              <a:ext cx="218136" cy="2432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4" name="Straight Arrow Connector 53"/>
            <p:cNvCxnSpPr>
              <a:stCxn id="25" idx="5"/>
              <a:endCxn id="48" idx="2"/>
            </p:cNvCxnSpPr>
            <p:nvPr/>
          </p:nvCxnSpPr>
          <p:spPr>
            <a:xfrm flipH="1">
              <a:off x="2068259" y="2182800"/>
              <a:ext cx="735330" cy="58847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25" idx="5"/>
              <a:endCxn id="50" idx="2"/>
            </p:cNvCxnSpPr>
            <p:nvPr/>
          </p:nvCxnSpPr>
          <p:spPr>
            <a:xfrm flipH="1">
              <a:off x="2462600" y="2182800"/>
              <a:ext cx="340989" cy="58847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25" idx="5"/>
              <a:endCxn id="49" idx="1"/>
            </p:cNvCxnSpPr>
            <p:nvPr/>
          </p:nvCxnSpPr>
          <p:spPr>
            <a:xfrm flipH="1">
              <a:off x="1759919" y="2182800"/>
              <a:ext cx="1043670" cy="62042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 rot="5400000">
            <a:off x="3741003" y="701328"/>
            <a:ext cx="1661993" cy="8488938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search fails, agent asks for instruction to lead to solution. Once solution is found, agent performs retrospective analysis based on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episodic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memories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understand why it succeeded.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Chunking converts to control rules.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814639" y="786945"/>
            <a:ext cx="4794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know what to do, do it.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921733" y="1310876"/>
            <a:ext cx="47947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Otherwise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search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solution constrained by learned heuristics.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67862" y="5791200"/>
            <a:ext cx="8876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Reinforcement learning tunes decisions </a:t>
            </a:r>
            <a:r>
              <a:rPr lang="en-US" sz="2400" dirty="0" smtClean="0">
                <a:solidFill>
                  <a:schemeClr val="tx1"/>
                </a:solidFill>
                <a:latin typeface="Calibri"/>
              </a:rPr>
              <a:t>based on </a:t>
            </a:r>
            <a:r>
              <a:rPr lang="en-US" sz="2400" dirty="0" smtClean="0">
                <a:solidFill>
                  <a:schemeClr val="tx1"/>
                </a:solidFill>
                <a:latin typeface="Calibri"/>
              </a:rPr>
              <a:t>performance (not yet).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7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41" grpId="0"/>
      <p:bldP spid="42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that L1 and L2?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15400" cy="54356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L0: Evolution: Creates L1 Mechanisms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800" dirty="0" smtClean="0"/>
              <a:t>L1</a:t>
            </a:r>
            <a:r>
              <a:rPr lang="en-US" sz="2800" dirty="0"/>
              <a:t>: Architectural Learning </a:t>
            </a:r>
            <a:r>
              <a:rPr lang="en-US" sz="2800" dirty="0" smtClean="0"/>
              <a:t>Mechanisms</a:t>
            </a:r>
          </a:p>
          <a:p>
            <a:endParaRPr lang="en-US" sz="2800" dirty="0"/>
          </a:p>
          <a:p>
            <a:r>
              <a:rPr lang="en-US" sz="2800" dirty="0" smtClean="0"/>
              <a:t>L1.5: Innate Strategies</a:t>
            </a:r>
          </a:p>
          <a:p>
            <a:pPr lvl="1"/>
            <a:r>
              <a:rPr lang="en-US" sz="2400" dirty="0" smtClean="0"/>
              <a:t>Initiate behavior that creates experiences that aid learning</a:t>
            </a:r>
          </a:p>
          <a:p>
            <a:pPr lvl="1"/>
            <a:r>
              <a:rPr lang="en-US" sz="2400" dirty="0" smtClean="0"/>
              <a:t>Not deliberately initiated to enhance learning</a:t>
            </a:r>
          </a:p>
          <a:p>
            <a:pPr lvl="1"/>
            <a:r>
              <a:rPr lang="en-US" sz="2400" dirty="0" smtClean="0"/>
              <a:t>Examples: curiosity, play in young animals, social …</a:t>
            </a:r>
          </a:p>
          <a:p>
            <a:pPr lvl="1"/>
            <a:endParaRPr lang="en-US" sz="2000" dirty="0"/>
          </a:p>
          <a:p>
            <a:r>
              <a:rPr lang="en-US" sz="2800" dirty="0"/>
              <a:t>L2: Knowledge-based Learning </a:t>
            </a:r>
            <a:r>
              <a:rPr lang="en-US" sz="2800" dirty="0" smtClean="0"/>
              <a:t>Strategies</a:t>
            </a:r>
          </a:p>
          <a:p>
            <a:endParaRPr lang="en-US" sz="2800" dirty="0"/>
          </a:p>
          <a:p>
            <a:r>
              <a:rPr lang="en-US" sz="2800" b="1" dirty="0"/>
              <a:t>Wild speculation</a:t>
            </a:r>
            <a:r>
              <a:rPr lang="en-US" sz="2800" dirty="0"/>
              <a:t>: L2 strategies are unique </a:t>
            </a:r>
            <a:r>
              <a:rPr lang="en-US" sz="2800"/>
              <a:t>to </a:t>
            </a:r>
            <a:r>
              <a:rPr lang="en-US" sz="2800" smtClean="0"/>
              <a:t>humans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3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152400"/>
            <a:ext cx="7620000" cy="487362"/>
          </a:xfrm>
        </p:spPr>
        <p:txBody>
          <a:bodyPr/>
          <a:lstStyle/>
          <a:p>
            <a:r>
              <a:rPr lang="en-US" dirty="0" smtClean="0"/>
              <a:t>Which is Fast and Which is Slow?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675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Wingdings" pitchFamily="-110" charset="2"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0" charset="0"/>
            <a:ea typeface="Arial" pitchFamily="-110" charset="0"/>
            <a:cs typeface="Arial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Wingdings" pitchFamily="-110" charset="2"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0" charset="0"/>
            <a:ea typeface="Arial" pitchFamily="-110" charset="0"/>
            <a:cs typeface="Arial" pitchFamily="-110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Laird-AI-Seminar-Fall</Template>
  <TotalTime>30179</TotalTime>
  <Words>884</Words>
  <Application>Microsoft Office PowerPoint</Application>
  <PresentationFormat>On-screen Show (4:3)</PresentationFormat>
  <Paragraphs>166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Courier New</vt:lpstr>
      <vt:lpstr>NewsGoth BT</vt:lpstr>
      <vt:lpstr>Times</vt:lpstr>
      <vt:lpstr>Times New Roman</vt:lpstr>
      <vt:lpstr>Wingdings</vt:lpstr>
      <vt:lpstr>Blank Presentation</vt:lpstr>
      <vt:lpstr>Custom Design</vt:lpstr>
      <vt:lpstr>Office Theme</vt:lpstr>
      <vt:lpstr>Microsoft PowerPoint 97-2003 Presentation</vt:lpstr>
      <vt:lpstr>Learning Fast and Slow</vt:lpstr>
      <vt:lpstr>The Soar Cognitive Architecture</vt:lpstr>
      <vt:lpstr>Hypothesis: Two Kinds of Learning</vt:lpstr>
      <vt:lpstr>L1: Architectural Learning Mechanisms</vt:lpstr>
      <vt:lpstr>L2: Knowledge-based Learning Strategies</vt:lpstr>
      <vt:lpstr>Reinforcement Learning: L1 or L2?</vt:lpstr>
      <vt:lpstr>L2: Interactive Task Learning</vt:lpstr>
      <vt:lpstr>Task Learning Processing</vt:lpstr>
      <vt:lpstr>Interpret and Operationalize Task Representation</vt:lpstr>
      <vt:lpstr>Search for Solution and Act in the World Working, Procedural → Working, Procedural</vt:lpstr>
      <vt:lpstr>More that L1 and L2?</vt:lpstr>
      <vt:lpstr>Which is Fast and Which is Slow?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and Engineering of the Soar Cognitive Architecture</dc:title>
  <dc:creator>John Laird</dc:creator>
  <cp:lastModifiedBy>John Laird</cp:lastModifiedBy>
  <cp:revision>1218</cp:revision>
  <cp:lastPrinted>2017-05-08T17:30:19Z</cp:lastPrinted>
  <dcterms:created xsi:type="dcterms:W3CDTF">2006-08-16T00:00:00Z</dcterms:created>
  <dcterms:modified xsi:type="dcterms:W3CDTF">2017-06-01T12:25:53Z</dcterms:modified>
</cp:coreProperties>
</file>