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1008" r:id="rId2"/>
    <p:sldId id="1010" r:id="rId3"/>
    <p:sldId id="1021" r:id="rId4"/>
    <p:sldId id="1022" r:id="rId5"/>
    <p:sldId id="1012" r:id="rId6"/>
    <p:sldId id="1013" r:id="rId7"/>
    <p:sldId id="1014" r:id="rId8"/>
    <p:sldId id="1015" r:id="rId9"/>
    <p:sldId id="1016" r:id="rId10"/>
    <p:sldId id="1023" r:id="rId11"/>
    <p:sldId id="1018" r:id="rId12"/>
    <p:sldId id="1019" r:id="rId13"/>
    <p:sldId id="1017" r:id="rId14"/>
    <p:sldId id="1020" r:id="rId15"/>
    <p:sldId id="1024" r:id="rId16"/>
    <p:sldId id="1025" r:id="rId17"/>
    <p:sldId id="1009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0C8275C-180B-8D43-9E99-081CEC9C8E98}">
          <p14:sldIdLst>
            <p14:sldId id="1008"/>
            <p14:sldId id="1010"/>
            <p14:sldId id="1021"/>
            <p14:sldId id="1022"/>
            <p14:sldId id="1012"/>
            <p14:sldId id="1013"/>
            <p14:sldId id="1014"/>
            <p14:sldId id="1015"/>
            <p14:sldId id="1016"/>
            <p14:sldId id="1023"/>
            <p14:sldId id="1018"/>
            <p14:sldId id="1019"/>
            <p14:sldId id="1017"/>
            <p14:sldId id="1020"/>
            <p14:sldId id="1024"/>
            <p14:sldId id="1025"/>
            <p14:sldId id="10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DFF"/>
    <a:srgbClr val="00FA00"/>
    <a:srgbClr val="F9FECB"/>
    <a:srgbClr val="FF85FF"/>
    <a:srgbClr val="0432FF"/>
    <a:srgbClr val="F2F2F2"/>
    <a:srgbClr val="C4F29B"/>
    <a:srgbClr val="118EB3"/>
    <a:srgbClr val="007891"/>
    <a:srgbClr val="00D7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92" autoAdjust="0"/>
    <p:restoredTop sz="89157" autoAdjust="0"/>
  </p:normalViewPr>
  <p:slideViewPr>
    <p:cSldViewPr snapToGrid="0" snapToObjects="1">
      <p:cViewPr>
        <p:scale>
          <a:sx n="147" d="100"/>
          <a:sy n="147" d="100"/>
        </p:scale>
        <p:origin x="376" y="-1504"/>
      </p:cViewPr>
      <p:guideLst>
        <p:guide orient="horz" pos="2160"/>
        <p:guide pos="288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59E776-BEAC-5141-9C51-5E1D70FA8857}" type="datetimeFigureOut">
              <a:rPr lang="en-US" smtClean="0"/>
              <a:t>6/6/17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C4423-A148-934D-B419-88225D888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35568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6A8D6F-6DF4-EA41-9CC6-E4E55976F732}" type="datetimeFigureOut">
              <a:rPr lang="en-US" smtClean="0"/>
              <a:t>6/6/17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16914-05AE-8549-8C2A-2634C53E9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0397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16914-05AE-8549-8C2A-2634C53E976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26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0" y="0"/>
            <a:ext cx="6248400" cy="6884988"/>
          </a:xfrm>
          <a:prstGeom prst="rect">
            <a:avLst/>
          </a:prstGeom>
          <a:solidFill>
            <a:srgbClr val="00789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515078"/>
            <a:ext cx="5562600" cy="1470025"/>
          </a:xfrm>
        </p:spPr>
        <p:txBody>
          <a:bodyPr>
            <a:normAutofit/>
          </a:bodyPr>
          <a:lstStyle>
            <a:lvl1pPr algn="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127663"/>
            <a:ext cx="5562600" cy="930853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86200" y="5173889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8" name="Picture 12" descr="soartech_logo_stacked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2250" y="2604772"/>
            <a:ext cx="188595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 descr="pattern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91575" y="0"/>
            <a:ext cx="352425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7214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46484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5" name="Picture 10" descr="logo-horizontal-one_color_white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1763" y="228600"/>
            <a:ext cx="26987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8915400" y="0"/>
            <a:ext cx="228600" cy="6858000"/>
          </a:xfrm>
          <a:prstGeom prst="rect">
            <a:avLst/>
          </a:prstGeom>
          <a:solidFill>
            <a:srgbClr val="F4D66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TextBox 12"/>
          <p:cNvSpPr txBox="1"/>
          <p:nvPr userDrawn="1"/>
        </p:nvSpPr>
        <p:spPr>
          <a:xfrm rot="16200000">
            <a:off x="-571026" y="2666749"/>
            <a:ext cx="16754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Helvetica Neue Light"/>
              </a:rPr>
              <a:t>September 2016</a:t>
            </a:r>
            <a:endParaRPr lang="en-US" sz="1600" dirty="0">
              <a:solidFill>
                <a:schemeClr val="bg1"/>
              </a:solidFill>
              <a:latin typeface="Helvetica Neue Light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 rot="16200000">
            <a:off x="-997874" y="4846475"/>
            <a:ext cx="25291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Helvetica Neue Light"/>
              </a:rPr>
              <a:t>SoarTech, Inc. Proprietary</a:t>
            </a:r>
            <a:endParaRPr lang="en-US" sz="1600" dirty="0">
              <a:solidFill>
                <a:schemeClr val="bg1"/>
              </a:solidFill>
              <a:latin typeface="Helvetica Neue Light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43003" y="6481178"/>
            <a:ext cx="4473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88F9EED-BFD1-CD47-9D21-16C1F15C1ED1}" type="slidenum">
              <a:rPr lang="en-US" sz="1600" smtClean="0">
                <a:solidFill>
                  <a:schemeClr val="bg1"/>
                </a:solidFill>
                <a:latin typeface="Helvetica Neue Light"/>
              </a:rPr>
              <a:pPr algn="ctr"/>
              <a:t>‹#›</a:t>
            </a:fld>
            <a:endParaRPr lang="en-US" sz="1600" dirty="0">
              <a:solidFill>
                <a:schemeClr val="bg1"/>
              </a:solidFill>
              <a:latin typeface="Helvetica Neue Light"/>
            </a:endParaRP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609600" y="1062025"/>
            <a:ext cx="8229600" cy="55509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200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6447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272" y="182880"/>
            <a:ext cx="73914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2416" y="1267968"/>
            <a:ext cx="3619500" cy="48280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4316" y="1267968"/>
            <a:ext cx="3619500" cy="48280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0" y="6479638"/>
            <a:ext cx="533400" cy="31486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F0BB96-5A9D-4962-88B5-03E52BBF28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533400" y="6509442"/>
            <a:ext cx="8456692" cy="360242"/>
          </a:xfrm>
          <a:prstGeom prst="rect">
            <a:avLst/>
          </a:prstGeom>
        </p:spPr>
        <p:txBody>
          <a:bodyPr/>
          <a:lstStyle>
            <a:lvl1pPr>
              <a:defRPr sz="850" baseline="0"/>
            </a:lvl1pPr>
          </a:lstStyle>
          <a:p>
            <a:pPr>
              <a:defRPr/>
            </a:pPr>
            <a:r>
              <a:rPr lang="en-US" dirty="0" smtClean="0"/>
              <a:t>DISTRIBUTION STATEMENT D: Distribution authorized to Department of Defense and U.S. DoD contractors only. FOIA Exception #3, “Critical Technology” applies, as determined on 18 SEP 2015. Other requests shall be referred to the DARPA Technical Information Office via email (tio@darpa.mil).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037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272" y="182880"/>
            <a:ext cx="7391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0224" y="1219200"/>
            <a:ext cx="7391400" cy="4937760"/>
          </a:xfrm>
        </p:spPr>
        <p:txBody>
          <a:bodyPr/>
          <a:lstStyle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0" y="6479638"/>
            <a:ext cx="533400" cy="31486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33CD2-4F26-4E6A-B249-72E0C307F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533400" y="6509442"/>
            <a:ext cx="8456692" cy="360242"/>
          </a:xfrm>
          <a:prstGeom prst="rect">
            <a:avLst/>
          </a:prstGeom>
        </p:spPr>
        <p:txBody>
          <a:bodyPr/>
          <a:lstStyle>
            <a:lvl1pPr>
              <a:defRPr sz="850" baseline="0"/>
            </a:lvl1pPr>
          </a:lstStyle>
          <a:p>
            <a:pPr>
              <a:defRPr/>
            </a:pPr>
            <a:r>
              <a:rPr lang="en-US" dirty="0"/>
              <a:t>DISTRIBUTION STATEMENT D: Distribution authorized to Department of Defense and U.S. DoD contractors only. FOIA Exception #3, “Critical Technology” applies, as determined on 18 SEP 2015. Other requests shall be referred to the DARPA Technical Information Office via email (tio@darpa.mil).</a:t>
            </a:r>
          </a:p>
        </p:txBody>
      </p:sp>
    </p:spTree>
    <p:extLst>
      <p:ext uri="{BB962C8B-B14F-4D97-AF65-F5344CB8AC3E}">
        <p14:creationId xmlns:p14="http://schemas.microsoft.com/office/powerpoint/2010/main" val="1662152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0033" y="22818"/>
            <a:ext cx="8229600" cy="7899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0033" y="975361"/>
            <a:ext cx="8229600" cy="5539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64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Helvetica Neue Medium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Helvetica Neue Ligh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Helvetica Neue Ligh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Helvetica Neue Ligh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Helvetica Neue Ligh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Helvetica Neue Ligh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soartech/new-goal-system-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961" y="1668403"/>
            <a:ext cx="6029724" cy="1358512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Helvetica Neue Light"/>
                <a:cs typeface="Helvetica Neue Light"/>
              </a:rPr>
              <a:t>New Goal System (NGS) 4.x</a:t>
            </a:r>
            <a:endParaRPr lang="en-US" sz="2400" b="1" dirty="0">
              <a:latin typeface="Helvetica Neue"/>
              <a:cs typeface="Helvetica Neue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961" y="3155576"/>
            <a:ext cx="6029724" cy="225269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800" dirty="0" smtClean="0"/>
              <a:t>Jacob Crossman</a:t>
            </a:r>
          </a:p>
          <a:p>
            <a:pPr>
              <a:spcBef>
                <a:spcPts val="0"/>
              </a:spcBef>
            </a:pPr>
            <a:endParaRPr lang="en-US" sz="1600" dirty="0"/>
          </a:p>
          <a:p>
            <a:pPr>
              <a:spcBef>
                <a:spcPts val="0"/>
              </a:spcBef>
            </a:pPr>
            <a:r>
              <a:rPr lang="en-US" sz="1600" dirty="0" smtClean="0"/>
              <a:t>With help from</a:t>
            </a:r>
          </a:p>
          <a:p>
            <a:pPr>
              <a:spcBef>
                <a:spcPts val="0"/>
              </a:spcBef>
            </a:pPr>
            <a:r>
              <a:rPr lang="en-US" sz="1600" dirty="0" smtClean="0"/>
              <a:t>Bob </a:t>
            </a:r>
            <a:r>
              <a:rPr lang="en-US" sz="1600" dirty="0" err="1" smtClean="0"/>
              <a:t>Marinier</a:t>
            </a:r>
            <a:endParaRPr lang="en-US" sz="1600" dirty="0" smtClean="0"/>
          </a:p>
          <a:p>
            <a:pPr>
              <a:spcBef>
                <a:spcPts val="0"/>
              </a:spcBef>
            </a:pPr>
            <a:r>
              <a:rPr lang="en-US" sz="1600" dirty="0" smtClean="0"/>
              <a:t>Anthony </a:t>
            </a:r>
            <a:r>
              <a:rPr lang="en-US" sz="1600" dirty="0" err="1" smtClean="0"/>
              <a:t>Deschamps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149355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Origins/Purpose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10033" y="1010195"/>
            <a:ext cx="8229600" cy="4197532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NGS = New Goal System</a:t>
            </a:r>
          </a:p>
          <a:p>
            <a:r>
              <a:rPr lang="en-US" sz="2800" dirty="0" smtClean="0"/>
              <a:t>Initially a few productions and macros to make writing top-state goal forests easier/consistent </a:t>
            </a:r>
          </a:p>
          <a:p>
            <a:pPr lvl="1"/>
            <a:r>
              <a:rPr lang="en-US" sz="2400" dirty="0" smtClean="0"/>
              <a:t>I wrote NGS 1.0 in 2004</a:t>
            </a:r>
          </a:p>
          <a:p>
            <a:pPr lvl="1"/>
            <a:r>
              <a:rPr lang="en-US" sz="2400" dirty="0" smtClean="0"/>
              <a:t>Various improvements and libraries were added by others since then (up to NGS 3.x)</a:t>
            </a:r>
          </a:p>
          <a:p>
            <a:r>
              <a:rPr lang="en-US" sz="2800" dirty="0" smtClean="0"/>
              <a:t>Simultaneously I worked on the High-Level Symbolic Representation (HLSR): 2004-2008</a:t>
            </a:r>
          </a:p>
          <a:p>
            <a:pPr lvl="1"/>
            <a:r>
              <a:rPr lang="en-US" sz="2400" dirty="0" smtClean="0"/>
              <a:t>Goal was a higher level language</a:t>
            </a:r>
          </a:p>
          <a:p>
            <a:pPr lvl="1"/>
            <a:r>
              <a:rPr lang="en-US" sz="2400" dirty="0" smtClean="0"/>
              <a:t>Compiled to both Soar and ACT-R</a:t>
            </a:r>
            <a:endParaRPr lang="en-US" sz="2400" dirty="0"/>
          </a:p>
          <a:p>
            <a:pPr lvl="1"/>
            <a:r>
              <a:rPr lang="en-US" sz="2400" dirty="0" smtClean="0"/>
              <a:t>Worked but not optimized for Soar programming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2765" y="5405123"/>
            <a:ext cx="8064136" cy="10156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Helvetica Neue Light" charset="0"/>
                <a:ea typeface="Helvetica Neue Light" charset="0"/>
                <a:cs typeface="Helvetica Neue Light" charset="0"/>
              </a:rPr>
              <a:t>NGS 4.x </a:t>
            </a:r>
            <a:r>
              <a:rPr lang="en-US" sz="2400" dirty="0" smtClean="0">
                <a:latin typeface="Helvetica Neue Light" charset="0"/>
                <a:ea typeface="Helvetica Neue Light" charset="0"/>
                <a:cs typeface="Helvetica Neue Light" charset="0"/>
              </a:rPr>
              <a:t>– a new Soar programming abstraction layer</a:t>
            </a:r>
          </a:p>
          <a:p>
            <a:pPr marL="803275" indent="-338138">
              <a:buFont typeface="Arial" charset="0"/>
              <a:buChar char="•"/>
            </a:pPr>
            <a:r>
              <a:rPr lang="en-US" dirty="0" smtClean="0">
                <a:latin typeface="Helvetica Neue Light" charset="0"/>
                <a:ea typeface="Helvetica Neue Light" charset="0"/>
                <a:cs typeface="Helvetica Neue Light" charset="0"/>
              </a:rPr>
              <a:t>Still makes goal forests easy (but doesn’t force it)</a:t>
            </a:r>
          </a:p>
          <a:p>
            <a:pPr marL="803275" indent="-338138">
              <a:buFont typeface="Arial" charset="0"/>
              <a:buChar char="•"/>
            </a:pPr>
            <a:r>
              <a:rPr lang="en-US" dirty="0" smtClean="0">
                <a:latin typeface="Helvetica Neue Light" charset="0"/>
                <a:ea typeface="Helvetica Neue Light" charset="0"/>
                <a:cs typeface="Helvetica Neue Light" charset="0"/>
              </a:rPr>
              <a:t>Is a much, much more</a:t>
            </a:r>
          </a:p>
        </p:txBody>
      </p:sp>
    </p:spTree>
    <p:extLst>
      <p:ext uri="{BB962C8B-B14F-4D97-AF65-F5344CB8AC3E}">
        <p14:creationId xmlns:p14="http://schemas.microsoft.com/office/powerpoint/2010/main" val="1827047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10033" y="922688"/>
            <a:ext cx="8229600" cy="5550998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NGS 4.x is implemented in TCL</a:t>
            </a:r>
          </a:p>
          <a:p>
            <a:r>
              <a:rPr lang="en-US" sz="2800" dirty="0" smtClean="0"/>
              <a:t>99% of code is written in TCL – if you are writing raw Soar, in most cases, you are doing it wrong</a:t>
            </a:r>
          </a:p>
          <a:p>
            <a:pPr lvl="1"/>
            <a:r>
              <a:rPr lang="en-US" sz="2400" dirty="0" smtClean="0"/>
              <a:t>Retains some aspects of Soar syntax (e.g. variables, dot notation)</a:t>
            </a:r>
          </a:p>
          <a:p>
            <a:pPr lvl="1"/>
            <a:r>
              <a:rPr lang="en-US" sz="2400" dirty="0" smtClean="0"/>
              <a:t>RHS functions still use ”raw” Soar</a:t>
            </a:r>
          </a:p>
          <a:p>
            <a:r>
              <a:rPr lang="en-US" sz="2800" dirty="0" smtClean="0"/>
              <a:t>It is a library that you load before you load your domain specific code</a:t>
            </a:r>
          </a:p>
          <a:p>
            <a:r>
              <a:rPr lang="en-US" sz="2800" dirty="0" smtClean="0"/>
              <a:t>It “compiles” into raw Soar (no TCL runtime required except for debugging)</a:t>
            </a:r>
          </a:p>
          <a:p>
            <a:r>
              <a:rPr lang="en-US" sz="2800" dirty="0" smtClean="0"/>
              <a:t>No, there isn’t a specific debugger, but there are two very useful debugging commands:</a:t>
            </a:r>
          </a:p>
          <a:p>
            <a:pPr lvl="1"/>
            <a:r>
              <a:rPr lang="en-US" sz="2400" dirty="0" smtClean="0"/>
              <a:t>“np” – new print (NGS-aware WME printing)</a:t>
            </a:r>
          </a:p>
          <a:p>
            <a:pPr lvl="1"/>
            <a:r>
              <a:rPr lang="en-US" sz="2400" dirty="0" smtClean="0"/>
              <a:t>“</a:t>
            </a:r>
            <a:r>
              <a:rPr lang="en-US" sz="2400" dirty="0" err="1" smtClean="0"/>
              <a:t>nps</a:t>
            </a:r>
            <a:r>
              <a:rPr lang="en-US" sz="2400" dirty="0" smtClean="0"/>
              <a:t>” – new print stack (NGS goal stack printing)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16135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Anatomy of a Production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7977" y="1863634"/>
            <a:ext cx="81516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Courier New" charset="0"/>
                <a:ea typeface="Courier New" charset="0"/>
                <a:cs typeface="Courier New" charset="0"/>
              </a:rPr>
              <a:t>sp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“production-name</a:t>
            </a:r>
          </a:p>
          <a:p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 [</a:t>
            </a:r>
            <a:r>
              <a:rPr lang="en-US" b="1" dirty="0" err="1" smtClean="0">
                <a:latin typeface="Courier New" charset="0"/>
                <a:ea typeface="Courier New" charset="0"/>
                <a:cs typeface="Courier New" charset="0"/>
              </a:rPr>
              <a:t>ngs</a:t>
            </a:r>
            <a:r>
              <a:rPr lang="en-US" b="1" dirty="0" smtClean="0">
                <a:latin typeface="Courier New" charset="0"/>
                <a:ea typeface="Courier New" charset="0"/>
                <a:cs typeface="Courier New" charset="0"/>
              </a:rPr>
              <a:t>-match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-* &lt;s&gt; </a:t>
            </a:r>
            <a:r>
              <a:rPr lang="is-IS" dirty="0" smtClean="0">
                <a:latin typeface="Courier New" charset="0"/>
                <a:ea typeface="Courier New" charset="0"/>
                <a:cs typeface="Courier New" charset="0"/>
              </a:rPr>
              <a:t>…]</a:t>
            </a:r>
          </a:p>
          <a:p>
            <a:r>
              <a:rPr lang="is-IS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is-IS" dirty="0" smtClean="0">
                <a:latin typeface="Courier New" charset="0"/>
                <a:ea typeface="Courier New" charset="0"/>
                <a:cs typeface="Courier New" charset="0"/>
              </a:rPr>
              <a:t>  [</a:t>
            </a:r>
            <a:r>
              <a:rPr lang="is-IS" b="1" dirty="0" smtClean="0">
                <a:latin typeface="Courier New" charset="0"/>
                <a:ea typeface="Courier New" charset="0"/>
                <a:cs typeface="Courier New" charset="0"/>
              </a:rPr>
              <a:t>ngs-bind</a:t>
            </a:r>
            <a:r>
              <a:rPr lang="is-IS" dirty="0" smtClean="0">
                <a:latin typeface="Courier New" charset="0"/>
                <a:ea typeface="Courier New" charset="0"/>
                <a:cs typeface="Courier New" charset="0"/>
              </a:rPr>
              <a:t> &lt;s&gt; foo.bar.position]</a:t>
            </a:r>
          </a:p>
          <a:p>
            <a:r>
              <a:rPr lang="is-IS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is-IS" dirty="0" smtClean="0">
                <a:latin typeface="Courier New" charset="0"/>
                <a:ea typeface="Courier New" charset="0"/>
                <a:cs typeface="Courier New" charset="0"/>
              </a:rPr>
              <a:t>  [</a:t>
            </a:r>
            <a:r>
              <a:rPr lang="is-IS" b="1" dirty="0" smtClean="0">
                <a:latin typeface="Courier New" charset="0"/>
                <a:ea typeface="Courier New" charset="0"/>
                <a:cs typeface="Courier New" charset="0"/>
              </a:rPr>
              <a:t>ngs-is</a:t>
            </a:r>
            <a:r>
              <a:rPr lang="is-IS" dirty="0" smtClean="0">
                <a:latin typeface="Courier New" charset="0"/>
                <a:ea typeface="Courier New" charset="0"/>
                <a:cs typeface="Courier New" charset="0"/>
              </a:rPr>
              <a:t>-X &lt;bar&gt; etc]</a:t>
            </a:r>
          </a:p>
          <a:p>
            <a:r>
              <a:rPr lang="is-IS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is-IS" dirty="0" smtClean="0">
                <a:latin typeface="Courier New" charset="0"/>
                <a:ea typeface="Courier New" charset="0"/>
                <a:cs typeface="Courier New" charset="0"/>
              </a:rPr>
              <a:t>  [</a:t>
            </a:r>
            <a:r>
              <a:rPr lang="is-IS" b="1" dirty="0" smtClean="0">
                <a:latin typeface="Courier New" charset="0"/>
                <a:ea typeface="Courier New" charset="0"/>
                <a:cs typeface="Courier New" charset="0"/>
              </a:rPr>
              <a:t>ngs-gt</a:t>
            </a:r>
            <a:r>
              <a:rPr lang="is-IS" dirty="0" smtClean="0">
                <a:latin typeface="Courier New" charset="0"/>
                <a:ea typeface="Courier New" charset="0"/>
                <a:cs typeface="Courier New" charset="0"/>
              </a:rPr>
              <a:t> &lt;position&gt; x 5.0]</a:t>
            </a:r>
            <a:endParaRPr lang="en-US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</a:t>
            </a:r>
          </a:p>
          <a:p>
            <a:r>
              <a:rPr lang="en-US" dirty="0">
                <a:latin typeface="Courier New" charset="0"/>
                <a:ea typeface="Courier New" charset="0"/>
                <a:cs typeface="Courier New" charset="0"/>
                <a:sym typeface="Wingdings"/>
              </a:rPr>
              <a:t>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  [</a:t>
            </a:r>
            <a:r>
              <a:rPr lang="en-US" b="1" dirty="0" err="1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ngs</a:t>
            </a:r>
            <a:r>
              <a:rPr lang="en-US" b="1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-create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-X &lt;foo&gt; new-</a:t>
            </a:r>
            <a:r>
              <a:rPr lang="en-US" dirty="0" err="1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attr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 &lt;new-</a:t>
            </a:r>
            <a:r>
              <a:rPr lang="en-US" dirty="0" err="1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val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&gt;] </a:t>
            </a:r>
            <a:r>
              <a:rPr lang="en-US" b="1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OR</a:t>
            </a:r>
          </a:p>
          <a:p>
            <a:r>
              <a:rPr lang="en-US" dirty="0">
                <a:latin typeface="Courier New" charset="0"/>
                <a:ea typeface="Courier New" charset="0"/>
                <a:cs typeface="Courier New" charset="0"/>
                <a:sym typeface="Wingdings"/>
              </a:rPr>
              <a:t>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  [</a:t>
            </a:r>
            <a:r>
              <a:rPr lang="en-US" b="1" dirty="0" err="1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ngs</a:t>
            </a:r>
            <a:r>
              <a:rPr lang="en-US" b="1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-create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-X-</a:t>
            </a:r>
            <a:r>
              <a:rPr lang="en-US" b="1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by-operator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 &lt;s&gt; &lt;foo&gt; new-</a:t>
            </a:r>
            <a:r>
              <a:rPr lang="en-US" dirty="0" err="1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attr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 &lt;new-</a:t>
            </a:r>
            <a:r>
              <a:rPr lang="en-US" dirty="0" err="1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val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&gt;]</a:t>
            </a:r>
          </a:p>
          <a:p>
            <a:r>
              <a:rPr lang="en-US" dirty="0">
                <a:latin typeface="Courier New" charset="0"/>
                <a:ea typeface="Courier New" charset="0"/>
                <a:cs typeface="Courier New" charset="0"/>
                <a:sym typeface="Wingdings"/>
              </a:rPr>
              <a:t>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  [</a:t>
            </a:r>
            <a:r>
              <a:rPr lang="en-US" b="1" dirty="0" err="1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ngs</a:t>
            </a:r>
            <a:r>
              <a:rPr lang="en-US" b="1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-tag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 &lt;new-</a:t>
            </a:r>
            <a:r>
              <a:rPr lang="en-US" dirty="0" err="1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val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&gt; my-tag]”</a:t>
            </a:r>
            <a:endParaRPr lang="is-IS" dirty="0" smtClean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968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Wrapping the Left Hand Side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All productions start with an “</a:t>
            </a:r>
            <a:r>
              <a:rPr lang="en-US" dirty="0" err="1" smtClean="0"/>
              <a:t>ngs</a:t>
            </a:r>
            <a:r>
              <a:rPr lang="en-US" dirty="0" smtClean="0"/>
              <a:t>-match” production</a:t>
            </a:r>
          </a:p>
          <a:p>
            <a:pPr lvl="1"/>
            <a:r>
              <a:rPr lang="en-US" dirty="0" smtClean="0"/>
              <a:t>Always binds the state</a:t>
            </a:r>
          </a:p>
          <a:p>
            <a:pPr lvl="1"/>
            <a:r>
              <a:rPr lang="en-US" dirty="0" smtClean="0"/>
              <a:t>Each macro is intended to bind the correct items for a given purpose (e.g. create goal, return value,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r>
              <a:rPr lang="en-US" dirty="0" smtClean="0"/>
              <a:t>Most productions are followed with one or more “</a:t>
            </a:r>
            <a:r>
              <a:rPr lang="en-US" dirty="0" err="1" smtClean="0"/>
              <a:t>ngs</a:t>
            </a:r>
            <a:r>
              <a:rPr lang="en-US" dirty="0" smtClean="0"/>
              <a:t>-bind” lines that bind a pattern in working memory</a:t>
            </a:r>
          </a:p>
          <a:p>
            <a:r>
              <a:rPr lang="en-US" dirty="0" smtClean="0"/>
              <a:t>Other macros are used to make simple tests (e.g. “</a:t>
            </a:r>
            <a:r>
              <a:rPr lang="en-US" dirty="0" err="1" smtClean="0"/>
              <a:t>ngs</a:t>
            </a:r>
            <a:r>
              <a:rPr lang="en-US" dirty="0" smtClean="0"/>
              <a:t>-is-type” or “</a:t>
            </a:r>
            <a:r>
              <a:rPr lang="en-US" dirty="0" err="1" smtClean="0"/>
              <a:t>ngs-gt</a:t>
            </a:r>
            <a:r>
              <a:rPr lang="en-US" dirty="0" smtClean="0"/>
              <a:t>”)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045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ngs</a:t>
            </a:r>
            <a:r>
              <a:rPr lang="en-US" dirty="0" smtClean="0"/>
              <a:t>-bind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09600" y="923109"/>
            <a:ext cx="8229600" cy="2203268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 smtClean="0"/>
              <a:t>ngs</a:t>
            </a:r>
            <a:r>
              <a:rPr lang="en-US" dirty="0" smtClean="0"/>
              <a:t>-bind is a mini-language by itself</a:t>
            </a:r>
          </a:p>
          <a:p>
            <a:pPr lvl="1"/>
            <a:r>
              <a:rPr lang="en-US" dirty="0" smtClean="0"/>
              <a:t>Simplifies complex bind trees</a:t>
            </a:r>
          </a:p>
          <a:p>
            <a:pPr lvl="1"/>
            <a:r>
              <a:rPr lang="en-US" dirty="0" smtClean="0"/>
              <a:t>Automates variable creation</a:t>
            </a:r>
          </a:p>
          <a:p>
            <a:pPr lvl="1"/>
            <a:r>
              <a:rPr lang="en-US" dirty="0" smtClean="0"/>
              <a:t>Supports some comparisons</a:t>
            </a:r>
          </a:p>
          <a:p>
            <a:pPr lvl="1"/>
            <a:r>
              <a:rPr lang="en-US" dirty="0" smtClean="0"/>
              <a:t>Greatly simplifies LHS binding logic and makes easier to read</a:t>
            </a:r>
            <a:endParaRPr lang="en-US" dirty="0"/>
          </a:p>
          <a:p>
            <a:r>
              <a:rPr lang="en-US" sz="2800" dirty="0" smtClean="0"/>
              <a:t>Example: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3030584"/>
            <a:ext cx="815165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dirty="0" smtClean="0">
                <a:latin typeface="Courier New" charset="0"/>
                <a:ea typeface="Courier New" charset="0"/>
                <a:cs typeface="Courier New" charset="0"/>
              </a:rPr>
              <a:t>[ngs-bind &lt;s&gt; agent:&lt;me&gt;]</a:t>
            </a:r>
          </a:p>
          <a:p>
            <a:r>
              <a:rPr lang="is-IS" dirty="0" smtClean="0">
                <a:latin typeface="Courier New" charset="0"/>
                <a:ea typeface="Courier New" charset="0"/>
                <a:cs typeface="Courier New" charset="0"/>
              </a:rPr>
              <a:t>[ngs-bind &lt;me&gt; situations.situation!StopAhead \</a:t>
            </a:r>
          </a:p>
          <a:p>
            <a:r>
              <a:rPr lang="is-IS" dirty="0" smtClean="0">
                <a:latin typeface="Courier New" charset="0"/>
                <a:ea typeface="Courier New" charset="0"/>
                <a:cs typeface="Courier New" charset="0"/>
              </a:rPr>
              <a:t>               vehicle-state.stable-velocity:&lt;:$THRESHOLD]</a:t>
            </a:r>
          </a:p>
          <a:p>
            <a:endParaRPr lang="is-IS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is-IS" dirty="0" smtClean="0">
                <a:latin typeface="Courier New" charset="0"/>
                <a:ea typeface="Courier New" charset="0"/>
                <a:cs typeface="Courier New" charset="0"/>
              </a:rPr>
              <a:t>TURNS INTO </a:t>
            </a:r>
            <a:r>
              <a:rPr lang="is-IS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</a:t>
            </a:r>
            <a:endParaRPr lang="is-IS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is-IS" dirty="0" smtClean="0">
                <a:latin typeface="Courier New" charset="0"/>
                <a:ea typeface="Courier New" charset="0"/>
                <a:cs typeface="Courier New" charset="0"/>
              </a:rPr>
              <a:t>(&lt;s&gt; ^agent &lt;me&gt;)</a:t>
            </a:r>
          </a:p>
          <a:p>
            <a:r>
              <a:rPr lang="is-IS" dirty="0" smtClean="0">
                <a:latin typeface="Courier New" charset="0"/>
                <a:ea typeface="Courier New" charset="0"/>
                <a:cs typeface="Courier New" charset="0"/>
              </a:rPr>
              <a:t>(&lt;me&gt; ^situations &lt;situations&gt;)</a:t>
            </a:r>
          </a:p>
          <a:p>
            <a:r>
              <a:rPr lang="is-IS" dirty="0" smtClean="0">
                <a:latin typeface="Courier New" charset="0"/>
                <a:ea typeface="Courier New" charset="0"/>
                <a:cs typeface="Courier New" charset="0"/>
              </a:rPr>
              <a:t>(&lt;situations&gt; ^situation &lt;situation&gt;)</a:t>
            </a:r>
          </a:p>
          <a:p>
            <a:r>
              <a:rPr lang="is-IS" dirty="0" smtClean="0">
                <a:latin typeface="Courier New" charset="0"/>
                <a:ea typeface="Courier New" charset="0"/>
                <a:cs typeface="Courier New" charset="0"/>
              </a:rPr>
              <a:t>(&lt;situation&gt; ^type StopAhead)</a:t>
            </a:r>
          </a:p>
          <a:p>
            <a:r>
              <a:rPr lang="is-IS" dirty="0" smtClean="0">
                <a:latin typeface="Courier New" charset="0"/>
                <a:ea typeface="Courier New" charset="0"/>
                <a:cs typeface="Courier New" charset="0"/>
              </a:rPr>
              <a:t>(&lt;me&gt; ^vehicle-state </a:t>
            </a:r>
            <a:r>
              <a:rPr lang="is-IS" dirty="0">
                <a:latin typeface="Courier New" charset="0"/>
                <a:ea typeface="Courier New" charset="0"/>
                <a:cs typeface="Courier New" charset="0"/>
              </a:rPr>
              <a:t>&lt;vehicle-state</a:t>
            </a:r>
            <a:r>
              <a:rPr lang="is-IS" dirty="0" smtClean="0">
                <a:latin typeface="Courier New" charset="0"/>
                <a:ea typeface="Courier New" charset="0"/>
                <a:cs typeface="Courier New" charset="0"/>
              </a:rPr>
              <a:t>&gt;)</a:t>
            </a:r>
          </a:p>
          <a:p>
            <a:r>
              <a:rPr lang="is-IS" dirty="0" smtClean="0">
                <a:latin typeface="Courier New" charset="0"/>
                <a:ea typeface="Courier New" charset="0"/>
                <a:cs typeface="Courier New" charset="0"/>
              </a:rPr>
              <a:t>(&lt;vehicle-state&gt; ^stable-velocity &lt; 0.02)</a:t>
            </a:r>
          </a:p>
        </p:txBody>
      </p:sp>
    </p:spTree>
    <p:extLst>
      <p:ext uri="{BB962C8B-B14F-4D97-AF65-F5344CB8AC3E}">
        <p14:creationId xmlns:p14="http://schemas.microsoft.com/office/powerpoint/2010/main" val="876250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Wrapping the Right Hand Side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57496" y="1235318"/>
            <a:ext cx="8229600" cy="1245746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Right hand sides typically structured as</a:t>
            </a:r>
          </a:p>
          <a:p>
            <a:pPr lvl="1"/>
            <a:r>
              <a:rPr lang="en-US" dirty="0" smtClean="0"/>
              <a:t>Primary action (o or </a:t>
            </a:r>
            <a:r>
              <a:rPr lang="en-US" dirty="0" err="1" smtClean="0"/>
              <a:t>i</a:t>
            </a:r>
            <a:r>
              <a:rPr lang="en-US" dirty="0" smtClean="0"/>
              <a:t>-supported)</a:t>
            </a:r>
          </a:p>
          <a:p>
            <a:pPr lvl="1"/>
            <a:r>
              <a:rPr lang="en-US" dirty="0" smtClean="0"/>
              <a:t>Secondary/supporting actions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2711407"/>
              </p:ext>
            </p:extLst>
          </p:nvPr>
        </p:nvGraphicFramePr>
        <p:xfrm>
          <a:off x="657495" y="2685868"/>
          <a:ext cx="8182137" cy="35661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369738"/>
                <a:gridCol w="2466390"/>
                <a:gridCol w="4346009"/>
              </a:tblGrid>
              <a:tr h="309880">
                <a:tc gridSpan="3">
                  <a:txBody>
                    <a:bodyPr/>
                    <a:lstStyle/>
                    <a:p>
                      <a:r>
                        <a:rPr lang="en-US" sz="1600" dirty="0" smtClean="0"/>
                        <a:t>Common Right Hand Side Macros</a:t>
                      </a:r>
                      <a:endParaRPr lang="en-US" sz="16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/>
                </a:tc>
              </a:tr>
              <a:tr h="309880">
                <a:tc>
                  <a:txBody>
                    <a:bodyPr/>
                    <a:lstStyle/>
                    <a:p>
                      <a:endParaRPr lang="en-US" sz="16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I-Supported</a:t>
                      </a:r>
                      <a:endParaRPr lang="en-US" sz="1600" b="1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O-Supported</a:t>
                      </a:r>
                      <a:endParaRPr lang="en-US" sz="1600" b="1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Typed Objects</a:t>
                      </a:r>
                      <a:endParaRPr lang="en-US" sz="1600" b="1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ngs</a:t>
                      </a:r>
                      <a:r>
                        <a:rPr lang="en-US" sz="1600" dirty="0" smtClean="0"/>
                        <a:t>-create-typed-object</a:t>
                      </a:r>
                      <a:endParaRPr lang="en-US" sz="1600" dirty="0" smtClean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ngs</a:t>
                      </a:r>
                      <a:r>
                        <a:rPr lang="en-US" sz="1600" dirty="0" smtClean="0"/>
                        <a:t>-create-typed-object-by-operator</a:t>
                      </a:r>
                    </a:p>
                    <a:p>
                      <a:r>
                        <a:rPr lang="en-US" sz="1600" dirty="0" err="1" smtClean="0"/>
                        <a:t>ngs</a:t>
                      </a:r>
                      <a:r>
                        <a:rPr lang="en-US" sz="1600" dirty="0" smtClean="0"/>
                        <a:t>-create-typed-sub-object-by-operator</a:t>
                      </a:r>
                      <a:endParaRPr lang="en-US" sz="16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Attributes</a:t>
                      </a:r>
                      <a:endParaRPr lang="en-US" sz="1600" b="1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ngs</a:t>
                      </a:r>
                      <a:r>
                        <a:rPr lang="en-US" sz="1600" dirty="0" smtClean="0"/>
                        <a:t>-create-attribute</a:t>
                      </a:r>
                      <a:endParaRPr lang="en-US" sz="16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ngs</a:t>
                      </a:r>
                      <a:r>
                        <a:rPr lang="en-US" sz="1600" dirty="0" smtClean="0"/>
                        <a:t>-create-attribute-by-operator</a:t>
                      </a:r>
                    </a:p>
                    <a:p>
                      <a:r>
                        <a:rPr lang="en-US" sz="1600" dirty="0" err="1" smtClean="0"/>
                        <a:t>ngs</a:t>
                      </a:r>
                      <a:r>
                        <a:rPr lang="en-US" sz="1600" dirty="0" smtClean="0"/>
                        <a:t>-remove-attribute-by-</a:t>
                      </a:r>
                      <a:r>
                        <a:rPr lang="en-US" sz="1600" dirty="0" err="1" smtClean="0"/>
                        <a:t>opeator</a:t>
                      </a:r>
                      <a:endParaRPr lang="en-US" sz="16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Tags</a:t>
                      </a:r>
                      <a:endParaRPr lang="en-US" sz="1600" b="1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ngs</a:t>
                      </a:r>
                      <a:r>
                        <a:rPr lang="en-US" sz="1600" dirty="0" smtClean="0"/>
                        <a:t>-tag</a:t>
                      </a:r>
                      <a:endParaRPr lang="en-US" sz="16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ngs</a:t>
                      </a:r>
                      <a:r>
                        <a:rPr lang="en-US" sz="1600" dirty="0" smtClean="0"/>
                        <a:t>-create-tag-by-operator</a:t>
                      </a:r>
                    </a:p>
                    <a:p>
                      <a:r>
                        <a:rPr lang="en-US" sz="1600" dirty="0" err="1" smtClean="0"/>
                        <a:t>ngs</a:t>
                      </a:r>
                      <a:r>
                        <a:rPr lang="en-US" sz="1600" dirty="0" smtClean="0"/>
                        <a:t>-remove-tag-by-operator</a:t>
                      </a:r>
                      <a:endParaRPr lang="en-US" sz="16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Goals</a:t>
                      </a:r>
                      <a:endParaRPr lang="en-US" sz="1600" b="1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ngs</a:t>
                      </a:r>
                      <a:r>
                        <a:rPr lang="en-US" sz="1600" dirty="0" smtClean="0"/>
                        <a:t>-create-goal-in-place</a:t>
                      </a:r>
                      <a:endParaRPr lang="en-US" sz="16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ngs</a:t>
                      </a:r>
                      <a:r>
                        <a:rPr lang="en-US" sz="1600" dirty="0" smtClean="0"/>
                        <a:t>-create-goal-by-operator</a:t>
                      </a:r>
                    </a:p>
                    <a:p>
                      <a:r>
                        <a:rPr lang="en-US" sz="1600" dirty="0" err="1" smtClean="0"/>
                        <a:t>ngs</a:t>
                      </a:r>
                      <a:r>
                        <a:rPr lang="en-US" sz="1600" dirty="0" smtClean="0"/>
                        <a:t>-remove-goal-by-operator</a:t>
                      </a:r>
                      <a:endParaRPr lang="en-US" sz="16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Other</a:t>
                      </a:r>
                      <a:endParaRPr lang="en-US" sz="1600" b="1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ngs</a:t>
                      </a:r>
                      <a:r>
                        <a:rPr lang="en-US" sz="1600" dirty="0" smtClean="0"/>
                        <a:t>-deep-copy-by-operator</a:t>
                      </a:r>
                    </a:p>
                    <a:p>
                      <a:r>
                        <a:rPr lang="en-US" sz="1600" dirty="0" err="1" smtClean="0"/>
                        <a:t>ngs</a:t>
                      </a:r>
                      <a:r>
                        <a:rPr lang="en-US" sz="1600" dirty="0" smtClean="0"/>
                        <a:t>-create-output-command-by-operator</a:t>
                      </a:r>
                      <a:endParaRPr lang="en-US" sz="1600" dirty="0" smtClean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5453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Operator Applications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10033" y="905271"/>
            <a:ext cx="8229600" cy="555099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NGS 4.x does not require </a:t>
            </a:r>
            <a:r>
              <a:rPr lang="en-US" i="1" dirty="0" smtClean="0"/>
              <a:t>any</a:t>
            </a:r>
            <a:r>
              <a:rPr lang="en-US" dirty="0" smtClean="0"/>
              <a:t> operator application applications</a:t>
            </a:r>
          </a:p>
          <a:p>
            <a:pPr lvl="1"/>
            <a:r>
              <a:rPr lang="en-US" dirty="0" smtClean="0"/>
              <a:t>All applications in library</a:t>
            </a:r>
          </a:p>
          <a:p>
            <a:pPr lvl="1"/>
            <a:r>
              <a:rPr lang="en-US" dirty="0" smtClean="0"/>
              <a:t>Guarantee proper application for complex structure creation (up to 5 levels deep)</a:t>
            </a:r>
          </a:p>
          <a:p>
            <a:pPr lvl="1"/>
            <a:r>
              <a:rPr lang="en-US" dirty="0" smtClean="0"/>
              <a:t>Properly syncs up with side effects</a:t>
            </a:r>
          </a:p>
          <a:p>
            <a:r>
              <a:rPr lang="en-US" dirty="0" smtClean="0"/>
              <a:t>One operator per production (but see side effects on next slide)</a:t>
            </a:r>
          </a:p>
          <a:p>
            <a:r>
              <a:rPr lang="en-US" dirty="0" smtClean="0"/>
              <a:t>Operators are all-or-nothing – they either completely construct their object or don’t (no partial applies)</a:t>
            </a:r>
          </a:p>
          <a:p>
            <a:r>
              <a:rPr lang="en-US" dirty="0" smtClean="0"/>
              <a:t>Operators can create</a:t>
            </a:r>
          </a:p>
          <a:p>
            <a:pPr lvl="1"/>
            <a:r>
              <a:rPr lang="en-US" dirty="0" smtClean="0"/>
              <a:t>Deep structure (typed objects and/or deep copy)</a:t>
            </a:r>
          </a:p>
          <a:p>
            <a:pPr lvl="1"/>
            <a:r>
              <a:rPr lang="en-US" dirty="0" smtClean="0"/>
              <a:t>Links (attributes)</a:t>
            </a:r>
          </a:p>
          <a:p>
            <a:pPr lvl="1"/>
            <a:r>
              <a:rPr lang="en-US" dirty="0" smtClean="0"/>
              <a:t>Tags</a:t>
            </a:r>
          </a:p>
          <a:p>
            <a:pPr lvl="1"/>
            <a:r>
              <a:rPr lang="en-US" dirty="0" smtClean="0"/>
              <a:t>Output commands</a:t>
            </a:r>
          </a:p>
        </p:txBody>
      </p:sp>
    </p:spTree>
    <p:extLst>
      <p:ext uri="{BB962C8B-B14F-4D97-AF65-F5344CB8AC3E}">
        <p14:creationId xmlns:p14="http://schemas.microsoft.com/office/powerpoint/2010/main" val="1680040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Operator Side Effects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Side effects can be used to create simple structure along with the primary operator application</a:t>
            </a:r>
          </a:p>
          <a:p>
            <a:pPr lvl="1"/>
            <a:r>
              <a:rPr lang="en-US" sz="2400" dirty="0" smtClean="0"/>
              <a:t>Common: create tags</a:t>
            </a:r>
          </a:p>
          <a:p>
            <a:pPr lvl="1"/>
            <a:r>
              <a:rPr lang="en-US" sz="2400" dirty="0" smtClean="0"/>
              <a:t>Other: link object somewhere else, set timer, </a:t>
            </a:r>
            <a:r>
              <a:rPr lang="en-US" sz="2400" dirty="0" err="1" smtClean="0"/>
              <a:t>etc</a:t>
            </a:r>
            <a:endParaRPr lang="en-US" sz="2400" dirty="0" smtClean="0"/>
          </a:p>
          <a:p>
            <a:r>
              <a:rPr lang="en-US" sz="2800" dirty="0" smtClean="0"/>
              <a:t>Two macros</a:t>
            </a:r>
          </a:p>
          <a:p>
            <a:pPr lvl="1"/>
            <a:r>
              <a:rPr lang="en-US" sz="2400" dirty="0" err="1" smtClean="0"/>
              <a:t>ngs</a:t>
            </a:r>
            <a:r>
              <a:rPr lang="en-US" sz="2400" dirty="0" smtClean="0"/>
              <a:t>-add-primitive-side-effect</a:t>
            </a:r>
          </a:p>
          <a:p>
            <a:pPr lvl="1"/>
            <a:r>
              <a:rPr lang="en-US" sz="2400" dirty="0" err="1" smtClean="0"/>
              <a:t>ngs</a:t>
            </a:r>
            <a:r>
              <a:rPr lang="en-US" sz="2400" dirty="0" smtClean="0"/>
              <a:t>-add-tag-side-effect</a:t>
            </a:r>
          </a:p>
        </p:txBody>
      </p:sp>
    </p:spTree>
    <p:extLst>
      <p:ext uri="{BB962C8B-B14F-4D97-AF65-F5344CB8AC3E}">
        <p14:creationId xmlns:p14="http://schemas.microsoft.com/office/powerpoint/2010/main" val="1325810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Counting Teammates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58294" y="1071631"/>
            <a:ext cx="79330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err="1">
                <a:latin typeface="Courier New" charset="0"/>
                <a:ea typeface="Courier New" charset="0"/>
                <a:cs typeface="Courier New" charset="0"/>
              </a:rPr>
              <a:t>sp</a:t>
            </a:r>
            <a:r>
              <a:rPr lang="en-US" sz="1400" dirty="0">
                <a:latin typeface="Courier New" charset="0"/>
                <a:ea typeface="Courier New" charset="0"/>
                <a:cs typeface="Courier New" charset="0"/>
              </a:rPr>
              <a:t> "my-team*propose*count*expected-</a:t>
            </a:r>
            <a:r>
              <a:rPr lang="en-US" sz="1400" dirty="0" err="1">
                <a:latin typeface="Courier New" charset="0"/>
                <a:ea typeface="Courier New" charset="0"/>
                <a:cs typeface="Courier New" charset="0"/>
              </a:rPr>
              <a:t>num</a:t>
            </a:r>
            <a:r>
              <a:rPr lang="en-US" sz="1400" dirty="0">
                <a:latin typeface="Courier New" charset="0"/>
                <a:ea typeface="Courier New" charset="0"/>
                <a:cs typeface="Courier New" charset="0"/>
              </a:rPr>
              <a:t>-human-team-members   </a:t>
            </a:r>
            <a:endParaRPr lang="en-US" sz="14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400" dirty="0" smtClean="0">
                <a:latin typeface="Courier New" charset="0"/>
                <a:ea typeface="Courier New" charset="0"/>
                <a:cs typeface="Courier New" charset="0"/>
              </a:rPr>
              <a:t>   [</a:t>
            </a:r>
            <a:r>
              <a:rPr lang="en-US" sz="1400" b="1" dirty="0" err="1">
                <a:latin typeface="Courier New" charset="0"/>
                <a:ea typeface="Courier New" charset="0"/>
                <a:cs typeface="Courier New" charset="0"/>
              </a:rPr>
              <a:t>ngs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-match-top-state</a:t>
            </a:r>
            <a:r>
              <a:rPr lang="en-US" sz="1400" dirty="0">
                <a:latin typeface="Courier New" charset="0"/>
                <a:ea typeface="Courier New" charset="0"/>
                <a:cs typeface="Courier New" charset="0"/>
              </a:rPr>
              <a:t> &lt;s&gt; </a:t>
            </a:r>
            <a:r>
              <a:rPr lang="en-US" sz="1400" dirty="0" err="1">
                <a:latin typeface="Courier New" charset="0"/>
                <a:ea typeface="Courier New" charset="0"/>
                <a:cs typeface="Courier New" charset="0"/>
              </a:rPr>
              <a:t>robo-agent.my-team.member</a:t>
            </a:r>
            <a:r>
              <a:rPr lang="en-US" sz="1400" dirty="0" smtClean="0">
                <a:latin typeface="Courier New" charset="0"/>
                <a:ea typeface="Courier New" charset="0"/>
                <a:cs typeface="Courier New" charset="0"/>
              </a:rPr>
              <a:t>. \</a:t>
            </a:r>
          </a:p>
          <a:p>
            <a:r>
              <a:rPr lang="en-US" sz="14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dirty="0" smtClean="0">
                <a:latin typeface="Courier New" charset="0"/>
                <a:ea typeface="Courier New" charset="0"/>
                <a:cs typeface="Courier New" charset="0"/>
              </a:rPr>
              <a:t>                                          </a:t>
            </a:r>
            <a:r>
              <a:rPr lang="en-US" sz="1400" dirty="0" err="1" smtClean="0">
                <a:latin typeface="Courier New" charset="0"/>
                <a:ea typeface="Courier New" charset="0"/>
                <a:cs typeface="Courier New" charset="0"/>
              </a:rPr>
              <a:t>member-info!HumanEntity</a:t>
            </a:r>
            <a:r>
              <a:rPr lang="en-US" sz="1400" dirty="0">
                <a:latin typeface="Courier New" charset="0"/>
                <a:ea typeface="Courier New" charset="0"/>
                <a:cs typeface="Courier New" charset="0"/>
              </a:rPr>
              <a:t>]   </a:t>
            </a:r>
            <a:endParaRPr lang="en-US" sz="14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400" dirty="0" smtClean="0">
                <a:latin typeface="Courier New" charset="0"/>
                <a:ea typeface="Courier New" charset="0"/>
                <a:cs typeface="Courier New" charset="0"/>
              </a:rPr>
              <a:t>   [</a:t>
            </a:r>
            <a:r>
              <a:rPr lang="en-US" sz="1400" b="1" dirty="0" err="1">
                <a:latin typeface="Courier New" charset="0"/>
                <a:ea typeface="Courier New" charset="0"/>
                <a:cs typeface="Courier New" charset="0"/>
              </a:rPr>
              <a:t>ngs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-bind</a:t>
            </a:r>
            <a:r>
              <a:rPr lang="en-US" sz="1400" dirty="0">
                <a:latin typeface="Courier New" charset="0"/>
                <a:ea typeface="Courier New" charset="0"/>
                <a:cs typeface="Courier New" charset="0"/>
              </a:rPr>
              <a:t> &lt;my-team&gt; expected-</a:t>
            </a:r>
            <a:r>
              <a:rPr lang="en-US" sz="1400" dirty="0" err="1">
                <a:latin typeface="Courier New" charset="0"/>
                <a:ea typeface="Courier New" charset="0"/>
                <a:cs typeface="Courier New" charset="0"/>
              </a:rPr>
              <a:t>num</a:t>
            </a:r>
            <a:r>
              <a:rPr lang="en-US" sz="1400" dirty="0">
                <a:latin typeface="Courier New" charset="0"/>
                <a:ea typeface="Courier New" charset="0"/>
                <a:cs typeface="Courier New" charset="0"/>
              </a:rPr>
              <a:t>-human-team-members:&lt;cur-count&gt;]   </a:t>
            </a:r>
            <a:endParaRPr lang="en-US" sz="14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400" dirty="0" smtClean="0">
                <a:latin typeface="Courier New" charset="0"/>
                <a:ea typeface="Courier New" charset="0"/>
                <a:cs typeface="Courier New" charset="0"/>
              </a:rPr>
              <a:t>   [</a:t>
            </a:r>
            <a:r>
              <a:rPr lang="en-US" sz="1400" b="1" dirty="0" err="1">
                <a:latin typeface="Courier New" charset="0"/>
                <a:ea typeface="Courier New" charset="0"/>
                <a:cs typeface="Courier New" charset="0"/>
              </a:rPr>
              <a:t>ngs-nex</a:t>
            </a:r>
            <a:r>
              <a:rPr lang="en-US" sz="1400" dirty="0">
                <a:latin typeface="Courier New" charset="0"/>
                <a:ea typeface="Courier New" charset="0"/>
                <a:cs typeface="Courier New" charset="0"/>
              </a:rPr>
              <a:t> &lt;member&gt; @counted</a:t>
            </a:r>
            <a:r>
              <a:rPr lang="en-US" sz="1400" dirty="0" smtClean="0">
                <a:latin typeface="Courier New" charset="0"/>
                <a:ea typeface="Courier New" charset="0"/>
                <a:cs typeface="Courier New" charset="0"/>
              </a:rPr>
              <a:t>]</a:t>
            </a:r>
          </a:p>
          <a:p>
            <a:r>
              <a:rPr lang="en-US" sz="1400" dirty="0" smtClean="0">
                <a:latin typeface="Courier New" charset="0"/>
                <a:ea typeface="Courier New" charset="0"/>
                <a:cs typeface="Courier New" charset="0"/>
              </a:rPr>
              <a:t>--&gt;   </a:t>
            </a:r>
          </a:p>
          <a:p>
            <a:r>
              <a:rPr lang="en-US" sz="1400" dirty="0" smtClean="0">
                <a:latin typeface="Courier New" charset="0"/>
                <a:ea typeface="Courier New" charset="0"/>
                <a:cs typeface="Courier New" charset="0"/>
              </a:rPr>
              <a:t>   [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ngs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-create-attribute-by-operator</a:t>
            </a:r>
            <a:r>
              <a:rPr lang="en-US" sz="14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dirty="0">
                <a:latin typeface="Courier New" charset="0"/>
                <a:ea typeface="Courier New" charset="0"/>
                <a:cs typeface="Courier New" charset="0"/>
              </a:rPr>
              <a:t>&lt;s&gt; &lt;my-team&gt; </a:t>
            </a:r>
            <a:r>
              <a:rPr lang="en-US" sz="1400" dirty="0" smtClean="0">
                <a:latin typeface="Courier New" charset="0"/>
                <a:ea typeface="Courier New" charset="0"/>
                <a:cs typeface="Courier New" charset="0"/>
              </a:rPr>
              <a:t>\</a:t>
            </a:r>
          </a:p>
          <a:p>
            <a:r>
              <a:rPr lang="en-US" sz="14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dirty="0" smtClean="0">
                <a:latin typeface="Courier New" charset="0"/>
                <a:ea typeface="Courier New" charset="0"/>
                <a:cs typeface="Courier New" charset="0"/>
              </a:rPr>
              <a:t>             expected-</a:t>
            </a:r>
            <a:r>
              <a:rPr lang="en-US" sz="1400" dirty="0" err="1" smtClean="0">
                <a:latin typeface="Courier New" charset="0"/>
                <a:ea typeface="Courier New" charset="0"/>
                <a:cs typeface="Courier New" charset="0"/>
              </a:rPr>
              <a:t>num</a:t>
            </a:r>
            <a:r>
              <a:rPr lang="en-US" sz="1400" dirty="0" smtClean="0">
                <a:latin typeface="Courier New" charset="0"/>
                <a:ea typeface="Courier New" charset="0"/>
                <a:cs typeface="Courier New" charset="0"/>
              </a:rPr>
              <a:t>-human-team-members </a:t>
            </a:r>
            <a:r>
              <a:rPr lang="en-US" sz="1400" dirty="0">
                <a:latin typeface="Courier New" charset="0"/>
                <a:ea typeface="Courier New" charset="0"/>
                <a:cs typeface="Courier New" charset="0"/>
              </a:rPr>
              <a:t>"(+ &lt;cur-count&gt; 1)"]   </a:t>
            </a:r>
            <a:endParaRPr lang="en-US" sz="14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400" dirty="0" smtClean="0">
                <a:latin typeface="Courier New" charset="0"/>
                <a:ea typeface="Courier New" charset="0"/>
                <a:cs typeface="Courier New" charset="0"/>
              </a:rPr>
              <a:t>   [</a:t>
            </a:r>
            <a:r>
              <a:rPr lang="en-US" sz="1400" b="1" dirty="0" err="1">
                <a:latin typeface="Courier New" charset="0"/>
                <a:ea typeface="Courier New" charset="0"/>
                <a:cs typeface="Courier New" charset="0"/>
              </a:rPr>
              <a:t>ngs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-add-tag-side-effect</a:t>
            </a:r>
            <a:r>
              <a:rPr lang="en-US" sz="1400" dirty="0">
                <a:latin typeface="Courier New" charset="0"/>
                <a:ea typeface="Courier New" charset="0"/>
                <a:cs typeface="Courier New" charset="0"/>
              </a:rPr>
              <a:t> $NGS_SIDE_EFFECT_ADD &lt;member&gt; counted]"</a:t>
            </a:r>
          </a:p>
        </p:txBody>
      </p:sp>
      <p:sp>
        <p:nvSpPr>
          <p:cNvPr id="3" name="Rectangle 2"/>
          <p:cNvSpPr/>
          <p:nvPr/>
        </p:nvSpPr>
        <p:spPr>
          <a:xfrm>
            <a:off x="610033" y="3759414"/>
            <a:ext cx="8229599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b="1" dirty="0" err="1">
                <a:solidFill>
                  <a:srgbClr val="7F0055"/>
                </a:solidFill>
                <a:latin typeface="Monaco" charset="0"/>
              </a:rPr>
              <a:t>sp</a:t>
            </a:r>
            <a:r>
              <a:rPr lang="en-US" sz="800" b="1" dirty="0">
                <a:solidFill>
                  <a:srgbClr val="000000"/>
                </a:solidFill>
                <a:latin typeface="Monaco" charset="0"/>
              </a:rPr>
              <a:t> {my-team*propose*count*expected-</a:t>
            </a:r>
            <a:r>
              <a:rPr lang="en-US" sz="800" b="1" dirty="0" err="1">
                <a:solidFill>
                  <a:srgbClr val="000000"/>
                </a:solidFill>
                <a:latin typeface="Monaco" charset="0"/>
              </a:rPr>
              <a:t>num</a:t>
            </a:r>
            <a:r>
              <a:rPr lang="en-US" sz="800" b="1" dirty="0">
                <a:solidFill>
                  <a:srgbClr val="000000"/>
                </a:solidFill>
                <a:latin typeface="Monaco" charset="0"/>
              </a:rPr>
              <a:t>-human-team-members</a:t>
            </a:r>
          </a:p>
          <a:p>
            <a:r>
              <a:rPr lang="en-US" sz="800" dirty="0">
                <a:solidFill>
                  <a:srgbClr val="000000"/>
                </a:solidFill>
                <a:latin typeface="Monaco" charset="0"/>
              </a:rPr>
              <a:t>   (</a:t>
            </a:r>
            <a:r>
              <a:rPr lang="en-US" sz="800" b="1" dirty="0">
                <a:solidFill>
                  <a:srgbClr val="0000FF"/>
                </a:solidFill>
                <a:latin typeface="Monaco" charset="0"/>
              </a:rPr>
              <a:t>state</a:t>
            </a:r>
            <a:r>
              <a:rPr lang="en-US" sz="800" b="1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800" b="1" dirty="0">
                <a:solidFill>
                  <a:srgbClr val="0000C0"/>
                </a:solidFill>
                <a:latin typeface="Monaco" charset="0"/>
              </a:rPr>
              <a:t>&lt;s&gt;</a:t>
            </a:r>
            <a:r>
              <a:rPr lang="en-US" sz="800" b="1" dirty="0">
                <a:solidFill>
                  <a:srgbClr val="000000"/>
                </a:solidFill>
                <a:latin typeface="Monaco" charset="0"/>
              </a:rPr>
              <a:t> ^</a:t>
            </a:r>
            <a:r>
              <a:rPr lang="en-US" sz="800" b="1" dirty="0" err="1">
                <a:solidFill>
                  <a:srgbClr val="000000"/>
                </a:solidFill>
                <a:latin typeface="Monaco" charset="0"/>
              </a:rPr>
              <a:t>superstate</a:t>
            </a:r>
            <a:r>
              <a:rPr lang="en-US" sz="800" b="1" dirty="0">
                <a:solidFill>
                  <a:srgbClr val="000000"/>
                </a:solidFill>
                <a:latin typeface="Monaco" charset="0"/>
              </a:rPr>
              <a:t> nil)</a:t>
            </a:r>
          </a:p>
          <a:p>
            <a:r>
              <a:rPr lang="ro-RO" sz="800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ro-RO" sz="800" dirty="0" smtClean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ro-RO" sz="800" dirty="0" smtClean="0">
                <a:solidFill>
                  <a:srgbClr val="0000C0"/>
                </a:solidFill>
                <a:latin typeface="Monaco" charset="0"/>
              </a:rPr>
              <a:t>&lt;</a:t>
            </a:r>
            <a:r>
              <a:rPr lang="ro-RO" sz="800" dirty="0">
                <a:solidFill>
                  <a:srgbClr val="0000C0"/>
                </a:solidFill>
                <a:latin typeface="Monaco" charset="0"/>
              </a:rPr>
              <a:t>s&gt;</a:t>
            </a:r>
            <a:r>
              <a:rPr lang="ro-RO" sz="800" dirty="0">
                <a:solidFill>
                  <a:srgbClr val="000000"/>
                </a:solidFill>
                <a:latin typeface="Monaco" charset="0"/>
              </a:rPr>
              <a:t> ^</a:t>
            </a:r>
            <a:r>
              <a:rPr lang="ro-RO" sz="800" dirty="0" err="1">
                <a:solidFill>
                  <a:srgbClr val="000000"/>
                </a:solidFill>
                <a:latin typeface="Monaco" charset="0"/>
              </a:rPr>
              <a:t>robo</a:t>
            </a:r>
            <a:r>
              <a:rPr lang="ro-RO" sz="800" dirty="0">
                <a:solidFill>
                  <a:srgbClr val="000000"/>
                </a:solidFill>
                <a:latin typeface="Monaco" charset="0"/>
              </a:rPr>
              <a:t>-agent </a:t>
            </a:r>
            <a:r>
              <a:rPr lang="ro-RO" sz="800" dirty="0">
                <a:solidFill>
                  <a:srgbClr val="0000C0"/>
                </a:solidFill>
                <a:latin typeface="Monaco" charset="0"/>
              </a:rPr>
              <a:t>&lt;</a:t>
            </a:r>
            <a:r>
              <a:rPr lang="ro-RO" sz="800" dirty="0" err="1">
                <a:solidFill>
                  <a:srgbClr val="0000C0"/>
                </a:solidFill>
                <a:latin typeface="Monaco" charset="0"/>
              </a:rPr>
              <a:t>robo</a:t>
            </a:r>
            <a:r>
              <a:rPr lang="ro-RO" sz="800" dirty="0">
                <a:solidFill>
                  <a:srgbClr val="0000C0"/>
                </a:solidFill>
                <a:latin typeface="Monaco" charset="0"/>
              </a:rPr>
              <a:t>-agent&gt;</a:t>
            </a:r>
            <a:r>
              <a:rPr lang="ro-RO" sz="800" dirty="0">
                <a:solidFill>
                  <a:srgbClr val="000000"/>
                </a:solidFill>
                <a:latin typeface="Monaco" charset="0"/>
              </a:rPr>
              <a:t>)</a:t>
            </a:r>
          </a:p>
          <a:p>
            <a:r>
              <a:rPr lang="ro-RO" sz="800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ro-RO" sz="800" dirty="0" smtClean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ro-RO" sz="800" dirty="0" smtClean="0">
                <a:solidFill>
                  <a:srgbClr val="0000C0"/>
                </a:solidFill>
                <a:latin typeface="Monaco" charset="0"/>
              </a:rPr>
              <a:t>&lt;</a:t>
            </a:r>
            <a:r>
              <a:rPr lang="ro-RO" sz="800" dirty="0" err="1">
                <a:solidFill>
                  <a:srgbClr val="0000C0"/>
                </a:solidFill>
                <a:latin typeface="Monaco" charset="0"/>
              </a:rPr>
              <a:t>robo</a:t>
            </a:r>
            <a:r>
              <a:rPr lang="ro-RO" sz="800" dirty="0">
                <a:solidFill>
                  <a:srgbClr val="0000C0"/>
                </a:solidFill>
                <a:latin typeface="Monaco" charset="0"/>
              </a:rPr>
              <a:t>-agent&gt;</a:t>
            </a:r>
            <a:r>
              <a:rPr lang="ro-RO" sz="800" dirty="0">
                <a:solidFill>
                  <a:srgbClr val="000000"/>
                </a:solidFill>
                <a:latin typeface="Monaco" charset="0"/>
              </a:rPr>
              <a:t> ^</a:t>
            </a:r>
            <a:r>
              <a:rPr lang="ro-RO" sz="800" dirty="0" err="1">
                <a:solidFill>
                  <a:srgbClr val="000000"/>
                </a:solidFill>
                <a:latin typeface="Monaco" charset="0"/>
              </a:rPr>
              <a:t>my</a:t>
            </a:r>
            <a:r>
              <a:rPr lang="ro-RO" sz="800" dirty="0">
                <a:solidFill>
                  <a:srgbClr val="000000"/>
                </a:solidFill>
                <a:latin typeface="Monaco" charset="0"/>
              </a:rPr>
              <a:t>-team </a:t>
            </a:r>
            <a:r>
              <a:rPr lang="ro-RO" sz="800" dirty="0">
                <a:solidFill>
                  <a:srgbClr val="0000C0"/>
                </a:solidFill>
                <a:latin typeface="Monaco" charset="0"/>
              </a:rPr>
              <a:t>&lt;</a:t>
            </a:r>
            <a:r>
              <a:rPr lang="ro-RO" sz="800" dirty="0" err="1">
                <a:solidFill>
                  <a:srgbClr val="0000C0"/>
                </a:solidFill>
                <a:latin typeface="Monaco" charset="0"/>
              </a:rPr>
              <a:t>my</a:t>
            </a:r>
            <a:r>
              <a:rPr lang="ro-RO" sz="800" dirty="0">
                <a:solidFill>
                  <a:srgbClr val="0000C0"/>
                </a:solidFill>
                <a:latin typeface="Monaco" charset="0"/>
              </a:rPr>
              <a:t>-team&gt;</a:t>
            </a:r>
            <a:r>
              <a:rPr lang="ro-RO" sz="800" dirty="0">
                <a:solidFill>
                  <a:srgbClr val="000000"/>
                </a:solidFill>
                <a:latin typeface="Monaco" charset="0"/>
              </a:rPr>
              <a:t>)</a:t>
            </a:r>
          </a:p>
          <a:p>
            <a:r>
              <a:rPr lang="en-US" sz="800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sz="800" dirty="0" smtClean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sz="800" dirty="0" smtClean="0">
                <a:solidFill>
                  <a:srgbClr val="0000C0"/>
                </a:solidFill>
                <a:latin typeface="Monaco" charset="0"/>
              </a:rPr>
              <a:t>&lt;</a:t>
            </a:r>
            <a:r>
              <a:rPr lang="en-US" sz="800" dirty="0">
                <a:solidFill>
                  <a:srgbClr val="0000C0"/>
                </a:solidFill>
                <a:latin typeface="Monaco" charset="0"/>
              </a:rPr>
              <a:t>my-team&gt;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 ^member </a:t>
            </a:r>
            <a:r>
              <a:rPr lang="en-US" sz="800" dirty="0">
                <a:solidFill>
                  <a:srgbClr val="0000C0"/>
                </a:solidFill>
                <a:latin typeface="Monaco" charset="0"/>
              </a:rPr>
              <a:t>&lt;member&gt;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)</a:t>
            </a:r>
          </a:p>
          <a:p>
            <a:r>
              <a:rPr lang="en-US" sz="800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sz="800" dirty="0" smtClean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sz="800" dirty="0" smtClean="0">
                <a:solidFill>
                  <a:srgbClr val="0000C0"/>
                </a:solidFill>
                <a:latin typeface="Monaco" charset="0"/>
              </a:rPr>
              <a:t>&lt;</a:t>
            </a:r>
            <a:r>
              <a:rPr lang="en-US" sz="800" dirty="0">
                <a:solidFill>
                  <a:srgbClr val="0000C0"/>
                </a:solidFill>
                <a:latin typeface="Monaco" charset="0"/>
              </a:rPr>
              <a:t>member&gt;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 ^member-info </a:t>
            </a:r>
            <a:r>
              <a:rPr lang="en-US" sz="800" dirty="0">
                <a:solidFill>
                  <a:srgbClr val="0000C0"/>
                </a:solidFill>
                <a:latin typeface="Monaco" charset="0"/>
              </a:rPr>
              <a:t>&lt;member-info&gt;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)</a:t>
            </a:r>
          </a:p>
          <a:p>
            <a:r>
              <a:rPr lang="en-US" sz="800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sz="800" dirty="0" smtClean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sz="800" dirty="0" smtClean="0">
                <a:solidFill>
                  <a:srgbClr val="0000C0"/>
                </a:solidFill>
                <a:latin typeface="Monaco" charset="0"/>
              </a:rPr>
              <a:t>&lt;</a:t>
            </a:r>
            <a:r>
              <a:rPr lang="en-US" sz="800" dirty="0">
                <a:solidFill>
                  <a:srgbClr val="0000C0"/>
                </a:solidFill>
                <a:latin typeface="Monaco" charset="0"/>
              </a:rPr>
              <a:t>member-info&gt;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 ^type </a:t>
            </a:r>
            <a:r>
              <a:rPr lang="en-US" sz="800" dirty="0" err="1">
                <a:solidFill>
                  <a:srgbClr val="000000"/>
                </a:solidFill>
                <a:latin typeface="Monaco" charset="0"/>
              </a:rPr>
              <a:t>HumanEntity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)</a:t>
            </a:r>
          </a:p>
          <a:p>
            <a:r>
              <a:rPr lang="en-US" sz="800" dirty="0">
                <a:solidFill>
                  <a:srgbClr val="000000"/>
                </a:solidFill>
                <a:latin typeface="Monaco" charset="0"/>
              </a:rPr>
              <a:t>   (</a:t>
            </a:r>
            <a:r>
              <a:rPr lang="en-US" sz="800" dirty="0">
                <a:solidFill>
                  <a:srgbClr val="0000C0"/>
                </a:solidFill>
                <a:latin typeface="Monaco" charset="0"/>
              </a:rPr>
              <a:t>&lt;my-team&gt;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 ^expected-</a:t>
            </a:r>
            <a:r>
              <a:rPr lang="en-US" sz="800" dirty="0" err="1">
                <a:solidFill>
                  <a:srgbClr val="000000"/>
                </a:solidFill>
                <a:latin typeface="Monaco" charset="0"/>
              </a:rPr>
              <a:t>num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-human-team-members </a:t>
            </a:r>
            <a:r>
              <a:rPr lang="en-US" sz="800" dirty="0">
                <a:solidFill>
                  <a:srgbClr val="0000C0"/>
                </a:solidFill>
                <a:latin typeface="Monaco" charset="0"/>
              </a:rPr>
              <a:t>&lt;cur-count&gt;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)</a:t>
            </a:r>
          </a:p>
          <a:p>
            <a:r>
              <a:rPr lang="en-US" sz="800" dirty="0">
                <a:solidFill>
                  <a:srgbClr val="000000"/>
                </a:solidFill>
                <a:latin typeface="Monaco" charset="0"/>
              </a:rPr>
              <a:t>   (</a:t>
            </a:r>
            <a:r>
              <a:rPr lang="en-US" sz="800" dirty="0">
                <a:solidFill>
                  <a:srgbClr val="0000C0"/>
                </a:solidFill>
                <a:latin typeface="Monaco" charset="0"/>
              </a:rPr>
              <a:t>&lt;member&gt;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 -^__tagged*counted)</a:t>
            </a:r>
          </a:p>
          <a:p>
            <a:r>
              <a:rPr lang="en-US" sz="800" b="1" dirty="0">
                <a:solidFill>
                  <a:srgbClr val="000000"/>
                </a:solidFill>
                <a:highlight>
                  <a:srgbClr val="FFFACD"/>
                </a:highlight>
                <a:latin typeface="Monaco" charset="0"/>
              </a:rPr>
              <a:t>--&gt;</a:t>
            </a:r>
          </a:p>
          <a:p>
            <a:r>
              <a:rPr lang="en-US" sz="800" dirty="0">
                <a:solidFill>
                  <a:srgbClr val="000000"/>
                </a:solidFill>
                <a:latin typeface="Monaco" charset="0"/>
              </a:rPr>
              <a:t>   (</a:t>
            </a:r>
            <a:r>
              <a:rPr lang="en-US" sz="800" dirty="0">
                <a:solidFill>
                  <a:srgbClr val="0000C0"/>
                </a:solidFill>
                <a:latin typeface="Monaco" charset="0"/>
              </a:rPr>
              <a:t>&lt;s&gt;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 ^operator </a:t>
            </a:r>
            <a:r>
              <a:rPr lang="en-US" sz="800" dirty="0">
                <a:solidFill>
                  <a:srgbClr val="0000C0"/>
                </a:solidFill>
                <a:latin typeface="Monaco" charset="0"/>
              </a:rPr>
              <a:t>&lt;o&gt;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 + =)</a:t>
            </a:r>
          </a:p>
          <a:p>
            <a:r>
              <a:rPr lang="en-US" sz="800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sz="800" dirty="0" smtClean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sz="800" dirty="0" smtClean="0">
                <a:solidFill>
                  <a:srgbClr val="0000C0"/>
                </a:solidFill>
                <a:latin typeface="Monaco" charset="0"/>
              </a:rPr>
              <a:t>&lt;</a:t>
            </a:r>
            <a:r>
              <a:rPr lang="en-US" sz="800" dirty="0">
                <a:solidFill>
                  <a:srgbClr val="0000C0"/>
                </a:solidFill>
                <a:latin typeface="Monaco" charset="0"/>
              </a:rPr>
              <a:t>o&gt;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 ^name     (</a:t>
            </a:r>
            <a:r>
              <a:rPr lang="en-US" sz="800" dirty="0" err="1">
                <a:solidFill>
                  <a:srgbClr val="000000"/>
                </a:solidFill>
                <a:latin typeface="Monaco" charset="0"/>
              </a:rPr>
              <a:t>concat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Monaco" charset="0"/>
              </a:rPr>
              <a:t>|create-</a:t>
            </a:r>
            <a:r>
              <a:rPr lang="en-US" sz="800" dirty="0" err="1">
                <a:solidFill>
                  <a:srgbClr val="0000FF"/>
                </a:solidFill>
                <a:latin typeface="Monaco" charset="0"/>
              </a:rPr>
              <a:t>wme</a:t>
            </a:r>
            <a:r>
              <a:rPr lang="en-US" sz="800" dirty="0">
                <a:solidFill>
                  <a:srgbClr val="0000FF"/>
                </a:solidFill>
                <a:latin typeface="Monaco" charset="0"/>
              </a:rPr>
              <a:t>--|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800" dirty="0">
                <a:solidFill>
                  <a:srgbClr val="0000C0"/>
                </a:solidFill>
                <a:latin typeface="Monaco" charset="0"/>
              </a:rPr>
              <a:t>&lt;my-team&gt;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Monaco" charset="0"/>
              </a:rPr>
              <a:t>|--expected-</a:t>
            </a:r>
            <a:r>
              <a:rPr lang="en-US" sz="800" dirty="0" err="1">
                <a:solidFill>
                  <a:srgbClr val="0000FF"/>
                </a:solidFill>
                <a:latin typeface="Monaco" charset="0"/>
              </a:rPr>
              <a:t>num</a:t>
            </a:r>
            <a:r>
              <a:rPr lang="en-US" sz="800" dirty="0">
                <a:solidFill>
                  <a:srgbClr val="0000FF"/>
                </a:solidFill>
                <a:latin typeface="Monaco" charset="0"/>
              </a:rPr>
              <a:t>-human-team-members--|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 (+ </a:t>
            </a:r>
            <a:r>
              <a:rPr lang="en-US" sz="800" dirty="0">
                <a:solidFill>
                  <a:srgbClr val="0000C0"/>
                </a:solidFill>
                <a:latin typeface="Monaco" charset="0"/>
              </a:rPr>
              <a:t>&lt;cur-count&gt;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 1))</a:t>
            </a:r>
          </a:p>
          <a:p>
            <a:r>
              <a:rPr lang="ro-RO" sz="800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ro-RO" sz="800" dirty="0" smtClean="0">
                <a:solidFill>
                  <a:srgbClr val="000000"/>
                </a:solidFill>
                <a:latin typeface="Monaco" charset="0"/>
              </a:rPr>
              <a:t>     </a:t>
            </a:r>
            <a:r>
              <a:rPr lang="ro-RO" sz="800" dirty="0">
                <a:solidFill>
                  <a:srgbClr val="000000"/>
                </a:solidFill>
                <a:latin typeface="Monaco" charset="0"/>
              </a:rPr>
              <a:t>^</a:t>
            </a:r>
            <a:r>
              <a:rPr lang="ro-RO" sz="800" dirty="0" err="1">
                <a:solidFill>
                  <a:srgbClr val="000000"/>
                </a:solidFill>
                <a:latin typeface="Monaco" charset="0"/>
              </a:rPr>
              <a:t>type</a:t>
            </a:r>
            <a:r>
              <a:rPr lang="ro-RO" sz="800" dirty="0">
                <a:solidFill>
                  <a:srgbClr val="000000"/>
                </a:solidFill>
                <a:latin typeface="Monaco" charset="0"/>
              </a:rPr>
              <a:t>     atomic)</a:t>
            </a:r>
          </a:p>
          <a:p>
            <a:r>
              <a:rPr lang="en-US" sz="800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sz="800" dirty="0" smtClean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sz="800" dirty="0" smtClean="0">
                <a:solidFill>
                  <a:srgbClr val="0000C0"/>
                </a:solidFill>
                <a:latin typeface="Monaco" charset="0"/>
              </a:rPr>
              <a:t>&lt;</a:t>
            </a:r>
            <a:r>
              <a:rPr lang="en-US" sz="800" dirty="0">
                <a:solidFill>
                  <a:srgbClr val="0000C0"/>
                </a:solidFill>
                <a:latin typeface="Monaco" charset="0"/>
              </a:rPr>
              <a:t>o&gt;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 ^__tagged*</a:t>
            </a:r>
            <a:r>
              <a:rPr lang="en-US" sz="800" dirty="0" err="1">
                <a:solidFill>
                  <a:srgbClr val="000000"/>
                </a:solidFill>
                <a:latin typeface="Monaco" charset="0"/>
              </a:rPr>
              <a:t>ngs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*</a:t>
            </a:r>
            <a:r>
              <a:rPr lang="en-US" sz="800" dirty="0" err="1">
                <a:solidFill>
                  <a:srgbClr val="000000"/>
                </a:solidFill>
                <a:latin typeface="Monaco" charset="0"/>
              </a:rPr>
              <a:t>i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-supported *YES* +)</a:t>
            </a:r>
          </a:p>
          <a:p>
            <a:r>
              <a:rPr lang="en-US" sz="800" dirty="0" smtClean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sz="800" dirty="0">
                <a:solidFill>
                  <a:srgbClr val="0000C0"/>
                </a:solidFill>
                <a:latin typeface="Monaco" charset="0"/>
              </a:rPr>
              <a:t>&lt;o&gt;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 ^</a:t>
            </a:r>
            <a:r>
              <a:rPr lang="en-US" sz="800" dirty="0" err="1">
                <a:solidFill>
                  <a:srgbClr val="000000"/>
                </a:solidFill>
                <a:latin typeface="Monaco" charset="0"/>
              </a:rPr>
              <a:t>dest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-object    </a:t>
            </a:r>
            <a:r>
              <a:rPr lang="en-US" sz="800" dirty="0">
                <a:solidFill>
                  <a:srgbClr val="0000C0"/>
                </a:solidFill>
                <a:latin typeface="Monaco" charset="0"/>
              </a:rPr>
              <a:t>&lt;my-team&gt;</a:t>
            </a:r>
          </a:p>
          <a:p>
            <a:r>
              <a:rPr lang="en-US" sz="800" dirty="0" smtClean="0">
                <a:solidFill>
                  <a:srgbClr val="000000"/>
                </a:solidFill>
                <a:latin typeface="Monaco" charset="0"/>
              </a:rPr>
              <a:t>        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^</a:t>
            </a:r>
            <a:r>
              <a:rPr lang="en-US" sz="800" dirty="0" err="1">
                <a:solidFill>
                  <a:srgbClr val="000000"/>
                </a:solidFill>
                <a:latin typeface="Monaco" charset="0"/>
              </a:rPr>
              <a:t>dest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-attribute expected-</a:t>
            </a:r>
            <a:r>
              <a:rPr lang="en-US" sz="800" dirty="0" err="1">
                <a:solidFill>
                  <a:srgbClr val="000000"/>
                </a:solidFill>
                <a:latin typeface="Monaco" charset="0"/>
              </a:rPr>
              <a:t>num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-human-team-members</a:t>
            </a:r>
          </a:p>
          <a:p>
            <a:r>
              <a:rPr lang="en-US" sz="800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800" dirty="0" smtClean="0">
                <a:solidFill>
                  <a:srgbClr val="000000"/>
                </a:solidFill>
                <a:latin typeface="Monaco" charset="0"/>
              </a:rPr>
              <a:t>       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^new-</a:t>
            </a:r>
            <a:r>
              <a:rPr lang="en-US" sz="800" dirty="0" err="1">
                <a:solidFill>
                  <a:srgbClr val="000000"/>
                </a:solidFill>
                <a:latin typeface="Monaco" charset="0"/>
              </a:rPr>
              <a:t>obj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        (+ </a:t>
            </a:r>
            <a:r>
              <a:rPr lang="en-US" sz="800" dirty="0">
                <a:solidFill>
                  <a:srgbClr val="0000C0"/>
                </a:solidFill>
                <a:latin typeface="Monaco" charset="0"/>
              </a:rPr>
              <a:t>&lt;cur-count&gt;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 1)</a:t>
            </a:r>
          </a:p>
          <a:p>
            <a:r>
              <a:rPr lang="en-US" sz="800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800" dirty="0" smtClean="0">
                <a:solidFill>
                  <a:srgbClr val="000000"/>
                </a:solidFill>
                <a:latin typeface="Monaco" charset="0"/>
              </a:rPr>
              <a:t>       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^replacement-behavior </a:t>
            </a:r>
            <a:r>
              <a:rPr lang="en-US" sz="800" dirty="0" err="1">
                <a:solidFill>
                  <a:srgbClr val="000000"/>
                </a:solidFill>
                <a:latin typeface="Monaco" charset="0"/>
              </a:rPr>
              <a:t>ngs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-replace)</a:t>
            </a:r>
          </a:p>
          <a:p>
            <a:r>
              <a:rPr lang="en-US" sz="800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800" dirty="0" smtClean="0">
                <a:solidFill>
                  <a:srgbClr val="000000"/>
                </a:solidFill>
                <a:latin typeface="Monaco" charset="0"/>
              </a:rPr>
              <a:t>  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sz="800" dirty="0">
                <a:solidFill>
                  <a:srgbClr val="0000C0"/>
                </a:solidFill>
                <a:latin typeface="Monaco" charset="0"/>
              </a:rPr>
              <a:t>&lt;o&gt;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 ^__tagged*</a:t>
            </a:r>
            <a:r>
              <a:rPr lang="en-US" sz="800" dirty="0" err="1">
                <a:solidFill>
                  <a:srgbClr val="000000"/>
                </a:solidFill>
                <a:latin typeface="Monaco" charset="0"/>
              </a:rPr>
              <a:t>ngs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*intelligent-construction *YES* +)</a:t>
            </a:r>
          </a:p>
          <a:p>
            <a:r>
              <a:rPr lang="en-US" sz="800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sz="800" dirty="0" smtClean="0">
                <a:solidFill>
                  <a:srgbClr val="000000"/>
                </a:solidFill>
                <a:latin typeface="Monaco" charset="0"/>
              </a:rPr>
              <a:t>  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sz="800" dirty="0">
                <a:solidFill>
                  <a:srgbClr val="0000C0"/>
                </a:solidFill>
                <a:latin typeface="Monaco" charset="0"/>
              </a:rPr>
              <a:t>&lt;o&gt;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 ^__tagged*</a:t>
            </a:r>
            <a:r>
              <a:rPr lang="en-US" sz="800" dirty="0" err="1">
                <a:solidFill>
                  <a:srgbClr val="000000"/>
                </a:solidFill>
                <a:latin typeface="Monaco" charset="0"/>
              </a:rPr>
              <a:t>ngs</a:t>
            </a:r>
            <a:r>
              <a:rPr lang="en-US" sz="800" dirty="0">
                <a:solidFill>
                  <a:srgbClr val="000000"/>
                </a:solidFill>
                <a:latin typeface="Monaco" charset="0"/>
              </a:rPr>
              <a:t>*op-create-primitive *YES* +)</a:t>
            </a:r>
          </a:p>
          <a:p>
            <a:r>
              <a:rPr lang="de-DE" sz="800" dirty="0" smtClean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de-DE" sz="800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de-DE" sz="800" dirty="0">
                <a:solidFill>
                  <a:srgbClr val="0000C0"/>
                </a:solidFill>
                <a:latin typeface="Monaco" charset="0"/>
              </a:rPr>
              <a:t>&lt;o&gt;</a:t>
            </a:r>
            <a:r>
              <a:rPr lang="de-DE" sz="800" dirty="0">
                <a:solidFill>
                  <a:srgbClr val="000000"/>
                </a:solidFill>
                <a:latin typeface="Monaco" charset="0"/>
              </a:rPr>
              <a:t> ^</a:t>
            </a:r>
            <a:r>
              <a:rPr lang="de-DE" sz="800" dirty="0" err="1">
                <a:solidFill>
                  <a:srgbClr val="000000"/>
                </a:solidFill>
                <a:latin typeface="Monaco" charset="0"/>
              </a:rPr>
              <a:t>side-effect</a:t>
            </a:r>
            <a:r>
              <a:rPr lang="de-DE" sz="800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de-DE" sz="800" dirty="0">
                <a:solidFill>
                  <a:srgbClr val="0000C0"/>
                </a:solidFill>
                <a:latin typeface="Monaco" charset="0"/>
              </a:rPr>
              <a:t>&lt;side-effect139&gt;</a:t>
            </a:r>
            <a:r>
              <a:rPr lang="de-DE" sz="800" dirty="0">
                <a:solidFill>
                  <a:srgbClr val="000000"/>
                </a:solidFill>
                <a:latin typeface="Monaco" charset="0"/>
              </a:rPr>
              <a:t> +)</a:t>
            </a:r>
          </a:p>
          <a:p>
            <a:r>
              <a:rPr lang="de-DE" sz="800" dirty="0">
                <a:solidFill>
                  <a:srgbClr val="000000"/>
                </a:solidFill>
                <a:latin typeface="Monaco" charset="0"/>
              </a:rPr>
              <a:t>  </a:t>
            </a:r>
            <a:r>
              <a:rPr lang="de-DE" sz="800" dirty="0" smtClean="0">
                <a:solidFill>
                  <a:srgbClr val="000000"/>
                </a:solidFill>
                <a:latin typeface="Monaco" charset="0"/>
              </a:rPr>
              <a:t> (</a:t>
            </a:r>
            <a:r>
              <a:rPr lang="de-DE" sz="800" dirty="0" smtClean="0">
                <a:solidFill>
                  <a:srgbClr val="0000C0"/>
                </a:solidFill>
                <a:latin typeface="Monaco" charset="0"/>
              </a:rPr>
              <a:t>&lt;</a:t>
            </a:r>
            <a:r>
              <a:rPr lang="de-DE" sz="800" dirty="0">
                <a:solidFill>
                  <a:srgbClr val="0000C0"/>
                </a:solidFill>
                <a:latin typeface="Monaco" charset="0"/>
              </a:rPr>
              <a:t>side-effect139&gt;</a:t>
            </a:r>
            <a:r>
              <a:rPr lang="de-DE" sz="800" dirty="0">
                <a:solidFill>
                  <a:srgbClr val="000000"/>
                </a:solidFill>
                <a:latin typeface="Monaco" charset="0"/>
              </a:rPr>
              <a:t> ^</a:t>
            </a:r>
            <a:r>
              <a:rPr lang="de-DE" sz="800" dirty="0" err="1">
                <a:solidFill>
                  <a:srgbClr val="000000"/>
                </a:solidFill>
                <a:latin typeface="Monaco" charset="0"/>
              </a:rPr>
              <a:t>action</a:t>
            </a:r>
            <a:r>
              <a:rPr lang="de-DE" sz="800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de-DE" sz="800" dirty="0" err="1">
                <a:solidFill>
                  <a:srgbClr val="000000"/>
                </a:solidFill>
                <a:latin typeface="Monaco" charset="0"/>
              </a:rPr>
              <a:t>create</a:t>
            </a:r>
            <a:r>
              <a:rPr lang="de-DE" sz="800" dirty="0">
                <a:solidFill>
                  <a:srgbClr val="000000"/>
                </a:solidFill>
                <a:latin typeface="Monaco" charset="0"/>
              </a:rPr>
              <a:t> ^</a:t>
            </a:r>
            <a:r>
              <a:rPr lang="de-DE" sz="800" dirty="0" err="1">
                <a:solidFill>
                  <a:srgbClr val="000000"/>
                </a:solidFill>
                <a:latin typeface="Monaco" charset="0"/>
              </a:rPr>
              <a:t>destination-object</a:t>
            </a:r>
            <a:r>
              <a:rPr lang="de-DE" sz="800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de-DE" sz="800" dirty="0">
                <a:solidFill>
                  <a:srgbClr val="0000C0"/>
                </a:solidFill>
                <a:latin typeface="Monaco" charset="0"/>
              </a:rPr>
              <a:t>&lt;</a:t>
            </a:r>
            <a:r>
              <a:rPr lang="de-DE" sz="800" dirty="0" err="1">
                <a:solidFill>
                  <a:srgbClr val="0000C0"/>
                </a:solidFill>
                <a:latin typeface="Monaco" charset="0"/>
              </a:rPr>
              <a:t>member</a:t>
            </a:r>
            <a:r>
              <a:rPr lang="de-DE" sz="800" dirty="0">
                <a:solidFill>
                  <a:srgbClr val="0000C0"/>
                </a:solidFill>
                <a:latin typeface="Monaco" charset="0"/>
              </a:rPr>
              <a:t>&gt;</a:t>
            </a:r>
            <a:r>
              <a:rPr lang="de-DE" sz="800" dirty="0">
                <a:solidFill>
                  <a:srgbClr val="000000"/>
                </a:solidFill>
                <a:latin typeface="Monaco" charset="0"/>
              </a:rPr>
              <a:t> ^</a:t>
            </a:r>
            <a:r>
              <a:rPr lang="de-DE" sz="800" dirty="0" err="1">
                <a:solidFill>
                  <a:srgbClr val="000000"/>
                </a:solidFill>
                <a:latin typeface="Monaco" charset="0"/>
              </a:rPr>
              <a:t>destination</a:t>
            </a:r>
            <a:r>
              <a:rPr lang="de-DE" sz="800" dirty="0">
                <a:solidFill>
                  <a:srgbClr val="000000"/>
                </a:solidFill>
                <a:latin typeface="Monaco" charset="0"/>
              </a:rPr>
              <a:t>-attribute __</a:t>
            </a:r>
            <a:r>
              <a:rPr lang="de-DE" sz="800" dirty="0" err="1">
                <a:solidFill>
                  <a:srgbClr val="000000"/>
                </a:solidFill>
                <a:latin typeface="Monaco" charset="0"/>
              </a:rPr>
              <a:t>tagged</a:t>
            </a:r>
            <a:r>
              <a:rPr lang="de-DE" sz="800" dirty="0">
                <a:solidFill>
                  <a:srgbClr val="000000"/>
                </a:solidFill>
                <a:latin typeface="Monaco" charset="0"/>
              </a:rPr>
              <a:t>*</a:t>
            </a:r>
            <a:r>
              <a:rPr lang="de-DE" sz="800" dirty="0" err="1">
                <a:solidFill>
                  <a:srgbClr val="000000"/>
                </a:solidFill>
                <a:latin typeface="Monaco" charset="0"/>
              </a:rPr>
              <a:t>counted</a:t>
            </a:r>
            <a:r>
              <a:rPr lang="de-DE" sz="800" dirty="0">
                <a:solidFill>
                  <a:srgbClr val="000000"/>
                </a:solidFill>
                <a:latin typeface="Monaco" charset="0"/>
              </a:rPr>
              <a:t> </a:t>
            </a:r>
            <a:endParaRPr lang="de-DE" sz="800" dirty="0" smtClean="0">
              <a:solidFill>
                <a:srgbClr val="000000"/>
              </a:solidFill>
              <a:latin typeface="Monaco" charset="0"/>
            </a:endParaRPr>
          </a:p>
          <a:p>
            <a:r>
              <a:rPr lang="de-DE" sz="800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de-DE" sz="800" dirty="0" smtClean="0">
                <a:solidFill>
                  <a:srgbClr val="000000"/>
                </a:solidFill>
                <a:latin typeface="Monaco" charset="0"/>
              </a:rPr>
              <a:t>                    ^</a:t>
            </a:r>
            <a:r>
              <a:rPr lang="de-DE" sz="800" dirty="0" err="1">
                <a:solidFill>
                  <a:srgbClr val="000000"/>
                </a:solidFill>
                <a:latin typeface="Monaco" charset="0"/>
              </a:rPr>
              <a:t>value</a:t>
            </a:r>
            <a:r>
              <a:rPr lang="de-DE" sz="800" dirty="0">
                <a:solidFill>
                  <a:srgbClr val="000000"/>
                </a:solidFill>
                <a:latin typeface="Monaco" charset="0"/>
              </a:rPr>
              <a:t> *YES* ^</a:t>
            </a:r>
            <a:r>
              <a:rPr lang="de-DE" sz="800" dirty="0" err="1">
                <a:solidFill>
                  <a:srgbClr val="000000"/>
                </a:solidFill>
                <a:latin typeface="Monaco" charset="0"/>
              </a:rPr>
              <a:t>replacement-behavior</a:t>
            </a:r>
            <a:r>
              <a:rPr lang="de-DE" sz="800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de-DE" sz="800" dirty="0" err="1">
                <a:solidFill>
                  <a:srgbClr val="000000"/>
                </a:solidFill>
                <a:latin typeface="Monaco" charset="0"/>
              </a:rPr>
              <a:t>ngs-replace</a:t>
            </a:r>
            <a:r>
              <a:rPr lang="de-DE" sz="800" dirty="0">
                <a:solidFill>
                  <a:srgbClr val="000000"/>
                </a:solidFill>
                <a:latin typeface="Monaco" charset="0"/>
              </a:rPr>
              <a:t> ^type </a:t>
            </a:r>
            <a:r>
              <a:rPr lang="de-DE" sz="800" dirty="0" err="1">
                <a:solidFill>
                  <a:srgbClr val="000000"/>
                </a:solidFill>
                <a:latin typeface="Monaco" charset="0"/>
              </a:rPr>
              <a:t>NGS_SideEffect</a:t>
            </a:r>
            <a:r>
              <a:rPr lang="de-DE" sz="800" dirty="0">
                <a:solidFill>
                  <a:srgbClr val="000000"/>
                </a:solidFill>
                <a:latin typeface="Monaco" charset="0"/>
              </a:rPr>
              <a:t> ^</a:t>
            </a:r>
            <a:r>
              <a:rPr lang="de-DE" sz="800" dirty="0" err="1">
                <a:solidFill>
                  <a:srgbClr val="000000"/>
                </a:solidFill>
                <a:latin typeface="Monaco" charset="0"/>
              </a:rPr>
              <a:t>my</a:t>
            </a:r>
            <a:r>
              <a:rPr lang="de-DE" sz="800" dirty="0">
                <a:solidFill>
                  <a:srgbClr val="000000"/>
                </a:solidFill>
                <a:latin typeface="Monaco" charset="0"/>
              </a:rPr>
              <a:t>-type </a:t>
            </a:r>
            <a:r>
              <a:rPr lang="de-DE" sz="800" dirty="0" err="1">
                <a:solidFill>
                  <a:srgbClr val="000000"/>
                </a:solidFill>
                <a:latin typeface="Monaco" charset="0"/>
              </a:rPr>
              <a:t>NGS_SideEffect</a:t>
            </a:r>
            <a:r>
              <a:rPr lang="de-DE" sz="800" dirty="0" smtClean="0">
                <a:solidFill>
                  <a:srgbClr val="000000"/>
                </a:solidFill>
                <a:latin typeface="Monaco" charset="0"/>
              </a:rPr>
              <a:t>)</a:t>
            </a:r>
            <a:r>
              <a:rPr lang="de-DE" sz="800" b="1" dirty="0" smtClean="0">
                <a:solidFill>
                  <a:srgbClr val="000000"/>
                </a:solidFill>
                <a:latin typeface="Monaco" charset="0"/>
              </a:rPr>
              <a:t>}</a:t>
            </a:r>
            <a:endParaRPr lang="en-US" sz="800" dirty="0"/>
          </a:p>
        </p:txBody>
      </p:sp>
      <p:sp>
        <p:nvSpPr>
          <p:cNvPr id="5" name="TextBox 4"/>
          <p:cNvSpPr txBox="1"/>
          <p:nvPr/>
        </p:nvSpPr>
        <p:spPr>
          <a:xfrm>
            <a:off x="610033" y="3361787"/>
            <a:ext cx="7341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 Neue Light" charset="0"/>
                <a:ea typeface="Helvetica Neue Light" charset="0"/>
                <a:cs typeface="Helvetica Neue Light" charset="0"/>
              </a:rPr>
              <a:t>Expanded Code (as viewed from Soar IDE, reformatted for space/clarity):</a:t>
            </a:r>
            <a:endParaRPr lang="en-US" dirty="0" smtClean="0"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674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10033" y="1227908"/>
            <a:ext cx="8229600" cy="5135889"/>
          </a:xfrm>
        </p:spPr>
        <p:txBody>
          <a:bodyPr>
            <a:noAutofit/>
          </a:bodyPr>
          <a:lstStyle/>
          <a:p>
            <a:r>
              <a:rPr lang="en-US" sz="2400" dirty="0" smtClean="0"/>
              <a:t>Goals as defined by NGS 4.x are top-state structures</a:t>
            </a:r>
          </a:p>
          <a:p>
            <a:r>
              <a:rPr lang="en-US" sz="2400" dirty="0" smtClean="0"/>
              <a:t>Goals </a:t>
            </a:r>
            <a:r>
              <a:rPr lang="en-US" sz="2400" i="1" dirty="0" smtClean="0"/>
              <a:t>must </a:t>
            </a:r>
            <a:r>
              <a:rPr lang="en-US" sz="2400" dirty="0" smtClean="0"/>
              <a:t>be declared using </a:t>
            </a:r>
            <a:r>
              <a:rPr lang="en-US" sz="2400" dirty="0" err="1" smtClean="0"/>
              <a:t>NGS_DeclareGoal</a:t>
            </a:r>
            <a:r>
              <a:rPr lang="en-US" sz="2400" dirty="0" smtClean="0"/>
              <a:t> (creates many required productions)</a:t>
            </a:r>
          </a:p>
          <a:p>
            <a:r>
              <a:rPr lang="en-US" sz="2400" dirty="0" smtClean="0"/>
              <a:t>All goals are indexed multiple ways</a:t>
            </a:r>
          </a:p>
          <a:p>
            <a:pPr lvl="1"/>
            <a:r>
              <a:rPr lang="en-US" sz="2000" dirty="0" smtClean="0"/>
              <a:t>Primary type </a:t>
            </a:r>
          </a:p>
          <a:p>
            <a:pPr lvl="1"/>
            <a:r>
              <a:rPr lang="en-US" sz="2000" dirty="0" smtClean="0"/>
              <a:t>Base types</a:t>
            </a:r>
          </a:p>
          <a:p>
            <a:pPr lvl="1"/>
            <a:r>
              <a:rPr lang="en-US" sz="2000" dirty="0" smtClean="0"/>
              <a:t>Requested decision name</a:t>
            </a:r>
          </a:p>
          <a:p>
            <a:r>
              <a:rPr lang="en-US" sz="2400" dirty="0" smtClean="0"/>
              <a:t>Can be o-supported or </a:t>
            </a:r>
            <a:r>
              <a:rPr lang="en-US" sz="2400" dirty="0" err="1" smtClean="0"/>
              <a:t>i</a:t>
            </a:r>
            <a:r>
              <a:rPr lang="en-US" sz="2400" dirty="0" smtClean="0"/>
              <a:t>-supported (though I recommend </a:t>
            </a:r>
            <a:r>
              <a:rPr lang="en-US" sz="2400" dirty="0" err="1" smtClean="0"/>
              <a:t>i</a:t>
            </a:r>
            <a:r>
              <a:rPr lang="en-US" sz="2400" dirty="0" smtClean="0"/>
              <a:t>-supported goal stacks)</a:t>
            </a:r>
          </a:p>
          <a:p>
            <a:r>
              <a:rPr lang="en-US" sz="2400" dirty="0" smtClean="0"/>
              <a:t>You can also create classic Soar </a:t>
            </a:r>
            <a:r>
              <a:rPr lang="en-US" sz="2400" dirty="0" err="1" smtClean="0"/>
              <a:t>substates</a:t>
            </a:r>
            <a:r>
              <a:rPr lang="en-US" sz="2400" dirty="0" smtClean="0"/>
              <a:t>, but these are called “states” not “goals”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9628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Goals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10033" y="812800"/>
            <a:ext cx="8229600" cy="4014652"/>
          </a:xfrm>
        </p:spPr>
        <p:txBody>
          <a:bodyPr>
            <a:noAutofit/>
          </a:bodyPr>
          <a:lstStyle/>
          <a:p>
            <a:r>
              <a:rPr lang="en-US" sz="2400" dirty="0" smtClean="0"/>
              <a:t>You can setup persistent decisions using goals as well</a:t>
            </a:r>
          </a:p>
          <a:p>
            <a:pPr lvl="1"/>
            <a:r>
              <a:rPr lang="en-US" sz="2000" dirty="0" smtClean="0"/>
              <a:t>Works a lot like a persistent state stack, but doesn’t block the reasoning process</a:t>
            </a:r>
          </a:p>
          <a:p>
            <a:pPr lvl="1"/>
            <a:r>
              <a:rPr lang="en-US" sz="2000" dirty="0" smtClean="0"/>
              <a:t>Also re-decides when the options related to the decision change in any way</a:t>
            </a:r>
          </a:p>
          <a:p>
            <a:pPr lvl="1"/>
            <a:r>
              <a:rPr lang="en-US" sz="2000" dirty="0" smtClean="0"/>
              <a:t>Easy to link up with an explanation system to explain the decision</a:t>
            </a:r>
          </a:p>
          <a:p>
            <a:r>
              <a:rPr lang="en-US" sz="2400" dirty="0" smtClean="0"/>
              <a:t>Multiple parts to the process</a:t>
            </a:r>
          </a:p>
          <a:p>
            <a:pPr lvl="1"/>
            <a:r>
              <a:rPr lang="en-US" sz="2000" dirty="0" smtClean="0"/>
              <a:t>A goal can request a decision (this is a request for a value to be set for a given attribute)</a:t>
            </a:r>
          </a:p>
          <a:p>
            <a:pPr lvl="1"/>
            <a:r>
              <a:rPr lang="en-US" sz="2000" dirty="0" smtClean="0"/>
              <a:t>Other goals can be assigned to the decision</a:t>
            </a:r>
          </a:p>
          <a:p>
            <a:pPr lvl="1"/>
            <a:r>
              <a:rPr lang="en-US" sz="2000" dirty="0" smtClean="0"/>
              <a:t>If more than one goal is assigned to the same decision, a </a:t>
            </a:r>
            <a:r>
              <a:rPr lang="en-US" sz="2000" dirty="0" err="1" smtClean="0"/>
              <a:t>substate</a:t>
            </a:r>
            <a:r>
              <a:rPr lang="en-US" sz="2000" dirty="0" smtClean="0"/>
              <a:t> is created</a:t>
            </a:r>
          </a:p>
          <a:p>
            <a:pPr lvl="1"/>
            <a:r>
              <a:rPr lang="en-US" sz="2000" dirty="0" smtClean="0"/>
              <a:t>In the </a:t>
            </a:r>
            <a:r>
              <a:rPr lang="en-US" sz="2000" dirty="0" err="1" smtClean="0"/>
              <a:t>substate</a:t>
            </a:r>
            <a:r>
              <a:rPr lang="en-US" sz="2000" dirty="0" smtClean="0"/>
              <a:t>, one of the assigned goals is selected (like in an operator tie)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2765" y="5839459"/>
            <a:ext cx="8064136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Helvetica Neue Light" charset="0"/>
                <a:ea typeface="Helvetica Neue Light" charset="0"/>
                <a:cs typeface="Helvetica Neue Light" charset="0"/>
              </a:rPr>
              <a:t>I tend to create task goal hierarchies out of </a:t>
            </a:r>
            <a:r>
              <a:rPr lang="en-US" sz="1600" dirty="0" err="1" smtClean="0">
                <a:latin typeface="Helvetica Neue Light" charset="0"/>
                <a:ea typeface="Helvetica Neue Light" charset="0"/>
                <a:cs typeface="Helvetica Neue Light" charset="0"/>
              </a:rPr>
              <a:t>i</a:t>
            </a:r>
            <a:r>
              <a:rPr lang="en-US" sz="1600" dirty="0" smtClean="0">
                <a:latin typeface="Helvetica Neue Light" charset="0"/>
                <a:ea typeface="Helvetica Neue Light" charset="0"/>
                <a:cs typeface="Helvetica Neue Light" charset="0"/>
              </a:rPr>
              <a:t>-supported decision goals – decide on sub-tasks and other supporting items like destination, formation, sensor direction, </a:t>
            </a:r>
            <a:r>
              <a:rPr lang="en-US" sz="1600" dirty="0" err="1" smtClean="0">
                <a:latin typeface="Helvetica Neue Light" charset="0"/>
                <a:ea typeface="Helvetica Neue Light" charset="0"/>
                <a:cs typeface="Helvetica Neue Light" charset="0"/>
              </a:rPr>
              <a:t>etc</a:t>
            </a:r>
            <a:endParaRPr lang="en-US" sz="1200" dirty="0" smtClean="0"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334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Substates</a:t>
            </a:r>
            <a:r>
              <a:rPr lang="en-US" dirty="0" smtClean="0"/>
              <a:t> and “Functions”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09600" y="1062025"/>
            <a:ext cx="8229600" cy="2343026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NGS 4.x also supports sub-states</a:t>
            </a:r>
          </a:p>
          <a:p>
            <a:pPr lvl="1"/>
            <a:r>
              <a:rPr lang="en-US" dirty="0" smtClean="0"/>
              <a:t>”Free” sub-states with no constraints or restrictions</a:t>
            </a:r>
          </a:p>
          <a:p>
            <a:pPr lvl="1"/>
            <a:r>
              <a:rPr lang="en-US" dirty="0" smtClean="0"/>
              <a:t>“Function” sub-states</a:t>
            </a:r>
          </a:p>
          <a:p>
            <a:pPr lvl="2"/>
            <a:r>
              <a:rPr lang="en-US" dirty="0" smtClean="0"/>
              <a:t>Provide for return values</a:t>
            </a:r>
          </a:p>
          <a:p>
            <a:pPr lvl="2"/>
            <a:r>
              <a:rPr lang="en-US" dirty="0" smtClean="0"/>
              <a:t>Return is all-or-nothing</a:t>
            </a:r>
            <a:endParaRPr lang="en-US" dirty="0"/>
          </a:p>
          <a:p>
            <a:pPr lvl="2"/>
            <a:r>
              <a:rPr lang="en-US" dirty="0" smtClean="0"/>
              <a:t>Multiple return values supported</a:t>
            </a:r>
          </a:p>
          <a:p>
            <a:pPr lvl="2"/>
            <a:r>
              <a:rPr lang="en-US" dirty="0" smtClean="0"/>
              <a:t>Used to implement decision goals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3906692"/>
            <a:ext cx="8229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>
                <a:latin typeface="Courier New" charset="0"/>
                <a:ea typeface="Courier New" charset="0"/>
                <a:cs typeface="Courier New" charset="0"/>
              </a:rPr>
              <a:t>sp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"achieve-message-handled*propose*handle-mission-message*via-deep-copy	</a:t>
            </a:r>
            <a:endParaRPr lang="en-US" sz="12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 [</a:t>
            </a:r>
            <a:r>
              <a:rPr lang="en-US" sz="1200" b="1" dirty="0" err="1">
                <a:latin typeface="Courier New" charset="0"/>
                <a:ea typeface="Courier New" charset="0"/>
                <a:cs typeface="Courier New" charset="0"/>
              </a:rPr>
              <a:t>ngs</a:t>
            </a:r>
            <a:r>
              <a:rPr lang="en-US" sz="1200" b="1" dirty="0">
                <a:latin typeface="Courier New" charset="0"/>
                <a:ea typeface="Courier New" charset="0"/>
                <a:cs typeface="Courier New" charset="0"/>
              </a:rPr>
              <a:t>-match-goal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&lt;s&gt; </a:t>
            </a:r>
            <a:r>
              <a:rPr lang="en-US" sz="1200" dirty="0" err="1">
                <a:latin typeface="Courier New" charset="0"/>
                <a:ea typeface="Courier New" charset="0"/>
                <a:cs typeface="Courier New" charset="0"/>
              </a:rPr>
              <a:t>AchieveMessageHandled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&lt;g&gt;]	</a:t>
            </a:r>
            <a:endParaRPr lang="en-US" sz="12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 [</a:t>
            </a:r>
            <a:r>
              <a:rPr lang="en-US" sz="1200" b="1" dirty="0" err="1">
                <a:latin typeface="Courier New" charset="0"/>
                <a:ea typeface="Courier New" charset="0"/>
                <a:cs typeface="Courier New" charset="0"/>
              </a:rPr>
              <a:t>ngs</a:t>
            </a:r>
            <a:r>
              <a:rPr lang="en-US" sz="1200" b="1" dirty="0">
                <a:latin typeface="Courier New" charset="0"/>
                <a:ea typeface="Courier New" charset="0"/>
                <a:cs typeface="Courier New" charset="0"/>
              </a:rPr>
              <a:t>-bind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&lt;s&gt; </a:t>
            </a:r>
            <a:r>
              <a:rPr lang="en-US" sz="1200" dirty="0" err="1">
                <a:latin typeface="Courier New" charset="0"/>
                <a:ea typeface="Courier New" charset="0"/>
                <a:cs typeface="Courier New" charset="0"/>
              </a:rPr>
              <a:t>robo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-agent]	[</a:t>
            </a:r>
            <a:r>
              <a:rPr lang="en-US" sz="1200" dirty="0" err="1">
                <a:latin typeface="Courier New" charset="0"/>
                <a:ea typeface="Courier New" charset="0"/>
                <a:cs typeface="Courier New" charset="0"/>
              </a:rPr>
              <a:t>ngs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-bind &lt;g&gt; </a:t>
            </a:r>
            <a:r>
              <a:rPr lang="en-US" sz="1200" dirty="0" err="1" smtClean="0">
                <a:latin typeface="Courier New" charset="0"/>
                <a:ea typeface="Courier New" charset="0"/>
                <a:cs typeface="Courier New" charset="0"/>
              </a:rPr>
              <a:t>message!MissionMessage.payload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]</a:t>
            </a:r>
          </a:p>
          <a:p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 [</a:t>
            </a:r>
            <a:r>
              <a:rPr lang="en-US" sz="1200" b="1" dirty="0" err="1" smtClean="0">
                <a:latin typeface="Courier New" charset="0"/>
                <a:ea typeface="Courier New" charset="0"/>
                <a:cs typeface="Courier New" charset="0"/>
              </a:rPr>
              <a:t>ngs</a:t>
            </a:r>
            <a:r>
              <a:rPr lang="en-US" sz="1200" b="1" dirty="0" smtClean="0">
                <a:latin typeface="Courier New" charset="0"/>
                <a:ea typeface="Courier New" charset="0"/>
                <a:cs typeface="Courier New" charset="0"/>
              </a:rPr>
              <a:t>-is-not-tagged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&lt;g&gt; message-copied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]</a:t>
            </a:r>
          </a:p>
          <a:p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--&gt;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	</a:t>
            </a:r>
            <a:endParaRPr lang="en-US" sz="12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 [</a:t>
            </a:r>
            <a:r>
              <a:rPr lang="en-US" sz="1200" b="1" dirty="0" err="1">
                <a:latin typeface="Courier New" charset="0"/>
                <a:ea typeface="Courier New" charset="0"/>
                <a:cs typeface="Courier New" charset="0"/>
              </a:rPr>
              <a:t>ngs</a:t>
            </a:r>
            <a:r>
              <a:rPr lang="en-US" sz="1200" b="1" dirty="0">
                <a:latin typeface="Courier New" charset="0"/>
                <a:ea typeface="Courier New" charset="0"/>
                <a:cs typeface="Courier New" charset="0"/>
              </a:rPr>
              <a:t>-create-function-operator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&lt;s&gt; handle-mission-message &lt;o&gt; &lt;ret-</a:t>
            </a:r>
            <a:r>
              <a:rPr lang="en-US" sz="1200" dirty="0" err="1">
                <a:latin typeface="Courier New" charset="0"/>
                <a:ea typeface="Courier New" charset="0"/>
                <a:cs typeface="Courier New" charset="0"/>
              </a:rPr>
              <a:t>vals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&gt; 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\</a:t>
            </a:r>
          </a:p>
          <a:p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                                                          &lt;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g&gt; 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message-copied]</a:t>
            </a:r>
          </a:p>
          <a:p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 [</a:t>
            </a:r>
            <a:r>
              <a:rPr lang="en-US" sz="1200" b="1" dirty="0" err="1" smtClean="0">
                <a:latin typeface="Courier New" charset="0"/>
                <a:ea typeface="Courier New" charset="0"/>
                <a:cs typeface="Courier New" charset="0"/>
              </a:rPr>
              <a:t>ngs</a:t>
            </a:r>
            <a:r>
              <a:rPr lang="en-US" sz="1200" b="1" dirty="0" smtClean="0">
                <a:latin typeface="Courier New" charset="0"/>
                <a:ea typeface="Courier New" charset="0"/>
                <a:cs typeface="Courier New" charset="0"/>
              </a:rPr>
              <a:t>-create-ret-</a:t>
            </a:r>
            <a:r>
              <a:rPr lang="en-US" sz="1200" b="1" dirty="0" err="1" smtClean="0">
                <a:latin typeface="Courier New" charset="0"/>
                <a:ea typeface="Courier New" charset="0"/>
                <a:cs typeface="Courier New" charset="0"/>
              </a:rPr>
              <a:t>val</a:t>
            </a:r>
            <a:r>
              <a:rPr lang="en-US" sz="1200" b="1" dirty="0" smtClean="0">
                <a:latin typeface="Courier New" charset="0"/>
                <a:ea typeface="Courier New" charset="0"/>
                <a:cs typeface="Courier New" charset="0"/>
              </a:rPr>
              <a:t>-in-place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payload &lt;ret-</a:t>
            </a:r>
            <a:r>
              <a:rPr lang="en-US" sz="1200" dirty="0" err="1">
                <a:latin typeface="Courier New" charset="0"/>
                <a:ea typeface="Courier New" charset="0"/>
                <a:cs typeface="Courier New" charset="0"/>
              </a:rPr>
              <a:t>vals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&gt; &lt;</a:t>
            </a:r>
            <a:r>
              <a:rPr lang="en-US" sz="1200" dirty="0" err="1">
                <a:latin typeface="Courier New" charset="0"/>
                <a:ea typeface="Courier New" charset="0"/>
                <a:cs typeface="Courier New" charset="0"/>
              </a:rPr>
              <a:t>robo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-agent&gt; my-mission]	</a:t>
            </a:r>
            <a:endParaRPr lang="en-US" sz="12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 [</a:t>
            </a:r>
            <a:r>
              <a:rPr lang="en-US" sz="1200" b="1" dirty="0" err="1">
                <a:latin typeface="Courier New" charset="0"/>
                <a:ea typeface="Courier New" charset="0"/>
                <a:cs typeface="Courier New" charset="0"/>
              </a:rPr>
              <a:t>ngs</a:t>
            </a:r>
            <a:r>
              <a:rPr lang="en-US" sz="1200" b="1" dirty="0">
                <a:latin typeface="Courier New" charset="0"/>
                <a:ea typeface="Courier New" charset="0"/>
                <a:cs typeface="Courier New" charset="0"/>
              </a:rPr>
              <a:t>-tag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&lt;o&gt; $RS_DEEP_COPY_MESSAGE]"</a:t>
            </a:r>
          </a:p>
        </p:txBody>
      </p:sp>
    </p:spTree>
    <p:extLst>
      <p:ext uri="{BB962C8B-B14F-4D97-AF65-F5344CB8AC3E}">
        <p14:creationId xmlns:p14="http://schemas.microsoft.com/office/powerpoint/2010/main" val="882513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 Variables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10033" y="1739277"/>
            <a:ext cx="8229599" cy="473989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Sampled Values</a:t>
            </a:r>
          </a:p>
          <a:p>
            <a:pPr lvl="1"/>
            <a:r>
              <a:rPr lang="en-US" sz="1600" b="1" dirty="0" smtClean="0"/>
              <a:t>Periodic Sampled Value</a:t>
            </a:r>
            <a:r>
              <a:rPr lang="en-US" sz="1600" dirty="0" smtClean="0"/>
              <a:t>: Sample every n milliseconds</a:t>
            </a:r>
          </a:p>
          <a:p>
            <a:pPr lvl="1"/>
            <a:r>
              <a:rPr lang="en-US" sz="1600" b="1" dirty="0" smtClean="0"/>
              <a:t>Stable Value (Change-based sampling)</a:t>
            </a:r>
            <a:r>
              <a:rPr lang="en-US" sz="1600" dirty="0" smtClean="0"/>
              <a:t>: Sample on change &gt; threshold</a:t>
            </a:r>
          </a:p>
          <a:p>
            <a:pPr lvl="1"/>
            <a:r>
              <a:rPr lang="en-US" sz="1600" b="1" dirty="0" smtClean="0"/>
              <a:t>Timed Stable Value</a:t>
            </a:r>
            <a:r>
              <a:rPr lang="en-US" sz="1600" dirty="0" smtClean="0"/>
              <a:t>: Sample when value doesn’t change for n </a:t>
            </a:r>
            <a:r>
              <a:rPr lang="en-US" sz="1600" dirty="0" err="1" smtClean="0"/>
              <a:t>milli</a:t>
            </a:r>
            <a:r>
              <a:rPr lang="en-US" sz="1600" dirty="0" smtClean="0"/>
              <a:t>-seconds</a:t>
            </a:r>
          </a:p>
          <a:p>
            <a:r>
              <a:rPr lang="en-US" sz="2000" dirty="0" smtClean="0"/>
              <a:t>Binned Values</a:t>
            </a:r>
          </a:p>
          <a:p>
            <a:pPr lvl="1"/>
            <a:r>
              <a:rPr lang="en-US" sz="1600" b="1" dirty="0" smtClean="0"/>
              <a:t>Dynamically Binned Values</a:t>
            </a:r>
            <a:r>
              <a:rPr lang="en-US" sz="1600" dirty="0" smtClean="0"/>
              <a:t>: Bin value, expand the current bin</a:t>
            </a:r>
          </a:p>
          <a:p>
            <a:pPr lvl="1"/>
            <a:r>
              <a:rPr lang="en-US" sz="1600" b="1" dirty="0" smtClean="0"/>
              <a:t>Statically Binned Values</a:t>
            </a:r>
            <a:r>
              <a:rPr lang="en-US" sz="1600" dirty="0" smtClean="0"/>
              <a:t>: Bin value based on fixed ranges</a:t>
            </a:r>
          </a:p>
          <a:p>
            <a:r>
              <a:rPr lang="en-US" sz="2000" dirty="0" smtClean="0"/>
              <a:t>Decided Values</a:t>
            </a:r>
          </a:p>
          <a:p>
            <a:pPr lvl="1"/>
            <a:r>
              <a:rPr lang="en-US" sz="1600" b="1" dirty="0" smtClean="0"/>
              <a:t>Selected Value</a:t>
            </a:r>
            <a:r>
              <a:rPr lang="en-US" sz="1600" dirty="0" smtClean="0"/>
              <a:t>: Value selected from multiple alternatives. E.g. the target speed of the vehicle (speed limit, traffic speed, weather speed)</a:t>
            </a:r>
          </a:p>
          <a:p>
            <a:pPr lvl="1"/>
            <a:r>
              <a:rPr lang="en-US" sz="1600" b="1" dirty="0" smtClean="0"/>
              <a:t>Simple Inferred Value</a:t>
            </a:r>
            <a:r>
              <a:rPr lang="en-US" sz="1600" dirty="0" smtClean="0"/>
              <a:t>: Value inferred from a combination of other values</a:t>
            </a:r>
          </a:p>
          <a:p>
            <a:r>
              <a:rPr lang="en-US" sz="2000" dirty="0" smtClean="0"/>
              <a:t>Other</a:t>
            </a:r>
          </a:p>
          <a:p>
            <a:pPr lvl="1"/>
            <a:r>
              <a:rPr lang="en-US" sz="1600" b="1" dirty="0" smtClean="0"/>
              <a:t>Computed Value</a:t>
            </a:r>
            <a:r>
              <a:rPr lang="en-US" sz="1600" dirty="0" smtClean="0"/>
              <a:t>: value computed from one or more mathematical functions</a:t>
            </a:r>
          </a:p>
          <a:p>
            <a:pPr lvl="1"/>
            <a:r>
              <a:rPr lang="en-US" sz="1600" b="1" dirty="0" smtClean="0"/>
              <a:t>Synced Value</a:t>
            </a:r>
            <a:r>
              <a:rPr lang="en-US" sz="1600" dirty="0" smtClean="0"/>
              <a:t>: adaptively sample and remap data from input link and automatically keep in sync with the original value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610033" y="922096"/>
            <a:ext cx="8229600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0" i="0" dirty="0" smtClean="0">
                <a:solidFill>
                  <a:schemeClr val="tx1"/>
                </a:solidFill>
                <a:latin typeface="Helvetica Neue Light" charset="0"/>
                <a:ea typeface="Helvetica Neue Light" charset="0"/>
                <a:cs typeface="Helvetica Neue Light" charset="0"/>
              </a:rPr>
              <a:t>Context variables can be used to simplify the process of turning raw dat</a:t>
            </a:r>
            <a:r>
              <a:rPr lang="en-US" sz="2000" dirty="0" smtClean="0">
                <a:latin typeface="Helvetica Neue Light" charset="0"/>
                <a:ea typeface="Helvetica Neue Light" charset="0"/>
                <a:cs typeface="Helvetica Neue Light" charset="0"/>
              </a:rPr>
              <a:t>a into “decision quality” data</a:t>
            </a:r>
            <a:endParaRPr lang="en-US" sz="2000" b="0" i="0" dirty="0">
              <a:solidFill>
                <a:schemeClr val="tx1"/>
              </a:solidFill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77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Context Variables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08153" y="2756543"/>
            <a:ext cx="78333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 smtClean="0">
                <a:latin typeface="Courier New" charset="0"/>
                <a:ea typeface="Courier New" charset="0"/>
                <a:cs typeface="Courier New" charset="0"/>
              </a:rPr>
              <a:t>NGS_DefineDynamicBinValue</a:t>
            </a:r>
            <a:r>
              <a:rPr lang="en-US" sz="1200" b="1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sample-pool </a:t>
            </a:r>
            <a:r>
              <a:rPr lang="en-US" sz="1200" dirty="0" err="1">
                <a:latin typeface="Courier New" charset="0"/>
                <a:ea typeface="Courier New" charset="0"/>
                <a:cs typeface="Courier New" charset="0"/>
              </a:rPr>
              <a:t>categoryA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my-speed</a:t>
            </a:r>
          </a:p>
          <a:p>
            <a:r>
              <a:rPr lang="en-US" sz="1200" b="1" dirty="0" err="1" smtClean="0">
                <a:latin typeface="Courier New" charset="0"/>
                <a:ea typeface="Courier New" charset="0"/>
                <a:cs typeface="Courier New" charset="0"/>
              </a:rPr>
              <a:t>sp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"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test*create-</a:t>
            </a:r>
            <a:r>
              <a:rPr lang="en-US" sz="1200" dirty="0" err="1" smtClean="0">
                <a:latin typeface="Courier New" charset="0"/>
                <a:ea typeface="Courier New" charset="0"/>
                <a:cs typeface="Courier New" charset="0"/>
              </a:rPr>
              <a:t>dyn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-bin-value*my-speed</a:t>
            </a:r>
          </a:p>
          <a:p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 [</a:t>
            </a:r>
            <a:r>
              <a:rPr lang="en-US" sz="1200" b="1" dirty="0" err="1" smtClean="0">
                <a:latin typeface="Courier New" charset="0"/>
                <a:ea typeface="Courier New" charset="0"/>
                <a:cs typeface="Courier New" charset="0"/>
              </a:rPr>
              <a:t>ngs</a:t>
            </a:r>
            <a:r>
              <a:rPr lang="en-US" sz="1200" b="1" dirty="0" smtClean="0">
                <a:latin typeface="Courier New" charset="0"/>
                <a:ea typeface="Courier New" charset="0"/>
                <a:cs typeface="Courier New" charset="0"/>
              </a:rPr>
              <a:t>-match-to-create-context-variable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&lt;s&gt; sample-pool </a:t>
            </a:r>
            <a:r>
              <a:rPr lang="en-US" sz="1200" dirty="0" err="1">
                <a:latin typeface="Courier New" charset="0"/>
                <a:ea typeface="Courier New" charset="0"/>
                <a:cs typeface="Courier New" charset="0"/>
              </a:rPr>
              <a:t>categoryA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:&lt;pool&gt;]        </a:t>
            </a:r>
            <a:endParaRPr lang="en-US" sz="12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--&gt;        </a:t>
            </a:r>
          </a:p>
          <a:p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 [</a:t>
            </a:r>
            <a:r>
              <a:rPr lang="en-US" sz="1200" b="1" dirty="0" err="1">
                <a:latin typeface="Courier New" charset="0"/>
                <a:ea typeface="Courier New" charset="0"/>
                <a:cs typeface="Courier New" charset="0"/>
              </a:rPr>
              <a:t>ngs</a:t>
            </a:r>
            <a:r>
              <a:rPr lang="en-US" sz="1200" b="1" dirty="0">
                <a:latin typeface="Courier New" charset="0"/>
                <a:ea typeface="Courier New" charset="0"/>
                <a:cs typeface="Courier New" charset="0"/>
              </a:rPr>
              <a:t>-create-</a:t>
            </a:r>
            <a:r>
              <a:rPr lang="en-US" sz="1200" b="1" dirty="0" err="1">
                <a:latin typeface="Courier New" charset="0"/>
                <a:ea typeface="Courier New" charset="0"/>
                <a:cs typeface="Courier New" charset="0"/>
              </a:rPr>
              <a:t>dyn</a:t>
            </a:r>
            <a:r>
              <a:rPr lang="en-US" sz="1200" b="1" dirty="0">
                <a:latin typeface="Courier New" charset="0"/>
                <a:ea typeface="Courier New" charset="0"/>
                <a:cs typeface="Courier New" charset="0"/>
              </a:rPr>
              <a:t>-bin-value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&lt;pool&gt; my-speed &lt;s&gt; my-velocity &lt;bins&gt; 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\</a:t>
            </a:r>
          </a:p>
          <a:p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                       { 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&lt;s&gt; velocity-delta } $NGS_CTX_VAR_DELTA_TYPE_PERCENT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]</a:t>
            </a:r>
          </a:p>
          <a:p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  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[</a:t>
            </a:r>
            <a:r>
              <a:rPr lang="en-US" sz="1200" b="1" dirty="0" err="1">
                <a:latin typeface="Courier New" charset="0"/>
                <a:ea typeface="Courier New" charset="0"/>
                <a:cs typeface="Courier New" charset="0"/>
              </a:rPr>
              <a:t>ngs</a:t>
            </a:r>
            <a:r>
              <a:rPr lang="en-US" sz="1200" b="1" dirty="0">
                <a:latin typeface="Courier New" charset="0"/>
                <a:ea typeface="Courier New" charset="0"/>
                <a:cs typeface="Courier New" charset="0"/>
              </a:rPr>
              <a:t>-add-</a:t>
            </a:r>
            <a:r>
              <a:rPr lang="en-US" sz="1200" b="1" dirty="0" err="1">
                <a:latin typeface="Courier New" charset="0"/>
                <a:ea typeface="Courier New" charset="0"/>
                <a:cs typeface="Courier New" charset="0"/>
              </a:rPr>
              <a:t>dyn</a:t>
            </a:r>
            <a:r>
              <a:rPr lang="en-US" sz="1200" b="1" dirty="0">
                <a:latin typeface="Courier New" charset="0"/>
                <a:ea typeface="Courier New" charset="0"/>
                <a:cs typeface="Courier New" charset="0"/>
              </a:rPr>
              <a:t>-bin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&lt;bins&gt; stopped 0.15 {} { 0.0 1.0 } 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]</a:t>
            </a:r>
          </a:p>
          <a:p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 [</a:t>
            </a:r>
            <a:r>
              <a:rPr lang="en-US" sz="1200" b="1" dirty="0" err="1">
                <a:latin typeface="Courier New" charset="0"/>
                <a:ea typeface="Courier New" charset="0"/>
                <a:cs typeface="Courier New" charset="0"/>
              </a:rPr>
              <a:t>ngs</a:t>
            </a:r>
            <a:r>
              <a:rPr lang="en-US" sz="1200" b="1" dirty="0">
                <a:latin typeface="Courier New" charset="0"/>
                <a:ea typeface="Courier New" charset="0"/>
                <a:cs typeface="Courier New" charset="0"/>
              </a:rPr>
              <a:t>-add-</a:t>
            </a:r>
            <a:r>
              <a:rPr lang="en-US" sz="1200" b="1" dirty="0" err="1">
                <a:latin typeface="Courier New" charset="0"/>
                <a:ea typeface="Courier New" charset="0"/>
                <a:cs typeface="Courier New" charset="0"/>
              </a:rPr>
              <a:t>dyn</a:t>
            </a:r>
            <a:r>
              <a:rPr lang="en-US" sz="1200" b="1" dirty="0">
                <a:latin typeface="Courier New" charset="0"/>
                <a:ea typeface="Courier New" charset="0"/>
                <a:cs typeface="Courier New" charset="0"/>
              </a:rPr>
              <a:t>-bin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&lt;bins&gt; walking 1.0 stopped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]</a:t>
            </a:r>
          </a:p>
          <a:p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 [</a:t>
            </a:r>
            <a:r>
              <a:rPr lang="en-US" sz="1200" b="1" dirty="0" err="1">
                <a:latin typeface="Courier New" charset="0"/>
                <a:ea typeface="Courier New" charset="0"/>
                <a:cs typeface="Courier New" charset="0"/>
              </a:rPr>
              <a:t>ngs</a:t>
            </a:r>
            <a:r>
              <a:rPr lang="en-US" sz="1200" b="1" dirty="0">
                <a:latin typeface="Courier New" charset="0"/>
                <a:ea typeface="Courier New" charset="0"/>
                <a:cs typeface="Courier New" charset="0"/>
              </a:rPr>
              <a:t>-add-</a:t>
            </a:r>
            <a:r>
              <a:rPr lang="en-US" sz="1200" b="1" dirty="0" err="1">
                <a:latin typeface="Courier New" charset="0"/>
                <a:ea typeface="Courier New" charset="0"/>
                <a:cs typeface="Courier New" charset="0"/>
              </a:rPr>
              <a:t>dyn</a:t>
            </a:r>
            <a:r>
              <a:rPr lang="en-US" sz="1200" b="1" dirty="0">
                <a:latin typeface="Courier New" charset="0"/>
                <a:ea typeface="Courier New" charset="0"/>
                <a:cs typeface="Courier New" charset="0"/>
              </a:rPr>
              <a:t>-bin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&lt;bins&gt; jogging 2.0 walking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]</a:t>
            </a:r>
          </a:p>
          <a:p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 [</a:t>
            </a:r>
            <a:r>
              <a:rPr lang="en-US" sz="1200" b="1" dirty="0" err="1">
                <a:latin typeface="Courier New" charset="0"/>
                <a:ea typeface="Courier New" charset="0"/>
                <a:cs typeface="Courier New" charset="0"/>
              </a:rPr>
              <a:t>ngs</a:t>
            </a:r>
            <a:r>
              <a:rPr lang="en-US" sz="1200" b="1" dirty="0">
                <a:latin typeface="Courier New" charset="0"/>
                <a:ea typeface="Courier New" charset="0"/>
                <a:cs typeface="Courier New" charset="0"/>
              </a:rPr>
              <a:t>-add-</a:t>
            </a:r>
            <a:r>
              <a:rPr lang="en-US" sz="1200" b="1" dirty="0" err="1">
                <a:latin typeface="Courier New" charset="0"/>
                <a:ea typeface="Courier New" charset="0"/>
                <a:cs typeface="Courier New" charset="0"/>
              </a:rPr>
              <a:t>dyn</a:t>
            </a:r>
            <a:r>
              <a:rPr lang="en-US" sz="1200" b="1" dirty="0">
                <a:latin typeface="Courier New" charset="0"/>
                <a:ea typeface="Courier New" charset="0"/>
                <a:cs typeface="Courier New" charset="0"/>
              </a:rPr>
              <a:t>-bin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&lt;bins&gt; running 3.0 jogging { 0.05 1.5 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}]</a:t>
            </a:r>
          </a:p>
          <a:p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 [</a:t>
            </a:r>
            <a:r>
              <a:rPr lang="en-US" sz="1200" b="1" dirty="0" err="1">
                <a:latin typeface="Courier New" charset="0"/>
                <a:ea typeface="Courier New" charset="0"/>
                <a:cs typeface="Courier New" charset="0"/>
              </a:rPr>
              <a:t>ngs</a:t>
            </a:r>
            <a:r>
              <a:rPr lang="en-US" sz="1200" b="1" dirty="0">
                <a:latin typeface="Courier New" charset="0"/>
                <a:ea typeface="Courier New" charset="0"/>
                <a:cs typeface="Courier New" charset="0"/>
              </a:rPr>
              <a:t>-add-</a:t>
            </a:r>
            <a:r>
              <a:rPr lang="en-US" sz="1200" b="1" dirty="0" err="1">
                <a:latin typeface="Courier New" charset="0"/>
                <a:ea typeface="Courier New" charset="0"/>
                <a:cs typeface="Courier New" charset="0"/>
              </a:rPr>
              <a:t>dyn</a:t>
            </a:r>
            <a:r>
              <a:rPr lang="en-US" sz="1200" b="1" dirty="0">
                <a:latin typeface="Courier New" charset="0"/>
                <a:ea typeface="Courier New" charset="0"/>
                <a:cs typeface="Courier New" charset="0"/>
              </a:rPr>
              <a:t>-bin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&lt;bins&gt; sprinting 4.0 running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]</a:t>
            </a:r>
          </a:p>
          <a:p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 [</a:t>
            </a:r>
            <a:r>
              <a:rPr lang="en-US" sz="1200" b="1" dirty="0" err="1">
                <a:latin typeface="Courier New" charset="0"/>
                <a:ea typeface="Courier New" charset="0"/>
                <a:cs typeface="Courier New" charset="0"/>
              </a:rPr>
              <a:t>ngs</a:t>
            </a:r>
            <a:r>
              <a:rPr lang="en-US" sz="1200" b="1" dirty="0">
                <a:latin typeface="Courier New" charset="0"/>
                <a:ea typeface="Courier New" charset="0"/>
                <a:cs typeface="Courier New" charset="0"/>
              </a:rPr>
              <a:t>-add-</a:t>
            </a:r>
            <a:r>
              <a:rPr lang="en-US" sz="1200" b="1" dirty="0" err="1">
                <a:latin typeface="Courier New" charset="0"/>
                <a:ea typeface="Courier New" charset="0"/>
                <a:cs typeface="Courier New" charset="0"/>
              </a:rPr>
              <a:t>dyn</a:t>
            </a:r>
            <a:r>
              <a:rPr lang="en-US" sz="1200" b="1" dirty="0">
                <a:latin typeface="Courier New" charset="0"/>
                <a:ea typeface="Courier New" charset="0"/>
                <a:cs typeface="Courier New" charset="0"/>
              </a:rPr>
              <a:t>-bin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&lt;bins&gt; speeding {} sprinting 0.5]"</a:t>
            </a:r>
          </a:p>
        </p:txBody>
      </p:sp>
      <p:sp>
        <p:nvSpPr>
          <p:cNvPr id="8" name="Rectangle 7"/>
          <p:cNvSpPr/>
          <p:nvPr/>
        </p:nvSpPr>
        <p:spPr>
          <a:xfrm>
            <a:off x="808153" y="1276840"/>
            <a:ext cx="78333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 smtClean="0">
                <a:latin typeface="Courier New" charset="0"/>
                <a:ea typeface="Courier New" charset="0"/>
                <a:cs typeface="Courier New" charset="0"/>
              </a:rPr>
              <a:t>NGS_DefineStableValue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sample-pool </a:t>
            </a:r>
            <a:r>
              <a:rPr lang="en-US" sz="1200" dirty="0" err="1">
                <a:latin typeface="Courier New" charset="0"/>
                <a:ea typeface="Courier New" charset="0"/>
                <a:cs typeface="Courier New" charset="0"/>
              </a:rPr>
              <a:t>categoryA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slow-value-single-delta</a:t>
            </a:r>
          </a:p>
          <a:p>
            <a:r>
              <a:rPr lang="en-US" sz="1200" b="1" dirty="0" err="1" smtClean="0">
                <a:latin typeface="Courier New" charset="0"/>
                <a:ea typeface="Courier New" charset="0"/>
                <a:cs typeface="Courier New" charset="0"/>
              </a:rPr>
              <a:t>sp</a:t>
            </a:r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"test*create-stable-value*single-delta</a:t>
            </a:r>
          </a:p>
          <a:p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  [</a:t>
            </a:r>
            <a:r>
              <a:rPr lang="en-US" sz="1200" b="1" dirty="0" err="1">
                <a:latin typeface="Courier New" charset="0"/>
                <a:ea typeface="Courier New" charset="0"/>
                <a:cs typeface="Courier New" charset="0"/>
              </a:rPr>
              <a:t>ngs</a:t>
            </a:r>
            <a:r>
              <a:rPr lang="en-US" sz="1200" b="1" dirty="0">
                <a:latin typeface="Courier New" charset="0"/>
                <a:ea typeface="Courier New" charset="0"/>
                <a:cs typeface="Courier New" charset="0"/>
              </a:rPr>
              <a:t>-match-to-create-context-variable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&lt;s&gt; sample-pool </a:t>
            </a:r>
            <a:r>
              <a:rPr lang="en-US" sz="1200" dirty="0" err="1">
                <a:latin typeface="Courier New" charset="0"/>
                <a:ea typeface="Courier New" charset="0"/>
                <a:cs typeface="Courier New" charset="0"/>
              </a:rPr>
              <a:t>categoryA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:&lt;pool&gt;]    </a:t>
            </a:r>
          </a:p>
          <a:p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--&gt;</a:t>
            </a:r>
            <a:endParaRPr lang="en-US" sz="1200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2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  [</a:t>
            </a:r>
            <a:r>
              <a:rPr lang="en-US" sz="1200" b="1" dirty="0" err="1">
                <a:latin typeface="Courier New" charset="0"/>
                <a:ea typeface="Courier New" charset="0"/>
                <a:cs typeface="Courier New" charset="0"/>
              </a:rPr>
              <a:t>ngs</a:t>
            </a:r>
            <a:r>
              <a:rPr lang="en-US" sz="1200" b="1" dirty="0">
                <a:latin typeface="Courier New" charset="0"/>
                <a:ea typeface="Courier New" charset="0"/>
                <a:cs typeface="Courier New" charset="0"/>
              </a:rPr>
              <a:t>-create-stable-value</a:t>
            </a:r>
            <a:r>
              <a:rPr lang="en-US" sz="1200" dirty="0">
                <a:latin typeface="Courier New" charset="0"/>
                <a:ea typeface="Courier New" charset="0"/>
                <a:cs typeface="Courier New" charset="0"/>
              </a:rPr>
              <a:t> &lt;pool&gt; slow-value-single-delta &lt;s&gt; rapid-value 1.0]"</a:t>
            </a:r>
            <a:endParaRPr lang="en-US" sz="1200" dirty="0">
              <a:effectLst/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449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Nuggets/Coal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10033" y="1071154"/>
            <a:ext cx="8229600" cy="5132566"/>
          </a:xfrm>
        </p:spPr>
        <p:txBody>
          <a:bodyPr>
            <a:noAutofit/>
          </a:bodyPr>
          <a:lstStyle/>
          <a:p>
            <a:r>
              <a:rPr lang="en-US" sz="2400" dirty="0" smtClean="0"/>
              <a:t>Nuggets</a:t>
            </a:r>
          </a:p>
          <a:p>
            <a:pPr lvl="1"/>
            <a:r>
              <a:rPr lang="en-US" sz="2000" dirty="0"/>
              <a:t>Is easier to read and </a:t>
            </a:r>
            <a:r>
              <a:rPr lang="en-US" sz="2000" dirty="0" smtClean="0"/>
              <a:t>write</a:t>
            </a:r>
          </a:p>
          <a:p>
            <a:pPr lvl="1"/>
            <a:r>
              <a:rPr lang="en-US" sz="2000" dirty="0" smtClean="0"/>
              <a:t>Makes writing Soar code faster</a:t>
            </a:r>
          </a:p>
          <a:p>
            <a:pPr lvl="1"/>
            <a:r>
              <a:rPr lang="en-US" sz="2000" dirty="0" smtClean="0"/>
              <a:t>Reduces bugs (especially low level bugs)</a:t>
            </a:r>
          </a:p>
          <a:p>
            <a:pPr lvl="1"/>
            <a:r>
              <a:rPr lang="en-US" sz="2000" dirty="0" smtClean="0"/>
              <a:t>It’s efficient and creates expert-level code in many cases</a:t>
            </a:r>
          </a:p>
          <a:p>
            <a:pPr lvl="1"/>
            <a:r>
              <a:rPr lang="en-US" sz="2000" dirty="0" smtClean="0"/>
              <a:t>LOTs of functionality (I’ve left out many things here including built-in support for explanation)</a:t>
            </a:r>
          </a:p>
          <a:p>
            <a:r>
              <a:rPr lang="en-US" sz="2400" dirty="0" smtClean="0"/>
              <a:t>Coal</a:t>
            </a:r>
          </a:p>
          <a:p>
            <a:pPr lvl="1"/>
            <a:r>
              <a:rPr lang="en-US" sz="2000" dirty="0" smtClean="0"/>
              <a:t>Not a complete language/abstraction </a:t>
            </a:r>
          </a:p>
          <a:p>
            <a:pPr lvl="1"/>
            <a:r>
              <a:rPr lang="en-US" sz="2000" dirty="0" smtClean="0"/>
              <a:t>Have to debug in raw Soar (but it’s not as hard as you might think)</a:t>
            </a:r>
          </a:p>
          <a:p>
            <a:pPr lvl="1"/>
            <a:r>
              <a:rPr lang="en-US" sz="2000" dirty="0" smtClean="0"/>
              <a:t>Type system is currently very weak</a:t>
            </a:r>
          </a:p>
          <a:p>
            <a:pPr lvl="1"/>
            <a:r>
              <a:rPr lang="en-US" sz="2000" dirty="0" smtClean="0"/>
              <a:t>Doesn’t (yet) support semantic and episodic memory directly (likely will by the end of the year)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72723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to Get 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Available open source on GitHub</a:t>
            </a:r>
          </a:p>
          <a:p>
            <a:pPr marL="0" indent="0" algn="ctr">
              <a:buNone/>
            </a:pPr>
            <a:r>
              <a:rPr lang="en-US" sz="2400" dirty="0">
                <a:hlinkClick r:id="rId2"/>
              </a:rPr>
              <a:t>https://</a:t>
            </a:r>
            <a:r>
              <a:rPr lang="en-US" sz="2400" dirty="0" smtClean="0">
                <a:hlinkClick r:id="rId2"/>
              </a:rPr>
              <a:t>github.com/soartech/new-goal-system-4</a:t>
            </a:r>
            <a:endParaRPr lang="en-US" sz="2400" dirty="0" smtClean="0"/>
          </a:p>
          <a:p>
            <a:pPr marL="0" indent="0" algn="ctr">
              <a:buNone/>
            </a:pPr>
            <a:endParaRPr lang="en-US" sz="2400" dirty="0"/>
          </a:p>
          <a:p>
            <a:r>
              <a:rPr lang="en-US" sz="2400" dirty="0" smtClean="0"/>
              <a:t>Includes a Developer Guide</a:t>
            </a:r>
          </a:p>
          <a:p>
            <a:pPr lvl="1"/>
            <a:r>
              <a:rPr lang="en-US" sz="2000" dirty="0" smtClean="0"/>
              <a:t>All of the NGS 4 basics are covered</a:t>
            </a:r>
          </a:p>
          <a:p>
            <a:pPr lvl="1"/>
            <a:r>
              <a:rPr lang="en-US" sz="2000" dirty="0" smtClean="0"/>
              <a:t>More advanced features like ”Decision Goals” and “Context Variables” are not covered yet</a:t>
            </a:r>
          </a:p>
          <a:p>
            <a:r>
              <a:rPr lang="en-US" sz="2400" dirty="0" smtClean="0"/>
              <a:t>For debugging to work, you will need a recent nightly build of Soar (or maybe the newest release ?)</a:t>
            </a:r>
          </a:p>
          <a:p>
            <a:r>
              <a:rPr lang="en-US" sz="2400" dirty="0" smtClean="0"/>
              <a:t>Use NGS 4.x with Soar IDE – you get code expansion and error checking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88777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mtClean="0">
            <a:latin typeface="Helvetica Neue Light" charset="0"/>
            <a:ea typeface="Helvetica Neue Light" charset="0"/>
            <a:cs typeface="Helvetica Neue Light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23183</TotalTime>
  <Words>1654</Words>
  <Application>Microsoft Macintosh PowerPoint</Application>
  <PresentationFormat>On-screen Show (4:3)</PresentationFormat>
  <Paragraphs>233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Calibri</vt:lpstr>
      <vt:lpstr>Courier New</vt:lpstr>
      <vt:lpstr>Helvetica Neue</vt:lpstr>
      <vt:lpstr>Helvetica Neue Light</vt:lpstr>
      <vt:lpstr>Helvetica Neue Medium</vt:lpstr>
      <vt:lpstr>Monaco</vt:lpstr>
      <vt:lpstr>Wingdings</vt:lpstr>
      <vt:lpstr>Arial</vt:lpstr>
      <vt:lpstr>Office Theme</vt:lpstr>
      <vt:lpstr>New Goal System (NGS) 4.x</vt:lpstr>
      <vt:lpstr>Origins/Purpose</vt:lpstr>
      <vt:lpstr>Overview</vt:lpstr>
      <vt:lpstr>Anatomy of a Production</vt:lpstr>
      <vt:lpstr>Wrapping the Left Hand Side</vt:lpstr>
      <vt:lpstr>ngs-bind</vt:lpstr>
      <vt:lpstr>Wrapping the Right Hand Side</vt:lpstr>
      <vt:lpstr>Operator Applications</vt:lpstr>
      <vt:lpstr>Operator Side Effects</vt:lpstr>
      <vt:lpstr>Example: Counting Teammates</vt:lpstr>
      <vt:lpstr>Goals</vt:lpstr>
      <vt:lpstr>Decision Goals</vt:lpstr>
      <vt:lpstr>Substates and “Functions”</vt:lpstr>
      <vt:lpstr>Context Variables</vt:lpstr>
      <vt:lpstr>Example of Context Variables</vt:lpstr>
      <vt:lpstr>Nuggets/Coal</vt:lpstr>
      <vt:lpstr>Where to Get It</vt:lpstr>
    </vt:vector>
  </TitlesOfParts>
  <Company>Soar Technology</Company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Soar Technology &amp; Government Human Systems Technology Interchage</dc:title>
  <dc:creator>JACOB CROSSMAN</dc:creator>
  <cp:lastModifiedBy>Microsoft Office User</cp:lastModifiedBy>
  <cp:revision>858</cp:revision>
  <dcterms:created xsi:type="dcterms:W3CDTF">2013-06-18T14:07:19Z</dcterms:created>
  <dcterms:modified xsi:type="dcterms:W3CDTF">2017-06-06T13:26:19Z</dcterms:modified>
</cp:coreProperties>
</file>