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60" r:id="rId5"/>
    <p:sldId id="267" r:id="rId6"/>
    <p:sldId id="259" r:id="rId7"/>
    <p:sldId id="264" r:id="rId8"/>
    <p:sldId id="268" r:id="rId9"/>
    <p:sldId id="261" r:id="rId10"/>
    <p:sldId id="262" r:id="rId11"/>
    <p:sldId id="270" r:id="rId12"/>
    <p:sldId id="271" r:id="rId13"/>
    <p:sldId id="269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66" d="100"/>
          <a:sy n="66" d="100"/>
        </p:scale>
        <p:origin x="585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60CB9-800C-4FA5-B694-91ED22703D15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A70AF-FE1F-4344-9BAC-0FEEB7919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646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C1AA2-87C2-42A3-97EF-55838E70B0A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398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r>
              <a:rPr lang="en-US" smtClean="0"/>
              <a:t>Mamantov • Soar Workshop • June 7, 2017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D5F14630-A67E-477E-84A5-03C90CB5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951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 dirty="0" err="1" smtClean="0"/>
              <a:t>Mamantov</a:t>
            </a:r>
            <a:r>
              <a:rPr lang="en-US" dirty="0" smtClean="0"/>
              <a:t> • Soar Workshop • June 7, 2017</a:t>
            </a:r>
            <a:endParaRPr lang="en-US" dirty="0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10404763" y="6554697"/>
            <a:ext cx="102523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 cap="all" baseline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5F14630-A67E-477E-84A5-03C90CB5BD95}" type="slidenum">
              <a:rPr lang="en-US" sz="1600" smtClean="0">
                <a:solidFill>
                  <a:schemeClr val="accent1"/>
                </a:solidFill>
              </a:rPr>
              <a:pPr/>
              <a:t>‹#›</a:t>
            </a:fld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496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Mamantov • Soar Workshop • June 7,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4630-A67E-477E-84A5-03C90CB5BD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318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554697"/>
            <a:ext cx="5029200" cy="228600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dirty="0" err="1" smtClean="0"/>
              <a:t>Mamantov</a:t>
            </a:r>
            <a:r>
              <a:rPr lang="en-US" dirty="0" smtClean="0"/>
              <a:t> • Soar Workshop • June 7, 2017</a:t>
            </a:r>
            <a:endParaRPr lang="en-US" dirty="0"/>
          </a:p>
        </p:txBody>
      </p: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10404763" y="6554697"/>
            <a:ext cx="102523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 cap="all" baseline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5F14630-A67E-477E-84A5-03C90CB5BD95}" type="slidenum">
              <a:rPr lang="en-US" sz="1600" smtClean="0">
                <a:solidFill>
                  <a:schemeClr val="accent1"/>
                </a:solidFill>
              </a:rPr>
              <a:pPr/>
              <a:t>‹#›</a:t>
            </a:fld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878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Mamantov • Soar Workshop • June 7, 2017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4630-A67E-477E-84A5-03C90CB5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1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Mamantov • Soar Workshop • June 7, 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4630-A67E-477E-84A5-03C90CB5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98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Mamantov • Soar Workshop • June 7, 2017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4630-A67E-477E-84A5-03C90CB5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9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Mamantov • Soar Workshop • June 7,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D5F14630-A67E-477E-84A5-03C90CB5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619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r>
              <a:rPr lang="en-US" smtClean="0"/>
              <a:t>Mamantov • Soar Workshop • June 7, 2017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D5F14630-A67E-477E-84A5-03C90CB5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235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Mamantov • Soar Workshop • June 7,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4630-A67E-477E-84A5-03C90CB5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78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Mamantov • Soar Workshop • June 7,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4630-A67E-477E-84A5-03C90CB5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677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 smtClean="0"/>
              <a:t>Mamantov • Soar Workshop • June 7,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D5F14630-A67E-477E-84A5-03C90CB5B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462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2.mp4"/><Relationship Id="rId7" Type="http://schemas.openxmlformats.org/officeDocument/2006/relationships/image" Target="../media/image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ROSie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new robotic platform for the Rosie project</a:t>
            </a:r>
          </a:p>
          <a:p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Lizzie </a:t>
            </a:r>
            <a:r>
              <a:rPr lang="en-US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Mamantov</a:t>
            </a:r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13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00" r="31000"/>
          <a:stretch/>
        </p:blipFill>
        <p:spPr>
          <a:xfrm>
            <a:off x="9405742" y="2319215"/>
            <a:ext cx="2284264" cy="40124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new face of Rosie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Mamantov • Soar Workshop • June 7, 2017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8401" t="2415" r="28410" b="7281"/>
          <a:stretch/>
        </p:blipFill>
        <p:spPr>
          <a:xfrm>
            <a:off x="185736" y="2538972"/>
            <a:ext cx="4216051" cy="33856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9251" y="5175988"/>
            <a:ext cx="4198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Learns novel games [Kirk and Laird, ACS 2016]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b="3544"/>
          <a:stretch/>
        </p:blipFill>
        <p:spPr>
          <a:xfrm>
            <a:off x="4495681" y="2524026"/>
            <a:ext cx="4840445" cy="35417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485250" y="2570532"/>
            <a:ext cx="4999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Learns fetching and delivery tasks [</a:t>
            </a:r>
            <a:r>
              <a:rPr lang="en-US" sz="2000" b="1" dirty="0" err="1" smtClean="0">
                <a:solidFill>
                  <a:schemeClr val="bg1"/>
                </a:solidFill>
              </a:rPr>
              <a:t>Mininger</a:t>
            </a:r>
            <a:r>
              <a:rPr lang="en-US" sz="2000" b="1" dirty="0" smtClean="0">
                <a:solidFill>
                  <a:schemeClr val="bg1"/>
                </a:solidFill>
              </a:rPr>
              <a:t> and Laird, ACS 2016]</a:t>
            </a:r>
          </a:p>
        </p:txBody>
      </p:sp>
    </p:spTree>
    <p:extLst>
      <p:ext uri="{BB962C8B-B14F-4D97-AF65-F5344CB8AC3E}">
        <p14:creationId xmlns:p14="http://schemas.microsoft.com/office/powerpoint/2010/main" val="57155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Fetch details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All about ROS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ROSie</a:t>
            </a:r>
            <a:r>
              <a:rPr lang="en-US" dirty="0" smtClean="0"/>
              <a:t> system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Future work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Nuggets and coal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Mamantov</a:t>
            </a:r>
            <a:r>
              <a:rPr lang="en-US" dirty="0" smtClean="0"/>
              <a:t> • Soar Workshop • June 7,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09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Fetch?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Mamantov • Soar Workshop • June 7, 2017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00" r="31000"/>
          <a:stretch/>
        </p:blipFill>
        <p:spPr>
          <a:xfrm>
            <a:off x="4901479" y="2157731"/>
            <a:ext cx="2284264" cy="401248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2893219" y="5064919"/>
            <a:ext cx="2008260" cy="51435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2893219" y="4264819"/>
            <a:ext cx="2150269" cy="1500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01106" y="4880253"/>
            <a:ext cx="1149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mobile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44790" y="4227023"/>
            <a:ext cx="1768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manipulator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383" y="2451063"/>
            <a:ext cx="3119871" cy="857250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H="1">
            <a:off x="6612299" y="2196379"/>
            <a:ext cx="1579200" cy="30718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6731360" y="3912480"/>
            <a:ext cx="1733984" cy="7858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84390" y="3727814"/>
            <a:ext cx="16668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7 DOF arm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6909739" y="5117067"/>
            <a:ext cx="1634188" cy="20502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533642" y="5117067"/>
            <a:ext cx="3010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SICK laser range finder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91499" y="2011713"/>
            <a:ext cx="355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Primesense</a:t>
            </a:r>
            <a:r>
              <a:rPr lang="en-US" sz="2400" dirty="0" smtClean="0"/>
              <a:t> RGB-D sensor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008" y="1825943"/>
            <a:ext cx="3536746" cy="220951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454312" y="2989654"/>
            <a:ext cx="1014412" cy="730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2"/>
                </a:solidFill>
              </a:rPr>
              <a:t>ROS</a:t>
            </a:r>
            <a:endParaRPr lang="en-US" sz="4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67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9" grpId="0"/>
      <p:bldP spid="22" grpId="0"/>
      <p:bldP spid="25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Fetch details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All about ROS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ROSie</a:t>
            </a:r>
            <a:r>
              <a:rPr lang="en-US" dirty="0" smtClean="0"/>
              <a:t> system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Future work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Nuggets and coal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Mamantov</a:t>
            </a:r>
            <a:r>
              <a:rPr lang="en-US" dirty="0" smtClean="0"/>
              <a:t> • Soar Workshop • June 7,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61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Robot Operating System (ROS)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1"/>
            <a:ext cx="10753725" cy="960120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000" dirty="0" smtClean="0">
                <a:solidFill>
                  <a:schemeClr val="accent1"/>
                </a:solidFill>
              </a:rPr>
              <a:t>ROS… “is </a:t>
            </a:r>
            <a:r>
              <a:rPr lang="en-US" sz="2000" dirty="0">
                <a:solidFill>
                  <a:schemeClr val="accent1"/>
                </a:solidFill>
              </a:rPr>
              <a:t>a set of software libraries and tools that help you build robot applications. From drivers to state-of-the-art algorithms, and with powerful developer tools, ROS has what you need for your next robotics project. And it's all open source</a:t>
            </a:r>
            <a:r>
              <a:rPr lang="en-US" sz="2000" dirty="0" smtClean="0">
                <a:solidFill>
                  <a:schemeClr val="accent1"/>
                </a:solidFill>
              </a:rPr>
              <a:t>.”</a:t>
            </a: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Mamantov • Soar Workshop • June 7, 2017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14388" y="3138377"/>
            <a:ext cx="96583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Framework for running software “nodes” and pass messages between nodes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Publish/subscribe model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Also includes: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Tools to monitor node communications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Standard message types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Tools to build and manage packages in ROS ecosystem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Robot description language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5371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ROS pros + cons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Clr>
                <a:srgbClr val="339966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 smtClean="0"/>
              <a:t> Widely used</a:t>
            </a:r>
          </a:p>
          <a:p>
            <a:pPr>
              <a:buClr>
                <a:srgbClr val="339966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Makes lots of software available to us</a:t>
            </a:r>
          </a:p>
          <a:p>
            <a:pPr>
              <a:buClr>
                <a:srgbClr val="339966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Makes our software usable by others</a:t>
            </a:r>
          </a:p>
          <a:p>
            <a:pPr>
              <a:buClr>
                <a:srgbClr val="339966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General, fully-featured simulator</a:t>
            </a:r>
          </a:p>
          <a:p>
            <a:pPr>
              <a:buClr>
                <a:srgbClr val="339966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Built-in tools very useful</a:t>
            </a:r>
          </a:p>
          <a:p>
            <a:pPr>
              <a:buClr>
                <a:srgbClr val="339966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Works with Fetch (and other platforms)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Mamantov • Soar Workshop • June 7, 2017</a:t>
            </a:r>
            <a:endParaRPr lang="en-US" dirty="0"/>
          </a:p>
        </p:txBody>
      </p:sp>
      <p:sp>
        <p:nvSpPr>
          <p:cNvPr id="8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Clr>
                <a:srgbClr val="CC3300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 smtClean="0"/>
              <a:t> Does too much</a:t>
            </a:r>
          </a:p>
          <a:p>
            <a:pPr>
              <a:buClr>
                <a:srgbClr val="CC3300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Lots of dependencies</a:t>
            </a:r>
          </a:p>
          <a:p>
            <a:pPr>
              <a:buClr>
                <a:srgbClr val="CC3300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Only compatible with one version of Ubuntu</a:t>
            </a:r>
          </a:p>
          <a:p>
            <a:pPr>
              <a:buClr>
                <a:srgbClr val="CC3300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Not always easy to work with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45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Fetch details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All about ROS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err="1" smtClean="0"/>
              <a:t>ROSie</a:t>
            </a:r>
            <a:r>
              <a:rPr lang="en-US" b="1" dirty="0" smtClean="0"/>
              <a:t> system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Future work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Nuggets and coal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Mamantov</a:t>
            </a:r>
            <a:r>
              <a:rPr lang="en-US" dirty="0" smtClean="0"/>
              <a:t> • Soar Workshop • June 7,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70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overview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Mamantov • Soar Workshop • June 7, 2017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044947" y="1724491"/>
            <a:ext cx="3121819" cy="13355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652165" y="1859904"/>
            <a:ext cx="1907382" cy="592931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Soar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5187572" y="3382689"/>
            <a:ext cx="2571750" cy="10929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Segmentation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9304752" y="3382689"/>
            <a:ext cx="2571750" cy="10929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Rosie motion node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368" y="4928449"/>
            <a:ext cx="3119871" cy="85725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9679800" y="4885160"/>
            <a:ext cx="1807368" cy="1189741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MoveIt</a:t>
            </a:r>
            <a:r>
              <a:rPr lang="en-US" dirty="0" smtClean="0"/>
              <a:t>!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9" idx="0"/>
            <a:endCxn id="7" idx="2"/>
          </p:cNvCxnSpPr>
          <p:nvPr/>
        </p:nvCxnSpPr>
        <p:spPr>
          <a:xfrm flipV="1">
            <a:off x="6466304" y="4475682"/>
            <a:ext cx="7143" cy="452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0"/>
            <a:endCxn id="5" idx="1"/>
          </p:cNvCxnSpPr>
          <p:nvPr/>
        </p:nvCxnSpPr>
        <p:spPr>
          <a:xfrm flipV="1">
            <a:off x="6473447" y="2392273"/>
            <a:ext cx="571500" cy="99041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3"/>
            <a:endCxn id="8" idx="0"/>
          </p:cNvCxnSpPr>
          <p:nvPr/>
        </p:nvCxnSpPr>
        <p:spPr>
          <a:xfrm>
            <a:off x="10166766" y="2392273"/>
            <a:ext cx="423861" cy="99041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8" idx="2"/>
            <a:endCxn id="10" idx="0"/>
          </p:cNvCxnSpPr>
          <p:nvPr/>
        </p:nvCxnSpPr>
        <p:spPr>
          <a:xfrm flipH="1">
            <a:off x="10583484" y="4475682"/>
            <a:ext cx="7143" cy="40947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rosiepickup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0110" y="1956437"/>
            <a:ext cx="4224337" cy="4118464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>
            <a:off x="8951119" y="2336006"/>
            <a:ext cx="164306" cy="257175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8123667" y="2336006"/>
            <a:ext cx="126206" cy="257175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747579" y="2586790"/>
            <a:ext cx="140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output-link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34284" y="2589352"/>
            <a:ext cx="140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input-link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objects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86033" y="2117974"/>
            <a:ext cx="7611500" cy="376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52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20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776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68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69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We’re getting there…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Mamantov • Soar Workshop • June 7, 2017</a:t>
            </a:r>
            <a:endParaRPr lang="en-US" dirty="0"/>
          </a:p>
        </p:txBody>
      </p:sp>
      <p:pic>
        <p:nvPicPr>
          <p:cNvPr id="7" name="Rosie-SoarWorkshop-2017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76475" y="1985058"/>
            <a:ext cx="7531894" cy="4236355"/>
          </a:xfrm>
        </p:spPr>
      </p:pic>
    </p:spTree>
    <p:extLst>
      <p:ext uri="{BB962C8B-B14F-4D97-AF65-F5344CB8AC3E}">
        <p14:creationId xmlns:p14="http://schemas.microsoft.com/office/powerpoint/2010/main" val="1699799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Fetch details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All about ROS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ROSie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system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Future work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Nuggets and coal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Mamantov</a:t>
            </a:r>
            <a:r>
              <a:rPr lang="en-US" dirty="0" smtClean="0"/>
              <a:t> • Soar Workshop • June 7,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32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Motor reasoning problem space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Mamantov • MWRW • May 18, 2017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387863"/>
          </a:xfrm>
        </p:spPr>
        <p:txBody>
          <a:bodyPr>
            <a:normAutofit/>
          </a:bodyPr>
          <a:lstStyle/>
          <a:p>
            <a:pPr lvl="1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dirty="0"/>
              <a:t>E</a:t>
            </a:r>
            <a:r>
              <a:rPr lang="en-US" dirty="0" smtClean="0"/>
              <a:t>valuate several motor options from </a:t>
            </a:r>
            <a:r>
              <a:rPr lang="en-US" b="1" dirty="0" smtClean="0"/>
              <a:t>toolbox</a:t>
            </a:r>
          </a:p>
          <a:p>
            <a:pPr lvl="1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Access task knowledge about objects to make these decisions</a:t>
            </a:r>
          </a:p>
          <a:p>
            <a:pPr lvl="1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Move </a:t>
            </a:r>
            <a:r>
              <a:rPr lang="en-US" dirty="0"/>
              <a:t>on to other options if one fails</a:t>
            </a:r>
          </a:p>
          <a:p>
            <a:pPr lvl="1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dirty="0"/>
              <a:t>C</a:t>
            </a:r>
            <a:r>
              <a:rPr lang="en-US" dirty="0" smtClean="0"/>
              <a:t>ombine actions to solve one action request</a:t>
            </a:r>
          </a:p>
          <a:p>
            <a:pPr lvl="1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dirty="0"/>
              <a:t>U</a:t>
            </a:r>
            <a:r>
              <a:rPr lang="en-US" dirty="0" smtClean="0"/>
              <a:t>se unrelated objects to solve request if needed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00" r="31000"/>
          <a:stretch/>
        </p:blipFill>
        <p:spPr>
          <a:xfrm>
            <a:off x="3784552" y="3990603"/>
            <a:ext cx="1388770" cy="24394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47" y="4628467"/>
            <a:ext cx="747121" cy="10424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32079" y="4551823"/>
            <a:ext cx="679010" cy="1140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accent1"/>
                </a:solidFill>
              </a:rPr>
              <a:t>?</a:t>
            </a:r>
            <a:endParaRPr lang="en-US" sz="6600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13560" y="4142605"/>
            <a:ext cx="597529" cy="21354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accent1"/>
                </a:solidFill>
              </a:rPr>
              <a:t>?</a:t>
            </a:r>
          </a:p>
          <a:p>
            <a:r>
              <a:rPr lang="en-US" sz="4400" dirty="0" smtClean="0">
                <a:solidFill>
                  <a:schemeClr val="accent4"/>
                </a:solidFill>
              </a:rPr>
              <a:t>?</a:t>
            </a:r>
          </a:p>
          <a:p>
            <a:r>
              <a:rPr lang="en-US" sz="4400" dirty="0">
                <a:solidFill>
                  <a:schemeClr val="bg1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8531" y="4551822"/>
            <a:ext cx="2725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Chips are crushable</a:t>
            </a:r>
            <a:endParaRPr lang="en-US" sz="2400" dirty="0">
              <a:solidFill>
                <a:schemeClr val="accent1"/>
              </a:solidFill>
            </a:endParaRPr>
          </a:p>
        </p:txBody>
      </p:sp>
      <p:cxnSp>
        <p:nvCxnSpPr>
          <p:cNvPr id="11" name="Straight Arrow Connector 10"/>
          <p:cNvCxnSpPr>
            <a:stCxn id="9" idx="1"/>
          </p:cNvCxnSpPr>
          <p:nvPr/>
        </p:nvCxnSpPr>
        <p:spPr>
          <a:xfrm flipH="1">
            <a:off x="7298000" y="4782655"/>
            <a:ext cx="750531" cy="15148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192754" y="4782655"/>
            <a:ext cx="1177092" cy="888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797" y="4628467"/>
            <a:ext cx="1490374" cy="149037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926" y="1678693"/>
            <a:ext cx="3121152" cy="259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7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Fetch details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All about ROS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ROSie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system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Future work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Nuggets and coal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Mamantov</a:t>
            </a:r>
            <a:r>
              <a:rPr lang="en-US" dirty="0" smtClean="0"/>
              <a:t> • Soar Workshop • June 7,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3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Nuggets + coal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Clr>
                <a:srgbClr val="339966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 smtClean="0"/>
              <a:t> Capable new platform</a:t>
            </a:r>
          </a:p>
          <a:p>
            <a:pPr>
              <a:buClr>
                <a:srgbClr val="339966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Existing Rosie tabletop pipeline replicated</a:t>
            </a:r>
          </a:p>
          <a:p>
            <a:pPr>
              <a:buClr>
                <a:srgbClr val="339966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Beginning testing on real </a:t>
            </a:r>
            <a:r>
              <a:rPr lang="en-US" dirty="0" smtClean="0"/>
              <a:t>robot</a:t>
            </a:r>
          </a:p>
          <a:p>
            <a:pPr>
              <a:buClr>
                <a:srgbClr val="339966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Sets up motor toolbox</a:t>
            </a:r>
            <a:endParaRPr lang="en-US" dirty="0" smtClean="0"/>
          </a:p>
          <a:p>
            <a:pPr>
              <a:buClr>
                <a:srgbClr val="339966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Using ROS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Mamantov • Soar Workshop • June 7, 2017</a:t>
            </a:r>
            <a:endParaRPr lang="en-US" dirty="0"/>
          </a:p>
        </p:txBody>
      </p:sp>
      <p:sp>
        <p:nvSpPr>
          <p:cNvPr id="8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Clr>
                <a:srgbClr val="CC3300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 smtClean="0"/>
              <a:t> Lots of new dependencies</a:t>
            </a:r>
          </a:p>
          <a:p>
            <a:pPr>
              <a:buClr>
                <a:srgbClr val="CC3300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Mobile tasks not added in </a:t>
            </a:r>
            <a:r>
              <a:rPr lang="en-US" dirty="0" smtClean="0"/>
              <a:t>yet</a:t>
            </a:r>
          </a:p>
          <a:p>
            <a:pPr>
              <a:buClr>
                <a:srgbClr val="CC3300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Motor toolbox needs to </a:t>
            </a:r>
            <a:r>
              <a:rPr lang="en-US" smtClean="0"/>
              <a:t>be implemented</a:t>
            </a:r>
            <a:endParaRPr lang="en-US" dirty="0" smtClean="0"/>
          </a:p>
          <a:p>
            <a:pPr>
              <a:buClr>
                <a:srgbClr val="CC3300"/>
              </a:buClr>
              <a:buSzPct val="90000"/>
              <a:buFont typeface="Calibri Light" panose="020F030202020403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Using ROS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206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theme/theme1.xml><?xml version="1.0" encoding="utf-8"?>
<a:theme xmlns:a="http://schemas.openxmlformats.org/drawingml/2006/main" name="Metropolita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Metropolitan</Template>
  <TotalTime>290</TotalTime>
  <Words>505</Words>
  <Application>Microsoft Office PowerPoint</Application>
  <PresentationFormat>Widescreen</PresentationFormat>
  <Paragraphs>106</Paragraphs>
  <Slides>14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Metropolitan</vt:lpstr>
      <vt:lpstr>ROSie</vt:lpstr>
      <vt:lpstr>The new face of Rosie</vt:lpstr>
      <vt:lpstr>Roadmap</vt:lpstr>
      <vt:lpstr>Why Fetch?</vt:lpstr>
      <vt:lpstr>Roadmap</vt:lpstr>
      <vt:lpstr>Robot Operating System (ROS)</vt:lpstr>
      <vt:lpstr>ROS pros + cons</vt:lpstr>
      <vt:lpstr>Roadmap</vt:lpstr>
      <vt:lpstr>System overview</vt:lpstr>
      <vt:lpstr>We’re getting there…</vt:lpstr>
      <vt:lpstr>Roadmap</vt:lpstr>
      <vt:lpstr>Motor reasoning problem space</vt:lpstr>
      <vt:lpstr>Roadmap</vt:lpstr>
      <vt:lpstr>Nuggets + coal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ROSie</dc:title>
  <dc:creator>ecat</dc:creator>
  <cp:lastModifiedBy>ecat</cp:lastModifiedBy>
  <cp:revision>31</cp:revision>
  <dcterms:created xsi:type="dcterms:W3CDTF">2017-06-02T05:49:19Z</dcterms:created>
  <dcterms:modified xsi:type="dcterms:W3CDTF">2017-06-07T14:59:23Z</dcterms:modified>
</cp:coreProperties>
</file>