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F9ABF6D4-5E4B-4893-A3C0-0BB1FB8FA66C}">
  <a:tblStyle styleId="{F9ABF6D4-5E4B-4893-A3C0-0BB1FB8FA66C}" styleName="Table_0">
    <a:wholeTbl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Shape 22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Shape 2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Shape 24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Shape 2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Shape 2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Shape 2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Shape 2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Shape 2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Shape 2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Shape 2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Shape 3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Shape 31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992766"/>
            <a:ext cx="8520600" cy="27369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6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4202966"/>
            <a:ext cx="8520600" cy="1734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685800" y="2111123"/>
            <a:ext cx="7772400" cy="15464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 algn="ctr">
              <a:spcBef>
                <a:spcPts val="0"/>
              </a:spcBef>
              <a:buSzPct val="100000"/>
              <a:defRPr sz="4800"/>
            </a:lvl1pPr>
            <a:lvl2pPr lvl="1" rtl="0" algn="ctr">
              <a:spcBef>
                <a:spcPts val="0"/>
              </a:spcBef>
              <a:buSzPct val="100000"/>
              <a:defRPr sz="4800"/>
            </a:lvl2pPr>
            <a:lvl3pPr lvl="2" rtl="0" algn="ctr">
              <a:spcBef>
                <a:spcPts val="0"/>
              </a:spcBef>
              <a:buSzPct val="100000"/>
              <a:defRPr sz="4800"/>
            </a:lvl3pPr>
            <a:lvl4pPr lvl="3" rtl="0" algn="ctr">
              <a:spcBef>
                <a:spcPts val="0"/>
              </a:spcBef>
              <a:buSzPct val="100000"/>
              <a:defRPr sz="4800"/>
            </a:lvl4pPr>
            <a:lvl5pPr lvl="4" rtl="0" algn="ctr">
              <a:spcBef>
                <a:spcPts val="0"/>
              </a:spcBef>
              <a:buSzPct val="100000"/>
              <a:defRPr sz="4800"/>
            </a:lvl5pPr>
            <a:lvl6pPr lvl="5" rtl="0" algn="ctr">
              <a:spcBef>
                <a:spcPts val="0"/>
              </a:spcBef>
              <a:buSzPct val="100000"/>
              <a:defRPr sz="4800"/>
            </a:lvl6pPr>
            <a:lvl7pPr lvl="6" rtl="0" algn="ctr">
              <a:spcBef>
                <a:spcPts val="0"/>
              </a:spcBef>
              <a:buSzPct val="100000"/>
              <a:defRPr sz="4800"/>
            </a:lvl7pPr>
            <a:lvl8pPr lvl="7" rtl="0" algn="ctr">
              <a:spcBef>
                <a:spcPts val="0"/>
              </a:spcBef>
              <a:buSzPct val="100000"/>
              <a:defRPr sz="4800"/>
            </a:lvl8pPr>
            <a:lvl9pPr lvl="8" rtl="0"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62" name="Shape 62"/>
          <p:cNvSpPr txBox="1"/>
          <p:nvPr>
            <p:ph idx="2" type="body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idx="1" type="body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 lvl="4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 lvl="5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lvl="6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lvl="7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lvl="8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ctrTitle"/>
          </p:nvPr>
        </p:nvSpPr>
        <p:spPr>
          <a:xfrm>
            <a:off x="311708" y="992766"/>
            <a:ext cx="8520600" cy="27369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Spreading With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Edge Weights</a:t>
            </a:r>
          </a:p>
        </p:txBody>
      </p:sp>
      <p:sp>
        <p:nvSpPr>
          <p:cNvPr id="73" name="Shape 73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Spreading in the main branch!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Quick SMem Activation Recap</a:t>
            </a:r>
          </a:p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Activation is a number that ranks Semantic Memory elements (LTIs)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When your agent issues a query to SMem, the result is the LTI which matches and</a:t>
            </a:r>
            <a:r>
              <a:rPr lang="en"/>
              <a:t> also has the highest activation value</a:t>
            </a:r>
            <a:r>
              <a:rPr lang="en"/>
              <a:t>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Base-Level and Spreading activation both contribute to the total activation value.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Spreading activation ranks SMem cue-matched results higher if they are more closely connected to working memory instances of LTIs.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8469275" y="6313800"/>
            <a:ext cx="46638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</a:t>
            </a:r>
          </a:p>
        </p:txBody>
      </p:sp>
      <p:sp>
        <p:nvSpPr>
          <p:cNvPr id="81" name="Shape 81"/>
          <p:cNvSpPr txBox="1"/>
          <p:nvPr/>
        </p:nvSpPr>
        <p:spPr>
          <a:xfrm>
            <a:off x="8930775" y="6607000"/>
            <a:ext cx="46638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Spreading Activation Example</a:t>
            </a:r>
          </a:p>
        </p:txBody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/>
              <a:t>Working Memory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L49 (@75)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orange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L58 (@11)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watermelon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L63 (@48)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grape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L44 (@52)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apple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L35 (@10)</a:t>
            </a:r>
          </a:p>
          <a:p>
            <a:pPr indent="-228600" lvl="1" marL="914400">
              <a:spcBef>
                <a:spcPts val="0"/>
              </a:spcBef>
            </a:pPr>
            <a:r>
              <a:rPr lang="en"/>
              <a:t>banana</a:t>
            </a:r>
          </a:p>
        </p:txBody>
      </p:sp>
      <p:sp>
        <p:nvSpPr>
          <p:cNvPr id="88" name="Shape 88"/>
          <p:cNvSpPr txBox="1"/>
          <p:nvPr>
            <p:ph idx="2" type="body"/>
          </p:nvPr>
        </p:nvSpPr>
        <p:spPr>
          <a:xfrm>
            <a:off x="3724525" y="1600200"/>
            <a:ext cx="4962299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2100">
                <a:latin typeface="Courier New"/>
                <a:ea typeface="Courier New"/>
                <a:cs typeface="Courier New"/>
                <a:sym typeface="Courier New"/>
              </a:rPr>
              <a:t>smem -q {(&lt;cue&gt; ^name &lt;any&gt;)}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(@41 ^name edible_fruit ^[...])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 sz="1200"/>
              <a:t>(Thanks WordNet!)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8469275" y="6313800"/>
            <a:ext cx="46638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Spreading Activation Example</a:t>
            </a:r>
          </a:p>
        </p:txBody>
      </p:sp>
      <p:pic>
        <p:nvPicPr>
          <p:cNvPr descr="fruitspread.png"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0037"/>
            <a:ext cx="8839201" cy="504174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 txBox="1"/>
          <p:nvPr/>
        </p:nvSpPr>
        <p:spPr>
          <a:xfrm>
            <a:off x="8469275" y="6313800"/>
            <a:ext cx="46638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Edge Weights?</a:t>
            </a:r>
          </a:p>
        </p:txBody>
      </p:sp>
      <p:pic>
        <p:nvPicPr>
          <p:cNvPr descr="futurework.png"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400" y="1501937"/>
            <a:ext cx="6841197" cy="5135562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 txBox="1"/>
          <p:nvPr/>
        </p:nvSpPr>
        <p:spPr>
          <a:xfrm>
            <a:off x="8469275" y="6313800"/>
            <a:ext cx="46638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Edge Weights Toy Example </a:t>
            </a:r>
          </a:p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Old, Uniform Spread</a:t>
            </a:r>
          </a:p>
        </p:txBody>
      </p:sp>
      <p:sp>
        <p:nvSpPr>
          <p:cNvPr id="110" name="Shape 110"/>
          <p:cNvSpPr txBox="1"/>
          <p:nvPr>
            <p:ph idx="2" type="body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Spread with weights!</a:t>
            </a:r>
          </a:p>
        </p:txBody>
      </p:sp>
      <p:pic>
        <p:nvPicPr>
          <p:cNvPr descr="old_spread.png"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" y="2480800"/>
            <a:ext cx="3994501" cy="38437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w_spread.png" id="112" name="Shape 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2275" y="2474237"/>
            <a:ext cx="3994501" cy="385693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x="8469275" y="6313800"/>
            <a:ext cx="46638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Usage</a:t>
            </a:r>
          </a:p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0" name="Shape 120"/>
          <p:cNvSpPr txBox="1"/>
          <p:nvPr>
            <p:ph idx="2" type="body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Usage</a:t>
            </a:r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/>
              <a:t>Manual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u="sng"/>
          </a:p>
          <a:p>
            <a:pPr lvl="0">
              <a:spcBef>
                <a:spcPts val="0"/>
              </a:spcBef>
              <a:buNone/>
            </a:pPr>
            <a:r>
              <a:rPr lang="en"/>
              <a:t>For agents with SMem networks containing edge metadata:</a:t>
            </a:r>
          </a:p>
          <a:p>
            <a:pPr lvl="0">
              <a:spcBef>
                <a:spcPts val="0"/>
              </a:spcBef>
              <a:buNone/>
            </a:pPr>
            <a:r>
              <a:rPr lang="en" sz="2100">
                <a:latin typeface="Courier New"/>
                <a:ea typeface="Courier New"/>
                <a:cs typeface="Courier New"/>
                <a:sym typeface="Courier New"/>
              </a:rPr>
              <a:t>smem -a {(&lt;node1&gt; ^connection &lt;node2&gt; (weight))}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100"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100">
              <a:latin typeface="Courier New"/>
              <a:ea typeface="Courier New"/>
              <a:cs typeface="Courier New"/>
              <a:sym typeface="Courier New"/>
            </a:endParaRPr>
          </a:p>
          <a:p>
            <a:pPr indent="-228600" lvl="0" marL="457200">
              <a:spcBef>
                <a:spcPts val="0"/>
              </a:spcBef>
            </a:pPr>
            <a:r>
              <a:rPr lang="en"/>
              <a:t>For real working example, see next talk!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Usage</a:t>
            </a:r>
          </a:p>
        </p:txBody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/>
              <a:t>Updating</a:t>
            </a:r>
            <a:r>
              <a:rPr lang="en"/>
              <a:t> (learning weights)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How to boost edge weights?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Usage</a:t>
            </a:r>
          </a:p>
        </p:txBody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/>
              <a:t>Updating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How to boost edge weights?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"/>
              <a:t>Need a measure of “importance” for edges of LTIs instantiated into Working Memory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Usage</a:t>
            </a:r>
          </a:p>
        </p:txBody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/>
              <a:t>Updating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Experimental heuristic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"/>
              <a:t>Boosts to WMA for LTIi-LTIi edges in WMEM increases weights for those edges in SMEM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Usage</a:t>
            </a:r>
          </a:p>
        </p:txBody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u="sng"/>
              <a:t>Updating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Experimental heuristic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"/>
              <a:t>Boosts to WMA for LTIi-LTIi edges in WMEM increases weights for those edges in SMEM</a:t>
            </a:r>
          </a:p>
          <a:p>
            <a:pPr lv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Courier New"/>
                <a:ea typeface="Courier New"/>
                <a:cs typeface="Courier New"/>
                <a:sym typeface="Courier New"/>
              </a:rPr>
              <a:t>wma --set activation on</a:t>
            </a:r>
          </a:p>
          <a:p>
            <a:pPr lv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Courier New"/>
                <a:ea typeface="Courier New"/>
                <a:cs typeface="Courier New"/>
                <a:sym typeface="Courier New"/>
              </a:rPr>
              <a:t>smem --set spreading-edge-updating on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Edge Weights Test Agent</a:t>
            </a:r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Can I make interesting behavior using weights?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Edge Weights Test Agent</a:t>
            </a:r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SMem: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Agent has 26 LTIs in SMem, all fully-connected to each other.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Each LTI also contains a string value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“A”, “B”, “C”, ... , “Z”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Edge Weights Test Agent</a:t>
            </a:r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SMem: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Agent has 26 LTIs in SMem, all fully-connected to each other.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Each LTI also contains a string value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“A”, “B”, “C”, ... , “Z”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Goal: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Train agent to automatically recall alphabet in order.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Edge Weights Test Agent</a:t>
            </a:r>
          </a:p>
        </p:txBody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Training: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Force recall in order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666666"/>
                </a:solidFill>
              </a:rPr>
              <a:t>	(hand-written cue-based retrieval rules)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Cue: </a:t>
            </a: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^letter B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WMEM Result: </a:t>
            </a: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L75 (@2) ^letter B ^next L97 (@1) ^next L98 (@2) ^next L99 (@3) ^next L100 (@4)</a:t>
            </a:r>
            <a:r>
              <a:rPr lang="en" sz="1800"/>
              <a:t> ...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4" name="Shape 184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Edge Weights Test Agent</a:t>
            </a:r>
          </a:p>
        </p:txBody>
      </p:sp>
      <p:sp>
        <p:nvSpPr>
          <p:cNvPr id="190" name="Shape 190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Training: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Force recall in order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Connect current letter to previous*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WMEM:old a-&gt;b edge, new b 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2229950" y="3967800"/>
            <a:ext cx="6390900" cy="20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sp {apply*link-previous-to-current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(state &lt;s&gt; ^operator.name link-previous-to-current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           ^previous-letter-lti &lt;previous-lti&gt;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           ^current-letter-lti  &lt;current-lti&gt;)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(&lt;previous-lti&gt;   ^next {@ &lt;current-lti&gt; &lt;prev-child&gt;})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...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Edge Weights Test Agent</a:t>
            </a:r>
          </a:p>
        </p:txBody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Training: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Force recall in order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Connect current letter to previous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WMEM:new a-&gt;b edge, new b </a:t>
            </a:r>
          </a:p>
        </p:txBody>
      </p:sp>
      <p:sp>
        <p:nvSpPr>
          <p:cNvPr id="199" name="Shape 199"/>
          <p:cNvSpPr txBox="1"/>
          <p:nvPr/>
        </p:nvSpPr>
        <p:spPr>
          <a:xfrm>
            <a:off x="2479125" y="4999800"/>
            <a:ext cx="4557000" cy="18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--&gt;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(&lt;previous-ltii&gt; ^next &lt;current-ltii&gt;)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   (&lt;previous-ltii&gt; ^next &lt;prev-child&gt; -)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  <p:sp>
        <p:nvSpPr>
          <p:cNvPr id="200" name="Shape 200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Edge Weights Test Agent</a:t>
            </a:r>
          </a:p>
        </p:txBody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Training:</a:t>
            </a:r>
          </a:p>
        </p:txBody>
      </p:sp>
      <p:pic>
        <p:nvPicPr>
          <p:cNvPr descr="edge_connection.png" id="207" name="Shape 2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9684" y="1417650"/>
            <a:ext cx="6497841" cy="5440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/>
          <p:nvPr/>
        </p:nvSpPr>
        <p:spPr>
          <a:xfrm>
            <a:off x="8621675" y="64662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Edge Weights Test Agent</a:t>
            </a:r>
          </a:p>
        </p:txBody>
      </p:sp>
      <p:sp>
        <p:nvSpPr>
          <p:cNvPr id="214" name="Shape 214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Test</a:t>
            </a:r>
            <a:r>
              <a:rPr lang="en"/>
              <a:t>: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"/>
              <a:t>Start with forced retrieval of A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Cue: </a:t>
            </a: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^letter A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/>
              <a:t>Edge Weights Test Agent</a:t>
            </a:r>
          </a:p>
        </p:txBody>
      </p:sp>
      <p:sp>
        <p:nvSpPr>
          <p:cNvPr id="221" name="Shape 221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Test: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"/>
              <a:t>Start with forced retrieval of A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Cue: </a:t>
            </a: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^letter A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Freely recall additional letters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Cue: </a:t>
            </a: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^letter &lt;var&gt;</a:t>
            </a:r>
          </a:p>
        </p:txBody>
      </p:sp>
      <p:sp>
        <p:nvSpPr>
          <p:cNvPr id="222" name="Shape 222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Results?</a:t>
            </a:r>
          </a:p>
        </p:txBody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9" name="Shape 229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Results?</a:t>
            </a:r>
          </a:p>
        </p:txBody>
      </p:sp>
      <p:sp>
        <p:nvSpPr>
          <p:cNvPr id="235" name="Shape 235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It worked!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6" name="Shape 236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Results?</a:t>
            </a:r>
          </a:p>
        </p:txBody>
      </p:sp>
      <p:sp>
        <p:nvSpPr>
          <p:cNvPr id="242" name="Shape 242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It worked!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(But that’s cheating, I kept at it until it worked.)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Real Results</a:t>
            </a:r>
          </a:p>
        </p:txBody>
      </p:sp>
      <p:sp>
        <p:nvSpPr>
          <p:cNvPr id="249" name="Shape 249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What changes were necessary to make test agent work?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Real Results</a:t>
            </a:r>
          </a:p>
        </p:txBody>
      </p:sp>
      <p:sp>
        <p:nvSpPr>
          <p:cNvPr id="256" name="Shape 256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What changes were necessary to make test agent work?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Base-level inhibition</a:t>
            </a:r>
          </a:p>
          <a:p>
            <a: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"/>
              <a:t>“Fixes” free recall loops without requiring prohibition of all previous letters.</a:t>
            </a:r>
          </a:p>
          <a:p>
            <a:pPr indent="-228600" lvl="3" marL="18288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Ex: Recall “A” after “A” just because “A” was recently boosted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Real Results</a:t>
            </a:r>
          </a:p>
        </p:txBody>
      </p:sp>
      <p:sp>
        <p:nvSpPr>
          <p:cNvPr id="263" name="Shape 263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What changes were necessary to make test agent work?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Base-level inhibition</a:t>
            </a:r>
          </a:p>
          <a:p>
            <a: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"/>
              <a:t>“Fixes” free recall loops without requiring prohibition of all previous letters.</a:t>
            </a:r>
          </a:p>
          <a:p>
            <a:pPr indent="-228600" lvl="3" marL="18288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Ex: Recall “A” after “A” just because “A” was recently boosted</a:t>
            </a:r>
          </a:p>
          <a:p>
            <a:pPr indent="-228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Distractor period</a:t>
            </a:r>
          </a:p>
          <a:p>
            <a: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Agent issues retrievals for unrelated dummy LTI between training and test</a:t>
            </a:r>
          </a:p>
          <a:p>
            <a:pPr indent="-228600" lvl="3" marL="18288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Reduces recency impact of BLA in test 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Real Results</a:t>
            </a:r>
          </a:p>
        </p:txBody>
      </p:sp>
      <p:sp>
        <p:nvSpPr>
          <p:cNvPr id="270" name="Shape 270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What changes were necessary to make test agent work?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Base-level inhibition</a:t>
            </a:r>
          </a:p>
          <a:p>
            <a: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"/>
              <a:t>“Fixes” free recall loops without requiring prohibition of all previous letters.</a:t>
            </a:r>
          </a:p>
          <a:p>
            <a:pPr indent="-228600" lvl="3" marL="18288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Ex: Recall “A” after “A” just because “A” was recently boosted</a:t>
            </a:r>
          </a:p>
          <a:p>
            <a:pPr indent="-228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Distractor period</a:t>
            </a:r>
          </a:p>
          <a:p>
            <a: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Agent issues retrievals for unrelated dummy LTI between training and test</a:t>
            </a:r>
          </a:p>
          <a:p>
            <a:pPr indent="-228600" lvl="3" marL="18288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Reduces recency impact of BLA in test </a:t>
            </a:r>
          </a:p>
          <a:p>
            <a:pPr indent="-228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Multiple (8) rehearsals</a:t>
            </a:r>
          </a:p>
          <a:p>
            <a: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</a:pPr>
            <a:r>
              <a:rPr lang="en"/>
              <a:t>Makes additional BLA changes small in comparison, increases edge weight changes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Real Results</a:t>
            </a:r>
          </a:p>
        </p:txBody>
      </p:sp>
      <p:sp>
        <p:nvSpPr>
          <p:cNvPr id="277" name="Shape 277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Activation dynamics matter!</a:t>
            </a:r>
          </a:p>
        </p:txBody>
      </p:sp>
      <p:sp>
        <p:nvSpPr>
          <p:cNvPr id="278" name="Shape 278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Does this slow Soar down?</a:t>
            </a:r>
          </a:p>
        </p:txBody>
      </p:sp>
      <p:sp>
        <p:nvSpPr>
          <p:cNvPr id="284" name="Shape 284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Only if you use SMem,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but </a:t>
            </a:r>
            <a:r>
              <a:rPr i="1" lang="en"/>
              <a:t>especially</a:t>
            </a:r>
            <a:r>
              <a:rPr lang="en"/>
              <a:t> if you use spreading activation.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 sz="1000">
                <a:solidFill>
                  <a:srgbClr val="666666"/>
                </a:solidFill>
              </a:rPr>
              <a:t>*neither of these configurations can exhibit the intended retrieval behavior using only SMem activation. They serve only as timing comparisons.</a:t>
            </a:r>
          </a:p>
        </p:txBody>
      </p:sp>
      <p:graphicFrame>
        <p:nvGraphicFramePr>
          <p:cNvPr id="285" name="Shape 285"/>
          <p:cNvGraphicFramePr/>
          <p:nvPr/>
        </p:nvGraphicFramePr>
        <p:xfrm>
          <a:off x="571000" y="28289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{F9ABF6D4-5E4B-4893-A3C0-0BB1FB8FA66C}</a:tableStyleId>
              </a:tblPr>
              <a:tblGrid>
                <a:gridCol w="1600400"/>
                <a:gridCol w="1600400"/>
                <a:gridCol w="1600400"/>
                <a:gridCol w="1600400"/>
                <a:gridCol w="1600400"/>
              </a:tblGrid>
              <a:tr h="97515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Alphabet Agent SMem Timing (ms)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9.6 before spread pull request*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9.6 with spread off and edge weight updating off*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9.6 with spread on and edge weight updating off**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9.6 with spreading and edge weight updating on</a:t>
                      </a:r>
                    </a:p>
                  </a:txBody>
                  <a:tcPr marT="91425" marB="91425" marR="91425" marL="91425"/>
                </a:tc>
              </a:tr>
              <a:tr h="69745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Training Phase</a:t>
                      </a:r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(1396 DCs)</a:t>
                      </a:r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(208 queries)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47.2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50.3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53.8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52.9</a:t>
                      </a:r>
                    </a:p>
                  </a:txBody>
                  <a:tcPr marT="91425" marB="91425" marR="91425" marL="91425"/>
                </a:tc>
              </a:tr>
              <a:tr h="67067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Test Phase</a:t>
                      </a:r>
                    </a:p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(1 “hard” query)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2.0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2.3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2.4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2.7</a:t>
                      </a: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86" name="Shape 286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Does this slow Soar down?</a:t>
            </a:r>
          </a:p>
        </p:txBody>
      </p:sp>
      <p:sp>
        <p:nvSpPr>
          <p:cNvPr id="292" name="Shape 292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if you don’t use SMem?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A performance testing suite for 15 agents that don’t use SMem.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(It’s for Mazin’s chunking work.)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93" name="Shape 293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Does this slow Soar down?</a:t>
            </a:r>
          </a:p>
        </p:txBody>
      </p:sp>
      <p:sp>
        <p:nvSpPr>
          <p:cNvPr id="299" name="Shape 299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if you don’t use SMem?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A performance testing suite for 15 agents that don’t use SMem.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(It’s for Mazin’s chunking work.)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118s for the suite before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…???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0" name="Shape 300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Does this slow Soar down?</a:t>
            </a:r>
          </a:p>
        </p:txBody>
      </p:sp>
      <p:sp>
        <p:nvSpPr>
          <p:cNvPr id="306" name="Shape 306"/>
          <p:cNvSpPr txBox="1"/>
          <p:nvPr>
            <p:ph idx="1" type="body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if you don’t use SMem?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A performance testing suite for 15 agents that don’t use SMem.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(It’s for Mazin’s chunking work.)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118s for the suite before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118s for the suite after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307" name="Shape 307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Nuggets and Coal</a:t>
            </a:r>
          </a:p>
        </p:txBody>
      </p:sp>
      <p:sp>
        <p:nvSpPr>
          <p:cNvPr id="313" name="Shape 313"/>
          <p:cNvSpPr txBox="1"/>
          <p:nvPr>
            <p:ph idx="1" type="body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Nuggets:</a:t>
            </a:r>
          </a:p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Spreading Activation is actually in Soar</a:t>
            </a:r>
          </a:p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It offers additional SMem functionality</a:t>
            </a:r>
          </a:p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It doesn’t slow the rest of Soar down</a:t>
            </a:r>
          </a:p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Larger space of SMem design choices and parameters</a:t>
            </a:r>
          </a:p>
        </p:txBody>
      </p:sp>
      <p:sp>
        <p:nvSpPr>
          <p:cNvPr id="314" name="Shape 314"/>
          <p:cNvSpPr txBox="1"/>
          <p:nvPr>
            <p:ph idx="2" type="body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Coal:</a:t>
            </a:r>
          </a:p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SMem is slightly slower even without spread on</a:t>
            </a:r>
          </a:p>
          <a:p>
            <a:pPr indent="-342900" lvl="1" marL="914400" rtl="0">
              <a:spcBef>
                <a:spcPts val="0"/>
              </a:spcBef>
              <a:buSzPct val="100000"/>
            </a:pPr>
            <a:r>
              <a:rPr lang="en" sz="1800"/>
              <a:t>Database indexing and schema changes?</a:t>
            </a:r>
          </a:p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Spreading is slower than in earlier test versions.	</a:t>
            </a:r>
          </a:p>
          <a:p>
            <a:pPr indent="-342900" lvl="1" marL="914400" rtl="0">
              <a:spcBef>
                <a:spcPts val="0"/>
              </a:spcBef>
              <a:buSzPct val="100000"/>
            </a:pPr>
            <a:r>
              <a:rPr lang="en" sz="1800"/>
              <a:t>Edge weights prevent certain optimizations</a:t>
            </a:r>
          </a:p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Update mechanism is largely heuristic</a:t>
            </a:r>
          </a:p>
          <a:p>
            <a:pPr indent="-381000" lvl="0" marL="457200" rtl="0">
              <a:spcBef>
                <a:spcPts val="0"/>
              </a:spcBef>
              <a:buSzPct val="100000"/>
            </a:pPr>
            <a:r>
              <a:rPr lang="en" sz="2400"/>
              <a:t>Large space of SMem design choices and parameters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  <p:sp>
        <p:nvSpPr>
          <p:cNvPr id="315" name="Shape 315"/>
          <p:cNvSpPr txBox="1"/>
          <p:nvPr/>
        </p:nvSpPr>
        <p:spPr>
          <a:xfrm>
            <a:off x="8469275" y="6313800"/>
            <a:ext cx="7935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