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30" r:id="rId1"/>
  </p:sldMasterIdLst>
  <p:notesMasterIdLst>
    <p:notesMasterId r:id="rId19"/>
  </p:notesMasterIdLst>
  <p:sldIdLst>
    <p:sldId id="256" r:id="rId2"/>
    <p:sldId id="259" r:id="rId3"/>
    <p:sldId id="260" r:id="rId4"/>
    <p:sldId id="273" r:id="rId5"/>
    <p:sldId id="271" r:id="rId6"/>
    <p:sldId id="274" r:id="rId7"/>
    <p:sldId id="275" r:id="rId8"/>
    <p:sldId id="276" r:id="rId9"/>
    <p:sldId id="280" r:id="rId10"/>
    <p:sldId id="278" r:id="rId11"/>
    <p:sldId id="279" r:id="rId12"/>
    <p:sldId id="262" r:id="rId13"/>
    <p:sldId id="282" r:id="rId14"/>
    <p:sldId id="283" r:id="rId15"/>
    <p:sldId id="287" r:id="rId16"/>
    <p:sldId id="285" r:id="rId17"/>
    <p:sldId id="28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chard A. Wandzel" initials="RAW" lastIdx="9" clrIdx="0">
    <p:extLst/>
  </p:cmAuthor>
  <p:cmAuthor id="2" name="Richard A. Wandzel" initials="RAW [2]" lastIdx="1" clrIdx="1">
    <p:extLst/>
  </p:cmAuthor>
  <p:cmAuthor id="3" name="Richard A. Wandzel" initials="RAW [3]" lastIdx="1" clrIdx="2">
    <p:extLst/>
  </p:cmAuthor>
  <p:cmAuthor id="4" name="Richard A. Wandzel" initials="RAW [4]" lastIdx="1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010"/>
    <p:restoredTop sz="95135"/>
  </p:normalViewPr>
  <p:slideViewPr>
    <p:cSldViewPr snapToGrid="0" snapToObjects="1">
      <p:cViewPr>
        <p:scale>
          <a:sx n="70" d="100"/>
          <a:sy n="70" d="100"/>
        </p:scale>
        <p:origin x="-160" y="6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commentAuthors" Target="commentAuthor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7-05-30T10:50:47.084" idx="1">
    <p:pos x="6592" y="789"/>
    <p:text>
</p:text>
    <p:extLst mod="1">
      <p:ext uri="{C676402C-5697-4E1C-873F-D02D1690AC5C}">
        <p15:threadingInfo xmlns:p15="http://schemas.microsoft.com/office/powerpoint/2012/main" timeZoneBias="2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dobe Caslon Pro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dobe Caslon Pro" charset="0"/>
              </a:defRPr>
            </a:lvl1pPr>
          </a:lstStyle>
          <a:p>
            <a:fld id="{CEAC7F43-5EDF-2842-8CA8-8A3C36F2E359}" type="datetimeFigureOut">
              <a:rPr lang="en-US" smtClean="0"/>
              <a:pPr/>
              <a:t>6/4/17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dobe Caslon Pro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dobe Caslon Pro" charset="0"/>
              </a:defRPr>
            </a:lvl1pPr>
          </a:lstStyle>
          <a:p>
            <a:fld id="{2B75B54B-6B6A-3D4A-8A70-525B71C29F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68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dobe Caslon Pro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dobe Caslon Pro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dobe Caslon Pro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dobe Caslon Pro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dobe Caslon Pro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5B54B-6B6A-3D4A-8A70-525B71C29F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97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5B54B-6B6A-3D4A-8A70-525B71C29FD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BaxterWeight</a:t>
            </a:r>
            <a:r>
              <a:rPr lang="en-US" dirty="0" smtClean="0"/>
              <a:t> 165 lbs. </a:t>
            </a:r>
          </a:p>
          <a:p>
            <a:r>
              <a:rPr lang="en-US" dirty="0" smtClean="0"/>
              <a:t>Degrees of Freedom 7 per arm</a:t>
            </a:r>
          </a:p>
          <a:p>
            <a:r>
              <a:rPr lang="en-US" dirty="0" smtClean="0"/>
              <a:t>Maximum Reach 1210 (5 inches) mm per </a:t>
            </a:r>
            <a:r>
              <a:rPr lang="en-US" dirty="0" err="1" smtClean="0"/>
              <a:t>armEmbedded</a:t>
            </a:r>
            <a:r>
              <a:rPr lang="en-US" dirty="0" smtClean="0"/>
              <a:t> Vision Camera in each arm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5B54B-6B6A-3D4A-8A70-525B71C29FD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948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5B54B-6B6A-3D4A-8A70-525B71C29FD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183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5B54B-6B6A-3D4A-8A70-525B71C29FD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874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5B54B-6B6A-3D4A-8A70-525B71C29FD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3409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5B54B-6B6A-3D4A-8A70-525B71C29FD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762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b="0" i="0" cap="all" spc="200" baseline="0">
                <a:solidFill>
                  <a:schemeClr val="tx2"/>
                </a:solidFill>
                <a:latin typeface="Adobe Caslon Pro" charset="0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6832-F3F1-5746-85FF-23CD73A6919C}" type="datetime1">
              <a:rPr lang="en-US" smtClean="0"/>
              <a:t>6/4/17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44E65-399A-1344-91F6-B6AAA770FCBA}" type="datetime1">
              <a:rPr lang="en-US" smtClean="0"/>
              <a:t>6/4/17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1"/>
            </a:lvl1pPr>
          </a:lstStyle>
          <a:p>
            <a:fld id="{3978146B-8CD4-F245-AB00-AD79AEDA41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b="0" i="0" cap="all" spc="200" baseline="0">
                <a:solidFill>
                  <a:schemeClr val="tx2"/>
                </a:solidFill>
                <a:latin typeface="Adobe Caslon Pro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8A3D8-853F-8B43-A3D3-27A0CF6F1572}" type="datetime1">
              <a:rPr lang="en-US" smtClean="0"/>
              <a:t>6/4/17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1C587-0700-1849-B01C-99AEBE365790}" type="datetime1">
              <a:rPr lang="en-US" smtClean="0"/>
              <a:t>6/4/17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481C4-D62B-814B-97B7-FACFE127AF2E}" type="datetime1">
              <a:rPr lang="en-US" smtClean="0"/>
              <a:t>6/4/17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D1FE4-C59F-5447-9973-9F82956CBA53}" type="datetime1">
              <a:rPr lang="en-US" smtClean="0"/>
              <a:t>6/4/17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BE6E1-4D4A-F84D-A43B-33B97BB1B795}" type="datetime1">
              <a:rPr lang="en-US" smtClean="0"/>
              <a:t>6/4/17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357CCF8-98B9-C942-8826-3E49182B250C}" type="datetime1">
              <a:rPr lang="en-US" smtClean="0"/>
              <a:t>6/4/17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978146B-8CD4-F245-AB00-AD79AEDA4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95929-4415-F94F-AC9D-5DE0BABEADE9}" type="datetime1">
              <a:rPr lang="en-US" smtClean="0"/>
              <a:t>6/4/17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760D1-82C8-4445-BBFE-58D091ED8EA4}" type="datetime1">
              <a:rPr lang="en-US" smtClean="0"/>
              <a:t>6/4/17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90D88-B173-C043-B39E-01EAB6524126}" type="datetime1">
              <a:rPr lang="en-US" smtClean="0"/>
              <a:t>6/4/17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rgbClr val="FFFFFF"/>
                </a:solidFill>
                <a:latin typeface="Adobe Caslon Pro" charset="0"/>
              </a:defRPr>
            </a:lvl1pPr>
          </a:lstStyle>
          <a:p>
            <a:fld id="{D2C643FF-FD51-264E-884B-D46E48AA9BC1}" type="datetime1">
              <a:rPr lang="en-US" smtClean="0"/>
              <a:pPr/>
              <a:t>6/4/17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 cap="all" baseline="0">
                <a:solidFill>
                  <a:srgbClr val="FFFFFF"/>
                </a:solidFill>
                <a:latin typeface="Adobe Caslon Pro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rgbClr val="FFFFFF"/>
                </a:solidFill>
                <a:latin typeface="Adobe Caslon Pro" charset="0"/>
              </a:defRPr>
            </a:lvl1pPr>
          </a:lstStyle>
          <a:p>
            <a:fld id="{3978146B-8CD4-F245-AB00-AD79AEDA41E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4609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b="0" i="0" kern="1200" spc="-50" baseline="0">
          <a:solidFill>
            <a:schemeClr val="tx1">
              <a:lumMod val="75000"/>
              <a:lumOff val="25000"/>
            </a:schemeClr>
          </a:solidFill>
          <a:latin typeface="Adobe Caslon Pro" charset="0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b="0" i="0" kern="1200">
          <a:solidFill>
            <a:schemeClr val="tx1">
              <a:lumMod val="75000"/>
              <a:lumOff val="25000"/>
            </a:schemeClr>
          </a:solidFill>
          <a:latin typeface="Adobe Caslon Pro" charset="0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b="0" i="0" kern="1200">
          <a:solidFill>
            <a:schemeClr val="tx1">
              <a:lumMod val="75000"/>
              <a:lumOff val="25000"/>
            </a:schemeClr>
          </a:solidFill>
          <a:latin typeface="Adobe Caslon Pro" charset="0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b="0" i="0" kern="1200">
          <a:solidFill>
            <a:schemeClr val="tx1">
              <a:lumMod val="75000"/>
              <a:lumOff val="25000"/>
            </a:schemeClr>
          </a:solidFill>
          <a:latin typeface="Adobe Caslon Pro" charset="0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b="0" i="0" kern="1200">
          <a:solidFill>
            <a:schemeClr val="tx1">
              <a:lumMod val="75000"/>
              <a:lumOff val="25000"/>
            </a:schemeClr>
          </a:solidFill>
          <a:latin typeface="Adobe Caslon Pro" charset="0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b="0" i="0" kern="1200">
          <a:solidFill>
            <a:schemeClr val="tx1">
              <a:lumMod val="75000"/>
              <a:lumOff val="25000"/>
            </a:schemeClr>
          </a:solidFill>
          <a:latin typeface="Adobe Caslon Pro" charset="0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3.tiff"/><Relationship Id="rId5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6.png"/><Relationship Id="rId5" Type="http://schemas.openxmlformats.org/officeDocument/2006/relationships/image" Target="../media/image7.tiff"/><Relationship Id="rId6" Type="http://schemas.openxmlformats.org/officeDocument/2006/relationships/comments" Target="../comments/comment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17.png"/><Relationship Id="rId7" Type="http://schemas.openxmlformats.org/officeDocument/2006/relationships/image" Target="../media/image210.png"/><Relationship Id="rId8" Type="http://schemas.openxmlformats.org/officeDocument/2006/relationships/image" Target="../media/image220.png"/><Relationship Id="rId9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4" Type="http://schemas.openxmlformats.org/officeDocument/2006/relationships/image" Target="../media/image27.png"/><Relationship Id="rId5" Type="http://schemas.openxmlformats.org/officeDocument/2006/relationships/image" Target="../media/image11.tiff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7.tiff"/><Relationship Id="rId5" Type="http://schemas.openxmlformats.org/officeDocument/2006/relationships/image" Target="../media/image28.jpg"/><Relationship Id="rId6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Relationship Id="rId3" Type="http://schemas.openxmlformats.org/officeDocument/2006/relationships/image" Target="../media/image3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cs.brown.edu/people/gdk/pubs/sym-prob.pdf" TargetMode="External"/><Relationship Id="rId4" Type="http://schemas.openxmlformats.org/officeDocument/2006/relationships/hyperlink" Target="http://cs.brown.edu/people/gdk/pubs/orig_sym_aaai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cs.brown.edu/people/gdk/pubs/skillsymloop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6982" y="150813"/>
            <a:ext cx="9782665" cy="23876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dobe Caslon Pro" charset="0"/>
                <a:ea typeface="Adobe Caslon Pro" charset="0"/>
                <a:cs typeface="Adobe Caslon Pro" charset="0"/>
              </a:rPr>
              <a:t>Symbols for Hierarchical </a:t>
            </a:r>
            <a:r>
              <a:rPr lang="en-US" b="1" dirty="0" smtClean="0">
                <a:latin typeface="Adobe Caslon Pro" charset="0"/>
                <a:ea typeface="Adobe Caslon Pro" charset="0"/>
                <a:cs typeface="Adobe Caslon Pro" charset="0"/>
              </a:rPr>
              <a:t>Robot Planning</a:t>
            </a:r>
            <a:endParaRPr lang="en-US" b="1" dirty="0">
              <a:latin typeface="Adobe Caslon Pro" charset="0"/>
              <a:ea typeface="Adobe Caslon Pro" charset="0"/>
              <a:cs typeface="Adobe Caslon Pro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z="1200" b="1" smtClean="0">
                <a:latin typeface="Adobe Caslon Pro" charset="0"/>
                <a:ea typeface="Adobe Caslon Pro" charset="0"/>
                <a:cs typeface="Adobe Caslon Pro" charset="0"/>
              </a:rPr>
              <a:t>1</a:t>
            </a:fld>
            <a:endParaRPr lang="en-US" sz="1200" b="1" dirty="0">
              <a:latin typeface="Adobe Caslon Pro" charset="0"/>
              <a:ea typeface="Adobe Caslon Pro" charset="0"/>
              <a:cs typeface="Adobe Caslon Pro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6983" y="3435879"/>
            <a:ext cx="74851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dobe Caslon Pro" charset="0"/>
                <a:ea typeface="Adobe Caslon Pro" charset="0"/>
                <a:cs typeface="Adobe Caslon Pro" charset="0"/>
              </a:rPr>
              <a:t>Arthur </a:t>
            </a:r>
            <a:r>
              <a:rPr lang="en-US" sz="2400" dirty="0" err="1" smtClean="0">
                <a:latin typeface="Adobe Caslon Pro" charset="0"/>
                <a:ea typeface="Adobe Caslon Pro" charset="0"/>
                <a:cs typeface="Adobe Caslon Pro" charset="0"/>
              </a:rPr>
              <a:t>Wandzel</a:t>
            </a:r>
            <a:endParaRPr lang="en-US" sz="2400" dirty="0">
              <a:latin typeface="Adobe Caslon Pro" charset="0"/>
              <a:ea typeface="Adobe Caslon Pro" charset="0"/>
              <a:cs typeface="Adobe Caslon Pro" charset="0"/>
            </a:endParaRPr>
          </a:p>
          <a:p>
            <a:r>
              <a:rPr lang="en-US" sz="2400" dirty="0" err="1" smtClean="0">
                <a:latin typeface="Adobe Caslon Pro" charset="0"/>
                <a:ea typeface="Adobe Caslon Pro" charset="0"/>
                <a:cs typeface="Adobe Caslon Pro" charset="0"/>
              </a:rPr>
              <a:t>arthur_wandzel@brown.edu</a:t>
            </a:r>
            <a:r>
              <a:rPr lang="en-US" sz="2400" dirty="0" smtClean="0">
                <a:latin typeface="Adobe Caslon Pro" charset="0"/>
                <a:ea typeface="Adobe Caslon Pro" charset="0"/>
                <a:cs typeface="Adobe Caslon Pro" charset="0"/>
              </a:rPr>
              <a:t> </a:t>
            </a:r>
          </a:p>
          <a:p>
            <a:endParaRPr lang="en-US" sz="2400" dirty="0">
              <a:latin typeface="Adobe Caslon Pro" charset="0"/>
              <a:ea typeface="Adobe Caslon Pro" charset="0"/>
              <a:cs typeface="Adobe Caslon Pro" charset="0"/>
            </a:endParaRPr>
          </a:p>
          <a:p>
            <a:r>
              <a:rPr lang="en-US" sz="2400" dirty="0" smtClean="0">
                <a:latin typeface="Adobe Caslon Pro" charset="0"/>
                <a:ea typeface="Adobe Caslon Pro" charset="0"/>
                <a:cs typeface="Adobe Caslon Pro" charset="0"/>
              </a:rPr>
              <a:t>37</a:t>
            </a:r>
            <a:r>
              <a:rPr lang="en-US" sz="2400" baseline="30000" dirty="0" smtClean="0">
                <a:latin typeface="Adobe Caslon Pro" charset="0"/>
                <a:ea typeface="Adobe Caslon Pro" charset="0"/>
                <a:cs typeface="Adobe Caslon Pro" charset="0"/>
              </a:rPr>
              <a:t>th</a:t>
            </a:r>
            <a:r>
              <a:rPr lang="en-US" sz="2400" dirty="0" smtClean="0">
                <a:latin typeface="Adobe Caslon Pro" charset="0"/>
                <a:ea typeface="Adobe Caslon Pro" charset="0"/>
                <a:cs typeface="Adobe Caslon Pro" charset="0"/>
              </a:rPr>
              <a:t> Soar Workshop</a:t>
            </a:r>
          </a:p>
          <a:p>
            <a:r>
              <a:rPr lang="en-US" sz="2400" dirty="0" smtClean="0">
                <a:latin typeface="Adobe Caslon Pro" charset="0"/>
                <a:ea typeface="Adobe Caslon Pro" charset="0"/>
                <a:cs typeface="Adobe Caslon Pro" charset="0"/>
              </a:rPr>
              <a:t>June 7</a:t>
            </a:r>
            <a:r>
              <a:rPr lang="en-US" sz="2400" baseline="30000" dirty="0" smtClean="0">
                <a:latin typeface="Adobe Caslon Pro" charset="0"/>
                <a:ea typeface="Adobe Caslon Pro" charset="0"/>
                <a:cs typeface="Adobe Caslon Pro" charset="0"/>
              </a:rPr>
              <a:t>th</a:t>
            </a:r>
            <a:r>
              <a:rPr lang="en-US" sz="2400" dirty="0" smtClean="0">
                <a:latin typeface="Adobe Caslon Pro" charset="0"/>
                <a:ea typeface="Adobe Caslon Pro" charset="0"/>
                <a:cs typeface="Adobe Caslon Pro" charset="0"/>
              </a:rPr>
              <a:t> 2017</a:t>
            </a:r>
          </a:p>
          <a:p>
            <a:endParaRPr lang="en-US" sz="2400" dirty="0">
              <a:latin typeface="Adobe Caslon Pro" charset="0"/>
              <a:ea typeface="Adobe Caslon Pro" charset="0"/>
              <a:cs typeface="Adobe Caslon Pro" charset="0"/>
            </a:endParaRPr>
          </a:p>
          <a:p>
            <a:endParaRPr lang="en-US" sz="2400" dirty="0" smtClean="0">
              <a:latin typeface="Adobe Caslon Pro" charset="0"/>
              <a:ea typeface="Adobe Caslon Pro" charset="0"/>
              <a:cs typeface="Adobe Caslon Pro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6470" y="4517992"/>
            <a:ext cx="1052240" cy="1735158"/>
          </a:xfrm>
          <a:prstGeom prst="rect">
            <a:avLst/>
          </a:prstGeom>
          <a:solidFill>
            <a:schemeClr val="accent2"/>
          </a:solidFill>
          <a:effectLst>
            <a:outerShdw sx="103000" sy="103000" algn="ctr" rotWithShape="0">
              <a:srgbClr val="C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28883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2052860" y="3952470"/>
            <a:ext cx="1681461" cy="235689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dobe Caslon Pro" charset="0"/>
                <a:ea typeface="Adobe Caslon Pro" charset="0"/>
                <a:cs typeface="Adobe Caslon Pro" charset="0"/>
              </a:rPr>
              <a:t>Brown Robotics:</a:t>
            </a:r>
            <a:br>
              <a:rPr lang="en-US" dirty="0" smtClean="0">
                <a:latin typeface="Adobe Caslon Pro" charset="0"/>
                <a:ea typeface="Adobe Caslon Pro" charset="0"/>
                <a:cs typeface="Adobe Caslon Pro" charset="0"/>
              </a:rPr>
            </a:br>
            <a:r>
              <a:rPr lang="en-US" dirty="0" smtClean="0">
                <a:latin typeface="Adobe Caslon Pro" charset="0"/>
                <a:ea typeface="Adobe Caslon Pro" charset="0"/>
                <a:cs typeface="Adobe Caslon Pro" charset="0"/>
              </a:rPr>
              <a:t>Robotics, Learning and Autonomy</a:t>
            </a:r>
            <a:endParaRPr lang="en-US" dirty="0">
              <a:latin typeface="Adobe Caslon Pro" charset="0"/>
              <a:ea typeface="Adobe Caslon Pro" charset="0"/>
              <a:cs typeface="Adobe Caslon Pro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096871" cy="917575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Fabulous Three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z="1200" b="1" smtClean="0"/>
              <a:t>2</a:t>
            </a:fld>
            <a:endParaRPr lang="en-US" sz="1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728447" y="1825625"/>
            <a:ext cx="470647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dobe Caslon Pro" charset="0"/>
              </a:rPr>
              <a:t>Core Objective: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latin typeface="Adobe Caslon Pro" charset="0"/>
              </a:rPr>
              <a:t>Generally intelligent autonomous robots capable of solving a number of real-world tasks.  </a:t>
            </a:r>
          </a:p>
          <a:p>
            <a:endParaRPr lang="en-US" dirty="0">
              <a:latin typeface="Adobe Caslon Pro" charset="0"/>
            </a:endParaRPr>
          </a:p>
          <a:p>
            <a:r>
              <a:rPr lang="en-US" dirty="0" smtClean="0">
                <a:latin typeface="Adobe Caslon Pro" charset="0"/>
              </a:rPr>
              <a:t>Sub-Areas: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latin typeface="Adobe Caslon Pro" charset="0"/>
              </a:rPr>
              <a:t>AI-Robotics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>
                <a:latin typeface="Adobe Caslon Pro" charset="0"/>
              </a:rPr>
              <a:t>Reinforcement </a:t>
            </a:r>
            <a:r>
              <a:rPr lang="en-US" dirty="0" smtClean="0">
                <a:latin typeface="Adobe Caslon Pro" charset="0"/>
              </a:rPr>
              <a:t>Learning</a:t>
            </a:r>
            <a:endParaRPr lang="en-US" dirty="0" smtClean="0">
              <a:latin typeface="Adobe Caslon Pro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latin typeface="Adobe Caslon Pro" charset="0"/>
              </a:rPr>
              <a:t>Mobile </a:t>
            </a:r>
            <a:r>
              <a:rPr lang="en-US" dirty="0" smtClean="0">
                <a:latin typeface="Adobe Caslon Pro" charset="0"/>
              </a:rPr>
              <a:t>Manipulation/Navigation</a:t>
            </a:r>
            <a:endParaRPr lang="en-US" dirty="0" smtClean="0">
              <a:latin typeface="Adobe Caslon Pro" charset="0"/>
            </a:endParaRPr>
          </a:p>
          <a:p>
            <a:pPr marL="285750" indent="-285750">
              <a:buFont typeface="Arial" charset="0"/>
              <a:buChar char="•"/>
            </a:pPr>
            <a:endParaRPr lang="en-US" dirty="0" smtClean="0">
              <a:latin typeface="Adobe Caslon Pro" charset="0"/>
            </a:endParaRPr>
          </a:p>
          <a:p>
            <a:pPr marL="285750" indent="-285750">
              <a:buFont typeface="Arial" charset="0"/>
              <a:buChar char="•"/>
            </a:pPr>
            <a:endParaRPr lang="en-US" dirty="0">
              <a:latin typeface="Adobe Caslon Pro" charset="0"/>
            </a:endParaRPr>
          </a:p>
          <a:p>
            <a:r>
              <a:rPr lang="en-US" u="sng" dirty="0">
                <a:latin typeface="Adobe Caslon Pro" charset="0"/>
              </a:rPr>
              <a:t>http://robotics.cs.brown.edu</a:t>
            </a:r>
            <a:r>
              <a:rPr lang="en-US" u="sng" dirty="0" smtClean="0">
                <a:latin typeface="Adobe Caslon Pro" charset="0"/>
              </a:rPr>
              <a:t>/</a:t>
            </a:r>
          </a:p>
          <a:p>
            <a:endParaRPr lang="en-US" dirty="0" smtClean="0">
              <a:latin typeface="Adobe Caslon Pro" charset="0"/>
            </a:endParaRPr>
          </a:p>
          <a:p>
            <a:pPr marL="285750" indent="-285750">
              <a:buFont typeface="Arial" charset="0"/>
              <a:buChar char="•"/>
            </a:pPr>
            <a:endParaRPr lang="en-US" dirty="0">
              <a:latin typeface="Adobe Caslon Pro" charset="0"/>
            </a:endParaRPr>
          </a:p>
          <a:p>
            <a:r>
              <a:rPr lang="en-US" dirty="0" smtClean="0">
                <a:latin typeface="Adobe Caslon Pro" charset="0"/>
              </a:rPr>
              <a:t> </a:t>
            </a:r>
            <a:endParaRPr lang="en-US" dirty="0">
              <a:latin typeface="Adobe Caslon Pro" charset="0"/>
            </a:endParaRPr>
          </a:p>
        </p:txBody>
      </p:sp>
      <p:pic>
        <p:nvPicPr>
          <p:cNvPr id="6" name="Picture 5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164080" y="4059936"/>
            <a:ext cx="1441206" cy="1938528"/>
          </a:xfrm>
          <a:prstGeom prst="rect">
            <a:avLst/>
          </a:prstGeom>
          <a:solidFill>
            <a:schemeClr val="tx1"/>
          </a:solidFill>
          <a:ln w="107950"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7228" y="2449068"/>
            <a:ext cx="1329785" cy="1941576"/>
          </a:xfrm>
          <a:prstGeom prst="rect">
            <a:avLst/>
          </a:prstGeom>
        </p:spPr>
      </p:pic>
      <p:pic>
        <p:nvPicPr>
          <p:cNvPr id="8" name="Picture 7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26258" y="2449068"/>
            <a:ext cx="1325880" cy="194157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38297" y="4406860"/>
            <a:ext cx="186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dobe Caslon Pro" charset="0"/>
                <a:ea typeface="Adobe Caslon Pro" charset="0"/>
                <a:cs typeface="Adobe Caslon Pro" charset="0"/>
              </a:rPr>
              <a:t>Michael Littman</a:t>
            </a:r>
            <a:endParaRPr lang="en-US" dirty="0">
              <a:latin typeface="Adobe Caslon Pro" charset="0"/>
              <a:ea typeface="Adobe Caslon Pro" charset="0"/>
              <a:cs typeface="Adobe Caslon Pro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3064" y="4390644"/>
            <a:ext cx="1758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dobe Caslon Pro" charset="0"/>
                <a:ea typeface="Adobe Caslon Pro" charset="0"/>
                <a:cs typeface="Adobe Caslon Pro" charset="0"/>
              </a:rPr>
              <a:t>Stefanie </a:t>
            </a:r>
            <a:r>
              <a:rPr lang="en-US" dirty="0" err="1" smtClean="0">
                <a:latin typeface="Adobe Caslon Pro" charset="0"/>
                <a:ea typeface="Adobe Caslon Pro" charset="0"/>
                <a:cs typeface="Adobe Caslon Pro" charset="0"/>
              </a:rPr>
              <a:t>Tellex</a:t>
            </a:r>
            <a:endParaRPr lang="en-US" dirty="0">
              <a:latin typeface="Adobe Caslon Pro" charset="0"/>
              <a:ea typeface="Adobe Caslon Pro" charset="0"/>
              <a:cs typeface="Adobe Caslon Pro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52138" y="5969246"/>
            <a:ext cx="2011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dobe Caslon Pro" charset="0"/>
                <a:ea typeface="Adobe Caslon Pro" charset="0"/>
                <a:cs typeface="Adobe Caslon Pro" charset="0"/>
              </a:rPr>
              <a:t>George </a:t>
            </a:r>
            <a:r>
              <a:rPr lang="en-US" dirty="0" err="1" smtClean="0">
                <a:latin typeface="Adobe Caslon Pro" charset="0"/>
                <a:ea typeface="Adobe Caslon Pro" charset="0"/>
                <a:cs typeface="Adobe Caslon Pro" charset="0"/>
              </a:rPr>
              <a:t>Konidaris</a:t>
            </a:r>
            <a:endParaRPr lang="en-US" dirty="0">
              <a:latin typeface="Adobe Caslon Pro" charset="0"/>
              <a:ea typeface="Adobe Caslon Pro" charset="0"/>
              <a:cs typeface="Adobe Caslon Pr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061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Robot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310467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Baxter (manipulation)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mtClean="0"/>
              <a:t>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410384"/>
            <a:ext cx="4244785" cy="3181820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5782056" y="1825625"/>
            <a:ext cx="3310467" cy="435133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US" dirty="0" err="1" smtClean="0"/>
              <a:t>Turtlebot</a:t>
            </a:r>
            <a:r>
              <a:rPr lang="en-US" dirty="0" smtClean="0"/>
              <a:t> (navigation) </a:t>
            </a:r>
          </a:p>
          <a:p>
            <a:pPr marL="0" indent="0">
              <a:buFont typeface="Calibri" panose="020F0502020204030204" pitchFamily="34" charset="0"/>
              <a:buNone/>
            </a:pPr>
            <a:endParaRPr lang="en-US" dirty="0" smtClean="0"/>
          </a:p>
          <a:p>
            <a:pPr marL="0" indent="0">
              <a:buFont typeface="Calibri" panose="020F0502020204030204" pitchFamily="34" charset="0"/>
              <a:buNone/>
            </a:pPr>
            <a:endParaRPr lang="en-US" dirty="0" smtClean="0"/>
          </a:p>
          <a:p>
            <a:pPr marL="0" indent="0">
              <a:buFont typeface="Calibri" panose="020F0502020204030204" pitchFamily="34" charset="0"/>
              <a:buNone/>
            </a:pPr>
            <a:endParaRPr lang="en-US" dirty="0" smtClean="0"/>
          </a:p>
          <a:p>
            <a:pPr marL="0" indent="0">
              <a:buFont typeface="Calibri" panose="020F0502020204030204" pitchFamily="34" charset="0"/>
              <a:buNone/>
            </a:pPr>
            <a:endParaRPr lang="en-US" dirty="0" smtClean="0"/>
          </a:p>
          <a:p>
            <a:pPr marL="0" indent="0">
              <a:buFont typeface="Calibri" panose="020F0502020204030204" pitchFamily="34" charset="0"/>
              <a:buNone/>
            </a:pPr>
            <a:endParaRPr lang="en-US" dirty="0" smtClean="0"/>
          </a:p>
          <a:p>
            <a:pPr marL="0" indent="0">
              <a:buFont typeface="Calibri" panose="020F0502020204030204" pitchFamily="34" charset="0"/>
              <a:buNone/>
            </a:pPr>
            <a:endParaRPr lang="en-US" dirty="0"/>
          </a:p>
        </p:txBody>
      </p:sp>
      <p:pic>
        <p:nvPicPr>
          <p:cNvPr id="11" name="Picture 10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184" y="2410384"/>
            <a:ext cx="2776728" cy="31818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2056" y="2453526"/>
            <a:ext cx="2154936" cy="313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90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/>
              <a:t>“Move the red block to room 1”</a:t>
            </a:r>
            <a:endParaRPr lang="en-US" dirty="0"/>
          </a:p>
          <a:p>
            <a:pPr algn="ctr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579" y="2687274"/>
            <a:ext cx="3257593" cy="3238590"/>
          </a:xfrm>
          <a:prstGeom prst="rect">
            <a:avLst/>
          </a:prstGeom>
        </p:spPr>
      </p:pic>
      <p:pic>
        <p:nvPicPr>
          <p:cNvPr id="6" name="Picture 5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073" y="2687274"/>
            <a:ext cx="3169338" cy="318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36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Robot Hierarchical Planning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694944" y="2062972"/>
            <a:ext cx="3392424" cy="3878402"/>
            <a:chOff x="694944" y="2062972"/>
            <a:chExt cx="3392424" cy="3878402"/>
          </a:xfrm>
        </p:grpSpPr>
        <p:cxnSp>
          <p:nvCxnSpPr>
            <p:cNvPr id="11" name="Straight Arrow Connector 10"/>
            <p:cNvCxnSpPr/>
            <p:nvPr/>
          </p:nvCxnSpPr>
          <p:spPr>
            <a:xfrm>
              <a:off x="694944" y="2450592"/>
              <a:ext cx="36576" cy="3090672"/>
            </a:xfrm>
            <a:prstGeom prst="straightConnector1">
              <a:avLst/>
            </a:prstGeom>
            <a:ln w="12382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859536" y="2062972"/>
              <a:ext cx="31821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dobe Caslon Pro" charset="0"/>
                  <a:ea typeface="Adobe Caslon Pro" charset="0"/>
                  <a:cs typeface="Adobe Caslon Pro" charset="0"/>
                </a:rPr>
                <a:t>High-Level Planning</a:t>
              </a:r>
              <a:endParaRPr lang="en-US" sz="2000" dirty="0">
                <a:latin typeface="Adobe Caslon Pro" charset="0"/>
                <a:ea typeface="Adobe Caslon Pro" charset="0"/>
                <a:cs typeface="Adobe Caslon Pro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05256" y="5541264"/>
              <a:ext cx="31821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dobe Caslon Pro" charset="0"/>
                  <a:ea typeface="Adobe Caslon Pro" charset="0"/>
                  <a:cs typeface="Adobe Caslon Pro" charset="0"/>
                </a:rPr>
                <a:t>Low-Level Control</a:t>
              </a:r>
              <a:endParaRPr lang="en-US" sz="2000" dirty="0">
                <a:latin typeface="Adobe Caslon Pro" charset="0"/>
                <a:ea typeface="Adobe Caslon Pro" charset="0"/>
                <a:cs typeface="Adobe Caslon Pro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285232" y="2125916"/>
            <a:ext cx="479145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dobe Caslon Pro" charset="0"/>
                <a:ea typeface="Adobe Caslon Pro" charset="0"/>
                <a:cs typeface="Adobe Caslon Pro" charset="0"/>
              </a:rPr>
              <a:t>Discrete, abstract, symbolic</a:t>
            </a:r>
          </a:p>
          <a:p>
            <a:r>
              <a:rPr lang="en-US" sz="1400" dirty="0" smtClean="0">
                <a:latin typeface="Courier" charset="0"/>
                <a:ea typeface="Courier" charset="0"/>
                <a:cs typeface="Courier" charset="0"/>
              </a:rPr>
              <a:t>(^</a:t>
            </a:r>
            <a:r>
              <a:rPr lang="en-US" sz="1400" dirty="0" err="1" smtClean="0">
                <a:latin typeface="Courier" charset="0"/>
                <a:ea typeface="Courier" charset="0"/>
                <a:cs typeface="Courier" charset="0"/>
              </a:rPr>
              <a:t>pickUp</a:t>
            </a:r>
            <a:r>
              <a:rPr lang="en-US" sz="1400" dirty="0" smtClean="0">
                <a:latin typeface="Courier" charset="0"/>
                <a:ea typeface="Courier" charset="0"/>
                <a:cs typeface="Courier" charset="0"/>
              </a:rPr>
              <a:t> &lt;block&gt;)</a:t>
            </a:r>
          </a:p>
          <a:p>
            <a:r>
              <a:rPr lang="en-US" sz="1400" dirty="0" smtClean="0">
                <a:latin typeface="Courier" charset="0"/>
                <a:ea typeface="Courier" charset="0"/>
                <a:cs typeface="Courier" charset="0"/>
              </a:rPr>
              <a:t>(^</a:t>
            </a:r>
            <a:r>
              <a:rPr lang="en-US" sz="1400" dirty="0" err="1" smtClean="0">
                <a:latin typeface="Courier" charset="0"/>
                <a:ea typeface="Courier" charset="0"/>
                <a:cs typeface="Courier" charset="0"/>
              </a:rPr>
              <a:t>moveTo</a:t>
            </a:r>
            <a:r>
              <a:rPr lang="en-US" sz="1400" dirty="0" smtClean="0">
                <a:latin typeface="Courier" charset="0"/>
                <a:ea typeface="Courier" charset="0"/>
                <a:cs typeface="Courier" charset="0"/>
              </a:rPr>
              <a:t> &lt;block&gt; &lt;room&gt;)</a:t>
            </a:r>
          </a:p>
          <a:p>
            <a:r>
              <a:rPr lang="en-US" sz="1400" dirty="0" smtClean="0">
                <a:latin typeface="Courier" charset="0"/>
                <a:ea typeface="Courier" charset="0"/>
                <a:cs typeface="Courier" charset="0"/>
              </a:rPr>
              <a:t>(^</a:t>
            </a:r>
            <a:r>
              <a:rPr lang="en-US" sz="1400" dirty="0" err="1" smtClean="0">
                <a:latin typeface="Courier" charset="0"/>
                <a:ea typeface="Courier" charset="0"/>
                <a:cs typeface="Courier" charset="0"/>
              </a:rPr>
              <a:t>putDown</a:t>
            </a:r>
            <a:r>
              <a:rPr lang="en-US" sz="1400" dirty="0" smtClean="0">
                <a:latin typeface="Courier" charset="0"/>
                <a:ea typeface="Courier" charset="0"/>
                <a:cs typeface="Courier" charset="0"/>
              </a:rPr>
              <a:t> &lt;block&gt;)</a:t>
            </a:r>
            <a:endParaRPr lang="en-US" sz="1400" dirty="0">
              <a:latin typeface="Courier" charset="0"/>
              <a:ea typeface="Courier" charset="0"/>
              <a:cs typeface="Courier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285232" y="4459249"/>
            <a:ext cx="4791456" cy="1693134"/>
            <a:chOff x="5285232" y="4459249"/>
            <a:chExt cx="4791456" cy="1693134"/>
          </a:xfrm>
        </p:grpSpPr>
        <p:sp>
          <p:nvSpPr>
            <p:cNvPr id="15" name="TextBox 14"/>
            <p:cNvSpPr txBox="1"/>
            <p:nvPr/>
          </p:nvSpPr>
          <p:spPr>
            <a:xfrm>
              <a:off x="5285232" y="4459249"/>
              <a:ext cx="47914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latin typeface="Adobe Caslon Pro" charset="0"/>
                  <a:ea typeface="Adobe Caslon Pro" charset="0"/>
                  <a:cs typeface="Adobe Caslon Pro" charset="0"/>
                </a:rPr>
                <a:t>Continuous, noisy, locally and partially observable, sensorimotor space</a:t>
              </a:r>
              <a:endParaRPr lang="en-US" sz="2000" b="1" dirty="0">
                <a:latin typeface="Adobe Caslon Pro" charset="0"/>
                <a:ea typeface="Adobe Caslon Pro" charset="0"/>
                <a:cs typeface="Adobe Caslon Pro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30952" y="5090520"/>
              <a:ext cx="1417828" cy="1061863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6126480" y="3200400"/>
            <a:ext cx="5559552" cy="1258849"/>
            <a:chOff x="6126480" y="3200400"/>
            <a:chExt cx="5559552" cy="1258849"/>
          </a:xfrm>
        </p:grpSpPr>
        <p:cxnSp>
          <p:nvCxnSpPr>
            <p:cNvPr id="19" name="Straight Arrow Connector 18"/>
            <p:cNvCxnSpPr/>
            <p:nvPr/>
          </p:nvCxnSpPr>
          <p:spPr>
            <a:xfrm>
              <a:off x="6126480" y="3200400"/>
              <a:ext cx="0" cy="1258849"/>
            </a:xfrm>
            <a:prstGeom prst="straightConnector1">
              <a:avLst/>
            </a:prstGeom>
            <a:ln w="1174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565392" y="3424362"/>
                  <a:ext cx="512064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b="1" dirty="0" smtClean="0">
                      <a:latin typeface="Adobe Caslon Pro" charset="0"/>
                      <a:ea typeface="Adobe Caslon Pro" charset="0"/>
                      <a:cs typeface="Adobe Caslon Pro" charset="0"/>
                    </a:rPr>
                    <a:t>??? </a:t>
                  </a:r>
                  <a:r>
                    <a:rPr lang="en-US" sz="2000" b="1" dirty="0">
                      <a:latin typeface="Adobe Caslon Pro" charset="0"/>
                      <a:ea typeface="Adobe Caslon Pro" charset="0"/>
                      <a:cs typeface="Adobe Caslon Pro" charset="0"/>
                    </a:rPr>
                    <a:t>I</a:t>
                  </a:r>
                  <a:r>
                    <a:rPr lang="en-US" sz="2000" b="1" dirty="0" smtClean="0">
                      <a:latin typeface="Adobe Caslon Pro" charset="0"/>
                      <a:ea typeface="Adobe Caslon Pro" charset="0"/>
                      <a:cs typeface="Adobe Caslon Pro" charset="0"/>
                    </a:rPr>
                    <a:t>ntermediate </a:t>
                  </a:r>
                  <a:r>
                    <a:rPr lang="en-US" sz="2000" b="1" dirty="0" smtClean="0">
                      <a:latin typeface="Adobe Caslon Pro" charset="0"/>
                      <a:ea typeface="Adobe Caslon Pro" charset="0"/>
                      <a:cs typeface="Adobe Caslon Pro" charset="0"/>
                    </a:rPr>
                    <a:t>layer </a:t>
                  </a:r>
                  <a14:m>
                    <m:oMath xmlns:m="http://schemas.openxmlformats.org/officeDocument/2006/math">
                      <m:r>
                        <a:rPr lang="en-US" sz="2000" b="1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⟶</m:t>
                      </m:r>
                    </m:oMath>
                  </a14:m>
                  <a:r>
                    <a:rPr lang="en-US" sz="2000" b="1" dirty="0" smtClean="0">
                      <a:latin typeface="Adobe Caslon Pro" charset="0"/>
                      <a:ea typeface="Adobe Caslon Pro" charset="0"/>
                      <a:cs typeface="Adobe Caslon Pro" charset="0"/>
                    </a:rPr>
                    <a:t> grounding </a:t>
                  </a:r>
                  <a:r>
                    <a:rPr lang="en-US" sz="2000" b="1" dirty="0" smtClean="0">
                      <a:latin typeface="Adobe Caslon Pro" charset="0"/>
                      <a:ea typeface="Adobe Caslon Pro" charset="0"/>
                      <a:cs typeface="Adobe Caslon Pro" charset="0"/>
                    </a:rPr>
                    <a:t>problem</a:t>
                  </a:r>
                  <a:endParaRPr lang="en-US" sz="2000" b="1" dirty="0">
                    <a:latin typeface="Adobe Caslon Pro" charset="0"/>
                    <a:ea typeface="Adobe Caslon Pro" charset="0"/>
                    <a:cs typeface="Adobe Caslon Pro" charset="0"/>
                  </a:endParaRPr>
                </a:p>
              </p:txBody>
            </p:sp>
          </mc:Choice>
          <mc:Fallback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65392" y="3424362"/>
                  <a:ext cx="5120640" cy="646331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3571" t="-15094" r="-952" b="-3490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805" y="2402586"/>
            <a:ext cx="2154936" cy="313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20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/>
              <a:t>“Move the red block to room 1”</a:t>
            </a:r>
            <a:endParaRPr lang="en-US" b="1" dirty="0" smtClean="0"/>
          </a:p>
          <a:p>
            <a:pPr>
              <a:buFont typeface="Wingdings" charset="2"/>
              <a:buChar char="v"/>
            </a:pPr>
            <a:r>
              <a:rPr lang="en-US" dirty="0" smtClean="0"/>
              <a:t> </a:t>
            </a:r>
            <a:r>
              <a:rPr lang="en-US" dirty="0"/>
              <a:t>How do we </a:t>
            </a:r>
            <a:r>
              <a:rPr lang="en-US" dirty="0" smtClean="0"/>
              <a:t>start to represent the environment? </a:t>
            </a:r>
            <a:r>
              <a:rPr lang="en-US" dirty="0"/>
              <a:t>Answer: </a:t>
            </a:r>
            <a:r>
              <a:rPr lang="en-US" b="1" dirty="0"/>
              <a:t>hierarchical</a:t>
            </a:r>
            <a:r>
              <a:rPr lang="en-US" dirty="0"/>
              <a:t> </a:t>
            </a:r>
            <a:r>
              <a:rPr lang="en-US" b="1" dirty="0"/>
              <a:t>reinforcement learning.</a:t>
            </a: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75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Low-Level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6601968" cy="779952"/>
          </a:xfrm>
        </p:spPr>
        <p:txBody>
          <a:bodyPr>
            <a:normAutofit/>
          </a:bodyPr>
          <a:lstStyle/>
          <a:p>
            <a:r>
              <a:rPr lang="en-US" b="1" dirty="0" smtClean="0"/>
              <a:t>Reinforcement Learning Framework</a:t>
            </a:r>
            <a:r>
              <a:rPr lang="en-US" dirty="0" smtClean="0"/>
              <a:t>: learning to maximize reward in an environment in which an agent can take action.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8000"/>
          <a:stretch/>
        </p:blipFill>
        <p:spPr>
          <a:xfrm>
            <a:off x="272802" y="3184102"/>
            <a:ext cx="1338565" cy="13167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7520" y="3213990"/>
            <a:ext cx="1270762" cy="1286848"/>
          </a:xfrm>
          <a:prstGeom prst="rect">
            <a:avLst/>
          </a:prstGeom>
        </p:spPr>
      </p:pic>
      <p:sp>
        <p:nvSpPr>
          <p:cNvPr id="9" name="U-Turn Arrow 8"/>
          <p:cNvSpPr/>
          <p:nvPr/>
        </p:nvSpPr>
        <p:spPr>
          <a:xfrm rot="10800000" flipV="1">
            <a:off x="1344521" y="3058735"/>
            <a:ext cx="1463040" cy="465878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U-Turn Arrow 9"/>
          <p:cNvSpPr/>
          <p:nvPr/>
        </p:nvSpPr>
        <p:spPr>
          <a:xfrm flipV="1">
            <a:off x="1344521" y="4082393"/>
            <a:ext cx="1463040" cy="459845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42084" y="4542238"/>
            <a:ext cx="14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</a:t>
            </a:r>
            <a:r>
              <a:rPr lang="en-US" b="1" dirty="0" smtClean="0">
                <a:latin typeface="Adobe Caslon Pro" charset="0"/>
                <a:ea typeface="Adobe Caslon Pro" charset="0"/>
                <a:cs typeface="Adobe Caslon Pro" charset="0"/>
              </a:rPr>
              <a:t>a</a:t>
            </a:r>
            <a:endParaRPr lang="en-US" b="1" dirty="0">
              <a:latin typeface="Adobe Caslon Pro" charset="0"/>
              <a:ea typeface="Adobe Caslon Pro" charset="0"/>
              <a:cs typeface="Adobe Caslon Pro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8348" y="2668703"/>
            <a:ext cx="1763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</a:t>
            </a:r>
            <a:r>
              <a:rPr lang="en-US" b="1" dirty="0" smtClean="0">
                <a:latin typeface="Symbol" charset="2"/>
                <a:ea typeface="Symbol" charset="2"/>
                <a:cs typeface="Symbol" charset="2"/>
              </a:rPr>
              <a:t>p, </a:t>
            </a:r>
            <a:r>
              <a:rPr lang="en-US" b="1" dirty="0" smtClean="0">
                <a:latin typeface="Adobe Caslon Pro" charset="0"/>
                <a:ea typeface="Adobe Caslon Pro" charset="0"/>
                <a:cs typeface="Adobe Caslon Pro" charset="0"/>
              </a:rPr>
              <a:t>r</a:t>
            </a:r>
            <a:r>
              <a:rPr lang="en-US" b="1" dirty="0" smtClean="0">
                <a:latin typeface="Symbol" charset="2"/>
                <a:ea typeface="Symbol" charset="2"/>
                <a:cs typeface="Symbol" charset="2"/>
              </a:rPr>
              <a:t>  </a:t>
            </a:r>
            <a:endParaRPr lang="en-US" b="1" dirty="0">
              <a:latin typeface="Symbol" charset="2"/>
              <a:ea typeface="Symbol" charset="2"/>
              <a:cs typeface="Symbol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095497" y="2995017"/>
                <a:ext cx="5406432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𝑃𝑜𝑙𝑖𝑐𝑦</m:t>
                      </m:r>
                      <m:r>
                        <a:rPr lang="en-US" b="0" i="1" smtClean="0">
                          <a:latin typeface="Cambria Math" charset="0"/>
                        </a:rPr>
                        <m:t>  </m:t>
                      </m:r>
                    </m:oMath>
                  </m:oMathPara>
                </a14:m>
                <a:endParaRPr lang="en-US" b="0" i="1" dirty="0" smtClean="0">
                  <a:latin typeface="Cambria Math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𝝅</m:t>
                      </m:r>
                      <m:r>
                        <a:rPr lang="en-US" b="1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:</m:t>
                      </m:r>
                      <m:r>
                        <a:rPr lang="en-US" b="1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𝑺</m:t>
                      </m:r>
                      <m:r>
                        <a:rPr lang="en-US" b="1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→</m:t>
                      </m:r>
                      <m:r>
                        <a:rPr lang="en-US" b="1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𝑨</m:t>
                      </m:r>
                    </m:oMath>
                  </m:oMathPara>
                </a14:m>
                <a:endParaRPr lang="en-US" b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𝑆𝑡𝑎𝑡𝑒</m:t>
                      </m:r>
                      <m:r>
                        <a:rPr lang="en-US" b="0" i="1" smtClean="0">
                          <a:latin typeface="Cambria Math" charset="0"/>
                        </a:rPr>
                        <m:t> </m:t>
                      </m:r>
                      <m:r>
                        <a:rPr lang="en-US" b="0" i="1" smtClean="0">
                          <a:latin typeface="Cambria Math" charset="0"/>
                        </a:rPr>
                        <m:t>𝐴𝑐𝑡𝑖𝑜𝑛</m:t>
                      </m:r>
                      <m:r>
                        <a:rPr lang="en-US" b="0" i="1" smtClean="0">
                          <a:latin typeface="Cambria Math" charset="0"/>
                        </a:rPr>
                        <m:t> </m:t>
                      </m:r>
                      <m:r>
                        <a:rPr lang="en-US" b="0" i="1" smtClean="0">
                          <a:latin typeface="Cambria Math" charset="0"/>
                        </a:rPr>
                        <m:t>𝑃𝑎𝑖𝑟</m:t>
                      </m:r>
                      <m:r>
                        <a:rPr lang="en-US" b="0" i="1" smtClean="0">
                          <a:latin typeface="Cambria Math" charset="0"/>
                        </a:rPr>
                        <m:t> </m:t>
                      </m:r>
                    </m:oMath>
                  </m:oMathPara>
                </a14:m>
                <a:endParaRPr lang="en-US" b="0" i="1" dirty="0" smtClean="0">
                  <a:latin typeface="Cambria Math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charset="0"/>
                        </a:rPr>
                        <m:t>𝑸</m:t>
                      </m:r>
                      <m:d>
                        <m:dPr>
                          <m:ctrlPr>
                            <a:rPr lang="en-US" b="1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charset="0"/>
                            </a:rPr>
                            <m:t>𝒔</m:t>
                          </m:r>
                          <m:r>
                            <a:rPr lang="en-US" b="1" i="1" smtClean="0">
                              <a:latin typeface="Cambria Math" charset="0"/>
                            </a:rPr>
                            <m:t>,</m:t>
                          </m:r>
                          <m:r>
                            <a:rPr lang="en-US" b="1" i="1" smtClean="0">
                              <a:latin typeface="Cambria Math" charset="0"/>
                            </a:rPr>
                            <m:t>𝒂</m:t>
                          </m:r>
                        </m:e>
                      </m:d>
                      <m:r>
                        <a:rPr lang="en-US" b="1" i="1" smtClean="0">
                          <a:latin typeface="Cambria Math" charset="0"/>
                        </a:rPr>
                        <m:t> :</m:t>
                      </m:r>
                      <m:r>
                        <a:rPr lang="en-US" b="1" i="1" smtClean="0">
                          <a:latin typeface="Cambria Math" charset="0"/>
                        </a:rPr>
                        <m:t>𝑺</m:t>
                      </m:r>
                      <m:r>
                        <a:rPr lang="en-US" b="1" i="1" smtClean="0">
                          <a:latin typeface="Cambria Math" charset="0"/>
                        </a:rPr>
                        <m:t> × </m:t>
                      </m:r>
                      <m:r>
                        <a:rPr lang="en-US" b="1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𝑨</m:t>
                      </m:r>
                      <m:r>
                        <a:rPr lang="en-US" b="1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→</m:t>
                      </m:r>
                      <m:r>
                        <a:rPr lang="en-US" b="1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𝑹</m:t>
                      </m:r>
                    </m:oMath>
                  </m:oMathPara>
                </a14:m>
                <a:endParaRPr lang="en-US" b="1" i="1" dirty="0" smtClean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𝑂𝑝𝑡𝑖𝑚𝑎𝑙</m:t>
                      </m:r>
                      <m:r>
                        <a:rPr lang="en-US" b="0" i="1" smtClean="0">
                          <a:latin typeface="Cambria Math" charset="0"/>
                        </a:rPr>
                        <m:t> </m:t>
                      </m:r>
                      <m:r>
                        <a:rPr lang="en-US" b="0" i="1" smtClean="0">
                          <a:latin typeface="Cambria Math" charset="0"/>
                        </a:rPr>
                        <m:t>𝑎𝑐𝑡𝑖𝑜𝑛</m:t>
                      </m:r>
                      <m:r>
                        <a:rPr lang="en-US" b="0" i="1" smtClean="0">
                          <a:latin typeface="Cambria Math" charset="0"/>
                        </a:rPr>
                        <m:t> </m:t>
                      </m:r>
                      <m:r>
                        <a:rPr lang="en-US" b="0" i="1" smtClean="0">
                          <a:latin typeface="Cambria Math" charset="0"/>
                        </a:rPr>
                        <m:t>𝑣𝑎𝑙𝑢𝑒</m:t>
                      </m:r>
                      <m:r>
                        <a:rPr lang="en-US" b="0" i="1" smtClean="0">
                          <a:latin typeface="Cambria Math" charset="0"/>
                        </a:rPr>
                        <m:t> </m:t>
                      </m:r>
                      <m:r>
                        <a:rPr lang="en-US" b="0" i="1" smtClean="0">
                          <a:latin typeface="Cambria Math" charset="0"/>
                        </a:rPr>
                        <m:t>𝑓𝑢𝑛𝑐𝑡𝑖𝑜𝑛</m:t>
                      </m:r>
                      <m:r>
                        <a:rPr lang="en-US" b="0" i="1" smtClean="0">
                          <a:latin typeface="Cambria Math" charset="0"/>
                        </a:rPr>
                        <m:t> </m:t>
                      </m:r>
                    </m:oMath>
                  </m:oMathPara>
                </a14:m>
                <a:endParaRPr lang="en-US" b="0" i="1" dirty="0" smtClean="0">
                  <a:latin typeface="Cambria Math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charset="0"/>
                            </a:rPr>
                            <m:t>𝑸</m:t>
                          </m:r>
                        </m:e>
                        <m:sup>
                          <m:r>
                            <a:rPr lang="en-US" b="1" i="1" smtClean="0">
                              <a:latin typeface="Cambria Math" charset="0"/>
                            </a:rPr>
                            <m:t>∗</m:t>
                          </m:r>
                        </m:sup>
                      </m:sSup>
                      <m:r>
                        <a:rPr lang="en-US" b="1" i="1" smtClean="0">
                          <a:latin typeface="Cambria Math" charset="0"/>
                        </a:rPr>
                        <m:t> :</m:t>
                      </m:r>
                      <m:r>
                        <a:rPr lang="en-US" b="1" i="1" smtClean="0">
                          <a:latin typeface="Cambria Math" charset="0"/>
                        </a:rPr>
                        <m:t>𝒎𝒂𝒙</m:t>
                      </m:r>
                      <m:sSup>
                        <m:sSupPr>
                          <m:ctrlPr>
                            <a:rPr lang="en-US" b="1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en-US" b="1" i="1" smtClean="0">
                              <a:latin typeface="Cambria Math" charset="0"/>
                            </a:rPr>
                            <m:t>𝑸</m:t>
                          </m:r>
                        </m:e>
                        <m:sup>
                          <m:r>
                            <a:rPr lang="en-US" b="1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𝝅</m:t>
                          </m:r>
                        </m:sup>
                      </m:sSup>
                      <m:r>
                        <a:rPr lang="en-US" b="1" i="1" smtClean="0">
                          <a:latin typeface="Cambria Math" charset="0"/>
                        </a:rPr>
                        <m:t>(</m:t>
                      </m:r>
                      <m:r>
                        <a:rPr lang="en-US" b="1" i="1" smtClean="0">
                          <a:latin typeface="Cambria Math" charset="0"/>
                        </a:rPr>
                        <m:t>𝒔</m:t>
                      </m:r>
                      <m:r>
                        <a:rPr lang="en-US" b="1" i="1" smtClean="0">
                          <a:latin typeface="Cambria Math" charset="0"/>
                        </a:rPr>
                        <m:t>,</m:t>
                      </m:r>
                      <m:r>
                        <a:rPr lang="en-US" b="1" i="1" smtClean="0">
                          <a:latin typeface="Cambria Math" charset="0"/>
                        </a:rPr>
                        <m:t>𝒂</m:t>
                      </m:r>
                      <m:r>
                        <a:rPr lang="en-US" b="1" i="1" smtClean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b="1" dirty="0" smtClean="0"/>
              </a:p>
              <a:p>
                <a:r>
                  <a:rPr lang="en-US" b="1" dirty="0"/>
                  <a:t> </a:t>
                </a:r>
                <a:r>
                  <a:rPr lang="en-US" b="1" dirty="0" smtClean="0"/>
                  <a:t>    </a:t>
                </a:r>
                <a:endParaRPr lang="en-US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497" y="2995017"/>
                <a:ext cx="5406432" cy="2031325"/>
              </a:xfrm>
              <a:prstGeom prst="rect">
                <a:avLst/>
              </a:prstGeom>
              <a:blipFill rotWithShape="0">
                <a:blip r:embed="rId5"/>
                <a:stretch>
                  <a:fillRect t="-17066" b="-77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" t="1346" r="1070" b="2496"/>
          <a:stretch/>
        </p:blipFill>
        <p:spPr>
          <a:xfrm>
            <a:off x="7436552" y="2625685"/>
            <a:ext cx="4428819" cy="335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739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Hierarchical Reinforcement Learning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760" y="2675306"/>
            <a:ext cx="4665980" cy="35792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2307266"/>
            <a:ext cx="5907024" cy="152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</a:rPr>
              <a:t>Hierarchical RL:</a:t>
            </a:r>
          </a:p>
          <a:p>
            <a:pPr lvl="1">
              <a:buClr>
                <a:schemeClr val="accent1"/>
              </a:buClr>
              <a:buFont typeface="Arial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</a:rPr>
              <a:t>Create and use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</a:rPr>
              <a:t>high-level action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</a:rPr>
              <a:t>abstractions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dobe Caslon Pro" charset="0"/>
              <a:ea typeface="Adobe Caslon Pro" charset="0"/>
              <a:cs typeface="Adobe Caslon Pro" charset="0"/>
            </a:endParaRPr>
          </a:p>
          <a:p>
            <a:pPr lvl="1">
              <a:buClr>
                <a:schemeClr val="accent1"/>
              </a:buClr>
              <a:buFont typeface="Arial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</a:rPr>
              <a:t>Make an abstract action represent 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</a:rPr>
              <a:t>subproblem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dobe Caslon Pro" charset="0"/>
              <a:ea typeface="Adobe Caslon Pro" charset="0"/>
              <a:cs typeface="Adobe Caslon Pro" charset="0"/>
            </a:endParaRPr>
          </a:p>
          <a:p>
            <a:pPr lvl="1">
              <a:buClr>
                <a:schemeClr val="accent1"/>
              </a:buClr>
              <a:buFont typeface="Arial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</a:rPr>
              <a:t>Each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</a:rPr>
              <a:t>subproblem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</a:rPr>
              <a:t> is also an RL problem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dobe Caslon Pro" charset="0"/>
              <a:ea typeface="Adobe Caslon Pro" charset="0"/>
              <a:cs typeface="Adobe Caslon Pro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97280" y="1737360"/>
            <a:ext cx="1005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</a:rPr>
              <a:t>RL typically solves a single problem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</a:rPr>
              <a:t>at the ground level (“flat solution” with action primitives).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dobe Caslon Pro" charset="0"/>
              <a:ea typeface="Adobe Caslon Pro" charset="0"/>
              <a:cs typeface="Adobe Caslon Pro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97280" y="3833160"/>
            <a:ext cx="5340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</a:rPr>
              <a:t>Decompose the task specification into abstract actions (”options” in RL terms).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dobe Caslon Pro" charset="0"/>
              <a:ea typeface="Adobe Caslon Pro" charset="0"/>
              <a:cs typeface="Adobe Caslon Pr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49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288" y="2281103"/>
            <a:ext cx="4764024" cy="37017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Action Abstraction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latin typeface="Courier" charset="0"/>
              <a:ea typeface="Courier" charset="0"/>
              <a:cs typeface="Courier" charset="0"/>
            </a:endParaRPr>
          </a:p>
          <a:p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Move(Room3)</a:t>
            </a:r>
            <a:endParaRPr lang="en-US" dirty="0" smtClean="0">
              <a:latin typeface="Courier" charset="0"/>
              <a:ea typeface="Courier" charset="0"/>
              <a:cs typeface="Courier" charset="0"/>
            </a:endParaRPr>
          </a:p>
          <a:p>
            <a:pPr lvl="1"/>
            <a:r>
              <a:rPr lang="en-US" dirty="0" smtClean="0">
                <a:ea typeface="Adobe Caslon Pro" charset="0"/>
                <a:cs typeface="Adobe Caslon Pro" charset="0"/>
              </a:rPr>
              <a:t>Initiation set</a:t>
            </a:r>
          </a:p>
          <a:p>
            <a:pPr lvl="1"/>
            <a:r>
              <a:rPr lang="en-US" dirty="0" smtClean="0">
                <a:ea typeface="Adobe Caslon Pro" charset="0"/>
                <a:cs typeface="Adobe Caslon Pro" charset="0"/>
              </a:rPr>
              <a:t>Termination set</a:t>
            </a:r>
          </a:p>
          <a:p>
            <a:pPr lvl="1"/>
            <a:r>
              <a:rPr lang="en-US" dirty="0" smtClean="0">
                <a:ea typeface="Adobe Caslon Pro" charset="0"/>
                <a:cs typeface="Adobe Caslon Pro" charset="0"/>
              </a:rPr>
              <a:t>Policy</a:t>
            </a:r>
            <a:endParaRPr lang="en-US" dirty="0">
              <a:ea typeface="Adobe Caslon Pro" charset="0"/>
              <a:cs typeface="Adobe Caslon Pro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mtClean="0"/>
              <a:pPr/>
              <a:t>9</a:t>
            </a:fld>
            <a:endParaRPr lang="en-US" dirty="0"/>
          </a:p>
        </p:txBody>
      </p:sp>
      <p:cxnSp>
        <p:nvCxnSpPr>
          <p:cNvPr id="7" name="Elbow Connector 6"/>
          <p:cNvCxnSpPr/>
          <p:nvPr/>
        </p:nvCxnSpPr>
        <p:spPr>
          <a:xfrm>
            <a:off x="2779776" y="3218688"/>
            <a:ext cx="1755648" cy="1719072"/>
          </a:xfrm>
          <a:prstGeom prst="bentConnector3">
            <a:avLst/>
          </a:prstGeom>
          <a:ln w="508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929482" y="3535025"/>
            <a:ext cx="4443984" cy="0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7373466" y="3535025"/>
            <a:ext cx="26794" cy="1709573"/>
          </a:xfrm>
          <a:prstGeom prst="straightConnector1">
            <a:avLst/>
          </a:prstGeom>
          <a:ln w="508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16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/>
          <a:lstStyle/>
          <a:p>
            <a:pPr algn="ctr"/>
            <a:r>
              <a:rPr lang="en-US" dirty="0" smtClean="0"/>
              <a:t>“Move the red block to room 1”</a:t>
            </a:r>
          </a:p>
          <a:p>
            <a:pPr hangingPunct="0">
              <a:spcAft>
                <a:spcPts val="0"/>
              </a:spcAft>
            </a:pPr>
            <a:r>
              <a:rPr lang="en-US" b="1" dirty="0" smtClean="0"/>
              <a:t>Action Driven </a:t>
            </a:r>
            <a:endParaRPr lang="en-US" b="1" dirty="0"/>
          </a:p>
          <a:p>
            <a:pPr hangingPunct="0">
              <a:spcAft>
                <a:spcPts val="0"/>
              </a:spcAft>
              <a:buFont typeface="Wingdings" charset="2"/>
              <a:buChar char="v"/>
            </a:pPr>
            <a:r>
              <a:rPr lang="en-US" dirty="0"/>
              <a:t>  How do we start to represent the environment? Answer: </a:t>
            </a:r>
            <a:r>
              <a:rPr lang="en-US" b="1" dirty="0"/>
              <a:t>hierarchical</a:t>
            </a:r>
            <a:r>
              <a:rPr lang="en-US" dirty="0"/>
              <a:t> </a:t>
            </a:r>
            <a:r>
              <a:rPr lang="en-US" b="1" dirty="0"/>
              <a:t>reinforcement learning</a:t>
            </a:r>
            <a:r>
              <a:rPr lang="en-US" b="1" dirty="0" smtClean="0"/>
              <a:t>.</a:t>
            </a:r>
          </a:p>
          <a:p>
            <a:pPr marL="0" indent="0" hangingPunct="0">
              <a:spcAft>
                <a:spcPts val="0"/>
              </a:spcAft>
              <a:buNone/>
            </a:pPr>
            <a:r>
              <a:rPr lang="en-US" b="1" dirty="0" smtClean="0"/>
              <a:t> </a:t>
            </a:r>
          </a:p>
          <a:p>
            <a:pPr hangingPunct="0">
              <a:spcAft>
                <a:spcPts val="0"/>
              </a:spcAft>
              <a:buFont typeface="Wingdings" charset="2"/>
              <a:buChar char="v"/>
            </a:pPr>
            <a:r>
              <a:rPr lang="en-US" b="1" dirty="0"/>
              <a:t> </a:t>
            </a:r>
            <a:r>
              <a:rPr lang="en-US" b="1" dirty="0" smtClean="0"/>
              <a:t>  </a:t>
            </a:r>
            <a:r>
              <a:rPr lang="en-US" dirty="0" smtClean="0"/>
              <a:t>Given our abstract actions, </a:t>
            </a:r>
            <a:r>
              <a:rPr lang="en-US" dirty="0"/>
              <a:t>h</a:t>
            </a:r>
            <a:r>
              <a:rPr lang="en-US" dirty="0" smtClean="0"/>
              <a:t>ow </a:t>
            </a:r>
            <a:r>
              <a:rPr lang="en-US" dirty="0"/>
              <a:t>do we </a:t>
            </a:r>
            <a:r>
              <a:rPr lang="en-US" dirty="0" smtClean="0"/>
              <a:t>generate a grounded plan? </a:t>
            </a:r>
            <a:r>
              <a:rPr lang="en-US" dirty="0"/>
              <a:t>Answer</a:t>
            </a:r>
            <a:r>
              <a:rPr lang="en-US" b="1" dirty="0"/>
              <a:t>: intermediate grounding symbols.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86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259568" cy="1450757"/>
          </a:xfrm>
        </p:spPr>
        <p:txBody>
          <a:bodyPr/>
          <a:lstStyle/>
          <a:p>
            <a:r>
              <a:rPr lang="en-US" dirty="0"/>
              <a:t>Intermediate Grounding Symbols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mtClean="0"/>
              <a:pPr/>
              <a:t>11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962463" y="3069371"/>
                <a:ext cx="499262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dobe Caslon Pro" charset="0"/>
                    <a:ea typeface="Adobe Caslon Pro" charset="0"/>
                    <a:cs typeface="Adobe Caslon Pro" charset="0"/>
                  </a:rPr>
                  <a:t>Define symbols for actions</a:t>
                </a:r>
              </a:p>
              <a:p>
                <a:pPr marL="742950" lvl="1" indent="-285750">
                  <a:buClr>
                    <a:schemeClr val="accent1"/>
                  </a:buClr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dobe Caslon Pro" charset="0"/>
                    <a:ea typeface="Adobe Caslon Pro" charset="0"/>
                    <a:cs typeface="Adobe Caslon Pro" charset="0"/>
                  </a:rPr>
                  <a:t>Initiation set (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charset="0"/>
                        <a:ea typeface="Adobe Caslon Pro" charset="0"/>
                        <a:cs typeface="Adobe Caslon Pro" charset="0"/>
                      </a:rPr>
                      <m:t>𝑃𝑟𝑒</m:t>
                    </m:r>
                    <m:r>
                      <a:rPr lang="en-US" sz="2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charset="0"/>
                        <a:ea typeface="Adobe Caslon Pro" charset="0"/>
                        <a:cs typeface="Adobe Caslon Pro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  <m:t>𝜎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  <m:t>𝑖</m:t>
                        </m:r>
                      </m:sub>
                    </m:sSub>
                    <m:r>
                      <a:rPr lang="en-US" sz="2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charset="0"/>
                        <a:ea typeface="Adobe Caslon Pro" charset="0"/>
                        <a:cs typeface="Adobe Caslon Pro" charset="0"/>
                      </a:rPr>
                      <m:t>))</m:t>
                    </m:r>
                  </m:oMath>
                </a14:m>
                <a:endPara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dobe Caslon Pro" charset="0"/>
                  <a:ea typeface="Adobe Caslon Pro" charset="0"/>
                  <a:cs typeface="Adobe Caslon Pro" charset="0"/>
                </a:endParaRPr>
              </a:p>
              <a:p>
                <a:pPr marL="742950" lvl="1" indent="-285750">
                  <a:buClr>
                    <a:schemeClr val="accent1"/>
                  </a:buClr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dobe Caslon Pro" charset="0"/>
                    <a:ea typeface="Adobe Caslon Pro" charset="0"/>
                    <a:cs typeface="Adobe Caslon Pro" charset="0"/>
                  </a:rPr>
                  <a:t>Effect set from any initiated state (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charset="0"/>
                        <a:ea typeface="Adobe Caslon Pro" charset="0"/>
                        <a:cs typeface="Adobe Caslon Pro" charset="0"/>
                      </a:rPr>
                      <m:t>𝐼𝑚</m:t>
                    </m:r>
                    <m:r>
                      <a:rPr lang="en-US" sz="2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charset="0"/>
                        <a:ea typeface="Adobe Caslon Pro" charset="0"/>
                        <a:cs typeface="Adobe Caslon Pro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  <m:t>𝜎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  <m:t>𝑖</m:t>
                        </m:r>
                      </m:sub>
                    </m:sSub>
                    <m:r>
                      <a:rPr lang="en-US" sz="2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charset="0"/>
                        <a:ea typeface="Adobe Caslon Pro" charset="0"/>
                        <a:cs typeface="Adobe Caslon Pro" charset="0"/>
                      </a:rPr>
                      <m:t>, 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  <m:t>𝑆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  <m:t>𝑡</m:t>
                        </m:r>
                      </m:sub>
                    </m:sSub>
                    <m:r>
                      <a:rPr lang="en-US" sz="2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charset="0"/>
                        <a:ea typeface="Adobe Caslon Pro" charset="0"/>
                        <a:cs typeface="Adobe Caslon Pro" charset="0"/>
                      </a:rPr>
                      <m:t>))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dobe Caslon Pro" charset="0"/>
                    <a:ea typeface="Adobe Caslon Pro" charset="0"/>
                    <a:cs typeface="Adobe Caslon Pro" charset="0"/>
                  </a:rPr>
                  <a:t>.</a:t>
                </a: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463" y="3069371"/>
                <a:ext cx="4992624" cy="1323439"/>
              </a:xfrm>
              <a:prstGeom prst="rect">
                <a:avLst/>
              </a:prstGeom>
              <a:blipFill rotWithShape="0">
                <a:blip r:embed="rId3"/>
                <a:stretch>
                  <a:fillRect l="-1343" t="-2765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69"/>
          <a:stretch/>
        </p:blipFill>
        <p:spPr>
          <a:xfrm>
            <a:off x="5955087" y="3069371"/>
            <a:ext cx="4476124" cy="1704905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7228196" y="4366774"/>
            <a:ext cx="1486552" cy="926595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57" b="5264"/>
          <a:stretch/>
        </p:blipFill>
        <p:spPr>
          <a:xfrm>
            <a:off x="8703511" y="4858900"/>
            <a:ext cx="1727700" cy="124738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962462" y="2270456"/>
                <a:ext cx="60462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Adobe Caslon Pro" charset="0"/>
                    <a:ea typeface="Adobe Caslon Pro" charset="0"/>
                    <a:cs typeface="Adobe Caslon Pro" charset="0"/>
                  </a:rPr>
                  <a:t>Abstract action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latin typeface="Adobe Caslon Pro" charset="0"/>
                            <a:ea typeface="Adobe Caslon Pro" charset="0"/>
                            <a:cs typeface="Adobe Caslon Pro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Adobe Caslon Pro" charset="0"/>
                            <a:ea typeface="Adobe Caslon Pro" charset="0"/>
                            <a:cs typeface="Adobe Caslon Pro" charset="0"/>
                          </a:rPr>
                          <m:t>𝝈</m:t>
                        </m:r>
                      </m:e>
                      <m:sub>
                        <m:r>
                          <a:rPr lang="en-US" sz="2000" b="1" i="1" smtClean="0">
                            <a:latin typeface="Adobe Caslon Pro" charset="0"/>
                            <a:ea typeface="Adobe Caslon Pro" charset="0"/>
                            <a:cs typeface="Adobe Caslon Pro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dobe Caslon Pro" charset="0"/>
                    <a:ea typeface="Adobe Caslon Pro" charset="0"/>
                    <a:cs typeface="Adobe Caslon Pro" charset="0"/>
                  </a:rPr>
                  <a:t>: two intermediate grounding symbols </a:t>
                </a:r>
                <a:endParaRPr lang="en-US" sz="2000" dirty="0">
                  <a:latin typeface="Adobe Caslon Pro" charset="0"/>
                  <a:ea typeface="Adobe Caslon Pro" charset="0"/>
                  <a:cs typeface="Adobe Caslon Pro" charset="0"/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462" y="2270456"/>
                <a:ext cx="6046277" cy="400110"/>
              </a:xfrm>
              <a:prstGeom prst="rect">
                <a:avLst/>
              </a:prstGeom>
              <a:blipFill rotWithShape="0">
                <a:blip r:embed="rId6"/>
                <a:stretch>
                  <a:fillRect l="-1109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559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with Abstract Actions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mtClean="0"/>
              <a:t>12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402336" y="3604576"/>
                <a:ext cx="499262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dobe Caslon Pro" charset="0"/>
                    <a:ea typeface="Adobe Caslon Pro" charset="0"/>
                    <a:cs typeface="Adobe Caslon Pro" charset="0"/>
                  </a:rPr>
                  <a:t>Test satisfiability:</a:t>
                </a: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dobe Caslon Pro" charset="0"/>
                    <a:ea typeface="Adobe Caslon Pro" charset="0"/>
                    <a:cs typeface="Adobe Caslon Pro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  <m:t>𝑡</m:t>
                        </m:r>
                        <m:r>
                          <a:rPr lang="en-US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  <m:t> </m:t>
                        </m:r>
                      </m:sub>
                    </m:sSub>
                    <m:r>
                      <a:rPr lang="en-US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charset="0"/>
                        <a:ea typeface="Adobe Caslon Pro" charset="0"/>
                        <a:cs typeface="Adobe Caslon Pro" charset="0"/>
                      </a:rPr>
                      <m:t>⊆</m:t>
                    </m:r>
                    <m:r>
                      <a:rPr lang="en-US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charset="0"/>
                        <a:ea typeface="Adobe Caslon Pro" charset="0"/>
                        <a:cs typeface="Adobe Caslon Pro" charset="0"/>
                      </a:rPr>
                      <m:t>𝑃𝑟𝑒</m:t>
                    </m:r>
                    <m:r>
                      <a:rPr lang="en-US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charset="0"/>
                        <a:ea typeface="Adobe Caslon Pro" charset="0"/>
                        <a:cs typeface="Adobe Caslon Pro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  <m:t>𝑖</m:t>
                        </m:r>
                      </m:sub>
                    </m:sSub>
                    <m:r>
                      <a:rPr lang="en-US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charset="0"/>
                        <a:ea typeface="Adobe Caslon Pro" charset="0"/>
                        <a:cs typeface="Adobe Caslon Pro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dobe Caslon Pro" charset="0"/>
                    <a:ea typeface="Adobe Caslon Pro" charset="0"/>
                    <a:cs typeface="Adobe Caslon Pro" charset="0"/>
                  </a:rPr>
                  <a:t>, then the agent can execute option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dobe Caslon Pro" charset="0"/>
                    <a:ea typeface="Adobe Caslon Pro" charset="0"/>
                    <a:cs typeface="Adobe Caslon Pro" charset="0"/>
                  </a:rPr>
                  <a:t> and find itself within set of states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  <m:t>𝑡</m:t>
                        </m:r>
                        <m:r>
                          <a:rPr lang="en-US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  <m:t>+1</m:t>
                        </m:r>
                      </m:sub>
                    </m:sSub>
                    <m:r>
                      <a:rPr lang="en-US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charset="0"/>
                        <a:ea typeface="Adobe Caslon Pro" charset="0"/>
                        <a:cs typeface="Adobe Caslon Pro" charset="0"/>
                      </a:rPr>
                      <m:t>.</m:t>
                    </m:r>
                  </m:oMath>
                </a14:m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dobe Caslon Pro" charset="0"/>
                    <a:ea typeface="Adobe Caslon Pro" charset="0"/>
                    <a:cs typeface="Adobe Caslon Pro" charset="0"/>
                  </a:rPr>
                  <a:t> </a:t>
                </a:r>
              </a:p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dobe Caslon Pro" charset="0"/>
                  <a:ea typeface="Adobe Caslon Pro" charset="0"/>
                  <a:cs typeface="Adobe Caslon Pro" charset="0"/>
                </a:endParaRPr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36" y="3604576"/>
                <a:ext cx="4992624" cy="1200329"/>
              </a:xfrm>
              <a:prstGeom prst="rect">
                <a:avLst/>
              </a:prstGeom>
              <a:blipFill rotWithShape="0">
                <a:blip r:embed="rId3"/>
                <a:stretch>
                  <a:fillRect l="-977" t="-2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420624" y="5100461"/>
                <a:ext cx="499262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dobe Caslon Pro" charset="0"/>
                    <a:ea typeface="Adobe Caslon Pro" charset="0"/>
                    <a:cs typeface="Adobe Caslon Pro" charset="0"/>
                  </a:rPr>
                  <a:t>Keep testing satisfiability for actions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  <m:t>𝝈</m:t>
                        </m:r>
                      </m:e>
                      <m:sub>
                        <m:r>
                          <a:rPr lang="en-US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  <m:t>𝟏</m:t>
                        </m:r>
                      </m:sub>
                    </m:sSub>
                    <m:r>
                      <a:rPr lang="en-US" b="1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charset="0"/>
                        <a:ea typeface="Adobe Caslon Pro" charset="0"/>
                        <a:cs typeface="Adobe Caslon Pro" charset="0"/>
                      </a:rPr>
                      <m:t>,…,</m:t>
                    </m:r>
                    <m:sSub>
                      <m:sSubPr>
                        <m:ctrlPr>
                          <a:rPr lang="en-US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  <m:t>𝝈</m:t>
                        </m:r>
                      </m:e>
                      <m:sub>
                        <m:r>
                          <a:rPr lang="en-US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dobe Caslon Pro" charset="0"/>
                    <a:ea typeface="Adobe Caslon Pro" charset="0"/>
                    <a:cs typeface="Adobe Caslon Pro" charset="0"/>
                  </a:rPr>
                  <a:t> until the goal state is reached.</a:t>
                </a:r>
              </a:p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dobe Caslon Pro" charset="0"/>
                  <a:ea typeface="Adobe Caslon Pro" charset="0"/>
                  <a:cs typeface="Adobe Caslon Pro" charset="0"/>
                </a:endParaRPr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24" y="5100461"/>
                <a:ext cx="4992624" cy="923330"/>
              </a:xfrm>
              <a:prstGeom prst="rect">
                <a:avLst/>
              </a:prstGeom>
              <a:blipFill rotWithShape="0">
                <a:blip r:embed="rId4"/>
                <a:stretch>
                  <a:fillRect l="-977" t="-3311" r="-1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402336" y="1893248"/>
                <a:ext cx="7470270" cy="14157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Adobe Caslon Pro" charset="0"/>
                    <a:ea typeface="Adobe Caslon Pro" charset="0"/>
                    <a:cs typeface="Adobe Caslon Pro" charset="0"/>
                  </a:rPr>
                  <a:t>Need to chain together </a:t>
                </a:r>
                <a:r>
                  <a:rPr lang="en-US" sz="2000" dirty="0" smtClean="0">
                    <a:latin typeface="Adobe Caslon Pro" charset="0"/>
                    <a:ea typeface="Adobe Caslon Pro" charset="0"/>
                    <a:cs typeface="Adobe Caslon Pro" charset="0"/>
                  </a:rPr>
                  <a:t>actions into a plan </a:t>
                </a:r>
                <a:r>
                  <a:rPr lang="en-US" sz="2000" i="1" dirty="0" smtClean="0">
                    <a:latin typeface="Adobe Caslon Pro" charset="0"/>
                    <a:ea typeface="Adobe Caslon Pro" charset="0"/>
                    <a:cs typeface="Adobe Caslon Pro" charset="0"/>
                  </a:rPr>
                  <a:t>p</a:t>
                </a:r>
                <a:r>
                  <a:rPr lang="en-US" sz="2000" dirty="0" smtClean="0">
                    <a:latin typeface="Adobe Caslon Pro" charset="0"/>
                    <a:ea typeface="Adobe Caslon Pro" charset="0"/>
                    <a:cs typeface="Adobe Caslon Pro" charset="0"/>
                  </a:rPr>
                  <a:t> </a:t>
                </a:r>
                <a:r>
                  <a:rPr lang="en-US" sz="2000" dirty="0">
                    <a:latin typeface="Adobe Caslon Pro" charset="0"/>
                    <a:ea typeface="Adobe Caslon Pro" charset="0"/>
                    <a:cs typeface="Adobe Caslon Pro" charset="0"/>
                  </a:rPr>
                  <a:t>to complete our task:</a:t>
                </a:r>
              </a:p>
              <a:p>
                <a:r>
                  <a:rPr lang="en-US" sz="1600" i="1" dirty="0">
                    <a:latin typeface="Courier" charset="0"/>
                    <a:ea typeface="Courier" charset="0"/>
                    <a:cs typeface="Courier" charset="0"/>
                  </a:rPr>
                  <a:t>”Move the red block to room 1” =</a:t>
                </a:r>
              </a:p>
              <a:p>
                <a:r>
                  <a:rPr lang="en-US" sz="1600" i="1" dirty="0">
                    <a:latin typeface="Courier" charset="0"/>
                    <a:ea typeface="Courier" charset="0"/>
                    <a:cs typeface="Courier" charset="0"/>
                  </a:rPr>
                  <a:t>Move(Room2) + </a:t>
                </a:r>
                <a:r>
                  <a:rPr lang="en-US" sz="1600" i="1" dirty="0" err="1">
                    <a:latin typeface="Courier" charset="0"/>
                    <a:ea typeface="Courier" charset="0"/>
                    <a:cs typeface="Courier" charset="0"/>
                  </a:rPr>
                  <a:t>PickUp</a:t>
                </a:r>
                <a:r>
                  <a:rPr lang="en-US" sz="1600" i="1" dirty="0">
                    <a:latin typeface="Courier" charset="0"/>
                    <a:ea typeface="Courier" charset="0"/>
                    <a:cs typeface="Courier" charset="0"/>
                  </a:rPr>
                  <a:t> + Move(Room1) + </a:t>
                </a:r>
                <a:r>
                  <a:rPr lang="en-US" sz="1600" i="1" dirty="0" smtClean="0">
                    <a:latin typeface="Courier" charset="0"/>
                    <a:ea typeface="Courier" charset="0"/>
                    <a:cs typeface="Courier" charset="0"/>
                  </a:rPr>
                  <a:t>PutDown</a:t>
                </a:r>
              </a:p>
              <a:p>
                <a:endParaRPr lang="en-US" sz="1600" dirty="0">
                  <a:latin typeface="Courier" charset="0"/>
                  <a:ea typeface="Courier" charset="0"/>
                  <a:cs typeface="Courier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charset="0"/>
                          <a:ea typeface="Adobe Caslon Pro" charset="0"/>
                          <a:cs typeface="Adobe Caslon Pro" charset="0"/>
                        </a:rPr>
                        <m:t>𝒑</m:t>
                      </m:r>
                      <m:r>
                        <a:rPr lang="en-US" b="1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charset="0"/>
                          <a:ea typeface="Adobe Caslon Pro" charset="0"/>
                          <a:cs typeface="Adobe Caslon Pro" charset="0"/>
                        </a:rPr>
                        <m:t>={</m:t>
                      </m:r>
                      <m:sSub>
                        <m:sSubPr>
                          <m:ctrlPr>
                            <a:rPr lang="en-US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  <a:ea typeface="Adobe Caslon Pro" charset="0"/>
                              <a:cs typeface="Adobe Caslon Pro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  <a:ea typeface="Adobe Caslon Pro" charset="0"/>
                              <a:cs typeface="Adobe Caslon Pro" charset="0"/>
                            </a:rPr>
                            <m:t>𝝈</m:t>
                          </m:r>
                        </m:e>
                        <m:sub>
                          <m:r>
                            <a:rPr lang="en-US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  <a:ea typeface="Adobe Caslon Pro" charset="0"/>
                              <a:cs typeface="Adobe Caslon Pro" charset="0"/>
                            </a:rPr>
                            <m:t>𝟏</m:t>
                          </m:r>
                        </m:sub>
                      </m:sSub>
                      <m:r>
                        <a:rPr lang="en-US" b="1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charset="0"/>
                          <a:ea typeface="Adobe Caslon Pro" charset="0"/>
                          <a:cs typeface="Adobe Caslon Pro" charset="0"/>
                        </a:rPr>
                        <m:t>,…, </m:t>
                      </m:r>
                      <m:sSub>
                        <m:sSubPr>
                          <m:ctrlPr>
                            <a:rPr lang="en-US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  <a:ea typeface="Adobe Caslon Pro" charset="0"/>
                              <a:cs typeface="Adobe Caslon Pro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  <a:ea typeface="Adobe Caslon Pro" charset="0"/>
                              <a:cs typeface="Adobe Caslon Pro" charset="0"/>
                            </a:rPr>
                            <m:t>𝝈</m:t>
                          </m:r>
                        </m:e>
                        <m:sub>
                          <m:r>
                            <a:rPr lang="en-US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charset="0"/>
                              <a:ea typeface="Adobe Caslon Pro" charset="0"/>
                              <a:cs typeface="Adobe Caslon Pro" charset="0"/>
                            </a:rPr>
                            <m:t>𝒏</m:t>
                          </m:r>
                        </m:sub>
                      </m:sSub>
                      <m:r>
                        <a:rPr lang="en-US" b="1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charset="0"/>
                          <a:ea typeface="Adobe Caslon Pro" charset="0"/>
                          <a:cs typeface="Adobe Caslon Pro" charset="0"/>
                        </a:rPr>
                        <m:t>}</m:t>
                      </m:r>
                    </m:oMath>
                  </m:oMathPara>
                </a14:m>
                <a:endPara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dobe Caslon Pro" charset="0"/>
                  <a:ea typeface="Adobe Caslon Pro" charset="0"/>
                  <a:cs typeface="Adobe Caslon Pro" charset="0"/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36" y="1893248"/>
                <a:ext cx="7470270" cy="1415772"/>
              </a:xfrm>
              <a:prstGeom prst="rect">
                <a:avLst/>
              </a:prstGeom>
              <a:blipFill rotWithShape="0">
                <a:blip r:embed="rId5"/>
                <a:stretch>
                  <a:fillRect l="-816" t="-2586" b="-21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" name="Picture 3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248" y="3395556"/>
            <a:ext cx="5496849" cy="1704905"/>
          </a:xfrm>
          <a:prstGeom prst="rect">
            <a:avLst/>
          </a:prstGeom>
        </p:spPr>
      </p:pic>
      <p:grpSp>
        <p:nvGrpSpPr>
          <p:cNvPr id="31" name="Group 30"/>
          <p:cNvGrpSpPr/>
          <p:nvPr/>
        </p:nvGrpSpPr>
        <p:grpSpPr>
          <a:xfrm>
            <a:off x="8161672" y="3052053"/>
            <a:ext cx="3538187" cy="2313476"/>
            <a:chOff x="8449056" y="3653480"/>
            <a:chExt cx="3538187" cy="2313476"/>
          </a:xfrm>
        </p:grpSpPr>
        <p:sp>
          <p:nvSpPr>
            <p:cNvPr id="23" name="Cloud 22"/>
            <p:cNvSpPr/>
            <p:nvPr/>
          </p:nvSpPr>
          <p:spPr>
            <a:xfrm>
              <a:off x="10652219" y="4410538"/>
              <a:ext cx="1335024" cy="1049420"/>
            </a:xfrm>
            <a:prstGeom prst="cloud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8449056" y="3653480"/>
              <a:ext cx="3037491" cy="2313476"/>
              <a:chOff x="8449056" y="3653480"/>
              <a:chExt cx="3037491" cy="2313476"/>
            </a:xfrm>
          </p:grpSpPr>
          <p:sp>
            <p:nvSpPr>
              <p:cNvPr id="22" name="U-Turn Arrow 21"/>
              <p:cNvSpPr/>
              <p:nvPr/>
            </p:nvSpPr>
            <p:spPr>
              <a:xfrm>
                <a:off x="9834094" y="4249077"/>
                <a:ext cx="1321586" cy="322923"/>
              </a:xfrm>
              <a:prstGeom prst="uturnArrow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 w="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Cloud 23"/>
              <p:cNvSpPr/>
              <p:nvPr/>
            </p:nvSpPr>
            <p:spPr>
              <a:xfrm>
                <a:off x="8449056" y="3653480"/>
                <a:ext cx="2050437" cy="2313476"/>
              </a:xfrm>
              <a:prstGeom prst="cloud">
                <a:avLst/>
              </a:prstGeom>
              <a:solidFill>
                <a:schemeClr val="tx1">
                  <a:lumMod val="95000"/>
                  <a:lumOff val="5000"/>
                  <a:alpha val="24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10826496" y="4700016"/>
                    <a:ext cx="660051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b="1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 charset="0"/>
                                </a:rPr>
                                <m:t>𝑺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 charset="0"/>
                                </a:rPr>
                                <m:t>𝒕</m:t>
                              </m:r>
                              <m:r>
                                <a:rPr lang="en-US" sz="2000" b="1" i="1" smtClean="0">
                                  <a:latin typeface="Cambria Math" charset="0"/>
                                </a:rPr>
                                <m:t>+</m:t>
                              </m:r>
                              <m:r>
                                <a:rPr lang="en-US" sz="2000" b="1" i="1" smtClean="0">
                                  <a:latin typeface="Cambria Math" charset="0"/>
                                </a:rPr>
                                <m:t>𝟐</m:t>
                              </m:r>
                            </m:sub>
                          </m:sSub>
                        </m:oMath>
                      </m:oMathPara>
                    </a14:m>
                    <a:endParaRPr lang="en-US" sz="2000" b="1" dirty="0"/>
                  </a:p>
                </p:txBody>
              </p:sp>
            </mc:Choice>
            <mc:Fallback xmlns="">
              <p:sp>
                <p:nvSpPr>
                  <p:cNvPr id="25" name="TextBox 2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826496" y="4700016"/>
                    <a:ext cx="660051" cy="400110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8968029" y="3781334"/>
                    <a:ext cx="101249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1" i="1" smtClean="0">
                              <a:latin typeface="Cambria Math" charset="0"/>
                            </a:rPr>
                            <m:t>𝑷𝒓𝒆</m:t>
                          </m:r>
                          <m:r>
                            <a:rPr lang="en-US" sz="2000" b="1" i="1" smtClean="0">
                              <a:latin typeface="Cambria Math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b="1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 charset="0"/>
                                </a:rPr>
                                <m:t>𝒐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 charset="0"/>
                                </a:rPr>
                                <m:t>𝒊</m:t>
                              </m:r>
                              <m:r>
                                <a:rPr lang="en-US" sz="2000" b="1" i="1" smtClean="0">
                                  <a:latin typeface="Cambria Math" charset="0"/>
                                </a:rPr>
                                <m:t>+</m:t>
                              </m:r>
                              <m:r>
                                <a:rPr lang="en-US" sz="2000" b="1" i="1" smtClean="0">
                                  <a:latin typeface="Cambria Math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charset="0"/>
                            </a:rPr>
                            <m:t>)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26" name="TextBox 2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968029" y="3781334"/>
                    <a:ext cx="1012490" cy="400110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 r="-33133" b="-1515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TextBox 26"/>
                  <p:cNvSpPr txBox="1"/>
                  <p:nvPr/>
                </p:nvSpPr>
                <p:spPr>
                  <a:xfrm>
                    <a:off x="10449222" y="3868886"/>
                    <a:ext cx="763261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1" i="1" smtClean="0">
                              <a:latin typeface="Cambria Math" charset="0"/>
                            </a:rPr>
                            <m:t>𝒊𝒎</m:t>
                          </m:r>
                          <m:r>
                            <a:rPr lang="en-US" sz="2000" b="1" i="1" smtClean="0">
                              <a:latin typeface="Cambria Math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b="1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 charset="0"/>
                                </a:rPr>
                                <m:t>𝒐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 charset="0"/>
                                </a:rPr>
                                <m:t>𝒊</m:t>
                              </m:r>
                              <m:r>
                                <a:rPr lang="en-US" sz="2000" b="1" i="1" smtClean="0">
                                  <a:latin typeface="Cambria Math" charset="0"/>
                                </a:rPr>
                                <m:t>+</m:t>
                              </m:r>
                              <m:r>
                                <a:rPr lang="en-US" sz="2000" b="1" i="1" smtClean="0">
                                  <a:latin typeface="Cambria Math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sz="2000" b="1" i="1" smtClean="0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1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 charset="0"/>
                                </a:rPr>
                                <m:t>𝑺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 charset="0"/>
                                </a:rPr>
                                <m:t>𝒕</m:t>
                              </m:r>
                              <m:r>
                                <a:rPr lang="en-US" sz="2000" b="1" i="1" smtClean="0">
                                  <a:latin typeface="Cambria Math" charset="0"/>
                                </a:rPr>
                                <m:t>+</m:t>
                              </m:r>
                              <m:r>
                                <a:rPr lang="en-US" sz="2000" b="1" i="1" smtClean="0">
                                  <a:latin typeface="Cambria Math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sz="2000" b="1" i="1" smtClean="0">
                              <a:latin typeface="Cambria Math" charset="0"/>
                            </a:rPr>
                            <m:t>)</m:t>
                          </m:r>
                        </m:oMath>
                      </m:oMathPara>
                    </a14:m>
                    <a:endParaRPr lang="en-US" sz="2000" b="1" dirty="0"/>
                  </a:p>
                </p:txBody>
              </p:sp>
            </mc:Choice>
            <mc:Fallback xmlns="">
              <p:sp>
                <p:nvSpPr>
                  <p:cNvPr id="27" name="TextBox 2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449222" y="3868886"/>
                    <a:ext cx="763261" cy="400110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 r="-136000" b="-1538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21368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 Planning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759" y="1850210"/>
            <a:ext cx="2418310" cy="22040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4672" y="2992750"/>
            <a:ext cx="5815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charset="2"/>
              <a:buChar char="v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  <a:sym typeface="Wingdings"/>
              </a:rPr>
              <a:t>Build a planning graph: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dobe Caslon Pro" charset="0"/>
              <a:ea typeface="Adobe Caslon Pro" charset="0"/>
              <a:cs typeface="Adobe Caslon Pro" charset="0"/>
              <a:sym typeface="Wingdings"/>
            </a:endParaRPr>
          </a:p>
          <a:p>
            <a:pPr>
              <a:buClr>
                <a:schemeClr val="accent1"/>
              </a:buClr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  <a:sym typeface="Wingdings"/>
              </a:rPr>
              <a:t>a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  <a:sym typeface="Wingdings"/>
              </a:rPr>
              <a:t>graph with </a:t>
            </a:r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  <a:sym typeface="Wingdings"/>
              </a:rPr>
              <a:t>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  <a:sym typeface="Wingdings"/>
              </a:rPr>
              <a:t> nodes, and an edge from node</a:t>
            </a:r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  <a:sym typeface="Wingdings"/>
              </a:rPr>
              <a:t> </a:t>
            </a:r>
            <a:r>
              <a:rPr lang="en-US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  <a:sym typeface="Wingdings"/>
              </a:rPr>
              <a:t>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  <a:sym typeface="Wingdings"/>
              </a:rPr>
              <a:t> to node </a:t>
            </a:r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  <a:sym typeface="Wingdings"/>
              </a:rPr>
              <a:t>j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  <a:sym typeface="Wingdings"/>
              </a:rPr>
              <a:t> if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  <a:sym typeface="Wingdings"/>
              </a:rPr>
              <a:t>action </a:t>
            </a:r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  <a:sym typeface="Wingdings"/>
              </a:rPr>
              <a:t>i’s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  <a:sym typeface="Wingdings"/>
              </a:rPr>
              <a:t> effect set is a subset of action </a:t>
            </a:r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  <a:sym typeface="Wingdings"/>
              </a:rPr>
              <a:t>j’s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  <a:sym typeface="Wingdings"/>
              </a:rPr>
              <a:t>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  <a:sym typeface="Wingdings"/>
              </a:rPr>
              <a:t>initiation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  <a:sym typeface="Wingdings"/>
              </a:rPr>
              <a:t>set.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dobe Caslon Pro" charset="0"/>
              <a:ea typeface="Adobe Caslon Pro" charset="0"/>
              <a:cs typeface="Adobe Caslon Pro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773" y="4416766"/>
            <a:ext cx="4317907" cy="137995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804672" y="1850210"/>
                <a:ext cx="581558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Clr>
                    <a:schemeClr val="accent1"/>
                  </a:buClr>
                  <a:buFont typeface="Wingdings" charset="2"/>
                  <a:buChar char="v"/>
                </a:pPr>
                <a:r>
                  <a:rPr lang="en-US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dobe Caslon Pro" charset="0"/>
                    <a:ea typeface="Adobe Caslon Pro" charset="0"/>
                    <a:cs typeface="Adobe Caslon Pro" charset="0"/>
                  </a:rPr>
                  <a:t>2n symbols for each action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charset="0"/>
                            <a:ea typeface="Adobe Caslon Pro" charset="0"/>
                            <a:cs typeface="Adobe Caslon Pro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dobe Caslon Pro" charset="0"/>
                    <a:ea typeface="Adobe Caslon Pro" charset="0"/>
                    <a:cs typeface="Adobe Caslon Pro" charset="0"/>
                  </a:rPr>
                  <a:t> </a:t>
                </a:r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dobe Caslon Pro" charset="0"/>
                    <a:ea typeface="Adobe Caslon Pro" charset="0"/>
                    <a:cs typeface="Adobe Caslon Pro" charset="0"/>
                    <a:sym typeface="Wingdings"/>
                  </a:rPr>
                  <a:t> Symbolic vocabulary</a:t>
                </a:r>
              </a:p>
              <a:p>
                <a:pPr>
                  <a:buFont typeface="Wingdings" charset="2"/>
                  <a:buChar char="v"/>
                </a:pPr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dobe Caslon Pro" charset="0"/>
                  <a:ea typeface="Adobe Caslon Pro" charset="0"/>
                  <a:cs typeface="Adobe Caslon Pro" charset="0"/>
                  <a:sym typeface="Wingdings"/>
                </a:endParaRPr>
              </a:p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dobe Caslon Pro" charset="0"/>
                  <a:ea typeface="Adobe Caslon Pro" charset="0"/>
                  <a:cs typeface="Adobe Caslon Pro" charset="0"/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72" y="1850210"/>
                <a:ext cx="5815584" cy="923330"/>
              </a:xfrm>
              <a:prstGeom prst="rect">
                <a:avLst/>
              </a:prstGeom>
              <a:blipFill rotWithShape="0">
                <a:blip r:embed="rId5"/>
                <a:stretch>
                  <a:fillRect l="-629" t="-52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804672" y="4645076"/>
            <a:ext cx="61081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charset="2"/>
              <a:buChar char="v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  <a:sym typeface="Wingdings"/>
              </a:rPr>
              <a:t>Planning can be executed as a number of production rules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  <a:sym typeface="Wingdings"/>
              </a:rPr>
              <a:t>without groundings.</a:t>
            </a:r>
          </a:p>
          <a:p>
            <a:pPr marL="285750" indent="-285750">
              <a:buFont typeface="Wingdings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603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Intermediate Grounding Symbol </a:t>
            </a:r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3552" y="1804702"/>
            <a:ext cx="5705856" cy="900472"/>
          </a:xfrm>
        </p:spPr>
        <p:txBody>
          <a:bodyPr>
            <a:normAutofit lnSpcReduction="10000"/>
          </a:bodyPr>
          <a:lstStyle/>
          <a:p>
            <a:pPr>
              <a:buFont typeface="Wingdings" charset="2"/>
              <a:buChar char="v"/>
            </a:pPr>
            <a:r>
              <a:rPr lang="en-US" dirty="0" smtClean="0"/>
              <a:t>How do you learn intermediate grounding symbols? Run the robot! Enough to define action initiation and effect sets (classification methods)</a:t>
            </a:r>
          </a:p>
          <a:p>
            <a:pPr>
              <a:buFont typeface="Wingdings" charset="2"/>
              <a:buChar char="v"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4466360" y="4602383"/>
            <a:ext cx="2231136" cy="1772464"/>
            <a:chOff x="4466360" y="4602383"/>
            <a:chExt cx="2231136" cy="1772464"/>
          </a:xfrm>
        </p:grpSpPr>
        <p:sp>
          <p:nvSpPr>
            <p:cNvPr id="9" name="U-Turn Arrow 8"/>
            <p:cNvSpPr/>
            <p:nvPr/>
          </p:nvSpPr>
          <p:spPr>
            <a:xfrm flipH="1" flipV="1">
              <a:off x="4466360" y="4602383"/>
              <a:ext cx="2231136" cy="520220"/>
            </a:xfrm>
            <a:prstGeom prst="utur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607884" y="5174518"/>
              <a:ext cx="194808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Dynamic Updates to </a:t>
              </a:r>
              <a:r>
                <a:rPr lang="en-US" dirty="0" smtClean="0"/>
                <a:t>model</a:t>
              </a:r>
              <a:r>
                <a:rPr lang="en-US" dirty="0" smtClean="0"/>
                <a:t/>
              </a:r>
              <a:br>
                <a:rPr lang="en-US" dirty="0" smtClean="0"/>
              </a:br>
              <a:r>
                <a:rPr lang="en-US" dirty="0" smtClean="0"/>
                <a:t>Action </a:t>
              </a:r>
              <a:r>
                <a:rPr lang="en-US" dirty="0" smtClean="0"/>
                <a:t>Learning</a:t>
              </a:r>
            </a:p>
            <a:p>
              <a:r>
                <a:rPr lang="en-US" dirty="0" smtClean="0"/>
                <a:t>(chunking</a:t>
              </a:r>
              <a:r>
                <a:rPr lang="en-US" dirty="0" smtClean="0"/>
                <a:t>)</a:t>
              </a:r>
              <a:endParaRPr lang="en-US" dirty="0" smtClean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244590" y="418113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Initiation/Effect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8116791" y="3683386"/>
            <a:ext cx="1905022" cy="1286848"/>
            <a:chOff x="8116791" y="3683386"/>
            <a:chExt cx="1905022" cy="128684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51051" y="3683386"/>
              <a:ext cx="1270762" cy="1286848"/>
            </a:xfrm>
            <a:prstGeom prst="rect">
              <a:avLst/>
            </a:prstGeom>
          </p:spPr>
        </p:pic>
        <p:sp>
          <p:nvSpPr>
            <p:cNvPr id="26" name="Curved Right Arrow 25"/>
            <p:cNvSpPr/>
            <p:nvPr/>
          </p:nvSpPr>
          <p:spPr>
            <a:xfrm>
              <a:off x="8116791" y="4013744"/>
              <a:ext cx="634260" cy="575388"/>
            </a:xfrm>
            <a:prstGeom prst="curvedRightArrow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466360" y="2978233"/>
            <a:ext cx="2231136" cy="1180913"/>
            <a:chOff x="4466360" y="2978233"/>
            <a:chExt cx="2231136" cy="1180913"/>
          </a:xfrm>
        </p:grpSpPr>
        <p:sp>
          <p:nvSpPr>
            <p:cNvPr id="8" name="U-Turn Arrow 7"/>
            <p:cNvSpPr/>
            <p:nvPr/>
          </p:nvSpPr>
          <p:spPr>
            <a:xfrm>
              <a:off x="4466360" y="3665370"/>
              <a:ext cx="2231136" cy="493776"/>
            </a:xfrm>
            <a:prstGeom prst="utur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4542421" y="2978233"/>
                  <a:ext cx="2079014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Grounding</a:t>
                  </a:r>
                </a:p>
                <a:p>
                  <a:pPr algn="ctr"/>
                  <a:r>
                    <a:rPr lang="en-US" dirty="0" smtClean="0"/>
                    <a:t>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latin typeface="Cambria Math" charset="0"/>
                              <a:ea typeface="Adobe Caslon Pro" charset="0"/>
                              <a:cs typeface="Adobe Caslon Pro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𝝈</m:t>
                          </m:r>
                        </m:e>
                        <m:sub>
                          <m:r>
                            <a:rPr lang="en-US" b="1" i="1">
                              <a:latin typeface="Cambria Math" charset="0"/>
                              <a:ea typeface="Adobe Caslon Pro" charset="0"/>
                              <a:cs typeface="Adobe Caslon Pro" charset="0"/>
                            </a:rPr>
                            <m:t>𝟏</m:t>
                          </m:r>
                        </m:sub>
                      </m:sSub>
                      <m:r>
                        <a:rPr lang="en-US" b="1" i="1">
                          <a:latin typeface="Cambria Math" charset="0"/>
                          <a:ea typeface="Adobe Caslon Pro" charset="0"/>
                          <a:cs typeface="Adobe Caslon Pro" charset="0"/>
                        </a:rPr>
                        <m:t>,…,</m:t>
                      </m:r>
                      <m:sSub>
                        <m:sSubPr>
                          <m:ctrlPr>
                            <a:rPr lang="en-US" b="1" i="1">
                              <a:latin typeface="Cambria Math" charset="0"/>
                              <a:ea typeface="Adobe Caslon Pro" charset="0"/>
                              <a:cs typeface="Adobe Caslon Pro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𝝈</m:t>
                          </m:r>
                        </m:e>
                        <m:sub>
                          <m:r>
                            <a:rPr lang="en-US" b="1" i="1">
                              <a:latin typeface="Cambria Math" charset="0"/>
                              <a:ea typeface="Adobe Caslon Pro" charset="0"/>
                              <a:cs typeface="Adobe Caslon Pro" charset="0"/>
                            </a:rPr>
                            <m:t>𝒏</m:t>
                          </m:r>
                        </m:sub>
                      </m:sSub>
                    </m:oMath>
                  </a14:m>
                  <a:r>
                    <a:rPr lang="en-US" dirty="0" smtClean="0"/>
                    <a:t>)</a:t>
                  </a:r>
                  <a:endParaRPr lang="en-US" dirty="0"/>
                </a:p>
              </p:txBody>
            </p:sp>
          </mc:Choice>
          <mc:Fallback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42421" y="2978233"/>
                  <a:ext cx="2079014" cy="646331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t="-5660" b="-141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TextBox 12"/>
          <p:cNvSpPr txBox="1"/>
          <p:nvPr/>
        </p:nvSpPr>
        <p:spPr>
          <a:xfrm>
            <a:off x="3807446" y="4257595"/>
            <a:ext cx="1951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Action Model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891586" y="2705174"/>
            <a:ext cx="2531373" cy="3409511"/>
            <a:chOff x="1891586" y="2705174"/>
            <a:chExt cx="2531373" cy="340951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5"/>
            <a:srcRect b="8000"/>
            <a:stretch/>
          </p:blipFill>
          <p:spPr>
            <a:xfrm>
              <a:off x="1891586" y="4797949"/>
              <a:ext cx="1338565" cy="1316736"/>
            </a:xfrm>
            <a:prstGeom prst="rect">
              <a:avLst/>
            </a:prstGeom>
          </p:spPr>
        </p:pic>
        <p:sp>
          <p:nvSpPr>
            <p:cNvPr id="20" name="Cloud 19"/>
            <p:cNvSpPr/>
            <p:nvPr/>
          </p:nvSpPr>
          <p:spPr>
            <a:xfrm>
              <a:off x="1937327" y="2705174"/>
              <a:ext cx="2485632" cy="1819716"/>
            </a:xfrm>
            <a:prstGeom prst="cloud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Cloud 20"/>
            <p:cNvSpPr/>
            <p:nvPr/>
          </p:nvSpPr>
          <p:spPr>
            <a:xfrm>
              <a:off x="2468881" y="4567304"/>
              <a:ext cx="412749" cy="230645"/>
            </a:xfrm>
            <a:prstGeom prst="cloud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8" t="2919" r="6325" b="4378"/>
            <a:stretch/>
          </p:blipFill>
          <p:spPr>
            <a:xfrm>
              <a:off x="2582218" y="3087718"/>
              <a:ext cx="1250555" cy="10001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883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Robot Hierarchical Planning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694944" y="2062972"/>
            <a:ext cx="3392424" cy="3878402"/>
            <a:chOff x="694944" y="2062972"/>
            <a:chExt cx="3392424" cy="3878402"/>
          </a:xfrm>
        </p:grpSpPr>
        <p:cxnSp>
          <p:nvCxnSpPr>
            <p:cNvPr id="11" name="Straight Arrow Connector 10"/>
            <p:cNvCxnSpPr/>
            <p:nvPr/>
          </p:nvCxnSpPr>
          <p:spPr>
            <a:xfrm>
              <a:off x="694944" y="2450592"/>
              <a:ext cx="36576" cy="3090672"/>
            </a:xfrm>
            <a:prstGeom prst="straightConnector1">
              <a:avLst/>
            </a:prstGeom>
            <a:ln w="12382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859536" y="2062972"/>
              <a:ext cx="31821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dobe Caslon Pro" charset="0"/>
                  <a:ea typeface="Adobe Caslon Pro" charset="0"/>
                  <a:cs typeface="Adobe Caslon Pro" charset="0"/>
                </a:rPr>
                <a:t>High-Level Planning</a:t>
              </a:r>
              <a:endParaRPr lang="en-US" sz="2000" dirty="0">
                <a:latin typeface="Adobe Caslon Pro" charset="0"/>
                <a:ea typeface="Adobe Caslon Pro" charset="0"/>
                <a:cs typeface="Adobe Caslon Pro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05256" y="5541264"/>
              <a:ext cx="31821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dobe Caslon Pro" charset="0"/>
                  <a:ea typeface="Adobe Caslon Pro" charset="0"/>
                  <a:cs typeface="Adobe Caslon Pro" charset="0"/>
                </a:rPr>
                <a:t>Low-Level Control</a:t>
              </a:r>
              <a:endParaRPr lang="en-US" sz="2000" dirty="0">
                <a:latin typeface="Adobe Caslon Pro" charset="0"/>
                <a:ea typeface="Adobe Caslon Pro" charset="0"/>
                <a:cs typeface="Adobe Caslon Pro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285232" y="2125916"/>
            <a:ext cx="479145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dobe Caslon Pro" charset="0"/>
                <a:ea typeface="Adobe Caslon Pro" charset="0"/>
                <a:cs typeface="Adobe Caslon Pro" charset="0"/>
              </a:rPr>
              <a:t>Discrete, abstract, symbolic</a:t>
            </a:r>
          </a:p>
          <a:p>
            <a:r>
              <a:rPr lang="en-US" sz="1400" dirty="0" smtClean="0">
                <a:latin typeface="Courier" charset="0"/>
                <a:ea typeface="Courier" charset="0"/>
                <a:cs typeface="Courier" charset="0"/>
              </a:rPr>
              <a:t>(^</a:t>
            </a:r>
            <a:r>
              <a:rPr lang="en-US" sz="1400" dirty="0" err="1" smtClean="0">
                <a:latin typeface="Courier" charset="0"/>
                <a:ea typeface="Courier" charset="0"/>
                <a:cs typeface="Courier" charset="0"/>
              </a:rPr>
              <a:t>pickUp</a:t>
            </a:r>
            <a:r>
              <a:rPr lang="en-US" sz="1400" dirty="0" smtClean="0">
                <a:latin typeface="Courier" charset="0"/>
                <a:ea typeface="Courier" charset="0"/>
                <a:cs typeface="Courier" charset="0"/>
              </a:rPr>
              <a:t> &lt;block&gt;)</a:t>
            </a:r>
          </a:p>
          <a:p>
            <a:r>
              <a:rPr lang="en-US" sz="1400" dirty="0" smtClean="0">
                <a:latin typeface="Courier" charset="0"/>
                <a:ea typeface="Courier" charset="0"/>
                <a:cs typeface="Courier" charset="0"/>
              </a:rPr>
              <a:t>(^</a:t>
            </a:r>
            <a:r>
              <a:rPr lang="en-US" sz="1400" dirty="0" err="1" smtClean="0">
                <a:latin typeface="Courier" charset="0"/>
                <a:ea typeface="Courier" charset="0"/>
                <a:cs typeface="Courier" charset="0"/>
              </a:rPr>
              <a:t>moveTo</a:t>
            </a:r>
            <a:r>
              <a:rPr lang="en-US" sz="1400" dirty="0" smtClean="0">
                <a:latin typeface="Courier" charset="0"/>
                <a:ea typeface="Courier" charset="0"/>
                <a:cs typeface="Courier" charset="0"/>
              </a:rPr>
              <a:t> &lt;block&gt; &lt;room&gt;)</a:t>
            </a:r>
          </a:p>
          <a:p>
            <a:r>
              <a:rPr lang="en-US" sz="1400" dirty="0" smtClean="0">
                <a:latin typeface="Courier" charset="0"/>
                <a:ea typeface="Courier" charset="0"/>
                <a:cs typeface="Courier" charset="0"/>
              </a:rPr>
              <a:t>(^</a:t>
            </a:r>
            <a:r>
              <a:rPr lang="en-US" sz="1400" dirty="0" err="1" smtClean="0">
                <a:latin typeface="Courier" charset="0"/>
                <a:ea typeface="Courier" charset="0"/>
                <a:cs typeface="Courier" charset="0"/>
              </a:rPr>
              <a:t>putDown</a:t>
            </a:r>
            <a:r>
              <a:rPr lang="en-US" sz="1400" dirty="0" smtClean="0">
                <a:latin typeface="Courier" charset="0"/>
                <a:ea typeface="Courier" charset="0"/>
                <a:cs typeface="Courier" charset="0"/>
              </a:rPr>
              <a:t> &lt;block&gt;)</a:t>
            </a:r>
            <a:endParaRPr lang="en-US" sz="1400" dirty="0">
              <a:latin typeface="Courier" charset="0"/>
              <a:ea typeface="Courier" charset="0"/>
              <a:cs typeface="Courier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285232" y="4459249"/>
            <a:ext cx="4791456" cy="1693134"/>
            <a:chOff x="5285232" y="4459249"/>
            <a:chExt cx="4791456" cy="1693134"/>
          </a:xfrm>
        </p:grpSpPr>
        <p:sp>
          <p:nvSpPr>
            <p:cNvPr id="15" name="TextBox 14"/>
            <p:cNvSpPr txBox="1"/>
            <p:nvPr/>
          </p:nvSpPr>
          <p:spPr>
            <a:xfrm>
              <a:off x="5285232" y="4459249"/>
              <a:ext cx="47914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latin typeface="Adobe Caslon Pro" charset="0"/>
                  <a:ea typeface="Adobe Caslon Pro" charset="0"/>
                  <a:cs typeface="Adobe Caslon Pro" charset="0"/>
                </a:rPr>
                <a:t>Continuous, noisy, locally and partially observable, sensorimotor space</a:t>
              </a:r>
              <a:endParaRPr lang="en-US" sz="2000" b="1" dirty="0">
                <a:latin typeface="Adobe Caslon Pro" charset="0"/>
                <a:ea typeface="Adobe Caslon Pro" charset="0"/>
                <a:cs typeface="Adobe Caslon Pro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30952" y="5090520"/>
              <a:ext cx="1417828" cy="1061863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6126480" y="3200400"/>
            <a:ext cx="5559552" cy="1258849"/>
            <a:chOff x="6126480" y="3200400"/>
            <a:chExt cx="5559552" cy="1258849"/>
          </a:xfrm>
        </p:grpSpPr>
        <p:cxnSp>
          <p:nvCxnSpPr>
            <p:cNvPr id="19" name="Straight Arrow Connector 18"/>
            <p:cNvCxnSpPr/>
            <p:nvPr/>
          </p:nvCxnSpPr>
          <p:spPr>
            <a:xfrm>
              <a:off x="6126480" y="3200400"/>
              <a:ext cx="0" cy="1258849"/>
            </a:xfrm>
            <a:prstGeom prst="straightConnector1">
              <a:avLst/>
            </a:prstGeom>
            <a:ln w="1174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565392" y="3424362"/>
                  <a:ext cx="512064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b="1" dirty="0" smtClean="0">
                      <a:latin typeface="Adobe Caslon Pro" charset="0"/>
                      <a:ea typeface="Adobe Caslon Pro" charset="0"/>
                      <a:cs typeface="Adobe Caslon Pro" charset="0"/>
                    </a:rPr>
                    <a:t>??? </a:t>
                  </a:r>
                  <a:r>
                    <a:rPr lang="en-US" sz="2000" b="1" dirty="0">
                      <a:latin typeface="Adobe Caslon Pro" charset="0"/>
                      <a:ea typeface="Adobe Caslon Pro" charset="0"/>
                      <a:cs typeface="Adobe Caslon Pro" charset="0"/>
                    </a:rPr>
                    <a:t>I</a:t>
                  </a:r>
                  <a:r>
                    <a:rPr lang="en-US" sz="2000" b="1" dirty="0" smtClean="0">
                      <a:latin typeface="Adobe Caslon Pro" charset="0"/>
                      <a:ea typeface="Adobe Caslon Pro" charset="0"/>
                      <a:cs typeface="Adobe Caslon Pro" charset="0"/>
                    </a:rPr>
                    <a:t>ntermediate </a:t>
                  </a:r>
                  <a:r>
                    <a:rPr lang="en-US" sz="2000" b="1" dirty="0" smtClean="0">
                      <a:latin typeface="Adobe Caslon Pro" charset="0"/>
                      <a:ea typeface="Adobe Caslon Pro" charset="0"/>
                      <a:cs typeface="Adobe Caslon Pro" charset="0"/>
                    </a:rPr>
                    <a:t>layer </a:t>
                  </a:r>
                  <a14:m>
                    <m:oMath xmlns:m="http://schemas.openxmlformats.org/officeDocument/2006/math">
                      <m:r>
                        <a:rPr lang="en-US" sz="2000" b="1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⟶</m:t>
                      </m:r>
                    </m:oMath>
                  </a14:m>
                  <a:r>
                    <a:rPr lang="en-US" sz="2000" b="1" dirty="0" smtClean="0">
                      <a:latin typeface="Adobe Caslon Pro" charset="0"/>
                      <a:ea typeface="Adobe Caslon Pro" charset="0"/>
                      <a:cs typeface="Adobe Caslon Pro" charset="0"/>
                    </a:rPr>
                    <a:t> grounding </a:t>
                  </a:r>
                  <a:r>
                    <a:rPr lang="en-US" sz="2000" b="1" dirty="0" smtClean="0">
                      <a:latin typeface="Adobe Caslon Pro" charset="0"/>
                      <a:ea typeface="Adobe Caslon Pro" charset="0"/>
                      <a:cs typeface="Adobe Caslon Pro" charset="0"/>
                    </a:rPr>
                    <a:t>problem</a:t>
                  </a:r>
                  <a:endParaRPr lang="en-US" sz="2000" b="1" dirty="0">
                    <a:latin typeface="Adobe Caslon Pro" charset="0"/>
                    <a:ea typeface="Adobe Caslon Pro" charset="0"/>
                    <a:cs typeface="Adobe Caslon Pro" charset="0"/>
                  </a:endParaRPr>
                </a:p>
              </p:txBody>
            </p:sp>
          </mc:Choice>
          <mc:Fallback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65392" y="3424362"/>
                  <a:ext cx="5120640" cy="646331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3571" t="-15094" r="-952" b="-3490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805" y="2402586"/>
            <a:ext cx="2154936" cy="31386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368" y="1672347"/>
            <a:ext cx="4451717" cy="19026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227" y="2002476"/>
            <a:ext cx="834767" cy="106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Nuggets and Coal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30" y="1884172"/>
            <a:ext cx="2381250" cy="23812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" name="Picture 5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6" t="11357" r="13847" b="10951"/>
          <a:stretch/>
        </p:blipFill>
        <p:spPr>
          <a:xfrm>
            <a:off x="9367750" y="1884172"/>
            <a:ext cx="2377440" cy="23774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6976" y="1884172"/>
            <a:ext cx="259689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charset="2"/>
              <a:buChar char="v"/>
            </a:pPr>
            <a:r>
              <a:rPr lang="en-US" dirty="0" smtClean="0">
                <a:latin typeface="Adobe Caslon Pro" charset="0"/>
                <a:ea typeface="Adobe Caslon Pro" charset="0"/>
                <a:cs typeface="Adobe Caslon Pro" charset="0"/>
              </a:rPr>
              <a:t>Method of constructing symbols from real world sensors and actuators.</a:t>
            </a:r>
          </a:p>
          <a:p>
            <a:pPr marL="285750" indent="-285750">
              <a:buClr>
                <a:schemeClr val="accent1"/>
              </a:buClr>
              <a:buFont typeface="Wingdings" charset="2"/>
              <a:buChar char="v"/>
            </a:pPr>
            <a:endParaRPr lang="en-US" dirty="0" smtClean="0">
              <a:latin typeface="Adobe Caslon Pro" charset="0"/>
              <a:ea typeface="Adobe Caslon Pro" charset="0"/>
              <a:cs typeface="Adobe Caslon Pro" charset="0"/>
            </a:endParaRPr>
          </a:p>
          <a:p>
            <a:pPr marL="285750" indent="-285750">
              <a:buClr>
                <a:schemeClr val="accent1"/>
              </a:buClr>
              <a:buFont typeface="Wingdings" charset="2"/>
              <a:buChar char="v"/>
            </a:pPr>
            <a:r>
              <a:rPr lang="en-US" dirty="0" smtClean="0">
                <a:latin typeface="Adobe Caslon Pro" charset="0"/>
                <a:ea typeface="Adobe Caslon Pro" charset="0"/>
                <a:cs typeface="Adobe Caslon Pro" charset="0"/>
              </a:rPr>
              <a:t>Intermediate grounding symbols learnable </a:t>
            </a:r>
            <a:r>
              <a:rPr lang="en-US" dirty="0">
                <a:latin typeface="Adobe Caslon Pro" charset="0"/>
                <a:ea typeface="Adobe Caslon Pro" charset="0"/>
                <a:cs typeface="Adobe Caslon Pro" charset="0"/>
              </a:rPr>
              <a:t>(run </a:t>
            </a:r>
            <a:r>
              <a:rPr lang="en-US" dirty="0" smtClean="0">
                <a:latin typeface="Adobe Caslon Pro" charset="0"/>
                <a:ea typeface="Adobe Caslon Pro" charset="0"/>
                <a:cs typeface="Adobe Caslon Pro" charset="0"/>
              </a:rPr>
              <a:t>episodes). </a:t>
            </a:r>
          </a:p>
          <a:p>
            <a:pPr marL="285750" indent="-285750">
              <a:buClr>
                <a:schemeClr val="accent1"/>
              </a:buClr>
              <a:buFont typeface="Wingdings" charset="2"/>
              <a:buChar char="v"/>
            </a:pPr>
            <a:endParaRPr lang="en-US" dirty="0" smtClean="0">
              <a:latin typeface="Adobe Caslon Pro" charset="0"/>
              <a:ea typeface="Adobe Caslon Pro" charset="0"/>
              <a:cs typeface="Adobe Caslon Pro" charset="0"/>
            </a:endParaRPr>
          </a:p>
          <a:p>
            <a:pPr marL="285750" indent="-285750">
              <a:buClr>
                <a:schemeClr val="accent1"/>
              </a:buClr>
              <a:buFont typeface="Wingdings" charset="2"/>
              <a:buChar char="v"/>
            </a:pPr>
            <a:r>
              <a:rPr lang="en-US" dirty="0" smtClean="0">
                <a:latin typeface="Adobe Caslon Pro" charset="0"/>
                <a:ea typeface="Adobe Caslon Pro" charset="0"/>
                <a:cs typeface="Adobe Caslon Pro" charset="0"/>
              </a:rPr>
              <a:t>Soar on top?</a:t>
            </a:r>
          </a:p>
          <a:p>
            <a:pPr marL="285750" indent="-285750">
              <a:buClr>
                <a:schemeClr val="accent1"/>
              </a:buClr>
              <a:buFont typeface="Wingdings" charset="2"/>
              <a:buChar char="v"/>
            </a:pPr>
            <a:endParaRPr lang="en-US" dirty="0" smtClean="0">
              <a:latin typeface="Adobe Caslon Pro" charset="0"/>
              <a:ea typeface="Adobe Caslon Pro" charset="0"/>
              <a:cs typeface="Adobe Caslon Pro" charset="0"/>
            </a:endParaRPr>
          </a:p>
          <a:p>
            <a:pPr marL="285750" indent="-285750">
              <a:buClr>
                <a:schemeClr val="accent1"/>
              </a:buClr>
              <a:buFont typeface="Wingdings" charset="2"/>
              <a:buChar char="v"/>
            </a:pPr>
            <a:endParaRPr lang="en-US" dirty="0">
              <a:latin typeface="Adobe Caslon Pro" charset="0"/>
              <a:ea typeface="Adobe Caslon Pro" charset="0"/>
              <a:cs typeface="Adobe Caslon Pro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43258" y="1884172"/>
            <a:ext cx="25968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charset="2"/>
              <a:buChar char="v"/>
            </a:pPr>
            <a:r>
              <a:rPr lang="en-US" dirty="0" smtClean="0">
                <a:latin typeface="Adobe Caslon Pro" charset="0"/>
                <a:ea typeface="Adobe Caslon Pro" charset="0"/>
                <a:cs typeface="Adobe Caslon Pro" charset="0"/>
              </a:rPr>
              <a:t>Learning </a:t>
            </a:r>
            <a:r>
              <a:rPr lang="en-US" dirty="0" smtClean="0">
                <a:latin typeface="Adobe Caslon Pro" charset="0"/>
                <a:ea typeface="Adobe Caslon Pro" charset="0"/>
                <a:cs typeface="Adobe Caslon Pro" charset="0"/>
              </a:rPr>
              <a:t>actions directly </a:t>
            </a:r>
            <a:r>
              <a:rPr lang="en-US" dirty="0" smtClean="0">
                <a:latin typeface="Adobe Caslon Pro" charset="0"/>
                <a:ea typeface="Adobe Caslon Pro" charset="0"/>
                <a:cs typeface="Adobe Caslon Pro" charset="0"/>
              </a:rPr>
              <a:t>from environment (skill discovery problem</a:t>
            </a:r>
            <a:r>
              <a:rPr lang="en-US" dirty="0" smtClean="0">
                <a:latin typeface="Adobe Caslon Pro" charset="0"/>
                <a:ea typeface="Adobe Caslon Pro" charset="0"/>
                <a:cs typeface="Adobe Caslon Pro" charset="0"/>
              </a:rPr>
              <a:t>).</a:t>
            </a:r>
          </a:p>
          <a:p>
            <a:pPr marL="285750" indent="-285750">
              <a:buClr>
                <a:schemeClr val="accent1"/>
              </a:buClr>
              <a:buFont typeface="Wingdings" charset="2"/>
              <a:buChar char="v"/>
            </a:pPr>
            <a:endParaRPr lang="en-US" dirty="0" smtClean="0">
              <a:latin typeface="Adobe Caslon Pro" charset="0"/>
              <a:ea typeface="Adobe Caslon Pro" charset="0"/>
              <a:cs typeface="Adobe Caslon Pro" charset="0"/>
            </a:endParaRPr>
          </a:p>
          <a:p>
            <a:pPr marL="285750" indent="-285750">
              <a:buClr>
                <a:schemeClr val="accent1"/>
              </a:buClr>
              <a:buFont typeface="Wingdings" charset="2"/>
              <a:buChar char="v"/>
            </a:pPr>
            <a:r>
              <a:rPr lang="en-US" dirty="0">
                <a:latin typeface="Adobe Caslon Pro" charset="0"/>
                <a:ea typeface="Adobe Caslon Pro" charset="0"/>
                <a:cs typeface="Adobe Caslon Pro" charset="0"/>
              </a:rPr>
              <a:t>Scaling </a:t>
            </a:r>
            <a:r>
              <a:rPr lang="en-US" dirty="0" smtClean="0">
                <a:latin typeface="Adobe Caslon Pro" charset="0"/>
                <a:ea typeface="Adobe Caslon Pro" charset="0"/>
                <a:cs typeface="Adobe Caslon Pro" charset="0"/>
              </a:rPr>
              <a:t>abstract actions. Lots </a:t>
            </a:r>
            <a:r>
              <a:rPr lang="en-US" dirty="0">
                <a:latin typeface="Adobe Caslon Pro" charset="0"/>
                <a:ea typeface="Adobe Caslon Pro" charset="0"/>
                <a:cs typeface="Adobe Caslon Pro" charset="0"/>
              </a:rPr>
              <a:t>of </a:t>
            </a:r>
            <a:r>
              <a:rPr lang="en-US" dirty="0" smtClean="0">
                <a:latin typeface="Adobe Caslon Pro" charset="0"/>
                <a:ea typeface="Adobe Caslon Pro" charset="0"/>
                <a:cs typeface="Adobe Caslon Pro" charset="0"/>
              </a:rPr>
              <a:t>grounds-keeping. </a:t>
            </a:r>
            <a:endParaRPr lang="en-US" dirty="0">
              <a:latin typeface="Adobe Caslon Pro" charset="0"/>
              <a:ea typeface="Adobe Caslon Pro" charset="0"/>
              <a:cs typeface="Adobe Caslon Pro" charset="0"/>
            </a:endParaRPr>
          </a:p>
          <a:p>
            <a:pPr marL="285750" indent="-285750">
              <a:buClr>
                <a:schemeClr val="accent1"/>
              </a:buClr>
              <a:buFont typeface="Wingdings" charset="2"/>
              <a:buChar char="v"/>
            </a:pPr>
            <a:endParaRPr lang="en-US" dirty="0">
              <a:latin typeface="Adobe Caslon Pro" charset="0"/>
              <a:ea typeface="Adobe Caslon Pro" charset="0"/>
              <a:cs typeface="Adobe Caslon Pr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6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Contributions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146B-8CD4-F245-AB00-AD79AEDA41E9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99616" y="1993392"/>
            <a:ext cx="79369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Work Referenced (slides 5,7,11,12)</a:t>
            </a:r>
          </a:p>
          <a:p>
            <a:pPr marL="285750" indent="-285750">
              <a:buClr>
                <a:schemeClr val="accent1"/>
              </a:buClr>
              <a:buFont typeface="Wingdings" charset="2"/>
              <a:buChar char="v"/>
            </a:pPr>
            <a:r>
              <a:rPr lang="en-US" dirty="0"/>
              <a:t>G.D. </a:t>
            </a:r>
            <a:r>
              <a:rPr lang="en-US" dirty="0" err="1"/>
              <a:t>Konidaris</a:t>
            </a:r>
            <a:r>
              <a:rPr lang="en-US" dirty="0"/>
              <a:t>. </a:t>
            </a:r>
            <a:r>
              <a:rPr lang="en-US" dirty="0">
                <a:hlinkClick r:id="rId2"/>
              </a:rPr>
              <a:t>Constructing Abstraction Hierarchies Using a Skill-Symbol Loop</a:t>
            </a:r>
            <a:r>
              <a:rPr lang="en-US" dirty="0"/>
              <a:t>. In </a:t>
            </a:r>
            <a:r>
              <a:rPr lang="en-US" i="1" dirty="0"/>
              <a:t>Proceedings of the 25th International Joint Conference on Artificial Intelligence</a:t>
            </a:r>
            <a:r>
              <a:rPr lang="en-US" dirty="0"/>
              <a:t>, pages 1648-1654, July 2016.</a:t>
            </a:r>
          </a:p>
          <a:p>
            <a:pPr marL="285750" indent="-285750">
              <a:buClr>
                <a:schemeClr val="accent1"/>
              </a:buClr>
              <a:buFont typeface="Wingdings" charset="2"/>
              <a:buChar char="v"/>
            </a:pPr>
            <a:r>
              <a:rPr lang="en-US" dirty="0"/>
              <a:t>G.D. </a:t>
            </a:r>
            <a:r>
              <a:rPr lang="en-US" dirty="0" err="1"/>
              <a:t>Konidaris</a:t>
            </a:r>
            <a:r>
              <a:rPr lang="en-US" dirty="0"/>
              <a:t>, L.P. </a:t>
            </a:r>
            <a:r>
              <a:rPr lang="en-US" dirty="0" err="1"/>
              <a:t>Kaelbling</a:t>
            </a:r>
            <a:r>
              <a:rPr lang="en-US" dirty="0"/>
              <a:t>, and T. Lozano-Perez. </a:t>
            </a:r>
            <a:r>
              <a:rPr lang="en-US" dirty="0">
                <a:hlinkClick r:id="rId3"/>
              </a:rPr>
              <a:t>Symbol Acquisition for Probabilistic High-Level Planning</a:t>
            </a:r>
            <a:r>
              <a:rPr lang="en-US" dirty="0"/>
              <a:t>. In </a:t>
            </a:r>
            <a:r>
              <a:rPr lang="en-US" i="1" dirty="0"/>
              <a:t>Proceedings of the Twenty Fourth International Joint Conference on Artificial Intelligence</a:t>
            </a:r>
            <a:r>
              <a:rPr lang="en-US" dirty="0"/>
              <a:t>, pages 3619-3627, July 2015.</a:t>
            </a:r>
          </a:p>
          <a:p>
            <a:pPr marL="285750" indent="-285750">
              <a:buClr>
                <a:schemeClr val="accent1"/>
              </a:buClr>
              <a:buFont typeface="Wingdings" charset="2"/>
              <a:buChar char="v"/>
            </a:pPr>
            <a:r>
              <a:rPr lang="en-US" dirty="0"/>
              <a:t>G.D. </a:t>
            </a:r>
            <a:r>
              <a:rPr lang="en-US" dirty="0" err="1"/>
              <a:t>Konidaris</a:t>
            </a:r>
            <a:r>
              <a:rPr lang="en-US" dirty="0"/>
              <a:t>, L. </a:t>
            </a:r>
            <a:r>
              <a:rPr lang="en-US" dirty="0" err="1"/>
              <a:t>Kaelbling</a:t>
            </a:r>
            <a:r>
              <a:rPr lang="en-US" dirty="0"/>
              <a:t> and T. Lozano-Perez. </a:t>
            </a:r>
            <a:r>
              <a:rPr lang="en-US" dirty="0">
                <a:hlinkClick r:id="rId4"/>
              </a:rPr>
              <a:t>Constructing Symbolic Representations for High-Level Planning</a:t>
            </a:r>
            <a:r>
              <a:rPr lang="en-US" dirty="0"/>
              <a:t>. In </a:t>
            </a:r>
            <a:r>
              <a:rPr lang="en-US" i="1" dirty="0"/>
              <a:t>Proceedings of the Twenty-Eighth AAAI Conference on Artificial Intelligence</a:t>
            </a:r>
            <a:r>
              <a:rPr lang="en-US" dirty="0"/>
              <a:t>, pages 1932-1940, July 2014.</a:t>
            </a:r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871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Custom 1 1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1F1B"/>
      </a:accent1>
      <a:accent2>
        <a:srgbClr val="9B1811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11330</TotalTime>
  <Words>778</Words>
  <Application>Microsoft Macintosh PowerPoint</Application>
  <PresentationFormat>Widescreen</PresentationFormat>
  <Paragraphs>161</Paragraphs>
  <Slides>17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Adobe Caslon Pro</vt:lpstr>
      <vt:lpstr>Calibri</vt:lpstr>
      <vt:lpstr>Cambria Math</vt:lpstr>
      <vt:lpstr>Courier</vt:lpstr>
      <vt:lpstr>Symbol</vt:lpstr>
      <vt:lpstr>Wingdings</vt:lpstr>
      <vt:lpstr>Arial</vt:lpstr>
      <vt:lpstr>Retrospect</vt:lpstr>
      <vt:lpstr>Symbols for Hierarchical Robot Planning</vt:lpstr>
      <vt:lpstr>Brown Robotics: Robotics, Learning and Autonomy</vt:lpstr>
      <vt:lpstr>Robot Tasks</vt:lpstr>
      <vt:lpstr>Task Representation</vt:lpstr>
      <vt:lpstr>Robot Hierarchical Planning</vt:lpstr>
      <vt:lpstr>Task Representation</vt:lpstr>
      <vt:lpstr>Low-Level Control</vt:lpstr>
      <vt:lpstr>Hierarchical Reinforcement Learning</vt:lpstr>
      <vt:lpstr>Example of Action Abstraction </vt:lpstr>
      <vt:lpstr>Task Representation</vt:lpstr>
      <vt:lpstr>Intermediate Grounding Symbols</vt:lpstr>
      <vt:lpstr>Planning with Abstract Actions</vt:lpstr>
      <vt:lpstr>High-Level Planning</vt:lpstr>
      <vt:lpstr>Intermediate Grounding Symbol Learning</vt:lpstr>
      <vt:lpstr>Robot Hierarchical Planning</vt:lpstr>
      <vt:lpstr>Nuggets and Coal</vt:lpstr>
      <vt:lpstr>Contributions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Symbols for Hierarchical Planning</dc:title>
  <dc:creator>Richard A. Wandzel</dc:creator>
  <cp:lastModifiedBy>Richard A. Wandzel</cp:lastModifiedBy>
  <cp:revision>82</cp:revision>
  <dcterms:created xsi:type="dcterms:W3CDTF">2017-05-30T13:27:00Z</dcterms:created>
  <dcterms:modified xsi:type="dcterms:W3CDTF">2017-06-07T16:20:29Z</dcterms:modified>
</cp:coreProperties>
</file>