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Petrona"/>
      <p:regular r:id="rId17"/>
    </p:embeddedFont>
    <p:embeddedFont>
      <p:font typeface="Petrona"/>
      <p:regular r:id="rId18"/>
    </p:embeddedFont>
    <p:embeddedFont>
      <p:font typeface="Petrona"/>
      <p:regular r:id="rId19"/>
    </p:embeddedFont>
    <p:embeddedFont>
      <p:font typeface="Petrona"/>
      <p:regular r:id="rId20"/>
    </p:embeddedFont>
    <p:embeddedFont>
      <p:font typeface="Inter"/>
      <p:regular r:id="rId21"/>
    </p:embeddedFont>
    <p:embeddedFont>
      <p:font typeface="Inter"/>
      <p:regular r:id="rId22"/>
    </p:embeddedFont>
    <p:embeddedFont>
      <p:font typeface="Inter"/>
      <p:regular r:id="rId23"/>
    </p:embeddedFont>
    <p:embeddedFont>
      <p:font typeface="Inter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slideLayout" Target="../slideLayouts/slideLayout5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slideLayout" Target="../slideLayouts/slideLayout10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18949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AppSight: AI-Powered SaaS Optimization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84763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Intelligent subscription management for modern enterprises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1483" y="1141571"/>
            <a:ext cx="4988719" cy="623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Key Benefits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151483" y="2003941"/>
            <a:ext cx="7813834" cy="1361123"/>
          </a:xfrm>
          <a:prstGeom prst="roundRect">
            <a:avLst>
              <a:gd name="adj" fmla="val 5864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49127" y="2201585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Cost Savings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49127" y="2608778"/>
            <a:ext cx="7418546" cy="558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ghost subscriptions and redundant tools to reduce SaaS spend significantly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151483" y="3524250"/>
            <a:ext cx="7813834" cy="1081802"/>
          </a:xfrm>
          <a:prstGeom prst="roundRect">
            <a:avLst>
              <a:gd name="adj" fmla="val 737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49127" y="3721894"/>
            <a:ext cx="2571988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Data-Driven Decisions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349127" y="4129088"/>
            <a:ext cx="7418546" cy="279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 quantitative metrics with qualitative feedback for accurate insights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151483" y="4765238"/>
            <a:ext cx="7813834" cy="1081802"/>
          </a:xfrm>
          <a:prstGeom prst="roundRect">
            <a:avLst>
              <a:gd name="adj" fmla="val 737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49127" y="4962882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Real-Time Visibility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349127" y="5370076"/>
            <a:ext cx="7418546" cy="279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Watch recommendations evolve as usage patterns change over time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151483" y="6006227"/>
            <a:ext cx="7813834" cy="1081802"/>
          </a:xfrm>
          <a:prstGeom prst="roundRect">
            <a:avLst>
              <a:gd name="adj" fmla="val 737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49127" y="6203871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Automated Analysis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349127" y="6611064"/>
            <a:ext cx="7418546" cy="279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 system plus AI advisory delivers consultant-level insights automatically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87485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Challenge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309872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Problem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3697605"/>
            <a:ext cx="35015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Companies waste millions on unused software subscriptions. Tools get purchased but never adopted. Teams migrate to new platforms but old contracts auto-renew. Without visibility, costs spiral.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4856321" y="309872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Solution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4856321" y="3697605"/>
            <a:ext cx="35015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AppSight combines access logs, billing data, and usage patterns to identify wasted spend and recommend optimization actions with confidence scores.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11047"/>
            <a:ext cx="6901458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Meet NovaTech Solutions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2908816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200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793790" y="3940612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Employees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793790" y="4448770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Across 5 departments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3407093" y="2908816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40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3407093" y="3940612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Subscriptions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3407093" y="4448770"/>
            <a:ext cx="23298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Software tools in use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020395" y="2908816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₹1.5L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020395" y="3940612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Monthly Cost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020395" y="4448770"/>
            <a:ext cx="23298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Enterprise platforms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542972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mid-sized IT services company with migration challenges: recently switched from ZohoCRM to Salesforce, Trello to Jira, and purchased an LMS that's largely unused.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1647" y="624126"/>
            <a:ext cx="5937647" cy="742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0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Five Data Sources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1647" y="1817370"/>
            <a:ext cx="4198620" cy="2961918"/>
          </a:xfrm>
          <a:prstGeom prst="roundRect">
            <a:avLst>
              <a:gd name="adj" fmla="val 32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5366" y="2051090"/>
            <a:ext cx="678537" cy="678537"/>
          </a:xfrm>
          <a:prstGeom prst="roundRect">
            <a:avLst>
              <a:gd name="adj" fmla="val 13474705"/>
            </a:avLst>
          </a:prstGeom>
          <a:solidFill>
            <a:srgbClr val="007EBD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1937" y="2237661"/>
            <a:ext cx="305276" cy="3052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5366" y="2955131"/>
            <a:ext cx="296882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Access Logs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025366" y="3461504"/>
            <a:ext cx="3731181" cy="1084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Okta/Azure AD records every login with timestamps, devices, and session duration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5771" y="1817370"/>
            <a:ext cx="4198739" cy="2961918"/>
          </a:xfrm>
          <a:prstGeom prst="roundRect">
            <a:avLst>
              <a:gd name="adj" fmla="val 32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49491" y="2051090"/>
            <a:ext cx="678537" cy="678537"/>
          </a:xfrm>
          <a:prstGeom prst="roundRect">
            <a:avLst>
              <a:gd name="adj" fmla="val 13474705"/>
            </a:avLst>
          </a:prstGeom>
          <a:solidFill>
            <a:srgbClr val="007EBD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6062" y="2237661"/>
            <a:ext cx="305276" cy="30527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9491" y="2955131"/>
            <a:ext cx="296882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Helpdesk Tickets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5449491" y="3461504"/>
            <a:ext cx="3731300" cy="1084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ServiceNow/Freshservice data showing support requests and issue patterns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014" y="1817370"/>
            <a:ext cx="4198739" cy="2961918"/>
          </a:xfrm>
          <a:prstGeom prst="roundRect">
            <a:avLst>
              <a:gd name="adj" fmla="val 32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3734" y="2051090"/>
            <a:ext cx="678537" cy="678537"/>
          </a:xfrm>
          <a:prstGeom prst="roundRect">
            <a:avLst>
              <a:gd name="adj" fmla="val 13474705"/>
            </a:avLst>
          </a:prstGeom>
          <a:solidFill>
            <a:srgbClr val="007EBD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0305" y="2237661"/>
            <a:ext cx="305276" cy="30527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3734" y="2955131"/>
            <a:ext cx="296882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Billing Records</a:t>
            </a:r>
            <a:endParaRPr lang="en-US" sz="2300" dirty="0"/>
          </a:p>
        </p:txBody>
      </p:sp>
      <p:sp>
        <p:nvSpPr>
          <p:cNvPr id="17" name="Text 12"/>
          <p:cNvSpPr/>
          <p:nvPr/>
        </p:nvSpPr>
        <p:spPr>
          <a:xfrm>
            <a:off x="9873734" y="3461504"/>
            <a:ext cx="3731300" cy="1084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Monthly costs, licensed seats, renewal dates, and payment methods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91647" y="5004792"/>
            <a:ext cx="6410801" cy="2600563"/>
          </a:xfrm>
          <a:prstGeom prst="roundRect">
            <a:avLst>
              <a:gd name="adj" fmla="val 365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1025366" y="5238512"/>
            <a:ext cx="678537" cy="678537"/>
          </a:xfrm>
          <a:prstGeom prst="roundRect">
            <a:avLst>
              <a:gd name="adj" fmla="val 13474705"/>
            </a:avLst>
          </a:prstGeom>
          <a:solidFill>
            <a:srgbClr val="007EBD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11937" y="5425083"/>
            <a:ext cx="305276" cy="30527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25366" y="6142553"/>
            <a:ext cx="296882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Metadata</a:t>
            </a:r>
            <a:endParaRPr lang="en-US" sz="2300" dirty="0"/>
          </a:p>
        </p:txBody>
      </p:sp>
      <p:sp>
        <p:nvSpPr>
          <p:cNvPr id="22" name="Text 16"/>
          <p:cNvSpPr/>
          <p:nvPr/>
        </p:nvSpPr>
        <p:spPr>
          <a:xfrm>
            <a:off x="1025366" y="6648926"/>
            <a:ext cx="5943362" cy="722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Code repositories reveal which tools are actively referenced in development</a:t>
            </a:r>
            <a:endParaRPr lang="en-US" sz="1750" dirty="0"/>
          </a:p>
        </p:txBody>
      </p:sp>
      <p:sp>
        <p:nvSpPr>
          <p:cNvPr id="23" name="Shape 17"/>
          <p:cNvSpPr/>
          <p:nvPr/>
        </p:nvSpPr>
        <p:spPr>
          <a:xfrm>
            <a:off x="7427952" y="5004792"/>
            <a:ext cx="6410801" cy="2600563"/>
          </a:xfrm>
          <a:prstGeom prst="roundRect">
            <a:avLst>
              <a:gd name="adj" fmla="val 365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7661672" y="5238512"/>
            <a:ext cx="678537" cy="678537"/>
          </a:xfrm>
          <a:prstGeom prst="roundRect">
            <a:avLst>
              <a:gd name="adj" fmla="val 13474705"/>
            </a:avLst>
          </a:prstGeom>
          <a:solidFill>
            <a:srgbClr val="007EBD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48243" y="5425083"/>
            <a:ext cx="305276" cy="30527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661672" y="6142553"/>
            <a:ext cx="296882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Employee Surveys</a:t>
            </a:r>
            <a:endParaRPr lang="en-US" sz="2300" dirty="0"/>
          </a:p>
        </p:txBody>
      </p:sp>
      <p:sp>
        <p:nvSpPr>
          <p:cNvPr id="27" name="Text 20"/>
          <p:cNvSpPr/>
          <p:nvPr/>
        </p:nvSpPr>
        <p:spPr>
          <a:xfrm>
            <a:off x="7661672" y="6648926"/>
            <a:ext cx="5943362" cy="722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Monthly feedback on actual usage versus access rights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2565" y="917019"/>
            <a:ext cx="5596652" cy="699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How AppSight Works</a:t>
            </a:r>
            <a:endParaRPr lang="en-US" sz="4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565" y="1917144"/>
            <a:ext cx="1065967" cy="12792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98913" y="2130266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Data Simulation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498913" y="2600087"/>
            <a:ext cx="6385322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 realistic usage patterns with embedded scenarios</a:t>
            </a:r>
            <a:endParaRPr lang="en-US" sz="1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565" y="3196352"/>
            <a:ext cx="1065967" cy="12792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98913" y="3409474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Ingestion &amp; Cleaning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498913" y="3879294"/>
            <a:ext cx="6385322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Validate, normalize, and unify data from all sources</a:t>
            </a:r>
            <a:endParaRPr lang="en-US" sz="16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565" y="4475559"/>
            <a:ext cx="1065967" cy="155781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98913" y="4688681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Feature Engineering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498913" y="5158502"/>
            <a:ext cx="6385322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Compute utilization rates, ticket volumes, and redundancy scores</a:t>
            </a:r>
            <a:endParaRPr lang="en-US" sz="16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565" y="6033373"/>
            <a:ext cx="1065967" cy="12792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98913" y="6246495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 System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498913" y="6716316"/>
            <a:ext cx="6385322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rules to generate recommendations with confidence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95268" y="964287"/>
            <a:ext cx="4656415" cy="581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 System Rules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1195268" y="1910239"/>
            <a:ext cx="4002643" cy="1335643"/>
          </a:xfrm>
          <a:prstGeom prst="roundRect">
            <a:avLst>
              <a:gd name="adj" fmla="val 821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72408" y="1910239"/>
            <a:ext cx="91440" cy="1335643"/>
          </a:xfrm>
          <a:prstGeom prst="roundRect">
            <a:avLst>
              <a:gd name="adj" fmla="val 81478"/>
            </a:avLst>
          </a:prstGeom>
          <a:solidFill>
            <a:srgbClr val="007EBD"/>
          </a:solidFill>
          <a:ln/>
        </p:spPr>
      </p:sp>
      <p:sp>
        <p:nvSpPr>
          <p:cNvPr id="5" name="Text 3"/>
          <p:cNvSpPr/>
          <p:nvPr/>
        </p:nvSpPr>
        <p:spPr>
          <a:xfrm>
            <a:off x="1463992" y="2110383"/>
            <a:ext cx="2328148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Dead App Detection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63992" y="2539960"/>
            <a:ext cx="3533775" cy="505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60+ days inactive, zero tickets, low criticality → RETIRE (92% confidence)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1195268" y="3384590"/>
            <a:ext cx="4002643" cy="1588532"/>
          </a:xfrm>
          <a:prstGeom prst="roundRect">
            <a:avLst>
              <a:gd name="adj" fmla="val 69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72408" y="3384590"/>
            <a:ext cx="91440" cy="1588532"/>
          </a:xfrm>
          <a:prstGeom prst="roundRect">
            <a:avLst>
              <a:gd name="adj" fmla="val 81478"/>
            </a:avLst>
          </a:prstGeom>
          <a:solidFill>
            <a:srgbClr val="007EBD"/>
          </a:solidFill>
          <a:ln/>
        </p:spPr>
      </p:sp>
      <p:sp>
        <p:nvSpPr>
          <p:cNvPr id="9" name="Text 7"/>
          <p:cNvSpPr/>
          <p:nvPr/>
        </p:nvSpPr>
        <p:spPr>
          <a:xfrm>
            <a:off x="1463992" y="3584734"/>
            <a:ext cx="2328148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Ghost Subscription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63992" y="4014311"/>
            <a:ext cx="3533775" cy="758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 15% utilization, high cost, near renewal → RETIRE URGENT (95% confidence)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195268" y="5111829"/>
            <a:ext cx="4002643" cy="1588532"/>
          </a:xfrm>
          <a:prstGeom prst="roundRect">
            <a:avLst>
              <a:gd name="adj" fmla="val 69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72408" y="5111829"/>
            <a:ext cx="91440" cy="1588532"/>
          </a:xfrm>
          <a:prstGeom prst="roundRect">
            <a:avLst>
              <a:gd name="adj" fmla="val 81478"/>
            </a:avLst>
          </a:prstGeom>
          <a:solidFill>
            <a:srgbClr val="007EBD"/>
          </a:solidFill>
          <a:ln/>
        </p:spPr>
      </p:sp>
      <p:sp>
        <p:nvSpPr>
          <p:cNvPr id="13" name="Text 11"/>
          <p:cNvSpPr/>
          <p:nvPr/>
        </p:nvSpPr>
        <p:spPr>
          <a:xfrm>
            <a:off x="1463992" y="5311973"/>
            <a:ext cx="2328148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Redundant Tool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63992" y="5741551"/>
            <a:ext cx="3533775" cy="758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redundancy score, low usage, not critical → CONSOLIDATE (85% confidence)</a:t>
            </a:r>
            <a:endParaRPr lang="en-US" sz="135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8205" y="2127409"/>
            <a:ext cx="7804309" cy="4355783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195268" y="7012305"/>
            <a:ext cx="12239744" cy="252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60+ rules use forward chaining for recommendations and backward chaining for goal-directed optimization.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25786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AI-Powered Advisory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261020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2965252"/>
            <a:ext cx="3664744" cy="30480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6" name="Text 3"/>
          <p:cNvSpPr/>
          <p:nvPr/>
        </p:nvSpPr>
        <p:spPr>
          <a:xfrm>
            <a:off x="6280190" y="313955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Structured Analysis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6280190" y="3647718"/>
            <a:ext cx="36647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 system identifies issues with evidence and confidence scores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171748" y="261020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748" y="2965252"/>
            <a:ext cx="3664863" cy="30480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0" name="Text 7"/>
          <p:cNvSpPr/>
          <p:nvPr/>
        </p:nvSpPr>
        <p:spPr>
          <a:xfrm>
            <a:off x="10171748" y="313955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GPT-4o Enhancement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0171748" y="3647718"/>
            <a:ext cx="3664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Generates executive-level justifications and action timelines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6280190" y="5133261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280190" y="5488305"/>
            <a:ext cx="7556421" cy="30480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4" name="Text 11"/>
          <p:cNvSpPr/>
          <p:nvPr/>
        </p:nvSpPr>
        <p:spPr>
          <a:xfrm>
            <a:off x="6280190" y="5662613"/>
            <a:ext cx="350567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Human-Readable Reports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6280190" y="617077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Professional advisory notes that feel like consultant insights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1045" y="582216"/>
            <a:ext cx="5621774" cy="69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Real-Time Simulation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41045" y="2974300"/>
            <a:ext cx="2779157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Timeline Engine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741045" y="3519249"/>
            <a:ext cx="8365569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Compress time and watch recommendations evolve day by day. Set start and end dates, replay events, see utilization rates drop and thresholds cross.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1045" y="4371737"/>
            <a:ext cx="2779157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Dashboard Interface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741045" y="4916686"/>
            <a:ext cx="8365569" cy="151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Portfolio overview with color-coded status</a:t>
            </a:r>
            <a:endParaRPr lang="en-US" sz="1650" dirty="0"/>
          </a:p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AppSight reports with rule details</a:t>
            </a:r>
            <a:endParaRPr lang="en-US" sz="1650" dirty="0"/>
          </a:p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Goal optimizer for backward chaining</a:t>
            </a:r>
            <a:endParaRPr lang="en-US" sz="1650" dirty="0"/>
          </a:p>
          <a:p>
            <a:pPr algn="l" marL="342900" indent="-342900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Simulation controls with play/pause</a:t>
            </a:r>
            <a:endParaRPr lang="en-US" sz="16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0728" y="1795820"/>
            <a:ext cx="4266128" cy="56880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6618" y="810458"/>
            <a:ext cx="5926693" cy="740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0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Technology Stack</a:t>
            </a:r>
            <a:endParaRPr lang="en-US" sz="4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6618" y="1888331"/>
            <a:ext cx="564356" cy="5643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21843" y="1888331"/>
            <a:ext cx="2963347" cy="370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Python 3.x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7121843" y="2393513"/>
            <a:ext cx="6718340" cy="720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language with Faker, NumPy, Pandas for data generation and manipulation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6618" y="3563541"/>
            <a:ext cx="564356" cy="5643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121843" y="3563541"/>
            <a:ext cx="2963347" cy="370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Experta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7121843" y="4068723"/>
            <a:ext cx="6718340" cy="360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 system engine for forward and backward chaining rules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6618" y="4878467"/>
            <a:ext cx="564356" cy="5643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21843" y="4878467"/>
            <a:ext cx="2963347" cy="370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OpenAI GPT-4o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7121843" y="5383649"/>
            <a:ext cx="6718340" cy="360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Generates advisory narratives and executive justifications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76618" y="6193393"/>
            <a:ext cx="564356" cy="56435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121843" y="6193393"/>
            <a:ext cx="2963347" cy="370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Streamlit</a:t>
            </a:r>
            <a:endParaRPr lang="en-US" sz="2300" dirty="0"/>
          </a:p>
        </p:txBody>
      </p:sp>
      <p:sp>
        <p:nvSpPr>
          <p:cNvPr id="15" name="Text 8"/>
          <p:cNvSpPr/>
          <p:nvPr/>
        </p:nvSpPr>
        <p:spPr>
          <a:xfrm>
            <a:off x="7121843" y="6698575"/>
            <a:ext cx="6718340" cy="720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Interactive dashboard with charts, tables, and simulation controls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2026-03-26T04:42:09Z</dcterms:created>
  <dcterms:modified xsi:type="dcterms:W3CDTF">2026-03-26T04:42:09Z</dcterms:modified>
</cp:coreProperties>
</file>