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296.xml"/>
  <Override ContentType="application/vnd.openxmlformats-officedocument.presentationml.slide+xml" PartName="/ppt/slides/slide164.xml"/>
  <Override ContentType="application/vnd.openxmlformats-officedocument.presentationml.slide+xml" PartName="/ppt/slides/slide253.xml"/>
  <Override ContentType="application/vnd.openxmlformats-officedocument.presentationml.slide+xml" PartName="/ppt/slides/slide43.xml"/>
  <Override ContentType="application/vnd.openxmlformats-officedocument.presentationml.slide+xml" PartName="/ppt/slides/slide199.xml"/>
  <Override ContentType="application/vnd.openxmlformats-officedocument.presentationml.slide+xml" PartName="/ppt/slides/slide210.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202.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237.xml"/>
  <Override ContentType="application/vnd.openxmlformats-officedocument.presentationml.slide+xml" PartName="/ppt/slides/slide261.xml"/>
  <Override ContentType="application/vnd.openxmlformats-officedocument.presentationml.slide+xml" PartName="/ppt/slides/slide51.xml"/>
  <Override ContentType="application/vnd.openxmlformats-officedocument.presentationml.slide+xml" PartName="/ppt/slides/slide245.xml"/>
  <Override ContentType="application/vnd.openxmlformats-officedocument.presentationml.slide+xml" PartName="/ppt/slides/slide113.xml"/>
  <Override ContentType="application/vnd.openxmlformats-officedocument.presentationml.slide+xml" PartName="/ppt/slides/slide288.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217.xml"/>
  <Override ContentType="application/vnd.openxmlformats-officedocument.presentationml.slide+xml" PartName="/ppt/slides/slide281.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276.xml"/>
  <Override ContentType="application/vnd.openxmlformats-officedocument.presentationml.slide+xml" PartName="/ppt/slides/slide233.xml"/>
  <Override ContentType="application/vnd.openxmlformats-officedocument.presentationml.slide+xml" PartName="/ppt/slides/slide66.xml"/>
  <Override ContentType="application/vnd.openxmlformats-officedocument.presentationml.slide+xml" PartName="/ppt/slides/slide265.xml"/>
  <Override ContentType="application/vnd.openxmlformats-officedocument.presentationml.slide+xml" PartName="/ppt/slides/slide23.xml"/>
  <Override ContentType="application/vnd.openxmlformats-officedocument.presentationml.slide+xml" PartName="/ppt/slides/slide229.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314.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57.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214.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206.xml"/>
  <Override ContentType="application/vnd.openxmlformats-officedocument.presentationml.slide+xml" PartName="/ppt/slides/slide55.xml"/>
  <Override ContentType="application/vnd.openxmlformats-officedocument.presentationml.slide+xml" PartName="/ppt/slides/slide249.xml"/>
  <Override ContentType="application/vnd.openxmlformats-officedocument.presentationml.slide+xml" PartName="/ppt/slides/slide195.xml"/>
  <Override ContentType="application/vnd.openxmlformats-officedocument.presentationml.slide+xml" PartName="/ppt/slides/slide306.xml"/>
  <Override ContentType="application/vnd.openxmlformats-officedocument.presentationml.slide+xml" PartName="/ppt/slides/slide272.xml"/>
  <Override ContentType="application/vnd.openxmlformats-officedocument.presentationml.slide+xml" PartName="/ppt/slides/slide59.xml"/>
  <Override ContentType="application/vnd.openxmlformats-officedocument.presentationml.slide+xml" PartName="/ppt/slides/slide285.xml"/>
  <Override ContentType="application/vnd.openxmlformats-officedocument.presentationml.slide+xml" PartName="/ppt/slides/slide89.xml"/>
  <Override ContentType="application/vnd.openxmlformats-officedocument.presentationml.slide+xml" PartName="/ppt/slides/slide323.xml"/>
  <Override ContentType="application/vnd.openxmlformats-officedocument.presentationml.slide+xml" PartName="/ppt/slides/slide242.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68.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225.xml"/>
  <Override ContentType="application/vnd.openxmlformats-officedocument.presentationml.slide+xml" PartName="/ppt/slides/slide310.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201.xml"/>
  <Override ContentType="application/vnd.openxmlformats-officedocument.presentationml.slide+xml" PartName="/ppt/slides/slide309.xml"/>
  <Override ContentType="application/vnd.openxmlformats-officedocument.presentationml.slide+xml" PartName="/ppt/slides/slide244.xml"/>
  <Override ContentType="application/vnd.openxmlformats-officedocument.presentationml.slide+xml" PartName="/ppt/slides/slide52.xml"/>
  <Override ContentType="application/vnd.openxmlformats-officedocument.presentationml.slide+xml" PartName="/ppt/slides/slide287.xml"/>
  <Override ContentType="application/vnd.openxmlformats-officedocument.presentationml.slide+xml" PartName="/ppt/slides/slide270.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211.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297.xml"/>
  <Override ContentType="application/vnd.openxmlformats-officedocument.presentationml.slide+xml" PartName="/ppt/slides/slide34.xml"/>
  <Override ContentType="application/vnd.openxmlformats-officedocument.presentationml.slide+xml" PartName="/ppt/slides/slide25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279.xml"/>
  <Override ContentType="application/vnd.openxmlformats-officedocument.presentationml.slide+xml" PartName="/ppt/slides/slide23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293.xml"/>
  <Override ContentType="application/vnd.openxmlformats-officedocument.presentationml.slide+xml" PartName="/ppt/slides/slide250.xml"/>
  <Override ContentType="application/vnd.openxmlformats-officedocument.presentationml.slide+xml" PartName="/ppt/slides/slide153.xml"/>
  <Override ContentType="application/vnd.openxmlformats-officedocument.presentationml.slide+xml" PartName="/ppt/slides/slide248.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300.xml"/>
  <Override ContentType="application/vnd.openxmlformats-officedocument.presentationml.slide+xml" PartName="/ppt/slides/slide315.xml"/>
  <Override ContentType="application/vnd.openxmlformats-officedocument.presentationml.slide+xml" PartName="/ppt/slides/slide171.xml"/>
  <Override ContentType="application/vnd.openxmlformats-officedocument.presentationml.slide+xml" PartName="/ppt/slides/slide259.xml"/>
  <Override ContentType="application/vnd.openxmlformats-officedocument.presentationml.slide+xml" PartName="/ppt/slides/slide282.xml"/>
  <Override ContentType="application/vnd.openxmlformats-officedocument.presentationml.slide+xml" PartName="/ppt/slides/slide49.xml"/>
  <Override ContentType="application/vnd.openxmlformats-officedocument.presentationml.slide+xml" PartName="/ppt/slides/slide216.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264.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221.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258.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215.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311.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222.xml"/>
  <Override ContentType="application/vnd.openxmlformats-officedocument.presentationml.slide+xml" PartName="/ppt/slides/slide205.xml"/>
  <Override ContentType="application/vnd.openxmlformats-officedocument.presentationml.slide+xml" PartName="/ppt/slides/slide292.xml"/>
  <Override ContentType="application/vnd.openxmlformats-officedocument.presentationml.slide+xml" PartName="/ppt/slides/slide160.xml"/>
  <Override ContentType="application/vnd.openxmlformats-officedocument.presentationml.slide+xml" PartName="/ppt/slides/slide232.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275.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269.xml"/>
  <Override ContentType="application/vnd.openxmlformats-officedocument.presentationml.slide+xml" PartName="/ppt/slides/slide322.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26.xml"/>
  <Override ContentType="application/vnd.openxmlformats-officedocument.presentationml.slide+xml" PartName="/ppt/slides/slide28.xml"/>
  <Override ContentType="application/vnd.openxmlformats-officedocument.presentationml.slide+xml" PartName="/ppt/slides/slide209.xml"/>
  <Override ContentType="application/vnd.openxmlformats-officedocument.presentationml.slide+xml" PartName="/ppt/slides/slide305.xml"/>
  <Override ContentType="application/vnd.openxmlformats-officedocument.presentationml.slide+xml" PartName="/ppt/slides/slide200.xml"/>
  <Override ContentType="application/vnd.openxmlformats-officedocument.presentationml.slide+xml" PartName="/ppt/slides/slide243.xml"/>
  <Override ContentType="application/vnd.openxmlformats-officedocument.presentationml.slide+xml" PartName="/ppt/slides/slide88.xml"/>
  <Override ContentType="application/vnd.openxmlformats-officedocument.presentationml.slide+xml" PartName="/ppt/slides/slide286.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260.xml"/>
  <Override ContentType="application/vnd.openxmlformats-officedocument.presentationml.slide+xml" PartName="/ppt/slides/slide308.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71.xml"/>
  <Override ContentType="application/vnd.openxmlformats-officedocument.presentationml.slide+xml" PartName="/ppt/slides/slide324.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227.xml"/>
  <Override ContentType="application/vnd.openxmlformats-officedocument.presentationml.slide+xml" PartName="/ppt/slides/slide33.xml"/>
  <Override ContentType="application/vnd.openxmlformats-officedocument.presentationml.slide+xml" PartName="/ppt/slides/slide219.xml"/>
  <Override ContentType="application/vnd.openxmlformats-officedocument.presentationml.slide+xml" PartName="/ppt/slides/slide316.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204.xml"/>
  <Override ContentType="application/vnd.openxmlformats-officedocument.presentationml.slide+xml" PartName="/ppt/slides/slide247.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294.xml"/>
  <Override ContentType="application/vnd.openxmlformats-officedocument.presentationml.slide+xml" PartName="/ppt/slides/slide220.xml"/>
  <Override ContentType="application/vnd.openxmlformats-officedocument.presentationml.slide+xml" PartName="/ppt/slides/slide263.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235.xml"/>
  <Override ContentType="application/vnd.openxmlformats-officedocument.presentationml.slide+xml" PartName="/ppt/slides/slide278.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25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301.xml"/>
  <Override ContentType="application/vnd.openxmlformats-officedocument.presentationml.slide+xml" PartName="/ppt/slides/slide48.xml"/>
  <Override ContentType="application/vnd.openxmlformats-officedocument.presentationml.slide+xml" PartName="/ppt/slides/slide223.xml"/>
  <Override ContentType="application/vnd.openxmlformats-officedocument.presentationml.slide+xml" PartName="/ppt/slides/slide266.xml"/>
  <Override ContentType="application/vnd.openxmlformats-officedocument.presentationml.slide+xml" PartName="/ppt/slides/slide283.xml"/>
  <Override ContentType="application/vnd.openxmlformats-officedocument.presentationml.slide+xml" PartName="/ppt/slides/slide291.xml"/>
  <Override ContentType="application/vnd.openxmlformats-officedocument.presentationml.slide+xml" PartName="/ppt/slides/slide312.xml"/>
  <Override ContentType="application/vnd.openxmlformats-officedocument.presentationml.slide+xml" PartName="/ppt/slides/slide240.xml"/>
  <Override ContentType="application/vnd.openxmlformats-officedocument.presentationml.slide+xml" PartName="/ppt/slides/slide22.xml"/>
  <Override ContentType="application/vnd.openxmlformats-officedocument.presentationml.slide+xml" PartName="/ppt/slides/slide304.xml"/>
  <Override ContentType="application/vnd.openxmlformats-officedocument.presentationml.slide+xml" PartName="/ppt/slides/slide185.xml"/>
  <Override ContentType="application/vnd.openxmlformats-officedocument.presentationml.slide+xml" PartName="/ppt/slides/slide231.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274.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321.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319.xml"/>
  <Override ContentType="application/vnd.openxmlformats-officedocument.presentationml.slide+xml" PartName="/ppt/slides/slide212.xml"/>
  <Override ContentType="application/vnd.openxmlformats-officedocument.presentationml.slide+xml" PartName="/ppt/slides/slide255.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298.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238.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208.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228.xml"/>
  <Override ContentType="application/vnd.openxmlformats-officedocument.presentationml.slide+xml" PartName="/ppt/slides/slide139.xml"/>
  <Override ContentType="application/vnd.openxmlformats-officedocument.presentationml.slide+xml" PartName="/ppt/slides/slide325.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98.xml"/>
  <Override ContentType="application/vnd.openxmlformats-officedocument.presentationml.slide+xml" PartName="/ppt/slides/slide317.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218.xml"/>
  <Override ContentType="application/vnd.openxmlformats-officedocument.presentationml.slide+xml" PartName="/ppt/slides/slide307.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262.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277.xml"/>
  <Override ContentType="application/vnd.openxmlformats-officedocument.presentationml.slide+xml" PartName="/ppt/slides/slide11.xml"/>
  <Override ContentType="application/vnd.openxmlformats-officedocument.presentationml.slide+xml" PartName="/ppt/slides/slide280.xml"/>
  <Override ContentType="application/vnd.openxmlformats-officedocument.presentationml.slide+xml" PartName="/ppt/slides/slide302.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289.xml"/>
  <Override ContentType="application/vnd.openxmlformats-officedocument.presentationml.slide+xml" PartName="/ppt/slides/slide36.xml"/>
  <Override ContentType="application/vnd.openxmlformats-officedocument.presentationml.slide+xml" PartName="/ppt/slides/slide313.xml"/>
  <Override ContentType="application/vnd.openxmlformats-officedocument.presentationml.slide+xml" PartName="/ppt/slides/slide79.xml"/>
  <Override ContentType="application/vnd.openxmlformats-officedocument.presentationml.slide+xml" PartName="/ppt/slides/slide246.xml"/>
  <Override ContentType="application/vnd.openxmlformats-officedocument.presentationml.slide+xml" PartName="/ppt/slides/slide149.xml"/>
  <Override ContentType="application/vnd.openxmlformats-officedocument.presentationml.slide+xml" PartName="/ppt/slides/slide203.xml"/>
  <Override ContentType="application/vnd.openxmlformats-officedocument.presentationml.slide+xml" PartName="/ppt/slides/slide252.xml"/>
  <Override ContentType="application/vnd.openxmlformats-officedocument.presentationml.slide+xml" PartName="/ppt/slides/slide295.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234.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320.xml"/>
  <Override ContentType="application/vnd.openxmlformats-officedocument.presentationml.slide+xml" PartName="/ppt/slides/slide207.xml"/>
  <Override ContentType="application/vnd.openxmlformats-officedocument.presentationml.slide+xml" PartName="/ppt/slides/slide224.xml"/>
  <Override ContentType="application/vnd.openxmlformats-officedocument.presentationml.slide+xml" PartName="/ppt/slides/slide284.xml"/>
  <Override ContentType="application/vnd.openxmlformats-officedocument.presentationml.slide+xml" PartName="/ppt/slides/slide47.xml"/>
  <Override ContentType="application/vnd.openxmlformats-officedocument.presentationml.slide+xml" PartName="/ppt/slides/slide267.xml"/>
  <Override ContentType="application/vnd.openxmlformats-officedocument.presentationml.slide+xml" PartName="/ppt/slides/slide241.xml"/>
  <Override ContentType="application/vnd.openxmlformats-officedocument.presentationml.slide+xml" PartName="/ppt/slides/slide21.xml"/>
  <Override ContentType="application/vnd.openxmlformats-officedocument.presentationml.slide+xml" PartName="/ppt/slides/slide303.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213.xml"/>
  <Override ContentType="application/vnd.openxmlformats-officedocument.presentationml.slide+xml" PartName="/ppt/slides/slide58.xml"/>
  <Override ContentType="application/vnd.openxmlformats-officedocument.presentationml.slide+xml" PartName="/ppt/slides/slide239.xml"/>
  <Override ContentType="application/vnd.openxmlformats-officedocument.presentationml.slide+xml" PartName="/ppt/slides/slide15.xml"/>
  <Override ContentType="application/vnd.openxmlformats-officedocument.presentationml.slide+xml" PartName="/ppt/slides/slide318.xml"/>
  <Override ContentType="application/vnd.openxmlformats-officedocument.presentationml.slide+xml" PartName="/ppt/slides/slide230.xml"/>
  <Override ContentType="application/vnd.openxmlformats-officedocument.presentationml.slide+xml" PartName="/ppt/slides/slide290.xml"/>
  <Override ContentType="application/vnd.openxmlformats-officedocument.presentationml.slide+xml" PartName="/ppt/slides/slide256.xml"/>
  <Override ContentType="application/vnd.openxmlformats-officedocument.presentationml.slide+xml" PartName="/ppt/slides/slide299.xml"/>
  <Override ContentType="application/vnd.openxmlformats-officedocument.presentationml.slide+xml" PartName="/ppt/slides/slide128.xml"/>
  <Override ContentType="application/vnd.openxmlformats-officedocument.presentationml.slide+xml" PartName="/ppt/slides/slide273.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oleObject" PartName="/ppt/embeddings/oleObject3.bin"/>
  <Override ContentType="application/vnd.openxmlformats-officedocument.oleObject" PartName="/ppt/embeddings/oleObject6.bin"/>
  <Override ContentType="application/vnd.openxmlformats-officedocument.oleObject" PartName="/ppt/embeddings/oleObject5.bin"/>
  <Override ContentType="application/vnd.openxmlformats-officedocument.oleObject" PartName="/ppt/embeddings/oleObject4.bin"/>
  <Override ContentType="application/vnd.openxmlformats-officedocument.oleObject" PartName="/ppt/embeddings/oleObject7.bin"/>
  <Override ContentType="application/vnd.openxmlformats-officedocument.oleObject" PartName="/ppt/embeddings/oleObject2.bin"/>
  <Override ContentType="application/vnd.openxmlformats-officedocument.oleObject" PartName="/ppt/embeddings/oleObject1.bin"/>
  <Override ContentType="application/vnd.openxmlformats-officedocument.oleObject" PartName="/ppt/embeddings/oleObject8.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222.xml"/>
  <Override ContentType="application/vnd.openxmlformats-officedocument.presentationml.notesSlide+xml" PartName="/ppt/notesSlides/notesSlide311.xml"/>
  <Override ContentType="application/vnd.openxmlformats-officedocument.presentationml.notesSlide+xml" PartName="/ppt/notesSlides/notesSlide257.xml"/>
  <Override ContentType="application/vnd.openxmlformats-officedocument.presentationml.notesSlide+xml" PartName="/ppt/notesSlides/notesSlide265.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249.xml"/>
  <Override ContentType="application/vnd.openxmlformats-officedocument.presentationml.notesSlide+xml" PartName="/ppt/notesSlides/notesSlide273.xml"/>
  <Override ContentType="application/vnd.openxmlformats-officedocument.presentationml.notesSlide+xml" PartName="/ppt/notesSlides/notesSlide206.xml"/>
  <Override ContentType="application/vnd.openxmlformats-officedocument.presentationml.notesSlide+xml" PartName="/ppt/notesSlides/notesSlide230.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303.xml"/>
  <Override ContentType="application/vnd.openxmlformats-officedocument.presentationml.notesSlide+xml" PartName="/ppt/notesSlides/notesSlide214.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250.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202.xml"/>
  <Override ContentType="application/vnd.openxmlformats-officedocument.presentationml.notesSlide+xml" PartName="/ppt/notesSlides/notesSlide39.xml"/>
  <Override ContentType="application/vnd.openxmlformats-officedocument.presentationml.notesSlide+xml" PartName="/ppt/notesSlides/notesSlide293.xml"/>
  <Override ContentType="application/vnd.openxmlformats-officedocument.presentationml.notesSlide+xml" PartName="/ppt/notesSlides/notesSlide137.xml"/>
  <Override ContentType="application/vnd.openxmlformats-officedocument.presentationml.notesSlide+xml" PartName="/ppt/notesSlides/notesSlide27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23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281.xml"/>
  <Override ContentType="application/vnd.openxmlformats-officedocument.presentationml.notesSlide+xml" PartName="/ppt/notesSlides/notesSlide229.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261.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70.xml"/>
  <Override ContentType="application/vnd.openxmlformats-officedocument.presentationml.notesSlide+xml" PartName="/ppt/notesSlides/notesSlide20.xml"/>
  <Override ContentType="application/vnd.openxmlformats-officedocument.presentationml.notesSlide+xml" PartName="/ppt/notesSlides/notesSlide210.xml"/>
  <Override ContentType="application/vnd.openxmlformats-officedocument.presentationml.notesSlide+xml" PartName="/ppt/notesSlides/notesSlide315.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296.xml"/>
  <Override ContentType="application/vnd.openxmlformats-officedocument.presentationml.notesSlide+xml" PartName="/ppt/notesSlides/notesSlide253.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23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19.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306.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323.xml"/>
  <Override ContentType="application/vnd.openxmlformats-officedocument.presentationml.notesSlide+xml" PartName="/ppt/notesSlides/notesSlide71.xml"/>
  <Override ContentType="application/vnd.openxmlformats-officedocument.presentationml.notesSlide+xml" PartName="/ppt/notesSlides/notesSlide285.xml"/>
  <Override ContentType="application/vnd.openxmlformats-officedocument.presentationml.notesSlide+xml" PartName="/ppt/notesSlides/notesSlide225.xml"/>
  <Override ContentType="application/vnd.openxmlformats-officedocument.presentationml.notesSlide+xml" PartName="/ppt/notesSlides/notesSlide242.xml"/>
  <Override ContentType="application/vnd.openxmlformats-officedocument.presentationml.notesSlide+xml" PartName="/ppt/notesSlides/notesSlide268.xml"/>
  <Override ContentType="application/vnd.openxmlformats-officedocument.presentationml.notesSlide+xml" PartName="/ppt/notesSlides/notesSlide290.xml"/>
  <Override ContentType="application/vnd.openxmlformats-officedocument.presentationml.notesSlide+xml" PartName="/ppt/notesSlides/notesSlide274.xml"/>
  <Override ContentType="application/vnd.openxmlformats-officedocument.presentationml.notesSlide+xml" PartName="/ppt/notesSlides/notesSlide84.xml"/>
  <Override ContentType="application/vnd.openxmlformats-officedocument.presentationml.notesSlide+xml" PartName="/ppt/notesSlides/notesSlide302.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256.xml"/>
  <Override ContentType="application/vnd.openxmlformats-officedocument.presentationml.notesSlide+xml" PartName="/ppt/notesSlides/notesSlide213.xml"/>
  <Override ContentType="application/vnd.openxmlformats-officedocument.presentationml.notesSlide+xml" PartName="/ppt/notesSlides/notesSlide223.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231.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266.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320.xml"/>
  <Override ContentType="application/vnd.openxmlformats-officedocument.presentationml.notesSlide+xml" PartName="/ppt/notesSlides/notesSlide4.xml"/>
  <Override ContentType="application/vnd.openxmlformats-officedocument.presentationml.notesSlide+xml" PartName="/ppt/notesSlides/notesSlide203.xml"/>
  <Override ContentType="application/vnd.openxmlformats-officedocument.presentationml.notesSlide+xml" PartName="/ppt/notesSlides/notesSlide13.xml"/>
  <Override ContentType="application/vnd.openxmlformats-officedocument.presentationml.notesSlide+xml" PartName="/ppt/notesSlides/notesSlide24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289.xml"/>
  <Override ContentType="application/vnd.openxmlformats-officedocument.presentationml.notesSlide+xml" PartName="/ppt/notesSlides/notesSlide280.xml"/>
  <Override ContentType="application/vnd.openxmlformats-officedocument.presentationml.notesSlide+xml" PartName="/ppt/notesSlides/notesSlide183.xml"/>
  <Override ContentType="application/vnd.openxmlformats-officedocument.presentationml.notesSlide+xml" PartName="/ppt/notesSlides/notesSlide217.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314.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51.xml"/>
  <Override ContentType="application/vnd.openxmlformats-officedocument.presentationml.notesSlide+xml" PartName="/ppt/notesSlides/notesSlide294.xml"/>
  <Override ContentType="application/vnd.openxmlformats-officedocument.presentationml.notesSlide+xml" PartName="/ppt/notesSlides/notesSlide149.xml"/>
  <Override ContentType="application/vnd.openxmlformats-officedocument.presentationml.notesSlide+xml" PartName="/ppt/notesSlides/notesSlide252.xml"/>
  <Override ContentType="application/vnd.openxmlformats-officedocument.presentationml.notesSlide+xml" PartName="/ppt/notesSlides/notesSlide62.xml"/>
  <Override ContentType="application/vnd.openxmlformats-officedocument.presentationml.notesSlide+xml" PartName="/ppt/notesSlides/notesSlide295.xml"/>
  <Override ContentType="application/vnd.openxmlformats-officedocument.presentationml.notesSlide+xml" PartName="/ppt/notesSlides/notesSlide324.xml"/>
  <Override ContentType="application/vnd.openxmlformats-officedocument.presentationml.notesSlide+xml" PartName="/ppt/notesSlides/notesSlide235.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278.xml"/>
  <Override ContentType="application/vnd.openxmlformats-officedocument.presentationml.notesSlide+xml" PartName="/ppt/notesSlides/notesSlide228.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199.xml"/>
  <Override ContentType="application/vnd.openxmlformats-officedocument.presentationml.notesSlide+xml" PartName="/ppt/notesSlides/notesSlide245.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288.xml"/>
  <Override ContentType="application/vnd.openxmlformats-officedocument.presentationml.notesSlide+xml" PartName="/ppt/notesSlides/notesSlide190.xml"/>
  <Override ContentType="application/vnd.openxmlformats-officedocument.presentationml.notesSlide+xml" PartName="/ppt/notesSlides/notesSlide218.xml"/>
  <Override ContentType="application/vnd.openxmlformats-officedocument.presentationml.notesSlide+xml" PartName="/ppt/notesSlides/notesSlide262.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307.xml"/>
  <Override ContentType="application/vnd.openxmlformats-officedocument.presentationml.notesSlide+xml" PartName="/ppt/notesSlides/notesSlide318.xml"/>
  <Override ContentType="application/vnd.openxmlformats-officedocument.presentationml.notesSlide+xml" PartName="/ppt/notesSlides/notesSlide284.xml"/>
  <Override ContentType="application/vnd.openxmlformats-officedocument.presentationml.notesSlide+xml" PartName="/ppt/notesSlides/notesSlide128.xml"/>
  <Override ContentType="application/vnd.openxmlformats-officedocument.presentationml.notesSlide+xml" PartName="/ppt/notesSlides/notesSlide267.xml"/>
  <Override ContentType="application/vnd.openxmlformats-officedocument.presentationml.notesSlide+xml" PartName="/ppt/notesSlides/notesSlide224.xml"/>
  <Override ContentType="application/vnd.openxmlformats-officedocument.presentationml.notesSlide+xml" PartName="/ppt/notesSlides/notesSlide241.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207.xml"/>
  <Override ContentType="application/vnd.openxmlformats-officedocument.presentationml.notesSlide+xml" PartName="/ppt/notesSlides/notesSlide299.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291.xml"/>
  <Override ContentType="application/vnd.openxmlformats-officedocument.presentationml.notesSlide+xml" PartName="/ppt/notesSlides/notesSlide50.xml"/>
  <Override ContentType="application/vnd.openxmlformats-officedocument.presentationml.notesSlide+xml" PartName="/ppt/notesSlides/notesSlide239.xml"/>
  <Override ContentType="application/vnd.openxmlformats-officedocument.presentationml.notesSlide+xml" PartName="/ppt/notesSlides/notesSlide24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283.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232.xml"/>
  <Override ContentType="application/vnd.openxmlformats-officedocument.presentationml.notesSlide+xml" PartName="/ppt/notesSlides/notesSlide275.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263.xml"/>
  <Override ContentType="application/vnd.openxmlformats-officedocument.presentationml.notesSlide+xml" PartName="/ppt/notesSlides/notesSlide25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220.xml"/>
  <Override ContentType="application/vnd.openxmlformats-officedocument.presentationml.notesSlide+xml" PartName="/ppt/notesSlides/notesSlide313.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204.xml"/>
  <Override ContentType="application/vnd.openxmlformats-officedocument.presentationml.notesSlide+xml" PartName="/ppt/notesSlides/notesSlide247.xml"/>
  <Override ContentType="application/vnd.openxmlformats-officedocument.presentationml.notesSlide+xml" PartName="/ppt/notesSlides/notesSlide301.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216.xml"/>
  <Override ContentType="application/vnd.openxmlformats-officedocument.presentationml.notesSlide+xml" PartName="/ppt/notesSlides/notesSlide227.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98.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287.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219.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308.xml"/>
  <Override ContentType="application/vnd.openxmlformats-officedocument.presentationml.notesSlide+xml" PartName="/ppt/notesSlides/notesSlide325.xml"/>
  <Override ContentType="application/vnd.openxmlformats-officedocument.presentationml.notesSlide+xml" PartName="/ppt/notesSlides/notesSlide279.xml"/>
  <Override ContentType="application/vnd.openxmlformats-officedocument.presentationml.notesSlide+xml" PartName="/ppt/notesSlides/notesSlide236.xml"/>
  <Override ContentType="application/vnd.openxmlformats-officedocument.presentationml.notesSlide+xml" PartName="/ppt/notesSlides/notesSlide244.xml"/>
  <Override ContentType="application/vnd.openxmlformats-officedocument.presentationml.notesSlide+xml" PartName="/ppt/notesSlides/notesSlide201.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08.xml"/>
  <Override ContentType="application/vnd.openxmlformats-officedocument.presentationml.notesSlide+xml" PartName="/ppt/notesSlides/notesSlide22.xml"/>
  <Override ContentType="application/vnd.openxmlformats-officedocument.presentationml.notesSlide+xml" PartName="/ppt/notesSlides/notesSlide321.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317.xml"/>
  <Override ContentType="application/vnd.openxmlformats-officedocument.presentationml.notesSlide+xml" PartName="/ppt/notesSlides/notesSlide304.xml"/>
  <Override ContentType="application/vnd.openxmlformats-officedocument.presentationml.notesSlide+xml" PartName="/ppt/notesSlides/notesSlide272.xml"/>
  <Override ContentType="application/vnd.openxmlformats-officedocument.presentationml.notesSlide+xml" PartName="/ppt/notesSlides/notesSlide310.xml"/>
  <Override ContentType="application/vnd.openxmlformats-officedocument.presentationml.notesSlide+xml" PartName="/ppt/notesSlides/notesSlide255.xml"/>
  <Override ContentType="application/vnd.openxmlformats-officedocument.presentationml.notesSlide+xml" PartName="/ppt/notesSlides/notesSlide212.xml"/>
  <Override ContentType="application/vnd.openxmlformats-officedocument.presentationml.notesSlide+xml" PartName="/ppt/notesSlides/notesSlide298.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282.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248.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21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258.xml"/>
  <Override ContentType="application/vnd.openxmlformats-officedocument.presentationml.notesSlide+xml" PartName="/ppt/notesSlides/notesSlide312.xml"/>
  <Override ContentType="application/vnd.openxmlformats-officedocument.presentationml.notesSlide+xml" PartName="/ppt/notesSlides/notesSlide169.xml"/>
  <Override ContentType="application/vnd.openxmlformats-officedocument.presentationml.notesSlide+xml" PartName="/ppt/notesSlides/notesSlide292.xml"/>
  <Override ContentType="application/vnd.openxmlformats-officedocument.presentationml.notesSlide+xml" PartName="/ppt/notesSlides/notesSlide205.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276.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233.xml"/>
  <Override ContentType="application/vnd.openxmlformats-officedocument.presentationml.notesSlide+xml" PartName="/ppt/notesSlides/notesSlide300.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264.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221.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309.xml"/>
  <Override ContentType="application/vnd.openxmlformats-officedocument.presentationml.notesSlide+xml" PartName="/ppt/notesSlides/notesSlide2.xml"/>
  <Override ContentType="application/vnd.openxmlformats-officedocument.presentationml.notesSlide+xml" PartName="/ppt/notesSlides/notesSlide260.xml"/>
  <Override ContentType="application/vnd.openxmlformats-officedocument.presentationml.notesSlide+xml" PartName="/ppt/notesSlides/notesSlide316.xml"/>
  <Override ContentType="application/vnd.openxmlformats-officedocument.presentationml.notesSlide+xml" PartName="/ppt/notesSlides/notesSlide70.xml"/>
  <Override ContentType="application/vnd.openxmlformats-officedocument.presentationml.notesSlide+xml" PartName="/ppt/notesSlides/notesSlide243.xml"/>
  <Override ContentType="application/vnd.openxmlformats-officedocument.presentationml.notesSlide+xml" PartName="/ppt/notesSlides/notesSlide111.xml"/>
  <Override ContentType="application/vnd.openxmlformats-officedocument.presentationml.notesSlide+xml" PartName="/ppt/notesSlides/notesSlide226.xml"/>
  <Override ContentType="application/vnd.openxmlformats-officedocument.presentationml.notesSlide+xml" PartName="/ppt/notesSlides/notesSlide269.xml"/>
  <Override ContentType="application/vnd.openxmlformats-officedocument.presentationml.notesSlide+xml" PartName="/ppt/notesSlides/notesSlide200.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209.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305.xml"/>
  <Override ContentType="application/vnd.openxmlformats-officedocument.presentationml.notesSlide+xml" PartName="/ppt/notesSlides/notesSlide6.xml"/>
  <Override ContentType="application/vnd.openxmlformats-officedocument.presentationml.notesSlide+xml" PartName="/ppt/notesSlides/notesSlide271.xml"/>
  <Override ContentType="application/vnd.openxmlformats-officedocument.presentationml.notesSlide+xml" PartName="/ppt/notesSlides/notesSlide237.xml"/>
  <Override ContentType="application/vnd.openxmlformats-officedocument.presentationml.notesSlide+xml" PartName="/ppt/notesSlides/notesSlide297.xml"/>
  <Override ContentType="application/vnd.openxmlformats-officedocument.presentationml.notesSlide+xml" PartName="/ppt/notesSlides/notesSlide211.xml"/>
  <Override ContentType="application/vnd.openxmlformats-officedocument.presentationml.notesSlide+xml" PartName="/ppt/notesSlides/notesSlide254.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286.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322.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 id="390" r:id="rId141"/>
    <p:sldId id="391" r:id="rId142"/>
    <p:sldId id="392" r:id="rId143"/>
    <p:sldId id="393" r:id="rId144"/>
    <p:sldId id="394" r:id="rId145"/>
    <p:sldId id="395" r:id="rId146"/>
    <p:sldId id="396" r:id="rId147"/>
    <p:sldId id="397" r:id="rId148"/>
    <p:sldId id="398" r:id="rId149"/>
    <p:sldId id="399" r:id="rId150"/>
    <p:sldId id="400" r:id="rId151"/>
    <p:sldId id="401" r:id="rId152"/>
    <p:sldId id="402" r:id="rId153"/>
    <p:sldId id="403" r:id="rId154"/>
    <p:sldId id="404" r:id="rId155"/>
    <p:sldId id="405" r:id="rId156"/>
    <p:sldId id="406" r:id="rId157"/>
    <p:sldId id="407" r:id="rId158"/>
    <p:sldId id="408" r:id="rId159"/>
    <p:sldId id="409" r:id="rId160"/>
    <p:sldId id="410" r:id="rId161"/>
    <p:sldId id="411" r:id="rId162"/>
    <p:sldId id="412" r:id="rId163"/>
    <p:sldId id="413" r:id="rId164"/>
    <p:sldId id="414" r:id="rId165"/>
    <p:sldId id="415" r:id="rId166"/>
    <p:sldId id="416" r:id="rId167"/>
    <p:sldId id="417" r:id="rId168"/>
    <p:sldId id="418" r:id="rId169"/>
    <p:sldId id="419" r:id="rId170"/>
    <p:sldId id="420" r:id="rId171"/>
    <p:sldId id="421" r:id="rId172"/>
    <p:sldId id="422" r:id="rId173"/>
    <p:sldId id="423" r:id="rId174"/>
    <p:sldId id="424" r:id="rId175"/>
    <p:sldId id="425" r:id="rId176"/>
    <p:sldId id="426" r:id="rId177"/>
    <p:sldId id="427" r:id="rId178"/>
    <p:sldId id="428" r:id="rId179"/>
    <p:sldId id="429" r:id="rId180"/>
    <p:sldId id="430" r:id="rId181"/>
    <p:sldId id="431" r:id="rId182"/>
    <p:sldId id="432" r:id="rId183"/>
    <p:sldId id="433" r:id="rId184"/>
    <p:sldId id="434" r:id="rId185"/>
    <p:sldId id="435" r:id="rId186"/>
    <p:sldId id="436" r:id="rId187"/>
    <p:sldId id="437" r:id="rId188"/>
    <p:sldId id="438" r:id="rId189"/>
    <p:sldId id="439" r:id="rId190"/>
    <p:sldId id="440" r:id="rId191"/>
    <p:sldId id="441" r:id="rId192"/>
    <p:sldId id="442" r:id="rId193"/>
    <p:sldId id="443" r:id="rId194"/>
    <p:sldId id="444" r:id="rId195"/>
    <p:sldId id="445" r:id="rId196"/>
    <p:sldId id="446" r:id="rId197"/>
    <p:sldId id="447" r:id="rId198"/>
    <p:sldId id="448" r:id="rId199"/>
    <p:sldId id="449" r:id="rId200"/>
    <p:sldId id="450" r:id="rId201"/>
    <p:sldId id="451" r:id="rId202"/>
    <p:sldId id="452" r:id="rId203"/>
    <p:sldId id="453" r:id="rId204"/>
    <p:sldId id="454" r:id="rId205"/>
    <p:sldId id="455" r:id="rId206"/>
    <p:sldId id="456" r:id="rId207"/>
    <p:sldId id="457" r:id="rId208"/>
    <p:sldId id="458" r:id="rId209"/>
    <p:sldId id="459" r:id="rId210"/>
    <p:sldId id="460" r:id="rId211"/>
    <p:sldId id="461" r:id="rId212"/>
    <p:sldId id="462" r:id="rId213"/>
    <p:sldId id="463" r:id="rId214"/>
    <p:sldId id="464" r:id="rId215"/>
    <p:sldId id="465" r:id="rId216"/>
    <p:sldId id="466" r:id="rId217"/>
    <p:sldId id="467" r:id="rId218"/>
    <p:sldId id="468" r:id="rId219"/>
    <p:sldId id="469" r:id="rId220"/>
    <p:sldId id="470" r:id="rId221"/>
    <p:sldId id="471" r:id="rId222"/>
    <p:sldId id="472" r:id="rId223"/>
    <p:sldId id="473" r:id="rId224"/>
    <p:sldId id="474" r:id="rId225"/>
    <p:sldId id="475" r:id="rId226"/>
    <p:sldId id="476" r:id="rId227"/>
    <p:sldId id="477" r:id="rId228"/>
    <p:sldId id="478" r:id="rId229"/>
    <p:sldId id="479" r:id="rId230"/>
    <p:sldId id="480" r:id="rId231"/>
    <p:sldId id="481" r:id="rId232"/>
    <p:sldId id="482" r:id="rId233"/>
    <p:sldId id="483" r:id="rId234"/>
    <p:sldId id="484" r:id="rId235"/>
    <p:sldId id="485" r:id="rId236"/>
    <p:sldId id="486" r:id="rId237"/>
    <p:sldId id="487" r:id="rId238"/>
    <p:sldId id="488" r:id="rId239"/>
    <p:sldId id="489" r:id="rId240"/>
    <p:sldId id="490" r:id="rId241"/>
    <p:sldId id="491" r:id="rId242"/>
    <p:sldId id="492" r:id="rId243"/>
    <p:sldId id="493" r:id="rId244"/>
    <p:sldId id="494" r:id="rId245"/>
    <p:sldId id="495" r:id="rId246"/>
    <p:sldId id="496" r:id="rId247"/>
    <p:sldId id="497" r:id="rId248"/>
    <p:sldId id="498" r:id="rId249"/>
    <p:sldId id="499" r:id="rId250"/>
    <p:sldId id="500" r:id="rId251"/>
    <p:sldId id="501" r:id="rId252"/>
    <p:sldId id="502" r:id="rId253"/>
    <p:sldId id="503" r:id="rId254"/>
    <p:sldId id="504" r:id="rId255"/>
    <p:sldId id="505" r:id="rId256"/>
    <p:sldId id="506" r:id="rId257"/>
    <p:sldId id="507" r:id="rId258"/>
    <p:sldId id="508" r:id="rId259"/>
    <p:sldId id="509" r:id="rId260"/>
    <p:sldId id="510" r:id="rId261"/>
    <p:sldId id="511" r:id="rId262"/>
    <p:sldId id="512" r:id="rId263"/>
    <p:sldId id="513" r:id="rId264"/>
    <p:sldId id="514" r:id="rId265"/>
    <p:sldId id="515" r:id="rId266"/>
    <p:sldId id="516" r:id="rId267"/>
    <p:sldId id="517" r:id="rId268"/>
    <p:sldId id="518" r:id="rId269"/>
    <p:sldId id="519" r:id="rId270"/>
    <p:sldId id="520" r:id="rId271"/>
    <p:sldId id="521" r:id="rId272"/>
    <p:sldId id="522" r:id="rId273"/>
    <p:sldId id="523" r:id="rId274"/>
    <p:sldId id="524" r:id="rId275"/>
    <p:sldId id="525" r:id="rId276"/>
    <p:sldId id="526" r:id="rId277"/>
    <p:sldId id="527" r:id="rId278"/>
    <p:sldId id="528" r:id="rId279"/>
    <p:sldId id="529" r:id="rId280"/>
    <p:sldId id="530" r:id="rId281"/>
    <p:sldId id="531" r:id="rId282"/>
    <p:sldId id="532" r:id="rId283"/>
    <p:sldId id="533" r:id="rId284"/>
    <p:sldId id="534" r:id="rId285"/>
    <p:sldId id="535" r:id="rId286"/>
    <p:sldId id="536" r:id="rId287"/>
    <p:sldId id="537" r:id="rId288"/>
    <p:sldId id="538" r:id="rId289"/>
    <p:sldId id="539" r:id="rId290"/>
    <p:sldId id="540" r:id="rId291"/>
    <p:sldId id="541" r:id="rId292"/>
    <p:sldId id="542" r:id="rId293"/>
    <p:sldId id="543" r:id="rId294"/>
    <p:sldId id="544" r:id="rId295"/>
    <p:sldId id="545" r:id="rId296"/>
    <p:sldId id="546" r:id="rId297"/>
    <p:sldId id="547" r:id="rId298"/>
    <p:sldId id="548" r:id="rId299"/>
    <p:sldId id="549" r:id="rId300"/>
    <p:sldId id="550" r:id="rId301"/>
    <p:sldId id="551" r:id="rId302"/>
    <p:sldId id="552" r:id="rId303"/>
    <p:sldId id="553" r:id="rId304"/>
    <p:sldId id="554" r:id="rId305"/>
    <p:sldId id="555" r:id="rId306"/>
    <p:sldId id="556" r:id="rId307"/>
    <p:sldId id="557" r:id="rId308"/>
    <p:sldId id="558" r:id="rId309"/>
    <p:sldId id="559" r:id="rId310"/>
    <p:sldId id="560" r:id="rId311"/>
    <p:sldId id="561" r:id="rId312"/>
    <p:sldId id="562" r:id="rId313"/>
    <p:sldId id="563" r:id="rId314"/>
    <p:sldId id="564" r:id="rId315"/>
    <p:sldId id="565" r:id="rId316"/>
    <p:sldId id="566" r:id="rId317"/>
    <p:sldId id="567" r:id="rId318"/>
    <p:sldId id="568" r:id="rId319"/>
    <p:sldId id="569" r:id="rId320"/>
    <p:sldId id="570" r:id="rId321"/>
    <p:sldId id="571" r:id="rId322"/>
    <p:sldId id="572" r:id="rId323"/>
    <p:sldId id="573" r:id="rId324"/>
    <p:sldId id="574" r:id="rId325"/>
    <p:sldId id="575" r:id="rId326"/>
    <p:sldId id="576" r:id="rId327"/>
    <p:sldId id="577" r:id="rId328"/>
    <p:sldId id="578" r:id="rId329"/>
    <p:sldId id="579" r:id="rId330"/>
    <p:sldId id="580" r:id="rId331"/>
  </p:sldIdLst>
  <p:sldSz cy="6858000" cx="9144000"/>
  <p:notesSz cx="6858000" cy="9144000"/>
  <p:embeddedFontLst>
    <p:embeddedFont>
      <p:font typeface="Corsiva"/>
      <p:regular r:id="rId332"/>
      <p:bold r:id="rId333"/>
      <p:italic r:id="rId334"/>
      <p:boldItalic r:id="rId335"/>
    </p:embeddedFont>
    <p:embeddedFont>
      <p:font typeface="Inter"/>
      <p:regular r:id="rId336"/>
      <p:bold r:id="rId337"/>
    </p:embeddedFont>
    <p:embeddedFont>
      <p:font typeface="Tahoma"/>
      <p:regular r:id="rId338"/>
      <p:bold r:id="rId339"/>
    </p:embeddedFont>
    <p:embeddedFont>
      <p:font typeface="Noto Sans Symbols"/>
      <p:regular r:id="rId340"/>
      <p:bold r:id="rId3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orient="horz" pos="2232">
          <p15:clr>
            <a:srgbClr val="747775"/>
          </p15:clr>
        </p15:guide>
      </p15:sldGuideLst>
    </p:ext>
    <p:ext uri="GoogleSlidesCustomDataVersion2">
      <go:slidesCustomData xmlns:go="http://customooxmlschemas.google.com/" r:id="rId342" roundtripDataSignature="AMtx7mhJqDEsIj+C5VfcjZ4wt5n4oCz4C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F253EE2-4B8F-400A-A7A6-4BF8C0354992}">
  <a:tblStyle styleId="{9F253EE2-4B8F-400A-A7A6-4BF8C0354992}"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2232"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190" Type="http://schemas.openxmlformats.org/officeDocument/2006/relationships/slide" Target="slides/slide18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194" Type="http://schemas.openxmlformats.org/officeDocument/2006/relationships/slide" Target="slides/slide188.xml"/><Relationship Id="rId43" Type="http://schemas.openxmlformats.org/officeDocument/2006/relationships/slide" Target="slides/slide37.xml"/><Relationship Id="rId193" Type="http://schemas.openxmlformats.org/officeDocument/2006/relationships/slide" Target="slides/slide187.xml"/><Relationship Id="rId46" Type="http://schemas.openxmlformats.org/officeDocument/2006/relationships/slide" Target="slides/slide40.xml"/><Relationship Id="rId192" Type="http://schemas.openxmlformats.org/officeDocument/2006/relationships/slide" Target="slides/slide186.xml"/><Relationship Id="rId45" Type="http://schemas.openxmlformats.org/officeDocument/2006/relationships/slide" Target="slides/slide39.xml"/><Relationship Id="rId191" Type="http://schemas.openxmlformats.org/officeDocument/2006/relationships/slide" Target="slides/slide185.xml"/><Relationship Id="rId48" Type="http://schemas.openxmlformats.org/officeDocument/2006/relationships/slide" Target="slides/slide42.xml"/><Relationship Id="rId187" Type="http://schemas.openxmlformats.org/officeDocument/2006/relationships/slide" Target="slides/slide181.xml"/><Relationship Id="rId47" Type="http://schemas.openxmlformats.org/officeDocument/2006/relationships/slide" Target="slides/slide41.xml"/><Relationship Id="rId186" Type="http://schemas.openxmlformats.org/officeDocument/2006/relationships/slide" Target="slides/slide180.xml"/><Relationship Id="rId185" Type="http://schemas.openxmlformats.org/officeDocument/2006/relationships/slide" Target="slides/slide179.xml"/><Relationship Id="rId49" Type="http://schemas.openxmlformats.org/officeDocument/2006/relationships/slide" Target="slides/slide43.xml"/><Relationship Id="rId184" Type="http://schemas.openxmlformats.org/officeDocument/2006/relationships/slide" Target="slides/slide178.xml"/><Relationship Id="rId189" Type="http://schemas.openxmlformats.org/officeDocument/2006/relationships/slide" Target="slides/slide183.xml"/><Relationship Id="rId188" Type="http://schemas.openxmlformats.org/officeDocument/2006/relationships/slide" Target="slides/slide18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183" Type="http://schemas.openxmlformats.org/officeDocument/2006/relationships/slide" Target="slides/slide177.xml"/><Relationship Id="rId32" Type="http://schemas.openxmlformats.org/officeDocument/2006/relationships/slide" Target="slides/slide26.xml"/><Relationship Id="rId182" Type="http://schemas.openxmlformats.org/officeDocument/2006/relationships/slide" Target="slides/slide176.xml"/><Relationship Id="rId35" Type="http://schemas.openxmlformats.org/officeDocument/2006/relationships/slide" Target="slides/slide29.xml"/><Relationship Id="rId181" Type="http://schemas.openxmlformats.org/officeDocument/2006/relationships/slide" Target="slides/slide175.xml"/><Relationship Id="rId34" Type="http://schemas.openxmlformats.org/officeDocument/2006/relationships/slide" Target="slides/slide28.xml"/><Relationship Id="rId180" Type="http://schemas.openxmlformats.org/officeDocument/2006/relationships/slide" Target="slides/slide174.xml"/><Relationship Id="rId37" Type="http://schemas.openxmlformats.org/officeDocument/2006/relationships/slide" Target="slides/slide31.xml"/><Relationship Id="rId176" Type="http://schemas.openxmlformats.org/officeDocument/2006/relationships/slide" Target="slides/slide170.xml"/><Relationship Id="rId297" Type="http://schemas.openxmlformats.org/officeDocument/2006/relationships/slide" Target="slides/slide291.xml"/><Relationship Id="rId36" Type="http://schemas.openxmlformats.org/officeDocument/2006/relationships/slide" Target="slides/slide30.xml"/><Relationship Id="rId175" Type="http://schemas.openxmlformats.org/officeDocument/2006/relationships/slide" Target="slides/slide169.xml"/><Relationship Id="rId296" Type="http://schemas.openxmlformats.org/officeDocument/2006/relationships/slide" Target="slides/slide290.xml"/><Relationship Id="rId39" Type="http://schemas.openxmlformats.org/officeDocument/2006/relationships/slide" Target="slides/slide33.xml"/><Relationship Id="rId174" Type="http://schemas.openxmlformats.org/officeDocument/2006/relationships/slide" Target="slides/slide168.xml"/><Relationship Id="rId295" Type="http://schemas.openxmlformats.org/officeDocument/2006/relationships/slide" Target="slides/slide289.xml"/><Relationship Id="rId38" Type="http://schemas.openxmlformats.org/officeDocument/2006/relationships/slide" Target="slides/slide32.xml"/><Relationship Id="rId173" Type="http://schemas.openxmlformats.org/officeDocument/2006/relationships/slide" Target="slides/slide167.xml"/><Relationship Id="rId294" Type="http://schemas.openxmlformats.org/officeDocument/2006/relationships/slide" Target="slides/slide288.xml"/><Relationship Id="rId179" Type="http://schemas.openxmlformats.org/officeDocument/2006/relationships/slide" Target="slides/slide173.xml"/><Relationship Id="rId178" Type="http://schemas.openxmlformats.org/officeDocument/2006/relationships/slide" Target="slides/slide172.xml"/><Relationship Id="rId299" Type="http://schemas.openxmlformats.org/officeDocument/2006/relationships/slide" Target="slides/slide293.xml"/><Relationship Id="rId177" Type="http://schemas.openxmlformats.org/officeDocument/2006/relationships/slide" Target="slides/slide171.xml"/><Relationship Id="rId298" Type="http://schemas.openxmlformats.org/officeDocument/2006/relationships/slide" Target="slides/slide29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98" Type="http://schemas.openxmlformats.org/officeDocument/2006/relationships/slide" Target="slides/slide192.xml"/><Relationship Id="rId14" Type="http://schemas.openxmlformats.org/officeDocument/2006/relationships/slide" Target="slides/slide8.xml"/><Relationship Id="rId197" Type="http://schemas.openxmlformats.org/officeDocument/2006/relationships/slide" Target="slides/slide191.xml"/><Relationship Id="rId17" Type="http://schemas.openxmlformats.org/officeDocument/2006/relationships/slide" Target="slides/slide11.xml"/><Relationship Id="rId196" Type="http://schemas.openxmlformats.org/officeDocument/2006/relationships/slide" Target="slides/slide190.xml"/><Relationship Id="rId16" Type="http://schemas.openxmlformats.org/officeDocument/2006/relationships/slide" Target="slides/slide10.xml"/><Relationship Id="rId195" Type="http://schemas.openxmlformats.org/officeDocument/2006/relationships/slide" Target="slides/slide189.xml"/><Relationship Id="rId19" Type="http://schemas.openxmlformats.org/officeDocument/2006/relationships/slide" Target="slides/slide13.xml"/><Relationship Id="rId18" Type="http://schemas.openxmlformats.org/officeDocument/2006/relationships/slide" Target="slides/slide12.xml"/><Relationship Id="rId199" Type="http://schemas.openxmlformats.org/officeDocument/2006/relationships/slide" Target="slides/slide193.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150" Type="http://schemas.openxmlformats.org/officeDocument/2006/relationships/slide" Target="slides/slide144.xml"/><Relationship Id="rId271" Type="http://schemas.openxmlformats.org/officeDocument/2006/relationships/slide" Target="slides/slide265.xml"/><Relationship Id="rId87" Type="http://schemas.openxmlformats.org/officeDocument/2006/relationships/slide" Target="slides/slide81.xml"/><Relationship Id="rId270" Type="http://schemas.openxmlformats.org/officeDocument/2006/relationships/slide" Target="slides/slide264.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3.xml"/><Relationship Id="rId4" Type="http://schemas.openxmlformats.org/officeDocument/2006/relationships/tableStyles" Target="tableStyles.xml"/><Relationship Id="rId148" Type="http://schemas.openxmlformats.org/officeDocument/2006/relationships/slide" Target="slides/slide142.xml"/><Relationship Id="rId269" Type="http://schemas.openxmlformats.org/officeDocument/2006/relationships/slide" Target="slides/slide263.xml"/><Relationship Id="rId9" Type="http://schemas.openxmlformats.org/officeDocument/2006/relationships/slide" Target="slides/slide3.xml"/><Relationship Id="rId143" Type="http://schemas.openxmlformats.org/officeDocument/2006/relationships/slide" Target="slides/slide137.xml"/><Relationship Id="rId264" Type="http://schemas.openxmlformats.org/officeDocument/2006/relationships/slide" Target="slides/slide258.xml"/><Relationship Id="rId142" Type="http://schemas.openxmlformats.org/officeDocument/2006/relationships/slide" Target="slides/slide136.xml"/><Relationship Id="rId263" Type="http://schemas.openxmlformats.org/officeDocument/2006/relationships/slide" Target="slides/slide257.xml"/><Relationship Id="rId141" Type="http://schemas.openxmlformats.org/officeDocument/2006/relationships/slide" Target="slides/slide135.xml"/><Relationship Id="rId262" Type="http://schemas.openxmlformats.org/officeDocument/2006/relationships/slide" Target="slides/slide256.xml"/><Relationship Id="rId140" Type="http://schemas.openxmlformats.org/officeDocument/2006/relationships/slide" Target="slides/slide134.xml"/><Relationship Id="rId261" Type="http://schemas.openxmlformats.org/officeDocument/2006/relationships/slide" Target="slides/slide255.xml"/><Relationship Id="rId5" Type="http://schemas.openxmlformats.org/officeDocument/2006/relationships/slideMaster" Target="slideMasters/slideMaster1.xml"/><Relationship Id="rId147" Type="http://schemas.openxmlformats.org/officeDocument/2006/relationships/slide" Target="slides/slide141.xml"/><Relationship Id="rId268" Type="http://schemas.openxmlformats.org/officeDocument/2006/relationships/slide" Target="slides/slide262.xml"/><Relationship Id="rId6" Type="http://schemas.openxmlformats.org/officeDocument/2006/relationships/notesMaster" Target="notesMasters/notesMaster1.xml"/><Relationship Id="rId146" Type="http://schemas.openxmlformats.org/officeDocument/2006/relationships/slide" Target="slides/slide140.xml"/><Relationship Id="rId267" Type="http://schemas.openxmlformats.org/officeDocument/2006/relationships/slide" Target="slides/slide261.xml"/><Relationship Id="rId7" Type="http://schemas.openxmlformats.org/officeDocument/2006/relationships/slide" Target="slides/slide1.xml"/><Relationship Id="rId145" Type="http://schemas.openxmlformats.org/officeDocument/2006/relationships/slide" Target="slides/slide139.xml"/><Relationship Id="rId266" Type="http://schemas.openxmlformats.org/officeDocument/2006/relationships/slide" Target="slides/slide260.xml"/><Relationship Id="rId8" Type="http://schemas.openxmlformats.org/officeDocument/2006/relationships/slide" Target="slides/slide2.xml"/><Relationship Id="rId144" Type="http://schemas.openxmlformats.org/officeDocument/2006/relationships/slide" Target="slides/slide138.xml"/><Relationship Id="rId265" Type="http://schemas.openxmlformats.org/officeDocument/2006/relationships/slide" Target="slides/slide259.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260" Type="http://schemas.openxmlformats.org/officeDocument/2006/relationships/slide" Target="slides/slide254.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139" Type="http://schemas.openxmlformats.org/officeDocument/2006/relationships/slide" Target="slides/slide133.xml"/><Relationship Id="rId138" Type="http://schemas.openxmlformats.org/officeDocument/2006/relationships/slide" Target="slides/slide132.xml"/><Relationship Id="rId259" Type="http://schemas.openxmlformats.org/officeDocument/2006/relationships/slide" Target="slides/slide253.xml"/><Relationship Id="rId137" Type="http://schemas.openxmlformats.org/officeDocument/2006/relationships/slide" Target="slides/slide131.xml"/><Relationship Id="rId258" Type="http://schemas.openxmlformats.org/officeDocument/2006/relationships/slide" Target="slides/slide252.xml"/><Relationship Id="rId132" Type="http://schemas.openxmlformats.org/officeDocument/2006/relationships/slide" Target="slides/slide126.xml"/><Relationship Id="rId253" Type="http://schemas.openxmlformats.org/officeDocument/2006/relationships/slide" Target="slides/slide247.xml"/><Relationship Id="rId131" Type="http://schemas.openxmlformats.org/officeDocument/2006/relationships/slide" Target="slides/slide125.xml"/><Relationship Id="rId252" Type="http://schemas.openxmlformats.org/officeDocument/2006/relationships/slide" Target="slides/slide246.xml"/><Relationship Id="rId130" Type="http://schemas.openxmlformats.org/officeDocument/2006/relationships/slide" Target="slides/slide124.xml"/><Relationship Id="rId251" Type="http://schemas.openxmlformats.org/officeDocument/2006/relationships/slide" Target="slides/slide245.xml"/><Relationship Id="rId250" Type="http://schemas.openxmlformats.org/officeDocument/2006/relationships/slide" Target="slides/slide244.xml"/><Relationship Id="rId136" Type="http://schemas.openxmlformats.org/officeDocument/2006/relationships/slide" Target="slides/slide130.xml"/><Relationship Id="rId257" Type="http://schemas.openxmlformats.org/officeDocument/2006/relationships/slide" Target="slides/slide251.xml"/><Relationship Id="rId135" Type="http://schemas.openxmlformats.org/officeDocument/2006/relationships/slide" Target="slides/slide129.xml"/><Relationship Id="rId256" Type="http://schemas.openxmlformats.org/officeDocument/2006/relationships/slide" Target="slides/slide250.xml"/><Relationship Id="rId134" Type="http://schemas.openxmlformats.org/officeDocument/2006/relationships/slide" Target="slides/slide128.xml"/><Relationship Id="rId255" Type="http://schemas.openxmlformats.org/officeDocument/2006/relationships/slide" Target="slides/slide249.xml"/><Relationship Id="rId133" Type="http://schemas.openxmlformats.org/officeDocument/2006/relationships/slide" Target="slides/slide127.xml"/><Relationship Id="rId254" Type="http://schemas.openxmlformats.org/officeDocument/2006/relationships/slide" Target="slides/slide248.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172" Type="http://schemas.openxmlformats.org/officeDocument/2006/relationships/slide" Target="slides/slide166.xml"/><Relationship Id="rId293" Type="http://schemas.openxmlformats.org/officeDocument/2006/relationships/slide" Target="slides/slide287.xml"/><Relationship Id="rId65" Type="http://schemas.openxmlformats.org/officeDocument/2006/relationships/slide" Target="slides/slide59.xml"/><Relationship Id="rId171" Type="http://schemas.openxmlformats.org/officeDocument/2006/relationships/slide" Target="slides/slide165.xml"/><Relationship Id="rId292" Type="http://schemas.openxmlformats.org/officeDocument/2006/relationships/slide" Target="slides/slide286.xml"/><Relationship Id="rId68" Type="http://schemas.openxmlformats.org/officeDocument/2006/relationships/slide" Target="slides/slide62.xml"/><Relationship Id="rId170" Type="http://schemas.openxmlformats.org/officeDocument/2006/relationships/slide" Target="slides/slide164.xml"/><Relationship Id="rId291" Type="http://schemas.openxmlformats.org/officeDocument/2006/relationships/slide" Target="slides/slide285.xml"/><Relationship Id="rId67" Type="http://schemas.openxmlformats.org/officeDocument/2006/relationships/slide" Target="slides/slide61.xml"/><Relationship Id="rId290" Type="http://schemas.openxmlformats.org/officeDocument/2006/relationships/slide" Target="slides/slide284.xml"/><Relationship Id="rId60" Type="http://schemas.openxmlformats.org/officeDocument/2006/relationships/slide" Target="slides/slide54.xml"/><Relationship Id="rId165" Type="http://schemas.openxmlformats.org/officeDocument/2006/relationships/slide" Target="slides/slide159.xml"/><Relationship Id="rId286" Type="http://schemas.openxmlformats.org/officeDocument/2006/relationships/slide" Target="slides/slide280.xml"/><Relationship Id="rId69" Type="http://schemas.openxmlformats.org/officeDocument/2006/relationships/slide" Target="slides/slide63.xml"/><Relationship Id="rId164" Type="http://schemas.openxmlformats.org/officeDocument/2006/relationships/slide" Target="slides/slide158.xml"/><Relationship Id="rId285" Type="http://schemas.openxmlformats.org/officeDocument/2006/relationships/slide" Target="slides/slide279.xml"/><Relationship Id="rId163" Type="http://schemas.openxmlformats.org/officeDocument/2006/relationships/slide" Target="slides/slide157.xml"/><Relationship Id="rId284" Type="http://schemas.openxmlformats.org/officeDocument/2006/relationships/slide" Target="slides/slide278.xml"/><Relationship Id="rId162" Type="http://schemas.openxmlformats.org/officeDocument/2006/relationships/slide" Target="slides/slide156.xml"/><Relationship Id="rId283" Type="http://schemas.openxmlformats.org/officeDocument/2006/relationships/slide" Target="slides/slide277.xml"/><Relationship Id="rId169" Type="http://schemas.openxmlformats.org/officeDocument/2006/relationships/slide" Target="slides/slide163.xml"/><Relationship Id="rId168" Type="http://schemas.openxmlformats.org/officeDocument/2006/relationships/slide" Target="slides/slide162.xml"/><Relationship Id="rId289" Type="http://schemas.openxmlformats.org/officeDocument/2006/relationships/slide" Target="slides/slide283.xml"/><Relationship Id="rId167" Type="http://schemas.openxmlformats.org/officeDocument/2006/relationships/slide" Target="slides/slide161.xml"/><Relationship Id="rId288" Type="http://schemas.openxmlformats.org/officeDocument/2006/relationships/slide" Target="slides/slide282.xml"/><Relationship Id="rId166" Type="http://schemas.openxmlformats.org/officeDocument/2006/relationships/slide" Target="slides/slide160.xml"/><Relationship Id="rId287" Type="http://schemas.openxmlformats.org/officeDocument/2006/relationships/slide" Target="slides/slide281.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161" Type="http://schemas.openxmlformats.org/officeDocument/2006/relationships/slide" Target="slides/slide155.xml"/><Relationship Id="rId282" Type="http://schemas.openxmlformats.org/officeDocument/2006/relationships/slide" Target="slides/slide276.xml"/><Relationship Id="rId54" Type="http://schemas.openxmlformats.org/officeDocument/2006/relationships/slide" Target="slides/slide48.xml"/><Relationship Id="rId160" Type="http://schemas.openxmlformats.org/officeDocument/2006/relationships/slide" Target="slides/slide154.xml"/><Relationship Id="rId281" Type="http://schemas.openxmlformats.org/officeDocument/2006/relationships/slide" Target="slides/slide275.xml"/><Relationship Id="rId57" Type="http://schemas.openxmlformats.org/officeDocument/2006/relationships/slide" Target="slides/slide51.xml"/><Relationship Id="rId280" Type="http://schemas.openxmlformats.org/officeDocument/2006/relationships/slide" Target="slides/slide274.xml"/><Relationship Id="rId56" Type="http://schemas.openxmlformats.org/officeDocument/2006/relationships/slide" Target="slides/slide50.xml"/><Relationship Id="rId159" Type="http://schemas.openxmlformats.org/officeDocument/2006/relationships/slide" Target="slides/slide153.xml"/><Relationship Id="rId59" Type="http://schemas.openxmlformats.org/officeDocument/2006/relationships/slide" Target="slides/slide53.xml"/><Relationship Id="rId154" Type="http://schemas.openxmlformats.org/officeDocument/2006/relationships/slide" Target="slides/slide148.xml"/><Relationship Id="rId275" Type="http://schemas.openxmlformats.org/officeDocument/2006/relationships/slide" Target="slides/slide269.xml"/><Relationship Id="rId58" Type="http://schemas.openxmlformats.org/officeDocument/2006/relationships/slide" Target="slides/slide52.xml"/><Relationship Id="rId153" Type="http://schemas.openxmlformats.org/officeDocument/2006/relationships/slide" Target="slides/slide147.xml"/><Relationship Id="rId274" Type="http://schemas.openxmlformats.org/officeDocument/2006/relationships/slide" Target="slides/slide268.xml"/><Relationship Id="rId152" Type="http://schemas.openxmlformats.org/officeDocument/2006/relationships/slide" Target="slides/slide146.xml"/><Relationship Id="rId273" Type="http://schemas.openxmlformats.org/officeDocument/2006/relationships/slide" Target="slides/slide267.xml"/><Relationship Id="rId151" Type="http://schemas.openxmlformats.org/officeDocument/2006/relationships/slide" Target="slides/slide145.xml"/><Relationship Id="rId272" Type="http://schemas.openxmlformats.org/officeDocument/2006/relationships/slide" Target="slides/slide266.xml"/><Relationship Id="rId158" Type="http://schemas.openxmlformats.org/officeDocument/2006/relationships/slide" Target="slides/slide152.xml"/><Relationship Id="rId279" Type="http://schemas.openxmlformats.org/officeDocument/2006/relationships/slide" Target="slides/slide273.xml"/><Relationship Id="rId157" Type="http://schemas.openxmlformats.org/officeDocument/2006/relationships/slide" Target="slides/slide151.xml"/><Relationship Id="rId278" Type="http://schemas.openxmlformats.org/officeDocument/2006/relationships/slide" Target="slides/slide272.xml"/><Relationship Id="rId156" Type="http://schemas.openxmlformats.org/officeDocument/2006/relationships/slide" Target="slides/slide150.xml"/><Relationship Id="rId277" Type="http://schemas.openxmlformats.org/officeDocument/2006/relationships/slide" Target="slides/slide271.xml"/><Relationship Id="rId155" Type="http://schemas.openxmlformats.org/officeDocument/2006/relationships/slide" Target="slides/slide149.xml"/><Relationship Id="rId276" Type="http://schemas.openxmlformats.org/officeDocument/2006/relationships/slide" Target="slides/slide270.xml"/><Relationship Id="rId107" Type="http://schemas.openxmlformats.org/officeDocument/2006/relationships/slide" Target="slides/slide101.xml"/><Relationship Id="rId228" Type="http://schemas.openxmlformats.org/officeDocument/2006/relationships/slide" Target="slides/slide222.xml"/><Relationship Id="rId106" Type="http://schemas.openxmlformats.org/officeDocument/2006/relationships/slide" Target="slides/slide100.xml"/><Relationship Id="rId227" Type="http://schemas.openxmlformats.org/officeDocument/2006/relationships/slide" Target="slides/slide221.xml"/><Relationship Id="rId105" Type="http://schemas.openxmlformats.org/officeDocument/2006/relationships/slide" Target="slides/slide99.xml"/><Relationship Id="rId226" Type="http://schemas.openxmlformats.org/officeDocument/2006/relationships/slide" Target="slides/slide220.xml"/><Relationship Id="rId104" Type="http://schemas.openxmlformats.org/officeDocument/2006/relationships/slide" Target="slides/slide98.xml"/><Relationship Id="rId225" Type="http://schemas.openxmlformats.org/officeDocument/2006/relationships/slide" Target="slides/slide219.xml"/><Relationship Id="rId109" Type="http://schemas.openxmlformats.org/officeDocument/2006/relationships/slide" Target="slides/slide103.xml"/><Relationship Id="rId108" Type="http://schemas.openxmlformats.org/officeDocument/2006/relationships/slide" Target="slides/slide102.xml"/><Relationship Id="rId229" Type="http://schemas.openxmlformats.org/officeDocument/2006/relationships/slide" Target="slides/slide223.xml"/><Relationship Id="rId220" Type="http://schemas.openxmlformats.org/officeDocument/2006/relationships/slide" Target="slides/slide214.xml"/><Relationship Id="rId341" Type="http://schemas.openxmlformats.org/officeDocument/2006/relationships/font" Target="fonts/NotoSansSymbols-bold.fntdata"/><Relationship Id="rId340" Type="http://schemas.openxmlformats.org/officeDocument/2006/relationships/font" Target="fonts/NotoSansSymbols-regular.fntdata"/><Relationship Id="rId103" Type="http://schemas.openxmlformats.org/officeDocument/2006/relationships/slide" Target="slides/slide97.xml"/><Relationship Id="rId224" Type="http://schemas.openxmlformats.org/officeDocument/2006/relationships/slide" Target="slides/slide218.xml"/><Relationship Id="rId102" Type="http://schemas.openxmlformats.org/officeDocument/2006/relationships/slide" Target="slides/slide96.xml"/><Relationship Id="rId223" Type="http://schemas.openxmlformats.org/officeDocument/2006/relationships/slide" Target="slides/slide217.xml"/><Relationship Id="rId101" Type="http://schemas.openxmlformats.org/officeDocument/2006/relationships/slide" Target="slides/slide95.xml"/><Relationship Id="rId222" Type="http://schemas.openxmlformats.org/officeDocument/2006/relationships/slide" Target="slides/slide216.xml"/><Relationship Id="rId100" Type="http://schemas.openxmlformats.org/officeDocument/2006/relationships/slide" Target="slides/slide94.xml"/><Relationship Id="rId221" Type="http://schemas.openxmlformats.org/officeDocument/2006/relationships/slide" Target="slides/slide215.xml"/><Relationship Id="rId342" Type="http://customschemas.google.com/relationships/presentationmetadata" Target="metadata"/><Relationship Id="rId217" Type="http://schemas.openxmlformats.org/officeDocument/2006/relationships/slide" Target="slides/slide211.xml"/><Relationship Id="rId338" Type="http://schemas.openxmlformats.org/officeDocument/2006/relationships/font" Target="fonts/Tahoma-regular.fntdata"/><Relationship Id="rId216" Type="http://schemas.openxmlformats.org/officeDocument/2006/relationships/slide" Target="slides/slide210.xml"/><Relationship Id="rId337" Type="http://schemas.openxmlformats.org/officeDocument/2006/relationships/font" Target="fonts/Inter-bold.fntdata"/><Relationship Id="rId215" Type="http://schemas.openxmlformats.org/officeDocument/2006/relationships/slide" Target="slides/slide209.xml"/><Relationship Id="rId336" Type="http://schemas.openxmlformats.org/officeDocument/2006/relationships/font" Target="fonts/Inter-regular.fntdata"/><Relationship Id="rId214" Type="http://schemas.openxmlformats.org/officeDocument/2006/relationships/slide" Target="slides/slide208.xml"/><Relationship Id="rId335" Type="http://schemas.openxmlformats.org/officeDocument/2006/relationships/font" Target="fonts/Corsiva-boldItalic.fntdata"/><Relationship Id="rId219" Type="http://schemas.openxmlformats.org/officeDocument/2006/relationships/slide" Target="slides/slide213.xml"/><Relationship Id="rId218" Type="http://schemas.openxmlformats.org/officeDocument/2006/relationships/slide" Target="slides/slide212.xml"/><Relationship Id="rId339" Type="http://schemas.openxmlformats.org/officeDocument/2006/relationships/font" Target="fonts/Tahoma-bold.fntdata"/><Relationship Id="rId330" Type="http://schemas.openxmlformats.org/officeDocument/2006/relationships/slide" Target="slides/slide324.xml"/><Relationship Id="rId213" Type="http://schemas.openxmlformats.org/officeDocument/2006/relationships/slide" Target="slides/slide207.xml"/><Relationship Id="rId334" Type="http://schemas.openxmlformats.org/officeDocument/2006/relationships/font" Target="fonts/Corsiva-italic.fntdata"/><Relationship Id="rId212" Type="http://schemas.openxmlformats.org/officeDocument/2006/relationships/slide" Target="slides/slide206.xml"/><Relationship Id="rId333" Type="http://schemas.openxmlformats.org/officeDocument/2006/relationships/font" Target="fonts/Corsiva-bold.fntdata"/><Relationship Id="rId211" Type="http://schemas.openxmlformats.org/officeDocument/2006/relationships/slide" Target="slides/slide205.xml"/><Relationship Id="rId332" Type="http://schemas.openxmlformats.org/officeDocument/2006/relationships/font" Target="fonts/Corsiva-regular.fntdata"/><Relationship Id="rId210" Type="http://schemas.openxmlformats.org/officeDocument/2006/relationships/slide" Target="slides/slide204.xml"/><Relationship Id="rId331" Type="http://schemas.openxmlformats.org/officeDocument/2006/relationships/slide" Target="slides/slide325.xml"/><Relationship Id="rId129" Type="http://schemas.openxmlformats.org/officeDocument/2006/relationships/slide" Target="slides/slide123.xml"/><Relationship Id="rId128" Type="http://schemas.openxmlformats.org/officeDocument/2006/relationships/slide" Target="slides/slide122.xml"/><Relationship Id="rId249" Type="http://schemas.openxmlformats.org/officeDocument/2006/relationships/slide" Target="slides/slide243.xml"/><Relationship Id="rId127" Type="http://schemas.openxmlformats.org/officeDocument/2006/relationships/slide" Target="slides/slide121.xml"/><Relationship Id="rId248" Type="http://schemas.openxmlformats.org/officeDocument/2006/relationships/slide" Target="slides/slide242.xml"/><Relationship Id="rId126" Type="http://schemas.openxmlformats.org/officeDocument/2006/relationships/slide" Target="slides/slide120.xml"/><Relationship Id="rId247" Type="http://schemas.openxmlformats.org/officeDocument/2006/relationships/slide" Target="slides/slide241.xml"/><Relationship Id="rId121" Type="http://schemas.openxmlformats.org/officeDocument/2006/relationships/slide" Target="slides/slide115.xml"/><Relationship Id="rId242" Type="http://schemas.openxmlformats.org/officeDocument/2006/relationships/slide" Target="slides/slide236.xml"/><Relationship Id="rId120" Type="http://schemas.openxmlformats.org/officeDocument/2006/relationships/slide" Target="slides/slide114.xml"/><Relationship Id="rId241" Type="http://schemas.openxmlformats.org/officeDocument/2006/relationships/slide" Target="slides/slide235.xml"/><Relationship Id="rId240" Type="http://schemas.openxmlformats.org/officeDocument/2006/relationships/slide" Target="slides/slide234.xml"/><Relationship Id="rId125" Type="http://schemas.openxmlformats.org/officeDocument/2006/relationships/slide" Target="slides/slide119.xml"/><Relationship Id="rId246" Type="http://schemas.openxmlformats.org/officeDocument/2006/relationships/slide" Target="slides/slide240.xml"/><Relationship Id="rId124" Type="http://schemas.openxmlformats.org/officeDocument/2006/relationships/slide" Target="slides/slide118.xml"/><Relationship Id="rId245" Type="http://schemas.openxmlformats.org/officeDocument/2006/relationships/slide" Target="slides/slide239.xml"/><Relationship Id="rId123" Type="http://schemas.openxmlformats.org/officeDocument/2006/relationships/slide" Target="slides/slide117.xml"/><Relationship Id="rId244" Type="http://schemas.openxmlformats.org/officeDocument/2006/relationships/slide" Target="slides/slide238.xml"/><Relationship Id="rId122" Type="http://schemas.openxmlformats.org/officeDocument/2006/relationships/slide" Target="slides/slide116.xml"/><Relationship Id="rId243" Type="http://schemas.openxmlformats.org/officeDocument/2006/relationships/slide" Target="slides/slide237.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99" Type="http://schemas.openxmlformats.org/officeDocument/2006/relationships/slide" Target="slides/slide93.xml"/><Relationship Id="rId98" Type="http://schemas.openxmlformats.org/officeDocument/2006/relationships/slide" Target="slides/slide92.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18" Type="http://schemas.openxmlformats.org/officeDocument/2006/relationships/slide" Target="slides/slide112.xml"/><Relationship Id="rId239" Type="http://schemas.openxmlformats.org/officeDocument/2006/relationships/slide" Target="slides/slide233.xml"/><Relationship Id="rId117" Type="http://schemas.openxmlformats.org/officeDocument/2006/relationships/slide" Target="slides/slide111.xml"/><Relationship Id="rId238" Type="http://schemas.openxmlformats.org/officeDocument/2006/relationships/slide" Target="slides/slide232.xml"/><Relationship Id="rId116" Type="http://schemas.openxmlformats.org/officeDocument/2006/relationships/slide" Target="slides/slide110.xml"/><Relationship Id="rId237" Type="http://schemas.openxmlformats.org/officeDocument/2006/relationships/slide" Target="slides/slide231.xml"/><Relationship Id="rId115" Type="http://schemas.openxmlformats.org/officeDocument/2006/relationships/slide" Target="slides/slide109.xml"/><Relationship Id="rId236" Type="http://schemas.openxmlformats.org/officeDocument/2006/relationships/slide" Target="slides/slide230.xml"/><Relationship Id="rId119" Type="http://schemas.openxmlformats.org/officeDocument/2006/relationships/slide" Target="slides/slide113.xml"/><Relationship Id="rId110" Type="http://schemas.openxmlformats.org/officeDocument/2006/relationships/slide" Target="slides/slide104.xml"/><Relationship Id="rId231" Type="http://schemas.openxmlformats.org/officeDocument/2006/relationships/slide" Target="slides/slide225.xml"/><Relationship Id="rId230" Type="http://schemas.openxmlformats.org/officeDocument/2006/relationships/slide" Target="slides/slide224.xml"/><Relationship Id="rId114" Type="http://schemas.openxmlformats.org/officeDocument/2006/relationships/slide" Target="slides/slide108.xml"/><Relationship Id="rId235" Type="http://schemas.openxmlformats.org/officeDocument/2006/relationships/slide" Target="slides/slide229.xml"/><Relationship Id="rId113" Type="http://schemas.openxmlformats.org/officeDocument/2006/relationships/slide" Target="slides/slide107.xml"/><Relationship Id="rId234" Type="http://schemas.openxmlformats.org/officeDocument/2006/relationships/slide" Target="slides/slide228.xml"/><Relationship Id="rId112" Type="http://schemas.openxmlformats.org/officeDocument/2006/relationships/slide" Target="slides/slide106.xml"/><Relationship Id="rId233" Type="http://schemas.openxmlformats.org/officeDocument/2006/relationships/slide" Target="slides/slide227.xml"/><Relationship Id="rId111" Type="http://schemas.openxmlformats.org/officeDocument/2006/relationships/slide" Target="slides/slide105.xml"/><Relationship Id="rId232" Type="http://schemas.openxmlformats.org/officeDocument/2006/relationships/slide" Target="slides/slide226.xml"/><Relationship Id="rId305" Type="http://schemas.openxmlformats.org/officeDocument/2006/relationships/slide" Target="slides/slide299.xml"/><Relationship Id="rId304" Type="http://schemas.openxmlformats.org/officeDocument/2006/relationships/slide" Target="slides/slide298.xml"/><Relationship Id="rId303" Type="http://schemas.openxmlformats.org/officeDocument/2006/relationships/slide" Target="slides/slide297.xml"/><Relationship Id="rId302" Type="http://schemas.openxmlformats.org/officeDocument/2006/relationships/slide" Target="slides/slide296.xml"/><Relationship Id="rId309" Type="http://schemas.openxmlformats.org/officeDocument/2006/relationships/slide" Target="slides/slide303.xml"/><Relationship Id="rId308" Type="http://schemas.openxmlformats.org/officeDocument/2006/relationships/slide" Target="slides/slide302.xml"/><Relationship Id="rId307" Type="http://schemas.openxmlformats.org/officeDocument/2006/relationships/slide" Target="slides/slide301.xml"/><Relationship Id="rId306" Type="http://schemas.openxmlformats.org/officeDocument/2006/relationships/slide" Target="slides/slide300.xml"/><Relationship Id="rId301" Type="http://schemas.openxmlformats.org/officeDocument/2006/relationships/slide" Target="slides/slide295.xml"/><Relationship Id="rId300" Type="http://schemas.openxmlformats.org/officeDocument/2006/relationships/slide" Target="slides/slide294.xml"/><Relationship Id="rId206" Type="http://schemas.openxmlformats.org/officeDocument/2006/relationships/slide" Target="slides/slide200.xml"/><Relationship Id="rId327" Type="http://schemas.openxmlformats.org/officeDocument/2006/relationships/slide" Target="slides/slide321.xml"/><Relationship Id="rId205" Type="http://schemas.openxmlformats.org/officeDocument/2006/relationships/slide" Target="slides/slide199.xml"/><Relationship Id="rId326" Type="http://schemas.openxmlformats.org/officeDocument/2006/relationships/slide" Target="slides/slide320.xml"/><Relationship Id="rId204" Type="http://schemas.openxmlformats.org/officeDocument/2006/relationships/slide" Target="slides/slide198.xml"/><Relationship Id="rId325" Type="http://schemas.openxmlformats.org/officeDocument/2006/relationships/slide" Target="slides/slide319.xml"/><Relationship Id="rId203" Type="http://schemas.openxmlformats.org/officeDocument/2006/relationships/slide" Target="slides/slide197.xml"/><Relationship Id="rId324" Type="http://schemas.openxmlformats.org/officeDocument/2006/relationships/slide" Target="slides/slide318.xml"/><Relationship Id="rId209" Type="http://schemas.openxmlformats.org/officeDocument/2006/relationships/slide" Target="slides/slide203.xml"/><Relationship Id="rId208" Type="http://schemas.openxmlformats.org/officeDocument/2006/relationships/slide" Target="slides/slide202.xml"/><Relationship Id="rId329" Type="http://schemas.openxmlformats.org/officeDocument/2006/relationships/slide" Target="slides/slide323.xml"/><Relationship Id="rId207" Type="http://schemas.openxmlformats.org/officeDocument/2006/relationships/slide" Target="slides/slide201.xml"/><Relationship Id="rId328" Type="http://schemas.openxmlformats.org/officeDocument/2006/relationships/slide" Target="slides/slide322.xml"/><Relationship Id="rId202" Type="http://schemas.openxmlformats.org/officeDocument/2006/relationships/slide" Target="slides/slide196.xml"/><Relationship Id="rId323" Type="http://schemas.openxmlformats.org/officeDocument/2006/relationships/slide" Target="slides/slide317.xml"/><Relationship Id="rId201" Type="http://schemas.openxmlformats.org/officeDocument/2006/relationships/slide" Target="slides/slide195.xml"/><Relationship Id="rId322" Type="http://schemas.openxmlformats.org/officeDocument/2006/relationships/slide" Target="slides/slide316.xml"/><Relationship Id="rId200" Type="http://schemas.openxmlformats.org/officeDocument/2006/relationships/slide" Target="slides/slide194.xml"/><Relationship Id="rId321" Type="http://schemas.openxmlformats.org/officeDocument/2006/relationships/slide" Target="slides/slide315.xml"/><Relationship Id="rId320" Type="http://schemas.openxmlformats.org/officeDocument/2006/relationships/slide" Target="slides/slide314.xml"/><Relationship Id="rId316" Type="http://schemas.openxmlformats.org/officeDocument/2006/relationships/slide" Target="slides/slide310.xml"/><Relationship Id="rId315" Type="http://schemas.openxmlformats.org/officeDocument/2006/relationships/slide" Target="slides/slide309.xml"/><Relationship Id="rId314" Type="http://schemas.openxmlformats.org/officeDocument/2006/relationships/slide" Target="slides/slide308.xml"/><Relationship Id="rId313" Type="http://schemas.openxmlformats.org/officeDocument/2006/relationships/slide" Target="slides/slide307.xml"/><Relationship Id="rId319" Type="http://schemas.openxmlformats.org/officeDocument/2006/relationships/slide" Target="slides/slide313.xml"/><Relationship Id="rId318" Type="http://schemas.openxmlformats.org/officeDocument/2006/relationships/slide" Target="slides/slide312.xml"/><Relationship Id="rId317" Type="http://schemas.openxmlformats.org/officeDocument/2006/relationships/slide" Target="slides/slide311.xml"/><Relationship Id="rId312" Type="http://schemas.openxmlformats.org/officeDocument/2006/relationships/slide" Target="slides/slide306.xml"/><Relationship Id="rId311" Type="http://schemas.openxmlformats.org/officeDocument/2006/relationships/slide" Target="slides/slide305.xml"/><Relationship Id="rId310" Type="http://schemas.openxmlformats.org/officeDocument/2006/relationships/slide" Target="slides/slide30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0.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89" name="Google Shape;89;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
        <p:nvSpPr>
          <p:cNvPr id="90" name="Google Shape;90;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91" name="Google Shape;91;p1:notes"/>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ICSE   UNIT-III</a:t>
            </a:r>
            <a:endParaRPr/>
          </a:p>
        </p:txBody>
      </p:sp>
      <p:sp>
        <p:nvSpPr>
          <p:cNvPr id="92" name="Google Shape;92;p1:notes"/>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3/28/2022</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2"/>
                </a:solidFill>
                <a:latin typeface="Arial"/>
                <a:ea typeface="Arial"/>
                <a:cs typeface="Arial"/>
                <a:sym typeface="Arial"/>
              </a:rPr>
              <a:t>‹#›</a:t>
            </a:fld>
            <a:endParaRPr sz="1200">
              <a:solidFill>
                <a:schemeClr val="dk2"/>
              </a:solidFill>
              <a:latin typeface="Arial"/>
              <a:ea typeface="Arial"/>
              <a:cs typeface="Arial"/>
              <a:sym typeface="Arial"/>
            </a:endParaRPr>
          </a:p>
        </p:txBody>
      </p:sp>
      <p:sp>
        <p:nvSpPr>
          <p:cNvPr id="218" name="Google Shape;218;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9" name="Google Shape;219;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Times New Roman"/>
              <a:ea typeface="Times New Roman"/>
              <a:cs typeface="Times New Roman"/>
              <a:sym typeface="Times New Roman"/>
            </a:endParaRPr>
          </a:p>
        </p:txBody>
      </p:sp>
      <p:sp>
        <p:nvSpPr>
          <p:cNvPr id="220" name="Google Shape;220;p10:notes"/>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3/28/2022</a:t>
            </a:r>
            <a:endParaRPr sz="1200">
              <a:solidFill>
                <a:schemeClr val="dk1"/>
              </a:solidFill>
              <a:latin typeface="Calibri"/>
              <a:ea typeface="Calibri"/>
              <a:cs typeface="Calibri"/>
              <a:sym typeface="Calibri"/>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p10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65" name="Google Shape;1065;p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p10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72" name="Google Shape;1072;p1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7" name="Shape 1077"/>
        <p:cNvGrpSpPr/>
        <p:nvPr/>
      </p:nvGrpSpPr>
      <p:grpSpPr>
        <a:xfrm>
          <a:off x="0" y="0"/>
          <a:ext cx="0" cy="0"/>
          <a:chOff x="0" y="0"/>
          <a:chExt cx="0" cy="0"/>
        </a:xfrm>
      </p:grpSpPr>
      <p:sp>
        <p:nvSpPr>
          <p:cNvPr id="1078" name="Google Shape;1078;p10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79" name="Google Shape;1079;p1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4" name="Shape 1084"/>
        <p:cNvGrpSpPr/>
        <p:nvPr/>
      </p:nvGrpSpPr>
      <p:grpSpPr>
        <a:xfrm>
          <a:off x="0" y="0"/>
          <a:ext cx="0" cy="0"/>
          <a:chOff x="0" y="0"/>
          <a:chExt cx="0" cy="0"/>
        </a:xfrm>
      </p:grpSpPr>
      <p:sp>
        <p:nvSpPr>
          <p:cNvPr id="1085" name="Google Shape;1085;p10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86" name="Google Shape;1086;p1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p10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93" name="Google Shape;1093;p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p10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00" name="Google Shape;1100;p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p10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07" name="Google Shape;1107;p1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2" name="Shape 1112"/>
        <p:cNvGrpSpPr/>
        <p:nvPr/>
      </p:nvGrpSpPr>
      <p:grpSpPr>
        <a:xfrm>
          <a:off x="0" y="0"/>
          <a:ext cx="0" cy="0"/>
          <a:chOff x="0" y="0"/>
          <a:chExt cx="0" cy="0"/>
        </a:xfrm>
      </p:grpSpPr>
      <p:sp>
        <p:nvSpPr>
          <p:cNvPr id="1113" name="Google Shape;1113;p10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14" name="Google Shape;1114;p1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9" name="Shape 1119"/>
        <p:cNvGrpSpPr/>
        <p:nvPr/>
      </p:nvGrpSpPr>
      <p:grpSpPr>
        <a:xfrm>
          <a:off x="0" y="0"/>
          <a:ext cx="0" cy="0"/>
          <a:chOff x="0" y="0"/>
          <a:chExt cx="0" cy="0"/>
        </a:xfrm>
      </p:grpSpPr>
      <p:sp>
        <p:nvSpPr>
          <p:cNvPr id="1120" name="Google Shape;1120;p10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21" name="Google Shape;1121;p1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7" name="Shape 1127"/>
        <p:cNvGrpSpPr/>
        <p:nvPr/>
      </p:nvGrpSpPr>
      <p:grpSpPr>
        <a:xfrm>
          <a:off x="0" y="0"/>
          <a:ext cx="0" cy="0"/>
          <a:chOff x="0" y="0"/>
          <a:chExt cx="0" cy="0"/>
        </a:xfrm>
      </p:grpSpPr>
      <p:sp>
        <p:nvSpPr>
          <p:cNvPr id="1128" name="Google Shape;1128;p1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29" name="Google Shape;1129;p1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30" name="Google Shape;230;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p1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38" name="Google Shape;1138;p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4" name="Shape 1144"/>
        <p:cNvGrpSpPr/>
        <p:nvPr/>
      </p:nvGrpSpPr>
      <p:grpSpPr>
        <a:xfrm>
          <a:off x="0" y="0"/>
          <a:ext cx="0" cy="0"/>
          <a:chOff x="0" y="0"/>
          <a:chExt cx="0" cy="0"/>
        </a:xfrm>
      </p:grpSpPr>
      <p:sp>
        <p:nvSpPr>
          <p:cNvPr id="1145" name="Google Shape;1145;p1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46" name="Google Shape;1146;p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p1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54" name="Google Shape;1154;p1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0" name="Shape 1160"/>
        <p:cNvGrpSpPr/>
        <p:nvPr/>
      </p:nvGrpSpPr>
      <p:grpSpPr>
        <a:xfrm>
          <a:off x="0" y="0"/>
          <a:ext cx="0" cy="0"/>
          <a:chOff x="0" y="0"/>
          <a:chExt cx="0" cy="0"/>
        </a:xfrm>
      </p:grpSpPr>
      <p:sp>
        <p:nvSpPr>
          <p:cNvPr id="1161" name="Google Shape;1161;p1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62" name="Google Shape;1162;p1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p1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70" name="Google Shape;1170;p1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6" name="Shape 1176"/>
        <p:cNvGrpSpPr/>
        <p:nvPr/>
      </p:nvGrpSpPr>
      <p:grpSpPr>
        <a:xfrm>
          <a:off x="0" y="0"/>
          <a:ext cx="0" cy="0"/>
          <a:chOff x="0" y="0"/>
          <a:chExt cx="0" cy="0"/>
        </a:xfrm>
      </p:grpSpPr>
      <p:sp>
        <p:nvSpPr>
          <p:cNvPr id="1177" name="Google Shape;1177;p1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78" name="Google Shape;1178;p1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3" name="Shape 1183"/>
        <p:cNvGrpSpPr/>
        <p:nvPr/>
      </p:nvGrpSpPr>
      <p:grpSpPr>
        <a:xfrm>
          <a:off x="0" y="0"/>
          <a:ext cx="0" cy="0"/>
          <a:chOff x="0" y="0"/>
          <a:chExt cx="0" cy="0"/>
        </a:xfrm>
      </p:grpSpPr>
      <p:sp>
        <p:nvSpPr>
          <p:cNvPr id="1184" name="Google Shape;1184;p1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85" name="Google Shape;1185;p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p1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91" name="Google Shape;1191;p1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7" name="Shape 1197"/>
        <p:cNvGrpSpPr/>
        <p:nvPr/>
      </p:nvGrpSpPr>
      <p:grpSpPr>
        <a:xfrm>
          <a:off x="0" y="0"/>
          <a:ext cx="0" cy="0"/>
          <a:chOff x="0" y="0"/>
          <a:chExt cx="0" cy="0"/>
        </a:xfrm>
      </p:grpSpPr>
      <p:sp>
        <p:nvSpPr>
          <p:cNvPr id="1198" name="Google Shape;1198;p1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99" name="Google Shape;1199;p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7" name="Shape 1247"/>
        <p:cNvGrpSpPr/>
        <p:nvPr/>
      </p:nvGrpSpPr>
      <p:grpSpPr>
        <a:xfrm>
          <a:off x="0" y="0"/>
          <a:ext cx="0" cy="0"/>
          <a:chOff x="0" y="0"/>
          <a:chExt cx="0" cy="0"/>
        </a:xfrm>
      </p:grpSpPr>
      <p:sp>
        <p:nvSpPr>
          <p:cNvPr id="1248" name="Google Shape;1248;p1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249" name="Google Shape;1249;p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2"/>
                </a:solidFill>
                <a:latin typeface="Arial"/>
                <a:ea typeface="Arial"/>
                <a:cs typeface="Arial"/>
                <a:sym typeface="Arial"/>
              </a:rPr>
              <a:t>‹#›</a:t>
            </a:fld>
            <a:endParaRPr sz="1200">
              <a:solidFill>
                <a:schemeClr val="dk2"/>
              </a:solidFill>
              <a:latin typeface="Arial"/>
              <a:ea typeface="Arial"/>
              <a:cs typeface="Arial"/>
              <a:sym typeface="Arial"/>
            </a:endParaRPr>
          </a:p>
        </p:txBody>
      </p:sp>
      <p:sp>
        <p:nvSpPr>
          <p:cNvPr id="237" name="Google Shape;237;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8" name="Google Shape;238;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4" name="Shape 1254"/>
        <p:cNvGrpSpPr/>
        <p:nvPr/>
      </p:nvGrpSpPr>
      <p:grpSpPr>
        <a:xfrm>
          <a:off x="0" y="0"/>
          <a:ext cx="0" cy="0"/>
          <a:chOff x="0" y="0"/>
          <a:chExt cx="0" cy="0"/>
        </a:xfrm>
      </p:grpSpPr>
      <p:sp>
        <p:nvSpPr>
          <p:cNvPr id="1255" name="Google Shape;1255;p1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256" name="Google Shape;1256;p1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0" name="Shape 1260"/>
        <p:cNvGrpSpPr/>
        <p:nvPr/>
      </p:nvGrpSpPr>
      <p:grpSpPr>
        <a:xfrm>
          <a:off x="0" y="0"/>
          <a:ext cx="0" cy="0"/>
          <a:chOff x="0" y="0"/>
          <a:chExt cx="0" cy="0"/>
        </a:xfrm>
      </p:grpSpPr>
      <p:sp>
        <p:nvSpPr>
          <p:cNvPr id="1261" name="Google Shape;1261;p1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262" name="Google Shape;1262;p1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3" name="Google Shape;1263;p1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6" name="Shape 1286"/>
        <p:cNvGrpSpPr/>
        <p:nvPr/>
      </p:nvGrpSpPr>
      <p:grpSpPr>
        <a:xfrm>
          <a:off x="0" y="0"/>
          <a:ext cx="0" cy="0"/>
          <a:chOff x="0" y="0"/>
          <a:chExt cx="0" cy="0"/>
        </a:xfrm>
      </p:grpSpPr>
      <p:sp>
        <p:nvSpPr>
          <p:cNvPr id="1287" name="Google Shape;1287;p1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288" name="Google Shape;1288;p1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3" name="Shape 1293"/>
        <p:cNvGrpSpPr/>
        <p:nvPr/>
      </p:nvGrpSpPr>
      <p:grpSpPr>
        <a:xfrm>
          <a:off x="0" y="0"/>
          <a:ext cx="0" cy="0"/>
          <a:chOff x="0" y="0"/>
          <a:chExt cx="0" cy="0"/>
        </a:xfrm>
      </p:grpSpPr>
      <p:sp>
        <p:nvSpPr>
          <p:cNvPr id="1294" name="Google Shape;1294;p1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295" name="Google Shape;1295;p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0" name="Shape 1300"/>
        <p:cNvGrpSpPr/>
        <p:nvPr/>
      </p:nvGrpSpPr>
      <p:grpSpPr>
        <a:xfrm>
          <a:off x="0" y="0"/>
          <a:ext cx="0" cy="0"/>
          <a:chOff x="0" y="0"/>
          <a:chExt cx="0" cy="0"/>
        </a:xfrm>
      </p:grpSpPr>
      <p:sp>
        <p:nvSpPr>
          <p:cNvPr id="1301" name="Google Shape;1301;p1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02" name="Google Shape;1302;p1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5" name="Shape 1305"/>
        <p:cNvGrpSpPr/>
        <p:nvPr/>
      </p:nvGrpSpPr>
      <p:grpSpPr>
        <a:xfrm>
          <a:off x="0" y="0"/>
          <a:ext cx="0" cy="0"/>
          <a:chOff x="0" y="0"/>
          <a:chExt cx="0" cy="0"/>
        </a:xfrm>
      </p:grpSpPr>
      <p:sp>
        <p:nvSpPr>
          <p:cNvPr id="1306" name="Google Shape;1306;p1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07" name="Google Shape;1307;p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2" name="Shape 1312"/>
        <p:cNvGrpSpPr/>
        <p:nvPr/>
      </p:nvGrpSpPr>
      <p:grpSpPr>
        <a:xfrm>
          <a:off x="0" y="0"/>
          <a:ext cx="0" cy="0"/>
          <a:chOff x="0" y="0"/>
          <a:chExt cx="0" cy="0"/>
        </a:xfrm>
      </p:grpSpPr>
      <p:sp>
        <p:nvSpPr>
          <p:cNvPr id="1313" name="Google Shape;1313;p1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14" name="Google Shape;1314;p1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9" name="Shape 1319"/>
        <p:cNvGrpSpPr/>
        <p:nvPr/>
      </p:nvGrpSpPr>
      <p:grpSpPr>
        <a:xfrm>
          <a:off x="0" y="0"/>
          <a:ext cx="0" cy="0"/>
          <a:chOff x="0" y="0"/>
          <a:chExt cx="0" cy="0"/>
        </a:xfrm>
      </p:grpSpPr>
      <p:sp>
        <p:nvSpPr>
          <p:cNvPr id="1320" name="Google Shape;1320;p1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21" name="Google Shape;1321;p1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6" name="Shape 1326"/>
        <p:cNvGrpSpPr/>
        <p:nvPr/>
      </p:nvGrpSpPr>
      <p:grpSpPr>
        <a:xfrm>
          <a:off x="0" y="0"/>
          <a:ext cx="0" cy="0"/>
          <a:chOff x="0" y="0"/>
          <a:chExt cx="0" cy="0"/>
        </a:xfrm>
      </p:grpSpPr>
      <p:sp>
        <p:nvSpPr>
          <p:cNvPr id="1327" name="Google Shape;1327;p1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28" name="Google Shape;1328;p1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3" name="Shape 1333"/>
        <p:cNvGrpSpPr/>
        <p:nvPr/>
      </p:nvGrpSpPr>
      <p:grpSpPr>
        <a:xfrm>
          <a:off x="0" y="0"/>
          <a:ext cx="0" cy="0"/>
          <a:chOff x="0" y="0"/>
          <a:chExt cx="0" cy="0"/>
        </a:xfrm>
      </p:grpSpPr>
      <p:sp>
        <p:nvSpPr>
          <p:cNvPr id="1334" name="Google Shape;1334;p1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35" name="Google Shape;1335;p1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9" name="Google Shape;249;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p1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44" name="Google Shape;1344;p1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9" name="Shape 1349"/>
        <p:cNvGrpSpPr/>
        <p:nvPr/>
      </p:nvGrpSpPr>
      <p:grpSpPr>
        <a:xfrm>
          <a:off x="0" y="0"/>
          <a:ext cx="0" cy="0"/>
          <a:chOff x="0" y="0"/>
          <a:chExt cx="0" cy="0"/>
        </a:xfrm>
      </p:grpSpPr>
      <p:sp>
        <p:nvSpPr>
          <p:cNvPr id="1350" name="Google Shape;1350;p1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51" name="Google Shape;1351;p1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6" name="Shape 1356"/>
        <p:cNvGrpSpPr/>
        <p:nvPr/>
      </p:nvGrpSpPr>
      <p:grpSpPr>
        <a:xfrm>
          <a:off x="0" y="0"/>
          <a:ext cx="0" cy="0"/>
          <a:chOff x="0" y="0"/>
          <a:chExt cx="0" cy="0"/>
        </a:xfrm>
      </p:grpSpPr>
      <p:sp>
        <p:nvSpPr>
          <p:cNvPr id="1357" name="Google Shape;1357;p1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58" name="Google Shape;1358;p1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3" name="Shape 1363"/>
        <p:cNvGrpSpPr/>
        <p:nvPr/>
      </p:nvGrpSpPr>
      <p:grpSpPr>
        <a:xfrm>
          <a:off x="0" y="0"/>
          <a:ext cx="0" cy="0"/>
          <a:chOff x="0" y="0"/>
          <a:chExt cx="0" cy="0"/>
        </a:xfrm>
      </p:grpSpPr>
      <p:sp>
        <p:nvSpPr>
          <p:cNvPr id="1364" name="Google Shape;1364;p1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65" name="Google Shape;1365;p1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0" name="Shape 1370"/>
        <p:cNvGrpSpPr/>
        <p:nvPr/>
      </p:nvGrpSpPr>
      <p:grpSpPr>
        <a:xfrm>
          <a:off x="0" y="0"/>
          <a:ext cx="0" cy="0"/>
          <a:chOff x="0" y="0"/>
          <a:chExt cx="0" cy="0"/>
        </a:xfrm>
      </p:grpSpPr>
      <p:sp>
        <p:nvSpPr>
          <p:cNvPr id="1371" name="Google Shape;1371;p1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72" name="Google Shape;1372;p1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7" name="Shape 1377"/>
        <p:cNvGrpSpPr/>
        <p:nvPr/>
      </p:nvGrpSpPr>
      <p:grpSpPr>
        <a:xfrm>
          <a:off x="0" y="0"/>
          <a:ext cx="0" cy="0"/>
          <a:chOff x="0" y="0"/>
          <a:chExt cx="0" cy="0"/>
        </a:xfrm>
      </p:grpSpPr>
      <p:sp>
        <p:nvSpPr>
          <p:cNvPr id="1378" name="Google Shape;1378;p1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79" name="Google Shape;1379;p1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4" name="Shape 1384"/>
        <p:cNvGrpSpPr/>
        <p:nvPr/>
      </p:nvGrpSpPr>
      <p:grpSpPr>
        <a:xfrm>
          <a:off x="0" y="0"/>
          <a:ext cx="0" cy="0"/>
          <a:chOff x="0" y="0"/>
          <a:chExt cx="0" cy="0"/>
        </a:xfrm>
      </p:grpSpPr>
      <p:sp>
        <p:nvSpPr>
          <p:cNvPr id="1385" name="Google Shape;1385;p13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1386" name="Google Shape;1386;p1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87" name="Google Shape;1387;p1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3" name="Shape 1393"/>
        <p:cNvGrpSpPr/>
        <p:nvPr/>
      </p:nvGrpSpPr>
      <p:grpSpPr>
        <a:xfrm>
          <a:off x="0" y="0"/>
          <a:ext cx="0" cy="0"/>
          <a:chOff x="0" y="0"/>
          <a:chExt cx="0" cy="0"/>
        </a:xfrm>
      </p:grpSpPr>
      <p:sp>
        <p:nvSpPr>
          <p:cNvPr id="1394" name="Google Shape;1394;p1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395" name="Google Shape;1395;p1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0" name="Shape 1400"/>
        <p:cNvGrpSpPr/>
        <p:nvPr/>
      </p:nvGrpSpPr>
      <p:grpSpPr>
        <a:xfrm>
          <a:off x="0" y="0"/>
          <a:ext cx="0" cy="0"/>
          <a:chOff x="0" y="0"/>
          <a:chExt cx="0" cy="0"/>
        </a:xfrm>
      </p:grpSpPr>
      <p:sp>
        <p:nvSpPr>
          <p:cNvPr id="1401" name="Google Shape;1401;p13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02" name="Google Shape;1402;p1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8" name="Shape 1408"/>
        <p:cNvGrpSpPr/>
        <p:nvPr/>
      </p:nvGrpSpPr>
      <p:grpSpPr>
        <a:xfrm>
          <a:off x="0" y="0"/>
          <a:ext cx="0" cy="0"/>
          <a:chOff x="0" y="0"/>
          <a:chExt cx="0" cy="0"/>
        </a:xfrm>
      </p:grpSpPr>
      <p:sp>
        <p:nvSpPr>
          <p:cNvPr id="1409" name="Google Shape;1409;p14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10" name="Google Shape;1410;p1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60" name="Google Shape;260;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5" name="Shape 1415"/>
        <p:cNvGrpSpPr/>
        <p:nvPr/>
      </p:nvGrpSpPr>
      <p:grpSpPr>
        <a:xfrm>
          <a:off x="0" y="0"/>
          <a:ext cx="0" cy="0"/>
          <a:chOff x="0" y="0"/>
          <a:chExt cx="0" cy="0"/>
        </a:xfrm>
      </p:grpSpPr>
      <p:sp>
        <p:nvSpPr>
          <p:cNvPr id="1416" name="Google Shape;1416;p14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17" name="Google Shape;1417;p1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2" name="Shape 1422"/>
        <p:cNvGrpSpPr/>
        <p:nvPr/>
      </p:nvGrpSpPr>
      <p:grpSpPr>
        <a:xfrm>
          <a:off x="0" y="0"/>
          <a:ext cx="0" cy="0"/>
          <a:chOff x="0" y="0"/>
          <a:chExt cx="0" cy="0"/>
        </a:xfrm>
      </p:grpSpPr>
      <p:sp>
        <p:nvSpPr>
          <p:cNvPr id="1423" name="Google Shape;1423;p14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1424" name="Google Shape;1424;p1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425" name="Google Shape;1425;p14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4" name="Shape 1434"/>
        <p:cNvGrpSpPr/>
        <p:nvPr/>
      </p:nvGrpSpPr>
      <p:grpSpPr>
        <a:xfrm>
          <a:off x="0" y="0"/>
          <a:ext cx="0" cy="0"/>
          <a:chOff x="0" y="0"/>
          <a:chExt cx="0" cy="0"/>
        </a:xfrm>
      </p:grpSpPr>
      <p:sp>
        <p:nvSpPr>
          <p:cNvPr id="1435" name="Google Shape;1435;p1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36" name="Google Shape;1436;p1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2" name="Shape 1442"/>
        <p:cNvGrpSpPr/>
        <p:nvPr/>
      </p:nvGrpSpPr>
      <p:grpSpPr>
        <a:xfrm>
          <a:off x="0" y="0"/>
          <a:ext cx="0" cy="0"/>
          <a:chOff x="0" y="0"/>
          <a:chExt cx="0" cy="0"/>
        </a:xfrm>
      </p:grpSpPr>
      <p:sp>
        <p:nvSpPr>
          <p:cNvPr id="1443" name="Google Shape;1443;p1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44" name="Google Shape;1444;p1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9" name="Shape 1449"/>
        <p:cNvGrpSpPr/>
        <p:nvPr/>
      </p:nvGrpSpPr>
      <p:grpSpPr>
        <a:xfrm>
          <a:off x="0" y="0"/>
          <a:ext cx="0" cy="0"/>
          <a:chOff x="0" y="0"/>
          <a:chExt cx="0" cy="0"/>
        </a:xfrm>
      </p:grpSpPr>
      <p:sp>
        <p:nvSpPr>
          <p:cNvPr id="1450" name="Google Shape;1450;p14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51" name="Google Shape;1451;p1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7" name="Shape 1457"/>
        <p:cNvGrpSpPr/>
        <p:nvPr/>
      </p:nvGrpSpPr>
      <p:grpSpPr>
        <a:xfrm>
          <a:off x="0" y="0"/>
          <a:ext cx="0" cy="0"/>
          <a:chOff x="0" y="0"/>
          <a:chExt cx="0" cy="0"/>
        </a:xfrm>
      </p:grpSpPr>
      <p:sp>
        <p:nvSpPr>
          <p:cNvPr id="1458" name="Google Shape;1458;p14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59" name="Google Shape;1459;p1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5" name="Shape 1465"/>
        <p:cNvGrpSpPr/>
        <p:nvPr/>
      </p:nvGrpSpPr>
      <p:grpSpPr>
        <a:xfrm>
          <a:off x="0" y="0"/>
          <a:ext cx="0" cy="0"/>
          <a:chOff x="0" y="0"/>
          <a:chExt cx="0" cy="0"/>
        </a:xfrm>
      </p:grpSpPr>
      <p:sp>
        <p:nvSpPr>
          <p:cNvPr id="1466" name="Google Shape;1466;p1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67" name="Google Shape;1467;p1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3" name="Shape 1473"/>
        <p:cNvGrpSpPr/>
        <p:nvPr/>
      </p:nvGrpSpPr>
      <p:grpSpPr>
        <a:xfrm>
          <a:off x="0" y="0"/>
          <a:ext cx="0" cy="0"/>
          <a:chOff x="0" y="0"/>
          <a:chExt cx="0" cy="0"/>
        </a:xfrm>
      </p:grpSpPr>
      <p:sp>
        <p:nvSpPr>
          <p:cNvPr id="1474" name="Google Shape;1474;p1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75" name="Google Shape;1475;p1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8" name="Shape 1498"/>
        <p:cNvGrpSpPr/>
        <p:nvPr/>
      </p:nvGrpSpPr>
      <p:grpSpPr>
        <a:xfrm>
          <a:off x="0" y="0"/>
          <a:ext cx="0" cy="0"/>
          <a:chOff x="0" y="0"/>
          <a:chExt cx="0" cy="0"/>
        </a:xfrm>
      </p:grpSpPr>
      <p:sp>
        <p:nvSpPr>
          <p:cNvPr id="1499" name="Google Shape;1499;p1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500" name="Google Shape;1500;p1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4" name="Shape 1564"/>
        <p:cNvGrpSpPr/>
        <p:nvPr/>
      </p:nvGrpSpPr>
      <p:grpSpPr>
        <a:xfrm>
          <a:off x="0" y="0"/>
          <a:ext cx="0" cy="0"/>
          <a:chOff x="0" y="0"/>
          <a:chExt cx="0" cy="0"/>
        </a:xfrm>
      </p:grpSpPr>
      <p:sp>
        <p:nvSpPr>
          <p:cNvPr id="1565" name="Google Shape;1565;p15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566" name="Google Shape;1566;p1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2"/>
                </a:solidFill>
                <a:latin typeface="Arial"/>
                <a:ea typeface="Arial"/>
                <a:cs typeface="Arial"/>
                <a:sym typeface="Arial"/>
              </a:rPr>
              <a:t>‹#›</a:t>
            </a:fld>
            <a:endParaRPr sz="1200">
              <a:solidFill>
                <a:schemeClr val="dk2"/>
              </a:solidFill>
              <a:latin typeface="Arial"/>
              <a:ea typeface="Arial"/>
              <a:cs typeface="Arial"/>
              <a:sym typeface="Arial"/>
            </a:endParaRPr>
          </a:p>
        </p:txBody>
      </p:sp>
      <p:sp>
        <p:nvSpPr>
          <p:cNvPr id="266" name="Google Shape;266;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67" name="Google Shape;267;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9" name="Shape 1609"/>
        <p:cNvGrpSpPr/>
        <p:nvPr/>
      </p:nvGrpSpPr>
      <p:grpSpPr>
        <a:xfrm>
          <a:off x="0" y="0"/>
          <a:ext cx="0" cy="0"/>
          <a:chOff x="0" y="0"/>
          <a:chExt cx="0" cy="0"/>
        </a:xfrm>
      </p:grpSpPr>
      <p:sp>
        <p:nvSpPr>
          <p:cNvPr id="1610" name="Google Shape;1610;p15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611" name="Google Shape;1611;p1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4" name="Shape 1654"/>
        <p:cNvGrpSpPr/>
        <p:nvPr/>
      </p:nvGrpSpPr>
      <p:grpSpPr>
        <a:xfrm>
          <a:off x="0" y="0"/>
          <a:ext cx="0" cy="0"/>
          <a:chOff x="0" y="0"/>
          <a:chExt cx="0" cy="0"/>
        </a:xfrm>
      </p:grpSpPr>
      <p:sp>
        <p:nvSpPr>
          <p:cNvPr id="1655" name="Google Shape;1655;p15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656" name="Google Shape;1656;p1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2" name="Shape 1662"/>
        <p:cNvGrpSpPr/>
        <p:nvPr/>
      </p:nvGrpSpPr>
      <p:grpSpPr>
        <a:xfrm>
          <a:off x="0" y="0"/>
          <a:ext cx="0" cy="0"/>
          <a:chOff x="0" y="0"/>
          <a:chExt cx="0" cy="0"/>
        </a:xfrm>
      </p:grpSpPr>
      <p:sp>
        <p:nvSpPr>
          <p:cNvPr id="1663" name="Google Shape;1663;p15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664" name="Google Shape;1664;p1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2" name="Shape 1672"/>
        <p:cNvGrpSpPr/>
        <p:nvPr/>
      </p:nvGrpSpPr>
      <p:grpSpPr>
        <a:xfrm>
          <a:off x="0" y="0"/>
          <a:ext cx="0" cy="0"/>
          <a:chOff x="0" y="0"/>
          <a:chExt cx="0" cy="0"/>
        </a:xfrm>
      </p:grpSpPr>
      <p:sp>
        <p:nvSpPr>
          <p:cNvPr id="1673" name="Google Shape;1673;p15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674" name="Google Shape;1674;p1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9" name="Shape 1719"/>
        <p:cNvGrpSpPr/>
        <p:nvPr/>
      </p:nvGrpSpPr>
      <p:grpSpPr>
        <a:xfrm>
          <a:off x="0" y="0"/>
          <a:ext cx="0" cy="0"/>
          <a:chOff x="0" y="0"/>
          <a:chExt cx="0" cy="0"/>
        </a:xfrm>
      </p:grpSpPr>
      <p:sp>
        <p:nvSpPr>
          <p:cNvPr id="1720" name="Google Shape;1720;p15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721" name="Google Shape;1721;p1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7" name="Shape 1727"/>
        <p:cNvGrpSpPr/>
        <p:nvPr/>
      </p:nvGrpSpPr>
      <p:grpSpPr>
        <a:xfrm>
          <a:off x="0" y="0"/>
          <a:ext cx="0" cy="0"/>
          <a:chOff x="0" y="0"/>
          <a:chExt cx="0" cy="0"/>
        </a:xfrm>
      </p:grpSpPr>
      <p:sp>
        <p:nvSpPr>
          <p:cNvPr id="1728" name="Google Shape;1728;p15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729" name="Google Shape;1729;p1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4" name="Shape 1734"/>
        <p:cNvGrpSpPr/>
        <p:nvPr/>
      </p:nvGrpSpPr>
      <p:grpSpPr>
        <a:xfrm>
          <a:off x="0" y="0"/>
          <a:ext cx="0" cy="0"/>
          <a:chOff x="0" y="0"/>
          <a:chExt cx="0" cy="0"/>
        </a:xfrm>
      </p:grpSpPr>
      <p:sp>
        <p:nvSpPr>
          <p:cNvPr id="1735" name="Google Shape;1735;p15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736" name="Google Shape;1736;p1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2" name="Shape 1742"/>
        <p:cNvGrpSpPr/>
        <p:nvPr/>
      </p:nvGrpSpPr>
      <p:grpSpPr>
        <a:xfrm>
          <a:off x="0" y="0"/>
          <a:ext cx="0" cy="0"/>
          <a:chOff x="0" y="0"/>
          <a:chExt cx="0" cy="0"/>
        </a:xfrm>
      </p:grpSpPr>
      <p:sp>
        <p:nvSpPr>
          <p:cNvPr id="1743" name="Google Shape;1743;p15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744" name="Google Shape;1744;p1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8" name="Shape 1748"/>
        <p:cNvGrpSpPr/>
        <p:nvPr/>
      </p:nvGrpSpPr>
      <p:grpSpPr>
        <a:xfrm>
          <a:off x="0" y="0"/>
          <a:ext cx="0" cy="0"/>
          <a:chOff x="0" y="0"/>
          <a:chExt cx="0" cy="0"/>
        </a:xfrm>
      </p:grpSpPr>
      <p:sp>
        <p:nvSpPr>
          <p:cNvPr id="1749" name="Google Shape;1749;p15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750" name="Google Shape;1750;p1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5" name="Shape 1755"/>
        <p:cNvGrpSpPr/>
        <p:nvPr/>
      </p:nvGrpSpPr>
      <p:grpSpPr>
        <a:xfrm>
          <a:off x="0" y="0"/>
          <a:ext cx="0" cy="0"/>
          <a:chOff x="0" y="0"/>
          <a:chExt cx="0" cy="0"/>
        </a:xfrm>
      </p:grpSpPr>
      <p:sp>
        <p:nvSpPr>
          <p:cNvPr id="1756" name="Google Shape;1756;p16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757" name="Google Shape;1757;p1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279" name="Google Shape;279;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80" name="Google Shape;280;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2" name="Shape 1762"/>
        <p:cNvGrpSpPr/>
        <p:nvPr/>
      </p:nvGrpSpPr>
      <p:grpSpPr>
        <a:xfrm>
          <a:off x="0" y="0"/>
          <a:ext cx="0" cy="0"/>
          <a:chOff x="0" y="0"/>
          <a:chExt cx="0" cy="0"/>
        </a:xfrm>
      </p:grpSpPr>
      <p:sp>
        <p:nvSpPr>
          <p:cNvPr id="1763" name="Google Shape;1763;p16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764" name="Google Shape;1764;p1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9" name="Shape 1769"/>
        <p:cNvGrpSpPr/>
        <p:nvPr/>
      </p:nvGrpSpPr>
      <p:grpSpPr>
        <a:xfrm>
          <a:off x="0" y="0"/>
          <a:ext cx="0" cy="0"/>
          <a:chOff x="0" y="0"/>
          <a:chExt cx="0" cy="0"/>
        </a:xfrm>
      </p:grpSpPr>
      <p:sp>
        <p:nvSpPr>
          <p:cNvPr id="1770" name="Google Shape;1770;p1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771" name="Google Shape;1771;p1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7" name="Shape 1777"/>
        <p:cNvGrpSpPr/>
        <p:nvPr/>
      </p:nvGrpSpPr>
      <p:grpSpPr>
        <a:xfrm>
          <a:off x="0" y="0"/>
          <a:ext cx="0" cy="0"/>
          <a:chOff x="0" y="0"/>
          <a:chExt cx="0" cy="0"/>
        </a:xfrm>
      </p:grpSpPr>
      <p:sp>
        <p:nvSpPr>
          <p:cNvPr id="1778" name="Google Shape;1778;p16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779" name="Google Shape;1779;p1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5" name="Shape 1785"/>
        <p:cNvGrpSpPr/>
        <p:nvPr/>
      </p:nvGrpSpPr>
      <p:grpSpPr>
        <a:xfrm>
          <a:off x="0" y="0"/>
          <a:ext cx="0" cy="0"/>
          <a:chOff x="0" y="0"/>
          <a:chExt cx="0" cy="0"/>
        </a:xfrm>
      </p:grpSpPr>
      <p:sp>
        <p:nvSpPr>
          <p:cNvPr id="1786" name="Google Shape;1786;p16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787" name="Google Shape;1787;p1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3" name="Shape 1833"/>
        <p:cNvGrpSpPr/>
        <p:nvPr/>
      </p:nvGrpSpPr>
      <p:grpSpPr>
        <a:xfrm>
          <a:off x="0" y="0"/>
          <a:ext cx="0" cy="0"/>
          <a:chOff x="0" y="0"/>
          <a:chExt cx="0" cy="0"/>
        </a:xfrm>
      </p:grpSpPr>
      <p:sp>
        <p:nvSpPr>
          <p:cNvPr id="1834" name="Google Shape;1834;p16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835" name="Google Shape;1835;p1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0" name="Shape 1840"/>
        <p:cNvGrpSpPr/>
        <p:nvPr/>
      </p:nvGrpSpPr>
      <p:grpSpPr>
        <a:xfrm>
          <a:off x="0" y="0"/>
          <a:ext cx="0" cy="0"/>
          <a:chOff x="0" y="0"/>
          <a:chExt cx="0" cy="0"/>
        </a:xfrm>
      </p:grpSpPr>
      <p:sp>
        <p:nvSpPr>
          <p:cNvPr id="1841" name="Google Shape;1841;p16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842" name="Google Shape;1842;p1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7" name="Shape 1847"/>
        <p:cNvGrpSpPr/>
        <p:nvPr/>
      </p:nvGrpSpPr>
      <p:grpSpPr>
        <a:xfrm>
          <a:off x="0" y="0"/>
          <a:ext cx="0" cy="0"/>
          <a:chOff x="0" y="0"/>
          <a:chExt cx="0" cy="0"/>
        </a:xfrm>
      </p:grpSpPr>
      <p:sp>
        <p:nvSpPr>
          <p:cNvPr id="1848" name="Google Shape;1848;p16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849" name="Google Shape;1849;p1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2" name="Shape 1852"/>
        <p:cNvGrpSpPr/>
        <p:nvPr/>
      </p:nvGrpSpPr>
      <p:grpSpPr>
        <a:xfrm>
          <a:off x="0" y="0"/>
          <a:ext cx="0" cy="0"/>
          <a:chOff x="0" y="0"/>
          <a:chExt cx="0" cy="0"/>
        </a:xfrm>
      </p:grpSpPr>
      <p:sp>
        <p:nvSpPr>
          <p:cNvPr id="1853" name="Google Shape;1853;p16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854" name="Google Shape;1854;p1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8" name="Shape 1858"/>
        <p:cNvGrpSpPr/>
        <p:nvPr/>
      </p:nvGrpSpPr>
      <p:grpSpPr>
        <a:xfrm>
          <a:off x="0" y="0"/>
          <a:ext cx="0" cy="0"/>
          <a:chOff x="0" y="0"/>
          <a:chExt cx="0" cy="0"/>
        </a:xfrm>
      </p:grpSpPr>
      <p:sp>
        <p:nvSpPr>
          <p:cNvPr id="1859" name="Google Shape;1859;p1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860" name="Google Shape;1860;p1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2" name="Shape 1862"/>
        <p:cNvGrpSpPr/>
        <p:nvPr/>
      </p:nvGrpSpPr>
      <p:grpSpPr>
        <a:xfrm>
          <a:off x="0" y="0"/>
          <a:ext cx="0" cy="0"/>
          <a:chOff x="0" y="0"/>
          <a:chExt cx="0" cy="0"/>
        </a:xfrm>
      </p:grpSpPr>
      <p:sp>
        <p:nvSpPr>
          <p:cNvPr id="1863" name="Google Shape;1863;p17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864" name="Google Shape;1864;p1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290" name="Google Shape;290;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91" name="Google Shape;291;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9" name="Shape 1869"/>
        <p:cNvGrpSpPr/>
        <p:nvPr/>
      </p:nvGrpSpPr>
      <p:grpSpPr>
        <a:xfrm>
          <a:off x="0" y="0"/>
          <a:ext cx="0" cy="0"/>
          <a:chOff x="0" y="0"/>
          <a:chExt cx="0" cy="0"/>
        </a:xfrm>
      </p:grpSpPr>
      <p:sp>
        <p:nvSpPr>
          <p:cNvPr id="1870" name="Google Shape;1870;p17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871" name="Google Shape;1871;p1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9" name="Shape 1879"/>
        <p:cNvGrpSpPr/>
        <p:nvPr/>
      </p:nvGrpSpPr>
      <p:grpSpPr>
        <a:xfrm>
          <a:off x="0" y="0"/>
          <a:ext cx="0" cy="0"/>
          <a:chOff x="0" y="0"/>
          <a:chExt cx="0" cy="0"/>
        </a:xfrm>
      </p:grpSpPr>
      <p:sp>
        <p:nvSpPr>
          <p:cNvPr id="1880" name="Google Shape;1880;p17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881" name="Google Shape;1881;p1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6" name="Shape 1886"/>
        <p:cNvGrpSpPr/>
        <p:nvPr/>
      </p:nvGrpSpPr>
      <p:grpSpPr>
        <a:xfrm>
          <a:off x="0" y="0"/>
          <a:ext cx="0" cy="0"/>
          <a:chOff x="0" y="0"/>
          <a:chExt cx="0" cy="0"/>
        </a:xfrm>
      </p:grpSpPr>
      <p:sp>
        <p:nvSpPr>
          <p:cNvPr id="1887" name="Google Shape;1887;p173: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888" name="Google Shape;1888;p17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4" name="Shape 1894"/>
        <p:cNvGrpSpPr/>
        <p:nvPr/>
      </p:nvGrpSpPr>
      <p:grpSpPr>
        <a:xfrm>
          <a:off x="0" y="0"/>
          <a:ext cx="0" cy="0"/>
          <a:chOff x="0" y="0"/>
          <a:chExt cx="0" cy="0"/>
        </a:xfrm>
      </p:grpSpPr>
      <p:sp>
        <p:nvSpPr>
          <p:cNvPr id="1895" name="Google Shape;1895;p174: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896" name="Google Shape;1896;p17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3" name="Shape 1903"/>
        <p:cNvGrpSpPr/>
        <p:nvPr/>
      </p:nvGrpSpPr>
      <p:grpSpPr>
        <a:xfrm>
          <a:off x="0" y="0"/>
          <a:ext cx="0" cy="0"/>
          <a:chOff x="0" y="0"/>
          <a:chExt cx="0" cy="0"/>
        </a:xfrm>
      </p:grpSpPr>
      <p:sp>
        <p:nvSpPr>
          <p:cNvPr id="1904" name="Google Shape;1904;p175: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05" name="Google Shape;1905;p17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3" name="Shape 1913"/>
        <p:cNvGrpSpPr/>
        <p:nvPr/>
      </p:nvGrpSpPr>
      <p:grpSpPr>
        <a:xfrm>
          <a:off x="0" y="0"/>
          <a:ext cx="0" cy="0"/>
          <a:chOff x="0" y="0"/>
          <a:chExt cx="0" cy="0"/>
        </a:xfrm>
      </p:grpSpPr>
      <p:sp>
        <p:nvSpPr>
          <p:cNvPr id="1914" name="Google Shape;1914;p176: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15" name="Google Shape;1915;p17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4" name="Shape 1924"/>
        <p:cNvGrpSpPr/>
        <p:nvPr/>
      </p:nvGrpSpPr>
      <p:grpSpPr>
        <a:xfrm>
          <a:off x="0" y="0"/>
          <a:ext cx="0" cy="0"/>
          <a:chOff x="0" y="0"/>
          <a:chExt cx="0" cy="0"/>
        </a:xfrm>
      </p:grpSpPr>
      <p:sp>
        <p:nvSpPr>
          <p:cNvPr id="1925" name="Google Shape;1925;p177: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26" name="Google Shape;1926;p17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5" name="Shape 1935"/>
        <p:cNvGrpSpPr/>
        <p:nvPr/>
      </p:nvGrpSpPr>
      <p:grpSpPr>
        <a:xfrm>
          <a:off x="0" y="0"/>
          <a:ext cx="0" cy="0"/>
          <a:chOff x="0" y="0"/>
          <a:chExt cx="0" cy="0"/>
        </a:xfrm>
      </p:grpSpPr>
      <p:sp>
        <p:nvSpPr>
          <p:cNvPr id="1936" name="Google Shape;1936;p1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37" name="Google Shape;1937;p1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3" name="Shape 1943"/>
        <p:cNvGrpSpPr/>
        <p:nvPr/>
      </p:nvGrpSpPr>
      <p:grpSpPr>
        <a:xfrm>
          <a:off x="0" y="0"/>
          <a:ext cx="0" cy="0"/>
          <a:chOff x="0" y="0"/>
          <a:chExt cx="0" cy="0"/>
        </a:xfrm>
      </p:grpSpPr>
      <p:sp>
        <p:nvSpPr>
          <p:cNvPr id="1944" name="Google Shape;1944;p1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45" name="Google Shape;1945;p17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1" name="Shape 1951"/>
        <p:cNvGrpSpPr/>
        <p:nvPr/>
      </p:nvGrpSpPr>
      <p:grpSpPr>
        <a:xfrm>
          <a:off x="0" y="0"/>
          <a:ext cx="0" cy="0"/>
          <a:chOff x="0" y="0"/>
          <a:chExt cx="0" cy="0"/>
        </a:xfrm>
      </p:grpSpPr>
      <p:sp>
        <p:nvSpPr>
          <p:cNvPr id="1952" name="Google Shape;1952;p1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53" name="Google Shape;1953;p1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301" name="Google Shape;30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02" name="Google Shape;302;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9" name="Shape 1959"/>
        <p:cNvGrpSpPr/>
        <p:nvPr/>
      </p:nvGrpSpPr>
      <p:grpSpPr>
        <a:xfrm>
          <a:off x="0" y="0"/>
          <a:ext cx="0" cy="0"/>
          <a:chOff x="0" y="0"/>
          <a:chExt cx="0" cy="0"/>
        </a:xfrm>
      </p:grpSpPr>
      <p:sp>
        <p:nvSpPr>
          <p:cNvPr id="1960" name="Google Shape;1960;p1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961" name="Google Shape;1961;p18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7" name="Shape 1967"/>
        <p:cNvGrpSpPr/>
        <p:nvPr/>
      </p:nvGrpSpPr>
      <p:grpSpPr>
        <a:xfrm>
          <a:off x="0" y="0"/>
          <a:ext cx="0" cy="0"/>
          <a:chOff x="0" y="0"/>
          <a:chExt cx="0" cy="0"/>
        </a:xfrm>
      </p:grpSpPr>
      <p:sp>
        <p:nvSpPr>
          <p:cNvPr id="1968" name="Google Shape;1968;p18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969" name="Google Shape;1969;p1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4" name="Shape 1974"/>
        <p:cNvGrpSpPr/>
        <p:nvPr/>
      </p:nvGrpSpPr>
      <p:grpSpPr>
        <a:xfrm>
          <a:off x="0" y="0"/>
          <a:ext cx="0" cy="0"/>
          <a:chOff x="0" y="0"/>
          <a:chExt cx="0" cy="0"/>
        </a:xfrm>
      </p:grpSpPr>
      <p:sp>
        <p:nvSpPr>
          <p:cNvPr id="1975" name="Google Shape;1975;p18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976" name="Google Shape;1976;p1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1" name="Shape 1981"/>
        <p:cNvGrpSpPr/>
        <p:nvPr/>
      </p:nvGrpSpPr>
      <p:grpSpPr>
        <a:xfrm>
          <a:off x="0" y="0"/>
          <a:ext cx="0" cy="0"/>
          <a:chOff x="0" y="0"/>
          <a:chExt cx="0" cy="0"/>
        </a:xfrm>
      </p:grpSpPr>
      <p:sp>
        <p:nvSpPr>
          <p:cNvPr id="1982" name="Google Shape;1982;p18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983" name="Google Shape;1983;p1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8" name="Shape 1988"/>
        <p:cNvGrpSpPr/>
        <p:nvPr/>
      </p:nvGrpSpPr>
      <p:grpSpPr>
        <a:xfrm>
          <a:off x="0" y="0"/>
          <a:ext cx="0" cy="0"/>
          <a:chOff x="0" y="0"/>
          <a:chExt cx="0" cy="0"/>
        </a:xfrm>
      </p:grpSpPr>
      <p:sp>
        <p:nvSpPr>
          <p:cNvPr id="1989" name="Google Shape;1989;p18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990" name="Google Shape;1990;p1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5" name="Shape 1995"/>
        <p:cNvGrpSpPr/>
        <p:nvPr/>
      </p:nvGrpSpPr>
      <p:grpSpPr>
        <a:xfrm>
          <a:off x="0" y="0"/>
          <a:ext cx="0" cy="0"/>
          <a:chOff x="0" y="0"/>
          <a:chExt cx="0" cy="0"/>
        </a:xfrm>
      </p:grpSpPr>
      <p:sp>
        <p:nvSpPr>
          <p:cNvPr id="1996" name="Google Shape;1996;p18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997" name="Google Shape;1997;p1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8" name="Shape 2008"/>
        <p:cNvGrpSpPr/>
        <p:nvPr/>
      </p:nvGrpSpPr>
      <p:grpSpPr>
        <a:xfrm>
          <a:off x="0" y="0"/>
          <a:ext cx="0" cy="0"/>
          <a:chOff x="0" y="0"/>
          <a:chExt cx="0" cy="0"/>
        </a:xfrm>
      </p:grpSpPr>
      <p:sp>
        <p:nvSpPr>
          <p:cNvPr id="2009" name="Google Shape;2009;p18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010" name="Google Shape;2010;p1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9" name="Shape 2029"/>
        <p:cNvGrpSpPr/>
        <p:nvPr/>
      </p:nvGrpSpPr>
      <p:grpSpPr>
        <a:xfrm>
          <a:off x="0" y="0"/>
          <a:ext cx="0" cy="0"/>
          <a:chOff x="0" y="0"/>
          <a:chExt cx="0" cy="0"/>
        </a:xfrm>
      </p:grpSpPr>
      <p:sp>
        <p:nvSpPr>
          <p:cNvPr id="2030" name="Google Shape;2030;p18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031" name="Google Shape;2031;p1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7" name="Shape 2037"/>
        <p:cNvGrpSpPr/>
        <p:nvPr/>
      </p:nvGrpSpPr>
      <p:grpSpPr>
        <a:xfrm>
          <a:off x="0" y="0"/>
          <a:ext cx="0" cy="0"/>
          <a:chOff x="0" y="0"/>
          <a:chExt cx="0" cy="0"/>
        </a:xfrm>
      </p:grpSpPr>
      <p:sp>
        <p:nvSpPr>
          <p:cNvPr id="2038" name="Google Shape;2038;p18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039" name="Google Shape;2039;p1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3" name="Shape 2043"/>
        <p:cNvGrpSpPr/>
        <p:nvPr/>
      </p:nvGrpSpPr>
      <p:grpSpPr>
        <a:xfrm>
          <a:off x="0" y="0"/>
          <a:ext cx="0" cy="0"/>
          <a:chOff x="0" y="0"/>
          <a:chExt cx="0" cy="0"/>
        </a:xfrm>
      </p:grpSpPr>
      <p:sp>
        <p:nvSpPr>
          <p:cNvPr id="2044" name="Google Shape;2044;p19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045" name="Google Shape;2045;p1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312" name="Google Shape;312;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13" name="Google Shape;313;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0" name="Shape 2050"/>
        <p:cNvGrpSpPr/>
        <p:nvPr/>
      </p:nvGrpSpPr>
      <p:grpSpPr>
        <a:xfrm>
          <a:off x="0" y="0"/>
          <a:ext cx="0" cy="0"/>
          <a:chOff x="0" y="0"/>
          <a:chExt cx="0" cy="0"/>
        </a:xfrm>
      </p:grpSpPr>
      <p:sp>
        <p:nvSpPr>
          <p:cNvPr id="2051" name="Google Shape;2051;p1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052" name="Google Shape;2052;p1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0" name="Shape 2070"/>
        <p:cNvGrpSpPr/>
        <p:nvPr/>
      </p:nvGrpSpPr>
      <p:grpSpPr>
        <a:xfrm>
          <a:off x="0" y="0"/>
          <a:ext cx="0" cy="0"/>
          <a:chOff x="0" y="0"/>
          <a:chExt cx="0" cy="0"/>
        </a:xfrm>
      </p:grpSpPr>
      <p:sp>
        <p:nvSpPr>
          <p:cNvPr id="2071" name="Google Shape;2071;p19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072" name="Google Shape;2072;p1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7" name="Shape 2077"/>
        <p:cNvGrpSpPr/>
        <p:nvPr/>
      </p:nvGrpSpPr>
      <p:grpSpPr>
        <a:xfrm>
          <a:off x="0" y="0"/>
          <a:ext cx="0" cy="0"/>
          <a:chOff x="0" y="0"/>
          <a:chExt cx="0" cy="0"/>
        </a:xfrm>
      </p:grpSpPr>
      <p:sp>
        <p:nvSpPr>
          <p:cNvPr id="2078" name="Google Shape;2078;p19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079" name="Google Shape;2079;p1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4" name="Shape 2124"/>
        <p:cNvGrpSpPr/>
        <p:nvPr/>
      </p:nvGrpSpPr>
      <p:grpSpPr>
        <a:xfrm>
          <a:off x="0" y="0"/>
          <a:ext cx="0" cy="0"/>
          <a:chOff x="0" y="0"/>
          <a:chExt cx="0" cy="0"/>
        </a:xfrm>
      </p:grpSpPr>
      <p:sp>
        <p:nvSpPr>
          <p:cNvPr id="2125" name="Google Shape;2125;p1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26" name="Google Shape;2126;p19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1" name="Shape 2131"/>
        <p:cNvGrpSpPr/>
        <p:nvPr/>
      </p:nvGrpSpPr>
      <p:grpSpPr>
        <a:xfrm>
          <a:off x="0" y="0"/>
          <a:ext cx="0" cy="0"/>
          <a:chOff x="0" y="0"/>
          <a:chExt cx="0" cy="0"/>
        </a:xfrm>
      </p:grpSpPr>
      <p:sp>
        <p:nvSpPr>
          <p:cNvPr id="2132" name="Google Shape;2132;p1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33" name="Google Shape;2133;p19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8" name="Shape 2138"/>
        <p:cNvGrpSpPr/>
        <p:nvPr/>
      </p:nvGrpSpPr>
      <p:grpSpPr>
        <a:xfrm>
          <a:off x="0" y="0"/>
          <a:ext cx="0" cy="0"/>
          <a:chOff x="0" y="0"/>
          <a:chExt cx="0" cy="0"/>
        </a:xfrm>
      </p:grpSpPr>
      <p:sp>
        <p:nvSpPr>
          <p:cNvPr id="2139" name="Google Shape;2139;p1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40" name="Google Shape;2140;p19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5" name="Shape 2145"/>
        <p:cNvGrpSpPr/>
        <p:nvPr/>
      </p:nvGrpSpPr>
      <p:grpSpPr>
        <a:xfrm>
          <a:off x="0" y="0"/>
          <a:ext cx="0" cy="0"/>
          <a:chOff x="0" y="0"/>
          <a:chExt cx="0" cy="0"/>
        </a:xfrm>
      </p:grpSpPr>
      <p:sp>
        <p:nvSpPr>
          <p:cNvPr id="2146" name="Google Shape;2146;p1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47" name="Google Shape;2147;p19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2" name="Shape 2152"/>
        <p:cNvGrpSpPr/>
        <p:nvPr/>
      </p:nvGrpSpPr>
      <p:grpSpPr>
        <a:xfrm>
          <a:off x="0" y="0"/>
          <a:ext cx="0" cy="0"/>
          <a:chOff x="0" y="0"/>
          <a:chExt cx="0" cy="0"/>
        </a:xfrm>
      </p:grpSpPr>
      <p:sp>
        <p:nvSpPr>
          <p:cNvPr id="2153" name="Google Shape;2153;p1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54" name="Google Shape;2154;p19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9" name="Shape 2159"/>
        <p:cNvGrpSpPr/>
        <p:nvPr/>
      </p:nvGrpSpPr>
      <p:grpSpPr>
        <a:xfrm>
          <a:off x="0" y="0"/>
          <a:ext cx="0" cy="0"/>
          <a:chOff x="0" y="0"/>
          <a:chExt cx="0" cy="0"/>
        </a:xfrm>
      </p:grpSpPr>
      <p:sp>
        <p:nvSpPr>
          <p:cNvPr id="2160" name="Google Shape;2160;p1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161" name="Google Shape;2161;p19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6" name="Shape 2166"/>
        <p:cNvGrpSpPr/>
        <p:nvPr/>
      </p:nvGrpSpPr>
      <p:grpSpPr>
        <a:xfrm>
          <a:off x="0" y="0"/>
          <a:ext cx="0" cy="0"/>
          <a:chOff x="0" y="0"/>
          <a:chExt cx="0" cy="0"/>
        </a:xfrm>
      </p:grpSpPr>
      <p:sp>
        <p:nvSpPr>
          <p:cNvPr id="2167" name="Google Shape;2167;p20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168" name="Google Shape;2168;p2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1" name="Google Shape;101;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325" name="Google Shape;325;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26" name="Google Shape;326;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4" name="Shape 2174"/>
        <p:cNvGrpSpPr/>
        <p:nvPr/>
      </p:nvGrpSpPr>
      <p:grpSpPr>
        <a:xfrm>
          <a:off x="0" y="0"/>
          <a:ext cx="0" cy="0"/>
          <a:chOff x="0" y="0"/>
          <a:chExt cx="0" cy="0"/>
        </a:xfrm>
      </p:grpSpPr>
      <p:sp>
        <p:nvSpPr>
          <p:cNvPr id="2175" name="Google Shape;2175;p20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176" name="Google Shape;2176;p2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0" name="Shape 2180"/>
        <p:cNvGrpSpPr/>
        <p:nvPr/>
      </p:nvGrpSpPr>
      <p:grpSpPr>
        <a:xfrm>
          <a:off x="0" y="0"/>
          <a:ext cx="0" cy="0"/>
          <a:chOff x="0" y="0"/>
          <a:chExt cx="0" cy="0"/>
        </a:xfrm>
      </p:grpSpPr>
      <p:sp>
        <p:nvSpPr>
          <p:cNvPr id="2181" name="Google Shape;2181;p20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182" name="Google Shape;2182;p2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6" name="Shape 2186"/>
        <p:cNvGrpSpPr/>
        <p:nvPr/>
      </p:nvGrpSpPr>
      <p:grpSpPr>
        <a:xfrm>
          <a:off x="0" y="0"/>
          <a:ext cx="0" cy="0"/>
          <a:chOff x="0" y="0"/>
          <a:chExt cx="0" cy="0"/>
        </a:xfrm>
      </p:grpSpPr>
      <p:sp>
        <p:nvSpPr>
          <p:cNvPr id="2187" name="Google Shape;2187;p20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188" name="Google Shape;2188;p2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2" name="Shape 2192"/>
        <p:cNvGrpSpPr/>
        <p:nvPr/>
      </p:nvGrpSpPr>
      <p:grpSpPr>
        <a:xfrm>
          <a:off x="0" y="0"/>
          <a:ext cx="0" cy="0"/>
          <a:chOff x="0" y="0"/>
          <a:chExt cx="0" cy="0"/>
        </a:xfrm>
      </p:grpSpPr>
      <p:sp>
        <p:nvSpPr>
          <p:cNvPr id="2193" name="Google Shape;2193;p20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194" name="Google Shape;2194;p2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8" name="Shape 2198"/>
        <p:cNvGrpSpPr/>
        <p:nvPr/>
      </p:nvGrpSpPr>
      <p:grpSpPr>
        <a:xfrm>
          <a:off x="0" y="0"/>
          <a:ext cx="0" cy="0"/>
          <a:chOff x="0" y="0"/>
          <a:chExt cx="0" cy="0"/>
        </a:xfrm>
      </p:grpSpPr>
      <p:sp>
        <p:nvSpPr>
          <p:cNvPr id="2199" name="Google Shape;2199;p20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00" name="Google Shape;2200;p2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8" name="Shape 2218"/>
        <p:cNvGrpSpPr/>
        <p:nvPr/>
      </p:nvGrpSpPr>
      <p:grpSpPr>
        <a:xfrm>
          <a:off x="0" y="0"/>
          <a:ext cx="0" cy="0"/>
          <a:chOff x="0" y="0"/>
          <a:chExt cx="0" cy="0"/>
        </a:xfrm>
      </p:grpSpPr>
      <p:sp>
        <p:nvSpPr>
          <p:cNvPr id="2219" name="Google Shape;2219;p20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20" name="Google Shape;2220;p2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4" name="Shape 2224"/>
        <p:cNvGrpSpPr/>
        <p:nvPr/>
      </p:nvGrpSpPr>
      <p:grpSpPr>
        <a:xfrm>
          <a:off x="0" y="0"/>
          <a:ext cx="0" cy="0"/>
          <a:chOff x="0" y="0"/>
          <a:chExt cx="0" cy="0"/>
        </a:xfrm>
      </p:grpSpPr>
      <p:sp>
        <p:nvSpPr>
          <p:cNvPr id="2225" name="Google Shape;2225;p20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26" name="Google Shape;2226;p2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0" name="Shape 2230"/>
        <p:cNvGrpSpPr/>
        <p:nvPr/>
      </p:nvGrpSpPr>
      <p:grpSpPr>
        <a:xfrm>
          <a:off x="0" y="0"/>
          <a:ext cx="0" cy="0"/>
          <a:chOff x="0" y="0"/>
          <a:chExt cx="0" cy="0"/>
        </a:xfrm>
      </p:grpSpPr>
      <p:sp>
        <p:nvSpPr>
          <p:cNvPr id="2231" name="Google Shape;2231;p20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32" name="Google Shape;2232;p2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7" name="Shape 2237"/>
        <p:cNvGrpSpPr/>
        <p:nvPr/>
      </p:nvGrpSpPr>
      <p:grpSpPr>
        <a:xfrm>
          <a:off x="0" y="0"/>
          <a:ext cx="0" cy="0"/>
          <a:chOff x="0" y="0"/>
          <a:chExt cx="0" cy="0"/>
        </a:xfrm>
      </p:grpSpPr>
      <p:sp>
        <p:nvSpPr>
          <p:cNvPr id="2238" name="Google Shape;2238;p20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39" name="Google Shape;2239;p2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7" name="Shape 2247"/>
        <p:cNvGrpSpPr/>
        <p:nvPr/>
      </p:nvGrpSpPr>
      <p:grpSpPr>
        <a:xfrm>
          <a:off x="0" y="0"/>
          <a:ext cx="0" cy="0"/>
          <a:chOff x="0" y="0"/>
          <a:chExt cx="0" cy="0"/>
        </a:xfrm>
      </p:grpSpPr>
      <p:sp>
        <p:nvSpPr>
          <p:cNvPr id="2248" name="Google Shape;2248;p2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49" name="Google Shape;2249;p2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336" name="Google Shape;336;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37" name="Google Shape;337;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6" name="Shape 2256"/>
        <p:cNvGrpSpPr/>
        <p:nvPr/>
      </p:nvGrpSpPr>
      <p:grpSpPr>
        <a:xfrm>
          <a:off x="0" y="0"/>
          <a:ext cx="0" cy="0"/>
          <a:chOff x="0" y="0"/>
          <a:chExt cx="0" cy="0"/>
        </a:xfrm>
      </p:grpSpPr>
      <p:sp>
        <p:nvSpPr>
          <p:cNvPr id="2257" name="Google Shape;2257;p2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58" name="Google Shape;2258;p2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3" name="Shape 2263"/>
        <p:cNvGrpSpPr/>
        <p:nvPr/>
      </p:nvGrpSpPr>
      <p:grpSpPr>
        <a:xfrm>
          <a:off x="0" y="0"/>
          <a:ext cx="0" cy="0"/>
          <a:chOff x="0" y="0"/>
          <a:chExt cx="0" cy="0"/>
        </a:xfrm>
      </p:grpSpPr>
      <p:sp>
        <p:nvSpPr>
          <p:cNvPr id="2264" name="Google Shape;2264;p2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65" name="Google Shape;2265;p2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0" name="Shape 2270"/>
        <p:cNvGrpSpPr/>
        <p:nvPr/>
      </p:nvGrpSpPr>
      <p:grpSpPr>
        <a:xfrm>
          <a:off x="0" y="0"/>
          <a:ext cx="0" cy="0"/>
          <a:chOff x="0" y="0"/>
          <a:chExt cx="0" cy="0"/>
        </a:xfrm>
      </p:grpSpPr>
      <p:sp>
        <p:nvSpPr>
          <p:cNvPr id="2271" name="Google Shape;2271;p2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72" name="Google Shape;2272;p2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7" name="Shape 2277"/>
        <p:cNvGrpSpPr/>
        <p:nvPr/>
      </p:nvGrpSpPr>
      <p:grpSpPr>
        <a:xfrm>
          <a:off x="0" y="0"/>
          <a:ext cx="0" cy="0"/>
          <a:chOff x="0" y="0"/>
          <a:chExt cx="0" cy="0"/>
        </a:xfrm>
      </p:grpSpPr>
      <p:sp>
        <p:nvSpPr>
          <p:cNvPr id="2278" name="Google Shape;2278;p2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79" name="Google Shape;2279;p2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3" name="Shape 2283"/>
        <p:cNvGrpSpPr/>
        <p:nvPr/>
      </p:nvGrpSpPr>
      <p:grpSpPr>
        <a:xfrm>
          <a:off x="0" y="0"/>
          <a:ext cx="0" cy="0"/>
          <a:chOff x="0" y="0"/>
          <a:chExt cx="0" cy="0"/>
        </a:xfrm>
      </p:grpSpPr>
      <p:sp>
        <p:nvSpPr>
          <p:cNvPr id="2284" name="Google Shape;2284;p2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85" name="Google Shape;2285;p2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0" name="Shape 2290"/>
        <p:cNvGrpSpPr/>
        <p:nvPr/>
      </p:nvGrpSpPr>
      <p:grpSpPr>
        <a:xfrm>
          <a:off x="0" y="0"/>
          <a:ext cx="0" cy="0"/>
          <a:chOff x="0" y="0"/>
          <a:chExt cx="0" cy="0"/>
        </a:xfrm>
      </p:grpSpPr>
      <p:sp>
        <p:nvSpPr>
          <p:cNvPr id="2291" name="Google Shape;2291;p2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292" name="Google Shape;2292;p2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7" name="Shape 2297"/>
        <p:cNvGrpSpPr/>
        <p:nvPr/>
      </p:nvGrpSpPr>
      <p:grpSpPr>
        <a:xfrm>
          <a:off x="0" y="0"/>
          <a:ext cx="0" cy="0"/>
          <a:chOff x="0" y="0"/>
          <a:chExt cx="0" cy="0"/>
        </a:xfrm>
      </p:grpSpPr>
      <p:sp>
        <p:nvSpPr>
          <p:cNvPr id="2298" name="Google Shape;2298;p2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299" name="Google Shape;2299;p217: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00" name="Google Shape;2300;p2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4" name="Shape 2304"/>
        <p:cNvGrpSpPr/>
        <p:nvPr/>
      </p:nvGrpSpPr>
      <p:grpSpPr>
        <a:xfrm>
          <a:off x="0" y="0"/>
          <a:ext cx="0" cy="0"/>
          <a:chOff x="0" y="0"/>
          <a:chExt cx="0" cy="0"/>
        </a:xfrm>
      </p:grpSpPr>
      <p:sp>
        <p:nvSpPr>
          <p:cNvPr id="2305" name="Google Shape;2305;p2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306" name="Google Shape;2306;p218: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07" name="Google Shape;2307;p2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1" name="Shape 2311"/>
        <p:cNvGrpSpPr/>
        <p:nvPr/>
      </p:nvGrpSpPr>
      <p:grpSpPr>
        <a:xfrm>
          <a:off x="0" y="0"/>
          <a:ext cx="0" cy="0"/>
          <a:chOff x="0" y="0"/>
          <a:chExt cx="0" cy="0"/>
        </a:xfrm>
      </p:grpSpPr>
      <p:sp>
        <p:nvSpPr>
          <p:cNvPr id="2312" name="Google Shape;2312;p2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313" name="Google Shape;2313;p219: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14" name="Google Shape;2314;p2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9" name="Shape 2319"/>
        <p:cNvGrpSpPr/>
        <p:nvPr/>
      </p:nvGrpSpPr>
      <p:grpSpPr>
        <a:xfrm>
          <a:off x="0" y="0"/>
          <a:ext cx="0" cy="0"/>
          <a:chOff x="0" y="0"/>
          <a:chExt cx="0" cy="0"/>
        </a:xfrm>
      </p:grpSpPr>
      <p:sp>
        <p:nvSpPr>
          <p:cNvPr id="2320" name="Google Shape;2320;p2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321" name="Google Shape;2321;p2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347" name="Google Shape;347;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48" name="Google Shape;348;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5" name="Shape 2325"/>
        <p:cNvGrpSpPr/>
        <p:nvPr/>
      </p:nvGrpSpPr>
      <p:grpSpPr>
        <a:xfrm>
          <a:off x="0" y="0"/>
          <a:ext cx="0" cy="0"/>
          <a:chOff x="0" y="0"/>
          <a:chExt cx="0" cy="0"/>
        </a:xfrm>
      </p:grpSpPr>
      <p:sp>
        <p:nvSpPr>
          <p:cNvPr id="2326" name="Google Shape;2326;p2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327" name="Google Shape;2327;p2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1" name="Shape 2331"/>
        <p:cNvGrpSpPr/>
        <p:nvPr/>
      </p:nvGrpSpPr>
      <p:grpSpPr>
        <a:xfrm>
          <a:off x="0" y="0"/>
          <a:ext cx="0" cy="0"/>
          <a:chOff x="0" y="0"/>
          <a:chExt cx="0" cy="0"/>
        </a:xfrm>
      </p:grpSpPr>
      <p:sp>
        <p:nvSpPr>
          <p:cNvPr id="2332" name="Google Shape;2332;p2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333" name="Google Shape;2333;p2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6" name="Shape 2336"/>
        <p:cNvGrpSpPr/>
        <p:nvPr/>
      </p:nvGrpSpPr>
      <p:grpSpPr>
        <a:xfrm>
          <a:off x="0" y="0"/>
          <a:ext cx="0" cy="0"/>
          <a:chOff x="0" y="0"/>
          <a:chExt cx="0" cy="0"/>
        </a:xfrm>
      </p:grpSpPr>
      <p:sp>
        <p:nvSpPr>
          <p:cNvPr id="2337" name="Google Shape;2337;p2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338" name="Google Shape;2338;p2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0" name="Shape 2380"/>
        <p:cNvGrpSpPr/>
        <p:nvPr/>
      </p:nvGrpSpPr>
      <p:grpSpPr>
        <a:xfrm>
          <a:off x="0" y="0"/>
          <a:ext cx="0" cy="0"/>
          <a:chOff x="0" y="0"/>
          <a:chExt cx="0" cy="0"/>
        </a:xfrm>
      </p:grpSpPr>
      <p:sp>
        <p:nvSpPr>
          <p:cNvPr id="2381" name="Google Shape;2381;p2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382" name="Google Shape;2382;p2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0" name="Shape 2390"/>
        <p:cNvGrpSpPr/>
        <p:nvPr/>
      </p:nvGrpSpPr>
      <p:grpSpPr>
        <a:xfrm>
          <a:off x="0" y="0"/>
          <a:ext cx="0" cy="0"/>
          <a:chOff x="0" y="0"/>
          <a:chExt cx="0" cy="0"/>
        </a:xfrm>
      </p:grpSpPr>
      <p:sp>
        <p:nvSpPr>
          <p:cNvPr id="2391" name="Google Shape;2391;p2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392" name="Google Shape;2392;p225: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93" name="Google Shape;2393;p2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6" name="Shape 2396"/>
        <p:cNvGrpSpPr/>
        <p:nvPr/>
      </p:nvGrpSpPr>
      <p:grpSpPr>
        <a:xfrm>
          <a:off x="0" y="0"/>
          <a:ext cx="0" cy="0"/>
          <a:chOff x="0" y="0"/>
          <a:chExt cx="0" cy="0"/>
        </a:xfrm>
      </p:grpSpPr>
      <p:sp>
        <p:nvSpPr>
          <p:cNvPr id="2397" name="Google Shape;2397;p22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398" name="Google Shape;2398;p226: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399" name="Google Shape;2399;p2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5" name="Shape 2405"/>
        <p:cNvGrpSpPr/>
        <p:nvPr/>
      </p:nvGrpSpPr>
      <p:grpSpPr>
        <a:xfrm>
          <a:off x="0" y="0"/>
          <a:ext cx="0" cy="0"/>
          <a:chOff x="0" y="0"/>
          <a:chExt cx="0" cy="0"/>
        </a:xfrm>
      </p:grpSpPr>
      <p:sp>
        <p:nvSpPr>
          <p:cNvPr id="2406" name="Google Shape;2406;p2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407" name="Google Shape;2407;p227: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408" name="Google Shape;2408;p2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6" name="Shape 2416"/>
        <p:cNvGrpSpPr/>
        <p:nvPr/>
      </p:nvGrpSpPr>
      <p:grpSpPr>
        <a:xfrm>
          <a:off x="0" y="0"/>
          <a:ext cx="0" cy="0"/>
          <a:chOff x="0" y="0"/>
          <a:chExt cx="0" cy="0"/>
        </a:xfrm>
      </p:grpSpPr>
      <p:sp>
        <p:nvSpPr>
          <p:cNvPr id="2417" name="Google Shape;2417;p2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18" name="Google Shape;2418;p2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1" name="Shape 2421"/>
        <p:cNvGrpSpPr/>
        <p:nvPr/>
      </p:nvGrpSpPr>
      <p:grpSpPr>
        <a:xfrm>
          <a:off x="0" y="0"/>
          <a:ext cx="0" cy="0"/>
          <a:chOff x="0" y="0"/>
          <a:chExt cx="0" cy="0"/>
        </a:xfrm>
      </p:grpSpPr>
      <p:sp>
        <p:nvSpPr>
          <p:cNvPr id="2422" name="Google Shape;2422;p2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23" name="Google Shape;2423;p2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9" name="Shape 2429"/>
        <p:cNvGrpSpPr/>
        <p:nvPr/>
      </p:nvGrpSpPr>
      <p:grpSpPr>
        <a:xfrm>
          <a:off x="0" y="0"/>
          <a:ext cx="0" cy="0"/>
          <a:chOff x="0" y="0"/>
          <a:chExt cx="0" cy="0"/>
        </a:xfrm>
      </p:grpSpPr>
      <p:sp>
        <p:nvSpPr>
          <p:cNvPr id="2430" name="Google Shape;2430;p2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31" name="Google Shape;2431;p2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2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2"/>
                </a:solidFill>
                <a:latin typeface="Arial"/>
                <a:ea typeface="Arial"/>
                <a:cs typeface="Arial"/>
                <a:sym typeface="Arial"/>
              </a:rPr>
              <a:t>‹#›</a:t>
            </a:fld>
            <a:endParaRPr sz="1200">
              <a:solidFill>
                <a:schemeClr val="dk2"/>
              </a:solidFill>
              <a:latin typeface="Arial"/>
              <a:ea typeface="Arial"/>
              <a:cs typeface="Arial"/>
              <a:sym typeface="Arial"/>
            </a:endParaRPr>
          </a:p>
        </p:txBody>
      </p:sp>
      <p:sp>
        <p:nvSpPr>
          <p:cNvPr id="358" name="Google Shape;358;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59" name="Google Shape;359;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5" name="Shape 2435"/>
        <p:cNvGrpSpPr/>
        <p:nvPr/>
      </p:nvGrpSpPr>
      <p:grpSpPr>
        <a:xfrm>
          <a:off x="0" y="0"/>
          <a:ext cx="0" cy="0"/>
          <a:chOff x="0" y="0"/>
          <a:chExt cx="0" cy="0"/>
        </a:xfrm>
      </p:grpSpPr>
      <p:sp>
        <p:nvSpPr>
          <p:cNvPr id="2436" name="Google Shape;2436;p2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37" name="Google Shape;2437;p2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4" name="Shape 2444"/>
        <p:cNvGrpSpPr/>
        <p:nvPr/>
      </p:nvGrpSpPr>
      <p:grpSpPr>
        <a:xfrm>
          <a:off x="0" y="0"/>
          <a:ext cx="0" cy="0"/>
          <a:chOff x="0" y="0"/>
          <a:chExt cx="0" cy="0"/>
        </a:xfrm>
      </p:grpSpPr>
      <p:sp>
        <p:nvSpPr>
          <p:cNvPr id="2445" name="Google Shape;2445;p23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2446" name="Google Shape;2446;p232:notes"/>
          <p:cNvSpPr/>
          <p:nvPr>
            <p:ph idx="2" type="sldImg"/>
          </p:nvPr>
        </p:nvSpPr>
        <p:spPr>
          <a:xfrm>
            <a:off x="1154113" y="682625"/>
            <a:ext cx="4549775" cy="3411538"/>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2447" name="Google Shape;2447;p232:notes"/>
          <p:cNvSpPr txBox="1"/>
          <p:nvPr>
            <p:ph idx="1" type="body"/>
          </p:nvPr>
        </p:nvSpPr>
        <p:spPr>
          <a:xfrm>
            <a:off x="914400" y="4321175"/>
            <a:ext cx="5029200" cy="417036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6" name="Shape 2456"/>
        <p:cNvGrpSpPr/>
        <p:nvPr/>
      </p:nvGrpSpPr>
      <p:grpSpPr>
        <a:xfrm>
          <a:off x="0" y="0"/>
          <a:ext cx="0" cy="0"/>
          <a:chOff x="0" y="0"/>
          <a:chExt cx="0" cy="0"/>
        </a:xfrm>
      </p:grpSpPr>
      <p:sp>
        <p:nvSpPr>
          <p:cNvPr id="2457" name="Google Shape;2457;p2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58" name="Google Shape;2458;p2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2" name="Shape 2462"/>
        <p:cNvGrpSpPr/>
        <p:nvPr/>
      </p:nvGrpSpPr>
      <p:grpSpPr>
        <a:xfrm>
          <a:off x="0" y="0"/>
          <a:ext cx="0" cy="0"/>
          <a:chOff x="0" y="0"/>
          <a:chExt cx="0" cy="0"/>
        </a:xfrm>
      </p:grpSpPr>
      <p:sp>
        <p:nvSpPr>
          <p:cNvPr id="2463" name="Google Shape;2463;p2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64" name="Google Shape;2464;p2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8" name="Shape 2468"/>
        <p:cNvGrpSpPr/>
        <p:nvPr/>
      </p:nvGrpSpPr>
      <p:grpSpPr>
        <a:xfrm>
          <a:off x="0" y="0"/>
          <a:ext cx="0" cy="0"/>
          <a:chOff x="0" y="0"/>
          <a:chExt cx="0" cy="0"/>
        </a:xfrm>
      </p:grpSpPr>
      <p:sp>
        <p:nvSpPr>
          <p:cNvPr id="2469" name="Google Shape;2469;p2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70" name="Google Shape;2470;p2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5" name="Shape 2475"/>
        <p:cNvGrpSpPr/>
        <p:nvPr/>
      </p:nvGrpSpPr>
      <p:grpSpPr>
        <a:xfrm>
          <a:off x="0" y="0"/>
          <a:ext cx="0" cy="0"/>
          <a:chOff x="0" y="0"/>
          <a:chExt cx="0" cy="0"/>
        </a:xfrm>
      </p:grpSpPr>
      <p:sp>
        <p:nvSpPr>
          <p:cNvPr id="2476" name="Google Shape;2476;p2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77" name="Google Shape;2477;p2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0" name="Shape 2480"/>
        <p:cNvGrpSpPr/>
        <p:nvPr/>
      </p:nvGrpSpPr>
      <p:grpSpPr>
        <a:xfrm>
          <a:off x="0" y="0"/>
          <a:ext cx="0" cy="0"/>
          <a:chOff x="0" y="0"/>
          <a:chExt cx="0" cy="0"/>
        </a:xfrm>
      </p:grpSpPr>
      <p:sp>
        <p:nvSpPr>
          <p:cNvPr id="2481" name="Google Shape;2481;p2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82" name="Google Shape;2482;p2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9" name="Shape 2489"/>
        <p:cNvGrpSpPr/>
        <p:nvPr/>
      </p:nvGrpSpPr>
      <p:grpSpPr>
        <a:xfrm>
          <a:off x="0" y="0"/>
          <a:ext cx="0" cy="0"/>
          <a:chOff x="0" y="0"/>
          <a:chExt cx="0" cy="0"/>
        </a:xfrm>
      </p:grpSpPr>
      <p:sp>
        <p:nvSpPr>
          <p:cNvPr id="2490" name="Google Shape;2490;p2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91" name="Google Shape;2491;p2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5" name="Shape 2495"/>
        <p:cNvGrpSpPr/>
        <p:nvPr/>
      </p:nvGrpSpPr>
      <p:grpSpPr>
        <a:xfrm>
          <a:off x="0" y="0"/>
          <a:ext cx="0" cy="0"/>
          <a:chOff x="0" y="0"/>
          <a:chExt cx="0" cy="0"/>
        </a:xfrm>
      </p:grpSpPr>
      <p:sp>
        <p:nvSpPr>
          <p:cNvPr id="2496" name="Google Shape;2496;p23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497" name="Google Shape;2497;p2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1" name="Shape 2501"/>
        <p:cNvGrpSpPr/>
        <p:nvPr/>
      </p:nvGrpSpPr>
      <p:grpSpPr>
        <a:xfrm>
          <a:off x="0" y="0"/>
          <a:ext cx="0" cy="0"/>
          <a:chOff x="0" y="0"/>
          <a:chExt cx="0" cy="0"/>
        </a:xfrm>
      </p:grpSpPr>
      <p:sp>
        <p:nvSpPr>
          <p:cNvPr id="2502" name="Google Shape;2502;p24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503" name="Google Shape;2503;p2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2"/>
                </a:solidFill>
                <a:latin typeface="Arial"/>
                <a:ea typeface="Arial"/>
                <a:cs typeface="Arial"/>
                <a:sym typeface="Arial"/>
              </a:rPr>
              <a:t>‹#›</a:t>
            </a:fld>
            <a:endParaRPr sz="1200">
              <a:solidFill>
                <a:schemeClr val="dk2"/>
              </a:solidFill>
              <a:latin typeface="Arial"/>
              <a:ea typeface="Arial"/>
              <a:cs typeface="Arial"/>
              <a:sym typeface="Arial"/>
            </a:endParaRPr>
          </a:p>
        </p:txBody>
      </p:sp>
      <p:sp>
        <p:nvSpPr>
          <p:cNvPr id="368" name="Google Shape;368;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69" name="Google Shape;369;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0" name="Shape 2720"/>
        <p:cNvGrpSpPr/>
        <p:nvPr/>
      </p:nvGrpSpPr>
      <p:grpSpPr>
        <a:xfrm>
          <a:off x="0" y="0"/>
          <a:ext cx="0" cy="0"/>
          <a:chOff x="0" y="0"/>
          <a:chExt cx="0" cy="0"/>
        </a:xfrm>
      </p:grpSpPr>
      <p:sp>
        <p:nvSpPr>
          <p:cNvPr id="2721" name="Google Shape;2721;p24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722" name="Google Shape;2722;p2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6" name="Shape 2726"/>
        <p:cNvGrpSpPr/>
        <p:nvPr/>
      </p:nvGrpSpPr>
      <p:grpSpPr>
        <a:xfrm>
          <a:off x="0" y="0"/>
          <a:ext cx="0" cy="0"/>
          <a:chOff x="0" y="0"/>
          <a:chExt cx="0" cy="0"/>
        </a:xfrm>
      </p:grpSpPr>
      <p:sp>
        <p:nvSpPr>
          <p:cNvPr id="2727" name="Google Shape;2727;p24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728" name="Google Shape;2728;p2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1" name="Shape 2731"/>
        <p:cNvGrpSpPr/>
        <p:nvPr/>
      </p:nvGrpSpPr>
      <p:grpSpPr>
        <a:xfrm>
          <a:off x="0" y="0"/>
          <a:ext cx="0" cy="0"/>
          <a:chOff x="0" y="0"/>
          <a:chExt cx="0" cy="0"/>
        </a:xfrm>
      </p:grpSpPr>
      <p:sp>
        <p:nvSpPr>
          <p:cNvPr id="2732" name="Google Shape;2732;p2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2733" name="Google Shape;2733;p2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0" name="Shape 2900"/>
        <p:cNvGrpSpPr/>
        <p:nvPr/>
      </p:nvGrpSpPr>
      <p:grpSpPr>
        <a:xfrm>
          <a:off x="0" y="0"/>
          <a:ext cx="0" cy="0"/>
          <a:chOff x="0" y="0"/>
          <a:chExt cx="0" cy="0"/>
        </a:xfrm>
      </p:grpSpPr>
      <p:sp>
        <p:nvSpPr>
          <p:cNvPr id="2901" name="Google Shape;2901;p24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2902" name="Google Shape;2902;p244:notes"/>
          <p:cNvSpPr txBox="1"/>
          <p:nvPr>
            <p:ph idx="1" type="body"/>
          </p:nvPr>
        </p:nvSpPr>
        <p:spPr>
          <a:xfrm>
            <a:off x="914400" y="4343400"/>
            <a:ext cx="5029200" cy="431800"/>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We'll start with a description of a problem which involves a bunch of queens from a chess game, and a chess board.</a:t>
            </a:r>
            <a:endParaRPr/>
          </a:p>
        </p:txBody>
      </p:sp>
      <p:sp>
        <p:nvSpPr>
          <p:cNvPr id="2903" name="Google Shape;2903;p244: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8" name="Shape 2988"/>
        <p:cNvGrpSpPr/>
        <p:nvPr/>
      </p:nvGrpSpPr>
      <p:grpSpPr>
        <a:xfrm>
          <a:off x="0" y="0"/>
          <a:ext cx="0" cy="0"/>
          <a:chOff x="0" y="0"/>
          <a:chExt cx="0" cy="0"/>
        </a:xfrm>
      </p:grpSpPr>
      <p:sp>
        <p:nvSpPr>
          <p:cNvPr id="2989" name="Google Shape;2989;p24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2990" name="Google Shape;2990;p245:notes"/>
          <p:cNvSpPr txBox="1"/>
          <p:nvPr>
            <p:ph idx="1" type="body"/>
          </p:nvPr>
        </p:nvSpPr>
        <p:spPr>
          <a:xfrm>
            <a:off x="914400" y="4343400"/>
            <a:ext cx="5029200" cy="604838"/>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Some of you may have seen this problem before. The goal is to place all the queens on the board so that none of the queens are attacking each other.</a:t>
            </a:r>
            <a:endParaRPr/>
          </a:p>
        </p:txBody>
      </p:sp>
      <p:sp>
        <p:nvSpPr>
          <p:cNvPr id="2991" name="Google Shape;2991;p245: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7" name="Shape 3077"/>
        <p:cNvGrpSpPr/>
        <p:nvPr/>
      </p:nvGrpSpPr>
      <p:grpSpPr>
        <a:xfrm>
          <a:off x="0" y="0"/>
          <a:ext cx="0" cy="0"/>
          <a:chOff x="0" y="0"/>
          <a:chExt cx="0" cy="0"/>
        </a:xfrm>
      </p:grpSpPr>
      <p:sp>
        <p:nvSpPr>
          <p:cNvPr id="3078" name="Google Shape;3078;p24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079" name="Google Shape;3079;p246:notes"/>
          <p:cNvSpPr txBox="1"/>
          <p:nvPr>
            <p:ph idx="1" type="body"/>
          </p:nvPr>
        </p:nvSpPr>
        <p:spPr>
          <a:xfrm>
            <a:off x="914400" y="4343400"/>
            <a:ext cx="5029200" cy="431800"/>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If you play chess, then you know that this forbids two queens from being in the same row...</a:t>
            </a:r>
            <a:endParaRPr/>
          </a:p>
        </p:txBody>
      </p:sp>
      <p:sp>
        <p:nvSpPr>
          <p:cNvPr id="3080" name="Google Shape;3080;p246: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5" name="Shape 3165"/>
        <p:cNvGrpSpPr/>
        <p:nvPr/>
      </p:nvGrpSpPr>
      <p:grpSpPr>
        <a:xfrm>
          <a:off x="0" y="0"/>
          <a:ext cx="0" cy="0"/>
          <a:chOff x="0" y="0"/>
          <a:chExt cx="0" cy="0"/>
        </a:xfrm>
      </p:grpSpPr>
      <p:sp>
        <p:nvSpPr>
          <p:cNvPr id="3166" name="Google Shape;3166;p24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167" name="Google Shape;3167;p247:notes"/>
          <p:cNvSpPr txBox="1"/>
          <p:nvPr>
            <p:ph idx="1" type="body"/>
          </p:nvPr>
        </p:nvSpPr>
        <p:spPr>
          <a:xfrm>
            <a:off x="914400" y="4343400"/>
            <a:ext cx="5029200" cy="260350"/>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...or in the same column...</a:t>
            </a:r>
            <a:endParaRPr/>
          </a:p>
        </p:txBody>
      </p:sp>
      <p:sp>
        <p:nvSpPr>
          <p:cNvPr id="3168" name="Google Shape;3168;p247: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3" name="Shape 3253"/>
        <p:cNvGrpSpPr/>
        <p:nvPr/>
      </p:nvGrpSpPr>
      <p:grpSpPr>
        <a:xfrm>
          <a:off x="0" y="0"/>
          <a:ext cx="0" cy="0"/>
          <a:chOff x="0" y="0"/>
          <a:chExt cx="0" cy="0"/>
        </a:xfrm>
      </p:grpSpPr>
      <p:sp>
        <p:nvSpPr>
          <p:cNvPr id="3254" name="Google Shape;3254;p24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255" name="Google Shape;3255;p248:notes"/>
          <p:cNvSpPr txBox="1"/>
          <p:nvPr>
            <p:ph idx="1" type="body"/>
          </p:nvPr>
        </p:nvSpPr>
        <p:spPr>
          <a:xfrm>
            <a:off x="914400" y="4343400"/>
            <a:ext cx="5029200" cy="3205163"/>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...or along the same diagonal.</a:t>
            </a:r>
            <a:endParaRPr/>
          </a:p>
          <a:p>
            <a:pPr indent="0" lvl="0" marL="0" rtl="0" algn="l">
              <a:lnSpc>
                <a:spcPct val="100000"/>
              </a:lnSpc>
              <a:spcBef>
                <a:spcPts val="413"/>
              </a:spcBef>
              <a:spcAft>
                <a:spcPts val="0"/>
              </a:spcAft>
              <a:buSzPts val="1400"/>
              <a:buNone/>
            </a:pPr>
            <a:r>
              <a:t/>
            </a:r>
            <a:endParaRPr>
              <a:latin typeface="Arial"/>
              <a:ea typeface="Arial"/>
              <a:cs typeface="Arial"/>
              <a:sym typeface="Arial"/>
            </a:endParaRPr>
          </a:p>
          <a:p>
            <a:pPr indent="0" lvl="0" marL="0" rtl="0" algn="l">
              <a:lnSpc>
                <a:spcPct val="100000"/>
              </a:lnSpc>
              <a:spcBef>
                <a:spcPts val="413"/>
              </a:spcBef>
              <a:spcAft>
                <a:spcPts val="0"/>
              </a:spcAft>
              <a:buSzPts val="1400"/>
              <a:buNone/>
            </a:pPr>
            <a:r>
              <a:rPr lang="en-US">
                <a:latin typeface="Arial"/>
                <a:ea typeface="Arial"/>
                <a:cs typeface="Arial"/>
                <a:sym typeface="Arial"/>
              </a:rPr>
              <a:t>As a quick survey, how many of you think that a solution will be possible?  In any case, we shall find out, because we will write a program to try to find a solution.</a:t>
            </a:r>
            <a:endParaRPr/>
          </a:p>
          <a:p>
            <a:pPr indent="0" lvl="0" marL="0" rtl="0" algn="l">
              <a:lnSpc>
                <a:spcPct val="100000"/>
              </a:lnSpc>
              <a:spcBef>
                <a:spcPts val="413"/>
              </a:spcBef>
              <a:spcAft>
                <a:spcPts val="0"/>
              </a:spcAft>
              <a:buSzPts val="1400"/>
              <a:buNone/>
            </a:pPr>
            <a:r>
              <a:t/>
            </a:r>
            <a:endParaRPr>
              <a:latin typeface="Arial"/>
              <a:ea typeface="Arial"/>
              <a:cs typeface="Arial"/>
              <a:sym typeface="Arial"/>
            </a:endParaRPr>
          </a:p>
          <a:p>
            <a:pPr indent="0" lvl="0" marL="0" rtl="0" algn="l">
              <a:lnSpc>
                <a:spcPct val="100000"/>
              </a:lnSpc>
              <a:spcBef>
                <a:spcPts val="413"/>
              </a:spcBef>
              <a:spcAft>
                <a:spcPts val="0"/>
              </a:spcAft>
              <a:buSzPts val="1400"/>
              <a:buNone/>
            </a:pPr>
            <a:r>
              <a:rPr lang="en-US">
                <a:latin typeface="Arial"/>
                <a:ea typeface="Arial"/>
                <a:cs typeface="Arial"/>
                <a:sym typeface="Arial"/>
              </a:rPr>
              <a:t>As an aside, if the program does discover a solution, we can easily check that the solution is correct.  But suppose the program tells us that there is no solution.  In that case, there are actually two possibilies to keep in mind:</a:t>
            </a:r>
            <a:endParaRPr/>
          </a:p>
          <a:p>
            <a:pPr indent="0" lvl="0" marL="0" rtl="0" algn="l">
              <a:lnSpc>
                <a:spcPct val="100000"/>
              </a:lnSpc>
              <a:spcBef>
                <a:spcPts val="413"/>
              </a:spcBef>
              <a:spcAft>
                <a:spcPts val="0"/>
              </a:spcAft>
              <a:buSzPts val="1400"/>
              <a:buNone/>
            </a:pPr>
            <a:r>
              <a:rPr lang="en-US">
                <a:latin typeface="Arial"/>
                <a:ea typeface="Arial"/>
                <a:cs typeface="Arial"/>
                <a:sym typeface="Arial"/>
              </a:rPr>
              <a:t>1. Maybe the problem has no solution.</a:t>
            </a:r>
            <a:endParaRPr/>
          </a:p>
          <a:p>
            <a:pPr indent="0" lvl="0" marL="0" rtl="0" algn="l">
              <a:lnSpc>
                <a:spcPct val="100000"/>
              </a:lnSpc>
              <a:spcBef>
                <a:spcPts val="413"/>
              </a:spcBef>
              <a:spcAft>
                <a:spcPts val="0"/>
              </a:spcAft>
              <a:buSzPts val="1400"/>
              <a:buNone/>
            </a:pPr>
            <a:r>
              <a:rPr lang="en-US">
                <a:latin typeface="Arial"/>
                <a:ea typeface="Arial"/>
                <a:cs typeface="Arial"/>
                <a:sym typeface="Arial"/>
              </a:rPr>
              <a:t>2. Maybe the problem does have a solution, and the program has a bug!</a:t>
            </a:r>
            <a:endParaRPr/>
          </a:p>
          <a:p>
            <a:pPr indent="0" lvl="0" marL="0" rtl="0" algn="l">
              <a:lnSpc>
                <a:spcPct val="100000"/>
              </a:lnSpc>
              <a:spcBef>
                <a:spcPts val="413"/>
              </a:spcBef>
              <a:spcAft>
                <a:spcPts val="0"/>
              </a:spcAft>
              <a:buSzPts val="1400"/>
              <a:buNone/>
            </a:pPr>
            <a:r>
              <a:rPr lang="en-US">
                <a:latin typeface="Arial"/>
                <a:ea typeface="Arial"/>
                <a:cs typeface="Arial"/>
                <a:sym typeface="Arial"/>
              </a:rPr>
              <a:t>Moral of the story: Always create an independent test to increase the confidence in the correctness of your programs.</a:t>
            </a:r>
            <a:endParaRPr/>
          </a:p>
        </p:txBody>
      </p:sp>
      <p:sp>
        <p:nvSpPr>
          <p:cNvPr id="3256" name="Google Shape;3256;p248: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9" name="Shape 3339"/>
        <p:cNvGrpSpPr/>
        <p:nvPr/>
      </p:nvGrpSpPr>
      <p:grpSpPr>
        <a:xfrm>
          <a:off x="0" y="0"/>
          <a:ext cx="0" cy="0"/>
          <a:chOff x="0" y="0"/>
          <a:chExt cx="0" cy="0"/>
        </a:xfrm>
      </p:grpSpPr>
      <p:sp>
        <p:nvSpPr>
          <p:cNvPr id="3340" name="Google Shape;3340;p24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341" name="Google Shape;3341;p249:notes"/>
          <p:cNvSpPr txBox="1"/>
          <p:nvPr>
            <p:ph idx="1" type="body"/>
          </p:nvPr>
        </p:nvSpPr>
        <p:spPr>
          <a:xfrm>
            <a:off x="914400" y="4343400"/>
            <a:ext cx="5029200" cy="776288"/>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The program that we write will actually permit a varying number of queens. The number of queens must always equal the size of the chess board.  For example, if I have six queens, then the board will be a six by six chess board.</a:t>
            </a:r>
            <a:endParaRPr/>
          </a:p>
        </p:txBody>
      </p:sp>
      <p:sp>
        <p:nvSpPr>
          <p:cNvPr id="3342" name="Google Shape;3342;p249: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1" name="Shape 3401"/>
        <p:cNvGrpSpPr/>
        <p:nvPr/>
      </p:nvGrpSpPr>
      <p:grpSpPr>
        <a:xfrm>
          <a:off x="0" y="0"/>
          <a:ext cx="0" cy="0"/>
          <a:chOff x="0" y="0"/>
          <a:chExt cx="0" cy="0"/>
        </a:xfrm>
      </p:grpSpPr>
      <p:sp>
        <p:nvSpPr>
          <p:cNvPr id="3402" name="Google Shape;3402;p25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403" name="Google Shape;3403;p250:notes"/>
          <p:cNvSpPr txBox="1"/>
          <p:nvPr>
            <p:ph idx="1" type="body"/>
          </p:nvPr>
        </p:nvSpPr>
        <p:spPr>
          <a:xfrm>
            <a:off x="914400" y="4343400"/>
            <a:ext cx="5029200" cy="2101850"/>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At this point, I can give you a demonstration of the program at work. The demonstration uses graphics to display the progress of the program as it searches for a solution.</a:t>
            </a:r>
            <a:endParaRPr/>
          </a:p>
          <a:p>
            <a:pPr indent="0" lvl="0" marL="0" rtl="0" algn="l">
              <a:lnSpc>
                <a:spcPct val="100000"/>
              </a:lnSpc>
              <a:spcBef>
                <a:spcPts val="413"/>
              </a:spcBef>
              <a:spcAft>
                <a:spcPts val="0"/>
              </a:spcAft>
              <a:buSzPts val="1400"/>
              <a:buNone/>
            </a:pPr>
            <a:r>
              <a:t/>
            </a:r>
            <a:endParaRPr>
              <a:latin typeface="Arial"/>
              <a:ea typeface="Arial"/>
              <a:cs typeface="Arial"/>
              <a:sym typeface="Arial"/>
            </a:endParaRPr>
          </a:p>
          <a:p>
            <a:pPr indent="0" lvl="0" marL="0" rtl="0" algn="l">
              <a:lnSpc>
                <a:spcPct val="100000"/>
              </a:lnSpc>
              <a:spcBef>
                <a:spcPts val="413"/>
              </a:spcBef>
              <a:spcAft>
                <a:spcPts val="0"/>
              </a:spcAft>
              <a:buSzPts val="1400"/>
              <a:buNone/>
            </a:pPr>
            <a:r>
              <a:rPr lang="en-US">
                <a:latin typeface="Arial"/>
                <a:ea typeface="Arial"/>
                <a:cs typeface="Arial"/>
                <a:sym typeface="Arial"/>
              </a:rPr>
              <a:t>During the demonstration, a student can provide the value of N.  With N less than 4, the program is rather boring.  But N=4 provides some interest.  N=10 takes a few minutes, but it is interesting to watch and the students can try to figure out the algorithm used by the program.</a:t>
            </a:r>
            <a:endParaRPr/>
          </a:p>
          <a:p>
            <a:pPr indent="0" lvl="0" marL="0" rtl="0" algn="l">
              <a:lnSpc>
                <a:spcPct val="100000"/>
              </a:lnSpc>
              <a:spcBef>
                <a:spcPts val="413"/>
              </a:spcBef>
              <a:spcAft>
                <a:spcPts val="0"/>
              </a:spcAft>
              <a:buSzPts val="1400"/>
              <a:buNone/>
            </a:pPr>
            <a:r>
              <a:t/>
            </a:r>
            <a:endParaRPr>
              <a:latin typeface="Arial"/>
              <a:ea typeface="Arial"/>
              <a:cs typeface="Arial"/>
              <a:sym typeface="Arial"/>
            </a:endParaRPr>
          </a:p>
          <a:p>
            <a:pPr indent="0" lvl="0" marL="0" rtl="0" algn="l">
              <a:lnSpc>
                <a:spcPct val="100000"/>
              </a:lnSpc>
              <a:spcBef>
                <a:spcPts val="413"/>
              </a:spcBef>
              <a:spcAft>
                <a:spcPts val="0"/>
              </a:spcAft>
              <a:buSzPts val="1400"/>
              <a:buNone/>
            </a:pPr>
            <a:r>
              <a:t/>
            </a:r>
            <a:endParaRPr>
              <a:latin typeface="Arial"/>
              <a:ea typeface="Arial"/>
              <a:cs typeface="Arial"/>
              <a:sym typeface="Arial"/>
            </a:endParaRPr>
          </a:p>
        </p:txBody>
      </p:sp>
      <p:sp>
        <p:nvSpPr>
          <p:cNvPr id="3404" name="Google Shape;3404;p250: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378" name="Google Shape;378;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79" name="Google Shape;379;p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0" name="Shape 3460"/>
        <p:cNvGrpSpPr/>
        <p:nvPr/>
      </p:nvGrpSpPr>
      <p:grpSpPr>
        <a:xfrm>
          <a:off x="0" y="0"/>
          <a:ext cx="0" cy="0"/>
          <a:chOff x="0" y="0"/>
          <a:chExt cx="0" cy="0"/>
        </a:xfrm>
      </p:grpSpPr>
      <p:sp>
        <p:nvSpPr>
          <p:cNvPr id="3461" name="Google Shape;3461;p25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462" name="Google Shape;3462;p251:notes"/>
          <p:cNvSpPr txBox="1"/>
          <p:nvPr>
            <p:ph idx="1" type="body"/>
          </p:nvPr>
        </p:nvSpPr>
        <p:spPr>
          <a:xfrm>
            <a:off x="914400" y="4343400"/>
            <a:ext cx="5029200" cy="604838"/>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I want to show you the algorithm that the program uses. The technique is called </a:t>
            </a:r>
            <a:r>
              <a:rPr lang="en-US" u="sng">
                <a:latin typeface="Arial"/>
                <a:ea typeface="Arial"/>
                <a:cs typeface="Arial"/>
                <a:sym typeface="Arial"/>
              </a:rPr>
              <a:t>backtracking</a:t>
            </a:r>
            <a:r>
              <a:rPr lang="en-US">
                <a:latin typeface="Arial"/>
                <a:ea typeface="Arial"/>
                <a:cs typeface="Arial"/>
                <a:sym typeface="Arial"/>
              </a:rPr>
              <a:t>. The key feature is that a </a:t>
            </a:r>
            <a:r>
              <a:rPr lang="en-US" u="sng">
                <a:latin typeface="Arial"/>
                <a:ea typeface="Arial"/>
                <a:cs typeface="Arial"/>
                <a:sym typeface="Arial"/>
              </a:rPr>
              <a:t>stack</a:t>
            </a:r>
            <a:r>
              <a:rPr lang="en-US">
                <a:latin typeface="Arial"/>
                <a:ea typeface="Arial"/>
                <a:cs typeface="Arial"/>
                <a:sym typeface="Arial"/>
              </a:rPr>
              <a:t> is used to keep track of each placement of a queen.</a:t>
            </a:r>
            <a:endParaRPr/>
          </a:p>
        </p:txBody>
      </p:sp>
      <p:sp>
        <p:nvSpPr>
          <p:cNvPr id="3463" name="Google Shape;3463;p251: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0" name="Shape 3490"/>
        <p:cNvGrpSpPr/>
        <p:nvPr/>
      </p:nvGrpSpPr>
      <p:grpSpPr>
        <a:xfrm>
          <a:off x="0" y="0"/>
          <a:ext cx="0" cy="0"/>
          <a:chOff x="0" y="0"/>
          <a:chExt cx="0" cy="0"/>
        </a:xfrm>
      </p:grpSpPr>
      <p:sp>
        <p:nvSpPr>
          <p:cNvPr id="3491" name="Google Shape;3491;p25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492" name="Google Shape;3492;p252:notes"/>
          <p:cNvSpPr txBox="1"/>
          <p:nvPr>
            <p:ph idx="1" type="body"/>
          </p:nvPr>
        </p:nvSpPr>
        <p:spPr>
          <a:xfrm>
            <a:off x="914400" y="4343400"/>
            <a:ext cx="5029200" cy="776288"/>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For example, when we place the first queen in the first column of the first row, we record this placement by pushing a record onto the stack. This record contains both the row and column number of the newly-placed queen.</a:t>
            </a:r>
            <a:endParaRPr/>
          </a:p>
        </p:txBody>
      </p:sp>
      <p:sp>
        <p:nvSpPr>
          <p:cNvPr id="3493" name="Google Shape;3493;p252: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3" name="Shape 3523"/>
        <p:cNvGrpSpPr/>
        <p:nvPr/>
      </p:nvGrpSpPr>
      <p:grpSpPr>
        <a:xfrm>
          <a:off x="0" y="0"/>
          <a:ext cx="0" cy="0"/>
          <a:chOff x="0" y="0"/>
          <a:chExt cx="0" cy="0"/>
        </a:xfrm>
      </p:grpSpPr>
      <p:sp>
        <p:nvSpPr>
          <p:cNvPr id="3524" name="Google Shape;3524;p25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525" name="Google Shape;3525;p253:notes"/>
          <p:cNvSpPr txBox="1"/>
          <p:nvPr>
            <p:ph idx="1" type="body"/>
          </p:nvPr>
        </p:nvSpPr>
        <p:spPr>
          <a:xfrm>
            <a:off x="914400" y="4343400"/>
            <a:ext cx="5029200" cy="431800"/>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In addition to the stack, we also keep track of one other item: an integer which tells us how many rows currently have a queen placed. </a:t>
            </a:r>
            <a:endParaRPr/>
          </a:p>
        </p:txBody>
      </p:sp>
      <p:sp>
        <p:nvSpPr>
          <p:cNvPr id="3526" name="Google Shape;3526;p253: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0" name="Shape 3560"/>
        <p:cNvGrpSpPr/>
        <p:nvPr/>
      </p:nvGrpSpPr>
      <p:grpSpPr>
        <a:xfrm>
          <a:off x="0" y="0"/>
          <a:ext cx="0" cy="0"/>
          <a:chOff x="0" y="0"/>
          <a:chExt cx="0" cy="0"/>
        </a:xfrm>
      </p:grpSpPr>
      <p:sp>
        <p:nvSpPr>
          <p:cNvPr id="3561" name="Google Shape;3561;p25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562" name="Google Shape;3562;p254:notes"/>
          <p:cNvSpPr txBox="1"/>
          <p:nvPr>
            <p:ph idx="1" type="body"/>
          </p:nvPr>
        </p:nvSpPr>
        <p:spPr>
          <a:xfrm>
            <a:off x="914400" y="4343400"/>
            <a:ext cx="5029200" cy="604838"/>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When we successfully place a queen in one row, we move to the next row.  We always start by trying to place the queen in the first column of the new row.</a:t>
            </a:r>
            <a:endParaRPr/>
          </a:p>
        </p:txBody>
      </p:sp>
      <p:sp>
        <p:nvSpPr>
          <p:cNvPr id="3563" name="Google Shape;3563;p254: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9" name="Shape 3599"/>
        <p:cNvGrpSpPr/>
        <p:nvPr/>
      </p:nvGrpSpPr>
      <p:grpSpPr>
        <a:xfrm>
          <a:off x="0" y="0"/>
          <a:ext cx="0" cy="0"/>
          <a:chOff x="0" y="0"/>
          <a:chExt cx="0" cy="0"/>
        </a:xfrm>
      </p:grpSpPr>
      <p:sp>
        <p:nvSpPr>
          <p:cNvPr id="3600" name="Google Shape;3600;p25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601" name="Google Shape;3601;p255:notes"/>
          <p:cNvSpPr txBox="1"/>
          <p:nvPr>
            <p:ph idx="1" type="body"/>
          </p:nvPr>
        </p:nvSpPr>
        <p:spPr>
          <a:xfrm>
            <a:off x="914400" y="4343400"/>
            <a:ext cx="5029200" cy="604838"/>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But each new placement must be checked for potential conflicts with the previous queen.  If there is a conflict, then the newly-placed queen is shifted rightward.</a:t>
            </a:r>
            <a:endParaRPr/>
          </a:p>
        </p:txBody>
      </p:sp>
      <p:sp>
        <p:nvSpPr>
          <p:cNvPr id="3602" name="Google Shape;3602;p255: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9" name="Shape 3639"/>
        <p:cNvGrpSpPr/>
        <p:nvPr/>
      </p:nvGrpSpPr>
      <p:grpSpPr>
        <a:xfrm>
          <a:off x="0" y="0"/>
          <a:ext cx="0" cy="0"/>
          <a:chOff x="0" y="0"/>
          <a:chExt cx="0" cy="0"/>
        </a:xfrm>
      </p:grpSpPr>
      <p:sp>
        <p:nvSpPr>
          <p:cNvPr id="3640" name="Google Shape;3640;p25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641" name="Google Shape;3641;p256:notes"/>
          <p:cNvSpPr txBox="1"/>
          <p:nvPr>
            <p:ph idx="1" type="body"/>
          </p:nvPr>
        </p:nvSpPr>
        <p:spPr>
          <a:xfrm>
            <a:off x="914400" y="4343400"/>
            <a:ext cx="5029200" cy="431800"/>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Sometimes another conflict will occur, and the newly-placed queen must continue shifting rightward.</a:t>
            </a:r>
            <a:endParaRPr/>
          </a:p>
        </p:txBody>
      </p:sp>
      <p:sp>
        <p:nvSpPr>
          <p:cNvPr id="3642" name="Google Shape;3642;p256: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9" name="Shape 3679"/>
        <p:cNvGrpSpPr/>
        <p:nvPr/>
      </p:nvGrpSpPr>
      <p:grpSpPr>
        <a:xfrm>
          <a:off x="0" y="0"/>
          <a:ext cx="0" cy="0"/>
          <a:chOff x="0" y="0"/>
          <a:chExt cx="0" cy="0"/>
        </a:xfrm>
      </p:grpSpPr>
      <p:sp>
        <p:nvSpPr>
          <p:cNvPr id="3680" name="Google Shape;3680;p25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681" name="Google Shape;3681;p257:notes"/>
          <p:cNvSpPr txBox="1"/>
          <p:nvPr>
            <p:ph idx="1" type="body"/>
          </p:nvPr>
        </p:nvSpPr>
        <p:spPr>
          <a:xfrm>
            <a:off x="914400" y="4343400"/>
            <a:ext cx="5029200" cy="604838"/>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When the new queen reaches a spot with no conflicts, then the algorithm can move on.  In order to move on, we add one to the value of filled...</a:t>
            </a:r>
            <a:endParaRPr/>
          </a:p>
        </p:txBody>
      </p:sp>
      <p:sp>
        <p:nvSpPr>
          <p:cNvPr id="3682" name="Google Shape;3682;p257: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9" name="Shape 3719"/>
        <p:cNvGrpSpPr/>
        <p:nvPr/>
      </p:nvGrpSpPr>
      <p:grpSpPr>
        <a:xfrm>
          <a:off x="0" y="0"/>
          <a:ext cx="0" cy="0"/>
          <a:chOff x="0" y="0"/>
          <a:chExt cx="0" cy="0"/>
        </a:xfrm>
      </p:grpSpPr>
      <p:sp>
        <p:nvSpPr>
          <p:cNvPr id="3720" name="Google Shape;3720;p25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721" name="Google Shape;3721;p258:notes"/>
          <p:cNvSpPr txBox="1"/>
          <p:nvPr>
            <p:ph idx="1" type="body"/>
          </p:nvPr>
        </p:nvSpPr>
        <p:spPr>
          <a:xfrm>
            <a:off x="914400" y="4343400"/>
            <a:ext cx="5029200" cy="260350"/>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...and place a new queen in the first column of the next row.</a:t>
            </a:r>
            <a:endParaRPr/>
          </a:p>
        </p:txBody>
      </p:sp>
      <p:sp>
        <p:nvSpPr>
          <p:cNvPr id="3722" name="Google Shape;3722;p258: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1" name="Shape 3761"/>
        <p:cNvGrpSpPr/>
        <p:nvPr/>
      </p:nvGrpSpPr>
      <p:grpSpPr>
        <a:xfrm>
          <a:off x="0" y="0"/>
          <a:ext cx="0" cy="0"/>
          <a:chOff x="0" y="0"/>
          <a:chExt cx="0" cy="0"/>
        </a:xfrm>
      </p:grpSpPr>
      <p:sp>
        <p:nvSpPr>
          <p:cNvPr id="3762" name="Google Shape;3762;p25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763" name="Google Shape;3763;p259:notes"/>
          <p:cNvSpPr txBox="1"/>
          <p:nvPr>
            <p:ph idx="1" type="body"/>
          </p:nvPr>
        </p:nvSpPr>
        <p:spPr>
          <a:xfrm>
            <a:off x="914400" y="4343400"/>
            <a:ext cx="5029200" cy="431800"/>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In this example, there is a conflict with the placement of the new queen, so we move her rightward to the second column.</a:t>
            </a:r>
            <a:endParaRPr/>
          </a:p>
        </p:txBody>
      </p:sp>
      <p:sp>
        <p:nvSpPr>
          <p:cNvPr id="3764" name="Google Shape;3764;p259: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4" name="Shape 3804"/>
        <p:cNvGrpSpPr/>
        <p:nvPr/>
      </p:nvGrpSpPr>
      <p:grpSpPr>
        <a:xfrm>
          <a:off x="0" y="0"/>
          <a:ext cx="0" cy="0"/>
          <a:chOff x="0" y="0"/>
          <a:chExt cx="0" cy="0"/>
        </a:xfrm>
      </p:grpSpPr>
      <p:sp>
        <p:nvSpPr>
          <p:cNvPr id="3805" name="Google Shape;3805;p26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806" name="Google Shape;3806;p260:notes"/>
          <p:cNvSpPr txBox="1"/>
          <p:nvPr>
            <p:ph idx="1" type="body"/>
          </p:nvPr>
        </p:nvSpPr>
        <p:spPr>
          <a:xfrm>
            <a:off x="914400" y="4343400"/>
            <a:ext cx="5029200" cy="260350"/>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Another conflict arises, so we move rightward to the third column.</a:t>
            </a:r>
            <a:endParaRPr/>
          </a:p>
        </p:txBody>
      </p:sp>
      <p:sp>
        <p:nvSpPr>
          <p:cNvPr id="3807" name="Google Shape;3807;p260: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389" name="Google Shape;389;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7" name="Shape 3847"/>
        <p:cNvGrpSpPr/>
        <p:nvPr/>
      </p:nvGrpSpPr>
      <p:grpSpPr>
        <a:xfrm>
          <a:off x="0" y="0"/>
          <a:ext cx="0" cy="0"/>
          <a:chOff x="0" y="0"/>
          <a:chExt cx="0" cy="0"/>
        </a:xfrm>
      </p:grpSpPr>
      <p:sp>
        <p:nvSpPr>
          <p:cNvPr id="3848" name="Google Shape;3848;p26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849" name="Google Shape;3849;p261:notes"/>
          <p:cNvSpPr txBox="1"/>
          <p:nvPr>
            <p:ph idx="1" type="body"/>
          </p:nvPr>
        </p:nvSpPr>
        <p:spPr>
          <a:xfrm>
            <a:off x="914400" y="4343400"/>
            <a:ext cx="5029200" cy="947738"/>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Yet another conflict arises, so we move to the fourth column. The key idea is that each time we try a particular location for the new queen, we need to check whether the new location causes conflicts with our previous queens.  If so, then we move the new queen to the next possible location.</a:t>
            </a:r>
            <a:endParaRPr/>
          </a:p>
        </p:txBody>
      </p:sp>
      <p:sp>
        <p:nvSpPr>
          <p:cNvPr id="3850" name="Google Shape;3850;p261: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0" name="Shape 3890"/>
        <p:cNvGrpSpPr/>
        <p:nvPr/>
      </p:nvGrpSpPr>
      <p:grpSpPr>
        <a:xfrm>
          <a:off x="0" y="0"/>
          <a:ext cx="0" cy="0"/>
          <a:chOff x="0" y="0"/>
          <a:chExt cx="0" cy="0"/>
        </a:xfrm>
      </p:grpSpPr>
      <p:sp>
        <p:nvSpPr>
          <p:cNvPr id="3891" name="Google Shape;3891;p26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892" name="Google Shape;3892;p262:notes"/>
          <p:cNvSpPr txBox="1"/>
          <p:nvPr>
            <p:ph idx="1" type="body"/>
          </p:nvPr>
        </p:nvSpPr>
        <p:spPr>
          <a:xfrm>
            <a:off x="914400" y="4343400"/>
            <a:ext cx="5029200" cy="431800"/>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Sometimes we run out of possible locations for the new queens. This is where </a:t>
            </a:r>
            <a:r>
              <a:rPr lang="en-US" u="sng">
                <a:latin typeface="Arial"/>
                <a:ea typeface="Arial"/>
                <a:cs typeface="Arial"/>
                <a:sym typeface="Arial"/>
              </a:rPr>
              <a:t>backtracking</a:t>
            </a:r>
            <a:r>
              <a:rPr lang="en-US">
                <a:latin typeface="Arial"/>
                <a:ea typeface="Arial"/>
                <a:cs typeface="Arial"/>
                <a:sym typeface="Arial"/>
              </a:rPr>
              <a:t> comes into play.</a:t>
            </a:r>
            <a:endParaRPr/>
          </a:p>
        </p:txBody>
      </p:sp>
      <p:sp>
        <p:nvSpPr>
          <p:cNvPr id="3893" name="Google Shape;3893;p262: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2" name="Shape 3932"/>
        <p:cNvGrpSpPr/>
        <p:nvPr/>
      </p:nvGrpSpPr>
      <p:grpSpPr>
        <a:xfrm>
          <a:off x="0" y="0"/>
          <a:ext cx="0" cy="0"/>
          <a:chOff x="0" y="0"/>
          <a:chExt cx="0" cy="0"/>
        </a:xfrm>
      </p:grpSpPr>
      <p:sp>
        <p:nvSpPr>
          <p:cNvPr id="3933" name="Google Shape;3933;p26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934" name="Google Shape;3934;p263:notes"/>
          <p:cNvSpPr txBox="1"/>
          <p:nvPr>
            <p:ph idx="1" type="body"/>
          </p:nvPr>
        </p:nvSpPr>
        <p:spPr>
          <a:xfrm>
            <a:off x="914400" y="4343400"/>
            <a:ext cx="5029200" cy="604838"/>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To backtrack, we throw out the new queen altogether, popping the stack, reducing filled by 1, and returning to the previous row.  At the previous row, we continue shifting the queen rightward.</a:t>
            </a:r>
            <a:endParaRPr/>
          </a:p>
        </p:txBody>
      </p:sp>
      <p:sp>
        <p:nvSpPr>
          <p:cNvPr id="3935" name="Google Shape;3935;p263: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1" name="Shape 3971"/>
        <p:cNvGrpSpPr/>
        <p:nvPr/>
      </p:nvGrpSpPr>
      <p:grpSpPr>
        <a:xfrm>
          <a:off x="0" y="0"/>
          <a:ext cx="0" cy="0"/>
          <a:chOff x="0" y="0"/>
          <a:chExt cx="0" cy="0"/>
        </a:xfrm>
      </p:grpSpPr>
      <p:sp>
        <p:nvSpPr>
          <p:cNvPr id="3972" name="Google Shape;3972;p26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3973" name="Google Shape;3973;p264:notes"/>
          <p:cNvSpPr txBox="1"/>
          <p:nvPr>
            <p:ph idx="1" type="body"/>
          </p:nvPr>
        </p:nvSpPr>
        <p:spPr>
          <a:xfrm>
            <a:off x="914400" y="4343400"/>
            <a:ext cx="5029200" cy="1444625"/>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Notice that we continue the previous row from the spot where we left off.  The queen shifts from column 3 to column 4.  We don't return her back to column 1.</a:t>
            </a:r>
            <a:endParaRPr/>
          </a:p>
          <a:p>
            <a:pPr indent="0" lvl="0" marL="0" rtl="0" algn="l">
              <a:lnSpc>
                <a:spcPct val="100000"/>
              </a:lnSpc>
              <a:spcBef>
                <a:spcPts val="413"/>
              </a:spcBef>
              <a:spcAft>
                <a:spcPts val="0"/>
              </a:spcAft>
              <a:buSzPts val="1400"/>
              <a:buNone/>
            </a:pPr>
            <a:r>
              <a:t/>
            </a:r>
            <a:endParaRPr>
              <a:latin typeface="Arial"/>
              <a:ea typeface="Arial"/>
              <a:cs typeface="Arial"/>
              <a:sym typeface="Arial"/>
            </a:endParaRPr>
          </a:p>
          <a:p>
            <a:pPr indent="0" lvl="0" marL="0" rtl="0" algn="l">
              <a:lnSpc>
                <a:spcPct val="100000"/>
              </a:lnSpc>
              <a:spcBef>
                <a:spcPts val="413"/>
              </a:spcBef>
              <a:spcAft>
                <a:spcPts val="0"/>
              </a:spcAft>
              <a:buSzPts val="1400"/>
              <a:buNone/>
            </a:pPr>
            <a:r>
              <a:rPr lang="en-US">
                <a:latin typeface="Arial"/>
                <a:ea typeface="Arial"/>
                <a:cs typeface="Arial"/>
                <a:sym typeface="Arial"/>
              </a:rPr>
              <a:t>It is the use of the stack that lets us easily continue where we left off. The position of this previous queen is recorded in the stack, so we can just move the queen rightward one more position.</a:t>
            </a:r>
            <a:endParaRPr/>
          </a:p>
        </p:txBody>
      </p:sp>
      <p:sp>
        <p:nvSpPr>
          <p:cNvPr id="3974" name="Google Shape;3974;p264: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1" name="Shape 4011"/>
        <p:cNvGrpSpPr/>
        <p:nvPr/>
      </p:nvGrpSpPr>
      <p:grpSpPr>
        <a:xfrm>
          <a:off x="0" y="0"/>
          <a:ext cx="0" cy="0"/>
          <a:chOff x="0" y="0"/>
          <a:chExt cx="0" cy="0"/>
        </a:xfrm>
      </p:grpSpPr>
      <p:sp>
        <p:nvSpPr>
          <p:cNvPr id="4012" name="Google Shape;4012;p26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4013" name="Google Shape;4013;p265:notes"/>
          <p:cNvSpPr txBox="1"/>
          <p:nvPr>
            <p:ph idx="1" type="body"/>
          </p:nvPr>
        </p:nvSpPr>
        <p:spPr>
          <a:xfrm>
            <a:off x="914400" y="4343400"/>
            <a:ext cx="5029200" cy="431800"/>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The new position for row 2 has no conflicts, so we can increase filled by 1, and move again to row 3.</a:t>
            </a:r>
            <a:endParaRPr/>
          </a:p>
        </p:txBody>
      </p:sp>
      <p:sp>
        <p:nvSpPr>
          <p:cNvPr id="4014" name="Google Shape;4014;p265: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1" name="Shape 4051"/>
        <p:cNvGrpSpPr/>
        <p:nvPr/>
      </p:nvGrpSpPr>
      <p:grpSpPr>
        <a:xfrm>
          <a:off x="0" y="0"/>
          <a:ext cx="0" cy="0"/>
          <a:chOff x="0" y="0"/>
          <a:chExt cx="0" cy="0"/>
        </a:xfrm>
      </p:grpSpPr>
      <p:sp>
        <p:nvSpPr>
          <p:cNvPr id="4052" name="Google Shape;4052;p26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4053" name="Google Shape;4053;p266:notes"/>
          <p:cNvSpPr txBox="1"/>
          <p:nvPr>
            <p:ph idx="1" type="body"/>
          </p:nvPr>
        </p:nvSpPr>
        <p:spPr>
          <a:xfrm>
            <a:off x="914400" y="4343400"/>
            <a:ext cx="5029200" cy="1560513"/>
          </a:xfrm>
          <a:prstGeom prst="rect">
            <a:avLst/>
          </a:prstGeom>
          <a:noFill/>
          <a:ln>
            <a:noFill/>
          </a:ln>
        </p:spPr>
        <p:txBody>
          <a:bodyPr anchorCtr="0" anchor="t" bIns="44275" lIns="90350" spcFirstLastPara="1" rIns="90350" wrap="square" tIns="44275">
            <a:spAutoFit/>
          </a:bodyPr>
          <a:lstStyle/>
          <a:p>
            <a:pPr indent="0" lvl="0" marL="0" rtl="0" algn="l">
              <a:lnSpc>
                <a:spcPct val="93000"/>
              </a:lnSpc>
              <a:spcBef>
                <a:spcPts val="0"/>
              </a:spcBef>
              <a:spcAft>
                <a:spcPts val="0"/>
              </a:spcAft>
              <a:buSzPts val="1400"/>
              <a:buNone/>
            </a:pPr>
            <a:r>
              <a:rPr lang="en-US">
                <a:latin typeface="Arial"/>
                <a:ea typeface="Arial"/>
                <a:cs typeface="Arial"/>
                <a:sym typeface="Arial"/>
              </a:rPr>
              <a:t>At the new row, we again start at the first column.  So the general rules are:</a:t>
            </a:r>
            <a:endParaRPr/>
          </a:p>
          <a:p>
            <a:pPr indent="0" lvl="0" marL="0" rtl="0" algn="l">
              <a:lnSpc>
                <a:spcPct val="100000"/>
              </a:lnSpc>
              <a:spcBef>
                <a:spcPts val="413"/>
              </a:spcBef>
              <a:spcAft>
                <a:spcPts val="0"/>
              </a:spcAft>
              <a:buSzPts val="1400"/>
              <a:buNone/>
            </a:pPr>
            <a:r>
              <a:t/>
            </a:r>
            <a:endParaRPr>
              <a:latin typeface="Arial"/>
              <a:ea typeface="Arial"/>
              <a:cs typeface="Arial"/>
              <a:sym typeface="Arial"/>
            </a:endParaRPr>
          </a:p>
          <a:p>
            <a:pPr indent="0" lvl="0" marL="0" rtl="0" algn="l">
              <a:lnSpc>
                <a:spcPct val="100000"/>
              </a:lnSpc>
              <a:spcBef>
                <a:spcPts val="413"/>
              </a:spcBef>
              <a:spcAft>
                <a:spcPts val="0"/>
              </a:spcAft>
              <a:buSzPts val="1400"/>
              <a:buNone/>
            </a:pPr>
            <a:r>
              <a:rPr lang="en-US">
                <a:latin typeface="Arial"/>
                <a:ea typeface="Arial"/>
                <a:cs typeface="Arial"/>
                <a:sym typeface="Arial"/>
              </a:rPr>
              <a:t>When the algorithm moves forward, it always starts with the first column.</a:t>
            </a:r>
            <a:endParaRPr/>
          </a:p>
          <a:p>
            <a:pPr indent="0" lvl="0" marL="0" rtl="0" algn="l">
              <a:lnSpc>
                <a:spcPct val="100000"/>
              </a:lnSpc>
              <a:spcBef>
                <a:spcPts val="413"/>
              </a:spcBef>
              <a:spcAft>
                <a:spcPts val="0"/>
              </a:spcAft>
              <a:buSzPts val="1400"/>
              <a:buNone/>
            </a:pPr>
            <a:r>
              <a:t/>
            </a:r>
            <a:endParaRPr>
              <a:latin typeface="Arial"/>
              <a:ea typeface="Arial"/>
              <a:cs typeface="Arial"/>
              <a:sym typeface="Arial"/>
            </a:endParaRPr>
          </a:p>
          <a:p>
            <a:pPr indent="0" lvl="0" marL="0" rtl="0" algn="l">
              <a:lnSpc>
                <a:spcPct val="100000"/>
              </a:lnSpc>
              <a:spcBef>
                <a:spcPts val="413"/>
              </a:spcBef>
              <a:spcAft>
                <a:spcPts val="0"/>
              </a:spcAft>
              <a:buSzPts val="1400"/>
              <a:buNone/>
            </a:pPr>
            <a:r>
              <a:rPr lang="en-US">
                <a:latin typeface="Arial"/>
                <a:ea typeface="Arial"/>
                <a:cs typeface="Arial"/>
                <a:sym typeface="Arial"/>
              </a:rPr>
              <a:t>But when the algorithm backtracks, it continues whereever it left off.</a:t>
            </a:r>
            <a:endParaRPr/>
          </a:p>
        </p:txBody>
      </p:sp>
      <p:sp>
        <p:nvSpPr>
          <p:cNvPr id="4054" name="Google Shape;4054;p266:notes"/>
          <p:cNvSpPr/>
          <p:nvPr>
            <p:ph idx="2" type="sldImg"/>
          </p:nvPr>
        </p:nvSpPr>
        <p:spPr>
          <a:xfrm>
            <a:off x="1150938" y="692150"/>
            <a:ext cx="4556125" cy="34163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Tree>
  </p:cSld>
  <p:clrMapOvr>
    <a:masterClrMapping/>
  </p:clrMapOvr>
</p:notes>
</file>

<file path=ppt/notesSlides/notesSlide2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3" name="Shape 4093"/>
        <p:cNvGrpSpPr/>
        <p:nvPr/>
      </p:nvGrpSpPr>
      <p:grpSpPr>
        <a:xfrm>
          <a:off x="0" y="0"/>
          <a:ext cx="0" cy="0"/>
          <a:chOff x="0" y="0"/>
          <a:chExt cx="0" cy="0"/>
        </a:xfrm>
      </p:grpSpPr>
      <p:sp>
        <p:nvSpPr>
          <p:cNvPr id="4094" name="Google Shape;4094;p26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095" name="Google Shape;4095;p2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9" name="Shape 4099"/>
        <p:cNvGrpSpPr/>
        <p:nvPr/>
      </p:nvGrpSpPr>
      <p:grpSpPr>
        <a:xfrm>
          <a:off x="0" y="0"/>
          <a:ext cx="0" cy="0"/>
          <a:chOff x="0" y="0"/>
          <a:chExt cx="0" cy="0"/>
        </a:xfrm>
      </p:grpSpPr>
      <p:sp>
        <p:nvSpPr>
          <p:cNvPr id="4100" name="Google Shape;4100;p26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01" name="Google Shape;4101;p2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9" name="Shape 4109"/>
        <p:cNvGrpSpPr/>
        <p:nvPr/>
      </p:nvGrpSpPr>
      <p:grpSpPr>
        <a:xfrm>
          <a:off x="0" y="0"/>
          <a:ext cx="0" cy="0"/>
          <a:chOff x="0" y="0"/>
          <a:chExt cx="0" cy="0"/>
        </a:xfrm>
      </p:grpSpPr>
      <p:sp>
        <p:nvSpPr>
          <p:cNvPr id="4110" name="Google Shape;4110;p26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111" name="Google Shape;4111;p2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12" name="Google Shape;4112;p2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Tree>
  </p:cSld>
  <p:clrMapOvr>
    <a:masterClrMapping/>
  </p:clrMapOvr>
</p:notes>
</file>

<file path=ppt/notesSlides/notesSlide2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5" name="Shape 4115"/>
        <p:cNvGrpSpPr/>
        <p:nvPr/>
      </p:nvGrpSpPr>
      <p:grpSpPr>
        <a:xfrm>
          <a:off x="0" y="0"/>
          <a:ext cx="0" cy="0"/>
          <a:chOff x="0" y="0"/>
          <a:chExt cx="0" cy="0"/>
        </a:xfrm>
      </p:grpSpPr>
      <p:sp>
        <p:nvSpPr>
          <p:cNvPr id="4116" name="Google Shape;4116;p27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17" name="Google Shape;4117;p2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399" name="Google Shape;399;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00" name="Google Shape;400;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2" name="Shape 4122"/>
        <p:cNvGrpSpPr/>
        <p:nvPr/>
      </p:nvGrpSpPr>
      <p:grpSpPr>
        <a:xfrm>
          <a:off x="0" y="0"/>
          <a:ext cx="0" cy="0"/>
          <a:chOff x="0" y="0"/>
          <a:chExt cx="0" cy="0"/>
        </a:xfrm>
      </p:grpSpPr>
      <p:sp>
        <p:nvSpPr>
          <p:cNvPr id="4123" name="Google Shape;4123;p27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24" name="Google Shape;4124;p2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9" name="Shape 4129"/>
        <p:cNvGrpSpPr/>
        <p:nvPr/>
      </p:nvGrpSpPr>
      <p:grpSpPr>
        <a:xfrm>
          <a:off x="0" y="0"/>
          <a:ext cx="0" cy="0"/>
          <a:chOff x="0" y="0"/>
          <a:chExt cx="0" cy="0"/>
        </a:xfrm>
      </p:grpSpPr>
      <p:sp>
        <p:nvSpPr>
          <p:cNvPr id="4130" name="Google Shape;4130;p27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31" name="Google Shape;4131;p2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6" name="Shape 4136"/>
        <p:cNvGrpSpPr/>
        <p:nvPr/>
      </p:nvGrpSpPr>
      <p:grpSpPr>
        <a:xfrm>
          <a:off x="0" y="0"/>
          <a:ext cx="0" cy="0"/>
          <a:chOff x="0" y="0"/>
          <a:chExt cx="0" cy="0"/>
        </a:xfrm>
      </p:grpSpPr>
      <p:sp>
        <p:nvSpPr>
          <p:cNvPr id="4137" name="Google Shape;4137;p27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38" name="Google Shape;4138;p2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3" name="Shape 4143"/>
        <p:cNvGrpSpPr/>
        <p:nvPr/>
      </p:nvGrpSpPr>
      <p:grpSpPr>
        <a:xfrm>
          <a:off x="0" y="0"/>
          <a:ext cx="0" cy="0"/>
          <a:chOff x="0" y="0"/>
          <a:chExt cx="0" cy="0"/>
        </a:xfrm>
      </p:grpSpPr>
      <p:sp>
        <p:nvSpPr>
          <p:cNvPr id="4144" name="Google Shape;4144;p27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45" name="Google Shape;4145;p2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9" name="Shape 4149"/>
        <p:cNvGrpSpPr/>
        <p:nvPr/>
      </p:nvGrpSpPr>
      <p:grpSpPr>
        <a:xfrm>
          <a:off x="0" y="0"/>
          <a:ext cx="0" cy="0"/>
          <a:chOff x="0" y="0"/>
          <a:chExt cx="0" cy="0"/>
        </a:xfrm>
      </p:grpSpPr>
      <p:sp>
        <p:nvSpPr>
          <p:cNvPr id="4150" name="Google Shape;4150;p27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51" name="Google Shape;4151;p2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5" name="Shape 4155"/>
        <p:cNvGrpSpPr/>
        <p:nvPr/>
      </p:nvGrpSpPr>
      <p:grpSpPr>
        <a:xfrm>
          <a:off x="0" y="0"/>
          <a:ext cx="0" cy="0"/>
          <a:chOff x="0" y="0"/>
          <a:chExt cx="0" cy="0"/>
        </a:xfrm>
      </p:grpSpPr>
      <p:sp>
        <p:nvSpPr>
          <p:cNvPr id="4156" name="Google Shape;4156;p27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57" name="Google Shape;4157;p2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2" name="Shape 4162"/>
        <p:cNvGrpSpPr/>
        <p:nvPr/>
      </p:nvGrpSpPr>
      <p:grpSpPr>
        <a:xfrm>
          <a:off x="0" y="0"/>
          <a:ext cx="0" cy="0"/>
          <a:chOff x="0" y="0"/>
          <a:chExt cx="0" cy="0"/>
        </a:xfrm>
      </p:grpSpPr>
      <p:sp>
        <p:nvSpPr>
          <p:cNvPr id="4163" name="Google Shape;4163;p27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64" name="Google Shape;4164;p2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8" name="Shape 4168"/>
        <p:cNvGrpSpPr/>
        <p:nvPr/>
      </p:nvGrpSpPr>
      <p:grpSpPr>
        <a:xfrm>
          <a:off x="0" y="0"/>
          <a:ext cx="0" cy="0"/>
          <a:chOff x="0" y="0"/>
          <a:chExt cx="0" cy="0"/>
        </a:xfrm>
      </p:grpSpPr>
      <p:sp>
        <p:nvSpPr>
          <p:cNvPr id="4169" name="Google Shape;4169;p2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70" name="Google Shape;4170;p2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4" name="Shape 4174"/>
        <p:cNvGrpSpPr/>
        <p:nvPr/>
      </p:nvGrpSpPr>
      <p:grpSpPr>
        <a:xfrm>
          <a:off x="0" y="0"/>
          <a:ext cx="0" cy="0"/>
          <a:chOff x="0" y="0"/>
          <a:chExt cx="0" cy="0"/>
        </a:xfrm>
      </p:grpSpPr>
      <p:sp>
        <p:nvSpPr>
          <p:cNvPr id="4175" name="Google Shape;4175;p27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176" name="Google Shape;4176;p2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77" name="Google Shape;4177;p27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Tree>
  </p:cSld>
  <p:clrMapOvr>
    <a:masterClrMapping/>
  </p:clrMapOvr>
</p:notes>
</file>

<file path=ppt/notesSlides/notesSlide2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1" name="Shape 4181"/>
        <p:cNvGrpSpPr/>
        <p:nvPr/>
      </p:nvGrpSpPr>
      <p:grpSpPr>
        <a:xfrm>
          <a:off x="0" y="0"/>
          <a:ext cx="0" cy="0"/>
          <a:chOff x="0" y="0"/>
          <a:chExt cx="0" cy="0"/>
        </a:xfrm>
      </p:grpSpPr>
      <p:sp>
        <p:nvSpPr>
          <p:cNvPr id="4182" name="Google Shape;4182;p2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83" name="Google Shape;4183;p2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410" name="Google Shape;410;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11" name="Google Shape;411;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7" name="Shape 4187"/>
        <p:cNvGrpSpPr/>
        <p:nvPr/>
      </p:nvGrpSpPr>
      <p:grpSpPr>
        <a:xfrm>
          <a:off x="0" y="0"/>
          <a:ext cx="0" cy="0"/>
          <a:chOff x="0" y="0"/>
          <a:chExt cx="0" cy="0"/>
        </a:xfrm>
      </p:grpSpPr>
      <p:sp>
        <p:nvSpPr>
          <p:cNvPr id="4188" name="Google Shape;4188;p28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89" name="Google Shape;4189;p2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3" name="Shape 4193"/>
        <p:cNvGrpSpPr/>
        <p:nvPr/>
      </p:nvGrpSpPr>
      <p:grpSpPr>
        <a:xfrm>
          <a:off x="0" y="0"/>
          <a:ext cx="0" cy="0"/>
          <a:chOff x="0" y="0"/>
          <a:chExt cx="0" cy="0"/>
        </a:xfrm>
      </p:grpSpPr>
      <p:sp>
        <p:nvSpPr>
          <p:cNvPr id="4194" name="Google Shape;4194;p28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195" name="Google Shape;4195;p2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9" name="Shape 4199"/>
        <p:cNvGrpSpPr/>
        <p:nvPr/>
      </p:nvGrpSpPr>
      <p:grpSpPr>
        <a:xfrm>
          <a:off x="0" y="0"/>
          <a:ext cx="0" cy="0"/>
          <a:chOff x="0" y="0"/>
          <a:chExt cx="0" cy="0"/>
        </a:xfrm>
      </p:grpSpPr>
      <p:sp>
        <p:nvSpPr>
          <p:cNvPr id="4200" name="Google Shape;4200;p28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201" name="Google Shape;4201;p2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5" name="Shape 4205"/>
        <p:cNvGrpSpPr/>
        <p:nvPr/>
      </p:nvGrpSpPr>
      <p:grpSpPr>
        <a:xfrm>
          <a:off x="0" y="0"/>
          <a:ext cx="0" cy="0"/>
          <a:chOff x="0" y="0"/>
          <a:chExt cx="0" cy="0"/>
        </a:xfrm>
      </p:grpSpPr>
      <p:sp>
        <p:nvSpPr>
          <p:cNvPr id="4206" name="Google Shape;4206;p28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207" name="Google Shape;4207;p2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1" name="Shape 4211"/>
        <p:cNvGrpSpPr/>
        <p:nvPr/>
      </p:nvGrpSpPr>
      <p:grpSpPr>
        <a:xfrm>
          <a:off x="0" y="0"/>
          <a:ext cx="0" cy="0"/>
          <a:chOff x="0" y="0"/>
          <a:chExt cx="0" cy="0"/>
        </a:xfrm>
      </p:grpSpPr>
      <p:sp>
        <p:nvSpPr>
          <p:cNvPr id="4212" name="Google Shape;4212;p28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213" name="Google Shape;4213;p2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8" name="Shape 4218"/>
        <p:cNvGrpSpPr/>
        <p:nvPr/>
      </p:nvGrpSpPr>
      <p:grpSpPr>
        <a:xfrm>
          <a:off x="0" y="0"/>
          <a:ext cx="0" cy="0"/>
          <a:chOff x="0" y="0"/>
          <a:chExt cx="0" cy="0"/>
        </a:xfrm>
      </p:grpSpPr>
      <p:sp>
        <p:nvSpPr>
          <p:cNvPr id="4219" name="Google Shape;4219;p28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220" name="Google Shape;4220;p2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5" name="Shape 4225"/>
        <p:cNvGrpSpPr/>
        <p:nvPr/>
      </p:nvGrpSpPr>
      <p:grpSpPr>
        <a:xfrm>
          <a:off x="0" y="0"/>
          <a:ext cx="0" cy="0"/>
          <a:chOff x="0" y="0"/>
          <a:chExt cx="0" cy="0"/>
        </a:xfrm>
      </p:grpSpPr>
      <p:sp>
        <p:nvSpPr>
          <p:cNvPr id="4226" name="Google Shape;4226;p28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227" name="Google Shape;4227;p2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2" name="Shape 4232"/>
        <p:cNvGrpSpPr/>
        <p:nvPr/>
      </p:nvGrpSpPr>
      <p:grpSpPr>
        <a:xfrm>
          <a:off x="0" y="0"/>
          <a:ext cx="0" cy="0"/>
          <a:chOff x="0" y="0"/>
          <a:chExt cx="0" cy="0"/>
        </a:xfrm>
      </p:grpSpPr>
      <p:sp>
        <p:nvSpPr>
          <p:cNvPr id="4233" name="Google Shape;4233;p28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234" name="Google Shape;4234;p2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4235" name="Google Shape;4235;p288:notes"/>
          <p:cNvSpPr txBox="1"/>
          <p:nvPr>
            <p:ph idx="1" type="body"/>
          </p:nvPr>
        </p:nvSpPr>
        <p:spPr>
          <a:xfrm>
            <a:off x="685800" y="4343400"/>
            <a:ext cx="54864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Tree>
  </p:cSld>
  <p:clrMapOvr>
    <a:masterClrMapping/>
  </p:clrMapOvr>
</p:notes>
</file>

<file path=ppt/notesSlides/notesSlide2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1" name="Shape 4241"/>
        <p:cNvGrpSpPr/>
        <p:nvPr/>
      </p:nvGrpSpPr>
      <p:grpSpPr>
        <a:xfrm>
          <a:off x="0" y="0"/>
          <a:ext cx="0" cy="0"/>
          <a:chOff x="0" y="0"/>
          <a:chExt cx="0" cy="0"/>
        </a:xfrm>
      </p:grpSpPr>
      <p:sp>
        <p:nvSpPr>
          <p:cNvPr id="4242" name="Google Shape;4242;p28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243" name="Google Shape;4243;p2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4244" name="Google Shape;4244;p289:notes"/>
          <p:cNvSpPr txBox="1"/>
          <p:nvPr>
            <p:ph idx="1" type="body"/>
          </p:nvPr>
        </p:nvSpPr>
        <p:spPr>
          <a:xfrm>
            <a:off x="685800" y="4343400"/>
            <a:ext cx="54864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Tree>
  </p:cSld>
  <p:clrMapOvr>
    <a:masterClrMapping/>
  </p:clrMapOvr>
</p:notes>
</file>

<file path=ppt/notesSlides/notesSlide2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0" name="Shape 4250"/>
        <p:cNvGrpSpPr/>
        <p:nvPr/>
      </p:nvGrpSpPr>
      <p:grpSpPr>
        <a:xfrm>
          <a:off x="0" y="0"/>
          <a:ext cx="0" cy="0"/>
          <a:chOff x="0" y="0"/>
          <a:chExt cx="0" cy="0"/>
        </a:xfrm>
      </p:grpSpPr>
      <p:sp>
        <p:nvSpPr>
          <p:cNvPr id="4251" name="Google Shape;4251;p29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252" name="Google Shape;4252;p2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4253" name="Google Shape;4253;p290:notes"/>
          <p:cNvSpPr txBox="1"/>
          <p:nvPr>
            <p:ph idx="1" type="body"/>
          </p:nvPr>
        </p:nvSpPr>
        <p:spPr>
          <a:xfrm>
            <a:off x="685800" y="4343400"/>
            <a:ext cx="54864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21" name="Google Shape;421;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9" name="Shape 4259"/>
        <p:cNvGrpSpPr/>
        <p:nvPr/>
      </p:nvGrpSpPr>
      <p:grpSpPr>
        <a:xfrm>
          <a:off x="0" y="0"/>
          <a:ext cx="0" cy="0"/>
          <a:chOff x="0" y="0"/>
          <a:chExt cx="0" cy="0"/>
        </a:xfrm>
      </p:grpSpPr>
      <p:sp>
        <p:nvSpPr>
          <p:cNvPr id="4260" name="Google Shape;4260;p29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261" name="Google Shape;4261;p2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4262" name="Google Shape;4262;p291:notes"/>
          <p:cNvSpPr txBox="1"/>
          <p:nvPr>
            <p:ph idx="1" type="body"/>
          </p:nvPr>
        </p:nvSpPr>
        <p:spPr>
          <a:xfrm>
            <a:off x="685800" y="4343400"/>
            <a:ext cx="54864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Tree>
  </p:cSld>
  <p:clrMapOvr>
    <a:masterClrMapping/>
  </p:clrMapOvr>
</p:notes>
</file>

<file path=ppt/notesSlides/notesSlide2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8" name="Shape 4268"/>
        <p:cNvGrpSpPr/>
        <p:nvPr/>
      </p:nvGrpSpPr>
      <p:grpSpPr>
        <a:xfrm>
          <a:off x="0" y="0"/>
          <a:ext cx="0" cy="0"/>
          <a:chOff x="0" y="0"/>
          <a:chExt cx="0" cy="0"/>
        </a:xfrm>
      </p:grpSpPr>
      <p:sp>
        <p:nvSpPr>
          <p:cNvPr id="4269" name="Google Shape;4269;p29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270" name="Google Shape;4270;p2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4271" name="Google Shape;4271;p292:notes"/>
          <p:cNvSpPr txBox="1"/>
          <p:nvPr>
            <p:ph idx="1" type="body"/>
          </p:nvPr>
        </p:nvSpPr>
        <p:spPr>
          <a:xfrm>
            <a:off x="685800" y="4343400"/>
            <a:ext cx="5486400" cy="4114800"/>
          </a:xfrm>
          <a:prstGeom prst="rect">
            <a:avLst/>
          </a:prstGeom>
          <a:solidFill>
            <a:srgbClr val="FFFFFF"/>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Tree>
  </p:cSld>
  <p:clrMapOvr>
    <a:masterClrMapping/>
  </p:clrMapOvr>
</p:notes>
</file>

<file path=ppt/notesSlides/notesSlide2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6" name="Shape 4276"/>
        <p:cNvGrpSpPr/>
        <p:nvPr/>
      </p:nvGrpSpPr>
      <p:grpSpPr>
        <a:xfrm>
          <a:off x="0" y="0"/>
          <a:ext cx="0" cy="0"/>
          <a:chOff x="0" y="0"/>
          <a:chExt cx="0" cy="0"/>
        </a:xfrm>
      </p:grpSpPr>
      <p:sp>
        <p:nvSpPr>
          <p:cNvPr id="4277" name="Google Shape;4277;p29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4278" name="Google Shape;4278;p2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279" name="Google Shape;4279;p29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latin typeface="Arial"/>
              <a:ea typeface="Arial"/>
              <a:cs typeface="Arial"/>
              <a:sym typeface="Arial"/>
            </a:endParaRPr>
          </a:p>
        </p:txBody>
      </p:sp>
    </p:spTree>
  </p:cSld>
  <p:clrMapOvr>
    <a:masterClrMapping/>
  </p:clrMapOvr>
</p:notes>
</file>

<file path=ppt/notesSlides/notesSlide2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3" name="Shape 4283"/>
        <p:cNvGrpSpPr/>
        <p:nvPr/>
      </p:nvGrpSpPr>
      <p:grpSpPr>
        <a:xfrm>
          <a:off x="0" y="0"/>
          <a:ext cx="0" cy="0"/>
          <a:chOff x="0" y="0"/>
          <a:chExt cx="0" cy="0"/>
        </a:xfrm>
      </p:grpSpPr>
      <p:sp>
        <p:nvSpPr>
          <p:cNvPr id="4284" name="Google Shape;4284;p29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285" name="Google Shape;4285;p2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9" name="Shape 4289"/>
        <p:cNvGrpSpPr/>
        <p:nvPr/>
      </p:nvGrpSpPr>
      <p:grpSpPr>
        <a:xfrm>
          <a:off x="0" y="0"/>
          <a:ext cx="0" cy="0"/>
          <a:chOff x="0" y="0"/>
          <a:chExt cx="0" cy="0"/>
        </a:xfrm>
      </p:grpSpPr>
      <p:sp>
        <p:nvSpPr>
          <p:cNvPr id="4290" name="Google Shape;4290;p29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291" name="Google Shape;4291;p2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5" name="Shape 4295"/>
        <p:cNvGrpSpPr/>
        <p:nvPr/>
      </p:nvGrpSpPr>
      <p:grpSpPr>
        <a:xfrm>
          <a:off x="0" y="0"/>
          <a:ext cx="0" cy="0"/>
          <a:chOff x="0" y="0"/>
          <a:chExt cx="0" cy="0"/>
        </a:xfrm>
      </p:grpSpPr>
      <p:sp>
        <p:nvSpPr>
          <p:cNvPr id="4296" name="Google Shape;4296;p29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297" name="Google Shape;4297;p2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2" name="Shape 4302"/>
        <p:cNvGrpSpPr/>
        <p:nvPr/>
      </p:nvGrpSpPr>
      <p:grpSpPr>
        <a:xfrm>
          <a:off x="0" y="0"/>
          <a:ext cx="0" cy="0"/>
          <a:chOff x="0" y="0"/>
          <a:chExt cx="0" cy="0"/>
        </a:xfrm>
      </p:grpSpPr>
      <p:sp>
        <p:nvSpPr>
          <p:cNvPr id="4303" name="Google Shape;4303;p29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04" name="Google Shape;4304;p2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9" name="Shape 4309"/>
        <p:cNvGrpSpPr/>
        <p:nvPr/>
      </p:nvGrpSpPr>
      <p:grpSpPr>
        <a:xfrm>
          <a:off x="0" y="0"/>
          <a:ext cx="0" cy="0"/>
          <a:chOff x="0" y="0"/>
          <a:chExt cx="0" cy="0"/>
        </a:xfrm>
      </p:grpSpPr>
      <p:sp>
        <p:nvSpPr>
          <p:cNvPr id="4310" name="Google Shape;4310;p29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11" name="Google Shape;4311;p2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5" name="Shape 4315"/>
        <p:cNvGrpSpPr/>
        <p:nvPr/>
      </p:nvGrpSpPr>
      <p:grpSpPr>
        <a:xfrm>
          <a:off x="0" y="0"/>
          <a:ext cx="0" cy="0"/>
          <a:chOff x="0" y="0"/>
          <a:chExt cx="0" cy="0"/>
        </a:xfrm>
      </p:grpSpPr>
      <p:sp>
        <p:nvSpPr>
          <p:cNvPr id="4316" name="Google Shape;4316;p29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17" name="Google Shape;4317;p2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5" name="Shape 4325"/>
        <p:cNvGrpSpPr/>
        <p:nvPr/>
      </p:nvGrpSpPr>
      <p:grpSpPr>
        <a:xfrm>
          <a:off x="0" y="0"/>
          <a:ext cx="0" cy="0"/>
          <a:chOff x="0" y="0"/>
          <a:chExt cx="0" cy="0"/>
        </a:xfrm>
      </p:grpSpPr>
      <p:sp>
        <p:nvSpPr>
          <p:cNvPr id="4326" name="Google Shape;4326;p30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27" name="Google Shape;4327;p3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1" name="Google Shape;111;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 name="Google Shape;112;p3:notes"/>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ICSE   UNIT-III</a:t>
            </a:r>
            <a:endParaRPr/>
          </a:p>
        </p:txBody>
      </p:sp>
      <p:sp>
        <p:nvSpPr>
          <p:cNvPr id="113" name="Google Shape;113;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114" name="Google Shape;114;p3:notes"/>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400"/>
              <a:buNone/>
            </a:pPr>
            <a:r>
              <a:rPr b="0" i="0" lang="en-US" sz="1200" u="none" cap="none" strike="noStrike">
                <a:solidFill>
                  <a:schemeClr val="dk1"/>
                </a:solidFill>
                <a:latin typeface="Calibri"/>
                <a:ea typeface="Calibri"/>
                <a:cs typeface="Calibri"/>
                <a:sym typeface="Calibri"/>
              </a:rPr>
              <a:t>3/28/2022</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3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26" name="Google Shape;426;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0" name="Shape 4330"/>
        <p:cNvGrpSpPr/>
        <p:nvPr/>
      </p:nvGrpSpPr>
      <p:grpSpPr>
        <a:xfrm>
          <a:off x="0" y="0"/>
          <a:ext cx="0" cy="0"/>
          <a:chOff x="0" y="0"/>
          <a:chExt cx="0" cy="0"/>
        </a:xfrm>
      </p:grpSpPr>
      <p:sp>
        <p:nvSpPr>
          <p:cNvPr id="4331" name="Google Shape;4331;p30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32" name="Google Shape;4332;p3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6" name="Shape 4336"/>
        <p:cNvGrpSpPr/>
        <p:nvPr/>
      </p:nvGrpSpPr>
      <p:grpSpPr>
        <a:xfrm>
          <a:off x="0" y="0"/>
          <a:ext cx="0" cy="0"/>
          <a:chOff x="0" y="0"/>
          <a:chExt cx="0" cy="0"/>
        </a:xfrm>
      </p:grpSpPr>
      <p:sp>
        <p:nvSpPr>
          <p:cNvPr id="4337" name="Google Shape;4337;p30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38" name="Google Shape;4338;p3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3" name="Shape 4343"/>
        <p:cNvGrpSpPr/>
        <p:nvPr/>
      </p:nvGrpSpPr>
      <p:grpSpPr>
        <a:xfrm>
          <a:off x="0" y="0"/>
          <a:ext cx="0" cy="0"/>
          <a:chOff x="0" y="0"/>
          <a:chExt cx="0" cy="0"/>
        </a:xfrm>
      </p:grpSpPr>
      <p:sp>
        <p:nvSpPr>
          <p:cNvPr id="4344" name="Google Shape;4344;p30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45" name="Google Shape;4345;p3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8" name="Shape 4348"/>
        <p:cNvGrpSpPr/>
        <p:nvPr/>
      </p:nvGrpSpPr>
      <p:grpSpPr>
        <a:xfrm>
          <a:off x="0" y="0"/>
          <a:ext cx="0" cy="0"/>
          <a:chOff x="0" y="0"/>
          <a:chExt cx="0" cy="0"/>
        </a:xfrm>
      </p:grpSpPr>
      <p:sp>
        <p:nvSpPr>
          <p:cNvPr id="4349" name="Google Shape;4349;p30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50" name="Google Shape;4350;p3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3" name="Shape 4353"/>
        <p:cNvGrpSpPr/>
        <p:nvPr/>
      </p:nvGrpSpPr>
      <p:grpSpPr>
        <a:xfrm>
          <a:off x="0" y="0"/>
          <a:ext cx="0" cy="0"/>
          <a:chOff x="0" y="0"/>
          <a:chExt cx="0" cy="0"/>
        </a:xfrm>
      </p:grpSpPr>
      <p:sp>
        <p:nvSpPr>
          <p:cNvPr id="4354" name="Google Shape;4354;p30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55" name="Google Shape;4355;p3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8" name="Shape 4358"/>
        <p:cNvGrpSpPr/>
        <p:nvPr/>
      </p:nvGrpSpPr>
      <p:grpSpPr>
        <a:xfrm>
          <a:off x="0" y="0"/>
          <a:ext cx="0" cy="0"/>
          <a:chOff x="0" y="0"/>
          <a:chExt cx="0" cy="0"/>
        </a:xfrm>
      </p:grpSpPr>
      <p:sp>
        <p:nvSpPr>
          <p:cNvPr id="4359" name="Google Shape;4359;p30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4360" name="Google Shape;4360;p3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361" name="Google Shape;4361;p30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0" name="Shape 4370"/>
        <p:cNvGrpSpPr/>
        <p:nvPr/>
      </p:nvGrpSpPr>
      <p:grpSpPr>
        <a:xfrm>
          <a:off x="0" y="0"/>
          <a:ext cx="0" cy="0"/>
          <a:chOff x="0" y="0"/>
          <a:chExt cx="0" cy="0"/>
        </a:xfrm>
      </p:grpSpPr>
      <p:sp>
        <p:nvSpPr>
          <p:cNvPr id="4371" name="Google Shape;4371;p30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72" name="Google Shape;4372;p3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5" name="Shape 4375"/>
        <p:cNvGrpSpPr/>
        <p:nvPr/>
      </p:nvGrpSpPr>
      <p:grpSpPr>
        <a:xfrm>
          <a:off x="0" y="0"/>
          <a:ext cx="0" cy="0"/>
          <a:chOff x="0" y="0"/>
          <a:chExt cx="0" cy="0"/>
        </a:xfrm>
      </p:grpSpPr>
      <p:sp>
        <p:nvSpPr>
          <p:cNvPr id="4376" name="Google Shape;4376;p30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77" name="Google Shape;4377;p3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1" name="Shape 4381"/>
        <p:cNvGrpSpPr/>
        <p:nvPr/>
      </p:nvGrpSpPr>
      <p:grpSpPr>
        <a:xfrm>
          <a:off x="0" y="0"/>
          <a:ext cx="0" cy="0"/>
          <a:chOff x="0" y="0"/>
          <a:chExt cx="0" cy="0"/>
        </a:xfrm>
      </p:grpSpPr>
      <p:sp>
        <p:nvSpPr>
          <p:cNvPr id="4382" name="Google Shape;4382;p30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4383" name="Google Shape;4383;p3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384" name="Google Shape;4384;p30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0" name="Shape 4390"/>
        <p:cNvGrpSpPr/>
        <p:nvPr/>
      </p:nvGrpSpPr>
      <p:grpSpPr>
        <a:xfrm>
          <a:off x="0" y="0"/>
          <a:ext cx="0" cy="0"/>
          <a:chOff x="0" y="0"/>
          <a:chExt cx="0" cy="0"/>
        </a:xfrm>
      </p:grpSpPr>
      <p:sp>
        <p:nvSpPr>
          <p:cNvPr id="4391" name="Google Shape;4391;p3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92" name="Google Shape;4392;p3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3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31" name="Google Shape;431;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8" name="Shape 4498"/>
        <p:cNvGrpSpPr/>
        <p:nvPr/>
      </p:nvGrpSpPr>
      <p:grpSpPr>
        <a:xfrm>
          <a:off x="0" y="0"/>
          <a:ext cx="0" cy="0"/>
          <a:chOff x="0" y="0"/>
          <a:chExt cx="0" cy="0"/>
        </a:xfrm>
      </p:grpSpPr>
      <p:sp>
        <p:nvSpPr>
          <p:cNvPr id="4499" name="Google Shape;4499;p3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4500" name="Google Shape;4500;p3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501" name="Google Shape;4501;p3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6" name="Shape 4506"/>
        <p:cNvGrpSpPr/>
        <p:nvPr/>
      </p:nvGrpSpPr>
      <p:grpSpPr>
        <a:xfrm>
          <a:off x="0" y="0"/>
          <a:ext cx="0" cy="0"/>
          <a:chOff x="0" y="0"/>
          <a:chExt cx="0" cy="0"/>
        </a:xfrm>
      </p:grpSpPr>
      <p:sp>
        <p:nvSpPr>
          <p:cNvPr id="4507" name="Google Shape;4507;p3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4508" name="Google Shape;4508;p3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509" name="Google Shape;4509;p3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4" name="Shape 4514"/>
        <p:cNvGrpSpPr/>
        <p:nvPr/>
      </p:nvGrpSpPr>
      <p:grpSpPr>
        <a:xfrm>
          <a:off x="0" y="0"/>
          <a:ext cx="0" cy="0"/>
          <a:chOff x="0" y="0"/>
          <a:chExt cx="0" cy="0"/>
        </a:xfrm>
      </p:grpSpPr>
      <p:sp>
        <p:nvSpPr>
          <p:cNvPr id="4515" name="Google Shape;4515;p3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16" name="Google Shape;4516;p3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9" name="Shape 4519"/>
        <p:cNvGrpSpPr/>
        <p:nvPr/>
      </p:nvGrpSpPr>
      <p:grpSpPr>
        <a:xfrm>
          <a:off x="0" y="0"/>
          <a:ext cx="0" cy="0"/>
          <a:chOff x="0" y="0"/>
          <a:chExt cx="0" cy="0"/>
        </a:xfrm>
      </p:grpSpPr>
      <p:sp>
        <p:nvSpPr>
          <p:cNvPr id="4520" name="Google Shape;4520;p3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21" name="Google Shape;4521;p3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4" name="Shape 4524"/>
        <p:cNvGrpSpPr/>
        <p:nvPr/>
      </p:nvGrpSpPr>
      <p:grpSpPr>
        <a:xfrm>
          <a:off x="0" y="0"/>
          <a:ext cx="0" cy="0"/>
          <a:chOff x="0" y="0"/>
          <a:chExt cx="0" cy="0"/>
        </a:xfrm>
      </p:grpSpPr>
      <p:sp>
        <p:nvSpPr>
          <p:cNvPr id="4525" name="Google Shape;4525;p3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26" name="Google Shape;4526;p3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9" name="Shape 4529"/>
        <p:cNvGrpSpPr/>
        <p:nvPr/>
      </p:nvGrpSpPr>
      <p:grpSpPr>
        <a:xfrm>
          <a:off x="0" y="0"/>
          <a:ext cx="0" cy="0"/>
          <a:chOff x="0" y="0"/>
          <a:chExt cx="0" cy="0"/>
        </a:xfrm>
      </p:grpSpPr>
      <p:sp>
        <p:nvSpPr>
          <p:cNvPr id="4530" name="Google Shape;4530;p3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31" name="Google Shape;4531;p3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4" name="Shape 4534"/>
        <p:cNvGrpSpPr/>
        <p:nvPr/>
      </p:nvGrpSpPr>
      <p:grpSpPr>
        <a:xfrm>
          <a:off x="0" y="0"/>
          <a:ext cx="0" cy="0"/>
          <a:chOff x="0" y="0"/>
          <a:chExt cx="0" cy="0"/>
        </a:xfrm>
      </p:grpSpPr>
      <p:sp>
        <p:nvSpPr>
          <p:cNvPr id="4535" name="Google Shape;4535;p3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36" name="Google Shape;4536;p3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0" name="Shape 4540"/>
        <p:cNvGrpSpPr/>
        <p:nvPr/>
      </p:nvGrpSpPr>
      <p:grpSpPr>
        <a:xfrm>
          <a:off x="0" y="0"/>
          <a:ext cx="0" cy="0"/>
          <a:chOff x="0" y="0"/>
          <a:chExt cx="0" cy="0"/>
        </a:xfrm>
      </p:grpSpPr>
      <p:sp>
        <p:nvSpPr>
          <p:cNvPr id="4541" name="Google Shape;4541;p3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42" name="Google Shape;4542;p3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6" name="Shape 4546"/>
        <p:cNvGrpSpPr/>
        <p:nvPr/>
      </p:nvGrpSpPr>
      <p:grpSpPr>
        <a:xfrm>
          <a:off x="0" y="0"/>
          <a:ext cx="0" cy="0"/>
          <a:chOff x="0" y="0"/>
          <a:chExt cx="0" cy="0"/>
        </a:xfrm>
      </p:grpSpPr>
      <p:sp>
        <p:nvSpPr>
          <p:cNvPr id="4547" name="Google Shape;4547;p3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48" name="Google Shape;4548;p3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2" name="Shape 4552"/>
        <p:cNvGrpSpPr/>
        <p:nvPr/>
      </p:nvGrpSpPr>
      <p:grpSpPr>
        <a:xfrm>
          <a:off x="0" y="0"/>
          <a:ext cx="0" cy="0"/>
          <a:chOff x="0" y="0"/>
          <a:chExt cx="0" cy="0"/>
        </a:xfrm>
      </p:grpSpPr>
      <p:sp>
        <p:nvSpPr>
          <p:cNvPr id="4553" name="Google Shape;4553;p3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54" name="Google Shape;4554;p3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3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437" name="Google Shape;437;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38" name="Google Shape;438;p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8" name="Shape 4558"/>
        <p:cNvGrpSpPr/>
        <p:nvPr/>
      </p:nvGrpSpPr>
      <p:grpSpPr>
        <a:xfrm>
          <a:off x="0" y="0"/>
          <a:ext cx="0" cy="0"/>
          <a:chOff x="0" y="0"/>
          <a:chExt cx="0" cy="0"/>
        </a:xfrm>
      </p:grpSpPr>
      <p:sp>
        <p:nvSpPr>
          <p:cNvPr id="4559" name="Google Shape;4559;p3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60" name="Google Shape;4560;p3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4" name="Shape 4564"/>
        <p:cNvGrpSpPr/>
        <p:nvPr/>
      </p:nvGrpSpPr>
      <p:grpSpPr>
        <a:xfrm>
          <a:off x="0" y="0"/>
          <a:ext cx="0" cy="0"/>
          <a:chOff x="0" y="0"/>
          <a:chExt cx="0" cy="0"/>
        </a:xfrm>
      </p:grpSpPr>
      <p:sp>
        <p:nvSpPr>
          <p:cNvPr id="4565" name="Google Shape;4565;p3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66" name="Google Shape;4566;p3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0" name="Shape 4570"/>
        <p:cNvGrpSpPr/>
        <p:nvPr/>
      </p:nvGrpSpPr>
      <p:grpSpPr>
        <a:xfrm>
          <a:off x="0" y="0"/>
          <a:ext cx="0" cy="0"/>
          <a:chOff x="0" y="0"/>
          <a:chExt cx="0" cy="0"/>
        </a:xfrm>
      </p:grpSpPr>
      <p:sp>
        <p:nvSpPr>
          <p:cNvPr id="4571" name="Google Shape;4571;p3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72" name="Google Shape;4572;p3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5" name="Shape 4575"/>
        <p:cNvGrpSpPr/>
        <p:nvPr/>
      </p:nvGrpSpPr>
      <p:grpSpPr>
        <a:xfrm>
          <a:off x="0" y="0"/>
          <a:ext cx="0" cy="0"/>
          <a:chOff x="0" y="0"/>
          <a:chExt cx="0" cy="0"/>
        </a:xfrm>
      </p:grpSpPr>
      <p:sp>
        <p:nvSpPr>
          <p:cNvPr id="4576" name="Google Shape;4576;p3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77" name="Google Shape;4577;p3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0" name="Shape 4580"/>
        <p:cNvGrpSpPr/>
        <p:nvPr/>
      </p:nvGrpSpPr>
      <p:grpSpPr>
        <a:xfrm>
          <a:off x="0" y="0"/>
          <a:ext cx="0" cy="0"/>
          <a:chOff x="0" y="0"/>
          <a:chExt cx="0" cy="0"/>
        </a:xfrm>
      </p:grpSpPr>
      <p:sp>
        <p:nvSpPr>
          <p:cNvPr id="4581" name="Google Shape;4581;p3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4582" name="Google Shape;4582;p3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583" name="Google Shape;4583;p3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8" name="Shape 4588"/>
        <p:cNvGrpSpPr/>
        <p:nvPr/>
      </p:nvGrpSpPr>
      <p:grpSpPr>
        <a:xfrm>
          <a:off x="0" y="0"/>
          <a:ext cx="0" cy="0"/>
          <a:chOff x="0" y="0"/>
          <a:chExt cx="0" cy="0"/>
        </a:xfrm>
      </p:grpSpPr>
      <p:sp>
        <p:nvSpPr>
          <p:cNvPr id="4589" name="Google Shape;4589;p3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590" name="Google Shape;4590;p3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91" name="Google Shape;4591;p326:notes"/>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3/28/2022</a:t>
            </a:r>
            <a:endParaRPr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3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49" name="Google Shape;449;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3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54" name="Google Shape;454;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3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61" name="Google Shape;461;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3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471" name="Google Shape;471;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3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482" name="Google Shape;482;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83" name="Google Shape;483;p3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3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494" name="Google Shape;494;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95" name="Google Shape;495;p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3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506" name="Google Shape;506;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07" name="Google Shape;507;p39:notes"/>
          <p:cNvSpPr txBox="1"/>
          <p:nvPr>
            <p:ph idx="1" type="body"/>
          </p:nvPr>
        </p:nvSpPr>
        <p:spPr>
          <a:xfrm>
            <a:off x="1219200" y="4344988"/>
            <a:ext cx="4572000" cy="411321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There are three phases inside the loop here: figure out how</a:t>
            </a:r>
            <a:endParaRPr/>
          </a:p>
          <a:p>
            <a:pPr indent="0" lvl="0" marL="0" rtl="0" algn="l">
              <a:lnSpc>
                <a:spcPct val="100000"/>
              </a:lnSpc>
              <a:spcBef>
                <a:spcPts val="0"/>
              </a:spcBef>
              <a:spcAft>
                <a:spcPts val="0"/>
              </a:spcAft>
              <a:buSzPts val="1400"/>
              <a:buNone/>
            </a:pPr>
            <a:r>
              <a:rPr lang="en-US"/>
              <a:t>the environment has changed, figure out what is the best action,</a:t>
            </a:r>
            <a:endParaRPr/>
          </a:p>
          <a:p>
            <a:pPr indent="0" lvl="0" marL="0" rtl="0" algn="l">
              <a:lnSpc>
                <a:spcPct val="100000"/>
              </a:lnSpc>
              <a:spcBef>
                <a:spcPts val="0"/>
              </a:spcBef>
              <a:spcAft>
                <a:spcPts val="0"/>
              </a:spcAft>
              <a:buSzPts val="1400"/>
              <a:buNone/>
            </a:pPr>
            <a:r>
              <a:rPr lang="en-US"/>
              <a:t>figure out how this action changes the environment.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 key advantage of this architecture is that the "interpret"</a:t>
            </a:r>
            <a:endParaRPr/>
          </a:p>
          <a:p>
            <a:pPr indent="0" lvl="0" marL="0" rtl="0" algn="l">
              <a:lnSpc>
                <a:spcPct val="100000"/>
              </a:lnSpc>
              <a:spcBef>
                <a:spcPts val="0"/>
              </a:spcBef>
              <a:spcAft>
                <a:spcPts val="0"/>
              </a:spcAft>
              <a:buSzPts val="1400"/>
              <a:buNone/>
            </a:pPr>
            <a:r>
              <a:rPr lang="en-US"/>
              <a:t>function identifies "equivalence classes" of percepts: many</a:t>
            </a:r>
            <a:endParaRPr/>
          </a:p>
          <a:p>
            <a:pPr indent="0" lvl="0" marL="0" rtl="0" algn="l">
              <a:lnSpc>
                <a:spcPct val="100000"/>
              </a:lnSpc>
              <a:spcBef>
                <a:spcPts val="0"/>
              </a:spcBef>
              <a:spcAft>
                <a:spcPts val="0"/>
              </a:spcAft>
              <a:buSzPts val="1400"/>
              <a:buNone/>
            </a:pPr>
            <a:r>
              <a:rPr lang="en-US"/>
              <a:t>different percepts correspond to the SAME environmental situation,</a:t>
            </a:r>
            <a:endParaRPr/>
          </a:p>
          <a:p>
            <a:pPr indent="0" lvl="0" marL="0" rtl="0" algn="l">
              <a:lnSpc>
                <a:spcPct val="100000"/>
              </a:lnSpc>
              <a:spcBef>
                <a:spcPts val="0"/>
              </a:spcBef>
              <a:spcAft>
                <a:spcPts val="0"/>
              </a:spcAft>
              <a:buSzPts val="1400"/>
              <a:buNone/>
            </a:pPr>
            <a:r>
              <a:rPr lang="en-US"/>
              <a:t>from the point of view of what the agent should DO.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Therefore the table of rules can be much smaller than the lookup table</a:t>
            </a:r>
            <a:endParaRPr/>
          </a:p>
          <a:p>
            <a:pPr indent="0" lvl="0" marL="0" rtl="0" algn="l">
              <a:lnSpc>
                <a:spcPct val="100000"/>
              </a:lnSpc>
              <a:spcBef>
                <a:spcPts val="0"/>
              </a:spcBef>
              <a:spcAft>
                <a:spcPts val="0"/>
              </a:spcAft>
              <a:buSzPts val="1400"/>
              <a:buNone/>
            </a:pPr>
            <a:r>
              <a:rPr lang="en-US"/>
              <a:t>above.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It is not rational for an agent to pay attention to EVERY aspect</a:t>
            </a:r>
            <a:endParaRPr/>
          </a:p>
          <a:p>
            <a:pPr indent="0" lvl="0" marL="0" rtl="0" algn="l">
              <a:lnSpc>
                <a:spcPct val="100000"/>
              </a:lnSpc>
              <a:spcBef>
                <a:spcPts val="0"/>
              </a:spcBef>
              <a:spcAft>
                <a:spcPts val="0"/>
              </a:spcAft>
              <a:buSzPts val="1400"/>
              <a:buNone/>
            </a:pPr>
            <a:r>
              <a:rPr lang="en-US"/>
              <a:t>of the environment.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26" name="Google Shape;126;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4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519" name="Google Shape;519;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20" name="Google Shape;520;p40:notes"/>
          <p:cNvSpPr txBox="1"/>
          <p:nvPr>
            <p:ph idx="1" type="body"/>
          </p:nvPr>
        </p:nvSpPr>
        <p:spPr>
          <a:xfrm>
            <a:off x="1219200" y="4344988"/>
            <a:ext cx="4572000" cy="411321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There are three phases inside the loop here: figure out how</a:t>
            </a:r>
            <a:endParaRPr/>
          </a:p>
          <a:p>
            <a:pPr indent="0" lvl="0" marL="0" rtl="0" algn="l">
              <a:lnSpc>
                <a:spcPct val="100000"/>
              </a:lnSpc>
              <a:spcBef>
                <a:spcPts val="0"/>
              </a:spcBef>
              <a:spcAft>
                <a:spcPts val="0"/>
              </a:spcAft>
              <a:buSzPts val="1400"/>
              <a:buNone/>
            </a:pPr>
            <a:r>
              <a:rPr lang="en-US"/>
              <a:t>the environment has changed, figure out what is the best action,</a:t>
            </a:r>
            <a:endParaRPr/>
          </a:p>
          <a:p>
            <a:pPr indent="0" lvl="0" marL="0" rtl="0" algn="l">
              <a:lnSpc>
                <a:spcPct val="100000"/>
              </a:lnSpc>
              <a:spcBef>
                <a:spcPts val="0"/>
              </a:spcBef>
              <a:spcAft>
                <a:spcPts val="0"/>
              </a:spcAft>
              <a:buSzPts val="1400"/>
              <a:buNone/>
            </a:pPr>
            <a:r>
              <a:rPr lang="en-US"/>
              <a:t>figure out how this action changes the environment.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 key advantage of this architecture is that the "interpret"</a:t>
            </a:r>
            <a:endParaRPr/>
          </a:p>
          <a:p>
            <a:pPr indent="0" lvl="0" marL="0" rtl="0" algn="l">
              <a:lnSpc>
                <a:spcPct val="100000"/>
              </a:lnSpc>
              <a:spcBef>
                <a:spcPts val="0"/>
              </a:spcBef>
              <a:spcAft>
                <a:spcPts val="0"/>
              </a:spcAft>
              <a:buSzPts val="1400"/>
              <a:buNone/>
            </a:pPr>
            <a:r>
              <a:rPr lang="en-US"/>
              <a:t>function identifies "equivalence classes" of percepts: many</a:t>
            </a:r>
            <a:endParaRPr/>
          </a:p>
          <a:p>
            <a:pPr indent="0" lvl="0" marL="0" rtl="0" algn="l">
              <a:lnSpc>
                <a:spcPct val="100000"/>
              </a:lnSpc>
              <a:spcBef>
                <a:spcPts val="0"/>
              </a:spcBef>
              <a:spcAft>
                <a:spcPts val="0"/>
              </a:spcAft>
              <a:buSzPts val="1400"/>
              <a:buNone/>
            </a:pPr>
            <a:r>
              <a:rPr lang="en-US"/>
              <a:t>different percepts correspond to the SAME environmental situation,</a:t>
            </a:r>
            <a:endParaRPr/>
          </a:p>
          <a:p>
            <a:pPr indent="0" lvl="0" marL="0" rtl="0" algn="l">
              <a:lnSpc>
                <a:spcPct val="100000"/>
              </a:lnSpc>
              <a:spcBef>
                <a:spcPts val="0"/>
              </a:spcBef>
              <a:spcAft>
                <a:spcPts val="0"/>
              </a:spcAft>
              <a:buSzPts val="1400"/>
              <a:buNone/>
            </a:pPr>
            <a:r>
              <a:rPr lang="en-US"/>
              <a:t>from the point of view of what the agent should DO.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Therefore the table of rules can be much smaller than the lookup table</a:t>
            </a:r>
            <a:endParaRPr/>
          </a:p>
          <a:p>
            <a:pPr indent="0" lvl="0" marL="0" rtl="0" algn="l">
              <a:lnSpc>
                <a:spcPct val="100000"/>
              </a:lnSpc>
              <a:spcBef>
                <a:spcPts val="0"/>
              </a:spcBef>
              <a:spcAft>
                <a:spcPts val="0"/>
              </a:spcAft>
              <a:buSzPts val="1400"/>
              <a:buNone/>
            </a:pPr>
            <a:r>
              <a:rPr lang="en-US"/>
              <a:t>above.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It is not rational for an agent to pay attention to EVERY aspect</a:t>
            </a:r>
            <a:endParaRPr/>
          </a:p>
          <a:p>
            <a:pPr indent="0" lvl="0" marL="0" rtl="0" algn="l">
              <a:lnSpc>
                <a:spcPct val="100000"/>
              </a:lnSpc>
              <a:spcBef>
                <a:spcPts val="0"/>
              </a:spcBef>
              <a:spcAft>
                <a:spcPts val="0"/>
              </a:spcAft>
              <a:buSzPts val="1400"/>
              <a:buNone/>
            </a:pPr>
            <a:r>
              <a:rPr lang="en-US"/>
              <a:t>of the environment.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4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531" name="Google Shape;531;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32" name="Google Shape;532;p41:notes"/>
          <p:cNvSpPr txBox="1"/>
          <p:nvPr>
            <p:ph idx="1" type="body"/>
          </p:nvPr>
        </p:nvSpPr>
        <p:spPr>
          <a:xfrm>
            <a:off x="1066800" y="4267200"/>
            <a:ext cx="4800600" cy="4495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sz="1100"/>
              <a:t>LEARNING IN INTELLIGENT AGENTS</a:t>
            </a:r>
            <a:endParaRPr/>
          </a:p>
          <a:p>
            <a:pPr indent="0" lvl="0" marL="0" rtl="0" algn="l">
              <a:lnSpc>
                <a:spcPct val="100000"/>
              </a:lnSpc>
              <a:spcBef>
                <a:spcPts val="0"/>
              </a:spcBef>
              <a:spcAft>
                <a:spcPts val="0"/>
              </a:spcAft>
              <a:buSzPts val="1400"/>
              <a:buNone/>
            </a:pPr>
            <a:r>
              <a:t/>
            </a:r>
            <a:endParaRPr sz="600"/>
          </a:p>
          <a:p>
            <a:pPr indent="0" lvl="0" marL="0" rtl="0" algn="l">
              <a:lnSpc>
                <a:spcPct val="100000"/>
              </a:lnSpc>
              <a:spcBef>
                <a:spcPts val="0"/>
              </a:spcBef>
              <a:spcAft>
                <a:spcPts val="0"/>
              </a:spcAft>
              <a:buSzPts val="1400"/>
              <a:buNone/>
            </a:pPr>
            <a:r>
              <a:rPr lang="en-US" sz="1100"/>
              <a:t>With the reflex architecture, if the table of rules prescribes the</a:t>
            </a:r>
            <a:endParaRPr/>
          </a:p>
          <a:p>
            <a:pPr indent="0" lvl="0" marL="0" rtl="0" algn="l">
              <a:lnSpc>
                <a:spcPct val="100000"/>
              </a:lnSpc>
              <a:spcBef>
                <a:spcPts val="0"/>
              </a:spcBef>
              <a:spcAft>
                <a:spcPts val="0"/>
              </a:spcAft>
              <a:buSzPts val="1400"/>
              <a:buNone/>
            </a:pPr>
            <a:r>
              <a:rPr lang="en-US" sz="1100"/>
              <a:t>wrong action, and the agent discovers this and changes the table,</a:t>
            </a:r>
            <a:endParaRPr/>
          </a:p>
          <a:p>
            <a:pPr indent="0" lvl="0" marL="0" rtl="0" algn="l">
              <a:lnSpc>
                <a:spcPct val="100000"/>
              </a:lnSpc>
              <a:spcBef>
                <a:spcPts val="0"/>
              </a:spcBef>
              <a:spcAft>
                <a:spcPts val="0"/>
              </a:spcAft>
              <a:buSzPts val="1400"/>
              <a:buNone/>
            </a:pPr>
            <a:r>
              <a:rPr lang="en-US" sz="1100"/>
              <a:t>it has automatically generalized from its specific experience.</a:t>
            </a:r>
            <a:endParaRPr/>
          </a:p>
          <a:p>
            <a:pPr indent="0" lvl="0" marL="0" rtl="0" algn="l">
              <a:lnSpc>
                <a:spcPct val="100000"/>
              </a:lnSpc>
              <a:spcBef>
                <a:spcPts val="0"/>
              </a:spcBef>
              <a:spcAft>
                <a:spcPts val="0"/>
              </a:spcAft>
              <a:buSzPts val="1400"/>
              <a:buNone/>
            </a:pPr>
            <a:r>
              <a:t/>
            </a:r>
            <a:endParaRPr sz="600"/>
          </a:p>
          <a:p>
            <a:pPr indent="0" lvl="0" marL="0" rtl="0" algn="l">
              <a:lnSpc>
                <a:spcPct val="100000"/>
              </a:lnSpc>
              <a:spcBef>
                <a:spcPts val="0"/>
              </a:spcBef>
              <a:spcAft>
                <a:spcPts val="0"/>
              </a:spcAft>
              <a:buSzPts val="1400"/>
              <a:buNone/>
            </a:pPr>
            <a:r>
              <a:rPr lang="en-US" sz="1100"/>
              <a:t>Generalization is a key phenomenon in learning.  Generalization</a:t>
            </a:r>
            <a:endParaRPr/>
          </a:p>
          <a:p>
            <a:pPr indent="0" lvl="0" marL="0" rtl="0" algn="l">
              <a:lnSpc>
                <a:spcPct val="100000"/>
              </a:lnSpc>
              <a:spcBef>
                <a:spcPts val="0"/>
              </a:spcBef>
              <a:spcAft>
                <a:spcPts val="0"/>
              </a:spcAft>
              <a:buSzPts val="1400"/>
              <a:buNone/>
            </a:pPr>
            <a:r>
              <a:rPr lang="en-US" sz="1100"/>
              <a:t>always requires previous "background" knowledge to direct it.</a:t>
            </a:r>
            <a:endParaRPr/>
          </a:p>
          <a:p>
            <a:pPr indent="0" lvl="0" marL="0" rtl="0" algn="l">
              <a:lnSpc>
                <a:spcPct val="100000"/>
              </a:lnSpc>
              <a:spcBef>
                <a:spcPts val="0"/>
              </a:spcBef>
              <a:spcAft>
                <a:spcPts val="0"/>
              </a:spcAft>
              <a:buSzPts val="1400"/>
              <a:buNone/>
            </a:pPr>
            <a:r>
              <a:t/>
            </a:r>
            <a:endParaRPr sz="600"/>
          </a:p>
          <a:p>
            <a:pPr indent="0" lvl="0" marL="0" rtl="0" algn="l">
              <a:lnSpc>
                <a:spcPct val="100000"/>
              </a:lnSpc>
              <a:spcBef>
                <a:spcPts val="0"/>
              </a:spcBef>
              <a:spcAft>
                <a:spcPts val="0"/>
              </a:spcAft>
              <a:buSzPts val="1400"/>
              <a:buNone/>
            </a:pPr>
            <a:r>
              <a:rPr lang="en-US" sz="1100"/>
              <a:t>All complex intelligent agents will have a lot of background knowledge</a:t>
            </a:r>
            <a:endParaRPr/>
          </a:p>
          <a:p>
            <a:pPr indent="0" lvl="0" marL="0" rtl="0" algn="l">
              <a:lnSpc>
                <a:spcPct val="100000"/>
              </a:lnSpc>
              <a:spcBef>
                <a:spcPts val="0"/>
              </a:spcBef>
              <a:spcAft>
                <a:spcPts val="0"/>
              </a:spcAft>
              <a:buSzPts val="1400"/>
              <a:buNone/>
            </a:pPr>
            <a:r>
              <a:rPr lang="en-US" sz="1100"/>
              <a:t>preprogrammed, because they do not have the time to receive enough</a:t>
            </a:r>
            <a:endParaRPr/>
          </a:p>
          <a:p>
            <a:pPr indent="0" lvl="0" marL="0" rtl="0" algn="l">
              <a:lnSpc>
                <a:spcPct val="100000"/>
              </a:lnSpc>
              <a:spcBef>
                <a:spcPts val="0"/>
              </a:spcBef>
              <a:spcAft>
                <a:spcPts val="0"/>
              </a:spcAft>
              <a:buSzPts val="1400"/>
              <a:buNone/>
            </a:pPr>
            <a:r>
              <a:rPr lang="en-US" sz="1100"/>
              <a:t>experience and feedback from the environment to allow them to learn to</a:t>
            </a:r>
            <a:endParaRPr/>
          </a:p>
          <a:p>
            <a:pPr indent="0" lvl="0" marL="0" rtl="0" algn="l">
              <a:lnSpc>
                <a:spcPct val="100000"/>
              </a:lnSpc>
              <a:spcBef>
                <a:spcPts val="0"/>
              </a:spcBef>
              <a:spcAft>
                <a:spcPts val="0"/>
              </a:spcAft>
              <a:buSzPts val="1400"/>
              <a:buNone/>
            </a:pPr>
            <a:r>
              <a:rPr lang="en-US" sz="1100"/>
              <a:t>behave correctly starting from scratch.</a:t>
            </a:r>
            <a:endParaRPr/>
          </a:p>
          <a:p>
            <a:pPr indent="0" lvl="0" marL="0" rtl="0" algn="l">
              <a:lnSpc>
                <a:spcPct val="100000"/>
              </a:lnSpc>
              <a:spcBef>
                <a:spcPts val="0"/>
              </a:spcBef>
              <a:spcAft>
                <a:spcPts val="0"/>
              </a:spcAft>
              <a:buSzPts val="1400"/>
              <a:buNone/>
            </a:pPr>
            <a:r>
              <a:t/>
            </a:r>
            <a:endParaRPr sz="600"/>
          </a:p>
          <a:p>
            <a:pPr indent="0" lvl="0" marL="0" rtl="0" algn="l">
              <a:lnSpc>
                <a:spcPct val="100000"/>
              </a:lnSpc>
              <a:spcBef>
                <a:spcPts val="0"/>
              </a:spcBef>
              <a:spcAft>
                <a:spcPts val="0"/>
              </a:spcAft>
              <a:buSzPts val="1400"/>
              <a:buNone/>
            </a:pPr>
            <a:r>
              <a:rPr lang="en-US" sz="1100"/>
              <a:t>In linguistics this is called the "poverty of stimulus" argument.  If</a:t>
            </a:r>
            <a:endParaRPr/>
          </a:p>
          <a:p>
            <a:pPr indent="0" lvl="0" marL="0" rtl="0" algn="l">
              <a:lnSpc>
                <a:spcPct val="100000"/>
              </a:lnSpc>
              <a:spcBef>
                <a:spcPts val="0"/>
              </a:spcBef>
              <a:spcAft>
                <a:spcPts val="0"/>
              </a:spcAft>
              <a:buSzPts val="1400"/>
              <a:buNone/>
            </a:pPr>
            <a:r>
              <a:rPr lang="en-US" sz="1100"/>
              <a:t>you calculate how many sentences a young child hears before it starts</a:t>
            </a:r>
            <a:endParaRPr/>
          </a:p>
          <a:p>
            <a:pPr indent="0" lvl="0" marL="0" rtl="0" algn="l">
              <a:lnSpc>
                <a:spcPct val="100000"/>
              </a:lnSpc>
              <a:spcBef>
                <a:spcPts val="0"/>
              </a:spcBef>
              <a:spcAft>
                <a:spcPts val="0"/>
              </a:spcAft>
              <a:buSzPts val="1400"/>
              <a:buNone/>
            </a:pPr>
            <a:r>
              <a:rPr lang="en-US" sz="1100"/>
              <a:t>to speak correct English, the number is too few to allow it to "guess"</a:t>
            </a:r>
            <a:endParaRPr/>
          </a:p>
          <a:p>
            <a:pPr indent="0" lvl="0" marL="0" rtl="0" algn="l">
              <a:lnSpc>
                <a:spcPct val="100000"/>
              </a:lnSpc>
              <a:spcBef>
                <a:spcPts val="0"/>
              </a:spcBef>
              <a:spcAft>
                <a:spcPts val="0"/>
              </a:spcAft>
              <a:buSzPts val="1400"/>
              <a:buNone/>
            </a:pPr>
            <a:r>
              <a:rPr lang="en-US" sz="1100"/>
              <a:t>the grammar of English.  Therefore the baby must have a so-called</a:t>
            </a:r>
            <a:endParaRPr/>
          </a:p>
          <a:p>
            <a:pPr indent="0" lvl="0" marL="0" rtl="0" algn="l">
              <a:lnSpc>
                <a:spcPct val="100000"/>
              </a:lnSpc>
              <a:spcBef>
                <a:spcPts val="0"/>
              </a:spcBef>
              <a:spcAft>
                <a:spcPts val="0"/>
              </a:spcAft>
              <a:buSzPts val="1400"/>
              <a:buNone/>
            </a:pPr>
            <a:r>
              <a:rPr lang="en-US" sz="1100"/>
              <a:t>universal natural language grammar preprogrammed into it by its genes.</a:t>
            </a:r>
            <a:endParaRPr/>
          </a:p>
          <a:p>
            <a:pPr indent="0" lvl="0" marL="0" rtl="0" algn="l">
              <a:lnSpc>
                <a:spcPct val="100000"/>
              </a:lnSpc>
              <a:spcBef>
                <a:spcPts val="0"/>
              </a:spcBef>
              <a:spcAft>
                <a:spcPts val="0"/>
              </a:spcAft>
              <a:buSzPts val="1400"/>
              <a:buNone/>
            </a:pPr>
            <a:r>
              <a:rPr lang="en-US" sz="1100"/>
              <a:t>This argument is controversial, but there is scientific agreement</a:t>
            </a:r>
            <a:endParaRPr/>
          </a:p>
          <a:p>
            <a:pPr indent="0" lvl="0" marL="0" rtl="0" algn="l">
              <a:lnSpc>
                <a:spcPct val="100000"/>
              </a:lnSpc>
              <a:spcBef>
                <a:spcPts val="0"/>
              </a:spcBef>
              <a:spcAft>
                <a:spcPts val="0"/>
              </a:spcAft>
              <a:buSzPts val="1400"/>
              <a:buNone/>
            </a:pPr>
            <a:r>
              <a:rPr lang="en-US" sz="1100"/>
              <a:t>that background knowledge of some sort (often very hidden and implicit)</a:t>
            </a:r>
            <a:endParaRPr/>
          </a:p>
          <a:p>
            <a:pPr indent="0" lvl="0" marL="0" rtl="0" algn="l">
              <a:lnSpc>
                <a:spcPct val="100000"/>
              </a:lnSpc>
              <a:spcBef>
                <a:spcPts val="0"/>
              </a:spcBef>
              <a:spcAft>
                <a:spcPts val="0"/>
              </a:spcAft>
              <a:buSzPts val="1400"/>
              <a:buNone/>
            </a:pPr>
            <a:r>
              <a:rPr lang="en-US" sz="1100"/>
              <a:t>is necessary for learning in humans and AI systems.</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4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545" name="Google Shape;545;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46" name="Google Shape;546;p42:notes"/>
          <p:cNvSpPr txBox="1"/>
          <p:nvPr>
            <p:ph idx="1" type="body"/>
          </p:nvPr>
        </p:nvSpPr>
        <p:spPr>
          <a:xfrm>
            <a:off x="1066800" y="4344988"/>
            <a:ext cx="4800600" cy="411321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4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557" name="Google Shape;557;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58" name="Google Shape;558;p43:notes"/>
          <p:cNvSpPr txBox="1"/>
          <p:nvPr>
            <p:ph idx="1" type="body"/>
          </p:nvPr>
        </p:nvSpPr>
        <p:spPr>
          <a:xfrm>
            <a:off x="1066800" y="4344988"/>
            <a:ext cx="4800600" cy="411321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4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568" name="Google Shape;568;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69" name="Google Shape;569;p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4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580" name="Google Shape;580;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81" name="Google Shape;581;p4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4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591" name="Google Shape;591;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92" name="Google Shape;592;p4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4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602" name="Google Shape;602;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03" name="Google Shape;603;p47:notes"/>
          <p:cNvSpPr txBox="1"/>
          <p:nvPr>
            <p:ph idx="1" type="body"/>
          </p:nvPr>
        </p:nvSpPr>
        <p:spPr>
          <a:xfrm>
            <a:off x="1143000" y="4344988"/>
            <a:ext cx="4648200" cy="31210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GOALS AND GOAL FORMULATION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Often the first step in problem-solving is to simplify the</a:t>
            </a:r>
            <a:endParaRPr/>
          </a:p>
          <a:p>
            <a:pPr indent="0" lvl="0" marL="0" rtl="0" algn="l">
              <a:lnSpc>
                <a:spcPct val="100000"/>
              </a:lnSpc>
              <a:spcBef>
                <a:spcPts val="0"/>
              </a:spcBef>
              <a:spcAft>
                <a:spcPts val="0"/>
              </a:spcAft>
              <a:buSzPts val="1400"/>
              <a:buNone/>
            </a:pPr>
            <a:r>
              <a:rPr lang="en-US"/>
              <a:t>performance measure that the agent is trying to maximize.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Formally, a "goal" is a set of desirable world-states.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"Goal formulation" means ignoring all other aspects of the</a:t>
            </a:r>
            <a:endParaRPr/>
          </a:p>
          <a:p>
            <a:pPr indent="0" lvl="0" marL="0" rtl="0" algn="l">
              <a:lnSpc>
                <a:spcPct val="100000"/>
              </a:lnSpc>
              <a:spcBef>
                <a:spcPts val="0"/>
              </a:spcBef>
              <a:spcAft>
                <a:spcPts val="0"/>
              </a:spcAft>
              <a:buSzPts val="1400"/>
              <a:buNone/>
            </a:pPr>
            <a:r>
              <a:rPr lang="en-US"/>
              <a:t>current state and the performance measure, and choosing a goal.</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Example: if you are in Arad (Romania) and your visa will expire</a:t>
            </a:r>
            <a:endParaRPr/>
          </a:p>
          <a:p>
            <a:pPr indent="0" lvl="0" marL="0" rtl="0" algn="l">
              <a:lnSpc>
                <a:spcPct val="100000"/>
              </a:lnSpc>
              <a:spcBef>
                <a:spcPts val="0"/>
              </a:spcBef>
              <a:spcAft>
                <a:spcPts val="0"/>
              </a:spcAft>
              <a:buSzPts val="1400"/>
              <a:buNone/>
            </a:pPr>
            <a:r>
              <a:rPr lang="en-US"/>
              <a:t>tomorrow, your goal is to reach Bucharest airport.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4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614" name="Google Shape;614;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15" name="Google Shape;615;p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4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626" name="Google Shape;626;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27" name="Google Shape;627;p4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6" name="Google Shape;14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5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637" name="Google Shape;637;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38" name="Google Shape;638;p5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5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648" name="Google Shape;648;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p5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655" name="Google Shape;655;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5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661" name="Google Shape;661;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p54:notes"/>
          <p:cNvSpPr/>
          <p:nvPr>
            <p:ph idx="2" type="sldImg"/>
          </p:nvPr>
        </p:nvSpPr>
        <p:spPr>
          <a:xfrm>
            <a:off x="1042988" y="858838"/>
            <a:ext cx="4556125" cy="3416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68" name="Google Shape;668;p5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5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676" name="Google Shape;676;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5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683" name="Google Shape;683;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5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690" name="Google Shape;690;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5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699" name="Google Shape;699;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p5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06" name="Google Shape;706;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2"/>
                </a:solidFill>
                <a:latin typeface="Arial"/>
                <a:ea typeface="Arial"/>
                <a:cs typeface="Arial"/>
                <a:sym typeface="Arial"/>
              </a:rPr>
              <a:t>‹#›</a:t>
            </a:fld>
            <a:endParaRPr sz="1200">
              <a:solidFill>
                <a:schemeClr val="dk2"/>
              </a:solidFill>
              <a:latin typeface="Arial"/>
              <a:ea typeface="Arial"/>
              <a:cs typeface="Arial"/>
              <a:sym typeface="Arial"/>
            </a:endParaRPr>
          </a:p>
        </p:txBody>
      </p:sp>
      <p:sp>
        <p:nvSpPr>
          <p:cNvPr id="167" name="Google Shape;167;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68" name="Google Shape;168;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1" marL="0" rtl="0" algn="l">
              <a:lnSpc>
                <a:spcPct val="100000"/>
              </a:lnSpc>
              <a:spcBef>
                <a:spcPts val="0"/>
              </a:spcBef>
              <a:spcAft>
                <a:spcPts val="0"/>
              </a:spcAft>
              <a:buSzPts val="1400"/>
              <a:buNone/>
            </a:pPr>
            <a:r>
              <a:rPr lang="en-US" sz="2400">
                <a:solidFill>
                  <a:srgbClr val="667F34"/>
                </a:solidFill>
              </a:rPr>
              <a:t>Movie: The Imitation Game</a:t>
            </a:r>
            <a:endParaRPr sz="2400">
              <a:solidFill>
                <a:srgbClr val="667F34"/>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a:latin typeface="Times New Roman"/>
              <a:ea typeface="Times New Roman"/>
              <a:cs typeface="Times New Roman"/>
              <a:sym typeface="Times New Roman"/>
            </a:endParaRPr>
          </a:p>
        </p:txBody>
      </p:sp>
      <p:sp>
        <p:nvSpPr>
          <p:cNvPr id="169" name="Google Shape;169;p6:notes"/>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3/28/2022</a:t>
            </a:r>
            <a:endParaRPr sz="1200">
              <a:solidFill>
                <a:schemeClr val="dk1"/>
              </a:solidFill>
              <a:latin typeface="Calibri"/>
              <a:ea typeface="Calibri"/>
              <a:cs typeface="Calibri"/>
              <a:sym typeface="Calibri"/>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p6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13" name="Google Shape;713;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6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20" name="Google Shape;720;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27" name="Google Shape;727;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p6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37" name="Google Shape;737;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p6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48" name="Google Shape;748;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6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58" name="Google Shape;758;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6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68" name="Google Shape;768;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p6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76" name="Google Shape;776;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p6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83" name="Google Shape;783;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p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790" name="Google Shape;790;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2"/>
                </a:solidFill>
                <a:latin typeface="Arial"/>
                <a:ea typeface="Arial"/>
                <a:cs typeface="Arial"/>
                <a:sym typeface="Arial"/>
              </a:rPr>
              <a:t>‹#›</a:t>
            </a:fld>
            <a:endParaRPr sz="1200">
              <a:solidFill>
                <a:schemeClr val="dk2"/>
              </a:solidFill>
              <a:latin typeface="Arial"/>
              <a:ea typeface="Arial"/>
              <a:cs typeface="Arial"/>
              <a:sym typeface="Arial"/>
            </a:endParaRPr>
          </a:p>
        </p:txBody>
      </p:sp>
      <p:sp>
        <p:nvSpPr>
          <p:cNvPr id="181" name="Google Shape;181;p7:notes"/>
          <p:cNvSpPr/>
          <p:nvPr>
            <p:ph idx="2" type="sldImg"/>
          </p:nvPr>
        </p:nvSpPr>
        <p:spPr>
          <a:xfrm>
            <a:off x="1150938" y="690563"/>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dk1"/>
            </a:solidFill>
            <a:prstDash val="solid"/>
            <a:miter lim="800000"/>
            <a:headEnd len="sm" w="sm" type="none"/>
            <a:tailEnd len="sm" w="sm" type="none"/>
          </a:ln>
        </p:spPr>
      </p:sp>
      <p:sp>
        <p:nvSpPr>
          <p:cNvPr id="182" name="Google Shape;182;p7:notes"/>
          <p:cNvSpPr txBox="1"/>
          <p:nvPr>
            <p:ph idx="1" type="body"/>
          </p:nvPr>
        </p:nvSpPr>
        <p:spPr>
          <a:xfrm>
            <a:off x="685800" y="4343400"/>
            <a:ext cx="5486400" cy="4114800"/>
          </a:xfrm>
          <a:prstGeom prst="rect">
            <a:avLst/>
          </a:prstGeom>
          <a:noFill/>
          <a:ln>
            <a:noFill/>
          </a:ln>
        </p:spPr>
        <p:txBody>
          <a:bodyPr anchorCtr="0" anchor="t" bIns="44450" lIns="90475" spcFirstLastPara="1" rIns="90475" wrap="square" tIns="44450">
            <a:noAutofit/>
          </a:bodyPr>
          <a:lstStyle/>
          <a:p>
            <a:pPr indent="0" lvl="0" marL="0" rtl="0" algn="l">
              <a:lnSpc>
                <a:spcPct val="100000"/>
              </a:lnSpc>
              <a:spcBef>
                <a:spcPts val="0"/>
              </a:spcBef>
              <a:spcAft>
                <a:spcPts val="0"/>
              </a:spcAft>
              <a:buSzPts val="1400"/>
              <a:buNone/>
            </a:pPr>
            <a:r>
              <a:rPr b="1" lang="en-US">
                <a:latin typeface="Times New Roman"/>
                <a:ea typeface="Times New Roman"/>
                <a:cs typeface="Times New Roman"/>
                <a:sym typeface="Times New Roman"/>
              </a:rPr>
              <a:t> </a:t>
            </a:r>
            <a:endParaRPr>
              <a:latin typeface="Times New Roman"/>
              <a:ea typeface="Times New Roman"/>
              <a:cs typeface="Times New Roman"/>
              <a:sym typeface="Times New Roman"/>
            </a:endParaRPr>
          </a:p>
        </p:txBody>
      </p:sp>
      <p:sp>
        <p:nvSpPr>
          <p:cNvPr id="183" name="Google Shape;183;p7:notes"/>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3/28/2022</a:t>
            </a:r>
            <a:endParaRPr sz="1200">
              <a:solidFill>
                <a:schemeClr val="dk1"/>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7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02" name="Google Shape;802;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p7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09" name="Google Shape;809;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p7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16" name="Google Shape;816;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p7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23" name="Google Shape;823;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p7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30" name="Google Shape;830;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p7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37" name="Google Shape;837;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p7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44" name="Google Shape;844;p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p7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51" name="Google Shape;851;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p7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63" name="Google Shape;863;p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70" name="Google Shape;870;p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2"/>
                </a:solidFill>
                <a:latin typeface="Arial"/>
                <a:ea typeface="Arial"/>
                <a:cs typeface="Arial"/>
                <a:sym typeface="Arial"/>
              </a:rPr>
              <a:t>‹#›</a:t>
            </a:fld>
            <a:endParaRPr sz="1200">
              <a:solidFill>
                <a:schemeClr val="dk2"/>
              </a:solidFill>
              <a:latin typeface="Arial"/>
              <a:ea typeface="Arial"/>
              <a:cs typeface="Arial"/>
              <a:sym typeface="Arial"/>
            </a:endParaRPr>
          </a:p>
        </p:txBody>
      </p:sp>
      <p:sp>
        <p:nvSpPr>
          <p:cNvPr id="194" name="Google Shape;194;p8:notes"/>
          <p:cNvSpPr/>
          <p:nvPr>
            <p:ph idx="2" type="sldImg"/>
          </p:nvPr>
        </p:nvSpPr>
        <p:spPr>
          <a:xfrm>
            <a:off x="1150938" y="690563"/>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dk1"/>
            </a:solidFill>
            <a:prstDash val="solid"/>
            <a:miter lim="800000"/>
            <a:headEnd len="sm" w="sm" type="none"/>
            <a:tailEnd len="sm" w="sm" type="none"/>
          </a:ln>
        </p:spPr>
      </p:sp>
      <p:sp>
        <p:nvSpPr>
          <p:cNvPr id="195" name="Google Shape;195;p8:notes"/>
          <p:cNvSpPr txBox="1"/>
          <p:nvPr>
            <p:ph idx="1" type="body"/>
          </p:nvPr>
        </p:nvSpPr>
        <p:spPr>
          <a:xfrm>
            <a:off x="685800" y="4343400"/>
            <a:ext cx="5486400" cy="4114800"/>
          </a:xfrm>
          <a:prstGeom prst="rect">
            <a:avLst/>
          </a:prstGeom>
          <a:noFill/>
          <a:ln>
            <a:noFill/>
          </a:ln>
        </p:spPr>
        <p:txBody>
          <a:bodyPr anchorCtr="0" anchor="t" bIns="44450" lIns="90475" spcFirstLastPara="1" rIns="90475" wrap="square" tIns="44450">
            <a:noAutofit/>
          </a:bodyPr>
          <a:lstStyle/>
          <a:p>
            <a:pPr indent="0" lvl="0" marL="0" rtl="0" algn="l">
              <a:lnSpc>
                <a:spcPct val="100000"/>
              </a:lnSpc>
              <a:spcBef>
                <a:spcPts val="0"/>
              </a:spcBef>
              <a:spcAft>
                <a:spcPts val="0"/>
              </a:spcAft>
              <a:buSzPts val="1400"/>
              <a:buNone/>
            </a:pPr>
            <a:r>
              <a:t/>
            </a:r>
            <a:endParaRPr>
              <a:latin typeface="Times New Roman"/>
              <a:ea typeface="Times New Roman"/>
              <a:cs typeface="Times New Roman"/>
              <a:sym typeface="Times New Roman"/>
            </a:endParaRPr>
          </a:p>
        </p:txBody>
      </p:sp>
      <p:sp>
        <p:nvSpPr>
          <p:cNvPr id="196" name="Google Shape;196;p8:notes"/>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3/28/2022</a:t>
            </a:r>
            <a:endParaRPr sz="1200">
              <a:solidFill>
                <a:schemeClr val="dk1"/>
              </a:solidFill>
              <a:latin typeface="Calibri"/>
              <a:ea typeface="Calibri"/>
              <a:cs typeface="Calibri"/>
              <a:sym typeface="Calibri"/>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p8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77" name="Google Shape;877;p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p8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84" name="Google Shape;884;p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p8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91" name="Google Shape;891;p8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p8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901" name="Google Shape;901;p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 name="Shape 907"/>
        <p:cNvGrpSpPr/>
        <p:nvPr/>
      </p:nvGrpSpPr>
      <p:grpSpPr>
        <a:xfrm>
          <a:off x="0" y="0"/>
          <a:ext cx="0" cy="0"/>
          <a:chOff x="0" y="0"/>
          <a:chExt cx="0" cy="0"/>
        </a:xfrm>
      </p:grpSpPr>
      <p:sp>
        <p:nvSpPr>
          <p:cNvPr id="908" name="Google Shape;908;p8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909" name="Google Shape;909;p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 name="Shape 915"/>
        <p:cNvGrpSpPr/>
        <p:nvPr/>
      </p:nvGrpSpPr>
      <p:grpSpPr>
        <a:xfrm>
          <a:off x="0" y="0"/>
          <a:ext cx="0" cy="0"/>
          <a:chOff x="0" y="0"/>
          <a:chExt cx="0" cy="0"/>
        </a:xfrm>
      </p:grpSpPr>
      <p:sp>
        <p:nvSpPr>
          <p:cNvPr id="916" name="Google Shape;916;p8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917" name="Google Shape;917;p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p8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925" name="Google Shape;925;p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p8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933" name="Google Shape;933;p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p8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941" name="Google Shape;941;p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8" name="Shape 948"/>
        <p:cNvGrpSpPr/>
        <p:nvPr/>
      </p:nvGrpSpPr>
      <p:grpSpPr>
        <a:xfrm>
          <a:off x="0" y="0"/>
          <a:ext cx="0" cy="0"/>
          <a:chOff x="0" y="0"/>
          <a:chExt cx="0" cy="0"/>
        </a:xfrm>
      </p:grpSpPr>
      <p:sp>
        <p:nvSpPr>
          <p:cNvPr id="949" name="Google Shape;949;p9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
        <p:nvSpPr>
          <p:cNvPr id="950" name="Google Shape;950;p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951" name="Google Shape;951;p9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2"/>
                </a:solidFill>
                <a:latin typeface="Arial"/>
                <a:ea typeface="Arial"/>
                <a:cs typeface="Arial"/>
                <a:sym typeface="Arial"/>
              </a:rPr>
              <a:t>‹#›</a:t>
            </a:fld>
            <a:endParaRPr sz="1200">
              <a:solidFill>
                <a:schemeClr val="dk2"/>
              </a:solidFill>
              <a:latin typeface="Arial"/>
              <a:ea typeface="Arial"/>
              <a:cs typeface="Arial"/>
              <a:sym typeface="Arial"/>
            </a:endParaRPr>
          </a:p>
        </p:txBody>
      </p:sp>
      <p:sp>
        <p:nvSpPr>
          <p:cNvPr id="206" name="Google Shape;206;p9:notes"/>
          <p:cNvSpPr/>
          <p:nvPr>
            <p:ph idx="2" type="sldImg"/>
          </p:nvPr>
        </p:nvSpPr>
        <p:spPr>
          <a:xfrm>
            <a:off x="1150938" y="690563"/>
            <a:ext cx="4556125" cy="3416300"/>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dk1"/>
            </a:solidFill>
            <a:prstDash val="solid"/>
            <a:miter lim="800000"/>
            <a:headEnd len="sm" w="sm" type="none"/>
            <a:tailEnd len="sm" w="sm" type="none"/>
          </a:ln>
        </p:spPr>
      </p:sp>
      <p:sp>
        <p:nvSpPr>
          <p:cNvPr id="207" name="Google Shape;207;p9:notes"/>
          <p:cNvSpPr txBox="1"/>
          <p:nvPr>
            <p:ph idx="1" type="body"/>
          </p:nvPr>
        </p:nvSpPr>
        <p:spPr>
          <a:xfrm>
            <a:off x="685800" y="4343400"/>
            <a:ext cx="5486400" cy="4114800"/>
          </a:xfrm>
          <a:prstGeom prst="rect">
            <a:avLst/>
          </a:prstGeom>
          <a:noFill/>
          <a:ln>
            <a:noFill/>
          </a:ln>
        </p:spPr>
        <p:txBody>
          <a:bodyPr anchorCtr="0" anchor="t" bIns="44450" lIns="90475" spcFirstLastPara="1" rIns="90475" wrap="square" tIns="44450">
            <a:noAutofit/>
          </a:bodyPr>
          <a:lstStyle/>
          <a:p>
            <a:pPr indent="0" lvl="0" marL="0" rtl="0" algn="l">
              <a:lnSpc>
                <a:spcPct val="100000"/>
              </a:lnSpc>
              <a:spcBef>
                <a:spcPts val="0"/>
              </a:spcBef>
              <a:spcAft>
                <a:spcPts val="0"/>
              </a:spcAft>
              <a:buSzPts val="1400"/>
              <a:buNone/>
            </a:pPr>
            <a:r>
              <a:t/>
            </a:r>
            <a:endParaRPr>
              <a:latin typeface="Times New Roman"/>
              <a:ea typeface="Times New Roman"/>
              <a:cs typeface="Times New Roman"/>
              <a:sym typeface="Times New Roman"/>
            </a:endParaRPr>
          </a:p>
        </p:txBody>
      </p:sp>
      <p:sp>
        <p:nvSpPr>
          <p:cNvPr id="208" name="Google Shape;208;p9:notes"/>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SzPts val="1400"/>
              <a:buNone/>
            </a:pPr>
            <a:r>
              <a:rPr lang="en-US" sz="1200">
                <a:solidFill>
                  <a:schemeClr val="dk1"/>
                </a:solidFill>
                <a:latin typeface="Calibri"/>
                <a:ea typeface="Calibri"/>
                <a:cs typeface="Calibri"/>
                <a:sym typeface="Calibri"/>
              </a:rPr>
              <a:t>3/28/2022</a:t>
            </a:r>
            <a:endParaRPr sz="1200">
              <a:solidFill>
                <a:schemeClr val="dk1"/>
              </a:solidFill>
              <a:latin typeface="Calibri"/>
              <a:ea typeface="Calibri"/>
              <a:cs typeface="Calibri"/>
              <a:sym typeface="Calibri"/>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p9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959" name="Google Shape;959;p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p9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02" name="Google Shape;1002;p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p9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09" name="Google Shape;1009;p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p9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16" name="Google Shape;1016;p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9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23" name="Google Shape;1023;p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p9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30" name="Google Shape;1030;p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5" name="Shape 1035"/>
        <p:cNvGrpSpPr/>
        <p:nvPr/>
      </p:nvGrpSpPr>
      <p:grpSpPr>
        <a:xfrm>
          <a:off x="0" y="0"/>
          <a:ext cx="0" cy="0"/>
          <a:chOff x="0" y="0"/>
          <a:chExt cx="0" cy="0"/>
        </a:xfrm>
      </p:grpSpPr>
      <p:sp>
        <p:nvSpPr>
          <p:cNvPr id="1036" name="Google Shape;1036;p9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37" name="Google Shape;1037;p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p9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44" name="Google Shape;1044;p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p9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51" name="Google Shape;1051;p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6" name="Shape 1056"/>
        <p:cNvGrpSpPr/>
        <p:nvPr/>
      </p:nvGrpSpPr>
      <p:grpSpPr>
        <a:xfrm>
          <a:off x="0" y="0"/>
          <a:ext cx="0" cy="0"/>
          <a:chOff x="0" y="0"/>
          <a:chExt cx="0" cy="0"/>
        </a:xfrm>
      </p:grpSpPr>
      <p:sp>
        <p:nvSpPr>
          <p:cNvPr id="1057" name="Google Shape;1057;p10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58" name="Google Shape;1058;p1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g23d957b9f2b_0_82"/>
          <p:cNvSpPr txBox="1"/>
          <p:nvPr>
            <p:ph type="ctrTitle"/>
          </p:nvPr>
        </p:nvSpPr>
        <p:spPr>
          <a:xfrm>
            <a:off x="311708" y="992767"/>
            <a:ext cx="8520600" cy="27369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5" name="Google Shape;15;g23d957b9f2b_0_82"/>
          <p:cNvSpPr txBox="1"/>
          <p:nvPr>
            <p:ph idx="1" type="subTitle"/>
          </p:nvPr>
        </p:nvSpPr>
        <p:spPr>
          <a:xfrm>
            <a:off x="311700" y="3778833"/>
            <a:ext cx="8520600" cy="10569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 name="Google Shape;16;g23d957b9f2b_0_82"/>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8" name="Shape 58"/>
        <p:cNvGrpSpPr/>
        <p:nvPr/>
      </p:nvGrpSpPr>
      <p:grpSpPr>
        <a:xfrm>
          <a:off x="0" y="0"/>
          <a:ext cx="0" cy="0"/>
          <a:chOff x="0" y="0"/>
          <a:chExt cx="0" cy="0"/>
        </a:xfrm>
      </p:grpSpPr>
      <p:sp>
        <p:nvSpPr>
          <p:cNvPr id="59" name="Google Shape;59;g23d957b9f2b_0_89"/>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0" name="Google Shape;60;g23d957b9f2b_0_89"/>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1" name="Google Shape;61;g23d957b9f2b_0_89"/>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2" name="Shape 62"/>
        <p:cNvGrpSpPr/>
        <p:nvPr/>
      </p:nvGrpSpPr>
      <p:grpSpPr>
        <a:xfrm>
          <a:off x="0" y="0"/>
          <a:ext cx="0" cy="0"/>
          <a:chOff x="0" y="0"/>
          <a:chExt cx="0" cy="0"/>
        </a:xfrm>
      </p:grpSpPr>
      <p:sp>
        <p:nvSpPr>
          <p:cNvPr id="63" name="Google Shape;63;g23d957b9f2b_0_93"/>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4" name="Google Shape;64;g23d957b9f2b_0_93"/>
          <p:cNvSpPr txBox="1"/>
          <p:nvPr>
            <p:ph idx="1" type="body"/>
          </p:nvPr>
        </p:nvSpPr>
        <p:spPr>
          <a:xfrm>
            <a:off x="311700" y="1536633"/>
            <a:ext cx="3999900" cy="4555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65" name="Google Shape;65;g23d957b9f2b_0_93"/>
          <p:cNvSpPr txBox="1"/>
          <p:nvPr>
            <p:ph idx="2" type="body"/>
          </p:nvPr>
        </p:nvSpPr>
        <p:spPr>
          <a:xfrm>
            <a:off x="4832400" y="1536633"/>
            <a:ext cx="3999900" cy="4555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66" name="Google Shape;66;g23d957b9f2b_0_93"/>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7" name="Shape 67"/>
        <p:cNvGrpSpPr/>
        <p:nvPr/>
      </p:nvGrpSpPr>
      <p:grpSpPr>
        <a:xfrm>
          <a:off x="0" y="0"/>
          <a:ext cx="0" cy="0"/>
          <a:chOff x="0" y="0"/>
          <a:chExt cx="0" cy="0"/>
        </a:xfrm>
      </p:grpSpPr>
      <p:sp>
        <p:nvSpPr>
          <p:cNvPr id="68" name="Google Shape;68;g23d957b9f2b_0_101"/>
          <p:cNvSpPr txBox="1"/>
          <p:nvPr>
            <p:ph type="title"/>
          </p:nvPr>
        </p:nvSpPr>
        <p:spPr>
          <a:xfrm>
            <a:off x="311700" y="740800"/>
            <a:ext cx="2808000" cy="1007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9" name="Google Shape;69;g23d957b9f2b_0_101"/>
          <p:cNvSpPr txBox="1"/>
          <p:nvPr>
            <p:ph idx="1" type="body"/>
          </p:nvPr>
        </p:nvSpPr>
        <p:spPr>
          <a:xfrm>
            <a:off x="311700" y="1852800"/>
            <a:ext cx="2808000" cy="42393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0" name="Google Shape;70;g23d957b9f2b_0_10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1" name="Shape 71"/>
        <p:cNvGrpSpPr/>
        <p:nvPr/>
      </p:nvGrpSpPr>
      <p:grpSpPr>
        <a:xfrm>
          <a:off x="0" y="0"/>
          <a:ext cx="0" cy="0"/>
          <a:chOff x="0" y="0"/>
          <a:chExt cx="0" cy="0"/>
        </a:xfrm>
      </p:grpSpPr>
      <p:sp>
        <p:nvSpPr>
          <p:cNvPr id="72" name="Google Shape;72;g23d957b9f2b_0_105"/>
          <p:cNvSpPr txBox="1"/>
          <p:nvPr>
            <p:ph type="title"/>
          </p:nvPr>
        </p:nvSpPr>
        <p:spPr>
          <a:xfrm>
            <a:off x="490250" y="600200"/>
            <a:ext cx="6367800" cy="54543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73" name="Google Shape;73;g23d957b9f2b_0_105"/>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4" name="Shape 74"/>
        <p:cNvGrpSpPr/>
        <p:nvPr/>
      </p:nvGrpSpPr>
      <p:grpSpPr>
        <a:xfrm>
          <a:off x="0" y="0"/>
          <a:ext cx="0" cy="0"/>
          <a:chOff x="0" y="0"/>
          <a:chExt cx="0" cy="0"/>
        </a:xfrm>
      </p:grpSpPr>
      <p:sp>
        <p:nvSpPr>
          <p:cNvPr id="75" name="Google Shape;75;g23d957b9f2b_0_108"/>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g23d957b9f2b_0_108"/>
          <p:cNvSpPr txBox="1"/>
          <p:nvPr>
            <p:ph type="title"/>
          </p:nvPr>
        </p:nvSpPr>
        <p:spPr>
          <a:xfrm>
            <a:off x="265500" y="1644233"/>
            <a:ext cx="4045200" cy="19764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77" name="Google Shape;77;g23d957b9f2b_0_108"/>
          <p:cNvSpPr txBox="1"/>
          <p:nvPr>
            <p:ph idx="1" type="subTitle"/>
          </p:nvPr>
        </p:nvSpPr>
        <p:spPr>
          <a:xfrm>
            <a:off x="265500" y="3737433"/>
            <a:ext cx="4045200" cy="16467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8" name="Google Shape;78;g23d957b9f2b_0_108"/>
          <p:cNvSpPr txBox="1"/>
          <p:nvPr>
            <p:ph idx="2" type="body"/>
          </p:nvPr>
        </p:nvSpPr>
        <p:spPr>
          <a:xfrm>
            <a:off x="4939500" y="965433"/>
            <a:ext cx="3837000" cy="49269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9" name="Google Shape;79;g23d957b9f2b_0_108"/>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0" name="Shape 80"/>
        <p:cNvGrpSpPr/>
        <p:nvPr/>
      </p:nvGrpSpPr>
      <p:grpSpPr>
        <a:xfrm>
          <a:off x="0" y="0"/>
          <a:ext cx="0" cy="0"/>
          <a:chOff x="0" y="0"/>
          <a:chExt cx="0" cy="0"/>
        </a:xfrm>
      </p:grpSpPr>
      <p:sp>
        <p:nvSpPr>
          <p:cNvPr id="81" name="Google Shape;81;g23d957b9f2b_0_114"/>
          <p:cNvSpPr txBox="1"/>
          <p:nvPr>
            <p:ph idx="1" type="body"/>
          </p:nvPr>
        </p:nvSpPr>
        <p:spPr>
          <a:xfrm>
            <a:off x="311700" y="5640767"/>
            <a:ext cx="5998800" cy="8067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82" name="Google Shape;82;g23d957b9f2b_0_114"/>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3" name="Shape 83"/>
        <p:cNvGrpSpPr/>
        <p:nvPr/>
      </p:nvGrpSpPr>
      <p:grpSpPr>
        <a:xfrm>
          <a:off x="0" y="0"/>
          <a:ext cx="0" cy="0"/>
          <a:chOff x="0" y="0"/>
          <a:chExt cx="0" cy="0"/>
        </a:xfrm>
      </p:grpSpPr>
      <p:sp>
        <p:nvSpPr>
          <p:cNvPr id="84" name="Google Shape;84;g23d957b9f2b_0_117"/>
          <p:cNvSpPr txBox="1"/>
          <p:nvPr>
            <p:ph hasCustomPrompt="1" type="title"/>
          </p:nvPr>
        </p:nvSpPr>
        <p:spPr>
          <a:xfrm>
            <a:off x="311700" y="1474833"/>
            <a:ext cx="8520600" cy="26181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85" name="Google Shape;85;g23d957b9f2b_0_117"/>
          <p:cNvSpPr txBox="1"/>
          <p:nvPr>
            <p:ph idx="1" type="body"/>
          </p:nvPr>
        </p:nvSpPr>
        <p:spPr>
          <a:xfrm>
            <a:off x="311700" y="4202967"/>
            <a:ext cx="8520600" cy="17343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86" name="Google Shape;86;g23d957b9f2b_0_117"/>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g23d957b9f2b_0_1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 name="Google Shape;19;g23d957b9f2b_0_123"/>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0" name="Google Shape;20;g23d957b9f2b_0_12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 name="Google Shape;21;g23d957b9f2b_0_12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 name="Google Shape;22;g23d957b9f2b_0_12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 name="Shape 23"/>
        <p:cNvGrpSpPr/>
        <p:nvPr/>
      </p:nvGrpSpPr>
      <p:grpSpPr>
        <a:xfrm>
          <a:off x="0" y="0"/>
          <a:ext cx="0" cy="0"/>
          <a:chOff x="0" y="0"/>
          <a:chExt cx="0" cy="0"/>
        </a:xfrm>
      </p:grpSpPr>
      <p:sp>
        <p:nvSpPr>
          <p:cNvPr id="24" name="Google Shape;24;g23d957b9f2b_0_98"/>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 name="Google Shape;25;g23d957b9f2b_0_98"/>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6" name="Shape 26"/>
        <p:cNvGrpSpPr/>
        <p:nvPr/>
      </p:nvGrpSpPr>
      <p:grpSpPr>
        <a:xfrm>
          <a:off x="0" y="0"/>
          <a:ext cx="0" cy="0"/>
          <a:chOff x="0" y="0"/>
          <a:chExt cx="0" cy="0"/>
        </a:xfrm>
      </p:grpSpPr>
      <p:sp>
        <p:nvSpPr>
          <p:cNvPr id="27" name="Google Shape;27;g23d957b9f2b_0_12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8" name="Shape 28"/>
        <p:cNvGrpSpPr/>
        <p:nvPr/>
      </p:nvGrpSpPr>
      <p:grpSpPr>
        <a:xfrm>
          <a:off x="0" y="0"/>
          <a:ext cx="0" cy="0"/>
          <a:chOff x="0" y="0"/>
          <a:chExt cx="0" cy="0"/>
        </a:xfrm>
      </p:grpSpPr>
      <p:sp>
        <p:nvSpPr>
          <p:cNvPr id="29" name="Google Shape;29;g23d957b9f2b_0_1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0" name="Google Shape;30;g23d957b9f2b_0_129"/>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1" name="Google Shape;31;g23d957b9f2b_0_129"/>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2" name="Google Shape;32;g23d957b9f2b_0_12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3" name="Google Shape;33;g23d957b9f2b_0_12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4" name="Google Shape;34;g23d957b9f2b_0_12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2 Content" type="txAndTwoObj">
  <p:cSld name="TEXT_AND_TWO_OBJECTS">
    <p:spTree>
      <p:nvGrpSpPr>
        <p:cNvPr id="35" name="Shape 35"/>
        <p:cNvGrpSpPr/>
        <p:nvPr/>
      </p:nvGrpSpPr>
      <p:grpSpPr>
        <a:xfrm>
          <a:off x="0" y="0"/>
          <a:ext cx="0" cy="0"/>
          <a:chOff x="0" y="0"/>
          <a:chExt cx="0" cy="0"/>
        </a:xfrm>
      </p:grpSpPr>
      <p:sp>
        <p:nvSpPr>
          <p:cNvPr id="36" name="Google Shape;36;g23d957b9f2b_0_136"/>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7" name="Google Shape;37;g23d957b9f2b_0_136"/>
          <p:cNvSpPr txBox="1"/>
          <p:nvPr>
            <p:ph idx="1" type="body"/>
          </p:nvPr>
        </p:nvSpPr>
        <p:spPr>
          <a:xfrm>
            <a:off x="304800" y="1554163"/>
            <a:ext cx="4267200" cy="45261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38" name="Google Shape;38;g23d957b9f2b_0_136"/>
          <p:cNvSpPr txBox="1"/>
          <p:nvPr>
            <p:ph idx="2" type="body"/>
          </p:nvPr>
        </p:nvSpPr>
        <p:spPr>
          <a:xfrm>
            <a:off x="4724400" y="1554163"/>
            <a:ext cx="4267200" cy="21861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39" name="Google Shape;39;g23d957b9f2b_0_136"/>
          <p:cNvSpPr txBox="1"/>
          <p:nvPr>
            <p:ph idx="3" type="body"/>
          </p:nvPr>
        </p:nvSpPr>
        <p:spPr>
          <a:xfrm>
            <a:off x="4724400" y="3892550"/>
            <a:ext cx="4267200" cy="2187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0" name="Google Shape;40;g23d957b9f2b_0_13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 name="Google Shape;41;g23d957b9f2b_0_13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2" name="Google Shape;42;g23d957b9f2b_0_13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ext, and Content" type="txAndObj">
  <p:cSld name="TEXT_AND_OBJECT">
    <p:spTree>
      <p:nvGrpSpPr>
        <p:cNvPr id="43" name="Shape 43"/>
        <p:cNvGrpSpPr/>
        <p:nvPr/>
      </p:nvGrpSpPr>
      <p:grpSpPr>
        <a:xfrm>
          <a:off x="0" y="0"/>
          <a:ext cx="0" cy="0"/>
          <a:chOff x="0" y="0"/>
          <a:chExt cx="0" cy="0"/>
        </a:xfrm>
      </p:grpSpPr>
      <p:sp>
        <p:nvSpPr>
          <p:cNvPr id="44" name="Google Shape;44;g23d957b9f2b_0_144"/>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5" name="Google Shape;45;g23d957b9f2b_0_144"/>
          <p:cNvSpPr txBox="1"/>
          <p:nvPr>
            <p:ph idx="1" type="body"/>
          </p:nvPr>
        </p:nvSpPr>
        <p:spPr>
          <a:xfrm>
            <a:off x="304800" y="1554163"/>
            <a:ext cx="4267200" cy="45261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6" name="Google Shape;46;g23d957b9f2b_0_144"/>
          <p:cNvSpPr txBox="1"/>
          <p:nvPr>
            <p:ph idx="2" type="body"/>
          </p:nvPr>
        </p:nvSpPr>
        <p:spPr>
          <a:xfrm>
            <a:off x="4724400" y="1554163"/>
            <a:ext cx="4267200" cy="45261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47" name="Google Shape;47;g23d957b9f2b_0_14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8" name="Google Shape;48;g23d957b9f2b_0_14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9" name="Google Shape;49;g23d957b9f2b_0_14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objOnly">
  <p:cSld name="OBJECT_ONLY">
    <p:spTree>
      <p:nvGrpSpPr>
        <p:cNvPr id="50" name="Shape 50"/>
        <p:cNvGrpSpPr/>
        <p:nvPr/>
      </p:nvGrpSpPr>
      <p:grpSpPr>
        <a:xfrm>
          <a:off x="0" y="0"/>
          <a:ext cx="0" cy="0"/>
          <a:chOff x="0" y="0"/>
          <a:chExt cx="0" cy="0"/>
        </a:xfrm>
      </p:grpSpPr>
      <p:sp>
        <p:nvSpPr>
          <p:cNvPr id="51" name="Google Shape;51;g23d957b9f2b_0_151"/>
          <p:cNvSpPr txBox="1"/>
          <p:nvPr>
            <p:ph idx="1" type="body"/>
          </p:nvPr>
        </p:nvSpPr>
        <p:spPr>
          <a:xfrm>
            <a:off x="457200" y="277813"/>
            <a:ext cx="8229600" cy="5970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52" name="Google Shape;52;g23d957b9f2b_0_15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3" name="Google Shape;53;g23d957b9f2b_0_15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4" name="Google Shape;54;g23d957b9f2b_0_15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 name="Shape 55"/>
        <p:cNvGrpSpPr/>
        <p:nvPr/>
      </p:nvGrpSpPr>
      <p:grpSpPr>
        <a:xfrm>
          <a:off x="0" y="0"/>
          <a:ext cx="0" cy="0"/>
          <a:chOff x="0" y="0"/>
          <a:chExt cx="0" cy="0"/>
        </a:xfrm>
      </p:grpSpPr>
      <p:sp>
        <p:nvSpPr>
          <p:cNvPr id="56" name="Google Shape;56;g23d957b9f2b_0_86"/>
          <p:cNvSpPr txBox="1"/>
          <p:nvPr>
            <p:ph type="title"/>
          </p:nvPr>
        </p:nvSpPr>
        <p:spPr>
          <a:xfrm>
            <a:off x="311700" y="2867800"/>
            <a:ext cx="8520600" cy="11223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57" name="Google Shape;57;g23d957b9f2b_0_86"/>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 name="Shape 9"/>
        <p:cNvGrpSpPr/>
        <p:nvPr/>
      </p:nvGrpSpPr>
      <p:grpSpPr>
        <a:xfrm>
          <a:off x="0" y="0"/>
          <a:ext cx="0" cy="0"/>
          <a:chOff x="0" y="0"/>
          <a:chExt cx="0" cy="0"/>
        </a:xfrm>
      </p:grpSpPr>
      <p:sp>
        <p:nvSpPr>
          <p:cNvPr id="10" name="Google Shape;10;g23d957b9f2b_0_78"/>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g23d957b9f2b_0_78"/>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g23d957b9f2b_0_78"/>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0.xml"/><Relationship Id="rId3" Type="http://schemas.openxmlformats.org/officeDocument/2006/relationships/image" Target="../media/image60.png"/><Relationship Id="rId4" Type="http://schemas.openxmlformats.org/officeDocument/2006/relationships/image" Target="../media/image10.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1.xml"/><Relationship Id="rId3" Type="http://schemas.openxmlformats.org/officeDocument/2006/relationships/image" Target="../media/image48.png"/><Relationship Id="rId4" Type="http://schemas.openxmlformats.org/officeDocument/2006/relationships/image" Target="../media/image10.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2.xml"/><Relationship Id="rId3" Type="http://schemas.openxmlformats.org/officeDocument/2006/relationships/image" Target="../media/image65.png"/><Relationship Id="rId4" Type="http://schemas.openxmlformats.org/officeDocument/2006/relationships/image" Target="../media/image10.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3.xml"/><Relationship Id="rId3" Type="http://schemas.openxmlformats.org/officeDocument/2006/relationships/image" Target="../media/image52.png"/><Relationship Id="rId4" Type="http://schemas.openxmlformats.org/officeDocument/2006/relationships/image" Target="../media/image10.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4.xml"/><Relationship Id="rId3" Type="http://schemas.openxmlformats.org/officeDocument/2006/relationships/image" Target="../media/image56.png"/><Relationship Id="rId4" Type="http://schemas.openxmlformats.org/officeDocument/2006/relationships/image" Target="../media/image10.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5.xml"/><Relationship Id="rId3" Type="http://schemas.openxmlformats.org/officeDocument/2006/relationships/image" Target="../media/image64.png"/><Relationship Id="rId4" Type="http://schemas.openxmlformats.org/officeDocument/2006/relationships/image" Target="../media/image10.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6.xml"/><Relationship Id="rId3" Type="http://schemas.openxmlformats.org/officeDocument/2006/relationships/image" Target="../media/image61.png"/><Relationship Id="rId4" Type="http://schemas.openxmlformats.org/officeDocument/2006/relationships/image" Target="../media/image10.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7.xml"/><Relationship Id="rId3" Type="http://schemas.openxmlformats.org/officeDocument/2006/relationships/image" Target="../media/image76.png"/><Relationship Id="rId4" Type="http://schemas.openxmlformats.org/officeDocument/2006/relationships/image" Target="../media/image10.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image" Target="../media/image70.png"/><Relationship Id="rId4" Type="http://schemas.openxmlformats.org/officeDocument/2006/relationships/image" Target="../media/image73.png"/><Relationship Id="rId5" Type="http://schemas.openxmlformats.org/officeDocument/2006/relationships/image" Target="../media/image10.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9.xml"/><Relationship Id="rId3" Type="http://schemas.openxmlformats.org/officeDocument/2006/relationships/image" Target="../media/image77.png"/><Relationship Id="rId4" Type="http://schemas.openxmlformats.org/officeDocument/2006/relationships/image" Target="../media/image63.png"/><Relationship Id="rId5"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image" Target="../media/image74.png"/><Relationship Id="rId4" Type="http://schemas.openxmlformats.org/officeDocument/2006/relationships/image" Target="../media/image10.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1.xml"/><Relationship Id="rId3" Type="http://schemas.openxmlformats.org/officeDocument/2006/relationships/image" Target="../media/image67.png"/><Relationship Id="rId4" Type="http://schemas.openxmlformats.org/officeDocument/2006/relationships/image" Target="../media/image10.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image" Target="../media/image69.png"/><Relationship Id="rId4" Type="http://schemas.openxmlformats.org/officeDocument/2006/relationships/image" Target="../media/image10.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 Id="rId3" Type="http://schemas.openxmlformats.org/officeDocument/2006/relationships/image" Target="../media/image75.png"/><Relationship Id="rId4" Type="http://schemas.openxmlformats.org/officeDocument/2006/relationships/image" Target="../media/image10.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 Id="rId3" Type="http://schemas.openxmlformats.org/officeDocument/2006/relationships/image" Target="../media/image72.png"/><Relationship Id="rId4" Type="http://schemas.openxmlformats.org/officeDocument/2006/relationships/image" Target="../media/image10.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5.xml"/><Relationship Id="rId3" Type="http://schemas.openxmlformats.org/officeDocument/2006/relationships/vmlDrawing" Target="../drawings/vmlDrawing4.vml"/><Relationship Id="rId4" Type="http://schemas.openxmlformats.org/officeDocument/2006/relationships/oleObject" Target="../embeddings/oleObject4.bin"/><Relationship Id="rId5" Type="http://schemas.openxmlformats.org/officeDocument/2006/relationships/oleObject" Target="../embeddings/oleObject4.bin"/><Relationship Id="rId6" Type="http://schemas.openxmlformats.org/officeDocument/2006/relationships/image" Target="../media/image87.png"/><Relationship Id="rId7" Type="http://schemas.openxmlformats.org/officeDocument/2006/relationships/image" Target="../media/image68.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6.xml"/><Relationship Id="rId3" Type="http://schemas.openxmlformats.org/officeDocument/2006/relationships/vmlDrawing" Target="../drawings/vmlDrawing5.vml"/><Relationship Id="rId4" Type="http://schemas.openxmlformats.org/officeDocument/2006/relationships/oleObject" Target="../embeddings/oleObject5.bin"/><Relationship Id="rId5" Type="http://schemas.openxmlformats.org/officeDocument/2006/relationships/oleObject" Target="../embeddings/oleObject5.bin"/><Relationship Id="rId6" Type="http://schemas.openxmlformats.org/officeDocument/2006/relationships/image" Target="../media/image71.png"/><Relationship Id="rId7" Type="http://schemas.openxmlformats.org/officeDocument/2006/relationships/image" Target="../media/image10.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7.xml"/><Relationship Id="rId3" Type="http://schemas.openxmlformats.org/officeDocument/2006/relationships/image" Target="../media/image10.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 Id="rId3" Type="http://schemas.openxmlformats.org/officeDocument/2006/relationships/image" Target="../media/image10.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1.xml"/><Relationship Id="rId3" Type="http://schemas.openxmlformats.org/officeDocument/2006/relationships/image" Target="../media/image10.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 Id="rId3" Type="http://schemas.openxmlformats.org/officeDocument/2006/relationships/image" Target="../media/image10.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3.xml"/><Relationship Id="rId3" Type="http://schemas.openxmlformats.org/officeDocument/2006/relationships/image" Target="../media/image78.png"/><Relationship Id="rId4" Type="http://schemas.openxmlformats.org/officeDocument/2006/relationships/image" Target="../media/image10.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4.xml"/><Relationship Id="rId3" Type="http://schemas.openxmlformats.org/officeDocument/2006/relationships/image" Target="../media/image90.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5.xml"/><Relationship Id="rId3" Type="http://schemas.openxmlformats.org/officeDocument/2006/relationships/image" Target="../media/image10.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 Id="rId3" Type="http://schemas.openxmlformats.org/officeDocument/2006/relationships/image" Target="../media/image10.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7.xml"/><Relationship Id="rId3" Type="http://schemas.openxmlformats.org/officeDocument/2006/relationships/image" Target="../media/image10.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8.xml"/><Relationship Id="rId3" Type="http://schemas.openxmlformats.org/officeDocument/2006/relationships/image" Target="../media/image83.png"/><Relationship Id="rId4" Type="http://schemas.openxmlformats.org/officeDocument/2006/relationships/image" Target="../media/image10.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9.xml"/><Relationship Id="rId3" Type="http://schemas.openxmlformats.org/officeDocument/2006/relationships/image" Target="../media/image82.png"/><Relationship Id="rId4" Type="http://schemas.openxmlformats.org/officeDocument/2006/relationships/image" Target="../media/image80.png"/><Relationship Id="rId5"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2.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0.xml"/><Relationship Id="rId3" Type="http://schemas.openxmlformats.org/officeDocument/2006/relationships/image" Target="../media/image79.png"/><Relationship Id="rId4" Type="http://schemas.openxmlformats.org/officeDocument/2006/relationships/image" Target="../media/image10.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1.xml"/><Relationship Id="rId3" Type="http://schemas.openxmlformats.org/officeDocument/2006/relationships/image" Target="../media/image89.png"/><Relationship Id="rId4" Type="http://schemas.openxmlformats.org/officeDocument/2006/relationships/image" Target="../media/image10.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2.xml"/><Relationship Id="rId3" Type="http://schemas.openxmlformats.org/officeDocument/2006/relationships/image" Target="../media/image86.png"/><Relationship Id="rId4" Type="http://schemas.openxmlformats.org/officeDocument/2006/relationships/image" Target="../media/image10.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3.xml"/><Relationship Id="rId3" Type="http://schemas.openxmlformats.org/officeDocument/2006/relationships/image" Target="../media/image81.png"/><Relationship Id="rId4" Type="http://schemas.openxmlformats.org/officeDocument/2006/relationships/image" Target="../media/image10.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 Id="rId3" Type="http://schemas.openxmlformats.org/officeDocument/2006/relationships/image" Target="../media/image10.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5.xml"/><Relationship Id="rId3" Type="http://schemas.openxmlformats.org/officeDocument/2006/relationships/image" Target="../media/image10.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6.xml"/><Relationship Id="rId3" Type="http://schemas.openxmlformats.org/officeDocument/2006/relationships/image" Target="../media/image94.png"/><Relationship Id="rId4" Type="http://schemas.openxmlformats.org/officeDocument/2006/relationships/image" Target="../media/image10.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7.xml"/><Relationship Id="rId3" Type="http://schemas.openxmlformats.org/officeDocument/2006/relationships/image" Target="../media/image10.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8.xml"/><Relationship Id="rId3" Type="http://schemas.openxmlformats.org/officeDocument/2006/relationships/image" Target="../media/image10.png"/><Relationship Id="rId4" Type="http://schemas.openxmlformats.org/officeDocument/2006/relationships/image" Target="../media/image84.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9.xml"/><Relationship Id="rId3" Type="http://schemas.openxmlformats.org/officeDocument/2006/relationships/image" Target="../media/image106.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0.xml"/><Relationship Id="rId3" Type="http://schemas.openxmlformats.org/officeDocument/2006/relationships/image" Target="../media/image10.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1.xml"/><Relationship Id="rId3" Type="http://schemas.openxmlformats.org/officeDocument/2006/relationships/image" Target="../media/image10.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2.xml"/><Relationship Id="rId3" Type="http://schemas.openxmlformats.org/officeDocument/2006/relationships/image" Target="../media/image10.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3.xml"/><Relationship Id="rId3" Type="http://schemas.openxmlformats.org/officeDocument/2006/relationships/image" Target="../media/image91.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4.xml"/><Relationship Id="rId3" Type="http://schemas.openxmlformats.org/officeDocument/2006/relationships/image" Target="../media/image10.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5.xml"/><Relationship Id="rId3" Type="http://schemas.openxmlformats.org/officeDocument/2006/relationships/image" Target="../media/image10.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6.xml"/><Relationship Id="rId3" Type="http://schemas.openxmlformats.org/officeDocument/2006/relationships/image" Target="../media/image10.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7.xml"/><Relationship Id="rId3" Type="http://schemas.openxmlformats.org/officeDocument/2006/relationships/image" Target="../media/image10.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9.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0.xml"/><Relationship Id="rId3" Type="http://schemas.openxmlformats.org/officeDocument/2006/relationships/image" Target="../media/image10.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1.xml"/><Relationship Id="rId3" Type="http://schemas.openxmlformats.org/officeDocument/2006/relationships/image" Target="../media/image10.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2.xml"/><Relationship Id="rId3" Type="http://schemas.openxmlformats.org/officeDocument/2006/relationships/image" Target="../media/image98.png"/><Relationship Id="rId4" Type="http://schemas.openxmlformats.org/officeDocument/2006/relationships/image" Target="../media/image10.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3.xml"/><Relationship Id="rId3" Type="http://schemas.openxmlformats.org/officeDocument/2006/relationships/image" Target="../media/image10.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4.xml"/><Relationship Id="rId3" Type="http://schemas.openxmlformats.org/officeDocument/2006/relationships/image" Target="../media/image10.pn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5.xml"/><Relationship Id="rId3" Type="http://schemas.openxmlformats.org/officeDocument/2006/relationships/image" Target="../media/image10.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6.xml"/><Relationship Id="rId3" Type="http://schemas.openxmlformats.org/officeDocument/2006/relationships/image" Target="../media/image103.png"/><Relationship Id="rId4" Type="http://schemas.openxmlformats.org/officeDocument/2006/relationships/image" Target="../media/image10.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7.xml"/><Relationship Id="rId3" Type="http://schemas.openxmlformats.org/officeDocument/2006/relationships/image" Target="../media/image10.pn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8.xml"/><Relationship Id="rId3" Type="http://schemas.openxmlformats.org/officeDocument/2006/relationships/image" Target="../media/image10.pn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9.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0.xml"/><Relationship Id="rId3" Type="http://schemas.openxmlformats.org/officeDocument/2006/relationships/image" Target="../media/image10.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1.xml"/><Relationship Id="rId3" Type="http://schemas.openxmlformats.org/officeDocument/2006/relationships/image" Target="../media/image85.png"/><Relationship Id="rId4" Type="http://schemas.openxmlformats.org/officeDocument/2006/relationships/image" Target="../media/image10.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2.xml"/><Relationship Id="rId3" Type="http://schemas.openxmlformats.org/officeDocument/2006/relationships/image" Target="../media/image92.png"/><Relationship Id="rId4" Type="http://schemas.openxmlformats.org/officeDocument/2006/relationships/image" Target="../media/image10.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3.xml"/><Relationship Id="rId3" Type="http://schemas.openxmlformats.org/officeDocument/2006/relationships/image" Target="../media/image10.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4.xml"/><Relationship Id="rId3" Type="http://schemas.openxmlformats.org/officeDocument/2006/relationships/image" Target="../media/image100.png"/><Relationship Id="rId4" Type="http://schemas.openxmlformats.org/officeDocument/2006/relationships/image" Target="../media/image10.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5.xml"/><Relationship Id="rId3" Type="http://schemas.openxmlformats.org/officeDocument/2006/relationships/image" Target="../media/image10.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9.xml"/><Relationship Id="rId3" Type="http://schemas.openxmlformats.org/officeDocument/2006/relationships/image" Target="../media/image110.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0.xml"/><Relationship Id="rId3" Type="http://schemas.openxmlformats.org/officeDocument/2006/relationships/image" Target="../media/image110.png"/><Relationship Id="rId4" Type="http://schemas.openxmlformats.org/officeDocument/2006/relationships/image" Target="../media/image10.pn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1.xml"/><Relationship Id="rId3" Type="http://schemas.openxmlformats.org/officeDocument/2006/relationships/image" Target="../media/image10.pn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2.xml"/><Relationship Id="rId3" Type="http://schemas.openxmlformats.org/officeDocument/2006/relationships/image" Target="../media/image96.png"/><Relationship Id="rId4" Type="http://schemas.openxmlformats.org/officeDocument/2006/relationships/image" Target="../media/image105.png"/><Relationship Id="rId5" Type="http://schemas.openxmlformats.org/officeDocument/2006/relationships/image" Target="../media/image10.pn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3.xml"/><Relationship Id="rId3" Type="http://schemas.openxmlformats.org/officeDocument/2006/relationships/image" Target="../media/image88.png"/><Relationship Id="rId4" Type="http://schemas.openxmlformats.org/officeDocument/2006/relationships/image" Target="../media/image105.png"/><Relationship Id="rId5" Type="http://schemas.openxmlformats.org/officeDocument/2006/relationships/image" Target="../media/image10.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4.xml"/><Relationship Id="rId3" Type="http://schemas.openxmlformats.org/officeDocument/2006/relationships/image" Target="../media/image93.png"/><Relationship Id="rId4" Type="http://schemas.openxmlformats.org/officeDocument/2006/relationships/image" Target="../media/image105.png"/><Relationship Id="rId5" Type="http://schemas.openxmlformats.org/officeDocument/2006/relationships/image" Target="../media/image10.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5.xml"/><Relationship Id="rId3" Type="http://schemas.openxmlformats.org/officeDocument/2006/relationships/image" Target="../media/image99.png"/><Relationship Id="rId4" Type="http://schemas.openxmlformats.org/officeDocument/2006/relationships/image" Target="../media/image105.png"/><Relationship Id="rId5" Type="http://schemas.openxmlformats.org/officeDocument/2006/relationships/image" Target="../media/image10.pn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6.xml"/><Relationship Id="rId3" Type="http://schemas.openxmlformats.org/officeDocument/2006/relationships/image" Target="../media/image105.png"/><Relationship Id="rId4" Type="http://schemas.openxmlformats.org/officeDocument/2006/relationships/image" Target="../media/image10.pn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7.xml"/><Relationship Id="rId3" Type="http://schemas.openxmlformats.org/officeDocument/2006/relationships/image" Target="../media/image96.png"/><Relationship Id="rId4" Type="http://schemas.openxmlformats.org/officeDocument/2006/relationships/image" Target="../media/image110.png"/><Relationship Id="rId5" Type="http://schemas.openxmlformats.org/officeDocument/2006/relationships/image" Target="../media/image10.pn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8.xml"/><Relationship Id="rId3" Type="http://schemas.openxmlformats.org/officeDocument/2006/relationships/image" Target="../media/image88.png"/><Relationship Id="rId4" Type="http://schemas.openxmlformats.org/officeDocument/2006/relationships/image" Target="../media/image110.png"/><Relationship Id="rId5" Type="http://schemas.openxmlformats.org/officeDocument/2006/relationships/image" Target="../media/image10.pn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9.xml"/><Relationship Id="rId3" Type="http://schemas.openxmlformats.org/officeDocument/2006/relationships/image" Target="../media/image93.png"/><Relationship Id="rId4" Type="http://schemas.openxmlformats.org/officeDocument/2006/relationships/image" Target="../media/image110.png"/><Relationship Id="rId5"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0.xml"/><Relationship Id="rId3" Type="http://schemas.openxmlformats.org/officeDocument/2006/relationships/image" Target="../media/image99.png"/><Relationship Id="rId4" Type="http://schemas.openxmlformats.org/officeDocument/2006/relationships/image" Target="../media/image110.png"/><Relationship Id="rId5" Type="http://schemas.openxmlformats.org/officeDocument/2006/relationships/image" Target="../media/image10.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1.xml"/><Relationship Id="rId3" Type="http://schemas.openxmlformats.org/officeDocument/2006/relationships/image" Target="../media/image96.png"/><Relationship Id="rId4" Type="http://schemas.openxmlformats.org/officeDocument/2006/relationships/image" Target="../media/image10.png"/></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2.xml"/><Relationship Id="rId3" Type="http://schemas.openxmlformats.org/officeDocument/2006/relationships/image" Target="../media/image88.png"/><Relationship Id="rId4" Type="http://schemas.openxmlformats.org/officeDocument/2006/relationships/image" Target="../media/image10.pn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3.xml"/><Relationship Id="rId3" Type="http://schemas.openxmlformats.org/officeDocument/2006/relationships/image" Target="../media/image93.png"/><Relationship Id="rId4" Type="http://schemas.openxmlformats.org/officeDocument/2006/relationships/image" Target="../media/image10.png"/></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4.xml"/><Relationship Id="rId3" Type="http://schemas.openxmlformats.org/officeDocument/2006/relationships/image" Target="../media/image99.png"/><Relationship Id="rId4" Type="http://schemas.openxmlformats.org/officeDocument/2006/relationships/image" Target="../media/image10.pn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5.xml"/><Relationship Id="rId3" Type="http://schemas.openxmlformats.org/officeDocument/2006/relationships/image" Target="../media/image110.png"/><Relationship Id="rId4" Type="http://schemas.openxmlformats.org/officeDocument/2006/relationships/image" Target="../media/image10.png"/></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6.xml"/><Relationship Id="rId3" Type="http://schemas.openxmlformats.org/officeDocument/2006/relationships/image" Target="../media/image110.png"/><Relationship Id="rId4" Type="http://schemas.openxmlformats.org/officeDocument/2006/relationships/image" Target="../media/image10.pn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7.xml"/><Relationship Id="rId3" Type="http://schemas.openxmlformats.org/officeDocument/2006/relationships/image" Target="../media/image115.png"/><Relationship Id="rId4" Type="http://schemas.openxmlformats.org/officeDocument/2006/relationships/image" Target="../media/image10.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8.xml"/><Relationship Id="rId3" Type="http://schemas.openxmlformats.org/officeDocument/2006/relationships/image" Target="../media/image10.png"/></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9.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20.png"/><Relationship Id="rId5" Type="http://schemas.openxmlformats.org/officeDocument/2006/relationships/image" Target="../media/image10.png"/></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0.xml"/><Relationship Id="rId3" Type="http://schemas.openxmlformats.org/officeDocument/2006/relationships/image" Target="../media/image125.png"/><Relationship Id="rId4" Type="http://schemas.openxmlformats.org/officeDocument/2006/relationships/image" Target="../media/image117.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1.xml"/><Relationship Id="rId3" Type="http://schemas.openxmlformats.org/officeDocument/2006/relationships/image" Target="../media/image10.png"/></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2.xml"/><Relationship Id="rId3" Type="http://schemas.openxmlformats.org/officeDocument/2006/relationships/image" Target="../media/image10.png"/></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3.xml"/><Relationship Id="rId3" Type="http://schemas.openxmlformats.org/officeDocument/2006/relationships/image" Target="../media/image108.png"/><Relationship Id="rId4" Type="http://schemas.openxmlformats.org/officeDocument/2006/relationships/image" Target="../media/image110.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4.xml"/><Relationship Id="rId3" Type="http://schemas.openxmlformats.org/officeDocument/2006/relationships/image" Target="../media/image109.png"/><Relationship Id="rId4" Type="http://schemas.openxmlformats.org/officeDocument/2006/relationships/image" Target="../media/image110.png"/></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5.xml"/><Relationship Id="rId3" Type="http://schemas.openxmlformats.org/officeDocument/2006/relationships/image" Target="../media/image107.png"/><Relationship Id="rId4" Type="http://schemas.openxmlformats.org/officeDocument/2006/relationships/image" Target="../media/image110.pn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6.xml"/><Relationship Id="rId3" Type="http://schemas.openxmlformats.org/officeDocument/2006/relationships/image" Target="../media/image113.png"/><Relationship Id="rId4" Type="http://schemas.openxmlformats.org/officeDocument/2006/relationships/image" Target="../media/image110.png"/></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7.xml"/><Relationship Id="rId3" Type="http://schemas.openxmlformats.org/officeDocument/2006/relationships/image" Target="../media/image111.png"/><Relationship Id="rId4" Type="http://schemas.openxmlformats.org/officeDocument/2006/relationships/image" Target="../media/image110.png"/></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8.xml"/><Relationship Id="rId3" Type="http://schemas.openxmlformats.org/officeDocument/2006/relationships/image" Target="../media/image135.png"/><Relationship Id="rId4" Type="http://schemas.openxmlformats.org/officeDocument/2006/relationships/image" Target="../media/image110.png"/></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9.xml"/><Relationship Id="rId3" Type="http://schemas.openxmlformats.org/officeDocument/2006/relationships/image" Target="../media/image123.png"/><Relationship Id="rId4" Type="http://schemas.openxmlformats.org/officeDocument/2006/relationships/image" Target="../media/image1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0.png"/></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0.xml"/><Relationship Id="rId3" Type="http://schemas.openxmlformats.org/officeDocument/2006/relationships/image" Target="../media/image124.png"/></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1.xml"/><Relationship Id="rId3" Type="http://schemas.openxmlformats.org/officeDocument/2006/relationships/image" Target="../media/image122.png"/></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2.xml"/><Relationship Id="rId3" Type="http://schemas.openxmlformats.org/officeDocument/2006/relationships/image" Target="../media/image119.png"/></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3.xml"/><Relationship Id="rId3" Type="http://schemas.openxmlformats.org/officeDocument/2006/relationships/image" Target="../media/image120.pn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4.xml"/><Relationship Id="rId3" Type="http://schemas.openxmlformats.org/officeDocument/2006/relationships/image" Target="../media/image110.pn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7.xml"/><Relationship Id="rId3" Type="http://schemas.openxmlformats.org/officeDocument/2006/relationships/image" Target="../media/image112.jpg"/></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8.xml"/><Relationship Id="rId3" Type="http://schemas.openxmlformats.org/officeDocument/2006/relationships/image" Target="../media/image121.jpg"/><Relationship Id="rId4" Type="http://schemas.openxmlformats.org/officeDocument/2006/relationships/image" Target="../media/image116.jpg"/><Relationship Id="rId5" Type="http://schemas.openxmlformats.org/officeDocument/2006/relationships/image" Target="../media/image130.jpg"/></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9.xml"/><Relationship Id="rId3" Type="http://schemas.openxmlformats.org/officeDocument/2006/relationships/image" Target="../media/image133.jpg"/><Relationship Id="rId4" Type="http://schemas.openxmlformats.org/officeDocument/2006/relationships/image" Target="../media/image12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0.png"/></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0.xml"/><Relationship Id="rId3" Type="http://schemas.openxmlformats.org/officeDocument/2006/relationships/image" Target="../media/image118.jpg"/><Relationship Id="rId4" Type="http://schemas.openxmlformats.org/officeDocument/2006/relationships/image" Target="../media/image128.jpg"/><Relationship Id="rId5" Type="http://schemas.openxmlformats.org/officeDocument/2006/relationships/image" Target="../media/image127.jpg"/></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2.xml"/><Relationship Id="rId3" Type="http://schemas.openxmlformats.org/officeDocument/2006/relationships/image" Target="../media/image131.jpg"/></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3.xml"/><Relationship Id="rId3" Type="http://schemas.openxmlformats.org/officeDocument/2006/relationships/image" Target="../media/image136.jpg"/></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4.xml"/><Relationship Id="rId3" Type="http://schemas.openxmlformats.org/officeDocument/2006/relationships/image" Target="../media/image166.jp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5.xml"/><Relationship Id="rId3" Type="http://schemas.openxmlformats.org/officeDocument/2006/relationships/image" Target="../media/image162.jpg"/></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9.xml"/><Relationship Id="rId3" Type="http://schemas.openxmlformats.org/officeDocument/2006/relationships/image" Target="../media/image1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0.png"/></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0.xml"/><Relationship Id="rId3" Type="http://schemas.openxmlformats.org/officeDocument/2006/relationships/image" Target="../media/image172.png"/></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4.xml"/><Relationship Id="rId3" Type="http://schemas.openxmlformats.org/officeDocument/2006/relationships/vmlDrawing" Target="../drawings/vmlDrawing6.vml"/><Relationship Id="rId4" Type="http://schemas.openxmlformats.org/officeDocument/2006/relationships/oleObject" Target="../embeddings/oleObject6.bin"/><Relationship Id="rId5" Type="http://schemas.openxmlformats.org/officeDocument/2006/relationships/oleObject" Target="../embeddings/oleObject6.bin"/><Relationship Id="rId6" Type="http://schemas.openxmlformats.org/officeDocument/2006/relationships/image" Target="../media/image129.png"/></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5.xml"/><Relationship Id="rId3" Type="http://schemas.openxmlformats.org/officeDocument/2006/relationships/vmlDrawing" Target="../drawings/vmlDrawing7.vml"/><Relationship Id="rId4" Type="http://schemas.openxmlformats.org/officeDocument/2006/relationships/oleObject" Target="../embeddings/oleObject7.bin"/><Relationship Id="rId5" Type="http://schemas.openxmlformats.org/officeDocument/2006/relationships/oleObject" Target="../embeddings/oleObject7.bin"/><Relationship Id="rId6" Type="http://schemas.openxmlformats.org/officeDocument/2006/relationships/image" Target="../media/image129.png"/></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6.xml"/><Relationship Id="rId3" Type="http://schemas.openxmlformats.org/officeDocument/2006/relationships/vmlDrawing" Target="../drawings/vmlDrawing8.vml"/><Relationship Id="rId4" Type="http://schemas.openxmlformats.org/officeDocument/2006/relationships/oleObject" Target="../embeddings/oleObject8.bin"/><Relationship Id="rId5" Type="http://schemas.openxmlformats.org/officeDocument/2006/relationships/oleObject" Target="../embeddings/oleObject8.bin"/><Relationship Id="rId6" Type="http://schemas.openxmlformats.org/officeDocument/2006/relationships/image" Target="../media/image129.png"/></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vmlDrawing" Target="../drawings/vmlDrawing1.vml"/><Relationship Id="rId4" Type="http://schemas.openxmlformats.org/officeDocument/2006/relationships/oleObject" Target="../embeddings/oleObject1.bin"/><Relationship Id="rId5" Type="http://schemas.openxmlformats.org/officeDocument/2006/relationships/oleObject" Target="../embeddings/oleObject1.bin"/><Relationship Id="rId6" Type="http://schemas.openxmlformats.org/officeDocument/2006/relationships/image" Target="../media/image9.png"/><Relationship Id="rId7" Type="http://schemas.openxmlformats.org/officeDocument/2006/relationships/image" Target="../media/image10.png"/></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0.xml"/><Relationship Id="rId3" Type="http://schemas.openxmlformats.org/officeDocument/2006/relationships/image" Target="../media/image134.png"/></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1.xml"/><Relationship Id="rId3" Type="http://schemas.openxmlformats.org/officeDocument/2006/relationships/image" Target="../media/image132.jpg"/><Relationship Id="rId4" Type="http://schemas.openxmlformats.org/officeDocument/2006/relationships/image" Target="../media/image141.jpg"/></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4.xml"/><Relationship Id="rId3" Type="http://schemas.openxmlformats.org/officeDocument/2006/relationships/image" Target="../media/image146.png"/></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6.xml"/><Relationship Id="rId3" Type="http://schemas.openxmlformats.org/officeDocument/2006/relationships/image" Target="../media/image142.png"/><Relationship Id="rId4" Type="http://schemas.openxmlformats.org/officeDocument/2006/relationships/image" Target="../media/image145.png"/></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vmlDrawing" Target="../drawings/vmlDrawing2.vml"/><Relationship Id="rId4" Type="http://schemas.openxmlformats.org/officeDocument/2006/relationships/oleObject" Target="../embeddings/oleObject2.bin"/><Relationship Id="rId5" Type="http://schemas.openxmlformats.org/officeDocument/2006/relationships/oleObject" Target="../embeddings/oleObject2.bin"/><Relationship Id="rId6" Type="http://schemas.openxmlformats.org/officeDocument/2006/relationships/image" Target="../media/image18.png"/><Relationship Id="rId7" Type="http://schemas.openxmlformats.org/officeDocument/2006/relationships/image" Target="../media/image10.png"/></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1" Type="http://schemas.openxmlformats.org/officeDocument/2006/relationships/image" Target="../media/image180.png"/><Relationship Id="rId10" Type="http://schemas.openxmlformats.org/officeDocument/2006/relationships/image" Target="../media/image160.png"/><Relationship Id="rId13" Type="http://schemas.openxmlformats.org/officeDocument/2006/relationships/image" Target="../media/image163.png"/><Relationship Id="rId12" Type="http://schemas.openxmlformats.org/officeDocument/2006/relationships/image" Target="../media/image158.png"/><Relationship Id="rId1" Type="http://schemas.openxmlformats.org/officeDocument/2006/relationships/slideLayout" Target="../slideLayouts/slideLayout4.xml"/><Relationship Id="rId2" Type="http://schemas.openxmlformats.org/officeDocument/2006/relationships/notesSlide" Target="../notesSlides/notesSlide243.xml"/><Relationship Id="rId3" Type="http://schemas.openxmlformats.org/officeDocument/2006/relationships/image" Target="../media/image138.png"/><Relationship Id="rId4" Type="http://schemas.openxmlformats.org/officeDocument/2006/relationships/image" Target="../media/image149.png"/><Relationship Id="rId9" Type="http://schemas.openxmlformats.org/officeDocument/2006/relationships/image" Target="../media/image155.png"/><Relationship Id="rId15" Type="http://schemas.openxmlformats.org/officeDocument/2006/relationships/image" Target="../media/image152.png"/><Relationship Id="rId14" Type="http://schemas.openxmlformats.org/officeDocument/2006/relationships/image" Target="../media/image176.png"/><Relationship Id="rId17" Type="http://schemas.openxmlformats.org/officeDocument/2006/relationships/image" Target="../media/image165.png"/><Relationship Id="rId16" Type="http://schemas.openxmlformats.org/officeDocument/2006/relationships/image" Target="../media/image147.png"/><Relationship Id="rId5" Type="http://schemas.openxmlformats.org/officeDocument/2006/relationships/image" Target="../media/image144.png"/><Relationship Id="rId6" Type="http://schemas.openxmlformats.org/officeDocument/2006/relationships/image" Target="../media/image143.png"/><Relationship Id="rId18" Type="http://schemas.openxmlformats.org/officeDocument/2006/relationships/image" Target="../media/image174.png"/><Relationship Id="rId7" Type="http://schemas.openxmlformats.org/officeDocument/2006/relationships/image" Target="../media/image157.png"/><Relationship Id="rId8" Type="http://schemas.openxmlformats.org/officeDocument/2006/relationships/image" Target="../media/image148.png"/></Relationships>
</file>

<file path=ppt/slides/_rels/slide244.xml.rels><?xml version="1.0" encoding="UTF-8" standalone="yes"?><Relationships xmlns="http://schemas.openxmlformats.org/package/2006/relationships"><Relationship Id="rId11" Type="http://schemas.openxmlformats.org/officeDocument/2006/relationships/image" Target="../media/image180.png"/><Relationship Id="rId10" Type="http://schemas.openxmlformats.org/officeDocument/2006/relationships/image" Target="../media/image160.png"/><Relationship Id="rId13" Type="http://schemas.openxmlformats.org/officeDocument/2006/relationships/image" Target="../media/image163.png"/><Relationship Id="rId12" Type="http://schemas.openxmlformats.org/officeDocument/2006/relationships/image" Target="../media/image158.png"/><Relationship Id="rId1" Type="http://schemas.openxmlformats.org/officeDocument/2006/relationships/slideLayout" Target="../slideLayouts/slideLayout4.xml"/><Relationship Id="rId2" Type="http://schemas.openxmlformats.org/officeDocument/2006/relationships/notesSlide" Target="../notesSlides/notesSlide244.xml"/><Relationship Id="rId3" Type="http://schemas.openxmlformats.org/officeDocument/2006/relationships/image" Target="../media/image138.png"/><Relationship Id="rId4" Type="http://schemas.openxmlformats.org/officeDocument/2006/relationships/image" Target="../media/image149.png"/><Relationship Id="rId9" Type="http://schemas.openxmlformats.org/officeDocument/2006/relationships/image" Target="../media/image155.png"/><Relationship Id="rId15" Type="http://schemas.openxmlformats.org/officeDocument/2006/relationships/image" Target="../media/image152.png"/><Relationship Id="rId14" Type="http://schemas.openxmlformats.org/officeDocument/2006/relationships/image" Target="../media/image176.png"/><Relationship Id="rId17" Type="http://schemas.openxmlformats.org/officeDocument/2006/relationships/image" Target="../media/image165.png"/><Relationship Id="rId16" Type="http://schemas.openxmlformats.org/officeDocument/2006/relationships/image" Target="../media/image147.png"/><Relationship Id="rId5" Type="http://schemas.openxmlformats.org/officeDocument/2006/relationships/image" Target="../media/image144.png"/><Relationship Id="rId6" Type="http://schemas.openxmlformats.org/officeDocument/2006/relationships/image" Target="../media/image143.png"/><Relationship Id="rId18" Type="http://schemas.openxmlformats.org/officeDocument/2006/relationships/image" Target="../media/image174.png"/><Relationship Id="rId7" Type="http://schemas.openxmlformats.org/officeDocument/2006/relationships/image" Target="../media/image157.png"/><Relationship Id="rId8" Type="http://schemas.openxmlformats.org/officeDocument/2006/relationships/image" Target="../media/image148.png"/></Relationships>
</file>

<file path=ppt/slides/_rels/slide245.xml.rels><?xml version="1.0" encoding="UTF-8" standalone="yes"?><Relationships xmlns="http://schemas.openxmlformats.org/package/2006/relationships"><Relationship Id="rId11" Type="http://schemas.openxmlformats.org/officeDocument/2006/relationships/image" Target="../media/image163.png"/><Relationship Id="rId10" Type="http://schemas.openxmlformats.org/officeDocument/2006/relationships/image" Target="../media/image158.png"/><Relationship Id="rId13" Type="http://schemas.openxmlformats.org/officeDocument/2006/relationships/image" Target="../media/image152.png"/><Relationship Id="rId12" Type="http://schemas.openxmlformats.org/officeDocument/2006/relationships/image" Target="../media/image176.png"/><Relationship Id="rId1" Type="http://schemas.openxmlformats.org/officeDocument/2006/relationships/slideLayout" Target="../slideLayouts/slideLayout4.xml"/><Relationship Id="rId2" Type="http://schemas.openxmlformats.org/officeDocument/2006/relationships/notesSlide" Target="../notesSlides/notesSlide245.xml"/><Relationship Id="rId3" Type="http://schemas.openxmlformats.org/officeDocument/2006/relationships/image" Target="../media/image138.png"/><Relationship Id="rId4" Type="http://schemas.openxmlformats.org/officeDocument/2006/relationships/image" Target="../media/image149.png"/><Relationship Id="rId9" Type="http://schemas.openxmlformats.org/officeDocument/2006/relationships/image" Target="../media/image180.png"/><Relationship Id="rId15" Type="http://schemas.openxmlformats.org/officeDocument/2006/relationships/image" Target="../media/image157.png"/><Relationship Id="rId14" Type="http://schemas.openxmlformats.org/officeDocument/2006/relationships/image" Target="../media/image147.png"/><Relationship Id="rId16" Type="http://schemas.openxmlformats.org/officeDocument/2006/relationships/image" Target="../media/image148.png"/><Relationship Id="rId5" Type="http://schemas.openxmlformats.org/officeDocument/2006/relationships/image" Target="../media/image144.png"/><Relationship Id="rId6" Type="http://schemas.openxmlformats.org/officeDocument/2006/relationships/image" Target="../media/image143.png"/><Relationship Id="rId7" Type="http://schemas.openxmlformats.org/officeDocument/2006/relationships/image" Target="../media/image155.png"/><Relationship Id="rId8" Type="http://schemas.openxmlformats.org/officeDocument/2006/relationships/image" Target="../media/image160.png"/></Relationships>
</file>

<file path=ppt/slides/_rels/slide246.xml.rels><?xml version="1.0" encoding="UTF-8" standalone="yes"?><Relationships xmlns="http://schemas.openxmlformats.org/package/2006/relationships"><Relationship Id="rId11" Type="http://schemas.openxmlformats.org/officeDocument/2006/relationships/image" Target="../media/image163.png"/><Relationship Id="rId10" Type="http://schemas.openxmlformats.org/officeDocument/2006/relationships/image" Target="../media/image158.png"/><Relationship Id="rId13" Type="http://schemas.openxmlformats.org/officeDocument/2006/relationships/image" Target="../media/image152.png"/><Relationship Id="rId12" Type="http://schemas.openxmlformats.org/officeDocument/2006/relationships/image" Target="../media/image176.png"/><Relationship Id="rId1" Type="http://schemas.openxmlformats.org/officeDocument/2006/relationships/slideLayout" Target="../slideLayouts/slideLayout4.xml"/><Relationship Id="rId2" Type="http://schemas.openxmlformats.org/officeDocument/2006/relationships/notesSlide" Target="../notesSlides/notesSlide246.xml"/><Relationship Id="rId3" Type="http://schemas.openxmlformats.org/officeDocument/2006/relationships/image" Target="../media/image138.png"/><Relationship Id="rId4" Type="http://schemas.openxmlformats.org/officeDocument/2006/relationships/image" Target="../media/image149.png"/><Relationship Id="rId9" Type="http://schemas.openxmlformats.org/officeDocument/2006/relationships/image" Target="../media/image180.png"/><Relationship Id="rId15" Type="http://schemas.openxmlformats.org/officeDocument/2006/relationships/image" Target="../media/image157.png"/><Relationship Id="rId14" Type="http://schemas.openxmlformats.org/officeDocument/2006/relationships/image" Target="../media/image147.png"/><Relationship Id="rId17" Type="http://schemas.openxmlformats.org/officeDocument/2006/relationships/image" Target="../media/image173.png"/><Relationship Id="rId16" Type="http://schemas.openxmlformats.org/officeDocument/2006/relationships/image" Target="../media/image148.png"/><Relationship Id="rId5" Type="http://schemas.openxmlformats.org/officeDocument/2006/relationships/image" Target="../media/image144.png"/><Relationship Id="rId6" Type="http://schemas.openxmlformats.org/officeDocument/2006/relationships/image" Target="../media/image143.png"/><Relationship Id="rId18" Type="http://schemas.openxmlformats.org/officeDocument/2006/relationships/image" Target="../media/image178.png"/><Relationship Id="rId7" Type="http://schemas.openxmlformats.org/officeDocument/2006/relationships/image" Target="../media/image155.png"/><Relationship Id="rId8" Type="http://schemas.openxmlformats.org/officeDocument/2006/relationships/image" Target="../media/image160.png"/></Relationships>
</file>

<file path=ppt/slides/_rels/slide247.xml.rels><?xml version="1.0" encoding="UTF-8" standalone="yes"?><Relationships xmlns="http://schemas.openxmlformats.org/package/2006/relationships"><Relationship Id="rId11" Type="http://schemas.openxmlformats.org/officeDocument/2006/relationships/image" Target="../media/image163.png"/><Relationship Id="rId10" Type="http://schemas.openxmlformats.org/officeDocument/2006/relationships/image" Target="../media/image158.png"/><Relationship Id="rId13" Type="http://schemas.openxmlformats.org/officeDocument/2006/relationships/image" Target="../media/image152.png"/><Relationship Id="rId12" Type="http://schemas.openxmlformats.org/officeDocument/2006/relationships/image" Target="../media/image176.png"/><Relationship Id="rId1" Type="http://schemas.openxmlformats.org/officeDocument/2006/relationships/slideLayout" Target="../slideLayouts/slideLayout4.xml"/><Relationship Id="rId2" Type="http://schemas.openxmlformats.org/officeDocument/2006/relationships/notesSlide" Target="../notesSlides/notesSlide247.xml"/><Relationship Id="rId3" Type="http://schemas.openxmlformats.org/officeDocument/2006/relationships/image" Target="../media/image138.png"/><Relationship Id="rId4" Type="http://schemas.openxmlformats.org/officeDocument/2006/relationships/image" Target="../media/image149.png"/><Relationship Id="rId9" Type="http://schemas.openxmlformats.org/officeDocument/2006/relationships/image" Target="../media/image180.png"/><Relationship Id="rId15" Type="http://schemas.openxmlformats.org/officeDocument/2006/relationships/image" Target="../media/image157.png"/><Relationship Id="rId14" Type="http://schemas.openxmlformats.org/officeDocument/2006/relationships/image" Target="../media/image147.png"/><Relationship Id="rId17" Type="http://schemas.openxmlformats.org/officeDocument/2006/relationships/image" Target="../media/image173.png"/><Relationship Id="rId16" Type="http://schemas.openxmlformats.org/officeDocument/2006/relationships/image" Target="../media/image148.png"/><Relationship Id="rId5" Type="http://schemas.openxmlformats.org/officeDocument/2006/relationships/image" Target="../media/image144.png"/><Relationship Id="rId6" Type="http://schemas.openxmlformats.org/officeDocument/2006/relationships/image" Target="../media/image143.png"/><Relationship Id="rId18" Type="http://schemas.openxmlformats.org/officeDocument/2006/relationships/image" Target="../media/image178.png"/><Relationship Id="rId7" Type="http://schemas.openxmlformats.org/officeDocument/2006/relationships/image" Target="../media/image155.png"/><Relationship Id="rId8" Type="http://schemas.openxmlformats.org/officeDocument/2006/relationships/image" Target="../media/image160.png"/></Relationships>
</file>

<file path=ppt/slides/_rels/slide248.xml.rels><?xml version="1.0" encoding="UTF-8" standalone="yes"?><Relationships xmlns="http://schemas.openxmlformats.org/package/2006/relationships"><Relationship Id="rId11" Type="http://schemas.openxmlformats.org/officeDocument/2006/relationships/image" Target="../media/image163.png"/><Relationship Id="rId10" Type="http://schemas.openxmlformats.org/officeDocument/2006/relationships/image" Target="../media/image158.png"/><Relationship Id="rId13" Type="http://schemas.openxmlformats.org/officeDocument/2006/relationships/image" Target="../media/image152.png"/><Relationship Id="rId12" Type="http://schemas.openxmlformats.org/officeDocument/2006/relationships/image" Target="../media/image176.png"/><Relationship Id="rId1" Type="http://schemas.openxmlformats.org/officeDocument/2006/relationships/slideLayout" Target="../slideLayouts/slideLayout4.xml"/><Relationship Id="rId2" Type="http://schemas.openxmlformats.org/officeDocument/2006/relationships/notesSlide" Target="../notesSlides/notesSlide248.xml"/><Relationship Id="rId3" Type="http://schemas.openxmlformats.org/officeDocument/2006/relationships/image" Target="../media/image138.png"/><Relationship Id="rId4" Type="http://schemas.openxmlformats.org/officeDocument/2006/relationships/image" Target="../media/image149.png"/><Relationship Id="rId9" Type="http://schemas.openxmlformats.org/officeDocument/2006/relationships/image" Target="../media/image180.png"/><Relationship Id="rId14" Type="http://schemas.openxmlformats.org/officeDocument/2006/relationships/image" Target="../media/image147.png"/><Relationship Id="rId5" Type="http://schemas.openxmlformats.org/officeDocument/2006/relationships/image" Target="../media/image144.png"/><Relationship Id="rId6" Type="http://schemas.openxmlformats.org/officeDocument/2006/relationships/image" Target="../media/image143.png"/><Relationship Id="rId7" Type="http://schemas.openxmlformats.org/officeDocument/2006/relationships/image" Target="../media/image155.png"/><Relationship Id="rId8" Type="http://schemas.openxmlformats.org/officeDocument/2006/relationships/image" Target="../media/image160.png"/></Relationships>
</file>

<file path=ppt/slides/_rels/slide249.xml.rels><?xml version="1.0" encoding="UTF-8" standalone="yes"?><Relationships xmlns="http://schemas.openxmlformats.org/package/2006/relationships"><Relationship Id="rId11" Type="http://schemas.openxmlformats.org/officeDocument/2006/relationships/image" Target="../media/image163.png"/><Relationship Id="rId10" Type="http://schemas.openxmlformats.org/officeDocument/2006/relationships/image" Target="../media/image158.png"/><Relationship Id="rId13" Type="http://schemas.openxmlformats.org/officeDocument/2006/relationships/image" Target="../media/image152.png"/><Relationship Id="rId12" Type="http://schemas.openxmlformats.org/officeDocument/2006/relationships/image" Target="../media/image176.png"/><Relationship Id="rId1" Type="http://schemas.openxmlformats.org/officeDocument/2006/relationships/slideLayout" Target="../slideLayouts/slideLayout4.xml"/><Relationship Id="rId2" Type="http://schemas.openxmlformats.org/officeDocument/2006/relationships/notesSlide" Target="../notesSlides/notesSlide249.xml"/><Relationship Id="rId3" Type="http://schemas.openxmlformats.org/officeDocument/2006/relationships/image" Target="../media/image138.png"/><Relationship Id="rId4" Type="http://schemas.openxmlformats.org/officeDocument/2006/relationships/image" Target="../media/image149.png"/><Relationship Id="rId9" Type="http://schemas.openxmlformats.org/officeDocument/2006/relationships/image" Target="../media/image180.png"/><Relationship Id="rId14" Type="http://schemas.openxmlformats.org/officeDocument/2006/relationships/image" Target="../media/image147.png"/><Relationship Id="rId5" Type="http://schemas.openxmlformats.org/officeDocument/2006/relationships/image" Target="../media/image144.png"/><Relationship Id="rId6" Type="http://schemas.openxmlformats.org/officeDocument/2006/relationships/image" Target="../media/image143.png"/><Relationship Id="rId7" Type="http://schemas.openxmlformats.org/officeDocument/2006/relationships/image" Target="../media/image155.png"/><Relationship Id="rId8" Type="http://schemas.openxmlformats.org/officeDocument/2006/relationships/image" Target="../media/image16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0.png"/></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0.xml"/><Relationship Id="rId3" Type="http://schemas.openxmlformats.org/officeDocument/2006/relationships/image" Target="../media/image186.png"/><Relationship Id="rId4" Type="http://schemas.openxmlformats.org/officeDocument/2006/relationships/image" Target="../media/image189.png"/></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1.xml"/><Relationship Id="rId3" Type="http://schemas.openxmlformats.org/officeDocument/2006/relationships/image" Target="../media/image186.png"/><Relationship Id="rId4" Type="http://schemas.openxmlformats.org/officeDocument/2006/relationships/image" Target="../media/image189.png"/><Relationship Id="rId5" Type="http://schemas.openxmlformats.org/officeDocument/2006/relationships/image" Target="../media/image190.png"/></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2.xml"/><Relationship Id="rId3" Type="http://schemas.openxmlformats.org/officeDocument/2006/relationships/image" Target="../media/image186.png"/><Relationship Id="rId4" Type="http://schemas.openxmlformats.org/officeDocument/2006/relationships/image" Target="../media/image189.png"/><Relationship Id="rId5" Type="http://schemas.openxmlformats.org/officeDocument/2006/relationships/image" Target="../media/image190.png"/></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3.xml"/><Relationship Id="rId3" Type="http://schemas.openxmlformats.org/officeDocument/2006/relationships/image" Target="../media/image186.png"/><Relationship Id="rId4" Type="http://schemas.openxmlformats.org/officeDocument/2006/relationships/image" Target="../media/image189.png"/></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4.xml"/><Relationship Id="rId3" Type="http://schemas.openxmlformats.org/officeDocument/2006/relationships/image" Target="../media/image186.png"/><Relationship Id="rId4" Type="http://schemas.openxmlformats.org/officeDocument/2006/relationships/image" Target="../media/image189.png"/></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5.xml"/><Relationship Id="rId3" Type="http://schemas.openxmlformats.org/officeDocument/2006/relationships/image" Target="../media/image186.png"/><Relationship Id="rId4" Type="http://schemas.openxmlformats.org/officeDocument/2006/relationships/image" Target="../media/image189.png"/></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6.xml"/><Relationship Id="rId3" Type="http://schemas.openxmlformats.org/officeDocument/2006/relationships/image" Target="../media/image186.png"/><Relationship Id="rId4" Type="http://schemas.openxmlformats.org/officeDocument/2006/relationships/image" Target="../media/image189.png"/></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7.xml"/><Relationship Id="rId3" Type="http://schemas.openxmlformats.org/officeDocument/2006/relationships/image" Target="../media/image186.png"/><Relationship Id="rId4" Type="http://schemas.openxmlformats.org/officeDocument/2006/relationships/image" Target="../media/image189.png"/></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8.xml"/><Relationship Id="rId3" Type="http://schemas.openxmlformats.org/officeDocument/2006/relationships/image" Target="../media/image186.png"/><Relationship Id="rId4" Type="http://schemas.openxmlformats.org/officeDocument/2006/relationships/image" Target="../media/image189.png"/></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9.xml"/><Relationship Id="rId3" Type="http://schemas.openxmlformats.org/officeDocument/2006/relationships/image" Target="../media/image186.png"/><Relationship Id="rId4" Type="http://schemas.openxmlformats.org/officeDocument/2006/relationships/image" Target="../media/image18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0.png"/></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0.xml"/><Relationship Id="rId3" Type="http://schemas.openxmlformats.org/officeDocument/2006/relationships/image" Target="../media/image186.png"/><Relationship Id="rId4" Type="http://schemas.openxmlformats.org/officeDocument/2006/relationships/image" Target="../media/image189.png"/></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1.xml"/><Relationship Id="rId3" Type="http://schemas.openxmlformats.org/officeDocument/2006/relationships/image" Target="../media/image186.png"/><Relationship Id="rId4" Type="http://schemas.openxmlformats.org/officeDocument/2006/relationships/image" Target="../media/image189.png"/></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2.xml"/><Relationship Id="rId3" Type="http://schemas.openxmlformats.org/officeDocument/2006/relationships/image" Target="../media/image186.png"/><Relationship Id="rId4" Type="http://schemas.openxmlformats.org/officeDocument/2006/relationships/image" Target="../media/image189.png"/></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3.xml"/><Relationship Id="rId3" Type="http://schemas.openxmlformats.org/officeDocument/2006/relationships/image" Target="../media/image186.png"/><Relationship Id="rId4" Type="http://schemas.openxmlformats.org/officeDocument/2006/relationships/image" Target="../media/image189.png"/></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4.xml"/><Relationship Id="rId3" Type="http://schemas.openxmlformats.org/officeDocument/2006/relationships/image" Target="../media/image186.png"/><Relationship Id="rId4" Type="http://schemas.openxmlformats.org/officeDocument/2006/relationships/image" Target="../media/image189.png"/></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5.xml"/><Relationship Id="rId3" Type="http://schemas.openxmlformats.org/officeDocument/2006/relationships/image" Target="../media/image186.png"/><Relationship Id="rId4" Type="http://schemas.openxmlformats.org/officeDocument/2006/relationships/image" Target="../media/image189.png"/></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6.xml"/><Relationship Id="rId3" Type="http://schemas.openxmlformats.org/officeDocument/2006/relationships/image" Target="../media/image214.png"/></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7.xml"/><Relationship Id="rId3" Type="http://schemas.openxmlformats.org/officeDocument/2006/relationships/image" Target="../media/image202.png"/><Relationship Id="rId4" Type="http://schemas.openxmlformats.org/officeDocument/2006/relationships/image" Target="../media/image196.png"/></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9.xml"/><Relationship Id="rId3" Type="http://schemas.openxmlformats.org/officeDocument/2006/relationships/image" Target="../media/image19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0.png"/></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0.xml"/><Relationship Id="rId3" Type="http://schemas.openxmlformats.org/officeDocument/2006/relationships/image" Target="../media/image201.png"/></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1.xml"/><Relationship Id="rId3" Type="http://schemas.openxmlformats.org/officeDocument/2006/relationships/image" Target="../media/image197.png"/></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2.xml"/><Relationship Id="rId3" Type="http://schemas.openxmlformats.org/officeDocument/2006/relationships/image" Target="../media/image198.png"/></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5.xml"/><Relationship Id="rId3" Type="http://schemas.openxmlformats.org/officeDocument/2006/relationships/image" Target="../media/image213.png"/></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9.xml"/><Relationship Id="rId3" Type="http://schemas.openxmlformats.org/officeDocument/2006/relationships/image" Target="../media/image19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0.png"/></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0.xml"/><Relationship Id="rId3" Type="http://schemas.openxmlformats.org/officeDocument/2006/relationships/image" Target="../media/image204.png"/></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1.xml"/><Relationship Id="rId3" Type="http://schemas.openxmlformats.org/officeDocument/2006/relationships/image" Target="../media/image193.png"/></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2.xml"/><Relationship Id="rId3" Type="http://schemas.openxmlformats.org/officeDocument/2006/relationships/image" Target="../media/image209.png"/></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4.xml"/><Relationship Id="rId3" Type="http://schemas.openxmlformats.org/officeDocument/2006/relationships/image" Target="../media/image191.png"/></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5.xml"/><Relationship Id="rId3" Type="http://schemas.openxmlformats.org/officeDocument/2006/relationships/image" Target="../media/image212.png"/></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6.xml"/><Relationship Id="rId3" Type="http://schemas.openxmlformats.org/officeDocument/2006/relationships/image" Target="../media/image194.png"/></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7.xml"/><Relationship Id="rId3" Type="http://schemas.openxmlformats.org/officeDocument/2006/relationships/image" Target="../media/image200.png"/><Relationship Id="rId4" Type="http://schemas.openxmlformats.org/officeDocument/2006/relationships/image" Target="../media/image201.png"/></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8.xml"/><Relationship Id="rId3" Type="http://schemas.openxmlformats.org/officeDocument/2006/relationships/image" Target="../media/image210.png"/><Relationship Id="rId4" Type="http://schemas.openxmlformats.org/officeDocument/2006/relationships/image" Target="../media/image201.png"/></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9.xml"/><Relationship Id="rId3" Type="http://schemas.openxmlformats.org/officeDocument/2006/relationships/image" Target="../media/image206.png"/><Relationship Id="rId4" Type="http://schemas.openxmlformats.org/officeDocument/2006/relationships/image" Target="../media/image20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0.xml"/><Relationship Id="rId3" Type="http://schemas.openxmlformats.org/officeDocument/2006/relationships/image" Target="../media/image208.png"/><Relationship Id="rId4" Type="http://schemas.openxmlformats.org/officeDocument/2006/relationships/image" Target="../media/image201.png"/></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1.xml"/><Relationship Id="rId3" Type="http://schemas.openxmlformats.org/officeDocument/2006/relationships/image" Target="../media/image206.png"/></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4.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5.xml"/><Relationship Id="rId3" Type="http://schemas.openxmlformats.org/officeDocument/2006/relationships/image" Target="../media/image205.png"/></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6.xml"/><Relationship Id="rId3" Type="http://schemas.openxmlformats.org/officeDocument/2006/relationships/image" Target="../media/image205.png"/></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8.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0.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1.xml"/><Relationship Id="rId3" Type="http://schemas.openxmlformats.org/officeDocument/2006/relationships/image" Target="../media/image211.png"/></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3.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4.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5.xml"/><Relationship Id="rId3" Type="http://schemas.openxmlformats.org/officeDocument/2006/relationships/image" Target="../media/image222.png"/></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6.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7.xml"/><Relationship Id="rId3" Type="http://schemas.openxmlformats.org/officeDocument/2006/relationships/image" Target="../media/image215.png"/></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8.xml"/><Relationship Id="rId3" Type="http://schemas.openxmlformats.org/officeDocument/2006/relationships/image" Target="../media/image216.png"/></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0.xml"/><Relationship Id="rId3" Type="http://schemas.openxmlformats.org/officeDocument/2006/relationships/image" Target="../media/image224.png"/></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1.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3.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4.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5.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6.xml"/><Relationship Id="rId3" Type="http://schemas.openxmlformats.org/officeDocument/2006/relationships/image" Target="../media/image220.png"/></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7.xml"/><Relationship Id="rId3" Type="http://schemas.openxmlformats.org/officeDocument/2006/relationships/image" Target="../media/image225.png"/></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8.xml"/><Relationship Id="rId3" Type="http://schemas.openxmlformats.org/officeDocument/2006/relationships/image" Target="../media/image217.png"/></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9.xml"/><Relationship Id="rId3" Type="http://schemas.openxmlformats.org/officeDocument/2006/relationships/image" Target="../media/image2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2.png"/><Relationship Id="rId4" Type="http://schemas.openxmlformats.org/officeDocument/2006/relationships/image" Target="../media/image10.png"/></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0.xml"/><Relationship Id="rId3" Type="http://schemas.openxmlformats.org/officeDocument/2006/relationships/image" Target="../media/image221.png"/></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1.xml"/><Relationship Id="rId3" Type="http://schemas.openxmlformats.org/officeDocument/2006/relationships/image" Target="../media/image223.png"/></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3.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4.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6.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6.png"/><Relationship Id="rId4" Type="http://schemas.openxmlformats.org/officeDocument/2006/relationships/image" Target="../media/image25.png"/><Relationship Id="rId5" Type="http://schemas.openxmlformats.org/officeDocument/2006/relationships/image" Target="../media/image1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3.png"/><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4.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1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26.png"/><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1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21.png"/><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1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1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4.xml"/><Relationship Id="rId3" Type="http://schemas.openxmlformats.org/officeDocument/2006/relationships/image" Target="../media/image1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1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1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19.png"/><Relationship Id="rId4" Type="http://schemas.openxmlformats.org/officeDocument/2006/relationships/image" Target="../media/image1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1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www.loebner.net/Prizef/TuringArticle.html" TargetMode="External"/><Relationship Id="rId4" Type="http://schemas.openxmlformats.org/officeDocument/2006/relationships/image" Target="../media/image14.png"/><Relationship Id="rId5" Type="http://schemas.openxmlformats.org/officeDocument/2006/relationships/image" Target="../media/image8.jpg"/><Relationship Id="rId6" Type="http://schemas.openxmlformats.org/officeDocument/2006/relationships/image" Target="../media/image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1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1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31.png"/><Relationship Id="rId4" Type="http://schemas.openxmlformats.org/officeDocument/2006/relationships/image" Target="../media/image35.png"/><Relationship Id="rId5" Type="http://schemas.openxmlformats.org/officeDocument/2006/relationships/image" Target="../media/image1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22.png"/><Relationship Id="rId4" Type="http://schemas.openxmlformats.org/officeDocument/2006/relationships/image" Target="../media/image28.png"/><Relationship Id="rId5" Type="http://schemas.openxmlformats.org/officeDocument/2006/relationships/image" Target="../media/image1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37.png"/><Relationship Id="rId4" Type="http://schemas.openxmlformats.org/officeDocument/2006/relationships/image" Target="../media/image27.png"/><Relationship Id="rId5" Type="http://schemas.openxmlformats.org/officeDocument/2006/relationships/image" Target="../media/image1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5.xml"/><Relationship Id="rId3" Type="http://schemas.openxmlformats.org/officeDocument/2006/relationships/image" Target="../media/image36.png"/><Relationship Id="rId4" Type="http://schemas.openxmlformats.org/officeDocument/2006/relationships/image" Target="../media/image34.png"/><Relationship Id="rId5" Type="http://schemas.openxmlformats.org/officeDocument/2006/relationships/image" Target="../media/image1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6.xml"/><Relationship Id="rId3" Type="http://schemas.openxmlformats.org/officeDocument/2006/relationships/image" Target="../media/image30.png"/><Relationship Id="rId4" Type="http://schemas.openxmlformats.org/officeDocument/2006/relationships/image" Target="../media/image1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29.png"/><Relationship Id="rId4" Type="http://schemas.openxmlformats.org/officeDocument/2006/relationships/image" Target="../media/image10.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10.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1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1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10.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10.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1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1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10.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7.xml"/><Relationship Id="rId3" Type="http://schemas.openxmlformats.org/officeDocument/2006/relationships/image" Target="../media/image1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46.png"/><Relationship Id="rId4" Type="http://schemas.openxmlformats.org/officeDocument/2006/relationships/image" Target="../media/image1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image" Target="../media/image32.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43.png"/><Relationship Id="rId4" Type="http://schemas.openxmlformats.org/officeDocument/2006/relationships/image" Target="../media/image10.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33.png"/><Relationship Id="rId4" Type="http://schemas.openxmlformats.org/officeDocument/2006/relationships/image" Target="../media/image10.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image" Target="../media/image42.png"/><Relationship Id="rId4" Type="http://schemas.openxmlformats.org/officeDocument/2006/relationships/image" Target="../media/image51.png"/><Relationship Id="rId5" Type="http://schemas.openxmlformats.org/officeDocument/2006/relationships/image" Target="../media/image10.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39.png"/><Relationship Id="rId4" Type="http://schemas.openxmlformats.org/officeDocument/2006/relationships/image" Target="../media/image53.png"/><Relationship Id="rId5" Type="http://schemas.openxmlformats.org/officeDocument/2006/relationships/image" Target="../media/image10.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 Id="rId3" Type="http://schemas.openxmlformats.org/officeDocument/2006/relationships/image" Target="../media/image40.png"/><Relationship Id="rId4" Type="http://schemas.openxmlformats.org/officeDocument/2006/relationships/image" Target="../media/image49.png"/><Relationship Id="rId5" Type="http://schemas.openxmlformats.org/officeDocument/2006/relationships/image" Target="../media/image10.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5.xml"/><Relationship Id="rId3" Type="http://schemas.openxmlformats.org/officeDocument/2006/relationships/image" Target="../media/image38.png"/><Relationship Id="rId4" Type="http://schemas.openxmlformats.org/officeDocument/2006/relationships/image" Target="../media/image66.png"/><Relationship Id="rId5" Type="http://schemas.openxmlformats.org/officeDocument/2006/relationships/image" Target="../media/image10.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 Id="rId3" Type="http://schemas.openxmlformats.org/officeDocument/2006/relationships/image" Target="../media/image45.png"/><Relationship Id="rId4" Type="http://schemas.openxmlformats.org/officeDocument/2006/relationships/image" Target="../media/image47.png"/><Relationship Id="rId5" Type="http://schemas.openxmlformats.org/officeDocument/2006/relationships/image" Target="../media/image10.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 Id="rId3" Type="http://schemas.openxmlformats.org/officeDocument/2006/relationships/image" Target="../media/image41.png"/><Relationship Id="rId4" Type="http://schemas.openxmlformats.org/officeDocument/2006/relationships/image" Target="../media/image50.png"/><Relationship Id="rId5" Type="http://schemas.openxmlformats.org/officeDocument/2006/relationships/image" Target="../media/image10.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 Id="rId3" Type="http://schemas.openxmlformats.org/officeDocument/2006/relationships/image" Target="../media/image55.png"/><Relationship Id="rId4" Type="http://schemas.openxmlformats.org/officeDocument/2006/relationships/image" Target="../media/image62.png"/><Relationship Id="rId5" Type="http://schemas.openxmlformats.org/officeDocument/2006/relationships/image" Target="../media/image10.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9.xml"/><Relationship Id="rId3" Type="http://schemas.openxmlformats.org/officeDocument/2006/relationships/vmlDrawing" Target="../drawings/vmlDrawing3.vml"/><Relationship Id="rId4" Type="http://schemas.openxmlformats.org/officeDocument/2006/relationships/oleObject" Target="../embeddings/oleObject3.bin"/><Relationship Id="rId5" Type="http://schemas.openxmlformats.org/officeDocument/2006/relationships/oleObject" Target="../embeddings/oleObject3.bin"/><Relationship Id="rId6" Type="http://schemas.openxmlformats.org/officeDocument/2006/relationships/image" Target="../media/image44.png"/><Relationship Id="rId7"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 Id="rId3" Type="http://schemas.openxmlformats.org/officeDocument/2006/relationships/image" Target="../media/image10.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image" Target="../media/image10.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2.xml"/><Relationship Id="rId3" Type="http://schemas.openxmlformats.org/officeDocument/2006/relationships/image" Target="../media/image10.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 Id="rId3" Type="http://schemas.openxmlformats.org/officeDocument/2006/relationships/image" Target="../media/image10.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 Id="rId3" Type="http://schemas.openxmlformats.org/officeDocument/2006/relationships/image" Target="../media/image10.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5.xml"/><Relationship Id="rId3" Type="http://schemas.openxmlformats.org/officeDocument/2006/relationships/image" Target="../media/image10.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6.xml"/><Relationship Id="rId3" Type="http://schemas.openxmlformats.org/officeDocument/2006/relationships/image" Target="../media/image59.png"/><Relationship Id="rId4" Type="http://schemas.openxmlformats.org/officeDocument/2006/relationships/image" Target="../media/image10.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7.xml"/><Relationship Id="rId3" Type="http://schemas.openxmlformats.org/officeDocument/2006/relationships/image" Target="../media/image54.png"/><Relationship Id="rId4" Type="http://schemas.openxmlformats.org/officeDocument/2006/relationships/image" Target="../media/image10.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8.xml"/><Relationship Id="rId3" Type="http://schemas.openxmlformats.org/officeDocument/2006/relationships/image" Target="../media/image57.png"/><Relationship Id="rId4" Type="http://schemas.openxmlformats.org/officeDocument/2006/relationships/image" Target="../media/image10.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 Id="rId3" Type="http://schemas.openxmlformats.org/officeDocument/2006/relationships/image" Target="../media/image58.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id="94" name="Google Shape;94;p1"/>
          <p:cNvPicPr preferRelativeResize="0"/>
          <p:nvPr/>
        </p:nvPicPr>
        <p:blipFill rotWithShape="1">
          <a:blip r:embed="rId3">
            <a:alphaModFix/>
          </a:blip>
          <a:srcRect b="0" l="0" r="0" t="0"/>
          <a:stretch/>
        </p:blipFill>
        <p:spPr>
          <a:xfrm>
            <a:off x="990600" y="685800"/>
            <a:ext cx="7645400" cy="1552575"/>
          </a:xfrm>
          <a:prstGeom prst="rect">
            <a:avLst/>
          </a:prstGeom>
          <a:noFill/>
          <a:ln>
            <a:noFill/>
          </a:ln>
          <a:effectLst>
            <a:outerShdw blurRad="292100" rotWithShape="0" algn="tl" dir="2700000" dist="139700">
              <a:srgbClr val="333333">
                <a:alpha val="63921"/>
              </a:srgbClr>
            </a:outerShdw>
          </a:effectLst>
        </p:spPr>
      </p:pic>
      <p:sp>
        <p:nvSpPr>
          <p:cNvPr id="95" name="Google Shape;95;p1"/>
          <p:cNvSpPr/>
          <p:nvPr/>
        </p:nvSpPr>
        <p:spPr>
          <a:xfrm>
            <a:off x="1143000" y="3849688"/>
            <a:ext cx="6859588" cy="508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1" i="0" lang="en-US" sz="2700" u="none" cap="none" strike="noStrike">
                <a:solidFill>
                  <a:schemeClr val="dk1"/>
                </a:solidFill>
                <a:latin typeface="Calibri"/>
                <a:ea typeface="Calibri"/>
                <a:cs typeface="Calibri"/>
                <a:sym typeface="Calibri"/>
              </a:rPr>
              <a:t>AI UNIT - I	</a:t>
            </a:r>
            <a:endParaRPr b="0" i="0" sz="2800" u="none" cap="none" strike="noStrike">
              <a:solidFill>
                <a:srgbClr val="C00000"/>
              </a:solidFill>
              <a:latin typeface="Calibri"/>
              <a:ea typeface="Calibri"/>
              <a:cs typeface="Calibri"/>
              <a:sym typeface="Calibri"/>
            </a:endParaRPr>
          </a:p>
        </p:txBody>
      </p:sp>
      <p:sp>
        <p:nvSpPr>
          <p:cNvPr id="96" name="Google Shape;96;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AI   UNIT-I</a:t>
            </a:r>
            <a:endParaRPr b="0" i="0" sz="1400" u="none" cap="none" strike="noStrike">
              <a:solidFill>
                <a:srgbClr val="000000"/>
              </a:solidFill>
              <a:latin typeface="Arial"/>
              <a:ea typeface="Arial"/>
              <a:cs typeface="Arial"/>
              <a:sym typeface="Arial"/>
            </a:endParaRPr>
          </a:p>
        </p:txBody>
      </p:sp>
      <p:sp>
        <p:nvSpPr>
          <p:cNvPr id="97" name="Google Shape;97;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3/28/2022</a:t>
            </a:r>
            <a:endParaRPr b="0" i="0" sz="1400" u="none" cap="none" strike="noStrike">
              <a:solidFill>
                <a:srgbClr val="000000"/>
              </a:solidFill>
              <a:latin typeface="Arial"/>
              <a:ea typeface="Arial"/>
              <a:cs typeface="Arial"/>
              <a:sym typeface="Arial"/>
            </a:endParaRPr>
          </a:p>
        </p:txBody>
      </p:sp>
      <p:sp>
        <p:nvSpPr>
          <p:cNvPr id="98" name="Google Shape;98;p1"/>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0"/>
          <p:cNvSpPr txBox="1"/>
          <p:nvPr>
            <p:ph type="title"/>
          </p:nvPr>
        </p:nvSpPr>
        <p:spPr>
          <a:xfrm>
            <a:off x="1905000" y="838200"/>
            <a:ext cx="6011863" cy="623888"/>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State of the art</a:t>
            </a:r>
            <a:endParaRPr/>
          </a:p>
        </p:txBody>
      </p:sp>
      <p:sp>
        <p:nvSpPr>
          <p:cNvPr id="223" name="Google Shape;223;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rgbClr val="FF00FF"/>
              </a:buClr>
              <a:buSzPts val="2000"/>
              <a:buChar char="•"/>
            </a:pPr>
            <a:r>
              <a:rPr b="1" lang="en-US" sz="2000">
                <a:solidFill>
                  <a:srgbClr val="FF00FF"/>
                </a:solidFill>
                <a:latin typeface="Times New Roman"/>
                <a:ea typeface="Times New Roman"/>
                <a:cs typeface="Times New Roman"/>
                <a:sym typeface="Times New Roman"/>
              </a:rPr>
              <a:t>Deep Blue </a:t>
            </a:r>
            <a:r>
              <a:rPr lang="en-US" sz="1800">
                <a:solidFill>
                  <a:srgbClr val="FF00FF"/>
                </a:solidFill>
                <a:latin typeface="Times New Roman"/>
                <a:ea typeface="Times New Roman"/>
                <a:cs typeface="Times New Roman"/>
                <a:sym typeface="Times New Roman"/>
              </a:rPr>
              <a:t>defeated the world chess champion Garry Kasparov in 1997 </a:t>
            </a:r>
            <a:endParaRPr/>
          </a:p>
          <a:p>
            <a:pPr indent="-342900" lvl="0" marL="342900" rtl="0" algn="l">
              <a:lnSpc>
                <a:spcPct val="15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During the 1991 Gulf War, US forces deployed an AI logistics planning and scheduling program that involved up to 50,000 vehicles, cargo, and people </a:t>
            </a:r>
            <a:endParaRPr/>
          </a:p>
          <a:p>
            <a:pPr indent="-342900" lvl="0" marL="342900" rtl="0" algn="l">
              <a:lnSpc>
                <a:spcPct val="15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NASA's on-board autonomous planning program controlled the scheduling of operations for a spacecraft</a:t>
            </a:r>
            <a:endParaRPr/>
          </a:p>
          <a:p>
            <a:pPr indent="-342900" lvl="0" marL="342900" rtl="0" algn="l">
              <a:lnSpc>
                <a:spcPct val="150000"/>
              </a:lnSpc>
              <a:spcBef>
                <a:spcPts val="400"/>
              </a:spcBef>
              <a:spcAft>
                <a:spcPts val="0"/>
              </a:spcAft>
              <a:buClr>
                <a:schemeClr val="dk1"/>
              </a:buClr>
              <a:buSzPts val="2000"/>
              <a:buChar char="•"/>
            </a:pPr>
            <a:r>
              <a:rPr b="1" lang="en-US" sz="2000">
                <a:latin typeface="Times New Roman"/>
                <a:ea typeface="Times New Roman"/>
                <a:cs typeface="Times New Roman"/>
                <a:sym typeface="Times New Roman"/>
              </a:rPr>
              <a:t> </a:t>
            </a:r>
            <a:r>
              <a:rPr b="1" lang="en-US" sz="2000">
                <a:solidFill>
                  <a:srgbClr val="7030A0"/>
                </a:solidFill>
                <a:latin typeface="Times New Roman"/>
                <a:ea typeface="Times New Roman"/>
                <a:cs typeface="Times New Roman"/>
                <a:sym typeface="Times New Roman"/>
              </a:rPr>
              <a:t>Proverb </a:t>
            </a:r>
            <a:r>
              <a:rPr lang="en-US" sz="1800">
                <a:solidFill>
                  <a:srgbClr val="7030A0"/>
                </a:solidFill>
                <a:latin typeface="Times New Roman"/>
                <a:ea typeface="Times New Roman"/>
                <a:cs typeface="Times New Roman"/>
                <a:sym typeface="Times New Roman"/>
              </a:rPr>
              <a:t>solves crossword puzzles better than most humans</a:t>
            </a:r>
            <a:endParaRPr/>
          </a:p>
        </p:txBody>
      </p:sp>
      <p:sp>
        <p:nvSpPr>
          <p:cNvPr id="224" name="Google Shape;224;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AI   UNIT-I</a:t>
            </a:r>
            <a:endParaRPr/>
          </a:p>
        </p:txBody>
      </p:sp>
      <p:sp>
        <p:nvSpPr>
          <p:cNvPr id="225" name="Google Shape;22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226" name="Google Shape;226;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227" name="Google Shape;227;p10"/>
          <p:cNvPicPr preferRelativeResize="0"/>
          <p:nvPr/>
        </p:nvPicPr>
        <p:blipFill rotWithShape="1">
          <a:blip r:embed="rId3">
            <a:alphaModFix/>
          </a:blip>
          <a:srcRect b="0" l="0" r="0" t="0"/>
          <a:stretch/>
        </p:blipFill>
        <p:spPr>
          <a:xfrm>
            <a:off x="0" y="0"/>
            <a:ext cx="1270000" cy="1200150"/>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101"/>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068" name="Google Shape;1068;p101"/>
          <p:cNvPicPr preferRelativeResize="0"/>
          <p:nvPr/>
        </p:nvPicPr>
        <p:blipFill rotWithShape="1">
          <a:blip r:embed="rId3">
            <a:alphaModFix/>
          </a:blip>
          <a:srcRect b="0" l="0" r="0" t="0"/>
          <a:stretch/>
        </p:blipFill>
        <p:spPr>
          <a:xfrm>
            <a:off x="2509838" y="2214563"/>
            <a:ext cx="4124325" cy="2428875"/>
          </a:xfrm>
          <a:prstGeom prst="rect">
            <a:avLst/>
          </a:prstGeom>
          <a:noFill/>
          <a:ln>
            <a:noFill/>
          </a:ln>
        </p:spPr>
      </p:pic>
      <p:pic>
        <p:nvPicPr>
          <p:cNvPr id="1069" name="Google Shape;1069;p101"/>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3" name="Shape 1073"/>
        <p:cNvGrpSpPr/>
        <p:nvPr/>
      </p:nvGrpSpPr>
      <p:grpSpPr>
        <a:xfrm>
          <a:off x="0" y="0"/>
          <a:ext cx="0" cy="0"/>
          <a:chOff x="0" y="0"/>
          <a:chExt cx="0" cy="0"/>
        </a:xfrm>
      </p:grpSpPr>
      <p:sp>
        <p:nvSpPr>
          <p:cNvPr id="1074" name="Google Shape;1074;p102"/>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075" name="Google Shape;1075;p102"/>
          <p:cNvPicPr preferRelativeResize="0"/>
          <p:nvPr/>
        </p:nvPicPr>
        <p:blipFill rotWithShape="1">
          <a:blip r:embed="rId3">
            <a:alphaModFix/>
          </a:blip>
          <a:srcRect b="0" l="0" r="0" t="0"/>
          <a:stretch/>
        </p:blipFill>
        <p:spPr>
          <a:xfrm>
            <a:off x="2500313" y="2238375"/>
            <a:ext cx="4143375" cy="2381250"/>
          </a:xfrm>
          <a:prstGeom prst="rect">
            <a:avLst/>
          </a:prstGeom>
          <a:noFill/>
          <a:ln>
            <a:noFill/>
          </a:ln>
        </p:spPr>
      </p:pic>
      <p:pic>
        <p:nvPicPr>
          <p:cNvPr id="1076" name="Google Shape;1076;p102"/>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0" name="Shape 1080"/>
        <p:cNvGrpSpPr/>
        <p:nvPr/>
      </p:nvGrpSpPr>
      <p:grpSpPr>
        <a:xfrm>
          <a:off x="0" y="0"/>
          <a:ext cx="0" cy="0"/>
          <a:chOff x="0" y="0"/>
          <a:chExt cx="0" cy="0"/>
        </a:xfrm>
      </p:grpSpPr>
      <p:sp>
        <p:nvSpPr>
          <p:cNvPr id="1081" name="Google Shape;1081;p103"/>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082" name="Google Shape;1082;p103"/>
          <p:cNvPicPr preferRelativeResize="0"/>
          <p:nvPr/>
        </p:nvPicPr>
        <p:blipFill rotWithShape="1">
          <a:blip r:embed="rId3">
            <a:alphaModFix/>
          </a:blip>
          <a:srcRect b="0" l="0" r="0" t="0"/>
          <a:stretch/>
        </p:blipFill>
        <p:spPr>
          <a:xfrm>
            <a:off x="2490788" y="2233613"/>
            <a:ext cx="4162425" cy="2390775"/>
          </a:xfrm>
          <a:prstGeom prst="rect">
            <a:avLst/>
          </a:prstGeom>
          <a:noFill/>
          <a:ln>
            <a:noFill/>
          </a:ln>
        </p:spPr>
      </p:pic>
      <p:pic>
        <p:nvPicPr>
          <p:cNvPr id="1083" name="Google Shape;1083;p103"/>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7" name="Shape 1087"/>
        <p:cNvGrpSpPr/>
        <p:nvPr/>
      </p:nvGrpSpPr>
      <p:grpSpPr>
        <a:xfrm>
          <a:off x="0" y="0"/>
          <a:ext cx="0" cy="0"/>
          <a:chOff x="0" y="0"/>
          <a:chExt cx="0" cy="0"/>
        </a:xfrm>
      </p:grpSpPr>
      <p:sp>
        <p:nvSpPr>
          <p:cNvPr id="1088" name="Google Shape;1088;p104"/>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089" name="Google Shape;1089;p104"/>
          <p:cNvPicPr preferRelativeResize="0"/>
          <p:nvPr/>
        </p:nvPicPr>
        <p:blipFill rotWithShape="1">
          <a:blip r:embed="rId3">
            <a:alphaModFix/>
          </a:blip>
          <a:srcRect b="0" l="0" r="0" t="0"/>
          <a:stretch/>
        </p:blipFill>
        <p:spPr>
          <a:xfrm>
            <a:off x="2509838" y="2233613"/>
            <a:ext cx="4124325" cy="2390775"/>
          </a:xfrm>
          <a:prstGeom prst="rect">
            <a:avLst/>
          </a:prstGeom>
          <a:noFill/>
          <a:ln>
            <a:noFill/>
          </a:ln>
        </p:spPr>
      </p:pic>
      <p:pic>
        <p:nvPicPr>
          <p:cNvPr id="1090" name="Google Shape;1090;p104"/>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sp>
        <p:nvSpPr>
          <p:cNvPr id="1095" name="Google Shape;1095;p105"/>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096" name="Google Shape;1096;p105"/>
          <p:cNvPicPr preferRelativeResize="0"/>
          <p:nvPr/>
        </p:nvPicPr>
        <p:blipFill rotWithShape="1">
          <a:blip r:embed="rId3">
            <a:alphaModFix/>
          </a:blip>
          <a:srcRect b="0" l="0" r="0" t="0"/>
          <a:stretch/>
        </p:blipFill>
        <p:spPr>
          <a:xfrm>
            <a:off x="2505075" y="2228850"/>
            <a:ext cx="4133850" cy="2400300"/>
          </a:xfrm>
          <a:prstGeom prst="rect">
            <a:avLst/>
          </a:prstGeom>
          <a:noFill/>
          <a:ln>
            <a:noFill/>
          </a:ln>
        </p:spPr>
      </p:pic>
      <p:pic>
        <p:nvPicPr>
          <p:cNvPr id="1097" name="Google Shape;1097;p105"/>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1" name="Shape 1101"/>
        <p:cNvGrpSpPr/>
        <p:nvPr/>
      </p:nvGrpSpPr>
      <p:grpSpPr>
        <a:xfrm>
          <a:off x="0" y="0"/>
          <a:ext cx="0" cy="0"/>
          <a:chOff x="0" y="0"/>
          <a:chExt cx="0" cy="0"/>
        </a:xfrm>
      </p:grpSpPr>
      <p:sp>
        <p:nvSpPr>
          <p:cNvPr id="1102" name="Google Shape;1102;p106"/>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103" name="Google Shape;1103;p106"/>
          <p:cNvPicPr preferRelativeResize="0"/>
          <p:nvPr/>
        </p:nvPicPr>
        <p:blipFill rotWithShape="1">
          <a:blip r:embed="rId3">
            <a:alphaModFix/>
          </a:blip>
          <a:srcRect b="0" l="0" r="0" t="0"/>
          <a:stretch/>
        </p:blipFill>
        <p:spPr>
          <a:xfrm>
            <a:off x="2505075" y="2238375"/>
            <a:ext cx="4133850" cy="2381250"/>
          </a:xfrm>
          <a:prstGeom prst="rect">
            <a:avLst/>
          </a:prstGeom>
          <a:noFill/>
          <a:ln>
            <a:noFill/>
          </a:ln>
        </p:spPr>
      </p:pic>
      <p:pic>
        <p:nvPicPr>
          <p:cNvPr id="1104" name="Google Shape;1104;p106"/>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107"/>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110" name="Google Shape;1110;p107"/>
          <p:cNvPicPr preferRelativeResize="0"/>
          <p:nvPr/>
        </p:nvPicPr>
        <p:blipFill rotWithShape="1">
          <a:blip r:embed="rId3">
            <a:alphaModFix/>
          </a:blip>
          <a:srcRect b="0" l="0" r="0" t="0"/>
          <a:stretch/>
        </p:blipFill>
        <p:spPr>
          <a:xfrm>
            <a:off x="2528888" y="2238375"/>
            <a:ext cx="4086225" cy="2381250"/>
          </a:xfrm>
          <a:prstGeom prst="rect">
            <a:avLst/>
          </a:prstGeom>
          <a:noFill/>
          <a:ln>
            <a:noFill/>
          </a:ln>
        </p:spPr>
      </p:pic>
      <p:pic>
        <p:nvPicPr>
          <p:cNvPr id="1111" name="Google Shape;1111;p107"/>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5" name="Shape 1115"/>
        <p:cNvGrpSpPr/>
        <p:nvPr/>
      </p:nvGrpSpPr>
      <p:grpSpPr>
        <a:xfrm>
          <a:off x="0" y="0"/>
          <a:ext cx="0" cy="0"/>
          <a:chOff x="0" y="0"/>
          <a:chExt cx="0" cy="0"/>
        </a:xfrm>
      </p:grpSpPr>
      <p:sp>
        <p:nvSpPr>
          <p:cNvPr id="1116" name="Google Shape;1116;p108"/>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117" name="Google Shape;1117;p108"/>
          <p:cNvPicPr preferRelativeResize="0"/>
          <p:nvPr/>
        </p:nvPicPr>
        <p:blipFill rotWithShape="1">
          <a:blip r:embed="rId3">
            <a:alphaModFix/>
          </a:blip>
          <a:srcRect b="0" l="0" r="0" t="0"/>
          <a:stretch/>
        </p:blipFill>
        <p:spPr>
          <a:xfrm>
            <a:off x="2476500" y="2233613"/>
            <a:ext cx="4191000" cy="2390775"/>
          </a:xfrm>
          <a:prstGeom prst="rect">
            <a:avLst/>
          </a:prstGeom>
          <a:noFill/>
          <a:ln>
            <a:noFill/>
          </a:ln>
        </p:spPr>
      </p:pic>
      <p:pic>
        <p:nvPicPr>
          <p:cNvPr id="1118" name="Google Shape;1118;p108"/>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2" name="Shape 1122"/>
        <p:cNvGrpSpPr/>
        <p:nvPr/>
      </p:nvGrpSpPr>
      <p:grpSpPr>
        <a:xfrm>
          <a:off x="0" y="0"/>
          <a:ext cx="0" cy="0"/>
          <a:chOff x="0" y="0"/>
          <a:chExt cx="0" cy="0"/>
        </a:xfrm>
      </p:grpSpPr>
      <p:pic>
        <p:nvPicPr>
          <p:cNvPr id="1123" name="Google Shape;1123;p109"/>
          <p:cNvPicPr preferRelativeResize="0"/>
          <p:nvPr/>
        </p:nvPicPr>
        <p:blipFill rotWithShape="1">
          <a:blip r:embed="rId3">
            <a:alphaModFix/>
          </a:blip>
          <a:srcRect b="0" l="0" r="0" t="0"/>
          <a:stretch/>
        </p:blipFill>
        <p:spPr>
          <a:xfrm>
            <a:off x="1624013" y="1619250"/>
            <a:ext cx="5895975" cy="3619500"/>
          </a:xfrm>
          <a:prstGeom prst="rect">
            <a:avLst/>
          </a:prstGeom>
          <a:noFill/>
          <a:ln>
            <a:noFill/>
          </a:ln>
        </p:spPr>
      </p:pic>
      <p:pic>
        <p:nvPicPr>
          <p:cNvPr id="1124" name="Google Shape;1124;p109"/>
          <p:cNvPicPr preferRelativeResize="0"/>
          <p:nvPr/>
        </p:nvPicPr>
        <p:blipFill rotWithShape="1">
          <a:blip r:embed="rId4">
            <a:alphaModFix/>
          </a:blip>
          <a:srcRect b="0" l="0" r="0" t="0"/>
          <a:stretch/>
        </p:blipFill>
        <p:spPr>
          <a:xfrm>
            <a:off x="2638425" y="5562600"/>
            <a:ext cx="3933825" cy="476250"/>
          </a:xfrm>
          <a:prstGeom prst="rect">
            <a:avLst/>
          </a:prstGeom>
          <a:noFill/>
          <a:ln>
            <a:noFill/>
          </a:ln>
        </p:spPr>
      </p:pic>
      <p:sp>
        <p:nvSpPr>
          <p:cNvPr id="1125" name="Google Shape;1125;p109"/>
          <p:cNvSpPr/>
          <p:nvPr/>
        </p:nvSpPr>
        <p:spPr>
          <a:xfrm>
            <a:off x="1624013" y="228600"/>
            <a:ext cx="6834187" cy="8302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Let us now run Depth First Search on the search space given in Figure 34, and trace its progress. </a:t>
            </a:r>
            <a:endParaRPr b="0" i="0" sz="1400" u="none" cap="none" strike="noStrike">
              <a:solidFill>
                <a:srgbClr val="000000"/>
              </a:solidFill>
              <a:latin typeface="Arial"/>
              <a:ea typeface="Arial"/>
              <a:cs typeface="Arial"/>
              <a:sym typeface="Arial"/>
            </a:endParaRPr>
          </a:p>
        </p:txBody>
      </p:sp>
      <p:pic>
        <p:nvPicPr>
          <p:cNvPr id="1126" name="Google Shape;1126;p109"/>
          <p:cNvPicPr preferRelativeResize="0"/>
          <p:nvPr/>
        </p:nvPicPr>
        <p:blipFill rotWithShape="1">
          <a:blip r:embed="rId5">
            <a:alphaModFix/>
          </a:blip>
          <a:srcRect b="0" l="0" r="0" t="0"/>
          <a:stretch/>
        </p:blipFill>
        <p:spPr>
          <a:xfrm>
            <a:off x="228600" y="0"/>
            <a:ext cx="914400" cy="863600"/>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0" name="Shape 1130"/>
        <p:cNvGrpSpPr/>
        <p:nvPr/>
      </p:nvGrpSpPr>
      <p:grpSpPr>
        <a:xfrm>
          <a:off x="0" y="0"/>
          <a:ext cx="0" cy="0"/>
          <a:chOff x="0" y="0"/>
          <a:chExt cx="0" cy="0"/>
        </a:xfrm>
      </p:grpSpPr>
      <p:sp>
        <p:nvSpPr>
          <p:cNvPr id="1131" name="Google Shape;1131;p110"/>
          <p:cNvSpPr txBox="1"/>
          <p:nvPr>
            <p:ph type="title"/>
          </p:nvPr>
        </p:nvSpPr>
        <p:spPr>
          <a:xfrm>
            <a:off x="301625" y="457200"/>
            <a:ext cx="8686800"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sp>
        <p:nvSpPr>
          <p:cNvPr id="1132" name="Google Shape;1132;p110"/>
          <p:cNvSpPr/>
          <p:nvPr/>
        </p:nvSpPr>
        <p:spPr>
          <a:xfrm>
            <a:off x="609600" y="1600200"/>
            <a:ext cx="8534400" cy="8302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1: Initially fringe contains only the node for 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33" name="Google Shape;1133;p110"/>
          <p:cNvPicPr preferRelativeResize="0"/>
          <p:nvPr/>
        </p:nvPicPr>
        <p:blipFill rotWithShape="1">
          <a:blip r:embed="rId3">
            <a:alphaModFix/>
          </a:blip>
          <a:srcRect b="0" l="0" r="0" t="0"/>
          <a:stretch/>
        </p:blipFill>
        <p:spPr>
          <a:xfrm>
            <a:off x="2514600" y="2667000"/>
            <a:ext cx="3362325" cy="2619375"/>
          </a:xfrm>
          <a:prstGeom prst="rect">
            <a:avLst/>
          </a:prstGeom>
          <a:noFill/>
          <a:ln>
            <a:noFill/>
          </a:ln>
        </p:spPr>
      </p:pic>
      <p:pic>
        <p:nvPicPr>
          <p:cNvPr id="1134" name="Google Shape;1134;p110"/>
          <p:cNvPicPr preferRelativeResize="0"/>
          <p:nvPr/>
        </p:nvPicPr>
        <p:blipFill rotWithShape="1">
          <a:blip r:embed="rId4">
            <a:alphaModFix/>
          </a:blip>
          <a:srcRect b="0" l="0" r="0" t="0"/>
          <a:stretch/>
        </p:blipFill>
        <p:spPr>
          <a:xfrm>
            <a:off x="2057400" y="5791200"/>
            <a:ext cx="4953000" cy="514350"/>
          </a:xfrm>
          <a:prstGeom prst="rect">
            <a:avLst/>
          </a:prstGeom>
          <a:noFill/>
          <a:ln>
            <a:noFill/>
          </a:ln>
        </p:spPr>
      </p:pic>
      <p:pic>
        <p:nvPicPr>
          <p:cNvPr id="1135" name="Google Shape;1135;p110"/>
          <p:cNvPicPr preferRelativeResize="0"/>
          <p:nvPr/>
        </p:nvPicPr>
        <p:blipFill rotWithShape="1">
          <a:blip r:embed="rId5">
            <a:alphaModFix/>
          </a:blip>
          <a:srcRect b="0" l="0" r="0" t="0"/>
          <a:stretch/>
        </p:blipFill>
        <p:spPr>
          <a:xfrm>
            <a:off x="228600" y="0"/>
            <a:ext cx="914400" cy="863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Summary</a:t>
            </a:r>
            <a:endParaRPr/>
          </a:p>
        </p:txBody>
      </p:sp>
      <p:sp>
        <p:nvSpPr>
          <p:cNvPr id="233" name="Google Shape;233;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Definition of AI</a:t>
            </a:r>
            <a:endParaRPr/>
          </a:p>
          <a:p>
            <a:pPr indent="-342900" lvl="0" marL="342900" rtl="0" algn="l">
              <a:lnSpc>
                <a:spcPct val="100000"/>
              </a:lnSpc>
              <a:spcBef>
                <a:spcPts val="640"/>
              </a:spcBef>
              <a:spcAft>
                <a:spcPts val="0"/>
              </a:spcAft>
              <a:buClr>
                <a:schemeClr val="dk1"/>
              </a:buClr>
              <a:buSzPts val="3200"/>
              <a:buChar char="•"/>
            </a:pPr>
            <a:r>
              <a:rPr lang="en-US"/>
              <a:t>Turing Test</a:t>
            </a:r>
            <a:endParaRPr/>
          </a:p>
          <a:p>
            <a:pPr indent="-342900" lvl="0" marL="342900" rtl="0" algn="l">
              <a:lnSpc>
                <a:spcPct val="100000"/>
              </a:lnSpc>
              <a:spcBef>
                <a:spcPts val="640"/>
              </a:spcBef>
              <a:spcAft>
                <a:spcPts val="0"/>
              </a:spcAft>
              <a:buClr>
                <a:schemeClr val="dk1"/>
              </a:buClr>
              <a:buSzPts val="3200"/>
              <a:buChar char="•"/>
            </a:pPr>
            <a:r>
              <a:rPr lang="en-US"/>
              <a:t>Foundations of AI</a:t>
            </a:r>
            <a:endParaRPr/>
          </a:p>
          <a:p>
            <a:pPr indent="-342900" lvl="0" marL="342900" rtl="0" algn="l">
              <a:lnSpc>
                <a:spcPct val="100000"/>
              </a:lnSpc>
              <a:spcBef>
                <a:spcPts val="640"/>
              </a:spcBef>
              <a:spcAft>
                <a:spcPts val="0"/>
              </a:spcAft>
              <a:buClr>
                <a:schemeClr val="dk1"/>
              </a:buClr>
              <a:buSzPts val="3200"/>
              <a:buChar char="•"/>
            </a:pPr>
            <a:r>
              <a:rPr lang="en-US"/>
              <a:t>History </a:t>
            </a:r>
            <a:endParaRPr/>
          </a:p>
          <a:p>
            <a:pPr indent="-139700" lvl="0" marL="342900" rtl="0" algn="l">
              <a:lnSpc>
                <a:spcPct val="100000"/>
              </a:lnSpc>
              <a:spcBef>
                <a:spcPts val="640"/>
              </a:spcBef>
              <a:spcAft>
                <a:spcPts val="0"/>
              </a:spcAft>
              <a:buClr>
                <a:schemeClr val="dk1"/>
              </a:buClr>
              <a:buSzPts val="3200"/>
              <a:buNone/>
            </a:pPr>
            <a:r>
              <a:t/>
            </a:r>
            <a:endParaRPr/>
          </a:p>
        </p:txBody>
      </p:sp>
      <p:pic>
        <p:nvPicPr>
          <p:cNvPr id="234" name="Google Shape;234;p11"/>
          <p:cNvPicPr preferRelativeResize="0"/>
          <p:nvPr/>
        </p:nvPicPr>
        <p:blipFill rotWithShape="1">
          <a:blip r:embed="rId3">
            <a:alphaModFix/>
          </a:blip>
          <a:srcRect b="0" l="0" r="0" t="0"/>
          <a:stretch/>
        </p:blipFill>
        <p:spPr>
          <a:xfrm>
            <a:off x="0" y="0"/>
            <a:ext cx="1270000" cy="1200150"/>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9" name="Shape 1139"/>
        <p:cNvGrpSpPr/>
        <p:nvPr/>
      </p:nvGrpSpPr>
      <p:grpSpPr>
        <a:xfrm>
          <a:off x="0" y="0"/>
          <a:ext cx="0" cy="0"/>
          <a:chOff x="0" y="0"/>
          <a:chExt cx="0" cy="0"/>
        </a:xfrm>
      </p:grpSpPr>
      <p:sp>
        <p:nvSpPr>
          <p:cNvPr id="1140" name="Google Shape;1140;p111"/>
          <p:cNvSpPr txBox="1"/>
          <p:nvPr>
            <p:ph type="title"/>
          </p:nvPr>
        </p:nvSpPr>
        <p:spPr>
          <a:xfrm>
            <a:off x="301625" y="457200"/>
            <a:ext cx="8686800"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sp>
        <p:nvSpPr>
          <p:cNvPr id="1141" name="Google Shape;1141;p111"/>
          <p:cNvSpPr/>
          <p:nvPr/>
        </p:nvSpPr>
        <p:spPr>
          <a:xfrm>
            <a:off x="228600" y="1628775"/>
            <a:ext cx="8686800" cy="8302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2: A is removed from fringe. A is expanded and its children B and C are put in front of fringe. </a:t>
            </a:r>
            <a:endParaRPr b="0" i="0" sz="1400" u="none" cap="none" strike="noStrike">
              <a:solidFill>
                <a:srgbClr val="000000"/>
              </a:solidFill>
              <a:latin typeface="Arial"/>
              <a:ea typeface="Arial"/>
              <a:cs typeface="Arial"/>
              <a:sym typeface="Arial"/>
            </a:endParaRPr>
          </a:p>
        </p:txBody>
      </p:sp>
      <p:pic>
        <p:nvPicPr>
          <p:cNvPr id="1142" name="Google Shape;1142;p111"/>
          <p:cNvPicPr preferRelativeResize="0"/>
          <p:nvPr/>
        </p:nvPicPr>
        <p:blipFill rotWithShape="1">
          <a:blip r:embed="rId3">
            <a:alphaModFix/>
          </a:blip>
          <a:srcRect b="0" l="0" r="0" t="0"/>
          <a:stretch/>
        </p:blipFill>
        <p:spPr>
          <a:xfrm>
            <a:off x="2312988" y="2667000"/>
            <a:ext cx="5172075" cy="3524250"/>
          </a:xfrm>
          <a:prstGeom prst="rect">
            <a:avLst/>
          </a:prstGeom>
          <a:noFill/>
          <a:ln>
            <a:noFill/>
          </a:ln>
        </p:spPr>
      </p:pic>
      <p:pic>
        <p:nvPicPr>
          <p:cNvPr id="1143" name="Google Shape;1143;p111"/>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7" name="Shape 1147"/>
        <p:cNvGrpSpPr/>
        <p:nvPr/>
      </p:nvGrpSpPr>
      <p:grpSpPr>
        <a:xfrm>
          <a:off x="0" y="0"/>
          <a:ext cx="0" cy="0"/>
          <a:chOff x="0" y="0"/>
          <a:chExt cx="0" cy="0"/>
        </a:xfrm>
      </p:grpSpPr>
      <p:sp>
        <p:nvSpPr>
          <p:cNvPr id="1148" name="Google Shape;1148;p112"/>
          <p:cNvSpPr txBox="1"/>
          <p:nvPr>
            <p:ph type="title"/>
          </p:nvPr>
        </p:nvSpPr>
        <p:spPr>
          <a:xfrm>
            <a:off x="301625" y="457200"/>
            <a:ext cx="8686800"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sp>
        <p:nvSpPr>
          <p:cNvPr id="1149" name="Google Shape;1149;p112"/>
          <p:cNvSpPr/>
          <p:nvPr/>
        </p:nvSpPr>
        <p:spPr>
          <a:xfrm>
            <a:off x="457200" y="1447800"/>
            <a:ext cx="8534400" cy="8302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3: Node B is removed from fringe, and its children D and E are pushed in front of fringe. </a:t>
            </a:r>
            <a:endParaRPr b="0" i="0" sz="1400" u="none" cap="none" strike="noStrike">
              <a:solidFill>
                <a:srgbClr val="000000"/>
              </a:solidFill>
              <a:latin typeface="Arial"/>
              <a:ea typeface="Arial"/>
              <a:cs typeface="Arial"/>
              <a:sym typeface="Arial"/>
            </a:endParaRPr>
          </a:p>
        </p:txBody>
      </p:sp>
      <p:pic>
        <p:nvPicPr>
          <p:cNvPr id="1150" name="Google Shape;1150;p112"/>
          <p:cNvPicPr preferRelativeResize="0"/>
          <p:nvPr/>
        </p:nvPicPr>
        <p:blipFill rotWithShape="1">
          <a:blip r:embed="rId3">
            <a:alphaModFix/>
          </a:blip>
          <a:srcRect b="0" l="0" r="0" t="0"/>
          <a:stretch/>
        </p:blipFill>
        <p:spPr>
          <a:xfrm>
            <a:off x="2286000" y="2895600"/>
            <a:ext cx="5343525" cy="3305175"/>
          </a:xfrm>
          <a:prstGeom prst="rect">
            <a:avLst/>
          </a:prstGeom>
          <a:noFill/>
          <a:ln>
            <a:noFill/>
          </a:ln>
        </p:spPr>
      </p:pic>
      <p:pic>
        <p:nvPicPr>
          <p:cNvPr id="1151" name="Google Shape;1151;p112"/>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5" name="Shape 1155"/>
        <p:cNvGrpSpPr/>
        <p:nvPr/>
      </p:nvGrpSpPr>
      <p:grpSpPr>
        <a:xfrm>
          <a:off x="0" y="0"/>
          <a:ext cx="0" cy="0"/>
          <a:chOff x="0" y="0"/>
          <a:chExt cx="0" cy="0"/>
        </a:xfrm>
      </p:grpSpPr>
      <p:sp>
        <p:nvSpPr>
          <p:cNvPr id="1156" name="Google Shape;1156;p113"/>
          <p:cNvSpPr txBox="1"/>
          <p:nvPr>
            <p:ph type="title"/>
          </p:nvPr>
        </p:nvSpPr>
        <p:spPr>
          <a:xfrm>
            <a:off x="301625" y="457200"/>
            <a:ext cx="8686800"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sp>
        <p:nvSpPr>
          <p:cNvPr id="1157" name="Google Shape;1157;p113"/>
          <p:cNvSpPr/>
          <p:nvPr/>
        </p:nvSpPr>
        <p:spPr>
          <a:xfrm>
            <a:off x="228600" y="1447800"/>
            <a:ext cx="8686800" cy="8302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4: Node D is removed from fringe. C and F are pushed in front of fringe. </a:t>
            </a:r>
            <a:endParaRPr b="0" i="0" sz="1400" u="none" cap="none" strike="noStrike">
              <a:solidFill>
                <a:srgbClr val="000000"/>
              </a:solidFill>
              <a:latin typeface="Arial"/>
              <a:ea typeface="Arial"/>
              <a:cs typeface="Arial"/>
              <a:sym typeface="Arial"/>
            </a:endParaRPr>
          </a:p>
        </p:txBody>
      </p:sp>
      <p:pic>
        <p:nvPicPr>
          <p:cNvPr id="1158" name="Google Shape;1158;p113"/>
          <p:cNvPicPr preferRelativeResize="0"/>
          <p:nvPr/>
        </p:nvPicPr>
        <p:blipFill rotWithShape="1">
          <a:blip r:embed="rId3">
            <a:alphaModFix/>
          </a:blip>
          <a:srcRect b="0" l="0" r="0" t="0"/>
          <a:stretch/>
        </p:blipFill>
        <p:spPr>
          <a:xfrm>
            <a:off x="2157413" y="2514600"/>
            <a:ext cx="4829175" cy="3562350"/>
          </a:xfrm>
          <a:prstGeom prst="rect">
            <a:avLst/>
          </a:prstGeom>
          <a:noFill/>
          <a:ln>
            <a:noFill/>
          </a:ln>
        </p:spPr>
      </p:pic>
      <p:pic>
        <p:nvPicPr>
          <p:cNvPr id="1159" name="Google Shape;1159;p113"/>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3" name="Shape 1163"/>
        <p:cNvGrpSpPr/>
        <p:nvPr/>
      </p:nvGrpSpPr>
      <p:grpSpPr>
        <a:xfrm>
          <a:off x="0" y="0"/>
          <a:ext cx="0" cy="0"/>
          <a:chOff x="0" y="0"/>
          <a:chExt cx="0" cy="0"/>
        </a:xfrm>
      </p:grpSpPr>
      <p:sp>
        <p:nvSpPr>
          <p:cNvPr id="1164" name="Google Shape;1164;p114"/>
          <p:cNvSpPr txBox="1"/>
          <p:nvPr>
            <p:ph type="title"/>
          </p:nvPr>
        </p:nvSpPr>
        <p:spPr>
          <a:xfrm>
            <a:off x="301625" y="457200"/>
            <a:ext cx="8686800"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sp>
        <p:nvSpPr>
          <p:cNvPr id="1165" name="Google Shape;1165;p114"/>
          <p:cNvSpPr/>
          <p:nvPr/>
        </p:nvSpPr>
        <p:spPr>
          <a:xfrm>
            <a:off x="457200" y="1371600"/>
            <a:ext cx="8610600" cy="8302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5: Node C is removed from fringe. Its child G is pushed in front of fringe </a:t>
            </a:r>
            <a:endParaRPr b="0" i="0" sz="1400" u="none" cap="none" strike="noStrike">
              <a:solidFill>
                <a:srgbClr val="000000"/>
              </a:solidFill>
              <a:latin typeface="Arial"/>
              <a:ea typeface="Arial"/>
              <a:cs typeface="Arial"/>
              <a:sym typeface="Arial"/>
            </a:endParaRPr>
          </a:p>
        </p:txBody>
      </p:sp>
      <p:pic>
        <p:nvPicPr>
          <p:cNvPr id="1166" name="Google Shape;1166;p114"/>
          <p:cNvPicPr preferRelativeResize="0"/>
          <p:nvPr/>
        </p:nvPicPr>
        <p:blipFill rotWithShape="1">
          <a:blip r:embed="rId3">
            <a:alphaModFix/>
          </a:blip>
          <a:srcRect b="0" l="0" r="0" t="0"/>
          <a:stretch/>
        </p:blipFill>
        <p:spPr>
          <a:xfrm>
            <a:off x="1828800" y="2438400"/>
            <a:ext cx="4895850" cy="3438525"/>
          </a:xfrm>
          <a:prstGeom prst="rect">
            <a:avLst/>
          </a:prstGeom>
          <a:noFill/>
          <a:ln>
            <a:noFill/>
          </a:ln>
        </p:spPr>
      </p:pic>
      <p:pic>
        <p:nvPicPr>
          <p:cNvPr id="1167" name="Google Shape;1167;p114"/>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1" name="Shape 1171"/>
        <p:cNvGrpSpPr/>
        <p:nvPr/>
      </p:nvGrpSpPr>
      <p:grpSpPr>
        <a:xfrm>
          <a:off x="0" y="0"/>
          <a:ext cx="0" cy="0"/>
          <a:chOff x="0" y="0"/>
          <a:chExt cx="0" cy="0"/>
        </a:xfrm>
      </p:grpSpPr>
      <p:sp>
        <p:nvSpPr>
          <p:cNvPr id="1172" name="Google Shape;1172;p115"/>
          <p:cNvSpPr txBox="1"/>
          <p:nvPr>
            <p:ph type="title"/>
          </p:nvPr>
        </p:nvSpPr>
        <p:spPr>
          <a:xfrm>
            <a:off x="301625" y="457200"/>
            <a:ext cx="8686800"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sp>
        <p:nvSpPr>
          <p:cNvPr id="1173" name="Google Shape;1173;p115"/>
          <p:cNvSpPr/>
          <p:nvPr/>
        </p:nvSpPr>
        <p:spPr>
          <a:xfrm>
            <a:off x="381000" y="1516063"/>
            <a:ext cx="8686800" cy="8302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6: Node G is expanded and found to be a goal node. The solution path A-B-D-C-G is returned and the algorithm terminates. </a:t>
            </a:r>
            <a:endParaRPr b="0" i="0" sz="1400" u="none" cap="none" strike="noStrike">
              <a:solidFill>
                <a:srgbClr val="000000"/>
              </a:solidFill>
              <a:latin typeface="Arial"/>
              <a:ea typeface="Arial"/>
              <a:cs typeface="Arial"/>
              <a:sym typeface="Arial"/>
            </a:endParaRPr>
          </a:p>
        </p:txBody>
      </p:sp>
      <p:pic>
        <p:nvPicPr>
          <p:cNvPr id="1174" name="Google Shape;1174;p115"/>
          <p:cNvPicPr preferRelativeResize="0"/>
          <p:nvPr/>
        </p:nvPicPr>
        <p:blipFill rotWithShape="1">
          <a:blip r:embed="rId3">
            <a:alphaModFix/>
          </a:blip>
          <a:srcRect b="0" l="0" r="0" t="0"/>
          <a:stretch/>
        </p:blipFill>
        <p:spPr>
          <a:xfrm>
            <a:off x="2276475" y="2743200"/>
            <a:ext cx="4895850" cy="3476625"/>
          </a:xfrm>
          <a:prstGeom prst="rect">
            <a:avLst/>
          </a:prstGeom>
          <a:noFill/>
          <a:ln>
            <a:noFill/>
          </a:ln>
        </p:spPr>
      </p:pic>
      <p:pic>
        <p:nvPicPr>
          <p:cNvPr id="1175" name="Google Shape;1175;p115"/>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9" name="Shape 1179"/>
        <p:cNvGrpSpPr/>
        <p:nvPr/>
      </p:nvGrpSpPr>
      <p:grpSpPr>
        <a:xfrm>
          <a:off x="0" y="0"/>
          <a:ext cx="0" cy="0"/>
          <a:chOff x="0" y="0"/>
          <a:chExt cx="0" cy="0"/>
        </a:xfrm>
      </p:grpSpPr>
      <p:graphicFrame>
        <p:nvGraphicFramePr>
          <p:cNvPr id="1180" name="Google Shape;1180;p116"/>
          <p:cNvGraphicFramePr/>
          <p:nvPr/>
        </p:nvGraphicFramePr>
        <p:xfrm>
          <a:off x="0" y="304800"/>
          <a:ext cx="9144000" cy="6553200"/>
        </p:xfrm>
        <a:graphic>
          <a:graphicData uri="http://schemas.openxmlformats.org/presentationml/2006/ole">
            <mc:AlternateContent>
              <mc:Choice Requires="v">
                <p:oleObj r:id="rId4" imgH="6553200" imgW="9144000" progId="Paint.Picture" spid="_x0000_s1">
                  <p:embed/>
                </p:oleObj>
              </mc:Choice>
              <mc:Fallback>
                <p:oleObj r:id="rId5" imgH="6553200" imgW="9144000" progId="Paint.Picture">
                  <p:embed/>
                  <p:pic>
                    <p:nvPicPr>
                      <p:cNvPr id="1180" name="Google Shape;1180;p116"/>
                      <p:cNvPicPr preferRelativeResize="0"/>
                      <p:nvPr/>
                    </p:nvPicPr>
                    <p:blipFill rotWithShape="1">
                      <a:blip r:embed="rId6">
                        <a:alphaModFix/>
                      </a:blip>
                      <a:srcRect b="0" l="0" r="0" t="0"/>
                      <a:stretch/>
                    </p:blipFill>
                    <p:spPr>
                      <a:xfrm>
                        <a:off x="0" y="304800"/>
                        <a:ext cx="9144000" cy="6553200"/>
                      </a:xfrm>
                      <a:prstGeom prst="rect">
                        <a:avLst/>
                      </a:prstGeom>
                      <a:noFill/>
                      <a:ln>
                        <a:noFill/>
                      </a:ln>
                    </p:spPr>
                  </p:pic>
                </p:oleObj>
              </mc:Fallback>
            </mc:AlternateContent>
          </a:graphicData>
        </a:graphic>
      </p:graphicFrame>
      <p:sp>
        <p:nvSpPr>
          <p:cNvPr id="1181" name="Google Shape;1181;p116"/>
          <p:cNvSpPr txBox="1"/>
          <p:nvPr>
            <p:ph type="title"/>
          </p:nvPr>
        </p:nvSpPr>
        <p:spPr>
          <a:xfrm>
            <a:off x="457200" y="0"/>
            <a:ext cx="8686800" cy="304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48611"/>
              <a:buNone/>
            </a:pPr>
            <a:r>
              <a:rPr lang="en-US" sz="3200"/>
              <a:t>Depth-First Search on 8 Puzzle</a:t>
            </a:r>
            <a:endParaRPr sz="3200"/>
          </a:p>
        </p:txBody>
      </p:sp>
      <p:pic>
        <p:nvPicPr>
          <p:cNvPr id="1182" name="Google Shape;1182;p116"/>
          <p:cNvPicPr preferRelativeResize="0"/>
          <p:nvPr/>
        </p:nvPicPr>
        <p:blipFill rotWithShape="1">
          <a:blip r:embed="rId7">
            <a:alphaModFix/>
          </a:blip>
          <a:srcRect b="0" l="0" r="0" t="0"/>
          <a:stretch/>
        </p:blipFill>
        <p:spPr>
          <a:xfrm>
            <a:off x="-14288" y="0"/>
            <a:ext cx="646113" cy="609600"/>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6" name="Shape 1186"/>
        <p:cNvGrpSpPr/>
        <p:nvPr/>
      </p:nvGrpSpPr>
      <p:grpSpPr>
        <a:xfrm>
          <a:off x="0" y="0"/>
          <a:ext cx="0" cy="0"/>
          <a:chOff x="0" y="0"/>
          <a:chExt cx="0" cy="0"/>
        </a:xfrm>
      </p:grpSpPr>
      <p:graphicFrame>
        <p:nvGraphicFramePr>
          <p:cNvPr id="1187" name="Google Shape;1187;p117"/>
          <p:cNvGraphicFramePr/>
          <p:nvPr/>
        </p:nvGraphicFramePr>
        <p:xfrm>
          <a:off x="152400" y="457200"/>
          <a:ext cx="8610600" cy="6181823"/>
        </p:xfrm>
        <a:graphic>
          <a:graphicData uri="http://schemas.openxmlformats.org/presentationml/2006/ole">
            <mc:AlternateContent>
              <mc:Choice Requires="v">
                <p:oleObj r:id="rId4" imgH="6181823" imgW="8610600" progId="PBrush" spid="_x0000_s1">
                  <p:embed/>
                </p:oleObj>
              </mc:Choice>
              <mc:Fallback>
                <p:oleObj r:id="rId5" imgH="6181823" imgW="8610600" progId="PBrush">
                  <p:embed/>
                  <p:pic>
                    <p:nvPicPr>
                      <p:cNvPr id="1187" name="Google Shape;1187;p117"/>
                      <p:cNvPicPr preferRelativeResize="0"/>
                      <p:nvPr/>
                    </p:nvPicPr>
                    <p:blipFill rotWithShape="1">
                      <a:blip r:embed="rId6">
                        <a:alphaModFix/>
                      </a:blip>
                      <a:srcRect b="0" l="0" r="0" t="0"/>
                      <a:stretch/>
                    </p:blipFill>
                    <p:spPr>
                      <a:xfrm>
                        <a:off x="152400" y="457200"/>
                        <a:ext cx="8610600" cy="6181823"/>
                      </a:xfrm>
                      <a:prstGeom prst="rect">
                        <a:avLst/>
                      </a:prstGeom>
                      <a:noFill/>
                      <a:ln>
                        <a:noFill/>
                      </a:ln>
                    </p:spPr>
                  </p:pic>
                </p:oleObj>
              </mc:Fallback>
            </mc:AlternateContent>
          </a:graphicData>
        </a:graphic>
      </p:graphicFrame>
      <p:pic>
        <p:nvPicPr>
          <p:cNvPr id="1188" name="Google Shape;1188;p117"/>
          <p:cNvPicPr preferRelativeResize="0"/>
          <p:nvPr/>
        </p:nvPicPr>
        <p:blipFill rotWithShape="1">
          <a:blip r:embed="rId7">
            <a:alphaModFix/>
          </a:blip>
          <a:srcRect b="0" l="0" r="0" t="0"/>
          <a:stretch/>
        </p:blipFill>
        <p:spPr>
          <a:xfrm>
            <a:off x="228600" y="0"/>
            <a:ext cx="914400" cy="863600"/>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118"/>
          <p:cNvSpPr/>
          <p:nvPr/>
        </p:nvSpPr>
        <p:spPr>
          <a:xfrm>
            <a:off x="381000" y="1219201"/>
            <a:ext cx="8229600" cy="53553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en-US" sz="1800" u="none" cap="none" strike="noStrike">
                <a:solidFill>
                  <a:srgbClr val="333333"/>
                </a:solidFill>
                <a:latin typeface="Inter"/>
                <a:ea typeface="Inter"/>
                <a:cs typeface="Inter"/>
                <a:sym typeface="Inter"/>
              </a:rPr>
              <a:t>Advantage: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333333"/>
              </a:solidFill>
              <a:latin typeface="Inter"/>
              <a:ea typeface="Inter"/>
              <a:cs typeface="Inter"/>
              <a:sym typeface="Inter"/>
            </a:endParaRPr>
          </a:p>
          <a:p>
            <a:pPr indent="-114300" lvl="0" marL="0" marR="0" rtl="0" algn="just">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Inter"/>
                <a:ea typeface="Inter"/>
                <a:cs typeface="Inter"/>
                <a:sym typeface="Inter"/>
              </a:rPr>
              <a:t>DFS requires very less memory as it only needs to store a stack of the nodes on the path from root node to the current node.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Inter"/>
              <a:ea typeface="Inter"/>
              <a:cs typeface="Inter"/>
              <a:sym typeface="Inter"/>
            </a:endParaRPr>
          </a:p>
          <a:p>
            <a:pPr indent="-114300" lvl="0" marL="0" marR="0" rtl="0" algn="just">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Inter"/>
                <a:ea typeface="Inter"/>
                <a:cs typeface="Inter"/>
                <a:sym typeface="Inter"/>
              </a:rPr>
              <a:t>It takes less time to reach to the goal node than BFS algorithm (if it traverses in the right path).</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Inter"/>
              <a:ea typeface="Inter"/>
              <a:cs typeface="Inter"/>
              <a:sym typeface="Inter"/>
            </a:endParaRPr>
          </a:p>
          <a:p>
            <a:pPr indent="0" lvl="0" marL="0" marR="0" rtl="0" algn="just">
              <a:lnSpc>
                <a:spcPct val="100000"/>
              </a:lnSpc>
              <a:spcBef>
                <a:spcPts val="0"/>
              </a:spcBef>
              <a:spcAft>
                <a:spcPts val="0"/>
              </a:spcAft>
              <a:buClr>
                <a:srgbClr val="000000"/>
              </a:buClr>
              <a:buSzPts val="1800"/>
              <a:buFont typeface="Arial"/>
              <a:buNone/>
            </a:pPr>
            <a:r>
              <a:rPr b="1" i="0" lang="en-US" sz="1800" u="none" cap="none" strike="noStrike">
                <a:solidFill>
                  <a:srgbClr val="333333"/>
                </a:solidFill>
                <a:latin typeface="Inter"/>
                <a:ea typeface="Inter"/>
                <a:cs typeface="Inter"/>
                <a:sym typeface="Inter"/>
              </a:rPr>
              <a:t>Disadvantage: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Inter"/>
              <a:ea typeface="Inter"/>
              <a:cs typeface="Inter"/>
              <a:sym typeface="Inter"/>
            </a:endParaRPr>
          </a:p>
          <a:p>
            <a:pPr indent="-114300" lvl="0" marL="0" marR="0" rtl="0" algn="l">
              <a:lnSpc>
                <a:spcPct val="100000"/>
              </a:lnSpc>
              <a:spcBef>
                <a:spcPts val="0"/>
              </a:spcBef>
              <a:spcAft>
                <a:spcPts val="0"/>
              </a:spcAft>
              <a:buClr>
                <a:srgbClr val="000000"/>
              </a:buClr>
              <a:buSzPts val="1800"/>
              <a:buFont typeface="Inter"/>
              <a:buChar char="•"/>
            </a:pPr>
            <a:r>
              <a:rPr b="0" i="0" lang="en-US" sz="1800" u="none" cap="none" strike="noStrike">
                <a:solidFill>
                  <a:srgbClr val="000000"/>
                </a:solidFill>
                <a:latin typeface="Inter"/>
                <a:ea typeface="Inter"/>
                <a:cs typeface="Inter"/>
                <a:sym typeface="Inter"/>
              </a:rPr>
              <a:t>There is the possibility that many states keep re-occurring, and there is no guarantee of finding the solution.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Inter"/>
              <a:ea typeface="Inter"/>
              <a:cs typeface="Inter"/>
              <a:sym typeface="Inter"/>
            </a:endParaRPr>
          </a:p>
          <a:p>
            <a:pPr indent="-171450" lvl="0" marL="171450" marR="0" rtl="0" algn="just">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Inter"/>
                <a:ea typeface="Inter"/>
                <a:cs typeface="Inter"/>
                <a:sym typeface="Inter"/>
              </a:rPr>
              <a:t>DFS algorithm goes for deep down searching and sometime it may go to the infinite loop.</a:t>
            </a:r>
            <a:endParaRPr b="0" i="0" sz="1800" u="none" cap="none" strike="noStrike">
              <a:solidFill>
                <a:srgbClr val="000000"/>
              </a:solidFill>
              <a:latin typeface="Inter"/>
              <a:ea typeface="Inter"/>
              <a:cs typeface="Inter"/>
              <a:sym typeface="Inter"/>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Inter"/>
              <a:ea typeface="Inter"/>
              <a:cs typeface="Inter"/>
              <a:sym typeface="Inter"/>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Inter"/>
              <a:ea typeface="Inter"/>
              <a:cs typeface="Inter"/>
              <a:sym typeface="Inter"/>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Inter"/>
              <a:ea typeface="Inter"/>
              <a:cs typeface="Inter"/>
              <a:sym typeface="Inter"/>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Inter"/>
              <a:ea typeface="Inter"/>
              <a:cs typeface="Inter"/>
              <a:sym typeface="Inter"/>
            </a:endParaRPr>
          </a:p>
        </p:txBody>
      </p:sp>
      <p:sp>
        <p:nvSpPr>
          <p:cNvPr id="1194" name="Google Shape;1194;p118"/>
          <p:cNvSpPr/>
          <p:nvPr/>
        </p:nvSpPr>
        <p:spPr>
          <a:xfrm>
            <a:off x="0" y="43934"/>
            <a:ext cx="184731" cy="369332"/>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195" name="Google Shape;1195;p118"/>
          <p:cNvSpPr/>
          <p:nvPr/>
        </p:nvSpPr>
        <p:spPr>
          <a:xfrm>
            <a:off x="2667000" y="375791"/>
            <a:ext cx="453201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Inter"/>
                <a:ea typeface="Inter"/>
                <a:cs typeface="Inter"/>
                <a:sym typeface="Inter"/>
              </a:rPr>
              <a:t>Advantages and Disadvantages of DFS </a:t>
            </a:r>
            <a:endParaRPr b="0" i="0" sz="1800" u="none" cap="none" strike="noStrike">
              <a:solidFill>
                <a:srgbClr val="FF0000"/>
              </a:solidFill>
              <a:latin typeface="Calibri"/>
              <a:ea typeface="Calibri"/>
              <a:cs typeface="Calibri"/>
              <a:sym typeface="Calibri"/>
            </a:endParaRPr>
          </a:p>
        </p:txBody>
      </p:sp>
      <p:pic>
        <p:nvPicPr>
          <p:cNvPr id="1196" name="Google Shape;1196;p118"/>
          <p:cNvPicPr preferRelativeResize="0"/>
          <p:nvPr/>
        </p:nvPicPr>
        <p:blipFill rotWithShape="1">
          <a:blip r:embed="rId3">
            <a:alphaModFix/>
          </a:blip>
          <a:srcRect b="0" l="0" r="0" t="0"/>
          <a:stretch/>
        </p:blipFill>
        <p:spPr>
          <a:xfrm>
            <a:off x="184731" y="43934"/>
            <a:ext cx="914400" cy="863600"/>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0" name="Shape 1200"/>
        <p:cNvGrpSpPr/>
        <p:nvPr/>
      </p:nvGrpSpPr>
      <p:grpSpPr>
        <a:xfrm>
          <a:off x="0" y="0"/>
          <a:ext cx="0" cy="0"/>
          <a:chOff x="0" y="0"/>
          <a:chExt cx="0" cy="0"/>
        </a:xfrm>
      </p:grpSpPr>
      <p:sp>
        <p:nvSpPr>
          <p:cNvPr id="1201" name="Google Shape;1201;p119"/>
          <p:cNvSpPr txBox="1"/>
          <p:nvPr>
            <p:ph type="title"/>
          </p:nvPr>
        </p:nvSpPr>
        <p:spPr>
          <a:xfrm>
            <a:off x="457200" y="0"/>
            <a:ext cx="8686800" cy="838200"/>
          </a:xfrm>
          <a:prstGeom prst="rect">
            <a:avLst/>
          </a:prstGeom>
          <a:noFill/>
          <a:ln>
            <a:noFill/>
          </a:ln>
        </p:spPr>
        <p:txBody>
          <a:bodyPr anchorCtr="0" anchor="ctr" bIns="44450" lIns="90475" spcFirstLastPara="1" rIns="90475" wrap="square" tIns="44450">
            <a:noAutofit/>
          </a:bodyPr>
          <a:lstStyle/>
          <a:p>
            <a:pPr indent="0" lvl="0" marL="0" rtl="0" algn="ctr">
              <a:lnSpc>
                <a:spcPct val="100000"/>
              </a:lnSpc>
              <a:spcBef>
                <a:spcPts val="0"/>
              </a:spcBef>
              <a:spcAft>
                <a:spcPts val="0"/>
              </a:spcAft>
              <a:buSzPts val="1400"/>
              <a:buNone/>
            </a:pPr>
            <a:r>
              <a:rPr lang="en-US" sz="2800"/>
              <a:t>What is the Complexity of Depth-First Search?</a:t>
            </a:r>
            <a:endParaRPr/>
          </a:p>
        </p:txBody>
      </p:sp>
      <p:sp>
        <p:nvSpPr>
          <p:cNvPr id="1202" name="Google Shape;1202;p119"/>
          <p:cNvSpPr txBox="1"/>
          <p:nvPr>
            <p:ph idx="1" type="body"/>
          </p:nvPr>
        </p:nvSpPr>
        <p:spPr>
          <a:xfrm>
            <a:off x="228600" y="838200"/>
            <a:ext cx="4876800" cy="5562600"/>
          </a:xfrm>
          <a:prstGeom prst="rect">
            <a:avLst/>
          </a:prstGeom>
          <a:noFill/>
          <a:ln>
            <a:noFill/>
          </a:ln>
        </p:spPr>
        <p:txBody>
          <a:bodyPr anchorCtr="0" anchor="t" bIns="44450" lIns="90475" spcFirstLastPara="1" rIns="90475" wrap="square" tIns="44450">
            <a:noAutofit/>
          </a:bodyPr>
          <a:lstStyle/>
          <a:p>
            <a:pPr indent="-342900" lvl="0" marL="342900" rtl="0" algn="l">
              <a:lnSpc>
                <a:spcPct val="100000"/>
              </a:lnSpc>
              <a:spcBef>
                <a:spcPts val="0"/>
              </a:spcBef>
              <a:spcAft>
                <a:spcPts val="0"/>
              </a:spcAft>
              <a:buClr>
                <a:schemeClr val="dk1"/>
              </a:buClr>
              <a:buSzPts val="2000"/>
              <a:buChar char="•"/>
            </a:pPr>
            <a:r>
              <a:rPr lang="en-US" sz="2000"/>
              <a:t>Time Complexity</a:t>
            </a:r>
            <a:endParaRPr/>
          </a:p>
          <a:p>
            <a:pPr indent="-285750" lvl="1" marL="742950" rtl="0" algn="l">
              <a:lnSpc>
                <a:spcPct val="100000"/>
              </a:lnSpc>
              <a:spcBef>
                <a:spcPts val="400"/>
              </a:spcBef>
              <a:spcAft>
                <a:spcPts val="0"/>
              </a:spcAft>
              <a:buClr>
                <a:schemeClr val="dk1"/>
              </a:buClr>
              <a:buSzPts val="2000"/>
              <a:buChar char="–"/>
            </a:pPr>
            <a:r>
              <a:rPr lang="en-US" sz="2000"/>
              <a:t>assume (worst case) that there is 1 goal leaf at the RHS</a:t>
            </a:r>
            <a:endParaRPr/>
          </a:p>
          <a:p>
            <a:pPr indent="-285750" lvl="1" marL="742950" rtl="0" algn="l">
              <a:lnSpc>
                <a:spcPct val="100000"/>
              </a:lnSpc>
              <a:spcBef>
                <a:spcPts val="400"/>
              </a:spcBef>
              <a:spcAft>
                <a:spcPts val="0"/>
              </a:spcAft>
              <a:buClr>
                <a:schemeClr val="dk1"/>
              </a:buClr>
              <a:buSzPts val="2000"/>
              <a:buChar char="–"/>
            </a:pPr>
            <a:r>
              <a:rPr lang="en-US" sz="2000"/>
              <a:t>so DFS will expand all nodes</a:t>
            </a:r>
            <a:br>
              <a:rPr lang="en-US" sz="2000"/>
            </a:br>
            <a:br>
              <a:rPr lang="en-US" sz="2000"/>
            </a:br>
            <a:r>
              <a:rPr lang="en-US" sz="2000"/>
              <a:t>	   =1 + b + b</a:t>
            </a:r>
            <a:r>
              <a:rPr baseline="30000" lang="en-US" sz="2000"/>
              <a:t>2</a:t>
            </a:r>
            <a:r>
              <a:rPr lang="en-US" sz="2000"/>
              <a:t>+    ......... + b</a:t>
            </a:r>
            <a:r>
              <a:rPr baseline="30000" lang="en-US" sz="2000"/>
              <a:t>d</a:t>
            </a:r>
            <a:r>
              <a:rPr lang="en-US" sz="2000"/>
              <a:t>	  </a:t>
            </a:r>
            <a:br>
              <a:rPr lang="en-US" sz="2000"/>
            </a:br>
            <a:r>
              <a:rPr lang="en-US" sz="2000"/>
              <a:t>      = </a:t>
            </a:r>
            <a:r>
              <a:rPr b="1" lang="en-US" sz="2000"/>
              <a:t>O (b</a:t>
            </a:r>
            <a:r>
              <a:rPr b="1" baseline="30000" lang="en-US" sz="2000"/>
              <a:t>d</a:t>
            </a:r>
            <a:r>
              <a:rPr b="1" lang="en-US" sz="2000"/>
              <a:t>) </a:t>
            </a:r>
            <a:r>
              <a:rPr lang="en-US" sz="2000"/>
              <a:t>)(Best case)</a:t>
            </a:r>
            <a:endParaRPr/>
          </a:p>
          <a:p>
            <a:pPr indent="-285750" lvl="1" marL="742950" rtl="0" algn="l">
              <a:lnSpc>
                <a:spcPct val="100000"/>
              </a:lnSpc>
              <a:spcBef>
                <a:spcPts val="400"/>
              </a:spcBef>
              <a:spcAft>
                <a:spcPts val="0"/>
              </a:spcAft>
              <a:buClr>
                <a:schemeClr val="dk1"/>
              </a:buClr>
              <a:buSzPts val="2000"/>
              <a:buChar char="–"/>
            </a:pPr>
            <a:br>
              <a:rPr lang="en-US" sz="2000"/>
            </a:br>
            <a:br>
              <a:rPr lang="en-US" sz="2000"/>
            </a:br>
            <a:endParaRPr sz="2000"/>
          </a:p>
          <a:p>
            <a:pPr indent="-342900" lvl="0" marL="342900" rtl="0" algn="l">
              <a:lnSpc>
                <a:spcPct val="100000"/>
              </a:lnSpc>
              <a:spcBef>
                <a:spcPts val="400"/>
              </a:spcBef>
              <a:spcAft>
                <a:spcPts val="0"/>
              </a:spcAft>
              <a:buClr>
                <a:schemeClr val="dk1"/>
              </a:buClr>
              <a:buSzPts val="2000"/>
              <a:buChar char="•"/>
            </a:pPr>
            <a:r>
              <a:rPr lang="en-US" sz="2000"/>
              <a:t>Space Complexity</a:t>
            </a:r>
            <a:endParaRPr/>
          </a:p>
          <a:p>
            <a:pPr indent="-285750" lvl="1" marL="742950" rtl="0" algn="l">
              <a:lnSpc>
                <a:spcPct val="100000"/>
              </a:lnSpc>
              <a:spcBef>
                <a:spcPts val="400"/>
              </a:spcBef>
              <a:spcAft>
                <a:spcPts val="0"/>
              </a:spcAft>
              <a:buClr>
                <a:schemeClr val="dk1"/>
              </a:buClr>
              <a:buSzPts val="2000"/>
              <a:buChar char="–"/>
            </a:pPr>
            <a:r>
              <a:rPr lang="en-US" sz="2000"/>
              <a:t>how many nodes can be in the queue (worst-case)?</a:t>
            </a:r>
            <a:endParaRPr/>
          </a:p>
          <a:p>
            <a:pPr indent="-285750" lvl="1" marL="742950" rtl="0" algn="l">
              <a:lnSpc>
                <a:spcPct val="100000"/>
              </a:lnSpc>
              <a:spcBef>
                <a:spcPts val="400"/>
              </a:spcBef>
              <a:spcAft>
                <a:spcPts val="0"/>
              </a:spcAft>
              <a:buClr>
                <a:schemeClr val="dk1"/>
              </a:buClr>
              <a:buSzPts val="2000"/>
              <a:buChar char="–"/>
            </a:pPr>
            <a:r>
              <a:rPr lang="en-US" sz="2000"/>
              <a:t>at depth l &lt; d we have b-1 nodes</a:t>
            </a:r>
            <a:endParaRPr/>
          </a:p>
          <a:p>
            <a:pPr indent="-285750" lvl="1" marL="742950" rtl="0" algn="l">
              <a:lnSpc>
                <a:spcPct val="100000"/>
              </a:lnSpc>
              <a:spcBef>
                <a:spcPts val="400"/>
              </a:spcBef>
              <a:spcAft>
                <a:spcPts val="0"/>
              </a:spcAft>
              <a:buClr>
                <a:schemeClr val="dk1"/>
              </a:buClr>
              <a:buSzPts val="2000"/>
              <a:buChar char="–"/>
            </a:pPr>
            <a:r>
              <a:rPr lang="en-US" sz="2000"/>
              <a:t>at depth d we have b nodes</a:t>
            </a:r>
            <a:endParaRPr/>
          </a:p>
          <a:p>
            <a:pPr indent="-285750" lvl="1" marL="742950" rtl="0" algn="l">
              <a:lnSpc>
                <a:spcPct val="100000"/>
              </a:lnSpc>
              <a:spcBef>
                <a:spcPts val="400"/>
              </a:spcBef>
              <a:spcAft>
                <a:spcPts val="0"/>
              </a:spcAft>
              <a:buClr>
                <a:schemeClr val="dk1"/>
              </a:buClr>
              <a:buSzPts val="2000"/>
              <a:buChar char="–"/>
            </a:pPr>
            <a:r>
              <a:rPr lang="en-US" sz="2000"/>
              <a:t>total = (d-1)*(b-1) + b = </a:t>
            </a:r>
            <a:r>
              <a:rPr b="1" lang="en-US" sz="2000"/>
              <a:t>O(bd)</a:t>
            </a:r>
            <a:endParaRPr/>
          </a:p>
        </p:txBody>
      </p:sp>
      <p:sp>
        <p:nvSpPr>
          <p:cNvPr id="1203" name="Google Shape;1203;p119"/>
          <p:cNvSpPr/>
          <p:nvPr/>
        </p:nvSpPr>
        <p:spPr>
          <a:xfrm>
            <a:off x="6864350" y="37401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4" name="Google Shape;1204;p119"/>
          <p:cNvSpPr/>
          <p:nvPr/>
        </p:nvSpPr>
        <p:spPr>
          <a:xfrm>
            <a:off x="6483350" y="43497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205" name="Google Shape;1205;p119"/>
          <p:cNvCxnSpPr/>
          <p:nvPr/>
        </p:nvCxnSpPr>
        <p:spPr>
          <a:xfrm flipH="1">
            <a:off x="6553200" y="3886200"/>
            <a:ext cx="304800" cy="457200"/>
          </a:xfrm>
          <a:prstGeom prst="straightConnector1">
            <a:avLst/>
          </a:prstGeom>
          <a:noFill/>
          <a:ln cap="flat" cmpd="sng" w="12700">
            <a:solidFill>
              <a:schemeClr val="dk1"/>
            </a:solidFill>
            <a:prstDash val="solid"/>
            <a:round/>
            <a:headEnd len="sm" w="sm" type="none"/>
            <a:tailEnd len="sm" w="sm" type="none"/>
          </a:ln>
        </p:spPr>
      </p:cxnSp>
      <p:cxnSp>
        <p:nvCxnSpPr>
          <p:cNvPr id="1206" name="Google Shape;1206;p119"/>
          <p:cNvCxnSpPr/>
          <p:nvPr/>
        </p:nvCxnSpPr>
        <p:spPr>
          <a:xfrm>
            <a:off x="7010400" y="3886200"/>
            <a:ext cx="304800" cy="457200"/>
          </a:xfrm>
          <a:prstGeom prst="straightConnector1">
            <a:avLst/>
          </a:prstGeom>
          <a:noFill/>
          <a:ln cap="flat" cmpd="sng" w="12700">
            <a:solidFill>
              <a:schemeClr val="dk1"/>
            </a:solidFill>
            <a:prstDash val="solid"/>
            <a:round/>
            <a:headEnd len="sm" w="sm" type="none"/>
            <a:tailEnd len="sm" w="sm" type="none"/>
          </a:ln>
        </p:spPr>
      </p:cxnSp>
      <p:sp>
        <p:nvSpPr>
          <p:cNvPr id="1207" name="Google Shape;1207;p119"/>
          <p:cNvSpPr/>
          <p:nvPr/>
        </p:nvSpPr>
        <p:spPr>
          <a:xfrm>
            <a:off x="7245350" y="43497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8" name="Google Shape;1208;p119"/>
          <p:cNvSpPr/>
          <p:nvPr/>
        </p:nvSpPr>
        <p:spPr>
          <a:xfrm>
            <a:off x="6483350" y="43497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9" name="Google Shape;1209;p119"/>
          <p:cNvSpPr/>
          <p:nvPr/>
        </p:nvSpPr>
        <p:spPr>
          <a:xfrm>
            <a:off x="6864350" y="49593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210" name="Google Shape;1210;p119"/>
          <p:cNvCxnSpPr/>
          <p:nvPr/>
        </p:nvCxnSpPr>
        <p:spPr>
          <a:xfrm flipH="1">
            <a:off x="6172200" y="4495800"/>
            <a:ext cx="304800" cy="457200"/>
          </a:xfrm>
          <a:prstGeom prst="straightConnector1">
            <a:avLst/>
          </a:prstGeom>
          <a:noFill/>
          <a:ln cap="flat" cmpd="sng" w="12700">
            <a:solidFill>
              <a:schemeClr val="dk1"/>
            </a:solidFill>
            <a:prstDash val="solid"/>
            <a:round/>
            <a:headEnd len="sm" w="sm" type="none"/>
            <a:tailEnd len="sm" w="sm" type="none"/>
          </a:ln>
        </p:spPr>
      </p:cxnSp>
      <p:cxnSp>
        <p:nvCxnSpPr>
          <p:cNvPr id="1211" name="Google Shape;1211;p119"/>
          <p:cNvCxnSpPr/>
          <p:nvPr/>
        </p:nvCxnSpPr>
        <p:spPr>
          <a:xfrm>
            <a:off x="6629400" y="4495800"/>
            <a:ext cx="304800" cy="457200"/>
          </a:xfrm>
          <a:prstGeom prst="straightConnector1">
            <a:avLst/>
          </a:prstGeom>
          <a:noFill/>
          <a:ln cap="flat" cmpd="sng" w="12700">
            <a:solidFill>
              <a:schemeClr val="dk1"/>
            </a:solidFill>
            <a:prstDash val="solid"/>
            <a:round/>
            <a:headEnd len="sm" w="sm" type="none"/>
            <a:tailEnd len="sm" w="sm" type="none"/>
          </a:ln>
        </p:spPr>
      </p:cxnSp>
      <p:sp>
        <p:nvSpPr>
          <p:cNvPr id="1212" name="Google Shape;1212;p119"/>
          <p:cNvSpPr/>
          <p:nvPr/>
        </p:nvSpPr>
        <p:spPr>
          <a:xfrm>
            <a:off x="6864350" y="49593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3" name="Google Shape;1213;p119"/>
          <p:cNvSpPr/>
          <p:nvPr/>
        </p:nvSpPr>
        <p:spPr>
          <a:xfrm>
            <a:off x="6864350" y="49593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4" name="Google Shape;1214;p119"/>
          <p:cNvSpPr/>
          <p:nvPr/>
        </p:nvSpPr>
        <p:spPr>
          <a:xfrm>
            <a:off x="5721350" y="55689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215" name="Google Shape;1215;p119"/>
          <p:cNvCxnSpPr/>
          <p:nvPr/>
        </p:nvCxnSpPr>
        <p:spPr>
          <a:xfrm flipH="1">
            <a:off x="5791200" y="5105400"/>
            <a:ext cx="304800" cy="457200"/>
          </a:xfrm>
          <a:prstGeom prst="straightConnector1">
            <a:avLst/>
          </a:prstGeom>
          <a:noFill/>
          <a:ln cap="flat" cmpd="sng" w="12700">
            <a:solidFill>
              <a:schemeClr val="dk1"/>
            </a:solidFill>
            <a:prstDash val="solid"/>
            <a:round/>
            <a:headEnd len="sm" w="sm" type="none"/>
            <a:tailEnd len="sm" w="sm" type="none"/>
          </a:ln>
        </p:spPr>
      </p:cxnSp>
      <p:sp>
        <p:nvSpPr>
          <p:cNvPr id="1216" name="Google Shape;1216;p119"/>
          <p:cNvSpPr/>
          <p:nvPr/>
        </p:nvSpPr>
        <p:spPr>
          <a:xfrm>
            <a:off x="5721350" y="55689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7" name="Google Shape;1217;p119"/>
          <p:cNvSpPr/>
          <p:nvPr/>
        </p:nvSpPr>
        <p:spPr>
          <a:xfrm>
            <a:off x="5340350" y="61785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218" name="Google Shape;1218;p119"/>
          <p:cNvCxnSpPr/>
          <p:nvPr/>
        </p:nvCxnSpPr>
        <p:spPr>
          <a:xfrm flipH="1">
            <a:off x="5410200" y="5715000"/>
            <a:ext cx="304800" cy="457200"/>
          </a:xfrm>
          <a:prstGeom prst="straightConnector1">
            <a:avLst/>
          </a:prstGeom>
          <a:noFill/>
          <a:ln cap="flat" cmpd="sng" w="12700">
            <a:solidFill>
              <a:schemeClr val="dk1"/>
            </a:solidFill>
            <a:prstDash val="solid"/>
            <a:round/>
            <a:headEnd len="sm" w="sm" type="none"/>
            <a:tailEnd len="sm" w="sm" type="none"/>
          </a:ln>
        </p:spPr>
      </p:cxnSp>
      <p:cxnSp>
        <p:nvCxnSpPr>
          <p:cNvPr id="1219" name="Google Shape;1219;p119"/>
          <p:cNvCxnSpPr/>
          <p:nvPr/>
        </p:nvCxnSpPr>
        <p:spPr>
          <a:xfrm>
            <a:off x="5867400" y="5715000"/>
            <a:ext cx="304800" cy="457200"/>
          </a:xfrm>
          <a:prstGeom prst="straightConnector1">
            <a:avLst/>
          </a:prstGeom>
          <a:noFill/>
          <a:ln cap="flat" cmpd="sng" w="12700">
            <a:solidFill>
              <a:schemeClr val="dk1"/>
            </a:solidFill>
            <a:prstDash val="solid"/>
            <a:round/>
            <a:headEnd len="sm" w="sm" type="none"/>
            <a:tailEnd len="sm" w="sm" type="none"/>
          </a:ln>
        </p:spPr>
      </p:cxnSp>
      <p:sp>
        <p:nvSpPr>
          <p:cNvPr id="1220" name="Google Shape;1220;p119"/>
          <p:cNvSpPr/>
          <p:nvPr/>
        </p:nvSpPr>
        <p:spPr>
          <a:xfrm>
            <a:off x="6102350" y="61785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1" name="Google Shape;1221;p119"/>
          <p:cNvSpPr/>
          <p:nvPr/>
        </p:nvSpPr>
        <p:spPr>
          <a:xfrm>
            <a:off x="6102350" y="49593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2" name="Google Shape;1222;p119"/>
          <p:cNvSpPr/>
          <p:nvPr/>
        </p:nvSpPr>
        <p:spPr>
          <a:xfrm>
            <a:off x="6788150" y="15303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3" name="Google Shape;1223;p119"/>
          <p:cNvSpPr/>
          <p:nvPr/>
        </p:nvSpPr>
        <p:spPr>
          <a:xfrm>
            <a:off x="6407150" y="21399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224" name="Google Shape;1224;p119"/>
          <p:cNvCxnSpPr/>
          <p:nvPr/>
        </p:nvCxnSpPr>
        <p:spPr>
          <a:xfrm flipH="1">
            <a:off x="6477000" y="1676400"/>
            <a:ext cx="304800" cy="457200"/>
          </a:xfrm>
          <a:prstGeom prst="straightConnector1">
            <a:avLst/>
          </a:prstGeom>
          <a:noFill/>
          <a:ln cap="flat" cmpd="sng" w="12700">
            <a:solidFill>
              <a:schemeClr val="dk1"/>
            </a:solidFill>
            <a:prstDash val="solid"/>
            <a:round/>
            <a:headEnd len="sm" w="sm" type="none"/>
            <a:tailEnd len="sm" w="sm" type="none"/>
          </a:ln>
        </p:spPr>
      </p:cxnSp>
      <p:cxnSp>
        <p:nvCxnSpPr>
          <p:cNvPr id="1225" name="Google Shape;1225;p119"/>
          <p:cNvCxnSpPr/>
          <p:nvPr/>
        </p:nvCxnSpPr>
        <p:spPr>
          <a:xfrm>
            <a:off x="6934200" y="1676400"/>
            <a:ext cx="304800" cy="457200"/>
          </a:xfrm>
          <a:prstGeom prst="straightConnector1">
            <a:avLst/>
          </a:prstGeom>
          <a:noFill/>
          <a:ln cap="flat" cmpd="sng" w="12700">
            <a:solidFill>
              <a:schemeClr val="dk1"/>
            </a:solidFill>
            <a:prstDash val="solid"/>
            <a:round/>
            <a:headEnd len="sm" w="sm" type="none"/>
            <a:tailEnd len="sm" w="sm" type="none"/>
          </a:ln>
        </p:spPr>
      </p:cxnSp>
      <p:sp>
        <p:nvSpPr>
          <p:cNvPr id="1226" name="Google Shape;1226;p119"/>
          <p:cNvSpPr/>
          <p:nvPr/>
        </p:nvSpPr>
        <p:spPr>
          <a:xfrm>
            <a:off x="7169150" y="21399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7" name="Google Shape;1227;p119"/>
          <p:cNvSpPr/>
          <p:nvPr/>
        </p:nvSpPr>
        <p:spPr>
          <a:xfrm>
            <a:off x="6407150" y="21399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228" name="Google Shape;1228;p119"/>
          <p:cNvCxnSpPr/>
          <p:nvPr/>
        </p:nvCxnSpPr>
        <p:spPr>
          <a:xfrm flipH="1">
            <a:off x="6096000" y="2286000"/>
            <a:ext cx="304800" cy="457200"/>
          </a:xfrm>
          <a:prstGeom prst="straightConnector1">
            <a:avLst/>
          </a:prstGeom>
          <a:noFill/>
          <a:ln cap="flat" cmpd="sng" w="12700">
            <a:solidFill>
              <a:schemeClr val="dk1"/>
            </a:solidFill>
            <a:prstDash val="solid"/>
            <a:round/>
            <a:headEnd len="sm" w="sm" type="none"/>
            <a:tailEnd len="sm" w="sm" type="none"/>
          </a:ln>
        </p:spPr>
      </p:cxnSp>
      <p:cxnSp>
        <p:nvCxnSpPr>
          <p:cNvPr id="1229" name="Google Shape;1229;p119"/>
          <p:cNvCxnSpPr/>
          <p:nvPr/>
        </p:nvCxnSpPr>
        <p:spPr>
          <a:xfrm>
            <a:off x="6477000" y="2286000"/>
            <a:ext cx="76200" cy="457200"/>
          </a:xfrm>
          <a:prstGeom prst="straightConnector1">
            <a:avLst/>
          </a:prstGeom>
          <a:noFill/>
          <a:ln cap="flat" cmpd="sng" w="12700">
            <a:solidFill>
              <a:schemeClr val="dk1"/>
            </a:solidFill>
            <a:prstDash val="solid"/>
            <a:round/>
            <a:headEnd len="sm" w="sm" type="none"/>
            <a:tailEnd len="sm" w="sm" type="none"/>
          </a:ln>
        </p:spPr>
      </p:cxnSp>
      <p:sp>
        <p:nvSpPr>
          <p:cNvPr id="1230" name="Google Shape;1230;p119"/>
          <p:cNvSpPr/>
          <p:nvPr/>
        </p:nvSpPr>
        <p:spPr>
          <a:xfrm>
            <a:off x="6940550" y="27495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31" name="Google Shape;1231;p119"/>
          <p:cNvSpPr/>
          <p:nvPr/>
        </p:nvSpPr>
        <p:spPr>
          <a:xfrm>
            <a:off x="6483350" y="27495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232" name="Google Shape;1232;p119"/>
          <p:cNvCxnSpPr/>
          <p:nvPr/>
        </p:nvCxnSpPr>
        <p:spPr>
          <a:xfrm flipH="1">
            <a:off x="7010400" y="2286000"/>
            <a:ext cx="228600" cy="457200"/>
          </a:xfrm>
          <a:prstGeom prst="straightConnector1">
            <a:avLst/>
          </a:prstGeom>
          <a:noFill/>
          <a:ln cap="flat" cmpd="sng" w="12700">
            <a:solidFill>
              <a:schemeClr val="dk1"/>
            </a:solidFill>
            <a:prstDash val="solid"/>
            <a:round/>
            <a:headEnd len="sm" w="sm" type="none"/>
            <a:tailEnd len="sm" w="sm" type="none"/>
          </a:ln>
        </p:spPr>
      </p:cxnSp>
      <p:cxnSp>
        <p:nvCxnSpPr>
          <p:cNvPr id="1233" name="Google Shape;1233;p119"/>
          <p:cNvCxnSpPr/>
          <p:nvPr/>
        </p:nvCxnSpPr>
        <p:spPr>
          <a:xfrm>
            <a:off x="7315200" y="2286000"/>
            <a:ext cx="304800" cy="457200"/>
          </a:xfrm>
          <a:prstGeom prst="straightConnector1">
            <a:avLst/>
          </a:prstGeom>
          <a:noFill/>
          <a:ln cap="flat" cmpd="sng" w="12700">
            <a:solidFill>
              <a:schemeClr val="dk1"/>
            </a:solidFill>
            <a:prstDash val="solid"/>
            <a:round/>
            <a:headEnd len="sm" w="sm" type="none"/>
            <a:tailEnd len="sm" w="sm" type="none"/>
          </a:ln>
        </p:spPr>
      </p:cxnSp>
      <p:sp>
        <p:nvSpPr>
          <p:cNvPr id="1234" name="Google Shape;1234;p119"/>
          <p:cNvSpPr/>
          <p:nvPr/>
        </p:nvSpPr>
        <p:spPr>
          <a:xfrm>
            <a:off x="7550150" y="27495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35" name="Google Shape;1235;p119"/>
          <p:cNvSpPr/>
          <p:nvPr/>
        </p:nvSpPr>
        <p:spPr>
          <a:xfrm>
            <a:off x="6026150" y="27495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36" name="Google Shape;1236;p119"/>
          <p:cNvSpPr/>
          <p:nvPr/>
        </p:nvSpPr>
        <p:spPr>
          <a:xfrm>
            <a:off x="7910513" y="1349375"/>
            <a:ext cx="538162"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d=0</a:t>
            </a:r>
            <a:endParaRPr b="0" i="0" sz="1400" u="none" cap="none" strike="noStrike">
              <a:solidFill>
                <a:srgbClr val="000000"/>
              </a:solidFill>
              <a:latin typeface="Arial"/>
              <a:ea typeface="Arial"/>
              <a:cs typeface="Arial"/>
              <a:sym typeface="Arial"/>
            </a:endParaRPr>
          </a:p>
        </p:txBody>
      </p:sp>
      <p:sp>
        <p:nvSpPr>
          <p:cNvPr id="1237" name="Google Shape;1237;p119"/>
          <p:cNvSpPr/>
          <p:nvPr/>
        </p:nvSpPr>
        <p:spPr>
          <a:xfrm>
            <a:off x="7986713" y="2035175"/>
            <a:ext cx="538162"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d=1</a:t>
            </a:r>
            <a:endParaRPr b="0" i="0" sz="1400" u="none" cap="none" strike="noStrike">
              <a:solidFill>
                <a:srgbClr val="000000"/>
              </a:solidFill>
              <a:latin typeface="Arial"/>
              <a:ea typeface="Arial"/>
              <a:cs typeface="Arial"/>
              <a:sym typeface="Arial"/>
            </a:endParaRPr>
          </a:p>
        </p:txBody>
      </p:sp>
      <p:sp>
        <p:nvSpPr>
          <p:cNvPr id="1238" name="Google Shape;1238;p119"/>
          <p:cNvSpPr/>
          <p:nvPr/>
        </p:nvSpPr>
        <p:spPr>
          <a:xfrm>
            <a:off x="7986713" y="2568575"/>
            <a:ext cx="538162"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d=2</a:t>
            </a:r>
            <a:endParaRPr b="0" i="0" sz="1400" u="none" cap="none" strike="noStrike">
              <a:solidFill>
                <a:srgbClr val="000000"/>
              </a:solidFill>
              <a:latin typeface="Arial"/>
              <a:ea typeface="Arial"/>
              <a:cs typeface="Arial"/>
              <a:sym typeface="Arial"/>
            </a:endParaRPr>
          </a:p>
        </p:txBody>
      </p:sp>
      <p:sp>
        <p:nvSpPr>
          <p:cNvPr id="1239" name="Google Shape;1239;p119"/>
          <p:cNvSpPr/>
          <p:nvPr/>
        </p:nvSpPr>
        <p:spPr>
          <a:xfrm>
            <a:off x="7605713" y="2873375"/>
            <a:ext cx="346075"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240" name="Google Shape;1240;p119"/>
          <p:cNvSpPr/>
          <p:nvPr/>
        </p:nvSpPr>
        <p:spPr>
          <a:xfrm>
            <a:off x="6310313" y="6073775"/>
            <a:ext cx="238125"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241" name="Google Shape;1241;p119"/>
          <p:cNvCxnSpPr/>
          <p:nvPr/>
        </p:nvCxnSpPr>
        <p:spPr>
          <a:xfrm>
            <a:off x="6248400" y="5105400"/>
            <a:ext cx="304800" cy="457200"/>
          </a:xfrm>
          <a:prstGeom prst="straightConnector1">
            <a:avLst/>
          </a:prstGeom>
          <a:noFill/>
          <a:ln cap="flat" cmpd="sng" w="12700">
            <a:solidFill>
              <a:schemeClr val="dk1"/>
            </a:solidFill>
            <a:prstDash val="solid"/>
            <a:round/>
            <a:headEnd len="sm" w="sm" type="none"/>
            <a:tailEnd len="sm" w="sm" type="none"/>
          </a:ln>
        </p:spPr>
      </p:cxnSp>
      <p:sp>
        <p:nvSpPr>
          <p:cNvPr id="1242" name="Google Shape;1242;p119"/>
          <p:cNvSpPr/>
          <p:nvPr/>
        </p:nvSpPr>
        <p:spPr>
          <a:xfrm>
            <a:off x="6483350" y="55689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43" name="Google Shape;1243;p119"/>
          <p:cNvSpPr/>
          <p:nvPr/>
        </p:nvSpPr>
        <p:spPr>
          <a:xfrm>
            <a:off x="7681913" y="3635375"/>
            <a:ext cx="546100"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d=0</a:t>
            </a:r>
            <a:endParaRPr b="0" i="0" sz="1400" u="none" cap="none" strike="noStrike">
              <a:solidFill>
                <a:srgbClr val="000000"/>
              </a:solidFill>
              <a:latin typeface="Arial"/>
              <a:ea typeface="Arial"/>
              <a:cs typeface="Arial"/>
              <a:sym typeface="Arial"/>
            </a:endParaRPr>
          </a:p>
        </p:txBody>
      </p:sp>
      <p:sp>
        <p:nvSpPr>
          <p:cNvPr id="1244" name="Google Shape;1244;p119"/>
          <p:cNvSpPr/>
          <p:nvPr/>
        </p:nvSpPr>
        <p:spPr>
          <a:xfrm>
            <a:off x="7681913" y="4244975"/>
            <a:ext cx="546100"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d=1</a:t>
            </a:r>
            <a:endParaRPr b="0" i="0" sz="1400" u="none" cap="none" strike="noStrike">
              <a:solidFill>
                <a:srgbClr val="000000"/>
              </a:solidFill>
              <a:latin typeface="Arial"/>
              <a:ea typeface="Arial"/>
              <a:cs typeface="Arial"/>
              <a:sym typeface="Arial"/>
            </a:endParaRPr>
          </a:p>
        </p:txBody>
      </p:sp>
      <p:sp>
        <p:nvSpPr>
          <p:cNvPr id="1245" name="Google Shape;1245;p119"/>
          <p:cNvSpPr/>
          <p:nvPr/>
        </p:nvSpPr>
        <p:spPr>
          <a:xfrm>
            <a:off x="7681913" y="4854575"/>
            <a:ext cx="546100" cy="146208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d=4</a:t>
            </a:r>
            <a:endParaRPr b="0" i="0" sz="1400" u="none" cap="none" strike="noStrike">
              <a:solidFill>
                <a:srgbClr val="000000"/>
              </a:solidFill>
              <a:latin typeface="Arial"/>
              <a:ea typeface="Arial"/>
              <a:cs typeface="Arial"/>
              <a:sym typeface="Arial"/>
            </a:endParaRPr>
          </a:p>
        </p:txBody>
      </p:sp>
      <p:pic>
        <p:nvPicPr>
          <p:cNvPr id="1246" name="Google Shape;1246;p119"/>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0" name="Shape 1250"/>
        <p:cNvGrpSpPr/>
        <p:nvPr/>
      </p:nvGrpSpPr>
      <p:grpSpPr>
        <a:xfrm>
          <a:off x="0" y="0"/>
          <a:ext cx="0" cy="0"/>
          <a:chOff x="0" y="0"/>
          <a:chExt cx="0" cy="0"/>
        </a:xfrm>
      </p:grpSpPr>
      <p:sp>
        <p:nvSpPr>
          <p:cNvPr id="1251" name="Google Shape;1251;p1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sp>
        <p:nvSpPr>
          <p:cNvPr id="1252" name="Google Shape;1252;p120"/>
          <p:cNvSpPr txBox="1"/>
          <p:nvPr>
            <p:ph idx="1" type="body"/>
          </p:nvPr>
        </p:nvSpPr>
        <p:spPr>
          <a:xfrm>
            <a:off x="457200" y="1600200"/>
            <a:ext cx="8229600" cy="49530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1800"/>
              <a:buChar char="•"/>
            </a:pPr>
            <a:r>
              <a:rPr b="1" lang="en-US" sz="1800"/>
              <a:t>Completeness:</a:t>
            </a:r>
            <a:r>
              <a:rPr lang="en-US" sz="1800"/>
              <a:t> DFS search algorithm is complete within finite state space as it will expand every node within a limited search tree.</a:t>
            </a:r>
            <a:endParaRPr/>
          </a:p>
          <a:p>
            <a:pPr indent="0" lvl="0" marL="0" rtl="0" algn="l">
              <a:lnSpc>
                <a:spcPct val="100000"/>
              </a:lnSpc>
              <a:spcBef>
                <a:spcPts val="360"/>
              </a:spcBef>
              <a:spcAft>
                <a:spcPts val="0"/>
              </a:spcAft>
              <a:buClr>
                <a:schemeClr val="dk1"/>
              </a:buClr>
              <a:buSzPts val="1800"/>
              <a:buNone/>
            </a:pPr>
            <a:r>
              <a:t/>
            </a:r>
            <a:endParaRPr sz="1800"/>
          </a:p>
          <a:p>
            <a:pPr indent="-342900" lvl="0" marL="342900" rtl="0" algn="l">
              <a:lnSpc>
                <a:spcPct val="100000"/>
              </a:lnSpc>
              <a:spcBef>
                <a:spcPts val="360"/>
              </a:spcBef>
              <a:spcAft>
                <a:spcPts val="0"/>
              </a:spcAft>
              <a:buClr>
                <a:schemeClr val="dk1"/>
              </a:buClr>
              <a:buSzPts val="1800"/>
              <a:buChar char="•"/>
            </a:pPr>
            <a:r>
              <a:rPr b="1" lang="en-US" sz="1800"/>
              <a:t>Time Complexity:</a:t>
            </a:r>
            <a:r>
              <a:rPr lang="en-US" sz="1800"/>
              <a:t> Time complexity of DFS will be equivalent to the node traversed by the algorithm. It is given by:</a:t>
            </a:r>
            <a:endParaRPr/>
          </a:p>
          <a:p>
            <a:pPr indent="0" lvl="0" marL="0" rtl="0" algn="l">
              <a:lnSpc>
                <a:spcPct val="100000"/>
              </a:lnSpc>
              <a:spcBef>
                <a:spcPts val="360"/>
              </a:spcBef>
              <a:spcAft>
                <a:spcPts val="0"/>
              </a:spcAft>
              <a:buClr>
                <a:schemeClr val="dk1"/>
              </a:buClr>
              <a:buSzPts val="1800"/>
              <a:buNone/>
            </a:pPr>
            <a:r>
              <a:rPr b="1" lang="en-US" sz="1800"/>
              <a:t>T(n)= 1+ n</a:t>
            </a:r>
            <a:r>
              <a:rPr b="1" baseline="30000" lang="en-US" sz="1800"/>
              <a:t>2</a:t>
            </a:r>
            <a:r>
              <a:rPr b="1" lang="en-US" sz="1800"/>
              <a:t>+ n</a:t>
            </a:r>
            <a:r>
              <a:rPr b="1" baseline="30000" lang="en-US" sz="1800"/>
              <a:t>3</a:t>
            </a:r>
            <a:r>
              <a:rPr b="1" lang="en-US" sz="1800"/>
              <a:t> +.........+ n</a:t>
            </a:r>
            <a:r>
              <a:rPr b="1" baseline="30000" lang="en-US" sz="1800"/>
              <a:t>m</a:t>
            </a:r>
            <a:r>
              <a:rPr b="1" lang="en-US" sz="1800"/>
              <a:t>=O(n</a:t>
            </a:r>
            <a:r>
              <a:rPr b="1" baseline="30000" lang="en-US" sz="1800"/>
              <a:t>m</a:t>
            </a:r>
            <a:r>
              <a:rPr b="1" lang="en-US" sz="1800"/>
              <a:t>)</a:t>
            </a:r>
            <a:endParaRPr sz="1800"/>
          </a:p>
          <a:p>
            <a:pPr indent="0" lvl="0" marL="0" rtl="0" algn="l">
              <a:lnSpc>
                <a:spcPct val="100000"/>
              </a:lnSpc>
              <a:spcBef>
                <a:spcPts val="360"/>
              </a:spcBef>
              <a:spcAft>
                <a:spcPts val="0"/>
              </a:spcAft>
              <a:buClr>
                <a:schemeClr val="dk1"/>
              </a:buClr>
              <a:buSzPts val="1800"/>
              <a:buNone/>
            </a:pPr>
            <a:r>
              <a:rPr b="1" lang="en-US" sz="1800"/>
              <a:t>       </a:t>
            </a:r>
            <a:r>
              <a:rPr lang="en-US" sz="1800"/>
              <a:t>Where, m= maximum depth of any node and this can be much larger than d          </a:t>
            </a:r>
            <a:endParaRPr/>
          </a:p>
          <a:p>
            <a:pPr indent="0" lvl="0" marL="0" rtl="0" algn="l">
              <a:lnSpc>
                <a:spcPct val="100000"/>
              </a:lnSpc>
              <a:spcBef>
                <a:spcPts val="360"/>
              </a:spcBef>
              <a:spcAft>
                <a:spcPts val="0"/>
              </a:spcAft>
              <a:buClr>
                <a:schemeClr val="dk1"/>
              </a:buClr>
              <a:buSzPts val="1800"/>
              <a:buNone/>
            </a:pPr>
            <a:r>
              <a:rPr lang="en-US" sz="1800"/>
              <a:t>        (Shallowest solution depth)</a:t>
            </a:r>
            <a:endParaRPr/>
          </a:p>
          <a:p>
            <a:pPr indent="0" lvl="0" marL="0" rtl="0" algn="l">
              <a:lnSpc>
                <a:spcPct val="100000"/>
              </a:lnSpc>
              <a:spcBef>
                <a:spcPts val="360"/>
              </a:spcBef>
              <a:spcAft>
                <a:spcPts val="0"/>
              </a:spcAft>
              <a:buClr>
                <a:schemeClr val="dk1"/>
              </a:buClr>
              <a:buSzPts val="1800"/>
              <a:buNone/>
            </a:pPr>
            <a:r>
              <a:t/>
            </a:r>
            <a:endParaRPr sz="1800"/>
          </a:p>
          <a:p>
            <a:pPr indent="-342900" lvl="0" marL="342900" rtl="0" algn="l">
              <a:lnSpc>
                <a:spcPct val="100000"/>
              </a:lnSpc>
              <a:spcBef>
                <a:spcPts val="400"/>
              </a:spcBef>
              <a:spcAft>
                <a:spcPts val="0"/>
              </a:spcAft>
              <a:buClr>
                <a:schemeClr val="dk1"/>
              </a:buClr>
              <a:buSzPts val="2000"/>
              <a:buChar char="•"/>
            </a:pPr>
            <a:r>
              <a:rPr b="1" lang="en-US" sz="2000"/>
              <a:t>Space Complexity:</a:t>
            </a:r>
            <a:r>
              <a:rPr lang="en-US" sz="2000"/>
              <a:t> DFS algorithm needs to store only single path from the root node, hence space complexity of DFS is equivalent to the size of the fringe set, which is </a:t>
            </a:r>
            <a:r>
              <a:rPr b="1" lang="en-US" sz="2000"/>
              <a:t>O(bm)</a:t>
            </a:r>
            <a:r>
              <a:rPr lang="en-US" sz="2000"/>
              <a:t>.</a:t>
            </a:r>
            <a:endParaRPr/>
          </a:p>
          <a:p>
            <a:pPr indent="0" lvl="0" marL="0" rtl="0" algn="l">
              <a:lnSpc>
                <a:spcPct val="100000"/>
              </a:lnSpc>
              <a:spcBef>
                <a:spcPts val="400"/>
              </a:spcBef>
              <a:spcAft>
                <a:spcPts val="0"/>
              </a:spcAft>
              <a:buClr>
                <a:schemeClr val="dk1"/>
              </a:buClr>
              <a:buSzPts val="2000"/>
              <a:buNone/>
            </a:pPr>
            <a:r>
              <a:t/>
            </a:r>
            <a:endParaRPr sz="2000"/>
          </a:p>
          <a:p>
            <a:pPr indent="-342900" lvl="0" marL="342900" rtl="0" algn="l">
              <a:lnSpc>
                <a:spcPct val="100000"/>
              </a:lnSpc>
              <a:spcBef>
                <a:spcPts val="400"/>
              </a:spcBef>
              <a:spcAft>
                <a:spcPts val="0"/>
              </a:spcAft>
              <a:buClr>
                <a:schemeClr val="dk1"/>
              </a:buClr>
              <a:buSzPts val="2000"/>
              <a:buChar char="•"/>
            </a:pPr>
            <a:r>
              <a:rPr b="1" lang="en-US" sz="2000"/>
              <a:t>Optimal:</a:t>
            </a:r>
            <a:r>
              <a:rPr lang="en-US" sz="2000"/>
              <a:t> DFS search algorithm is non-optimal, as it may generate a large number of steps or high cost to reach to the goal node.</a:t>
            </a:r>
            <a:endParaRPr sz="1200"/>
          </a:p>
          <a:p>
            <a:pPr indent="-215900" lvl="0" marL="342900" rtl="0" algn="l">
              <a:lnSpc>
                <a:spcPct val="100000"/>
              </a:lnSpc>
              <a:spcBef>
                <a:spcPts val="400"/>
              </a:spcBef>
              <a:spcAft>
                <a:spcPts val="0"/>
              </a:spcAft>
              <a:buClr>
                <a:schemeClr val="dk1"/>
              </a:buClr>
              <a:buSzPts val="2000"/>
              <a:buNone/>
            </a:pPr>
            <a:r>
              <a:t/>
            </a:r>
            <a:endParaRPr sz="2000"/>
          </a:p>
        </p:txBody>
      </p:sp>
      <p:pic>
        <p:nvPicPr>
          <p:cNvPr id="1253" name="Google Shape;1253;p120"/>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2"/>
          <p:cNvSpPr txBox="1"/>
          <p:nvPr>
            <p:ph idx="10" type="dt"/>
          </p:nvPr>
        </p:nvSpPr>
        <p:spPr>
          <a:xfrm>
            <a:off x="381000" y="6400800"/>
            <a:ext cx="8534400" cy="228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000">
                <a:latin typeface="Arial"/>
                <a:ea typeface="Arial"/>
                <a:cs typeface="Arial"/>
                <a:sym typeface="Arial"/>
              </a:rPr>
              <a:t>3/28/2022</a:t>
            </a:r>
            <a:endParaRPr b="1" sz="1000">
              <a:latin typeface="Arial"/>
              <a:ea typeface="Arial"/>
              <a:cs typeface="Arial"/>
              <a:sym typeface="Arial"/>
            </a:endParaRPr>
          </a:p>
        </p:txBody>
      </p:sp>
      <p:sp>
        <p:nvSpPr>
          <p:cNvPr id="241" name="Google Shape;241;p12"/>
          <p:cNvSpPr txBox="1"/>
          <p:nvPr>
            <p:ph type="title"/>
          </p:nvPr>
        </p:nvSpPr>
        <p:spPr>
          <a:xfrm>
            <a:off x="457200" y="274638"/>
            <a:ext cx="8229600" cy="8683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a:solidFill>
                  <a:srgbClr val="FF0000"/>
                </a:solidFill>
              </a:rPr>
              <a:t>Intelligent Agents</a:t>
            </a:r>
            <a:endParaRPr>
              <a:solidFill>
                <a:srgbClr val="FF0000"/>
              </a:solidFill>
            </a:endParaRPr>
          </a:p>
        </p:txBody>
      </p:sp>
      <p:sp>
        <p:nvSpPr>
          <p:cNvPr id="242" name="Google Shape;242;p12"/>
          <p:cNvSpPr txBox="1"/>
          <p:nvPr>
            <p:ph idx="1" type="body"/>
          </p:nvPr>
        </p:nvSpPr>
        <p:spPr>
          <a:xfrm>
            <a:off x="457200" y="1219200"/>
            <a:ext cx="8229600" cy="4906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Agents and environments</a:t>
            </a:r>
            <a:endParaRPr/>
          </a:p>
          <a:p>
            <a:pPr indent="-342900" lvl="0" marL="342900" rtl="0" algn="l">
              <a:lnSpc>
                <a:spcPct val="100000"/>
              </a:lnSpc>
              <a:spcBef>
                <a:spcPts val="640"/>
              </a:spcBef>
              <a:spcAft>
                <a:spcPts val="0"/>
              </a:spcAft>
              <a:buClr>
                <a:schemeClr val="dk1"/>
              </a:buClr>
              <a:buSzPts val="3200"/>
              <a:buChar char="•"/>
            </a:pPr>
            <a:r>
              <a:rPr lang="en-US"/>
              <a:t>Rationality</a:t>
            </a:r>
            <a:endParaRPr/>
          </a:p>
          <a:p>
            <a:pPr indent="-342900" lvl="0" marL="342900" rtl="0" algn="l">
              <a:lnSpc>
                <a:spcPct val="100000"/>
              </a:lnSpc>
              <a:spcBef>
                <a:spcPts val="640"/>
              </a:spcBef>
              <a:spcAft>
                <a:spcPts val="0"/>
              </a:spcAft>
              <a:buClr>
                <a:schemeClr val="dk1"/>
              </a:buClr>
              <a:buSzPts val="3200"/>
              <a:buChar char="•"/>
            </a:pPr>
            <a:r>
              <a:rPr lang="en-US"/>
              <a:t>PEAS (Performance measure, Environment, Actuators, Sensors)</a:t>
            </a:r>
            <a:endParaRPr/>
          </a:p>
          <a:p>
            <a:pPr indent="-342900" lvl="0" marL="342900" rtl="0" algn="l">
              <a:lnSpc>
                <a:spcPct val="100000"/>
              </a:lnSpc>
              <a:spcBef>
                <a:spcPts val="640"/>
              </a:spcBef>
              <a:spcAft>
                <a:spcPts val="0"/>
              </a:spcAft>
              <a:buClr>
                <a:schemeClr val="dk1"/>
              </a:buClr>
              <a:buSzPts val="3200"/>
              <a:buChar char="•"/>
            </a:pPr>
            <a:r>
              <a:rPr lang="en-US"/>
              <a:t>Environment types</a:t>
            </a:r>
            <a:endParaRPr/>
          </a:p>
          <a:p>
            <a:pPr indent="-342900" lvl="0" marL="342900" rtl="0" algn="l">
              <a:lnSpc>
                <a:spcPct val="100000"/>
              </a:lnSpc>
              <a:spcBef>
                <a:spcPts val="640"/>
              </a:spcBef>
              <a:spcAft>
                <a:spcPts val="0"/>
              </a:spcAft>
              <a:buClr>
                <a:schemeClr val="dk1"/>
              </a:buClr>
              <a:buSzPts val="3200"/>
              <a:buChar char="•"/>
            </a:pPr>
            <a:r>
              <a:rPr lang="en-US"/>
              <a:t>Agent types 0r The Structure of Agents</a:t>
            </a:r>
            <a:endParaRPr/>
          </a:p>
        </p:txBody>
      </p:sp>
      <p:sp>
        <p:nvSpPr>
          <p:cNvPr id="243" name="Google Shape;243;p12"/>
          <p:cNvSpPr txBox="1"/>
          <p:nvPr>
            <p:ph idx="12" type="sldNum"/>
          </p:nvPr>
        </p:nvSpPr>
        <p:spPr>
          <a:xfrm>
            <a:off x="1524000" y="6248400"/>
            <a:ext cx="1295400" cy="457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44" name="Google Shape;244;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245" name="Google Shape;245;p12"/>
          <p:cNvPicPr preferRelativeResize="0"/>
          <p:nvPr/>
        </p:nvPicPr>
        <p:blipFill rotWithShape="1">
          <a:blip r:embed="rId3">
            <a:alphaModFix/>
          </a:blip>
          <a:srcRect b="0" l="0" r="0" t="0"/>
          <a:stretch/>
        </p:blipFill>
        <p:spPr>
          <a:xfrm>
            <a:off x="0" y="0"/>
            <a:ext cx="1270000" cy="1200150"/>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7" name="Shape 1257"/>
        <p:cNvGrpSpPr/>
        <p:nvPr/>
      </p:nvGrpSpPr>
      <p:grpSpPr>
        <a:xfrm>
          <a:off x="0" y="0"/>
          <a:ext cx="0" cy="0"/>
          <a:chOff x="0" y="0"/>
          <a:chExt cx="0" cy="0"/>
        </a:xfrm>
      </p:grpSpPr>
      <p:sp>
        <p:nvSpPr>
          <p:cNvPr id="1258" name="Google Shape;1258;p1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Advantages and Disadvantages of Depth limited search</a:t>
            </a:r>
            <a:endParaRPr/>
          </a:p>
        </p:txBody>
      </p:sp>
      <p:sp>
        <p:nvSpPr>
          <p:cNvPr id="1259" name="Google Shape;1259;p1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b="1" lang="en-US"/>
              <a:t>Advantages:</a:t>
            </a:r>
            <a:endParaRPr/>
          </a:p>
          <a:p>
            <a:pPr indent="-342900" lvl="0" marL="342900" rtl="0" algn="l">
              <a:lnSpc>
                <a:spcPct val="100000"/>
              </a:lnSpc>
              <a:spcBef>
                <a:spcPts val="640"/>
              </a:spcBef>
              <a:spcAft>
                <a:spcPts val="0"/>
              </a:spcAft>
              <a:buClr>
                <a:schemeClr val="dk1"/>
              </a:buClr>
              <a:buSzPts val="3200"/>
              <a:buChar char="•"/>
            </a:pPr>
            <a:r>
              <a:rPr lang="en-US"/>
              <a:t>Depth-limited search is Memory efficient.</a:t>
            </a:r>
            <a:endParaRPr/>
          </a:p>
          <a:p>
            <a:pPr indent="-342900" lvl="0" marL="342900" rtl="0" algn="l">
              <a:lnSpc>
                <a:spcPct val="100000"/>
              </a:lnSpc>
              <a:spcBef>
                <a:spcPts val="640"/>
              </a:spcBef>
              <a:spcAft>
                <a:spcPts val="0"/>
              </a:spcAft>
              <a:buClr>
                <a:schemeClr val="dk1"/>
              </a:buClr>
              <a:buSzPts val="3200"/>
              <a:buChar char="•"/>
            </a:pPr>
            <a:r>
              <a:rPr b="1" lang="en-US"/>
              <a:t>Disadvantages:</a:t>
            </a:r>
            <a:endParaRPr/>
          </a:p>
          <a:p>
            <a:pPr indent="-342900" lvl="0" marL="342900" rtl="0" algn="l">
              <a:lnSpc>
                <a:spcPct val="100000"/>
              </a:lnSpc>
              <a:spcBef>
                <a:spcPts val="640"/>
              </a:spcBef>
              <a:spcAft>
                <a:spcPts val="0"/>
              </a:spcAft>
              <a:buClr>
                <a:schemeClr val="dk1"/>
              </a:buClr>
              <a:buSzPts val="3200"/>
              <a:buChar char="•"/>
            </a:pPr>
            <a:r>
              <a:rPr lang="en-US"/>
              <a:t>Depth-limited search also has a disadvantage of incompleteness.</a:t>
            </a:r>
            <a:endParaRPr/>
          </a:p>
          <a:p>
            <a:pPr indent="-342900" lvl="0" marL="342900" rtl="0" algn="l">
              <a:lnSpc>
                <a:spcPct val="100000"/>
              </a:lnSpc>
              <a:spcBef>
                <a:spcPts val="640"/>
              </a:spcBef>
              <a:spcAft>
                <a:spcPts val="0"/>
              </a:spcAft>
              <a:buClr>
                <a:schemeClr val="dk1"/>
              </a:buClr>
              <a:buSzPts val="3200"/>
              <a:buChar char="•"/>
            </a:pPr>
            <a:r>
              <a:rPr lang="en-US"/>
              <a:t>It may not be optimal if the problem has more than one solution.</a:t>
            </a:r>
            <a:endParaRPr/>
          </a:p>
          <a:p>
            <a:pPr indent="-215900" lvl="0" marL="342900" rtl="0" algn="l">
              <a:lnSpc>
                <a:spcPct val="100000"/>
              </a:lnSpc>
              <a:spcBef>
                <a:spcPts val="400"/>
              </a:spcBef>
              <a:spcAft>
                <a:spcPts val="0"/>
              </a:spcAft>
              <a:buClr>
                <a:schemeClr val="dk1"/>
              </a:buClr>
              <a:buSzPts val="2000"/>
              <a:buNone/>
            </a:pPr>
            <a:r>
              <a:t/>
            </a:r>
            <a:endParaRPr sz="2000"/>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4" name="Shape 1264"/>
        <p:cNvGrpSpPr/>
        <p:nvPr/>
      </p:nvGrpSpPr>
      <p:grpSpPr>
        <a:xfrm>
          <a:off x="0" y="0"/>
          <a:ext cx="0" cy="0"/>
          <a:chOff x="0" y="0"/>
          <a:chExt cx="0" cy="0"/>
        </a:xfrm>
      </p:grpSpPr>
      <p:sp>
        <p:nvSpPr>
          <p:cNvPr id="1265" name="Google Shape;1265;p122"/>
          <p:cNvSpPr txBox="1"/>
          <p:nvPr>
            <p:ph type="title"/>
          </p:nvPr>
        </p:nvSpPr>
        <p:spPr>
          <a:xfrm>
            <a:off x="473439" y="319088"/>
            <a:ext cx="7772400" cy="62388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t>Depth Limited Search (</a:t>
            </a:r>
            <a:r>
              <a:rPr b="1" lang="en-US" sz="2800" u="sng"/>
              <a:t>DLS</a:t>
            </a:r>
            <a:r>
              <a:rPr b="1" lang="en-US" sz="2800"/>
              <a:t>):</a:t>
            </a:r>
            <a:br>
              <a:rPr b="1" lang="en-US" sz="2800"/>
            </a:br>
            <a:r>
              <a:rPr i="1" lang="en-US" sz="2400"/>
              <a:t>To avoid infinite search of DFS</a:t>
            </a:r>
            <a:endParaRPr/>
          </a:p>
        </p:txBody>
      </p:sp>
      <p:sp>
        <p:nvSpPr>
          <p:cNvPr id="1266" name="Google Shape;1266;p122"/>
          <p:cNvSpPr txBox="1"/>
          <p:nvPr/>
        </p:nvSpPr>
        <p:spPr>
          <a:xfrm>
            <a:off x="795338" y="2100263"/>
            <a:ext cx="7678737" cy="2554287"/>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2000"/>
              <a:buFont typeface="Times New Roman"/>
              <a:buChar char="•"/>
            </a:pPr>
            <a:r>
              <a:rPr b="1" i="0" lang="en-US" sz="2000" u="none" cap="none" strike="noStrike">
                <a:solidFill>
                  <a:schemeClr val="dk1"/>
                </a:solidFill>
                <a:latin typeface="Times New Roman"/>
                <a:ea typeface="Times New Roman"/>
                <a:cs typeface="Times New Roman"/>
                <a:sym typeface="Times New Roman"/>
              </a:rPr>
              <a:t>Stop DFS at a </a:t>
            </a:r>
            <a:r>
              <a:rPr b="1" i="1" lang="en-US" sz="2000" u="none" cap="none" strike="noStrike">
                <a:solidFill>
                  <a:schemeClr val="dk1"/>
                </a:solidFill>
                <a:latin typeface="Times New Roman"/>
                <a:ea typeface="Times New Roman"/>
                <a:cs typeface="Times New Roman"/>
                <a:sym typeface="Times New Roman"/>
              </a:rPr>
              <a:t>fixed</a:t>
            </a:r>
            <a:r>
              <a:rPr b="1" i="0" lang="en-US" sz="2000" u="none" cap="none" strike="noStrike">
                <a:solidFill>
                  <a:schemeClr val="dk1"/>
                </a:solidFill>
                <a:latin typeface="Times New Roman"/>
                <a:ea typeface="Times New Roman"/>
                <a:cs typeface="Times New Roman"/>
                <a:sym typeface="Times New Roman"/>
              </a:rPr>
              <a:t> depth </a:t>
            </a:r>
            <a:r>
              <a:rPr b="1" i="1" lang="en-US" sz="2000" u="none" cap="none" strike="noStrike">
                <a:solidFill>
                  <a:srgbClr val="7030A0"/>
                </a:solidFill>
                <a:latin typeface="Times New Roman"/>
                <a:ea typeface="Times New Roman"/>
                <a:cs typeface="Times New Roman"/>
                <a:sym typeface="Times New Roman"/>
              </a:rPr>
              <a:t>l</a:t>
            </a:r>
            <a:r>
              <a:rPr b="1" i="1" lang="en-US" sz="2000" u="none" cap="none" strike="noStrike">
                <a:solidFill>
                  <a:schemeClr val="dk1"/>
                </a:solidFill>
                <a:latin typeface="Times New Roman"/>
                <a:ea typeface="Times New Roman"/>
                <a:cs typeface="Times New Roman"/>
                <a:sym typeface="Times New Roman"/>
              </a:rPr>
              <a:t>, </a:t>
            </a:r>
            <a:r>
              <a:rPr b="1" i="0" lang="en-US" sz="2000" u="none" cap="none" strike="noStrike">
                <a:solidFill>
                  <a:schemeClr val="dk1"/>
                </a:solidFill>
                <a:latin typeface="Times New Roman"/>
                <a:ea typeface="Times New Roman"/>
                <a:cs typeface="Times New Roman"/>
                <a:sym typeface="Times New Roman"/>
              </a:rPr>
              <a:t>no mater what</a:t>
            </a:r>
            <a:endParaRPr b="0" i="0" sz="1400" u="none" cap="none" strike="noStrike">
              <a:solidFill>
                <a:srgbClr val="000000"/>
              </a:solidFill>
              <a:latin typeface="Arial"/>
              <a:ea typeface="Arial"/>
              <a:cs typeface="Arial"/>
              <a:sym typeface="Arial"/>
            </a:endParaRPr>
          </a:p>
          <a:p>
            <a:pPr indent="-215900" lvl="0" marL="342900" marR="0" rtl="0" algn="l">
              <a:lnSpc>
                <a:spcPct val="100000"/>
              </a:lnSpc>
              <a:spcBef>
                <a:spcPts val="0"/>
              </a:spcBef>
              <a:spcAft>
                <a:spcPts val="0"/>
              </a:spcAft>
              <a:buClr>
                <a:schemeClr val="dk1"/>
              </a:buClr>
              <a:buSzPts val="2000"/>
              <a:buFont typeface="Times New Roman"/>
              <a:buNone/>
            </a:pPr>
            <a:r>
              <a:t/>
            </a:r>
            <a:endParaRPr b="1" i="0" sz="2000" u="none" cap="none" strike="noStrik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2000"/>
              <a:buFont typeface="Times New Roman"/>
              <a:buChar char="•"/>
            </a:pPr>
            <a:r>
              <a:rPr b="1" i="0" lang="en-US" sz="2000" u="none" cap="none" strike="noStrike">
                <a:solidFill>
                  <a:schemeClr val="dk1"/>
                </a:solidFill>
                <a:latin typeface="Times New Roman"/>
                <a:ea typeface="Times New Roman"/>
                <a:cs typeface="Times New Roman"/>
                <a:sym typeface="Times New Roman"/>
              </a:rPr>
              <a:t>Goal, may NOT be found:  </a:t>
            </a:r>
            <a:r>
              <a:rPr b="1" i="1" lang="en-US" sz="2000" u="none" cap="none" strike="noStrike">
                <a:solidFill>
                  <a:srgbClr val="FF0000"/>
                </a:solidFill>
                <a:latin typeface="Times New Roman"/>
                <a:ea typeface="Times New Roman"/>
                <a:cs typeface="Times New Roman"/>
                <a:sym typeface="Times New Roman"/>
              </a:rPr>
              <a:t>Incomplete</a:t>
            </a:r>
            <a:r>
              <a:rPr b="1" i="1" lang="en-US" sz="2000" u="none" cap="none" strike="noStrike">
                <a:solidFill>
                  <a:schemeClr val="dk1"/>
                </a:solidFill>
                <a:latin typeface="Times New Roman"/>
                <a:ea typeface="Times New Roman"/>
                <a:cs typeface="Times New Roman"/>
                <a:sym typeface="Times New Roman"/>
              </a:rPr>
              <a:t> Algorithm</a:t>
            </a:r>
            <a:endParaRPr b="0" i="0" sz="1400" u="none" cap="none" strike="noStrike">
              <a:solidFill>
                <a:srgbClr val="000000"/>
              </a:solidFill>
              <a:latin typeface="Arial"/>
              <a:ea typeface="Arial"/>
              <a:cs typeface="Arial"/>
              <a:sym typeface="Arial"/>
            </a:endParaRPr>
          </a:p>
          <a:p>
            <a:pPr indent="-342900" lvl="1" marL="1085850" marR="0" rtl="0" algn="l">
              <a:lnSpc>
                <a:spcPct val="100000"/>
              </a:lnSpc>
              <a:spcBef>
                <a:spcPts val="0"/>
              </a:spcBef>
              <a:spcAft>
                <a:spcPts val="0"/>
              </a:spcAft>
              <a:buClr>
                <a:schemeClr val="dk1"/>
              </a:buClr>
              <a:buSzPts val="2000"/>
              <a:buFont typeface="Times New Roman"/>
              <a:buChar char="–"/>
            </a:pPr>
            <a:r>
              <a:rPr b="1" i="0" lang="en-US" sz="2000" u="none" cap="none" strike="noStrike">
                <a:solidFill>
                  <a:schemeClr val="dk1"/>
                </a:solidFill>
                <a:latin typeface="Times New Roman"/>
                <a:ea typeface="Times New Roman"/>
                <a:cs typeface="Times New Roman"/>
                <a:sym typeface="Times New Roman"/>
              </a:rPr>
              <a:t>If goal depth </a:t>
            </a:r>
            <a:r>
              <a:rPr b="1" i="1" lang="en-US" sz="2000" u="none" cap="none" strike="noStrike">
                <a:solidFill>
                  <a:schemeClr val="dk1"/>
                </a:solidFill>
                <a:latin typeface="Times New Roman"/>
                <a:ea typeface="Times New Roman"/>
                <a:cs typeface="Times New Roman"/>
                <a:sym typeface="Times New Roman"/>
              </a:rPr>
              <a:t>d &gt; l</a:t>
            </a:r>
            <a:endParaRPr b="0" i="0" sz="1400" u="none" cap="none" strike="noStrike">
              <a:solidFill>
                <a:srgbClr val="000000"/>
              </a:solidFill>
              <a:latin typeface="Arial"/>
              <a:ea typeface="Arial"/>
              <a:cs typeface="Arial"/>
              <a:sym typeface="Arial"/>
            </a:endParaRPr>
          </a:p>
          <a:p>
            <a:pPr indent="-215900" lvl="0" marL="342900" marR="0" rtl="0" algn="l">
              <a:lnSpc>
                <a:spcPct val="100000"/>
              </a:lnSpc>
              <a:spcBef>
                <a:spcPts val="0"/>
              </a:spcBef>
              <a:spcAft>
                <a:spcPts val="0"/>
              </a:spcAft>
              <a:buClr>
                <a:schemeClr val="dk1"/>
              </a:buClr>
              <a:buSzPts val="2000"/>
              <a:buFont typeface="Times New Roman"/>
              <a:buNone/>
            </a:pPr>
            <a:r>
              <a:t/>
            </a:r>
            <a:endParaRPr b="1" i="1" sz="2000" u="none" cap="none" strike="noStrik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2000"/>
              <a:buFont typeface="Times New Roman"/>
              <a:buChar char="•"/>
            </a:pPr>
            <a:r>
              <a:rPr b="1" i="0" lang="en-US" sz="2000" u="none" cap="none" strike="noStrike">
                <a:solidFill>
                  <a:schemeClr val="dk1"/>
                </a:solidFill>
                <a:latin typeface="Times New Roman"/>
                <a:ea typeface="Times New Roman"/>
                <a:cs typeface="Times New Roman"/>
                <a:sym typeface="Times New Roman"/>
              </a:rPr>
              <a:t>Why DLS?	To avoid getting stuck at infinite (read: large) depth</a:t>
            </a:r>
            <a:endParaRPr b="0" i="0" sz="1400" u="none" cap="none" strike="noStrike">
              <a:solidFill>
                <a:srgbClr val="000000"/>
              </a:solidFill>
              <a:latin typeface="Arial"/>
              <a:ea typeface="Arial"/>
              <a:cs typeface="Arial"/>
              <a:sym typeface="Arial"/>
            </a:endParaRPr>
          </a:p>
          <a:p>
            <a:pPr indent="-215900" lvl="0" marL="342900" marR="0" rtl="0" algn="l">
              <a:lnSpc>
                <a:spcPct val="100000"/>
              </a:lnSpc>
              <a:spcBef>
                <a:spcPts val="0"/>
              </a:spcBef>
              <a:spcAft>
                <a:spcPts val="0"/>
              </a:spcAft>
              <a:buClr>
                <a:schemeClr val="dk1"/>
              </a:buClr>
              <a:buSzPts val="2000"/>
              <a:buFont typeface="Times New Roman"/>
              <a:buNone/>
            </a:pPr>
            <a:r>
              <a:t/>
            </a:r>
            <a:endParaRPr b="1" i="0" sz="2000" u="none" cap="none" strike="noStrik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2000"/>
              <a:buFont typeface="Times New Roman"/>
              <a:buChar char="•"/>
            </a:pPr>
            <a:r>
              <a:rPr b="1" i="0" lang="en-US" sz="2000" u="none" cap="none" strike="noStrike">
                <a:solidFill>
                  <a:schemeClr val="dk1"/>
                </a:solidFill>
                <a:latin typeface="Times New Roman"/>
                <a:ea typeface="Times New Roman"/>
                <a:cs typeface="Times New Roman"/>
                <a:sym typeface="Times New Roman"/>
              </a:rPr>
              <a:t>Time: </a:t>
            </a:r>
            <a:r>
              <a:rPr b="1" i="0" lang="en-US" sz="2000" u="none" cap="none" strike="noStrike">
                <a:solidFill>
                  <a:srgbClr val="7030A0"/>
                </a:solidFill>
                <a:latin typeface="Times New Roman"/>
                <a:ea typeface="Times New Roman"/>
                <a:cs typeface="Times New Roman"/>
                <a:sym typeface="Times New Roman"/>
              </a:rPr>
              <a:t>O(b</a:t>
            </a:r>
            <a:r>
              <a:rPr b="1" baseline="30000" i="0" lang="en-US" sz="2000" u="none" cap="none" strike="noStrike">
                <a:solidFill>
                  <a:srgbClr val="7030A0"/>
                </a:solidFill>
                <a:latin typeface="Times New Roman"/>
                <a:ea typeface="Times New Roman"/>
                <a:cs typeface="Times New Roman"/>
                <a:sym typeface="Times New Roman"/>
              </a:rPr>
              <a:t>l</a:t>
            </a:r>
            <a:r>
              <a:rPr b="1" i="0" lang="en-US" sz="2000" u="none" cap="none" strike="noStrike">
                <a:solidFill>
                  <a:srgbClr val="7030A0"/>
                </a:solidFill>
                <a:latin typeface="Times New Roman"/>
                <a:ea typeface="Times New Roman"/>
                <a:cs typeface="Times New Roman"/>
                <a:sym typeface="Times New Roman"/>
              </a:rPr>
              <a:t>)</a:t>
            </a:r>
            <a:r>
              <a:rPr b="1" i="0" lang="en-US" sz="2000" u="none" cap="none" strike="noStrike">
                <a:solidFill>
                  <a:schemeClr val="dk1"/>
                </a:solidFill>
                <a:latin typeface="Times New Roman"/>
                <a:ea typeface="Times New Roman"/>
                <a:cs typeface="Times New Roman"/>
                <a:sym typeface="Times New Roman"/>
              </a:rPr>
              <a:t>,    Memory: </a:t>
            </a:r>
            <a:r>
              <a:rPr b="1" i="0" lang="en-US" sz="2000" u="none" cap="none" strike="noStrike">
                <a:solidFill>
                  <a:srgbClr val="7030A0"/>
                </a:solidFill>
                <a:latin typeface="Times New Roman"/>
                <a:ea typeface="Times New Roman"/>
                <a:cs typeface="Times New Roman"/>
                <a:sym typeface="Times New Roman"/>
              </a:rPr>
              <a:t>O(bl)</a:t>
            </a:r>
            <a:endParaRPr b="0" i="0" sz="1400" u="none" cap="none" strike="noStrike">
              <a:solidFill>
                <a:srgbClr val="000000"/>
              </a:solidFill>
              <a:latin typeface="Arial"/>
              <a:ea typeface="Arial"/>
              <a:cs typeface="Arial"/>
              <a:sym typeface="Arial"/>
            </a:endParaRPr>
          </a:p>
        </p:txBody>
      </p:sp>
      <p:sp>
        <p:nvSpPr>
          <p:cNvPr id="1267" name="Google Shape;1267;p122"/>
          <p:cNvSpPr/>
          <p:nvPr/>
        </p:nvSpPr>
        <p:spPr>
          <a:xfrm>
            <a:off x="7026275" y="4619625"/>
            <a:ext cx="152400" cy="1524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68" name="Google Shape;1268;p122"/>
          <p:cNvSpPr/>
          <p:nvPr/>
        </p:nvSpPr>
        <p:spPr>
          <a:xfrm>
            <a:off x="7435850" y="4899025"/>
            <a:ext cx="152400" cy="1524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69" name="Google Shape;1269;p122"/>
          <p:cNvSpPr/>
          <p:nvPr/>
        </p:nvSpPr>
        <p:spPr>
          <a:xfrm>
            <a:off x="6788150" y="4899025"/>
            <a:ext cx="152400" cy="1524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70" name="Google Shape;1270;p122"/>
          <p:cNvSpPr/>
          <p:nvPr/>
        </p:nvSpPr>
        <p:spPr>
          <a:xfrm>
            <a:off x="6569075" y="5153025"/>
            <a:ext cx="152400" cy="1524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71" name="Google Shape;1271;p122"/>
          <p:cNvSpPr/>
          <p:nvPr/>
        </p:nvSpPr>
        <p:spPr>
          <a:xfrm>
            <a:off x="6961188" y="5153025"/>
            <a:ext cx="152400" cy="1524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72" name="Google Shape;1272;p122"/>
          <p:cNvSpPr/>
          <p:nvPr/>
        </p:nvSpPr>
        <p:spPr>
          <a:xfrm>
            <a:off x="7269163" y="5146675"/>
            <a:ext cx="152400" cy="1524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73" name="Google Shape;1273;p122"/>
          <p:cNvSpPr/>
          <p:nvPr/>
        </p:nvSpPr>
        <p:spPr>
          <a:xfrm>
            <a:off x="7732713" y="5146675"/>
            <a:ext cx="152400" cy="152400"/>
          </a:xfrm>
          <a:prstGeom prst="ellipse">
            <a:avLst/>
          </a:prstGeom>
          <a:solidFill>
            <a:srgbClr val="C00000"/>
          </a:solid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274" name="Google Shape;1274;p122"/>
          <p:cNvSpPr/>
          <p:nvPr/>
        </p:nvSpPr>
        <p:spPr>
          <a:xfrm>
            <a:off x="6416675" y="5514975"/>
            <a:ext cx="152400" cy="152400"/>
          </a:xfrm>
          <a:prstGeom prst="ellipse">
            <a:avLst/>
          </a:prstGeom>
          <a:solidFill>
            <a:schemeClr val="accent1"/>
          </a:solidFill>
          <a:ln cap="flat" cmpd="sng" w="9525">
            <a:solidFill>
              <a:schemeClr val="dk1">
                <a:alpha val="11764"/>
              </a:scheme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Times New Roman"/>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1275" name="Google Shape;1275;p122"/>
          <p:cNvCxnSpPr>
            <a:endCxn id="1269" idx="7"/>
          </p:cNvCxnSpPr>
          <p:nvPr/>
        </p:nvCxnSpPr>
        <p:spPr>
          <a:xfrm flipH="1">
            <a:off x="6918232" y="4772243"/>
            <a:ext cx="108000" cy="149100"/>
          </a:xfrm>
          <a:prstGeom prst="straightConnector1">
            <a:avLst/>
          </a:prstGeom>
          <a:noFill/>
          <a:ln cap="flat" cmpd="sng" w="9525">
            <a:solidFill>
              <a:schemeClr val="dk1"/>
            </a:solidFill>
            <a:prstDash val="solid"/>
            <a:round/>
            <a:headEnd len="sm" w="sm" type="none"/>
            <a:tailEnd len="med" w="med" type="triangle"/>
          </a:ln>
        </p:spPr>
      </p:cxnSp>
      <p:cxnSp>
        <p:nvCxnSpPr>
          <p:cNvPr id="1276" name="Google Shape;1276;p122"/>
          <p:cNvCxnSpPr/>
          <p:nvPr/>
        </p:nvCxnSpPr>
        <p:spPr>
          <a:xfrm flipH="1">
            <a:off x="6696075" y="5029200"/>
            <a:ext cx="109538" cy="150813"/>
          </a:xfrm>
          <a:prstGeom prst="straightConnector1">
            <a:avLst/>
          </a:prstGeom>
          <a:noFill/>
          <a:ln cap="flat" cmpd="sng" w="9525">
            <a:solidFill>
              <a:schemeClr val="dk1"/>
            </a:solidFill>
            <a:prstDash val="solid"/>
            <a:round/>
            <a:headEnd len="sm" w="sm" type="none"/>
            <a:tailEnd len="med" w="med" type="triangle"/>
          </a:ln>
        </p:spPr>
      </p:cxnSp>
      <p:cxnSp>
        <p:nvCxnSpPr>
          <p:cNvPr id="1277" name="Google Shape;1277;p122"/>
          <p:cNvCxnSpPr/>
          <p:nvPr/>
        </p:nvCxnSpPr>
        <p:spPr>
          <a:xfrm flipH="1">
            <a:off x="6537325" y="5348288"/>
            <a:ext cx="107950" cy="149225"/>
          </a:xfrm>
          <a:prstGeom prst="straightConnector1">
            <a:avLst/>
          </a:prstGeom>
          <a:noFill/>
          <a:ln cap="flat" cmpd="sng" w="9525">
            <a:solidFill>
              <a:schemeClr val="dk1"/>
            </a:solidFill>
            <a:prstDash val="dash"/>
            <a:round/>
            <a:headEnd len="sm" w="sm" type="none"/>
            <a:tailEnd len="med" w="med" type="triangle"/>
          </a:ln>
        </p:spPr>
      </p:cxnSp>
      <p:cxnSp>
        <p:nvCxnSpPr>
          <p:cNvPr id="1278" name="Google Shape;1278;p122"/>
          <p:cNvCxnSpPr/>
          <p:nvPr/>
        </p:nvCxnSpPr>
        <p:spPr>
          <a:xfrm flipH="1">
            <a:off x="7348538" y="5041900"/>
            <a:ext cx="109537" cy="149225"/>
          </a:xfrm>
          <a:prstGeom prst="straightConnector1">
            <a:avLst/>
          </a:prstGeom>
          <a:noFill/>
          <a:ln cap="flat" cmpd="sng" w="9525">
            <a:solidFill>
              <a:schemeClr val="dk1"/>
            </a:solidFill>
            <a:prstDash val="solid"/>
            <a:round/>
            <a:headEnd len="sm" w="sm" type="none"/>
            <a:tailEnd len="med" w="med" type="triangle"/>
          </a:ln>
        </p:spPr>
      </p:cxnSp>
      <p:cxnSp>
        <p:nvCxnSpPr>
          <p:cNvPr id="1279" name="Google Shape;1279;p122"/>
          <p:cNvCxnSpPr/>
          <p:nvPr/>
        </p:nvCxnSpPr>
        <p:spPr>
          <a:xfrm>
            <a:off x="7261225" y="4749800"/>
            <a:ext cx="103188" cy="127000"/>
          </a:xfrm>
          <a:prstGeom prst="straightConnector1">
            <a:avLst/>
          </a:prstGeom>
          <a:noFill/>
          <a:ln cap="flat" cmpd="sng" w="9525">
            <a:solidFill>
              <a:schemeClr val="dk1"/>
            </a:solidFill>
            <a:prstDash val="solid"/>
            <a:round/>
            <a:headEnd len="sm" w="sm" type="none"/>
            <a:tailEnd len="med" w="med" type="triangle"/>
          </a:ln>
        </p:spPr>
      </p:cxnSp>
      <p:cxnSp>
        <p:nvCxnSpPr>
          <p:cNvPr id="1280" name="Google Shape;1280;p122"/>
          <p:cNvCxnSpPr/>
          <p:nvPr/>
        </p:nvCxnSpPr>
        <p:spPr>
          <a:xfrm>
            <a:off x="6926263" y="5051425"/>
            <a:ext cx="103187" cy="127000"/>
          </a:xfrm>
          <a:prstGeom prst="straightConnector1">
            <a:avLst/>
          </a:prstGeom>
          <a:noFill/>
          <a:ln cap="flat" cmpd="sng" w="9525">
            <a:solidFill>
              <a:schemeClr val="dk1"/>
            </a:solidFill>
            <a:prstDash val="solid"/>
            <a:round/>
            <a:headEnd len="sm" w="sm" type="none"/>
            <a:tailEnd len="med" w="med" type="triangle"/>
          </a:ln>
        </p:spPr>
      </p:cxnSp>
      <p:cxnSp>
        <p:nvCxnSpPr>
          <p:cNvPr id="1281" name="Google Shape;1281;p122"/>
          <p:cNvCxnSpPr/>
          <p:nvPr/>
        </p:nvCxnSpPr>
        <p:spPr>
          <a:xfrm>
            <a:off x="7666038" y="5051425"/>
            <a:ext cx="103187" cy="127000"/>
          </a:xfrm>
          <a:prstGeom prst="straightConnector1">
            <a:avLst/>
          </a:prstGeom>
          <a:noFill/>
          <a:ln cap="flat" cmpd="sng" w="9525">
            <a:solidFill>
              <a:schemeClr val="dk1"/>
            </a:solidFill>
            <a:prstDash val="solid"/>
            <a:round/>
            <a:headEnd len="sm" w="sm" type="none"/>
            <a:tailEnd len="med" w="med" type="triangle"/>
          </a:ln>
        </p:spPr>
      </p:cxnSp>
      <p:sp>
        <p:nvSpPr>
          <p:cNvPr id="1282" name="Google Shape;1282;p122"/>
          <p:cNvSpPr txBox="1"/>
          <p:nvPr/>
        </p:nvSpPr>
        <p:spPr>
          <a:xfrm>
            <a:off x="7831138" y="5181600"/>
            <a:ext cx="501650" cy="2762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200"/>
              <a:buFont typeface="Times New Roman"/>
              <a:buNone/>
            </a:pPr>
            <a:r>
              <a:rPr b="1" i="1" lang="en-US" sz="1200" u="none" cap="none" strike="noStrike">
                <a:solidFill>
                  <a:schemeClr val="dk1"/>
                </a:solidFill>
                <a:latin typeface="Times New Roman"/>
                <a:ea typeface="Times New Roman"/>
                <a:cs typeface="Times New Roman"/>
                <a:sym typeface="Times New Roman"/>
              </a:rPr>
              <a:t>Goal</a:t>
            </a:r>
            <a:endParaRPr b="0" i="0" sz="1400" u="none" cap="none" strike="noStrike">
              <a:solidFill>
                <a:srgbClr val="000000"/>
              </a:solidFill>
              <a:latin typeface="Arial"/>
              <a:ea typeface="Arial"/>
              <a:cs typeface="Arial"/>
              <a:sym typeface="Arial"/>
            </a:endParaRPr>
          </a:p>
        </p:txBody>
      </p:sp>
      <p:cxnSp>
        <p:nvCxnSpPr>
          <p:cNvPr id="1283" name="Google Shape;1283;p122"/>
          <p:cNvCxnSpPr/>
          <p:nvPr/>
        </p:nvCxnSpPr>
        <p:spPr>
          <a:xfrm>
            <a:off x="5883275" y="5051425"/>
            <a:ext cx="2590800" cy="0"/>
          </a:xfrm>
          <a:prstGeom prst="straightConnector1">
            <a:avLst/>
          </a:prstGeom>
          <a:noFill/>
          <a:ln cap="flat" cmpd="sng" w="9525">
            <a:solidFill>
              <a:schemeClr val="dk1"/>
            </a:solidFill>
            <a:prstDash val="solid"/>
            <a:round/>
            <a:headEnd len="sm" w="sm" type="none"/>
            <a:tailEnd len="sm" w="sm" type="none"/>
          </a:ln>
        </p:spPr>
      </p:cxnSp>
      <p:sp>
        <p:nvSpPr>
          <p:cNvPr id="1284" name="Google Shape;1284;p122"/>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pic>
        <p:nvPicPr>
          <p:cNvPr id="1285" name="Google Shape;1285;p122"/>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9" name="Shape 1289"/>
        <p:cNvGrpSpPr/>
        <p:nvPr/>
      </p:nvGrpSpPr>
      <p:grpSpPr>
        <a:xfrm>
          <a:off x="0" y="0"/>
          <a:ext cx="0" cy="0"/>
          <a:chOff x="0" y="0"/>
          <a:chExt cx="0" cy="0"/>
        </a:xfrm>
      </p:grpSpPr>
      <p:sp>
        <p:nvSpPr>
          <p:cNvPr id="1290" name="Google Shape;1290;p123"/>
          <p:cNvSpPr txBox="1"/>
          <p:nvPr>
            <p:ph type="title"/>
          </p:nvPr>
        </p:nvSpPr>
        <p:spPr>
          <a:xfrm>
            <a:off x="424721" y="-19753"/>
            <a:ext cx="8229600" cy="88335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Depth-Limited Search</a:t>
            </a:r>
            <a:endParaRPr/>
          </a:p>
        </p:txBody>
      </p:sp>
      <p:sp>
        <p:nvSpPr>
          <p:cNvPr id="1291" name="Google Shape;1291;p123"/>
          <p:cNvSpPr txBox="1"/>
          <p:nvPr>
            <p:ph idx="1" type="body"/>
          </p:nvPr>
        </p:nvSpPr>
        <p:spPr>
          <a:xfrm>
            <a:off x="228600" y="887101"/>
            <a:ext cx="8610600" cy="4751699"/>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A depth-limited search algorithm is similar to depth-first search with a predetermined limit. </a:t>
            </a:r>
            <a:endParaRPr sz="2400"/>
          </a:p>
          <a:p>
            <a:pPr indent="-342900" lvl="0" marL="342900" rtl="0" algn="l">
              <a:lnSpc>
                <a:spcPct val="100000"/>
              </a:lnSpc>
              <a:spcBef>
                <a:spcPts val="480"/>
              </a:spcBef>
              <a:spcAft>
                <a:spcPts val="0"/>
              </a:spcAft>
              <a:buClr>
                <a:schemeClr val="dk1"/>
              </a:buClr>
              <a:buSzPts val="2400"/>
              <a:buChar char="•"/>
            </a:pPr>
            <a:r>
              <a:rPr lang="en-US" sz="2400"/>
              <a:t>Depth-limited search can solve the drawback of the infinite path in the Depth-first search.</a:t>
            </a:r>
            <a:endParaRPr/>
          </a:p>
          <a:p>
            <a:pPr indent="-342900" lvl="0" marL="342900" rtl="0" algn="l">
              <a:lnSpc>
                <a:spcPct val="100000"/>
              </a:lnSpc>
              <a:spcBef>
                <a:spcPts val="480"/>
              </a:spcBef>
              <a:spcAft>
                <a:spcPts val="0"/>
              </a:spcAft>
              <a:buClr>
                <a:schemeClr val="dk1"/>
              </a:buClr>
              <a:buSzPts val="2400"/>
              <a:buChar char="•"/>
            </a:pPr>
            <a:r>
              <a:rPr lang="en-US" sz="2400"/>
              <a:t> In this algorithm, the node at the depth limit will treat as it has no successor nodes further.</a:t>
            </a:r>
            <a:endParaRPr/>
          </a:p>
          <a:p>
            <a:pPr indent="-342900" lvl="0" marL="342900" rtl="0" algn="l">
              <a:lnSpc>
                <a:spcPct val="100000"/>
              </a:lnSpc>
              <a:spcBef>
                <a:spcPts val="480"/>
              </a:spcBef>
              <a:spcAft>
                <a:spcPts val="0"/>
              </a:spcAft>
              <a:buClr>
                <a:schemeClr val="dk1"/>
              </a:buClr>
              <a:buSzPts val="2400"/>
              <a:buChar char="•"/>
            </a:pPr>
            <a:r>
              <a:rPr lang="en-US" sz="2400"/>
              <a:t>Depth-limited search can be terminated with two Conditions of failure:</a:t>
            </a:r>
            <a:endParaRPr/>
          </a:p>
          <a:p>
            <a:pPr indent="-342900" lvl="0" marL="342900" rtl="0" algn="l">
              <a:lnSpc>
                <a:spcPct val="100000"/>
              </a:lnSpc>
              <a:spcBef>
                <a:spcPts val="480"/>
              </a:spcBef>
              <a:spcAft>
                <a:spcPts val="0"/>
              </a:spcAft>
              <a:buClr>
                <a:schemeClr val="dk1"/>
              </a:buClr>
              <a:buSzPts val="2400"/>
              <a:buChar char="•"/>
            </a:pPr>
            <a:r>
              <a:rPr lang="en-US" sz="2400"/>
              <a:t>Standard failure value: It indicates that problem does not have any solution.</a:t>
            </a:r>
            <a:endParaRPr/>
          </a:p>
          <a:p>
            <a:pPr indent="-342900" lvl="0" marL="342900" rtl="0" algn="l">
              <a:lnSpc>
                <a:spcPct val="100000"/>
              </a:lnSpc>
              <a:spcBef>
                <a:spcPts val="480"/>
              </a:spcBef>
              <a:spcAft>
                <a:spcPts val="0"/>
              </a:spcAft>
              <a:buClr>
                <a:schemeClr val="dk1"/>
              </a:buClr>
              <a:buSzPts val="2400"/>
              <a:buChar char="•"/>
            </a:pPr>
            <a:r>
              <a:rPr lang="en-US" sz="2400"/>
              <a:t>Cutoff failure value: It defines no solution for the problem within a given depth limit.</a:t>
            </a:r>
            <a:endParaRPr sz="2400"/>
          </a:p>
        </p:txBody>
      </p:sp>
      <p:pic>
        <p:nvPicPr>
          <p:cNvPr id="1292" name="Google Shape;1292;p123"/>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sp>
        <p:nvSpPr>
          <p:cNvPr id="1297" name="Google Shape;1297;p124"/>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Depth-Limited Search</a:t>
            </a:r>
            <a:endParaRPr/>
          </a:p>
        </p:txBody>
      </p:sp>
      <p:pic>
        <p:nvPicPr>
          <p:cNvPr id="1298" name="Google Shape;1298;p124"/>
          <p:cNvPicPr preferRelativeResize="0"/>
          <p:nvPr/>
        </p:nvPicPr>
        <p:blipFill rotWithShape="1">
          <a:blip r:embed="rId3">
            <a:alphaModFix/>
          </a:blip>
          <a:srcRect b="0" l="0" r="0" t="0"/>
          <a:stretch/>
        </p:blipFill>
        <p:spPr>
          <a:xfrm>
            <a:off x="400050" y="1685925"/>
            <a:ext cx="8343900" cy="4257675"/>
          </a:xfrm>
          <a:prstGeom prst="rect">
            <a:avLst/>
          </a:prstGeom>
          <a:noFill/>
          <a:ln>
            <a:noFill/>
          </a:ln>
        </p:spPr>
      </p:pic>
      <p:pic>
        <p:nvPicPr>
          <p:cNvPr id="1299" name="Google Shape;1299;p124"/>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pic>
        <p:nvPicPr>
          <p:cNvPr id="1304" name="Google Shape;1304;p125"/>
          <p:cNvPicPr preferRelativeResize="0"/>
          <p:nvPr/>
        </p:nvPicPr>
        <p:blipFill rotWithShape="1">
          <a:blip r:embed="rId3">
            <a:alphaModFix/>
          </a:blip>
          <a:srcRect b="0" l="0" r="0" t="0"/>
          <a:stretch/>
        </p:blipFill>
        <p:spPr>
          <a:xfrm>
            <a:off x="738976" y="533400"/>
            <a:ext cx="8024024" cy="5714999"/>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8" name="Shape 1308"/>
        <p:cNvGrpSpPr/>
        <p:nvPr/>
      </p:nvGrpSpPr>
      <p:grpSpPr>
        <a:xfrm>
          <a:off x="0" y="0"/>
          <a:ext cx="0" cy="0"/>
          <a:chOff x="0" y="0"/>
          <a:chExt cx="0" cy="0"/>
        </a:xfrm>
      </p:grpSpPr>
      <p:sp>
        <p:nvSpPr>
          <p:cNvPr id="1309" name="Google Shape;1309;p1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Depth-Limited Search Properties</a:t>
            </a:r>
            <a:endParaRPr/>
          </a:p>
        </p:txBody>
      </p:sp>
      <p:sp>
        <p:nvSpPr>
          <p:cNvPr id="1310" name="Google Shape;1310;p12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Char char="•"/>
            </a:pPr>
            <a:r>
              <a:rPr b="1" lang="en-US" sz="2800"/>
              <a:t>Completeness:</a:t>
            </a:r>
            <a:r>
              <a:rPr lang="en-US" sz="2800"/>
              <a:t> DLS search algorithm is complete if the solution is above the depth-limit.</a:t>
            </a:r>
            <a:endParaRPr/>
          </a:p>
          <a:p>
            <a:pPr indent="-342900" lvl="0" marL="342900" rtl="0" algn="l">
              <a:lnSpc>
                <a:spcPct val="100000"/>
              </a:lnSpc>
              <a:spcBef>
                <a:spcPts val="560"/>
              </a:spcBef>
              <a:spcAft>
                <a:spcPts val="0"/>
              </a:spcAft>
              <a:buClr>
                <a:schemeClr val="dk1"/>
              </a:buClr>
              <a:buSzPts val="2800"/>
              <a:buChar char="•"/>
            </a:pPr>
            <a:r>
              <a:rPr b="1" lang="en-US" sz="2800"/>
              <a:t>Time Complexity:</a:t>
            </a:r>
            <a:r>
              <a:rPr lang="en-US" sz="2800"/>
              <a:t> Time complexity of DLS algorithm is </a:t>
            </a:r>
            <a:r>
              <a:rPr b="1" lang="en-US" sz="2800"/>
              <a:t>O(b</a:t>
            </a:r>
            <a:r>
              <a:rPr b="1" baseline="30000" lang="en-US" sz="2800"/>
              <a:t>ℓ</a:t>
            </a:r>
            <a:r>
              <a:rPr b="1" lang="en-US" sz="2800"/>
              <a:t>)</a:t>
            </a:r>
            <a:r>
              <a:rPr lang="en-US" sz="2800"/>
              <a:t>.</a:t>
            </a:r>
            <a:endParaRPr/>
          </a:p>
          <a:p>
            <a:pPr indent="-342900" lvl="0" marL="342900" rtl="0" algn="l">
              <a:lnSpc>
                <a:spcPct val="100000"/>
              </a:lnSpc>
              <a:spcBef>
                <a:spcPts val="560"/>
              </a:spcBef>
              <a:spcAft>
                <a:spcPts val="0"/>
              </a:spcAft>
              <a:buClr>
                <a:schemeClr val="dk1"/>
              </a:buClr>
              <a:buSzPts val="2800"/>
              <a:buChar char="•"/>
            </a:pPr>
            <a:r>
              <a:rPr b="1" lang="en-US" sz="2800"/>
              <a:t>Space Complexity:</a:t>
            </a:r>
            <a:r>
              <a:rPr lang="en-US" sz="2800"/>
              <a:t> Space complexity of DLS algorithm is O</a:t>
            </a:r>
            <a:r>
              <a:rPr b="1" lang="en-US" sz="2800"/>
              <a:t>(b×ℓ)</a:t>
            </a:r>
            <a:r>
              <a:rPr lang="en-US" sz="2800"/>
              <a:t>.</a:t>
            </a:r>
            <a:endParaRPr/>
          </a:p>
          <a:p>
            <a:pPr indent="-342900" lvl="0" marL="342900" rtl="0" algn="l">
              <a:lnSpc>
                <a:spcPct val="100000"/>
              </a:lnSpc>
              <a:spcBef>
                <a:spcPts val="560"/>
              </a:spcBef>
              <a:spcAft>
                <a:spcPts val="0"/>
              </a:spcAft>
              <a:buClr>
                <a:schemeClr val="dk1"/>
              </a:buClr>
              <a:buSzPts val="2800"/>
              <a:buChar char="•"/>
            </a:pPr>
            <a:r>
              <a:rPr b="1" lang="en-US" sz="2800"/>
              <a:t>Optimal:</a:t>
            </a:r>
            <a:r>
              <a:rPr lang="en-US" sz="2800"/>
              <a:t> Depth-limited search can be viewed as a special case of DFS, and it is also not optimal even if ℓ&gt;d.</a:t>
            </a:r>
            <a:endParaRPr/>
          </a:p>
        </p:txBody>
      </p:sp>
      <p:pic>
        <p:nvPicPr>
          <p:cNvPr id="1311" name="Google Shape;1311;p126"/>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5" name="Shape 1315"/>
        <p:cNvGrpSpPr/>
        <p:nvPr/>
      </p:nvGrpSpPr>
      <p:grpSpPr>
        <a:xfrm>
          <a:off x="0" y="0"/>
          <a:ext cx="0" cy="0"/>
          <a:chOff x="0" y="0"/>
          <a:chExt cx="0" cy="0"/>
        </a:xfrm>
      </p:grpSpPr>
      <p:sp>
        <p:nvSpPr>
          <p:cNvPr id="1316" name="Google Shape;1316;p127"/>
          <p:cNvSpPr txBox="1"/>
          <p:nvPr>
            <p:ph idx="1" type="body"/>
          </p:nvPr>
        </p:nvSpPr>
        <p:spPr>
          <a:xfrm>
            <a:off x="457200" y="899826"/>
            <a:ext cx="8458200" cy="5577174"/>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The iterative deepening algorithm is a combination of DFS and BFS algorithms. This search algorithm finds out the best depth limit and does it by gradually increasing the limit until a goal is found.</a:t>
            </a:r>
            <a:endParaRPr/>
          </a:p>
          <a:p>
            <a:pPr indent="-342900" lvl="0" marL="342900" rtl="0" algn="l">
              <a:lnSpc>
                <a:spcPct val="100000"/>
              </a:lnSpc>
              <a:spcBef>
                <a:spcPts val="480"/>
              </a:spcBef>
              <a:spcAft>
                <a:spcPts val="0"/>
              </a:spcAft>
              <a:buClr>
                <a:schemeClr val="dk1"/>
              </a:buClr>
              <a:buSzPts val="2400"/>
              <a:buChar char="•"/>
            </a:pPr>
            <a:r>
              <a:rPr lang="en-US" sz="2400"/>
              <a:t>This algorithm performs depth-first search up to a certain "depth limit", and it keeps increasing the depth limit after each iteration until the goal node is found.</a:t>
            </a:r>
            <a:endParaRPr/>
          </a:p>
          <a:p>
            <a:pPr indent="-342900" lvl="0" marL="342900" rtl="0" algn="l">
              <a:lnSpc>
                <a:spcPct val="100000"/>
              </a:lnSpc>
              <a:spcBef>
                <a:spcPts val="480"/>
              </a:spcBef>
              <a:spcAft>
                <a:spcPts val="0"/>
              </a:spcAft>
              <a:buClr>
                <a:schemeClr val="dk1"/>
              </a:buClr>
              <a:buSzPts val="2400"/>
              <a:buChar char="•"/>
            </a:pPr>
            <a:r>
              <a:rPr lang="en-US" sz="2400"/>
              <a:t>This Search algorithm combines the benefits of Breadth-first search's fast search and depth-first search's memory efficiency.</a:t>
            </a:r>
            <a:endParaRPr/>
          </a:p>
          <a:p>
            <a:pPr indent="-342900" lvl="0" marL="342900" rtl="0" algn="l">
              <a:lnSpc>
                <a:spcPct val="100000"/>
              </a:lnSpc>
              <a:spcBef>
                <a:spcPts val="480"/>
              </a:spcBef>
              <a:spcAft>
                <a:spcPts val="0"/>
              </a:spcAft>
              <a:buClr>
                <a:schemeClr val="dk1"/>
              </a:buClr>
              <a:buSzPts val="2400"/>
              <a:buChar char="•"/>
            </a:pPr>
            <a:r>
              <a:rPr lang="en-US" sz="2400"/>
              <a:t>The iterative search algorithm is useful uninformed search when search space is large, and depth of goal node is unknown.</a:t>
            </a:r>
            <a:endParaRPr sz="1800">
              <a:latin typeface="Times New Roman"/>
              <a:ea typeface="Times New Roman"/>
              <a:cs typeface="Times New Roman"/>
              <a:sym typeface="Times New Roman"/>
            </a:endParaRPr>
          </a:p>
          <a:p>
            <a:pPr indent="-228600" lvl="0" marL="342900" rtl="0" algn="l">
              <a:lnSpc>
                <a:spcPct val="80000"/>
              </a:lnSpc>
              <a:spcBef>
                <a:spcPts val="360"/>
              </a:spcBef>
              <a:spcAft>
                <a:spcPts val="0"/>
              </a:spcAft>
              <a:buClr>
                <a:schemeClr val="dk1"/>
              </a:buClr>
              <a:buSzPts val="1800"/>
              <a:buFont typeface="Noto Sans Symbols"/>
              <a:buNone/>
            </a:pPr>
            <a:r>
              <a:t/>
            </a:r>
            <a:endParaRPr b="1" sz="1800"/>
          </a:p>
        </p:txBody>
      </p:sp>
      <p:sp>
        <p:nvSpPr>
          <p:cNvPr id="1317" name="Google Shape;1317;p127"/>
          <p:cNvSpPr/>
          <p:nvPr/>
        </p:nvSpPr>
        <p:spPr>
          <a:xfrm>
            <a:off x="1044575" y="212725"/>
            <a:ext cx="7718425" cy="438150"/>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7030A0"/>
              </a:buClr>
              <a:buSzPts val="2800"/>
              <a:buFont typeface="Noto Sans Symbols"/>
              <a:buNone/>
            </a:pPr>
            <a:r>
              <a:rPr b="1" i="0" lang="en-US" sz="2800" u="none" cap="none" strike="noStrike">
                <a:solidFill>
                  <a:srgbClr val="7030A0"/>
                </a:solidFill>
                <a:latin typeface="Times New Roman"/>
                <a:ea typeface="Times New Roman"/>
                <a:cs typeface="Times New Roman"/>
                <a:sym typeface="Times New Roman"/>
              </a:rPr>
              <a:t>Uninformed : Iterative Deepening Search(IDS)</a:t>
            </a:r>
            <a:endParaRPr b="0" i="0" sz="1400" u="none" cap="none" strike="noStrike">
              <a:solidFill>
                <a:srgbClr val="000000"/>
              </a:solidFill>
              <a:latin typeface="Arial"/>
              <a:ea typeface="Arial"/>
              <a:cs typeface="Arial"/>
              <a:sym typeface="Arial"/>
            </a:endParaRPr>
          </a:p>
        </p:txBody>
      </p:sp>
      <p:pic>
        <p:nvPicPr>
          <p:cNvPr id="1318" name="Google Shape;1318;p127"/>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2" name="Shape 1322"/>
        <p:cNvGrpSpPr/>
        <p:nvPr/>
      </p:nvGrpSpPr>
      <p:grpSpPr>
        <a:xfrm>
          <a:off x="0" y="0"/>
          <a:ext cx="0" cy="0"/>
          <a:chOff x="0" y="0"/>
          <a:chExt cx="0" cy="0"/>
        </a:xfrm>
      </p:grpSpPr>
      <p:sp>
        <p:nvSpPr>
          <p:cNvPr id="1323" name="Google Shape;1323;p128"/>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600"/>
              <a:t>Advantages and Disadvantages of IDS</a:t>
            </a:r>
            <a:endParaRPr sz="3600"/>
          </a:p>
        </p:txBody>
      </p:sp>
      <p:sp>
        <p:nvSpPr>
          <p:cNvPr id="1324" name="Google Shape;1324;p128"/>
          <p:cNvSpPr/>
          <p:nvPr/>
        </p:nvSpPr>
        <p:spPr>
          <a:xfrm>
            <a:off x="457200" y="1676400"/>
            <a:ext cx="8458200" cy="203132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en-US" sz="1800" u="none" cap="none" strike="noStrike">
                <a:solidFill>
                  <a:srgbClr val="333333"/>
                </a:solidFill>
                <a:latin typeface="Inter"/>
                <a:ea typeface="Inter"/>
                <a:cs typeface="Inter"/>
                <a:sym typeface="Inter"/>
              </a:rPr>
              <a:t>Advantages:</a:t>
            </a:r>
            <a:endParaRPr b="0" i="0" sz="1800" u="none" cap="none" strike="noStrike">
              <a:solidFill>
                <a:srgbClr val="333333"/>
              </a:solidFill>
              <a:latin typeface="Inter"/>
              <a:ea typeface="Inter"/>
              <a:cs typeface="Inter"/>
              <a:sym typeface="Inter"/>
            </a:endParaRPr>
          </a:p>
          <a:p>
            <a:pPr indent="-114300" lvl="0" marL="0" marR="0" rtl="0" algn="just">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Inter"/>
                <a:ea typeface="Inter"/>
                <a:cs typeface="Inter"/>
                <a:sym typeface="Inter"/>
              </a:rPr>
              <a:t>It combines the benefits of BFS and DFS search algorithm in terms of fast search and memory efficiency.</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1" i="0" sz="1800" u="none" cap="none" strike="noStrike">
              <a:solidFill>
                <a:srgbClr val="333333"/>
              </a:solidFill>
              <a:latin typeface="Inter"/>
              <a:ea typeface="Inter"/>
              <a:cs typeface="Inter"/>
              <a:sym typeface="Inter"/>
            </a:endParaRPr>
          </a:p>
          <a:p>
            <a:pPr indent="0" lvl="0" marL="0" marR="0" rtl="0" algn="just">
              <a:lnSpc>
                <a:spcPct val="100000"/>
              </a:lnSpc>
              <a:spcBef>
                <a:spcPts val="0"/>
              </a:spcBef>
              <a:spcAft>
                <a:spcPts val="0"/>
              </a:spcAft>
              <a:buClr>
                <a:srgbClr val="000000"/>
              </a:buClr>
              <a:buSzPts val="1800"/>
              <a:buFont typeface="Arial"/>
              <a:buNone/>
            </a:pPr>
            <a:r>
              <a:rPr b="1" i="0" lang="en-US" sz="1800" u="none" cap="none" strike="noStrike">
                <a:solidFill>
                  <a:srgbClr val="333333"/>
                </a:solidFill>
                <a:latin typeface="Inter"/>
                <a:ea typeface="Inter"/>
                <a:cs typeface="Inter"/>
                <a:sym typeface="Inter"/>
              </a:rPr>
              <a:t>Disadvantages:</a:t>
            </a:r>
            <a:endParaRPr b="0" i="0" sz="1800" u="none" cap="none" strike="noStrike">
              <a:solidFill>
                <a:srgbClr val="333333"/>
              </a:solidFill>
              <a:latin typeface="Inter"/>
              <a:ea typeface="Inter"/>
              <a:cs typeface="Inter"/>
              <a:sym typeface="Inter"/>
            </a:endParaRPr>
          </a:p>
          <a:p>
            <a:pPr indent="-114300" lvl="0" marL="0" marR="0" rtl="0" algn="just">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Inter"/>
                <a:ea typeface="Inter"/>
                <a:cs typeface="Inter"/>
                <a:sym typeface="Inter"/>
              </a:rPr>
              <a:t>The main drawback of IDDFS is that it repeats all the work of the previous phase.</a:t>
            </a:r>
            <a:endParaRPr b="0" i="0" sz="1800" u="none" cap="none" strike="noStrike">
              <a:solidFill>
                <a:srgbClr val="000000"/>
              </a:solidFill>
              <a:latin typeface="Inter"/>
              <a:ea typeface="Inter"/>
              <a:cs typeface="Inter"/>
              <a:sym typeface="Inter"/>
            </a:endParaRPr>
          </a:p>
        </p:txBody>
      </p:sp>
      <p:pic>
        <p:nvPicPr>
          <p:cNvPr id="1325" name="Google Shape;1325;p128"/>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9" name="Shape 1329"/>
        <p:cNvGrpSpPr/>
        <p:nvPr/>
      </p:nvGrpSpPr>
      <p:grpSpPr>
        <a:xfrm>
          <a:off x="0" y="0"/>
          <a:ext cx="0" cy="0"/>
          <a:chOff x="0" y="0"/>
          <a:chExt cx="0" cy="0"/>
        </a:xfrm>
      </p:grpSpPr>
      <p:sp>
        <p:nvSpPr>
          <p:cNvPr id="1330" name="Google Shape;1330;p129"/>
          <p:cNvSpPr txBox="1"/>
          <p:nvPr>
            <p:ph type="title"/>
          </p:nvPr>
        </p:nvSpPr>
        <p:spPr>
          <a:xfrm>
            <a:off x="2209800" y="457200"/>
            <a:ext cx="6019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Iterative Deepening Search</a:t>
            </a:r>
            <a:endParaRPr/>
          </a:p>
        </p:txBody>
      </p:sp>
      <p:pic>
        <p:nvPicPr>
          <p:cNvPr id="1331" name="Google Shape;1331;p129"/>
          <p:cNvPicPr preferRelativeResize="0"/>
          <p:nvPr/>
        </p:nvPicPr>
        <p:blipFill rotWithShape="1">
          <a:blip r:embed="rId3">
            <a:alphaModFix/>
          </a:blip>
          <a:srcRect b="0" l="0" r="0" t="0"/>
          <a:stretch/>
        </p:blipFill>
        <p:spPr>
          <a:xfrm>
            <a:off x="423863" y="2266950"/>
            <a:ext cx="8296275" cy="2324100"/>
          </a:xfrm>
          <a:prstGeom prst="rect">
            <a:avLst/>
          </a:prstGeom>
          <a:noFill/>
          <a:ln>
            <a:noFill/>
          </a:ln>
        </p:spPr>
      </p:pic>
      <p:pic>
        <p:nvPicPr>
          <p:cNvPr id="1332" name="Google Shape;1332;p129"/>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6" name="Shape 1336"/>
        <p:cNvGrpSpPr/>
        <p:nvPr/>
      </p:nvGrpSpPr>
      <p:grpSpPr>
        <a:xfrm>
          <a:off x="0" y="0"/>
          <a:ext cx="0" cy="0"/>
          <a:chOff x="0" y="0"/>
          <a:chExt cx="0" cy="0"/>
        </a:xfrm>
      </p:grpSpPr>
      <p:pic>
        <p:nvPicPr>
          <p:cNvPr id="1337" name="Google Shape;1337;p130"/>
          <p:cNvPicPr preferRelativeResize="0"/>
          <p:nvPr/>
        </p:nvPicPr>
        <p:blipFill rotWithShape="1">
          <a:blip r:embed="rId3">
            <a:alphaModFix/>
          </a:blip>
          <a:srcRect b="0" l="0" r="0" t="0"/>
          <a:stretch/>
        </p:blipFill>
        <p:spPr>
          <a:xfrm>
            <a:off x="4876800" y="3192124"/>
            <a:ext cx="3962400" cy="2864839"/>
          </a:xfrm>
          <a:prstGeom prst="rect">
            <a:avLst/>
          </a:prstGeom>
          <a:noFill/>
          <a:ln>
            <a:noFill/>
          </a:ln>
        </p:spPr>
      </p:pic>
      <p:pic>
        <p:nvPicPr>
          <p:cNvPr id="1338" name="Google Shape;1338;p130"/>
          <p:cNvPicPr preferRelativeResize="0"/>
          <p:nvPr/>
        </p:nvPicPr>
        <p:blipFill rotWithShape="1">
          <a:blip r:embed="rId4">
            <a:alphaModFix/>
          </a:blip>
          <a:srcRect b="0" l="0" r="0" t="0"/>
          <a:stretch/>
        </p:blipFill>
        <p:spPr>
          <a:xfrm>
            <a:off x="104775" y="2667000"/>
            <a:ext cx="4391025" cy="3409950"/>
          </a:xfrm>
          <a:prstGeom prst="rect">
            <a:avLst/>
          </a:prstGeom>
          <a:noFill/>
          <a:ln>
            <a:noFill/>
          </a:ln>
        </p:spPr>
      </p:pic>
      <p:pic>
        <p:nvPicPr>
          <p:cNvPr id="1339" name="Google Shape;1339;p130"/>
          <p:cNvPicPr preferRelativeResize="0"/>
          <p:nvPr/>
        </p:nvPicPr>
        <p:blipFill rotWithShape="1">
          <a:blip r:embed="rId5">
            <a:alphaModFix/>
          </a:blip>
          <a:srcRect b="0" l="0" r="0" t="0"/>
          <a:stretch/>
        </p:blipFill>
        <p:spPr>
          <a:xfrm>
            <a:off x="0" y="0"/>
            <a:ext cx="914400" cy="863600"/>
          </a:xfrm>
          <a:prstGeom prst="rect">
            <a:avLst/>
          </a:prstGeom>
          <a:noFill/>
          <a:ln>
            <a:noFill/>
          </a:ln>
        </p:spPr>
      </p:pic>
      <p:sp>
        <p:nvSpPr>
          <p:cNvPr id="1340" name="Google Shape;1340;p130"/>
          <p:cNvSpPr txBox="1"/>
          <p:nvPr/>
        </p:nvSpPr>
        <p:spPr>
          <a:xfrm>
            <a:off x="609600" y="992908"/>
            <a:ext cx="8229600"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Following tree structure is showing the iterative deepening depth-first search. IDDFS algorithm performs various iterations until it does not find the goal node. The iteration performed by the algorithm is given as:</a:t>
            </a:r>
            <a:br>
              <a:rPr b="0" i="0" lang="en-US"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sp>
        <p:nvSpPr>
          <p:cNvPr id="1341" name="Google Shape;1341;p130"/>
          <p:cNvSpPr/>
          <p:nvPr/>
        </p:nvSpPr>
        <p:spPr>
          <a:xfrm>
            <a:off x="1828800" y="217269"/>
            <a:ext cx="457200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Example:</a:t>
            </a:r>
            <a:br>
              <a:rPr b="1" i="0" lang="en-US" sz="2800" u="none" cap="none" strike="noStrike">
                <a:solidFill>
                  <a:schemeClr val="dk1"/>
                </a:solidFill>
                <a:latin typeface="Calibri"/>
                <a:ea typeface="Calibri"/>
                <a:cs typeface="Calibri"/>
                <a:sym typeface="Calibri"/>
              </a:rPr>
            </a:b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3"/>
          <p:cNvSpPr txBox="1"/>
          <p:nvPr>
            <p:ph type="title"/>
          </p:nvPr>
        </p:nvSpPr>
        <p:spPr>
          <a:xfrm>
            <a:off x="608013" y="112713"/>
            <a:ext cx="8229600" cy="4873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5554"/>
              <a:buNone/>
            </a:pPr>
            <a:r>
              <a:rPr b="1" lang="en-US">
                <a:solidFill>
                  <a:srgbClr val="FF0000"/>
                </a:solidFill>
              </a:rPr>
              <a:t>Agents</a:t>
            </a:r>
            <a:endParaRPr/>
          </a:p>
        </p:txBody>
      </p:sp>
      <p:sp>
        <p:nvSpPr>
          <p:cNvPr id="252" name="Google Shape;252;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253" name="Google Shape;253;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sp>
        <p:nvSpPr>
          <p:cNvPr id="254" name="Google Shape;254;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255" name="Google Shape;255;p13"/>
          <p:cNvPicPr preferRelativeResize="0"/>
          <p:nvPr>
            <p:ph idx="1" type="body"/>
          </p:nvPr>
        </p:nvPicPr>
        <p:blipFill rotWithShape="1">
          <a:blip r:embed="rId3">
            <a:alphaModFix/>
          </a:blip>
          <a:srcRect b="0" l="0" r="0" t="0"/>
          <a:stretch/>
        </p:blipFill>
        <p:spPr>
          <a:xfrm>
            <a:off x="1888350" y="838188"/>
            <a:ext cx="5845200" cy="2590800"/>
          </a:xfrm>
          <a:prstGeom prst="rect">
            <a:avLst/>
          </a:prstGeom>
          <a:noFill/>
          <a:ln>
            <a:noFill/>
          </a:ln>
        </p:spPr>
      </p:pic>
      <p:sp>
        <p:nvSpPr>
          <p:cNvPr id="256" name="Google Shape;256;p13"/>
          <p:cNvSpPr/>
          <p:nvPr/>
        </p:nvSpPr>
        <p:spPr>
          <a:xfrm>
            <a:off x="243000" y="3667125"/>
            <a:ext cx="8382000" cy="25860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 </a:t>
            </a:r>
            <a:r>
              <a:rPr b="0" i="0" lang="en-US" sz="1800" u="none" cap="none" strike="noStrike">
                <a:solidFill>
                  <a:srgbClr val="FF0000"/>
                </a:solidFill>
                <a:latin typeface="Calibri"/>
                <a:ea typeface="Calibri"/>
                <a:cs typeface="Calibri"/>
                <a:sym typeface="Calibri"/>
              </a:rPr>
              <a:t>agent</a:t>
            </a:r>
            <a:r>
              <a:rPr b="0" i="0" lang="en-US" sz="1800" u="none" cap="none" strike="noStrike">
                <a:solidFill>
                  <a:schemeClr val="dk1"/>
                </a:solidFill>
                <a:latin typeface="Calibri"/>
                <a:ea typeface="Calibri"/>
                <a:cs typeface="Calibri"/>
                <a:sym typeface="Calibri"/>
              </a:rPr>
              <a:t> is any thing that can be viewed as </a:t>
            </a:r>
            <a:r>
              <a:rPr b="0" i="0" lang="en-US" sz="1800" u="none" cap="none" strike="noStrike">
                <a:solidFill>
                  <a:srgbClr val="FF0000"/>
                </a:solidFill>
                <a:latin typeface="Calibri"/>
                <a:ea typeface="Calibri"/>
                <a:cs typeface="Calibri"/>
                <a:sym typeface="Calibri"/>
              </a:rPr>
              <a:t>perceiving</a:t>
            </a:r>
            <a:r>
              <a:rPr b="0" i="0" lang="en-US" sz="1800" u="none" cap="none" strike="noStrike">
                <a:solidFill>
                  <a:schemeClr val="dk1"/>
                </a:solidFill>
                <a:latin typeface="Calibri"/>
                <a:ea typeface="Calibri"/>
                <a:cs typeface="Calibri"/>
                <a:sym typeface="Calibri"/>
              </a:rPr>
              <a:t> its </a:t>
            </a:r>
            <a:r>
              <a:rPr b="0" i="0" lang="en-US" sz="1800" u="none" cap="none" strike="noStrike">
                <a:solidFill>
                  <a:srgbClr val="FF0000"/>
                </a:solidFill>
                <a:latin typeface="Calibri"/>
                <a:ea typeface="Calibri"/>
                <a:cs typeface="Calibri"/>
                <a:sym typeface="Calibri"/>
              </a:rPr>
              <a:t>environment</a:t>
            </a:r>
            <a:r>
              <a:rPr b="0" i="0" lang="en-US" sz="1800" u="none" cap="none" strike="noStrike">
                <a:solidFill>
                  <a:schemeClr val="dk1"/>
                </a:solidFill>
                <a:latin typeface="Calibri"/>
                <a:ea typeface="Calibri"/>
                <a:cs typeface="Calibri"/>
                <a:sym typeface="Calibri"/>
              </a:rPr>
              <a:t> through </a:t>
            </a:r>
            <a:r>
              <a:rPr b="0" i="0" lang="en-US" sz="1800" u="none" cap="none" strike="noStrike">
                <a:solidFill>
                  <a:srgbClr val="FF0000"/>
                </a:solidFill>
                <a:latin typeface="Calibri"/>
                <a:ea typeface="Calibri"/>
                <a:cs typeface="Calibri"/>
                <a:sym typeface="Calibri"/>
              </a:rPr>
              <a:t>sensors</a:t>
            </a:r>
            <a:r>
              <a:rPr b="0" i="0" lang="en-US" sz="1800" u="none" cap="none" strike="noStrike">
                <a:solidFill>
                  <a:schemeClr val="dk1"/>
                </a:solidFill>
                <a:latin typeface="Calibri"/>
                <a:ea typeface="Calibri"/>
                <a:cs typeface="Calibri"/>
                <a:sym typeface="Calibri"/>
              </a:rPr>
              <a:t> and </a:t>
            </a:r>
            <a:r>
              <a:rPr b="0" i="0" lang="en-US" sz="1800" u="none" cap="none" strike="noStrike">
                <a:solidFill>
                  <a:srgbClr val="FF0000"/>
                </a:solidFill>
                <a:latin typeface="Calibri"/>
                <a:ea typeface="Calibri"/>
                <a:cs typeface="Calibri"/>
                <a:sym typeface="Calibri"/>
              </a:rPr>
              <a:t>acting</a:t>
            </a:r>
            <a:r>
              <a:rPr b="0" i="0" lang="en-US" sz="1800" u="none" cap="none" strike="noStrike">
                <a:solidFill>
                  <a:schemeClr val="dk1"/>
                </a:solidFill>
                <a:latin typeface="Calibri"/>
                <a:ea typeface="Calibri"/>
                <a:cs typeface="Calibri"/>
                <a:sym typeface="Calibri"/>
              </a:rPr>
              <a:t> upon that environment through </a:t>
            </a:r>
            <a:r>
              <a:rPr b="0" i="0" lang="en-US" sz="1800" u="none" cap="none" strike="noStrike">
                <a:solidFill>
                  <a:srgbClr val="FF0000"/>
                </a:solidFill>
                <a:latin typeface="Calibri"/>
                <a:ea typeface="Calibri"/>
                <a:cs typeface="Calibri"/>
                <a:sym typeface="Calibri"/>
              </a:rPr>
              <a:t>actuators/ effectors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t/>
            </a:r>
            <a:endParaRPr b="0" i="0" sz="1800" u="none" cap="none" strike="noStrike">
              <a:solidFill>
                <a:srgbClr val="FF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FF0000"/>
                </a:solidFill>
                <a:latin typeface="Calibri"/>
                <a:ea typeface="Calibri"/>
                <a:cs typeface="Calibri"/>
                <a:sym typeface="Calibri"/>
              </a:rPr>
              <a:t>Ex: Human Being , Calculator etc</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t/>
            </a:r>
            <a:endParaRPr b="0" i="0" sz="1800" u="none" cap="none" strike="noStrike">
              <a:solidFill>
                <a:srgbClr val="FF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800"/>
              <a:buFont typeface="Arial"/>
              <a:buNone/>
            </a:pPr>
            <a:r>
              <a:rPr b="1" i="0" lang="en-US" sz="1800" u="none" cap="none" strike="noStrike">
                <a:solidFill>
                  <a:srgbClr val="7030A0"/>
                </a:solidFill>
                <a:latin typeface="Calibri"/>
                <a:ea typeface="Calibri"/>
                <a:cs typeface="Calibri"/>
                <a:sym typeface="Calibri"/>
              </a:rPr>
              <a:t>Agent has goal </a:t>
            </a:r>
            <a:r>
              <a:rPr b="0" i="0" lang="en-US" sz="1800" u="none" cap="none" strike="noStrike">
                <a:solidFill>
                  <a:schemeClr val="dk1"/>
                </a:solidFill>
                <a:latin typeface="Calibri"/>
                <a:ea typeface="Calibri"/>
                <a:cs typeface="Calibri"/>
                <a:sym typeface="Calibri"/>
              </a:rPr>
              <a:t>–the objective which agent has to satisfy</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7030A0"/>
                </a:solidFill>
                <a:latin typeface="Calibri"/>
                <a:ea typeface="Calibri"/>
                <a:cs typeface="Calibri"/>
                <a:sym typeface="Calibri"/>
              </a:rPr>
              <a:t>Actions  can potentially change the environment</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7030A0"/>
                </a:solidFill>
                <a:latin typeface="Calibri"/>
                <a:ea typeface="Calibri"/>
                <a:cs typeface="Calibri"/>
                <a:sym typeface="Calibri"/>
              </a:rPr>
              <a:t>Agent perceive current percept or sequence of perceptions</a:t>
            </a:r>
            <a:endParaRPr b="0" i="0" sz="1800" u="none" cap="none" strike="noStrike">
              <a:solidFill>
                <a:srgbClr val="FF0000"/>
              </a:solidFill>
              <a:latin typeface="Calibri"/>
              <a:ea typeface="Calibri"/>
              <a:cs typeface="Calibri"/>
              <a:sym typeface="Calibri"/>
            </a:endParaRPr>
          </a:p>
        </p:txBody>
      </p:sp>
      <p:pic>
        <p:nvPicPr>
          <p:cNvPr id="257" name="Google Shape;257;p13"/>
          <p:cNvPicPr preferRelativeResize="0"/>
          <p:nvPr/>
        </p:nvPicPr>
        <p:blipFill rotWithShape="1">
          <a:blip r:embed="rId4">
            <a:alphaModFix/>
          </a:blip>
          <a:srcRect b="0" l="0" r="0" t="0"/>
          <a:stretch/>
        </p:blipFill>
        <p:spPr>
          <a:xfrm>
            <a:off x="0" y="0"/>
            <a:ext cx="1270000" cy="1200150"/>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5" name="Shape 1345"/>
        <p:cNvGrpSpPr/>
        <p:nvPr/>
      </p:nvGrpSpPr>
      <p:grpSpPr>
        <a:xfrm>
          <a:off x="0" y="0"/>
          <a:ext cx="0" cy="0"/>
          <a:chOff x="0" y="0"/>
          <a:chExt cx="0" cy="0"/>
        </a:xfrm>
      </p:grpSpPr>
      <p:sp>
        <p:nvSpPr>
          <p:cNvPr id="1346" name="Google Shape;1346;p131"/>
          <p:cNvSpPr txBox="1"/>
          <p:nvPr>
            <p:ph type="title"/>
          </p:nvPr>
        </p:nvSpPr>
        <p:spPr>
          <a:xfrm>
            <a:off x="1295400" y="457200"/>
            <a:ext cx="7162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Iterative Deepening Search</a:t>
            </a:r>
            <a:endParaRPr/>
          </a:p>
        </p:txBody>
      </p:sp>
      <p:pic>
        <p:nvPicPr>
          <p:cNvPr id="1347" name="Google Shape;1347;p131"/>
          <p:cNvPicPr preferRelativeResize="0"/>
          <p:nvPr/>
        </p:nvPicPr>
        <p:blipFill rotWithShape="1">
          <a:blip r:embed="rId3">
            <a:alphaModFix/>
          </a:blip>
          <a:srcRect b="0" l="0" r="0" t="0"/>
          <a:stretch/>
        </p:blipFill>
        <p:spPr>
          <a:xfrm>
            <a:off x="2500313" y="3148013"/>
            <a:ext cx="4143375" cy="561975"/>
          </a:xfrm>
          <a:prstGeom prst="rect">
            <a:avLst/>
          </a:prstGeom>
          <a:noFill/>
          <a:ln>
            <a:noFill/>
          </a:ln>
        </p:spPr>
      </p:pic>
      <p:pic>
        <p:nvPicPr>
          <p:cNvPr id="1348" name="Google Shape;1348;p131"/>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2" name="Shape 1352"/>
        <p:cNvGrpSpPr/>
        <p:nvPr/>
      </p:nvGrpSpPr>
      <p:grpSpPr>
        <a:xfrm>
          <a:off x="0" y="0"/>
          <a:ext cx="0" cy="0"/>
          <a:chOff x="0" y="0"/>
          <a:chExt cx="0" cy="0"/>
        </a:xfrm>
      </p:grpSpPr>
      <p:sp>
        <p:nvSpPr>
          <p:cNvPr id="1353" name="Google Shape;1353;p132"/>
          <p:cNvSpPr txBox="1"/>
          <p:nvPr>
            <p:ph type="title"/>
          </p:nvPr>
        </p:nvSpPr>
        <p:spPr>
          <a:xfrm>
            <a:off x="1447800" y="457200"/>
            <a:ext cx="6781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Iterative Deepening Search</a:t>
            </a:r>
            <a:endParaRPr/>
          </a:p>
        </p:txBody>
      </p:sp>
      <p:pic>
        <p:nvPicPr>
          <p:cNvPr id="1354" name="Google Shape;1354;p132"/>
          <p:cNvPicPr preferRelativeResize="0"/>
          <p:nvPr/>
        </p:nvPicPr>
        <p:blipFill rotWithShape="1">
          <a:blip r:embed="rId3">
            <a:alphaModFix/>
          </a:blip>
          <a:srcRect b="0" l="0" r="0" t="0"/>
          <a:stretch/>
        </p:blipFill>
        <p:spPr>
          <a:xfrm>
            <a:off x="180975" y="3067050"/>
            <a:ext cx="8782050" cy="723900"/>
          </a:xfrm>
          <a:prstGeom prst="rect">
            <a:avLst/>
          </a:prstGeom>
          <a:noFill/>
          <a:ln>
            <a:noFill/>
          </a:ln>
        </p:spPr>
      </p:pic>
      <p:pic>
        <p:nvPicPr>
          <p:cNvPr id="1355" name="Google Shape;1355;p132"/>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9" name="Shape 1359"/>
        <p:cNvGrpSpPr/>
        <p:nvPr/>
      </p:nvGrpSpPr>
      <p:grpSpPr>
        <a:xfrm>
          <a:off x="0" y="0"/>
          <a:ext cx="0" cy="0"/>
          <a:chOff x="0" y="0"/>
          <a:chExt cx="0" cy="0"/>
        </a:xfrm>
      </p:grpSpPr>
      <p:sp>
        <p:nvSpPr>
          <p:cNvPr id="1360" name="Google Shape;1360;p133"/>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Iterative Deepening Search</a:t>
            </a:r>
            <a:endParaRPr/>
          </a:p>
        </p:txBody>
      </p:sp>
      <p:pic>
        <p:nvPicPr>
          <p:cNvPr id="1361" name="Google Shape;1361;p133"/>
          <p:cNvPicPr preferRelativeResize="0"/>
          <p:nvPr/>
        </p:nvPicPr>
        <p:blipFill rotWithShape="1">
          <a:blip r:embed="rId3">
            <a:alphaModFix/>
          </a:blip>
          <a:srcRect b="0" l="0" r="0" t="0"/>
          <a:stretch/>
        </p:blipFill>
        <p:spPr>
          <a:xfrm>
            <a:off x="123825" y="2343150"/>
            <a:ext cx="8896350" cy="2171700"/>
          </a:xfrm>
          <a:prstGeom prst="rect">
            <a:avLst/>
          </a:prstGeom>
          <a:noFill/>
          <a:ln>
            <a:noFill/>
          </a:ln>
        </p:spPr>
      </p:pic>
      <p:pic>
        <p:nvPicPr>
          <p:cNvPr id="1362" name="Google Shape;1362;p133"/>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6" name="Shape 1366"/>
        <p:cNvGrpSpPr/>
        <p:nvPr/>
      </p:nvGrpSpPr>
      <p:grpSpPr>
        <a:xfrm>
          <a:off x="0" y="0"/>
          <a:ext cx="0" cy="0"/>
          <a:chOff x="0" y="0"/>
          <a:chExt cx="0" cy="0"/>
        </a:xfrm>
      </p:grpSpPr>
      <p:sp>
        <p:nvSpPr>
          <p:cNvPr id="1367" name="Google Shape;1367;p134"/>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Iterative Deepening Search</a:t>
            </a:r>
            <a:endParaRPr/>
          </a:p>
        </p:txBody>
      </p:sp>
      <p:pic>
        <p:nvPicPr>
          <p:cNvPr id="1368" name="Google Shape;1368;p134"/>
          <p:cNvPicPr preferRelativeResize="0"/>
          <p:nvPr/>
        </p:nvPicPr>
        <p:blipFill rotWithShape="1">
          <a:blip r:embed="rId3">
            <a:alphaModFix/>
          </a:blip>
          <a:srcRect b="0" l="0" r="0" t="0"/>
          <a:stretch/>
        </p:blipFill>
        <p:spPr>
          <a:xfrm>
            <a:off x="76200" y="1366838"/>
            <a:ext cx="8991600" cy="4124325"/>
          </a:xfrm>
          <a:prstGeom prst="rect">
            <a:avLst/>
          </a:prstGeom>
          <a:noFill/>
          <a:ln>
            <a:noFill/>
          </a:ln>
        </p:spPr>
      </p:pic>
      <p:pic>
        <p:nvPicPr>
          <p:cNvPr id="1369" name="Google Shape;1369;p134"/>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3" name="Shape 1373"/>
        <p:cNvGrpSpPr/>
        <p:nvPr/>
      </p:nvGrpSpPr>
      <p:grpSpPr>
        <a:xfrm>
          <a:off x="0" y="0"/>
          <a:ext cx="0" cy="0"/>
          <a:chOff x="0" y="0"/>
          <a:chExt cx="0" cy="0"/>
        </a:xfrm>
      </p:grpSpPr>
      <p:sp>
        <p:nvSpPr>
          <p:cNvPr id="1374" name="Google Shape;1374;p13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Iterative Deepening Search</a:t>
            </a:r>
            <a:endParaRPr/>
          </a:p>
        </p:txBody>
      </p:sp>
      <p:sp>
        <p:nvSpPr>
          <p:cNvPr id="1375" name="Google Shape;1375;p135"/>
          <p:cNvSpPr txBox="1"/>
          <p:nvPr>
            <p:ph idx="1" type="body"/>
          </p:nvPr>
        </p:nvSpPr>
        <p:spPr>
          <a:xfrm>
            <a:off x="457200" y="13716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b="1" lang="en-US" sz="2400"/>
              <a:t>Completeness:</a:t>
            </a:r>
            <a:endParaRPr sz="2400"/>
          </a:p>
          <a:p>
            <a:pPr indent="-342900" lvl="0" marL="342900" rtl="0" algn="l">
              <a:lnSpc>
                <a:spcPct val="100000"/>
              </a:lnSpc>
              <a:spcBef>
                <a:spcPts val="480"/>
              </a:spcBef>
              <a:spcAft>
                <a:spcPts val="0"/>
              </a:spcAft>
              <a:buClr>
                <a:schemeClr val="dk1"/>
              </a:buClr>
              <a:buSzPts val="2400"/>
              <a:buChar char="•"/>
            </a:pPr>
            <a:r>
              <a:rPr lang="en-US" sz="2400"/>
              <a:t>This algorithm is complete is if the branching factor is finite.</a:t>
            </a:r>
            <a:endParaRPr/>
          </a:p>
          <a:p>
            <a:pPr indent="-342900" lvl="0" marL="342900" rtl="0" algn="l">
              <a:lnSpc>
                <a:spcPct val="100000"/>
              </a:lnSpc>
              <a:spcBef>
                <a:spcPts val="480"/>
              </a:spcBef>
              <a:spcAft>
                <a:spcPts val="0"/>
              </a:spcAft>
              <a:buClr>
                <a:schemeClr val="dk1"/>
              </a:buClr>
              <a:buSzPts val="2400"/>
              <a:buChar char="•"/>
            </a:pPr>
            <a:r>
              <a:rPr b="1" lang="en-US" sz="2400"/>
              <a:t>Time Complexity:</a:t>
            </a:r>
            <a:endParaRPr sz="2400"/>
          </a:p>
          <a:p>
            <a:pPr indent="-342900" lvl="0" marL="342900" rtl="0" algn="l">
              <a:lnSpc>
                <a:spcPct val="100000"/>
              </a:lnSpc>
              <a:spcBef>
                <a:spcPts val="480"/>
              </a:spcBef>
              <a:spcAft>
                <a:spcPts val="0"/>
              </a:spcAft>
              <a:buClr>
                <a:schemeClr val="dk1"/>
              </a:buClr>
              <a:buSzPts val="2400"/>
              <a:buChar char="•"/>
            </a:pPr>
            <a:r>
              <a:rPr lang="en-US" sz="2400"/>
              <a:t>Let's suppose b is the branching factor and depth is d then the worst-case time complexity is </a:t>
            </a:r>
            <a:r>
              <a:rPr b="1" lang="en-US" sz="2400"/>
              <a:t>O(b</a:t>
            </a:r>
            <a:r>
              <a:rPr b="1" baseline="30000" lang="en-US" sz="2400"/>
              <a:t>d</a:t>
            </a:r>
            <a:r>
              <a:rPr b="1" lang="en-US" sz="2400"/>
              <a:t>)</a:t>
            </a:r>
            <a:r>
              <a:rPr lang="en-US" sz="2400"/>
              <a:t>.</a:t>
            </a:r>
            <a:endParaRPr/>
          </a:p>
          <a:p>
            <a:pPr indent="-342900" lvl="0" marL="342900" rtl="0" algn="l">
              <a:lnSpc>
                <a:spcPct val="100000"/>
              </a:lnSpc>
              <a:spcBef>
                <a:spcPts val="480"/>
              </a:spcBef>
              <a:spcAft>
                <a:spcPts val="0"/>
              </a:spcAft>
              <a:buClr>
                <a:schemeClr val="dk1"/>
              </a:buClr>
              <a:buSzPts val="2400"/>
              <a:buChar char="•"/>
            </a:pPr>
            <a:r>
              <a:rPr b="1" lang="en-US" sz="2400"/>
              <a:t>Space Complexity:</a:t>
            </a:r>
            <a:endParaRPr/>
          </a:p>
          <a:p>
            <a:pPr indent="-342900" lvl="0" marL="342900" rtl="0" algn="l">
              <a:lnSpc>
                <a:spcPct val="100000"/>
              </a:lnSpc>
              <a:spcBef>
                <a:spcPts val="480"/>
              </a:spcBef>
              <a:spcAft>
                <a:spcPts val="0"/>
              </a:spcAft>
              <a:buClr>
                <a:schemeClr val="dk1"/>
              </a:buClr>
              <a:buSzPts val="2400"/>
              <a:buChar char="•"/>
            </a:pPr>
            <a:r>
              <a:rPr lang="en-US" sz="2400"/>
              <a:t>The space complexity of IDDFS will be </a:t>
            </a:r>
            <a:r>
              <a:rPr b="1" lang="en-US" sz="2400"/>
              <a:t>O(bd)</a:t>
            </a:r>
            <a:r>
              <a:rPr lang="en-US" sz="2400"/>
              <a:t>.</a:t>
            </a:r>
            <a:endParaRPr/>
          </a:p>
          <a:p>
            <a:pPr indent="-342900" lvl="0" marL="342900" rtl="0" algn="l">
              <a:lnSpc>
                <a:spcPct val="100000"/>
              </a:lnSpc>
              <a:spcBef>
                <a:spcPts val="480"/>
              </a:spcBef>
              <a:spcAft>
                <a:spcPts val="0"/>
              </a:spcAft>
              <a:buClr>
                <a:schemeClr val="dk1"/>
              </a:buClr>
              <a:buSzPts val="2400"/>
              <a:buChar char="•"/>
            </a:pPr>
            <a:r>
              <a:rPr b="1" lang="en-US" sz="2400"/>
              <a:t>Optimal:</a:t>
            </a:r>
            <a:endParaRPr sz="2400"/>
          </a:p>
          <a:p>
            <a:pPr indent="-342900" lvl="0" marL="342900" rtl="0" algn="l">
              <a:lnSpc>
                <a:spcPct val="100000"/>
              </a:lnSpc>
              <a:spcBef>
                <a:spcPts val="480"/>
              </a:spcBef>
              <a:spcAft>
                <a:spcPts val="0"/>
              </a:spcAft>
              <a:buClr>
                <a:schemeClr val="dk1"/>
              </a:buClr>
              <a:buSzPts val="2400"/>
              <a:buChar char="•"/>
            </a:pPr>
            <a:r>
              <a:rPr lang="en-US" sz="2400"/>
              <a:t>IDDFS algorithm is optimal if path cost is a non- decreasing function of the depth of the node.</a:t>
            </a:r>
            <a:endParaRPr/>
          </a:p>
          <a:p>
            <a:pPr indent="-228600" lvl="0" marL="342900" rtl="0" algn="l">
              <a:lnSpc>
                <a:spcPct val="100000"/>
              </a:lnSpc>
              <a:spcBef>
                <a:spcPts val="360"/>
              </a:spcBef>
              <a:spcAft>
                <a:spcPts val="0"/>
              </a:spcAft>
              <a:buClr>
                <a:schemeClr val="dk1"/>
              </a:buClr>
              <a:buSzPts val="1800"/>
              <a:buNone/>
            </a:pPr>
            <a:r>
              <a:t/>
            </a:r>
            <a:endParaRPr sz="1800"/>
          </a:p>
        </p:txBody>
      </p:sp>
      <p:pic>
        <p:nvPicPr>
          <p:cNvPr id="1376" name="Google Shape;1376;p135"/>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0" name="Shape 1380"/>
        <p:cNvGrpSpPr/>
        <p:nvPr/>
      </p:nvGrpSpPr>
      <p:grpSpPr>
        <a:xfrm>
          <a:off x="0" y="0"/>
          <a:ext cx="0" cy="0"/>
          <a:chOff x="0" y="0"/>
          <a:chExt cx="0" cy="0"/>
        </a:xfrm>
      </p:grpSpPr>
      <p:sp>
        <p:nvSpPr>
          <p:cNvPr id="1381" name="Google Shape;1381;p1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t>Lessons From Iterative Deepening Search</a:t>
            </a:r>
            <a:endParaRPr/>
          </a:p>
        </p:txBody>
      </p:sp>
      <p:sp>
        <p:nvSpPr>
          <p:cNvPr id="1382" name="Google Shape;1382;p1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3200"/>
              <a:buChar char="•"/>
            </a:pPr>
            <a:r>
              <a:rPr lang="en-US"/>
              <a:t>Faster than BFS even though IDS generates repeated states</a:t>
            </a:r>
            <a:endParaRPr/>
          </a:p>
          <a:p>
            <a:pPr indent="-285750" lvl="1" marL="742950" rtl="0" algn="l">
              <a:lnSpc>
                <a:spcPct val="90000"/>
              </a:lnSpc>
              <a:spcBef>
                <a:spcPts val="560"/>
              </a:spcBef>
              <a:spcAft>
                <a:spcPts val="0"/>
              </a:spcAft>
              <a:buClr>
                <a:schemeClr val="dk1"/>
              </a:buClr>
              <a:buSzPts val="2800"/>
              <a:buChar char="–"/>
            </a:pPr>
            <a:r>
              <a:rPr lang="en-US"/>
              <a:t>BFS generates nodes up to level d+1</a:t>
            </a:r>
            <a:endParaRPr/>
          </a:p>
          <a:p>
            <a:pPr indent="-285750" lvl="1" marL="742950" rtl="0" algn="l">
              <a:lnSpc>
                <a:spcPct val="90000"/>
              </a:lnSpc>
              <a:spcBef>
                <a:spcPts val="560"/>
              </a:spcBef>
              <a:spcAft>
                <a:spcPts val="0"/>
              </a:spcAft>
              <a:buClr>
                <a:schemeClr val="dk1"/>
              </a:buClr>
              <a:buSzPts val="2800"/>
              <a:buChar char="–"/>
            </a:pPr>
            <a:r>
              <a:rPr lang="en-US"/>
              <a:t>IDS only generates nodes up to level d</a:t>
            </a:r>
            <a:endParaRPr/>
          </a:p>
          <a:p>
            <a:pPr indent="-139700" lvl="0" marL="342900" rtl="0" algn="l">
              <a:lnSpc>
                <a:spcPct val="90000"/>
              </a:lnSpc>
              <a:spcBef>
                <a:spcPts val="640"/>
              </a:spcBef>
              <a:spcAft>
                <a:spcPts val="0"/>
              </a:spcAft>
              <a:buClr>
                <a:schemeClr val="dk1"/>
              </a:buClr>
              <a:buSzPts val="3200"/>
              <a:buNone/>
            </a:pPr>
            <a:r>
              <a:t/>
            </a:r>
            <a:endParaRPr/>
          </a:p>
          <a:p>
            <a:pPr indent="-342900" lvl="0" marL="342900" rtl="0" algn="l">
              <a:lnSpc>
                <a:spcPct val="90000"/>
              </a:lnSpc>
              <a:spcBef>
                <a:spcPts val="640"/>
              </a:spcBef>
              <a:spcAft>
                <a:spcPts val="0"/>
              </a:spcAft>
              <a:buClr>
                <a:schemeClr val="dk1"/>
              </a:buClr>
              <a:buSzPts val="3200"/>
              <a:buChar char="•"/>
            </a:pPr>
            <a:r>
              <a:rPr lang="en-US"/>
              <a:t>In general, iterative deepening search is the preferred uninformed search method when there is a large search space and the depth of the solution is not known</a:t>
            </a:r>
            <a:endParaRPr/>
          </a:p>
        </p:txBody>
      </p:sp>
      <p:pic>
        <p:nvPicPr>
          <p:cNvPr id="1383" name="Google Shape;1383;p136"/>
          <p:cNvPicPr preferRelativeResize="0"/>
          <p:nvPr/>
        </p:nvPicPr>
        <p:blipFill rotWithShape="1">
          <a:blip r:embed="rId3">
            <a:alphaModFix/>
          </a:blip>
          <a:srcRect b="0" l="0" r="0" t="0"/>
          <a:stretch/>
        </p:blipFill>
        <p:spPr>
          <a:xfrm>
            <a:off x="0" y="127000"/>
            <a:ext cx="914400" cy="863600"/>
          </a:xfrm>
          <a:prstGeom prst="rect">
            <a:avLst/>
          </a:prstGeom>
          <a:noFill/>
          <a:ln>
            <a:noFill/>
          </a:ln>
        </p:spPr>
      </p:pic>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8" name="Shape 1388"/>
        <p:cNvGrpSpPr/>
        <p:nvPr/>
      </p:nvGrpSpPr>
      <p:grpSpPr>
        <a:xfrm>
          <a:off x="0" y="0"/>
          <a:ext cx="0" cy="0"/>
          <a:chOff x="0" y="0"/>
          <a:chExt cx="0" cy="0"/>
        </a:xfrm>
      </p:grpSpPr>
      <p:sp>
        <p:nvSpPr>
          <p:cNvPr id="1389" name="Google Shape;1389;p137"/>
          <p:cNvSpPr txBox="1"/>
          <p:nvPr>
            <p:ph type="title"/>
          </p:nvPr>
        </p:nvSpPr>
        <p:spPr>
          <a:xfrm>
            <a:off x="685800" y="0"/>
            <a:ext cx="7772400" cy="914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Bi-directional search</a:t>
            </a:r>
            <a:endParaRPr/>
          </a:p>
        </p:txBody>
      </p:sp>
      <p:sp>
        <p:nvSpPr>
          <p:cNvPr id="1390" name="Google Shape;1390;p137"/>
          <p:cNvSpPr txBox="1"/>
          <p:nvPr>
            <p:ph idx="1" type="body"/>
          </p:nvPr>
        </p:nvSpPr>
        <p:spPr>
          <a:xfrm>
            <a:off x="533400" y="2962070"/>
            <a:ext cx="7772400" cy="32766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lang="en-US" sz="2000"/>
              <a:t>Bidirectional search algorithm runs two simultaneous searches, one form initial state called as forward-search and other from goal node called as backward-search, to find the goal node. </a:t>
            </a:r>
            <a:endParaRPr/>
          </a:p>
          <a:p>
            <a:pPr indent="-342900" lvl="0" marL="342900" rtl="0" algn="l">
              <a:lnSpc>
                <a:spcPct val="100000"/>
              </a:lnSpc>
              <a:spcBef>
                <a:spcPts val="400"/>
              </a:spcBef>
              <a:spcAft>
                <a:spcPts val="0"/>
              </a:spcAft>
              <a:buClr>
                <a:schemeClr val="dk1"/>
              </a:buClr>
              <a:buSzPts val="2000"/>
              <a:buChar char="•"/>
            </a:pPr>
            <a:r>
              <a:rPr lang="en-US" sz="2000"/>
              <a:t>Bidirectional search replaces one single search graph with two small subgraphs in which one starts the search from an initial vertex and other starts from goal vertex. </a:t>
            </a:r>
            <a:endParaRPr/>
          </a:p>
          <a:p>
            <a:pPr indent="-342900" lvl="0" marL="342900" rtl="0" algn="l">
              <a:lnSpc>
                <a:spcPct val="100000"/>
              </a:lnSpc>
              <a:spcBef>
                <a:spcPts val="400"/>
              </a:spcBef>
              <a:spcAft>
                <a:spcPts val="0"/>
              </a:spcAft>
              <a:buClr>
                <a:schemeClr val="dk1"/>
              </a:buClr>
              <a:buSzPts val="2000"/>
              <a:buChar char="•"/>
            </a:pPr>
            <a:r>
              <a:rPr lang="en-US" sz="2000"/>
              <a:t>The search stops when these two graphs intersect each other.</a:t>
            </a:r>
            <a:endParaRPr/>
          </a:p>
          <a:p>
            <a:pPr indent="-342900" lvl="0" marL="342900" rtl="0" algn="l">
              <a:lnSpc>
                <a:spcPct val="100000"/>
              </a:lnSpc>
              <a:spcBef>
                <a:spcPts val="400"/>
              </a:spcBef>
              <a:spcAft>
                <a:spcPts val="0"/>
              </a:spcAft>
              <a:buClr>
                <a:schemeClr val="dk1"/>
              </a:buClr>
              <a:buSzPts val="2000"/>
              <a:buChar char="•"/>
            </a:pPr>
            <a:r>
              <a:rPr lang="en-US" sz="2000"/>
              <a:t>Bidirectional search can use search techniques such as BFS, DFS, DLS, etc.</a:t>
            </a:r>
            <a:endParaRPr/>
          </a:p>
        </p:txBody>
      </p:sp>
      <p:pic>
        <p:nvPicPr>
          <p:cNvPr descr="bisearch" id="1391" name="Google Shape;1391;p137"/>
          <p:cNvPicPr preferRelativeResize="0"/>
          <p:nvPr/>
        </p:nvPicPr>
        <p:blipFill rotWithShape="1">
          <a:blip r:embed="rId3">
            <a:alphaModFix/>
          </a:blip>
          <a:srcRect b="0" l="0" r="0" t="0"/>
          <a:stretch/>
        </p:blipFill>
        <p:spPr>
          <a:xfrm>
            <a:off x="2057400" y="728272"/>
            <a:ext cx="4495800" cy="2233798"/>
          </a:xfrm>
          <a:prstGeom prst="rect">
            <a:avLst/>
          </a:prstGeom>
          <a:noFill/>
          <a:ln>
            <a:noFill/>
          </a:ln>
        </p:spPr>
      </p:pic>
      <p:pic>
        <p:nvPicPr>
          <p:cNvPr id="1392" name="Google Shape;1392;p137"/>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6" name="Shape 1396"/>
        <p:cNvGrpSpPr/>
        <p:nvPr/>
      </p:nvGrpSpPr>
      <p:grpSpPr>
        <a:xfrm>
          <a:off x="0" y="0"/>
          <a:ext cx="0" cy="0"/>
          <a:chOff x="0" y="0"/>
          <a:chExt cx="0" cy="0"/>
        </a:xfrm>
      </p:grpSpPr>
      <p:sp>
        <p:nvSpPr>
          <p:cNvPr id="1397" name="Google Shape;1397;p138"/>
          <p:cNvSpPr txBox="1"/>
          <p:nvPr>
            <p:ph type="title"/>
          </p:nvPr>
        </p:nvSpPr>
        <p:spPr>
          <a:xfrm>
            <a:off x="457200" y="274638"/>
            <a:ext cx="8229600" cy="411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Bi-directional search</a:t>
            </a:r>
            <a:endParaRPr/>
          </a:p>
        </p:txBody>
      </p:sp>
      <p:sp>
        <p:nvSpPr>
          <p:cNvPr id="1398" name="Google Shape;1398;p138"/>
          <p:cNvSpPr txBox="1"/>
          <p:nvPr>
            <p:ph idx="1" type="body"/>
          </p:nvPr>
        </p:nvSpPr>
        <p:spPr>
          <a:xfrm>
            <a:off x="304800" y="914400"/>
            <a:ext cx="8229600" cy="55626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Works well only when there are unique start and goal states.</a:t>
            </a:r>
            <a:endParaRPr/>
          </a:p>
          <a:p>
            <a:pPr indent="-342900" lvl="0" marL="342900" rtl="0" algn="l">
              <a:lnSpc>
                <a:spcPct val="100000"/>
              </a:lnSpc>
              <a:spcBef>
                <a:spcPts val="480"/>
              </a:spcBef>
              <a:spcAft>
                <a:spcPts val="0"/>
              </a:spcAft>
              <a:buClr>
                <a:schemeClr val="dk1"/>
              </a:buClr>
              <a:buSzPts val="2400"/>
              <a:buChar char="•"/>
            </a:pPr>
            <a:r>
              <a:rPr lang="en-US" sz="2400"/>
              <a:t>Requires the ability to generate “predecessor” states.</a:t>
            </a:r>
            <a:endParaRPr/>
          </a:p>
          <a:p>
            <a:pPr indent="-342900" lvl="0" marL="342900" rtl="0" algn="l">
              <a:lnSpc>
                <a:spcPct val="100000"/>
              </a:lnSpc>
              <a:spcBef>
                <a:spcPts val="480"/>
              </a:spcBef>
              <a:spcAft>
                <a:spcPts val="0"/>
              </a:spcAft>
              <a:buClr>
                <a:schemeClr val="dk1"/>
              </a:buClr>
              <a:buSzPts val="2400"/>
              <a:buChar char="•"/>
            </a:pPr>
            <a:r>
              <a:rPr lang="en-US" sz="2400"/>
              <a:t>Can (sometimes) lead to finding a solution more quickly.</a:t>
            </a:r>
            <a:endParaRPr/>
          </a:p>
          <a:p>
            <a:pPr indent="-342900" lvl="0" marL="342900" rtl="0" algn="l">
              <a:lnSpc>
                <a:spcPct val="100000"/>
              </a:lnSpc>
              <a:spcBef>
                <a:spcPts val="480"/>
              </a:spcBef>
              <a:spcAft>
                <a:spcPts val="0"/>
              </a:spcAft>
              <a:buClr>
                <a:schemeClr val="dk1"/>
              </a:buClr>
              <a:buSzPts val="2400"/>
              <a:buChar char="•"/>
            </a:pPr>
            <a:r>
              <a:rPr lang="en-US" sz="2400"/>
              <a:t>Time complexity: O(b</a:t>
            </a:r>
            <a:r>
              <a:rPr baseline="30000" lang="en-US" sz="2400"/>
              <a:t>d/2</a:t>
            </a:r>
            <a:r>
              <a:rPr lang="en-US" sz="2400"/>
              <a:t>).   Space complexity: O(b</a:t>
            </a:r>
            <a:r>
              <a:rPr baseline="30000" lang="en-US" sz="2400"/>
              <a:t>d/2</a:t>
            </a:r>
            <a:r>
              <a:rPr lang="en-US" sz="2400"/>
              <a:t>).</a:t>
            </a:r>
            <a:r>
              <a:rPr lang="en-US" sz="2000"/>
              <a:t> </a:t>
            </a:r>
            <a:endParaRPr sz="2000"/>
          </a:p>
          <a:p>
            <a:pPr indent="-342900" lvl="0" marL="342900" rtl="0" algn="l">
              <a:lnSpc>
                <a:spcPct val="100000"/>
              </a:lnSpc>
              <a:spcBef>
                <a:spcPts val="480"/>
              </a:spcBef>
              <a:spcAft>
                <a:spcPts val="0"/>
              </a:spcAft>
              <a:buClr>
                <a:schemeClr val="dk1"/>
              </a:buClr>
              <a:buSzPts val="2400"/>
              <a:buChar char="•"/>
            </a:pPr>
            <a:r>
              <a:rPr b="1" lang="en-US" sz="2400"/>
              <a:t>Advantages:</a:t>
            </a:r>
            <a:endParaRPr sz="2400"/>
          </a:p>
          <a:p>
            <a:pPr indent="-342900" lvl="0" marL="342900" rtl="0" algn="l">
              <a:lnSpc>
                <a:spcPct val="100000"/>
              </a:lnSpc>
              <a:spcBef>
                <a:spcPts val="480"/>
              </a:spcBef>
              <a:spcAft>
                <a:spcPts val="0"/>
              </a:spcAft>
              <a:buClr>
                <a:schemeClr val="dk1"/>
              </a:buClr>
              <a:buSzPts val="2400"/>
              <a:buChar char="•"/>
            </a:pPr>
            <a:r>
              <a:rPr lang="en-US" sz="2400"/>
              <a:t>Bidirectional search is fast.</a:t>
            </a:r>
            <a:endParaRPr/>
          </a:p>
          <a:p>
            <a:pPr indent="-342900" lvl="0" marL="342900" rtl="0" algn="l">
              <a:lnSpc>
                <a:spcPct val="100000"/>
              </a:lnSpc>
              <a:spcBef>
                <a:spcPts val="480"/>
              </a:spcBef>
              <a:spcAft>
                <a:spcPts val="0"/>
              </a:spcAft>
              <a:buClr>
                <a:schemeClr val="dk1"/>
              </a:buClr>
              <a:buSzPts val="2400"/>
              <a:buChar char="•"/>
            </a:pPr>
            <a:r>
              <a:rPr lang="en-US" sz="2400"/>
              <a:t>Bidirectional search requires less memory</a:t>
            </a:r>
            <a:endParaRPr/>
          </a:p>
          <a:p>
            <a:pPr indent="-342900" lvl="0" marL="342900" rtl="0" algn="l">
              <a:lnSpc>
                <a:spcPct val="100000"/>
              </a:lnSpc>
              <a:spcBef>
                <a:spcPts val="480"/>
              </a:spcBef>
              <a:spcAft>
                <a:spcPts val="0"/>
              </a:spcAft>
              <a:buClr>
                <a:schemeClr val="dk1"/>
              </a:buClr>
              <a:buSzPts val="2400"/>
              <a:buChar char="•"/>
            </a:pPr>
            <a:r>
              <a:rPr b="1" lang="en-US" sz="2400"/>
              <a:t>Disadvantages:</a:t>
            </a:r>
            <a:endParaRPr sz="2400"/>
          </a:p>
          <a:p>
            <a:pPr indent="-342900" lvl="0" marL="342900" rtl="0" algn="l">
              <a:lnSpc>
                <a:spcPct val="100000"/>
              </a:lnSpc>
              <a:spcBef>
                <a:spcPts val="480"/>
              </a:spcBef>
              <a:spcAft>
                <a:spcPts val="0"/>
              </a:spcAft>
              <a:buClr>
                <a:schemeClr val="dk1"/>
              </a:buClr>
              <a:buSzPts val="2400"/>
              <a:buChar char="•"/>
            </a:pPr>
            <a:r>
              <a:rPr lang="en-US" sz="2400"/>
              <a:t>Implementation of the bidirectional search tree is difficult.</a:t>
            </a:r>
            <a:endParaRPr/>
          </a:p>
          <a:p>
            <a:pPr indent="-342900" lvl="0" marL="342900" rtl="0" algn="l">
              <a:lnSpc>
                <a:spcPct val="100000"/>
              </a:lnSpc>
              <a:spcBef>
                <a:spcPts val="480"/>
              </a:spcBef>
              <a:spcAft>
                <a:spcPts val="0"/>
              </a:spcAft>
              <a:buClr>
                <a:schemeClr val="dk1"/>
              </a:buClr>
              <a:buSzPts val="2400"/>
              <a:buChar char="•"/>
            </a:pPr>
            <a:r>
              <a:rPr b="1" lang="en-US" sz="2400"/>
              <a:t>In bidirectional search, one should know the goal state in advance.</a:t>
            </a:r>
            <a:endParaRPr sz="2400"/>
          </a:p>
          <a:p>
            <a:pPr indent="-165100" lvl="0" marL="342900" rtl="0" algn="l">
              <a:lnSpc>
                <a:spcPct val="100000"/>
              </a:lnSpc>
              <a:spcBef>
                <a:spcPts val="560"/>
              </a:spcBef>
              <a:spcAft>
                <a:spcPts val="0"/>
              </a:spcAft>
              <a:buClr>
                <a:schemeClr val="dk1"/>
              </a:buClr>
              <a:buSzPts val="2800"/>
              <a:buNone/>
            </a:pPr>
            <a:r>
              <a:t/>
            </a:r>
            <a:endParaRPr sz="2800"/>
          </a:p>
          <a:p>
            <a:pPr indent="-139700" lvl="0" marL="342900" rtl="0" algn="l">
              <a:lnSpc>
                <a:spcPct val="100000"/>
              </a:lnSpc>
              <a:spcBef>
                <a:spcPts val="640"/>
              </a:spcBef>
              <a:spcAft>
                <a:spcPts val="0"/>
              </a:spcAft>
              <a:buClr>
                <a:schemeClr val="dk1"/>
              </a:buClr>
              <a:buSzPts val="3200"/>
              <a:buNone/>
            </a:pPr>
            <a:r>
              <a:t/>
            </a:r>
            <a:endParaRPr/>
          </a:p>
        </p:txBody>
      </p:sp>
      <p:pic>
        <p:nvPicPr>
          <p:cNvPr id="1399" name="Google Shape;1399;p138"/>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3" name="Shape 1403"/>
        <p:cNvGrpSpPr/>
        <p:nvPr/>
      </p:nvGrpSpPr>
      <p:grpSpPr>
        <a:xfrm>
          <a:off x="0" y="0"/>
          <a:ext cx="0" cy="0"/>
          <a:chOff x="0" y="0"/>
          <a:chExt cx="0" cy="0"/>
        </a:xfrm>
      </p:grpSpPr>
      <p:sp>
        <p:nvSpPr>
          <p:cNvPr id="1404" name="Google Shape;1404;p139"/>
          <p:cNvSpPr txBox="1"/>
          <p:nvPr>
            <p:ph type="title"/>
          </p:nvPr>
        </p:nvSpPr>
        <p:spPr>
          <a:xfrm>
            <a:off x="457200" y="274638"/>
            <a:ext cx="8229600" cy="3349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Example: BDS</a:t>
            </a:r>
            <a:endParaRPr/>
          </a:p>
        </p:txBody>
      </p:sp>
      <p:sp>
        <p:nvSpPr>
          <p:cNvPr id="1405" name="Google Shape;1405;p139"/>
          <p:cNvSpPr txBox="1"/>
          <p:nvPr>
            <p:ph idx="1" type="body"/>
          </p:nvPr>
        </p:nvSpPr>
        <p:spPr>
          <a:xfrm>
            <a:off x="444708" y="884239"/>
            <a:ext cx="8229600" cy="1782762"/>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lang="en-US" sz="2000"/>
              <a:t>In the below search tree, bidirectional search algorithm is applied. This algorithm divides one graph/tree into two sub-graphs. It starts traversing from node 1 in the forward direction and starts from goal node 16 in the backward direction.</a:t>
            </a:r>
            <a:endParaRPr/>
          </a:p>
          <a:p>
            <a:pPr indent="-342900" lvl="0" marL="342900" rtl="0" algn="l">
              <a:lnSpc>
                <a:spcPct val="100000"/>
              </a:lnSpc>
              <a:spcBef>
                <a:spcPts val="400"/>
              </a:spcBef>
              <a:spcAft>
                <a:spcPts val="0"/>
              </a:spcAft>
              <a:buClr>
                <a:schemeClr val="dk1"/>
              </a:buClr>
              <a:buSzPts val="2000"/>
              <a:buChar char="•"/>
            </a:pPr>
            <a:r>
              <a:rPr lang="en-US" sz="2000"/>
              <a:t>The algorithm terminates at node 9 where two searches meet.</a:t>
            </a:r>
            <a:endParaRPr/>
          </a:p>
        </p:txBody>
      </p:sp>
      <p:pic>
        <p:nvPicPr>
          <p:cNvPr id="1406" name="Google Shape;1406;p139"/>
          <p:cNvPicPr preferRelativeResize="0"/>
          <p:nvPr/>
        </p:nvPicPr>
        <p:blipFill rotWithShape="1">
          <a:blip r:embed="rId3">
            <a:alphaModFix/>
          </a:blip>
          <a:srcRect b="0" l="0" r="0" t="0"/>
          <a:stretch/>
        </p:blipFill>
        <p:spPr>
          <a:xfrm>
            <a:off x="0" y="0"/>
            <a:ext cx="914400" cy="863600"/>
          </a:xfrm>
          <a:prstGeom prst="rect">
            <a:avLst/>
          </a:prstGeom>
          <a:noFill/>
          <a:ln>
            <a:noFill/>
          </a:ln>
        </p:spPr>
      </p:pic>
      <p:pic>
        <p:nvPicPr>
          <p:cNvPr id="1407" name="Google Shape;1407;p139"/>
          <p:cNvPicPr preferRelativeResize="0"/>
          <p:nvPr/>
        </p:nvPicPr>
        <p:blipFill rotWithShape="1">
          <a:blip r:embed="rId4">
            <a:alphaModFix/>
          </a:blip>
          <a:srcRect b="0" l="0" r="0" t="0"/>
          <a:stretch/>
        </p:blipFill>
        <p:spPr>
          <a:xfrm>
            <a:off x="1905000" y="2819400"/>
            <a:ext cx="4648200" cy="3676650"/>
          </a:xfrm>
          <a:prstGeom prst="rect">
            <a:avLst/>
          </a:prstGeom>
          <a:noFill/>
          <a:ln>
            <a:noFill/>
          </a:ln>
        </p:spPr>
      </p:pic>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1" name="Shape 1411"/>
        <p:cNvGrpSpPr/>
        <p:nvPr/>
      </p:nvGrpSpPr>
      <p:grpSpPr>
        <a:xfrm>
          <a:off x="0" y="0"/>
          <a:ext cx="0" cy="0"/>
          <a:chOff x="0" y="0"/>
          <a:chExt cx="0" cy="0"/>
        </a:xfrm>
      </p:grpSpPr>
      <p:pic>
        <p:nvPicPr>
          <p:cNvPr id="1412" name="Google Shape;1412;p140"/>
          <p:cNvPicPr preferRelativeResize="0"/>
          <p:nvPr>
            <p:ph idx="1" type="body"/>
          </p:nvPr>
        </p:nvPicPr>
        <p:blipFill rotWithShape="1">
          <a:blip r:embed="rId3">
            <a:alphaModFix/>
          </a:blip>
          <a:srcRect b="0" l="0" r="0" t="0"/>
          <a:stretch/>
        </p:blipFill>
        <p:spPr>
          <a:xfrm>
            <a:off x="1447800" y="228600"/>
            <a:ext cx="6127750" cy="4525963"/>
          </a:xfrm>
          <a:prstGeom prst="rect">
            <a:avLst/>
          </a:prstGeom>
          <a:noFill/>
          <a:ln>
            <a:noFill/>
          </a:ln>
        </p:spPr>
      </p:pic>
      <p:sp>
        <p:nvSpPr>
          <p:cNvPr id="1413" name="Google Shape;1413;p140"/>
          <p:cNvSpPr/>
          <p:nvPr/>
        </p:nvSpPr>
        <p:spPr>
          <a:xfrm>
            <a:off x="304800" y="5105400"/>
            <a:ext cx="8534400" cy="8302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Also note that the algorithm works well only when there are unique start and goal states. </a:t>
            </a:r>
            <a:endParaRPr b="0" i="0" sz="1400" u="none" cap="none" strike="noStrike">
              <a:solidFill>
                <a:srgbClr val="000000"/>
              </a:solidFill>
              <a:latin typeface="Arial"/>
              <a:ea typeface="Arial"/>
              <a:cs typeface="Arial"/>
              <a:sym typeface="Arial"/>
            </a:endParaRPr>
          </a:p>
        </p:txBody>
      </p:sp>
      <p:pic>
        <p:nvPicPr>
          <p:cNvPr id="1414" name="Google Shape;1414;p140"/>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Agent-Driverless Taxi </a:t>
            </a:r>
            <a:br>
              <a:rPr lang="en-US"/>
            </a:br>
            <a:r>
              <a:rPr lang="en-US"/>
              <a:t>Sensors, Actuators, Environment</a:t>
            </a:r>
            <a:endParaRPr/>
          </a:p>
        </p:txBody>
      </p:sp>
      <p:pic>
        <p:nvPicPr>
          <p:cNvPr id="263" name="Google Shape;263;p14"/>
          <p:cNvPicPr preferRelativeResize="0"/>
          <p:nvPr>
            <p:ph idx="1" type="body"/>
          </p:nvPr>
        </p:nvPicPr>
        <p:blipFill rotWithShape="1">
          <a:blip r:embed="rId3">
            <a:alphaModFix/>
          </a:blip>
          <a:srcRect b="0" l="0" r="0" t="0"/>
          <a:stretch/>
        </p:blipFill>
        <p:spPr>
          <a:xfrm>
            <a:off x="1800527" y="1600200"/>
            <a:ext cx="5542946" cy="4525963"/>
          </a:xfrm>
          <a:prstGeom prst="rect">
            <a:avLst/>
          </a:prstGeom>
          <a:noFill/>
          <a:ln>
            <a:noFill/>
          </a:ln>
        </p:spPr>
      </p:pic>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8" name="Shape 1418"/>
        <p:cNvGrpSpPr/>
        <p:nvPr/>
      </p:nvGrpSpPr>
      <p:grpSpPr>
        <a:xfrm>
          <a:off x="0" y="0"/>
          <a:ext cx="0" cy="0"/>
          <a:chOff x="0" y="0"/>
          <a:chExt cx="0" cy="0"/>
        </a:xfrm>
      </p:grpSpPr>
      <p:sp>
        <p:nvSpPr>
          <p:cNvPr id="1419" name="Google Shape;1419;p14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Time and Space Complexities </a:t>
            </a:r>
            <a:endParaRPr/>
          </a:p>
        </p:txBody>
      </p:sp>
      <p:sp>
        <p:nvSpPr>
          <p:cNvPr id="1420" name="Google Shape;1420;p141"/>
          <p:cNvSpPr txBox="1"/>
          <p:nvPr>
            <p:ph idx="1" type="body"/>
          </p:nvPr>
        </p:nvSpPr>
        <p:spPr>
          <a:xfrm>
            <a:off x="304800" y="1219200"/>
            <a:ext cx="8686800" cy="5334000"/>
          </a:xfrm>
          <a:prstGeom prst="rect">
            <a:avLst/>
          </a:prstGeom>
          <a:noFill/>
          <a:ln>
            <a:noFill/>
          </a:ln>
        </p:spPr>
        <p:txBody>
          <a:bodyPr anchorCtr="0" anchor="t" bIns="45700" lIns="91425" spcFirstLastPara="1" rIns="91425" wrap="square" tIns="45700">
            <a:noAutofit/>
          </a:bodyPr>
          <a:lstStyle/>
          <a:p>
            <a:pPr indent="-190500" lvl="0" marL="342900" rtl="0" algn="l">
              <a:lnSpc>
                <a:spcPct val="80000"/>
              </a:lnSpc>
              <a:spcBef>
                <a:spcPts val="0"/>
              </a:spcBef>
              <a:spcAft>
                <a:spcPts val="0"/>
              </a:spcAft>
              <a:buClr>
                <a:schemeClr val="dk1"/>
              </a:buClr>
              <a:buSzPts val="2400"/>
              <a:buNone/>
            </a:pPr>
            <a:r>
              <a:t/>
            </a:r>
            <a:endParaRPr sz="2400">
              <a:latin typeface="Times New Roman"/>
              <a:ea typeface="Times New Roman"/>
              <a:cs typeface="Times New Roman"/>
              <a:sym typeface="Times New Roman"/>
            </a:endParaRPr>
          </a:p>
          <a:p>
            <a:pPr indent="-342900" lvl="0" marL="342900" rtl="0" algn="l">
              <a:lnSpc>
                <a:spcPct val="100000"/>
              </a:lnSpc>
              <a:spcBef>
                <a:spcPts val="640"/>
              </a:spcBef>
              <a:spcAft>
                <a:spcPts val="0"/>
              </a:spcAft>
              <a:buClr>
                <a:schemeClr val="dk1"/>
              </a:buClr>
              <a:buSzPts val="3200"/>
              <a:buChar char="•"/>
            </a:pPr>
            <a:r>
              <a:rPr b="1" lang="en-US"/>
              <a:t>Completeness:</a:t>
            </a:r>
            <a:r>
              <a:rPr lang="en-US"/>
              <a:t> Bidirectional Search is complete if we use BFS in both searches.</a:t>
            </a:r>
            <a:endParaRPr/>
          </a:p>
          <a:p>
            <a:pPr indent="-342900" lvl="0" marL="342900" rtl="0" algn="l">
              <a:lnSpc>
                <a:spcPct val="100000"/>
              </a:lnSpc>
              <a:spcBef>
                <a:spcPts val="640"/>
              </a:spcBef>
              <a:spcAft>
                <a:spcPts val="0"/>
              </a:spcAft>
              <a:buClr>
                <a:schemeClr val="dk1"/>
              </a:buClr>
              <a:buSzPts val="3200"/>
              <a:buChar char="•"/>
            </a:pPr>
            <a:r>
              <a:rPr b="1" lang="en-US"/>
              <a:t>Time Complexity:</a:t>
            </a:r>
            <a:r>
              <a:rPr lang="en-US"/>
              <a:t> Time complexity of bidirectional search using BFS is </a:t>
            </a:r>
            <a:r>
              <a:rPr b="1" lang="en-US"/>
              <a:t>O(b</a:t>
            </a:r>
            <a:r>
              <a:rPr b="1" baseline="30000" lang="en-US"/>
              <a:t>d</a:t>
            </a:r>
            <a:r>
              <a:rPr b="1" lang="en-US"/>
              <a:t>)</a:t>
            </a:r>
            <a:r>
              <a:rPr lang="en-US"/>
              <a:t>.</a:t>
            </a:r>
            <a:endParaRPr/>
          </a:p>
          <a:p>
            <a:pPr indent="-342900" lvl="0" marL="342900" rtl="0" algn="l">
              <a:lnSpc>
                <a:spcPct val="100000"/>
              </a:lnSpc>
              <a:spcBef>
                <a:spcPts val="640"/>
              </a:spcBef>
              <a:spcAft>
                <a:spcPts val="0"/>
              </a:spcAft>
              <a:buClr>
                <a:schemeClr val="dk1"/>
              </a:buClr>
              <a:buSzPts val="3200"/>
              <a:buChar char="•"/>
            </a:pPr>
            <a:r>
              <a:rPr b="1" lang="en-US"/>
              <a:t>Space Complexity:</a:t>
            </a:r>
            <a:r>
              <a:rPr lang="en-US"/>
              <a:t> Space complexity of bidirectional search is </a:t>
            </a:r>
            <a:r>
              <a:rPr b="1" lang="en-US"/>
              <a:t>O(b</a:t>
            </a:r>
            <a:r>
              <a:rPr b="1" baseline="30000" lang="en-US"/>
              <a:t>d</a:t>
            </a:r>
            <a:r>
              <a:rPr b="1" lang="en-US"/>
              <a:t>)</a:t>
            </a:r>
            <a:r>
              <a:rPr lang="en-US"/>
              <a:t>.</a:t>
            </a:r>
            <a:endParaRPr/>
          </a:p>
          <a:p>
            <a:pPr indent="-342900" lvl="0" marL="342900" rtl="0" algn="l">
              <a:lnSpc>
                <a:spcPct val="100000"/>
              </a:lnSpc>
              <a:spcBef>
                <a:spcPts val="640"/>
              </a:spcBef>
              <a:spcAft>
                <a:spcPts val="0"/>
              </a:spcAft>
              <a:buClr>
                <a:schemeClr val="dk1"/>
              </a:buClr>
              <a:buSzPts val="3200"/>
              <a:buChar char="•"/>
            </a:pPr>
            <a:r>
              <a:rPr b="1" lang="en-US"/>
              <a:t>Optimal:</a:t>
            </a:r>
            <a:r>
              <a:rPr lang="en-US"/>
              <a:t> Bidirectional search is Optimal.</a:t>
            </a:r>
            <a:endParaRPr/>
          </a:p>
        </p:txBody>
      </p:sp>
      <p:pic>
        <p:nvPicPr>
          <p:cNvPr id="1421" name="Google Shape;1421;p141"/>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6" name="Shape 1426"/>
        <p:cNvGrpSpPr/>
        <p:nvPr/>
      </p:nvGrpSpPr>
      <p:grpSpPr>
        <a:xfrm>
          <a:off x="0" y="0"/>
          <a:ext cx="0" cy="0"/>
          <a:chOff x="0" y="0"/>
          <a:chExt cx="0" cy="0"/>
        </a:xfrm>
      </p:grpSpPr>
      <p:sp>
        <p:nvSpPr>
          <p:cNvPr id="1427" name="Google Shape;1427;p1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428" name="Google Shape;1428;p1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Summary of algorithms</a:t>
            </a:r>
            <a:endParaRPr/>
          </a:p>
        </p:txBody>
      </p:sp>
      <p:cxnSp>
        <p:nvCxnSpPr>
          <p:cNvPr id="1429" name="Google Shape;1429;p142"/>
          <p:cNvCxnSpPr/>
          <p:nvPr/>
        </p:nvCxnSpPr>
        <p:spPr>
          <a:xfrm rot="10800000">
            <a:off x="6858000" y="4038600"/>
            <a:ext cx="0" cy="838200"/>
          </a:xfrm>
          <a:prstGeom prst="straightConnector1">
            <a:avLst/>
          </a:prstGeom>
          <a:noFill/>
          <a:ln cap="flat" cmpd="sng" w="9525">
            <a:solidFill>
              <a:schemeClr val="dk1"/>
            </a:solidFill>
            <a:prstDash val="solid"/>
            <a:round/>
            <a:headEnd len="sm" w="sm" type="none"/>
            <a:tailEnd len="med" w="med" type="triangle"/>
          </a:ln>
        </p:spPr>
      </p:cxnSp>
      <p:sp>
        <p:nvSpPr>
          <p:cNvPr id="1430" name="Google Shape;1430;p142"/>
          <p:cNvSpPr txBox="1"/>
          <p:nvPr/>
        </p:nvSpPr>
        <p:spPr>
          <a:xfrm>
            <a:off x="5943600" y="4876800"/>
            <a:ext cx="2976563" cy="6461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Generally the preferred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uninformed search strategy</a:t>
            </a:r>
            <a:endParaRPr b="0" i="0" sz="1400" u="none" cap="none" strike="noStrike">
              <a:solidFill>
                <a:srgbClr val="000000"/>
              </a:solidFill>
              <a:latin typeface="Arial"/>
              <a:ea typeface="Arial"/>
              <a:cs typeface="Arial"/>
              <a:sym typeface="Arial"/>
            </a:endParaRPr>
          </a:p>
        </p:txBody>
      </p:sp>
      <p:graphicFrame>
        <p:nvGraphicFramePr>
          <p:cNvPr id="1431" name="Google Shape;1431;p142"/>
          <p:cNvGraphicFramePr/>
          <p:nvPr/>
        </p:nvGraphicFramePr>
        <p:xfrm>
          <a:off x="30163" y="1524000"/>
          <a:ext cx="3000000" cy="3000000"/>
        </p:xfrm>
        <a:graphic>
          <a:graphicData uri="http://schemas.openxmlformats.org/drawingml/2006/table">
            <a:tbl>
              <a:tblPr>
                <a:noFill/>
                <a:tableStyleId>{9F253EE2-4B8F-400A-A7A6-4BF8C0354992}</a:tableStyleId>
              </a:tblPr>
              <a:tblGrid>
                <a:gridCol w="1388475"/>
                <a:gridCol w="1225125"/>
                <a:gridCol w="1388475"/>
                <a:gridCol w="1116225"/>
                <a:gridCol w="1092675"/>
                <a:gridCol w="1466500"/>
                <a:gridCol w="1466500"/>
              </a:tblGrid>
              <a:tr h="914375">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Criterion</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Breadth-First</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Uniform-Cost</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Depth-First</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Depth-Limited</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Iterative Deepening</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rPr lang="en-US" sz="1800" u="none" cap="none" strike="noStrike"/>
                        <a:t>DLS</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Bidirectional</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rPr lang="en-US" sz="1800" u="none" cap="none" strike="noStrike"/>
                        <a:t>(if applicable)</a:t>
                      </a:r>
                      <a:endParaRPr sz="1400" u="none" cap="none" strike="noStrike"/>
                    </a:p>
                  </a:txBody>
                  <a:tcPr marT="45700" marB="45700" marR="91450" marL="91450"/>
                </a:tc>
              </a:tr>
              <a:tr h="3707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Complete?</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Yes[a]</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Yes[a,b]</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No</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No</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Yes[a]</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Yes[a,d]</a:t>
                      </a:r>
                      <a:endParaRPr sz="1400" u="none" cap="none" strike="noStrike"/>
                    </a:p>
                  </a:txBody>
                  <a:tcPr marT="45700" marB="45700" marR="91450" marL="91450"/>
                </a:tc>
              </a:tr>
              <a:tr h="3707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Time</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O(b</a:t>
                      </a:r>
                      <a:r>
                        <a:rPr baseline="30000" lang="en-US" sz="1800" u="none" cap="none" strike="noStrike"/>
                        <a:t>d</a:t>
                      </a:r>
                      <a:r>
                        <a:rPr lang="en-US" sz="1800" u="none" cap="none" strike="noStrike"/>
                        <a:t>)</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O(b</a:t>
                      </a:r>
                      <a:r>
                        <a:rPr baseline="30000" lang="en-US" sz="1800" u="none" cap="none" strike="noStrike"/>
                        <a:t>⎣1+C*/ε⎦</a:t>
                      </a:r>
                      <a:r>
                        <a:rPr lang="en-US" sz="1800" u="none" cap="none" strike="noStrike"/>
                        <a:t>)</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chemeClr val="dk1"/>
                        </a:buClr>
                        <a:buSzPts val="1800"/>
                        <a:buFont typeface="Calibri"/>
                        <a:buNone/>
                      </a:pPr>
                      <a:r>
                        <a:rPr lang="en-US" sz="1800" u="none" cap="none" strike="noStrike"/>
                        <a:t>O(b</a:t>
                      </a:r>
                      <a:r>
                        <a:rPr baseline="30000" lang="en-US" sz="1800" u="none" cap="none" strike="noStrike"/>
                        <a:t>m</a:t>
                      </a:r>
                      <a:r>
                        <a:rPr lang="en-US" sz="1800" u="none" cap="none" strike="noStrike"/>
                        <a:t>)</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chemeClr val="dk1"/>
                        </a:buClr>
                        <a:buSzPts val="1800"/>
                        <a:buFont typeface="Calibri"/>
                        <a:buNone/>
                      </a:pPr>
                      <a:r>
                        <a:rPr lang="en-US" sz="1800" u="none" cap="none" strike="noStrike"/>
                        <a:t>O(b</a:t>
                      </a:r>
                      <a:r>
                        <a:rPr baseline="30000" lang="en-US" sz="1800" u="none" cap="none" strike="noStrike"/>
                        <a:t>l</a:t>
                      </a:r>
                      <a:r>
                        <a:rPr lang="en-US" sz="1800" u="none" cap="none" strike="noStrike"/>
                        <a:t>)</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O(b</a:t>
                      </a:r>
                      <a:r>
                        <a:rPr baseline="30000" lang="en-US" sz="1800" u="none" cap="none" strike="noStrike"/>
                        <a:t>d</a:t>
                      </a:r>
                      <a:r>
                        <a:rPr lang="en-US" sz="1800" u="none" cap="none" strike="noStrike"/>
                        <a:t>)</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chemeClr val="dk1"/>
                        </a:buClr>
                        <a:buSzPts val="1800"/>
                        <a:buFont typeface="Calibri"/>
                        <a:buNone/>
                      </a:pPr>
                      <a:r>
                        <a:rPr lang="en-US" sz="1800" u="none" cap="none" strike="noStrike"/>
                        <a:t>O(b</a:t>
                      </a:r>
                      <a:r>
                        <a:rPr baseline="30000" lang="en-US" sz="1800" u="none" cap="none" strike="noStrike"/>
                        <a:t>d/2</a:t>
                      </a:r>
                      <a:r>
                        <a:rPr lang="en-US" sz="1800" u="none" cap="none" strike="noStrike"/>
                        <a:t>)</a:t>
                      </a:r>
                      <a:endParaRPr sz="1400" u="none" cap="none" strike="noStrike"/>
                    </a:p>
                  </a:txBody>
                  <a:tcPr marT="45700" marB="45700" marR="91450" marL="91450"/>
                </a:tc>
              </a:tr>
              <a:tr h="3707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Space</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chemeClr val="dk1"/>
                        </a:buClr>
                        <a:buSzPts val="1800"/>
                        <a:buFont typeface="Calibri"/>
                        <a:buNone/>
                      </a:pPr>
                      <a:r>
                        <a:rPr lang="en-US" sz="1800" u="none" cap="none" strike="noStrike"/>
                        <a:t>O(b</a:t>
                      </a:r>
                      <a:r>
                        <a:rPr baseline="30000" lang="en-US" sz="1800" u="none" cap="none" strike="noStrike"/>
                        <a:t>d</a:t>
                      </a:r>
                      <a:r>
                        <a:rPr lang="en-US" sz="1800" u="none" cap="none" strike="noStrike"/>
                        <a:t>)</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chemeClr val="dk1"/>
                        </a:buClr>
                        <a:buSzPts val="1800"/>
                        <a:buFont typeface="Calibri"/>
                        <a:buNone/>
                      </a:pPr>
                      <a:r>
                        <a:rPr lang="en-US" sz="1800" u="none" cap="none" strike="noStrike"/>
                        <a:t>O(b</a:t>
                      </a:r>
                      <a:r>
                        <a:rPr baseline="30000" lang="en-US" sz="1800" u="none" cap="none" strike="noStrike"/>
                        <a:t>⎣1+C*/ε⎦</a:t>
                      </a:r>
                      <a:r>
                        <a:rPr lang="en-US" sz="1800" u="none" cap="none" strike="noStrike"/>
                        <a:t>)</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chemeClr val="dk1"/>
                        </a:buClr>
                        <a:buSzPts val="1800"/>
                        <a:buFont typeface="Calibri"/>
                        <a:buNone/>
                      </a:pPr>
                      <a:r>
                        <a:rPr lang="en-US" sz="1800" u="none" cap="none" strike="noStrike"/>
                        <a:t>O(bm)</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O(bl)</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O(bd)</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chemeClr val="dk1"/>
                        </a:buClr>
                        <a:buSzPts val="1800"/>
                        <a:buFont typeface="Calibri"/>
                        <a:buNone/>
                      </a:pPr>
                      <a:r>
                        <a:rPr lang="en-US" sz="1800" u="none" cap="none" strike="noStrike"/>
                        <a:t>O(b</a:t>
                      </a:r>
                      <a:r>
                        <a:rPr baseline="30000" lang="en-US" sz="1800" u="none" cap="none" strike="noStrike"/>
                        <a:t>d/2</a:t>
                      </a:r>
                      <a:r>
                        <a:rPr lang="en-US" sz="1800" u="none" cap="none" strike="noStrike"/>
                        <a:t>)</a:t>
                      </a:r>
                      <a:endParaRPr sz="1400" u="none" cap="none" strike="noStrike"/>
                    </a:p>
                  </a:txBody>
                  <a:tcPr marT="45700" marB="45700" marR="91450" marL="91450"/>
                </a:tc>
              </a:tr>
              <a:tr h="365750">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Optimal?</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Yes[c]</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Yes</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No</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No</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Yes[c]</a:t>
                      </a:r>
                      <a:endParaRPr sz="1400" u="none" cap="none" strike="noStrike"/>
                    </a:p>
                  </a:txBody>
                  <a:tcPr marT="45700" marB="45700"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Yes[c,d]</a:t>
                      </a:r>
                      <a:endParaRPr sz="1400" u="none" cap="none" strike="noStrike"/>
                    </a:p>
                  </a:txBody>
                  <a:tcPr marT="45700" marB="45700" marR="91450" marL="91450"/>
                </a:tc>
              </a:tr>
            </a:tbl>
          </a:graphicData>
        </a:graphic>
      </p:graphicFrame>
      <p:sp>
        <p:nvSpPr>
          <p:cNvPr id="1432" name="Google Shape;1432;p142"/>
          <p:cNvSpPr txBox="1"/>
          <p:nvPr/>
        </p:nvSpPr>
        <p:spPr>
          <a:xfrm>
            <a:off x="0" y="4038600"/>
            <a:ext cx="8610600" cy="28622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There are a number of footnotes, caveats, and assumptions.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See Fig. 3.21, p. 91.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[a] complete if b is finite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[b] complete if step costs ≥ ε &gt; 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[c] optimal if step costs are all identical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     (also if path cost non-decreasing function of depth only)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[d] if both directions use breadth-first search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     (also if both directions use uniform-cost search with step costs ≥ ε &gt; 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ahoma"/>
              <a:ea typeface="Tahoma"/>
              <a:cs typeface="Tahoma"/>
              <a:sym typeface="Tahoma"/>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Note that d ≤ ⎣1+C*/ε⎦</a:t>
            </a:r>
            <a:endParaRPr b="0" i="0" sz="1800" u="none" cap="none" strike="noStrike">
              <a:solidFill>
                <a:schemeClr val="dk1"/>
              </a:solidFill>
              <a:latin typeface="Tahoma"/>
              <a:ea typeface="Tahoma"/>
              <a:cs typeface="Tahoma"/>
              <a:sym typeface="Tahoma"/>
            </a:endParaRPr>
          </a:p>
        </p:txBody>
      </p:sp>
      <p:pic>
        <p:nvPicPr>
          <p:cNvPr id="1433" name="Google Shape;1433;p142"/>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7" name="Shape 1437"/>
        <p:cNvGrpSpPr/>
        <p:nvPr/>
      </p:nvGrpSpPr>
      <p:grpSpPr>
        <a:xfrm>
          <a:off x="0" y="0"/>
          <a:ext cx="0" cy="0"/>
          <a:chOff x="0" y="0"/>
          <a:chExt cx="0" cy="0"/>
        </a:xfrm>
      </p:grpSpPr>
      <p:sp>
        <p:nvSpPr>
          <p:cNvPr id="1438" name="Google Shape;1438;p1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439" name="Google Shape;1439;p143"/>
          <p:cNvSpPr txBox="1"/>
          <p:nvPr>
            <p:ph type="title"/>
          </p:nvPr>
        </p:nvSpPr>
        <p:spPr>
          <a:xfrm>
            <a:off x="457200" y="274638"/>
            <a:ext cx="8229600" cy="6397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5.Uniform-cost search</a:t>
            </a:r>
            <a:endParaRPr b="1" sz="3200">
              <a:solidFill>
                <a:srgbClr val="7030A0"/>
              </a:solidFill>
            </a:endParaRPr>
          </a:p>
        </p:txBody>
      </p:sp>
      <p:sp>
        <p:nvSpPr>
          <p:cNvPr id="1440" name="Google Shape;1440;p143"/>
          <p:cNvSpPr txBox="1"/>
          <p:nvPr>
            <p:ph idx="1" type="body"/>
          </p:nvPr>
        </p:nvSpPr>
        <p:spPr>
          <a:xfrm>
            <a:off x="304800" y="944563"/>
            <a:ext cx="8534400" cy="5913437"/>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000"/>
              <a:buChar char="•"/>
            </a:pPr>
            <a:r>
              <a:rPr lang="en-US" sz="2000"/>
              <a:t>Uniform-cost search is a searching algorithm used for traversing a weighted tree or graph.</a:t>
            </a:r>
            <a:endParaRPr/>
          </a:p>
          <a:p>
            <a:pPr indent="-342900" lvl="0" marL="342900" rtl="0" algn="l">
              <a:lnSpc>
                <a:spcPct val="90000"/>
              </a:lnSpc>
              <a:spcBef>
                <a:spcPts val="400"/>
              </a:spcBef>
              <a:spcAft>
                <a:spcPts val="0"/>
              </a:spcAft>
              <a:buClr>
                <a:schemeClr val="dk1"/>
              </a:buClr>
              <a:buSzPts val="2000"/>
              <a:buChar char="•"/>
            </a:pPr>
            <a:r>
              <a:rPr lang="en-US" sz="2000"/>
              <a:t> This algorithm comes into play when a different cost is available for each edge. </a:t>
            </a:r>
            <a:endParaRPr sz="2000"/>
          </a:p>
          <a:p>
            <a:pPr indent="-342900" lvl="0" marL="342900" rtl="0" algn="l">
              <a:lnSpc>
                <a:spcPct val="90000"/>
              </a:lnSpc>
              <a:spcBef>
                <a:spcPts val="400"/>
              </a:spcBef>
              <a:spcAft>
                <a:spcPts val="0"/>
              </a:spcAft>
              <a:buClr>
                <a:schemeClr val="dk1"/>
              </a:buClr>
              <a:buSzPts val="2000"/>
              <a:buChar char="•"/>
            </a:pPr>
            <a:r>
              <a:rPr lang="en-US" sz="2000"/>
              <a:t>The primary goal of the uniform-cost search is to find a path to the goal node which has the lowest cumulative cost.</a:t>
            </a:r>
            <a:endParaRPr/>
          </a:p>
          <a:p>
            <a:pPr indent="-342900" lvl="0" marL="342900" rtl="0" algn="l">
              <a:lnSpc>
                <a:spcPct val="90000"/>
              </a:lnSpc>
              <a:spcBef>
                <a:spcPts val="400"/>
              </a:spcBef>
              <a:spcAft>
                <a:spcPts val="0"/>
              </a:spcAft>
              <a:buClr>
                <a:schemeClr val="dk1"/>
              </a:buClr>
              <a:buSzPts val="2000"/>
              <a:buChar char="•"/>
            </a:pPr>
            <a:r>
              <a:rPr lang="en-US" sz="2000"/>
              <a:t> Uniform-cost search expands nodes according to their path costs form the root node.</a:t>
            </a:r>
            <a:endParaRPr/>
          </a:p>
          <a:p>
            <a:pPr indent="-342900" lvl="0" marL="342900" rtl="0" algn="l">
              <a:lnSpc>
                <a:spcPct val="90000"/>
              </a:lnSpc>
              <a:spcBef>
                <a:spcPts val="400"/>
              </a:spcBef>
              <a:spcAft>
                <a:spcPts val="0"/>
              </a:spcAft>
              <a:buClr>
                <a:schemeClr val="dk1"/>
              </a:buClr>
              <a:buSzPts val="2000"/>
              <a:buChar char="•"/>
            </a:pPr>
            <a:r>
              <a:rPr lang="en-US" sz="2000"/>
              <a:t> It can be used to solve any graph/tree where the optimal cost is in demand. </a:t>
            </a:r>
            <a:endParaRPr sz="2000"/>
          </a:p>
          <a:p>
            <a:pPr indent="-342900" lvl="0" marL="342900" rtl="0" algn="l">
              <a:lnSpc>
                <a:spcPct val="90000"/>
              </a:lnSpc>
              <a:spcBef>
                <a:spcPts val="400"/>
              </a:spcBef>
              <a:spcAft>
                <a:spcPts val="0"/>
              </a:spcAft>
              <a:buClr>
                <a:schemeClr val="dk1"/>
              </a:buClr>
              <a:buSzPts val="2000"/>
              <a:buChar char="•"/>
            </a:pPr>
            <a:r>
              <a:rPr lang="en-US" sz="2000"/>
              <a:t>A uniform-cost search algorithm is implemented by the priority queue.</a:t>
            </a:r>
            <a:endParaRPr/>
          </a:p>
          <a:p>
            <a:pPr indent="-342900" lvl="0" marL="342900" rtl="0" algn="l">
              <a:lnSpc>
                <a:spcPct val="90000"/>
              </a:lnSpc>
              <a:spcBef>
                <a:spcPts val="400"/>
              </a:spcBef>
              <a:spcAft>
                <a:spcPts val="0"/>
              </a:spcAft>
              <a:buClr>
                <a:schemeClr val="dk1"/>
              </a:buClr>
              <a:buSzPts val="2000"/>
              <a:buChar char="•"/>
            </a:pPr>
            <a:r>
              <a:rPr lang="en-US" sz="2000"/>
              <a:t> It gives maximum priority to the lowest cumulative cost. </a:t>
            </a:r>
            <a:endParaRPr sz="2000"/>
          </a:p>
          <a:p>
            <a:pPr indent="-342900" lvl="0" marL="342900" rtl="0" algn="l">
              <a:lnSpc>
                <a:spcPct val="90000"/>
              </a:lnSpc>
              <a:spcBef>
                <a:spcPts val="400"/>
              </a:spcBef>
              <a:spcAft>
                <a:spcPts val="0"/>
              </a:spcAft>
              <a:buClr>
                <a:schemeClr val="dk1"/>
              </a:buClr>
              <a:buSzPts val="2000"/>
              <a:buChar char="•"/>
            </a:pPr>
            <a:r>
              <a:rPr lang="en-US" sz="2000"/>
              <a:t>Uniform cost search is equivalent to BFS algorithm if the path cost of all edges is the same.</a:t>
            </a:r>
            <a:endParaRPr/>
          </a:p>
          <a:p>
            <a:pPr indent="-342900" lvl="0" marL="342900" rtl="0" algn="l">
              <a:lnSpc>
                <a:spcPct val="90000"/>
              </a:lnSpc>
              <a:spcBef>
                <a:spcPts val="400"/>
              </a:spcBef>
              <a:spcAft>
                <a:spcPts val="0"/>
              </a:spcAft>
              <a:buClr>
                <a:schemeClr val="dk1"/>
              </a:buClr>
              <a:buSzPts val="2000"/>
              <a:buChar char="•"/>
            </a:pPr>
            <a:r>
              <a:rPr lang="en-US" sz="2000"/>
              <a:t>This ensures that when a node is selected for expansion it is a node with the cheapest cost among the nodes in </a:t>
            </a:r>
            <a:r>
              <a:rPr lang="en-US" sz="2000">
                <a:solidFill>
                  <a:srgbClr val="FF0000"/>
                </a:solidFill>
              </a:rPr>
              <a:t>OPEN, “priority queue” </a:t>
            </a:r>
            <a:endParaRPr/>
          </a:p>
          <a:p>
            <a:pPr indent="-342900" lvl="0" marL="342900" rtl="0" algn="l">
              <a:lnSpc>
                <a:spcPct val="90000"/>
              </a:lnSpc>
              <a:spcBef>
                <a:spcPts val="400"/>
              </a:spcBef>
              <a:spcAft>
                <a:spcPts val="0"/>
              </a:spcAft>
              <a:buClr>
                <a:srgbClr val="FF0000"/>
              </a:buClr>
              <a:buSzPts val="2000"/>
              <a:buChar char="•"/>
            </a:pPr>
            <a:r>
              <a:rPr lang="en-US" sz="2000">
                <a:solidFill>
                  <a:srgbClr val="FF0000"/>
                </a:solidFill>
              </a:rPr>
              <a:t>Let g(n) = cost of the path from the start node to the current node n. Sort nodes by increasing value of g. </a:t>
            </a:r>
            <a:endParaRPr/>
          </a:p>
          <a:p>
            <a:pPr indent="-215900" lvl="0" marL="342900" rtl="0" algn="l">
              <a:lnSpc>
                <a:spcPct val="90000"/>
              </a:lnSpc>
              <a:spcBef>
                <a:spcPts val="400"/>
              </a:spcBef>
              <a:spcAft>
                <a:spcPts val="0"/>
              </a:spcAft>
              <a:buClr>
                <a:schemeClr val="dk1"/>
              </a:buClr>
              <a:buSzPts val="2000"/>
              <a:buNone/>
            </a:pPr>
            <a:r>
              <a:t/>
            </a:r>
            <a:endParaRPr sz="2000"/>
          </a:p>
        </p:txBody>
      </p:sp>
      <p:pic>
        <p:nvPicPr>
          <p:cNvPr id="1441" name="Google Shape;1441;p143"/>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5" name="Shape 1445"/>
        <p:cNvGrpSpPr/>
        <p:nvPr/>
      </p:nvGrpSpPr>
      <p:grpSpPr>
        <a:xfrm>
          <a:off x="0" y="0"/>
          <a:ext cx="0" cy="0"/>
          <a:chOff x="0" y="0"/>
          <a:chExt cx="0" cy="0"/>
        </a:xfrm>
      </p:grpSpPr>
      <p:sp>
        <p:nvSpPr>
          <p:cNvPr id="1446" name="Google Shape;1446;p144"/>
          <p:cNvSpPr txBox="1"/>
          <p:nvPr>
            <p:ph type="title"/>
          </p:nvPr>
        </p:nvSpPr>
        <p:spPr>
          <a:xfrm>
            <a:off x="457200" y="274638"/>
            <a:ext cx="8229600" cy="3349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a:solidFill>
                  <a:srgbClr val="7030A0"/>
                </a:solidFill>
              </a:rPr>
              <a:t>Uniform-cost search</a:t>
            </a:r>
            <a:endParaRPr/>
          </a:p>
        </p:txBody>
      </p:sp>
      <p:sp>
        <p:nvSpPr>
          <p:cNvPr id="1447" name="Google Shape;1447;p144"/>
          <p:cNvSpPr txBox="1"/>
          <p:nvPr>
            <p:ph idx="1" type="body"/>
          </p:nvPr>
        </p:nvSpPr>
        <p:spPr>
          <a:xfrm>
            <a:off x="457200" y="838200"/>
            <a:ext cx="8229600" cy="5287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b="1" lang="en-US" sz="2000"/>
              <a:t>Advantages:</a:t>
            </a:r>
            <a:endParaRPr sz="2000"/>
          </a:p>
          <a:p>
            <a:pPr indent="-342900" lvl="0" marL="342900" rtl="0" algn="l">
              <a:lnSpc>
                <a:spcPct val="100000"/>
              </a:lnSpc>
              <a:spcBef>
                <a:spcPts val="400"/>
              </a:spcBef>
              <a:spcAft>
                <a:spcPts val="0"/>
              </a:spcAft>
              <a:buClr>
                <a:schemeClr val="dk1"/>
              </a:buClr>
              <a:buSzPts val="2000"/>
              <a:buChar char="•"/>
            </a:pPr>
            <a:r>
              <a:rPr lang="en-US" sz="2000"/>
              <a:t>Uniform cost search is optimal because at every state the path with the least cost is chosen.</a:t>
            </a:r>
            <a:endParaRPr/>
          </a:p>
          <a:p>
            <a:pPr indent="-342900" lvl="0" marL="342900" rtl="0" algn="l">
              <a:lnSpc>
                <a:spcPct val="100000"/>
              </a:lnSpc>
              <a:spcBef>
                <a:spcPts val="400"/>
              </a:spcBef>
              <a:spcAft>
                <a:spcPts val="0"/>
              </a:spcAft>
              <a:buClr>
                <a:schemeClr val="dk1"/>
              </a:buClr>
              <a:buSzPts val="2000"/>
              <a:buChar char="•"/>
            </a:pPr>
            <a:r>
              <a:rPr b="1" lang="en-US" sz="2000"/>
              <a:t>Disadvantages:</a:t>
            </a:r>
            <a:endParaRPr sz="2000"/>
          </a:p>
          <a:p>
            <a:pPr indent="-342900" lvl="0" marL="342900" rtl="0" algn="l">
              <a:lnSpc>
                <a:spcPct val="100000"/>
              </a:lnSpc>
              <a:spcBef>
                <a:spcPts val="400"/>
              </a:spcBef>
              <a:spcAft>
                <a:spcPts val="0"/>
              </a:spcAft>
              <a:buClr>
                <a:schemeClr val="dk1"/>
              </a:buClr>
              <a:buSzPts val="2000"/>
              <a:buChar char="•"/>
            </a:pPr>
            <a:r>
              <a:rPr lang="en-US" sz="2000"/>
              <a:t>It does not care about the number of steps involve in searching and only concerned about path cost. Due to which this algorithm may be stuck in an infinite loop.</a:t>
            </a:r>
            <a:endParaRPr/>
          </a:p>
        </p:txBody>
      </p:sp>
      <p:pic>
        <p:nvPicPr>
          <p:cNvPr descr="Uninformed Search Algorithms" id="1448" name="Google Shape;1448;p144"/>
          <p:cNvPicPr preferRelativeResize="0"/>
          <p:nvPr/>
        </p:nvPicPr>
        <p:blipFill rotWithShape="1">
          <a:blip r:embed="rId3">
            <a:alphaModFix/>
          </a:blip>
          <a:srcRect b="0" l="0" r="0" t="0"/>
          <a:stretch/>
        </p:blipFill>
        <p:spPr>
          <a:xfrm>
            <a:off x="2392450" y="2971800"/>
            <a:ext cx="4762500" cy="3810000"/>
          </a:xfrm>
          <a:prstGeom prst="rect">
            <a:avLst/>
          </a:prstGeom>
          <a:noFill/>
          <a:ln>
            <a:noFill/>
          </a:ln>
        </p:spPr>
      </p:pic>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2" name="Shape 1452"/>
        <p:cNvGrpSpPr/>
        <p:nvPr/>
      </p:nvGrpSpPr>
      <p:grpSpPr>
        <a:xfrm>
          <a:off x="0" y="0"/>
          <a:ext cx="0" cy="0"/>
          <a:chOff x="0" y="0"/>
          <a:chExt cx="0" cy="0"/>
        </a:xfrm>
      </p:grpSpPr>
      <p:sp>
        <p:nvSpPr>
          <p:cNvPr id="1453" name="Google Shape;1453;p14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454" name="Google Shape;1454;p1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t>Uniform Cost Search in Tree</a:t>
            </a:r>
            <a:endParaRPr/>
          </a:p>
        </p:txBody>
      </p:sp>
      <p:sp>
        <p:nvSpPr>
          <p:cNvPr id="1455" name="Google Shape;1455;p145"/>
          <p:cNvSpPr txBox="1"/>
          <p:nvPr>
            <p:ph idx="1" type="body"/>
          </p:nvPr>
        </p:nvSpPr>
        <p:spPr>
          <a:xfrm>
            <a:off x="304800" y="1295400"/>
            <a:ext cx="8062913" cy="4876800"/>
          </a:xfrm>
          <a:prstGeom prst="rect">
            <a:avLst/>
          </a:prstGeom>
          <a:noFill/>
          <a:ln>
            <a:noFill/>
          </a:ln>
        </p:spPr>
        <p:txBody>
          <a:bodyPr anchorCtr="0" anchor="t" bIns="45700" lIns="91425" spcFirstLastPara="1" rIns="91425" wrap="square" tIns="45700">
            <a:noAutofit/>
          </a:bodyPr>
          <a:lstStyle/>
          <a:p>
            <a:pPr indent="-609600" lvl="0" marL="609600" rtl="0" algn="l">
              <a:lnSpc>
                <a:spcPct val="80000"/>
              </a:lnSpc>
              <a:spcBef>
                <a:spcPts val="0"/>
              </a:spcBef>
              <a:spcAft>
                <a:spcPts val="0"/>
              </a:spcAft>
              <a:buClr>
                <a:schemeClr val="dk1"/>
              </a:buClr>
              <a:buSzPts val="2000"/>
              <a:buFont typeface="Calibri"/>
              <a:buAutoNum type="arabicPeriod"/>
            </a:pPr>
            <a:r>
              <a:rPr i="1" lang="en-US" sz="2000"/>
              <a:t>fringe</a:t>
            </a:r>
            <a:r>
              <a:rPr lang="en-US" sz="2000"/>
              <a:t> 🡨 MAKE-EMPTY-QUEUE()   </a:t>
            </a:r>
            <a:endParaRPr/>
          </a:p>
          <a:p>
            <a:pPr indent="-609600" lvl="0" marL="609600" rtl="0" algn="l">
              <a:lnSpc>
                <a:spcPct val="80000"/>
              </a:lnSpc>
              <a:spcBef>
                <a:spcPts val="400"/>
              </a:spcBef>
              <a:spcAft>
                <a:spcPts val="0"/>
              </a:spcAft>
              <a:buClr>
                <a:schemeClr val="dk1"/>
              </a:buClr>
              <a:buSzPts val="2000"/>
              <a:buFont typeface="Calibri"/>
              <a:buAutoNum type="arabicPeriod"/>
            </a:pPr>
            <a:r>
              <a:rPr i="1" lang="en-US" sz="2000"/>
              <a:t>fringe</a:t>
            </a:r>
            <a:r>
              <a:rPr lang="en-US" sz="2000"/>
              <a:t> 🡨 INSERT( root_node ) // with g=0</a:t>
            </a:r>
            <a:endParaRPr/>
          </a:p>
          <a:p>
            <a:pPr indent="-609600" lvl="0" marL="609600" rtl="0" algn="l">
              <a:lnSpc>
                <a:spcPct val="80000"/>
              </a:lnSpc>
              <a:spcBef>
                <a:spcPts val="400"/>
              </a:spcBef>
              <a:spcAft>
                <a:spcPts val="0"/>
              </a:spcAft>
              <a:buClr>
                <a:schemeClr val="dk1"/>
              </a:buClr>
              <a:buSzPts val="2000"/>
              <a:buFont typeface="Calibri"/>
              <a:buAutoNum type="arabicPeriod"/>
            </a:pPr>
            <a:r>
              <a:rPr lang="en-US" sz="2000"/>
              <a:t>loop {</a:t>
            </a:r>
            <a:endParaRPr/>
          </a:p>
          <a:p>
            <a:pPr indent="-533400" lvl="1" marL="990600" rtl="0" algn="l">
              <a:lnSpc>
                <a:spcPct val="100000"/>
              </a:lnSpc>
              <a:spcBef>
                <a:spcPts val="400"/>
              </a:spcBef>
              <a:spcAft>
                <a:spcPts val="0"/>
              </a:spcAft>
              <a:buClr>
                <a:schemeClr val="dk1"/>
              </a:buClr>
              <a:buSzPts val="2000"/>
              <a:buFont typeface="Calibri"/>
              <a:buAutoNum type="arabicPeriod"/>
            </a:pPr>
            <a:r>
              <a:rPr lang="en-US" sz="2000"/>
              <a:t>if fringe is empty then return false</a:t>
            </a:r>
            <a:r>
              <a:rPr i="1" lang="en-US" sz="2000"/>
              <a:t> // </a:t>
            </a:r>
            <a:r>
              <a:rPr i="1" lang="en-US" sz="2000">
                <a:solidFill>
                  <a:srgbClr val="00B0F0"/>
                </a:solidFill>
              </a:rPr>
              <a:t>finished without goal</a:t>
            </a:r>
            <a:endParaRPr sz="2000">
              <a:solidFill>
                <a:srgbClr val="00B0F0"/>
              </a:solidFill>
            </a:endParaRPr>
          </a:p>
          <a:p>
            <a:pPr indent="-533400" lvl="1" marL="990600" rtl="0" algn="l">
              <a:lnSpc>
                <a:spcPct val="100000"/>
              </a:lnSpc>
              <a:spcBef>
                <a:spcPts val="400"/>
              </a:spcBef>
              <a:spcAft>
                <a:spcPts val="0"/>
              </a:spcAft>
              <a:buClr>
                <a:schemeClr val="dk1"/>
              </a:buClr>
              <a:buSzPts val="2000"/>
              <a:buFont typeface="Calibri"/>
              <a:buAutoNum type="arabicPeriod"/>
            </a:pPr>
            <a:r>
              <a:rPr lang="en-US" sz="2000"/>
              <a:t>node 🡨 REMOVE-SMALLEST-COST(fringe)</a:t>
            </a:r>
            <a:endParaRPr/>
          </a:p>
          <a:p>
            <a:pPr indent="-533400" lvl="1" marL="990600" rtl="0" algn="l">
              <a:lnSpc>
                <a:spcPct val="100000"/>
              </a:lnSpc>
              <a:spcBef>
                <a:spcPts val="400"/>
              </a:spcBef>
              <a:spcAft>
                <a:spcPts val="0"/>
              </a:spcAft>
              <a:buClr>
                <a:schemeClr val="dk1"/>
              </a:buClr>
              <a:buSzPts val="2000"/>
              <a:buFont typeface="Calibri"/>
              <a:buAutoNum type="arabicPeriod"/>
            </a:pPr>
            <a:r>
              <a:rPr lang="en-US" sz="2000"/>
              <a:t>if node is a goal </a:t>
            </a:r>
            <a:endParaRPr/>
          </a:p>
          <a:p>
            <a:pPr indent="-457200" lvl="2" marL="1371600" rtl="0" algn="l">
              <a:lnSpc>
                <a:spcPct val="100000"/>
              </a:lnSpc>
              <a:spcBef>
                <a:spcPts val="400"/>
              </a:spcBef>
              <a:spcAft>
                <a:spcPts val="0"/>
              </a:spcAft>
              <a:buClr>
                <a:schemeClr val="dk1"/>
              </a:buClr>
              <a:buSzPts val="2000"/>
              <a:buFont typeface="Calibri"/>
              <a:buAutoNum type="arabicPeriod"/>
            </a:pPr>
            <a:r>
              <a:rPr lang="en-US" sz="2000"/>
              <a:t>print node and g</a:t>
            </a:r>
            <a:endParaRPr i="1" sz="2000"/>
          </a:p>
          <a:p>
            <a:pPr indent="-457200" lvl="2" marL="1371600" rtl="0" algn="l">
              <a:lnSpc>
                <a:spcPct val="100000"/>
              </a:lnSpc>
              <a:spcBef>
                <a:spcPts val="400"/>
              </a:spcBef>
              <a:spcAft>
                <a:spcPts val="0"/>
              </a:spcAft>
              <a:buClr>
                <a:schemeClr val="dk1"/>
              </a:buClr>
              <a:buSzPts val="2000"/>
              <a:buFont typeface="Calibri"/>
              <a:buAutoNum type="arabicPeriod"/>
            </a:pPr>
            <a:r>
              <a:rPr lang="en-US" sz="2000"/>
              <a:t>return true </a:t>
            </a:r>
            <a:r>
              <a:rPr i="1" lang="en-US" sz="2000"/>
              <a:t>// </a:t>
            </a:r>
            <a:r>
              <a:rPr i="1" lang="en-US" sz="2000">
                <a:solidFill>
                  <a:srgbClr val="00B0F0"/>
                </a:solidFill>
              </a:rPr>
              <a:t>that found a goal</a:t>
            </a:r>
            <a:endParaRPr/>
          </a:p>
          <a:p>
            <a:pPr indent="-533400" lvl="1" marL="990600" rtl="0" algn="l">
              <a:lnSpc>
                <a:spcPct val="100000"/>
              </a:lnSpc>
              <a:spcBef>
                <a:spcPts val="400"/>
              </a:spcBef>
              <a:spcAft>
                <a:spcPts val="0"/>
              </a:spcAft>
              <a:buClr>
                <a:schemeClr val="dk1"/>
              </a:buClr>
              <a:buSzPts val="2000"/>
              <a:buFont typeface="Calibri"/>
              <a:buAutoNum type="arabicPeriod"/>
            </a:pPr>
            <a:r>
              <a:rPr lang="en-US" sz="2000"/>
              <a:t>L</a:t>
            </a:r>
            <a:r>
              <a:rPr baseline="-25000" lang="en-US" sz="2000"/>
              <a:t>g</a:t>
            </a:r>
            <a:r>
              <a:rPr lang="en-US" sz="2000"/>
              <a:t> 🡨 EXPAND(node) </a:t>
            </a:r>
            <a:r>
              <a:rPr i="1" lang="en-US" sz="2000"/>
              <a:t>// </a:t>
            </a:r>
            <a:r>
              <a:rPr i="1" lang="en-US" sz="2000">
                <a:solidFill>
                  <a:srgbClr val="00B0F0"/>
                </a:solidFill>
              </a:rPr>
              <a:t>L</a:t>
            </a:r>
            <a:r>
              <a:rPr baseline="-25000" i="1" lang="en-US" sz="2000">
                <a:solidFill>
                  <a:srgbClr val="00B0F0"/>
                </a:solidFill>
              </a:rPr>
              <a:t>g</a:t>
            </a:r>
            <a:r>
              <a:rPr i="1" lang="en-US" sz="2000">
                <a:solidFill>
                  <a:srgbClr val="00B0F0"/>
                </a:solidFill>
              </a:rPr>
              <a:t> is set of children with their g costs</a:t>
            </a:r>
            <a:br>
              <a:rPr i="1" lang="en-US" sz="2000">
                <a:solidFill>
                  <a:srgbClr val="00B0F0"/>
                </a:solidFill>
              </a:rPr>
            </a:br>
            <a:r>
              <a:rPr i="1" lang="en-US" sz="2000">
                <a:solidFill>
                  <a:srgbClr val="00B0F0"/>
                </a:solidFill>
              </a:rPr>
              <a:t>                              // NOTE: do not check L</a:t>
            </a:r>
            <a:r>
              <a:rPr baseline="-25000" i="1" lang="en-US" sz="2000">
                <a:solidFill>
                  <a:srgbClr val="00B0F0"/>
                </a:solidFill>
              </a:rPr>
              <a:t>g</a:t>
            </a:r>
            <a:r>
              <a:rPr i="1" lang="en-US" sz="2000">
                <a:solidFill>
                  <a:srgbClr val="00B0F0"/>
                </a:solidFill>
              </a:rPr>
              <a:t> for goals here!!</a:t>
            </a:r>
            <a:endParaRPr/>
          </a:p>
          <a:p>
            <a:pPr indent="-533400" lvl="1" marL="990600" rtl="0" algn="l">
              <a:lnSpc>
                <a:spcPct val="100000"/>
              </a:lnSpc>
              <a:spcBef>
                <a:spcPts val="400"/>
              </a:spcBef>
              <a:spcAft>
                <a:spcPts val="0"/>
              </a:spcAft>
              <a:buClr>
                <a:schemeClr val="dk1"/>
              </a:buClr>
              <a:buSzPts val="2000"/>
              <a:buFont typeface="Calibri"/>
              <a:buAutoNum type="arabicPeriod"/>
            </a:pPr>
            <a:r>
              <a:rPr lang="en-US" sz="2000"/>
              <a:t>fringe 🡨 INSERT-ALL(L</a:t>
            </a:r>
            <a:r>
              <a:rPr baseline="-25000" lang="en-US" sz="2000"/>
              <a:t>g</a:t>
            </a:r>
            <a:r>
              <a:rPr lang="en-US" sz="2000"/>
              <a:t>, fringe )</a:t>
            </a:r>
            <a:endParaRPr i="1" sz="2000"/>
          </a:p>
          <a:p>
            <a:pPr indent="-609600" lvl="0" marL="609600" rtl="0" algn="l">
              <a:lnSpc>
                <a:spcPct val="80000"/>
              </a:lnSpc>
              <a:spcBef>
                <a:spcPts val="400"/>
              </a:spcBef>
              <a:spcAft>
                <a:spcPts val="0"/>
              </a:spcAft>
              <a:buClr>
                <a:schemeClr val="dk1"/>
              </a:buClr>
              <a:buSzPts val="2000"/>
              <a:buFont typeface="Noto Sans Symbols"/>
              <a:buNone/>
            </a:pPr>
            <a:r>
              <a:rPr lang="en-US" sz="2000"/>
              <a:t>       } </a:t>
            </a:r>
            <a:endParaRPr/>
          </a:p>
        </p:txBody>
      </p:sp>
      <p:pic>
        <p:nvPicPr>
          <p:cNvPr id="1456" name="Google Shape;1456;p145"/>
          <p:cNvPicPr preferRelativeResize="0"/>
          <p:nvPr/>
        </p:nvPicPr>
        <p:blipFill rotWithShape="1">
          <a:blip r:embed="rId3">
            <a:alphaModFix/>
          </a:blip>
          <a:srcRect b="0" l="0" r="0" t="0"/>
          <a:stretch/>
        </p:blipFill>
        <p:spPr>
          <a:xfrm>
            <a:off x="0" y="50800"/>
            <a:ext cx="914400" cy="863600"/>
          </a:xfrm>
          <a:prstGeom prst="rect">
            <a:avLst/>
          </a:prstGeom>
          <a:noFill/>
          <a:ln>
            <a:noFill/>
          </a:ln>
        </p:spPr>
      </p:pic>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0" name="Shape 1460"/>
        <p:cNvGrpSpPr/>
        <p:nvPr/>
      </p:nvGrpSpPr>
      <p:grpSpPr>
        <a:xfrm>
          <a:off x="0" y="0"/>
          <a:ext cx="0" cy="0"/>
          <a:chOff x="0" y="0"/>
          <a:chExt cx="0" cy="0"/>
        </a:xfrm>
      </p:grpSpPr>
      <p:sp>
        <p:nvSpPr>
          <p:cNvPr id="1461" name="Google Shape;1461;p14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462" name="Google Shape;1462;p1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t>Uniform Cost Search in Graph</a:t>
            </a:r>
            <a:endParaRPr/>
          </a:p>
        </p:txBody>
      </p:sp>
      <p:sp>
        <p:nvSpPr>
          <p:cNvPr id="1463" name="Google Shape;1463;p146"/>
          <p:cNvSpPr txBox="1"/>
          <p:nvPr>
            <p:ph idx="1" type="body"/>
          </p:nvPr>
        </p:nvSpPr>
        <p:spPr>
          <a:xfrm>
            <a:off x="152400" y="1219200"/>
            <a:ext cx="8763000" cy="5410200"/>
          </a:xfrm>
          <a:prstGeom prst="rect">
            <a:avLst/>
          </a:prstGeom>
          <a:noFill/>
          <a:ln>
            <a:noFill/>
          </a:ln>
        </p:spPr>
        <p:txBody>
          <a:bodyPr anchorCtr="0" anchor="t" bIns="45700" lIns="91425" spcFirstLastPara="1" rIns="91425" wrap="square" tIns="45700">
            <a:noAutofit/>
          </a:bodyPr>
          <a:lstStyle/>
          <a:p>
            <a:pPr indent="-609600" lvl="0" marL="609600" rtl="0" algn="l">
              <a:lnSpc>
                <a:spcPct val="80000"/>
              </a:lnSpc>
              <a:spcBef>
                <a:spcPts val="0"/>
              </a:spcBef>
              <a:spcAft>
                <a:spcPts val="0"/>
              </a:spcAft>
              <a:buClr>
                <a:schemeClr val="dk1"/>
              </a:buClr>
              <a:buSzPts val="2000"/>
              <a:buFont typeface="Calibri"/>
              <a:buAutoNum type="arabicPeriod"/>
            </a:pPr>
            <a:r>
              <a:rPr i="1" lang="en-US" sz="2000"/>
              <a:t>fringe</a:t>
            </a:r>
            <a:r>
              <a:rPr lang="en-US" sz="2000"/>
              <a:t> 🡨 MAKE-EMPTY-QUEUE()   </a:t>
            </a:r>
            <a:endParaRPr/>
          </a:p>
          <a:p>
            <a:pPr indent="-609600" lvl="0" marL="609600" rtl="0" algn="l">
              <a:lnSpc>
                <a:spcPct val="80000"/>
              </a:lnSpc>
              <a:spcBef>
                <a:spcPts val="400"/>
              </a:spcBef>
              <a:spcAft>
                <a:spcPts val="0"/>
              </a:spcAft>
              <a:buClr>
                <a:schemeClr val="dk1"/>
              </a:buClr>
              <a:buSzPts val="2000"/>
              <a:buFont typeface="Calibri"/>
              <a:buAutoNum type="arabicPeriod"/>
            </a:pPr>
            <a:r>
              <a:rPr i="1" lang="en-US" sz="2000"/>
              <a:t>fringe</a:t>
            </a:r>
            <a:r>
              <a:rPr lang="en-US" sz="2000"/>
              <a:t> 🡨 INSERT( root_node ) // </a:t>
            </a:r>
            <a:r>
              <a:rPr lang="en-US" sz="2000">
                <a:solidFill>
                  <a:srgbClr val="00B0F0"/>
                </a:solidFill>
              </a:rPr>
              <a:t>with g=0</a:t>
            </a:r>
            <a:endParaRPr/>
          </a:p>
          <a:p>
            <a:pPr indent="-609600" lvl="0" marL="609600" rtl="0" algn="l">
              <a:lnSpc>
                <a:spcPct val="80000"/>
              </a:lnSpc>
              <a:spcBef>
                <a:spcPts val="400"/>
              </a:spcBef>
              <a:spcAft>
                <a:spcPts val="0"/>
              </a:spcAft>
              <a:buClr>
                <a:schemeClr val="dk1"/>
              </a:buClr>
              <a:buSzPts val="2000"/>
              <a:buFont typeface="Calibri"/>
              <a:buAutoNum type="arabicPeriod"/>
            </a:pPr>
            <a:r>
              <a:rPr lang="en-US" sz="2000"/>
              <a:t>loop {</a:t>
            </a:r>
            <a:endParaRPr/>
          </a:p>
          <a:p>
            <a:pPr indent="-533400" lvl="1" marL="990600" rtl="0" algn="l">
              <a:lnSpc>
                <a:spcPct val="90000"/>
              </a:lnSpc>
              <a:spcBef>
                <a:spcPts val="400"/>
              </a:spcBef>
              <a:spcAft>
                <a:spcPts val="0"/>
              </a:spcAft>
              <a:buClr>
                <a:schemeClr val="dk1"/>
              </a:buClr>
              <a:buSzPts val="2000"/>
              <a:buFont typeface="Calibri"/>
              <a:buAutoNum type="arabicPeriod"/>
            </a:pPr>
            <a:r>
              <a:rPr lang="en-US" sz="2000"/>
              <a:t>if fringe is empty then return false</a:t>
            </a:r>
            <a:r>
              <a:rPr i="1" lang="en-US" sz="2000"/>
              <a:t> // </a:t>
            </a:r>
            <a:r>
              <a:rPr i="1" lang="en-US" sz="2000">
                <a:solidFill>
                  <a:srgbClr val="00B0F0"/>
                </a:solidFill>
              </a:rPr>
              <a:t>finished without goal</a:t>
            </a:r>
            <a:endParaRPr sz="2000">
              <a:solidFill>
                <a:srgbClr val="00B0F0"/>
              </a:solidFill>
            </a:endParaRPr>
          </a:p>
          <a:p>
            <a:pPr indent="-533400" lvl="1" marL="990600" rtl="0" algn="l">
              <a:lnSpc>
                <a:spcPct val="90000"/>
              </a:lnSpc>
              <a:spcBef>
                <a:spcPts val="400"/>
              </a:spcBef>
              <a:spcAft>
                <a:spcPts val="0"/>
              </a:spcAft>
              <a:buClr>
                <a:schemeClr val="dk1"/>
              </a:buClr>
              <a:buSzPts val="2000"/>
              <a:buFont typeface="Calibri"/>
              <a:buAutoNum type="arabicPeriod"/>
            </a:pPr>
            <a:r>
              <a:rPr lang="en-US" sz="2000"/>
              <a:t>node 🡨 REMOVE-SMALLEST-COST(fringe)</a:t>
            </a:r>
            <a:endParaRPr/>
          </a:p>
          <a:p>
            <a:pPr indent="-533400" lvl="1" marL="990600" rtl="0" algn="l">
              <a:lnSpc>
                <a:spcPct val="90000"/>
              </a:lnSpc>
              <a:spcBef>
                <a:spcPts val="400"/>
              </a:spcBef>
              <a:spcAft>
                <a:spcPts val="0"/>
              </a:spcAft>
              <a:buClr>
                <a:schemeClr val="dk1"/>
              </a:buClr>
              <a:buSzPts val="2000"/>
              <a:buFont typeface="Calibri"/>
              <a:buAutoNum type="arabicPeriod"/>
            </a:pPr>
            <a:r>
              <a:rPr lang="en-US" sz="2000"/>
              <a:t>if node is a goal </a:t>
            </a:r>
            <a:endParaRPr/>
          </a:p>
          <a:p>
            <a:pPr indent="-457200" lvl="2" marL="1371600" rtl="0" algn="l">
              <a:lnSpc>
                <a:spcPct val="90000"/>
              </a:lnSpc>
              <a:spcBef>
                <a:spcPts val="400"/>
              </a:spcBef>
              <a:spcAft>
                <a:spcPts val="0"/>
              </a:spcAft>
              <a:buClr>
                <a:schemeClr val="dk1"/>
              </a:buClr>
              <a:buSzPts val="2000"/>
              <a:buFont typeface="Calibri"/>
              <a:buAutoNum type="arabicPeriod"/>
            </a:pPr>
            <a:r>
              <a:rPr lang="en-US" sz="2000"/>
              <a:t>print node and g</a:t>
            </a:r>
            <a:endParaRPr i="1" sz="2000"/>
          </a:p>
          <a:p>
            <a:pPr indent="-457200" lvl="2" marL="1371600" rtl="0" algn="l">
              <a:lnSpc>
                <a:spcPct val="90000"/>
              </a:lnSpc>
              <a:spcBef>
                <a:spcPts val="400"/>
              </a:spcBef>
              <a:spcAft>
                <a:spcPts val="0"/>
              </a:spcAft>
              <a:buClr>
                <a:schemeClr val="dk1"/>
              </a:buClr>
              <a:buSzPts val="2000"/>
              <a:buFont typeface="Calibri"/>
              <a:buAutoNum type="arabicPeriod"/>
            </a:pPr>
            <a:r>
              <a:rPr lang="en-US" sz="2000"/>
              <a:t>return true </a:t>
            </a:r>
            <a:r>
              <a:rPr i="1" lang="en-US" sz="2000"/>
              <a:t>// </a:t>
            </a:r>
            <a:r>
              <a:rPr i="1" lang="en-US" sz="2000">
                <a:solidFill>
                  <a:srgbClr val="00B0F0"/>
                </a:solidFill>
              </a:rPr>
              <a:t>that found a goal</a:t>
            </a:r>
            <a:endParaRPr/>
          </a:p>
          <a:p>
            <a:pPr indent="-533400" lvl="1" marL="990600" rtl="0" algn="l">
              <a:lnSpc>
                <a:spcPct val="90000"/>
              </a:lnSpc>
              <a:spcBef>
                <a:spcPts val="400"/>
              </a:spcBef>
              <a:spcAft>
                <a:spcPts val="0"/>
              </a:spcAft>
              <a:buClr>
                <a:schemeClr val="dk1"/>
              </a:buClr>
              <a:buSzPts val="2000"/>
              <a:buFont typeface="Calibri"/>
              <a:buAutoNum type="arabicPeriod"/>
            </a:pPr>
            <a:r>
              <a:rPr lang="en-US" sz="2000"/>
              <a:t>L</a:t>
            </a:r>
            <a:r>
              <a:rPr baseline="-25000" lang="en-US" sz="2000"/>
              <a:t>g</a:t>
            </a:r>
            <a:r>
              <a:rPr lang="en-US" sz="2000"/>
              <a:t> 🡨 EXPAND(node) </a:t>
            </a:r>
            <a:r>
              <a:rPr i="1" lang="en-US" sz="2000"/>
              <a:t>// </a:t>
            </a:r>
            <a:r>
              <a:rPr i="1" lang="en-US" sz="2000">
                <a:solidFill>
                  <a:srgbClr val="00B0F0"/>
                </a:solidFill>
              </a:rPr>
              <a:t>L</a:t>
            </a:r>
            <a:r>
              <a:rPr baseline="-25000" i="1" lang="en-US" sz="2000">
                <a:solidFill>
                  <a:srgbClr val="00B0F0"/>
                </a:solidFill>
              </a:rPr>
              <a:t>g</a:t>
            </a:r>
            <a:r>
              <a:rPr i="1" lang="en-US" sz="2000">
                <a:solidFill>
                  <a:srgbClr val="00B0F0"/>
                </a:solidFill>
              </a:rPr>
              <a:t> is set of </a:t>
            </a:r>
            <a:r>
              <a:rPr b="1" i="1" lang="en-US" sz="2000">
                <a:solidFill>
                  <a:srgbClr val="00B0F0"/>
                </a:solidFill>
              </a:rPr>
              <a:t>neighbours</a:t>
            </a:r>
            <a:r>
              <a:rPr i="1" lang="en-US" sz="2000">
                <a:solidFill>
                  <a:srgbClr val="00B0F0"/>
                </a:solidFill>
              </a:rPr>
              <a:t> with their g costs</a:t>
            </a:r>
            <a:br>
              <a:rPr i="1" lang="en-US" sz="2000">
                <a:solidFill>
                  <a:srgbClr val="00B0F0"/>
                </a:solidFill>
              </a:rPr>
            </a:br>
            <a:r>
              <a:rPr i="1" lang="en-US" sz="2000"/>
              <a:t>                              // NOTE: do not check L</a:t>
            </a:r>
            <a:r>
              <a:rPr baseline="-25000" i="1" lang="en-US" sz="2000"/>
              <a:t>g</a:t>
            </a:r>
            <a:r>
              <a:rPr i="1" lang="en-US" sz="2000"/>
              <a:t> for goals here!!</a:t>
            </a:r>
            <a:endParaRPr/>
          </a:p>
          <a:p>
            <a:pPr indent="-533400" lvl="1" marL="990600" rtl="0" algn="l">
              <a:lnSpc>
                <a:spcPct val="90000"/>
              </a:lnSpc>
              <a:spcBef>
                <a:spcPts val="400"/>
              </a:spcBef>
              <a:spcAft>
                <a:spcPts val="0"/>
              </a:spcAft>
              <a:buClr>
                <a:schemeClr val="dk1"/>
              </a:buClr>
              <a:buSzPts val="2000"/>
              <a:buFont typeface="Calibri"/>
              <a:buAutoNum type="arabicPeriod"/>
            </a:pPr>
            <a:r>
              <a:rPr lang="en-US" sz="2000"/>
              <a:t>fringe 🡨 INSERT-IF-NEW(L</a:t>
            </a:r>
            <a:r>
              <a:rPr baseline="-25000" lang="en-US" sz="2000"/>
              <a:t>g</a:t>
            </a:r>
            <a:r>
              <a:rPr lang="en-US" sz="2000"/>
              <a:t>, fringe )  </a:t>
            </a:r>
            <a:r>
              <a:rPr i="1" lang="en-US" sz="2000"/>
              <a:t>// </a:t>
            </a:r>
            <a:r>
              <a:rPr i="1" lang="en-US" sz="2000">
                <a:solidFill>
                  <a:srgbClr val="00B0F0"/>
                </a:solidFill>
              </a:rPr>
              <a:t>ignore revisited nodes</a:t>
            </a:r>
            <a:br>
              <a:rPr i="1" lang="en-US" sz="2000"/>
            </a:br>
            <a:r>
              <a:rPr i="1" lang="en-US" sz="2000"/>
              <a:t>				    // </a:t>
            </a:r>
            <a:r>
              <a:rPr i="1" lang="en-US" sz="2000">
                <a:solidFill>
                  <a:srgbClr val="00B0F0"/>
                </a:solidFill>
              </a:rPr>
              <a:t>unless is with new better g</a:t>
            </a:r>
            <a:endParaRPr/>
          </a:p>
          <a:p>
            <a:pPr indent="-609600" lvl="0" marL="609600" rtl="0" algn="l">
              <a:lnSpc>
                <a:spcPct val="80000"/>
              </a:lnSpc>
              <a:spcBef>
                <a:spcPts val="400"/>
              </a:spcBef>
              <a:spcAft>
                <a:spcPts val="0"/>
              </a:spcAft>
              <a:buClr>
                <a:schemeClr val="dk1"/>
              </a:buClr>
              <a:buSzPts val="2000"/>
              <a:buFont typeface="Noto Sans Symbols"/>
              <a:buNone/>
            </a:pPr>
            <a:r>
              <a:rPr lang="en-US" sz="2000"/>
              <a:t>       } </a:t>
            </a:r>
            <a:endParaRPr/>
          </a:p>
        </p:txBody>
      </p:sp>
      <p:pic>
        <p:nvPicPr>
          <p:cNvPr id="1464" name="Google Shape;1464;p146"/>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8" name="Shape 1468"/>
        <p:cNvGrpSpPr/>
        <p:nvPr/>
      </p:nvGrpSpPr>
      <p:grpSpPr>
        <a:xfrm>
          <a:off x="0" y="0"/>
          <a:ext cx="0" cy="0"/>
          <a:chOff x="0" y="0"/>
          <a:chExt cx="0" cy="0"/>
        </a:xfrm>
      </p:grpSpPr>
      <p:sp>
        <p:nvSpPr>
          <p:cNvPr id="1469" name="Google Shape;1469;p14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470" name="Google Shape;1470;p147"/>
          <p:cNvSpPr txBox="1"/>
          <p:nvPr>
            <p:ph type="title"/>
          </p:nvPr>
        </p:nvSpPr>
        <p:spPr>
          <a:xfrm>
            <a:off x="457200" y="274638"/>
            <a:ext cx="8229600" cy="6397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solidFill>
                  <a:srgbClr val="7030A0"/>
                </a:solidFill>
              </a:rPr>
              <a:t>Uniform cost search Properties</a:t>
            </a:r>
            <a:endParaRPr b="1" sz="2800">
              <a:solidFill>
                <a:srgbClr val="7030A0"/>
              </a:solidFill>
            </a:endParaRPr>
          </a:p>
        </p:txBody>
      </p:sp>
      <p:sp>
        <p:nvSpPr>
          <p:cNvPr id="1471" name="Google Shape;1471;p147"/>
          <p:cNvSpPr txBox="1"/>
          <p:nvPr>
            <p:ph idx="1" type="body"/>
          </p:nvPr>
        </p:nvSpPr>
        <p:spPr>
          <a:xfrm>
            <a:off x="381000" y="990600"/>
            <a:ext cx="8229600" cy="536575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b="1" lang="en-US" sz="2000"/>
              <a:t>Completeness:</a:t>
            </a:r>
            <a:endParaRPr sz="2000"/>
          </a:p>
          <a:p>
            <a:pPr indent="-342900" lvl="0" marL="342900" rtl="0" algn="l">
              <a:lnSpc>
                <a:spcPct val="100000"/>
              </a:lnSpc>
              <a:spcBef>
                <a:spcPts val="400"/>
              </a:spcBef>
              <a:spcAft>
                <a:spcPts val="0"/>
              </a:spcAft>
              <a:buClr>
                <a:schemeClr val="dk1"/>
              </a:buClr>
              <a:buSzPts val="2000"/>
              <a:buChar char="•"/>
            </a:pPr>
            <a:r>
              <a:rPr lang="en-US" sz="2000"/>
              <a:t>Uniform-cost search is complete, such as if there is a solution, UCS will find it.</a:t>
            </a:r>
            <a:endParaRPr/>
          </a:p>
          <a:p>
            <a:pPr indent="-342900" lvl="0" marL="342900" rtl="0" algn="l">
              <a:lnSpc>
                <a:spcPct val="100000"/>
              </a:lnSpc>
              <a:spcBef>
                <a:spcPts val="400"/>
              </a:spcBef>
              <a:spcAft>
                <a:spcPts val="0"/>
              </a:spcAft>
              <a:buClr>
                <a:schemeClr val="dk1"/>
              </a:buClr>
              <a:buSzPts val="2000"/>
              <a:buChar char="•"/>
            </a:pPr>
            <a:r>
              <a:rPr b="1" lang="en-US" sz="2000"/>
              <a:t>Time Complexity:</a:t>
            </a:r>
            <a:endParaRPr sz="2000"/>
          </a:p>
          <a:p>
            <a:pPr indent="-342900" lvl="0" marL="342900" rtl="0" algn="l">
              <a:lnSpc>
                <a:spcPct val="100000"/>
              </a:lnSpc>
              <a:spcBef>
                <a:spcPts val="400"/>
              </a:spcBef>
              <a:spcAft>
                <a:spcPts val="0"/>
              </a:spcAft>
              <a:buClr>
                <a:schemeClr val="dk1"/>
              </a:buClr>
              <a:buSzPts val="2000"/>
              <a:buChar char="•"/>
            </a:pPr>
            <a:r>
              <a:rPr lang="en-US" sz="2000"/>
              <a:t>Let C* </a:t>
            </a:r>
            <a:r>
              <a:rPr b="1" lang="en-US" sz="2000"/>
              <a:t>is Cost of the optimal solution</a:t>
            </a:r>
            <a:r>
              <a:rPr lang="en-US" sz="2000"/>
              <a:t>, and </a:t>
            </a:r>
            <a:r>
              <a:rPr b="1" lang="en-US" sz="2000"/>
              <a:t>ε</a:t>
            </a:r>
            <a:r>
              <a:rPr lang="en-US" sz="2000"/>
              <a:t> is each step to get closer to the goal node. Then the number of steps is = C*/ε+1. Here we have taken +1, as we start from state 0 and end to C*/ε.</a:t>
            </a:r>
            <a:endParaRPr/>
          </a:p>
          <a:p>
            <a:pPr indent="-342900" lvl="0" marL="342900" rtl="0" algn="l">
              <a:lnSpc>
                <a:spcPct val="100000"/>
              </a:lnSpc>
              <a:spcBef>
                <a:spcPts val="400"/>
              </a:spcBef>
              <a:spcAft>
                <a:spcPts val="0"/>
              </a:spcAft>
              <a:buClr>
                <a:schemeClr val="dk1"/>
              </a:buClr>
              <a:buSzPts val="2000"/>
              <a:buChar char="•"/>
            </a:pPr>
            <a:r>
              <a:rPr lang="en-US" sz="2000"/>
              <a:t>Hence, the worst-case time complexity of Uniform-cost search is </a:t>
            </a:r>
            <a:r>
              <a:rPr b="1" lang="en-US" sz="2000"/>
              <a:t>O(b</a:t>
            </a:r>
            <a:r>
              <a:rPr b="1" baseline="30000" lang="en-US" sz="2000"/>
              <a:t>1 + [C*/ε]</a:t>
            </a:r>
            <a:r>
              <a:rPr b="1" lang="en-US" sz="2000"/>
              <a:t>)/</a:t>
            </a:r>
            <a:r>
              <a:rPr lang="en-US" sz="2000"/>
              <a:t>.</a:t>
            </a:r>
            <a:endParaRPr/>
          </a:p>
          <a:p>
            <a:pPr indent="-342900" lvl="0" marL="342900" rtl="0" algn="l">
              <a:lnSpc>
                <a:spcPct val="100000"/>
              </a:lnSpc>
              <a:spcBef>
                <a:spcPts val="400"/>
              </a:spcBef>
              <a:spcAft>
                <a:spcPts val="0"/>
              </a:spcAft>
              <a:buClr>
                <a:schemeClr val="dk1"/>
              </a:buClr>
              <a:buSzPts val="2000"/>
              <a:buChar char="•"/>
            </a:pPr>
            <a:r>
              <a:rPr b="1" lang="en-US" sz="2000"/>
              <a:t>Space Complexity:</a:t>
            </a:r>
            <a:endParaRPr sz="2000"/>
          </a:p>
          <a:p>
            <a:pPr indent="-342900" lvl="0" marL="342900" rtl="0" algn="l">
              <a:lnSpc>
                <a:spcPct val="100000"/>
              </a:lnSpc>
              <a:spcBef>
                <a:spcPts val="400"/>
              </a:spcBef>
              <a:spcAft>
                <a:spcPts val="0"/>
              </a:spcAft>
              <a:buClr>
                <a:schemeClr val="dk1"/>
              </a:buClr>
              <a:buSzPts val="2000"/>
              <a:buChar char="•"/>
            </a:pPr>
            <a:r>
              <a:rPr lang="en-US" sz="2000"/>
              <a:t>The same logic is for space complexity so, the worst-case space complexity of Uniform-cost search is </a:t>
            </a:r>
            <a:r>
              <a:rPr b="1" lang="en-US" sz="2000"/>
              <a:t>O(b</a:t>
            </a:r>
            <a:r>
              <a:rPr b="1" baseline="30000" lang="en-US" sz="2000"/>
              <a:t>1 + [C*/ε]</a:t>
            </a:r>
            <a:r>
              <a:rPr b="1" lang="en-US" sz="2000"/>
              <a:t>)</a:t>
            </a:r>
            <a:r>
              <a:rPr lang="en-US" sz="2000"/>
              <a:t>.</a:t>
            </a:r>
            <a:endParaRPr/>
          </a:p>
          <a:p>
            <a:pPr indent="-342900" lvl="0" marL="342900" rtl="0" algn="l">
              <a:lnSpc>
                <a:spcPct val="100000"/>
              </a:lnSpc>
              <a:spcBef>
                <a:spcPts val="400"/>
              </a:spcBef>
              <a:spcAft>
                <a:spcPts val="0"/>
              </a:spcAft>
              <a:buClr>
                <a:schemeClr val="dk1"/>
              </a:buClr>
              <a:buSzPts val="2000"/>
              <a:buChar char="•"/>
            </a:pPr>
            <a:r>
              <a:rPr b="1" lang="en-US" sz="2000"/>
              <a:t>Optimal:</a:t>
            </a:r>
            <a:endParaRPr sz="2000"/>
          </a:p>
          <a:p>
            <a:pPr indent="-342900" lvl="0" marL="342900" rtl="0" algn="l">
              <a:lnSpc>
                <a:spcPct val="100000"/>
              </a:lnSpc>
              <a:spcBef>
                <a:spcPts val="400"/>
              </a:spcBef>
              <a:spcAft>
                <a:spcPts val="0"/>
              </a:spcAft>
              <a:buClr>
                <a:schemeClr val="dk1"/>
              </a:buClr>
              <a:buSzPts val="2000"/>
              <a:buChar char="•"/>
            </a:pPr>
            <a:r>
              <a:rPr lang="en-US" sz="2000"/>
              <a:t>Uniform-cost search is always optimal as it only selects a path with the lowest path cost.</a:t>
            </a:r>
            <a:endParaRPr/>
          </a:p>
          <a:p>
            <a:pPr indent="-273050" lvl="0" marL="342900" rtl="0" algn="l">
              <a:lnSpc>
                <a:spcPct val="100000"/>
              </a:lnSpc>
              <a:spcBef>
                <a:spcPts val="220"/>
              </a:spcBef>
              <a:spcAft>
                <a:spcPts val="0"/>
              </a:spcAft>
              <a:buClr>
                <a:schemeClr val="dk1"/>
              </a:buClr>
              <a:buSzPts val="1100"/>
              <a:buNone/>
            </a:pPr>
            <a:r>
              <a:t/>
            </a:r>
            <a:endParaRPr sz="1100"/>
          </a:p>
        </p:txBody>
      </p:sp>
      <p:pic>
        <p:nvPicPr>
          <p:cNvPr id="1472" name="Google Shape;1472;p147"/>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71">
                                            <p:txEl>
                                              <p:pRg end="0" st="0"/>
                                            </p:txEl>
                                          </p:spTgt>
                                        </p:tgtEl>
                                        <p:attrNameLst>
                                          <p:attrName>style.visibility</p:attrName>
                                        </p:attrNameLst>
                                      </p:cBhvr>
                                      <p:to>
                                        <p:strVal val="visible"/>
                                      </p:to>
                                    </p:set>
                                    <p:anim calcmode="lin" valueType="num">
                                      <p:cBhvr additive="base">
                                        <p:cTn dur="500"/>
                                        <p:tgtEl>
                                          <p:spTgt spid="1471">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71">
                                            <p:txEl>
                                              <p:pRg end="1" st="1"/>
                                            </p:txEl>
                                          </p:spTgt>
                                        </p:tgtEl>
                                        <p:attrNameLst>
                                          <p:attrName>style.visibility</p:attrName>
                                        </p:attrNameLst>
                                      </p:cBhvr>
                                      <p:to>
                                        <p:strVal val="visible"/>
                                      </p:to>
                                    </p:set>
                                    <p:anim calcmode="lin" valueType="num">
                                      <p:cBhvr additive="base">
                                        <p:cTn dur="500"/>
                                        <p:tgtEl>
                                          <p:spTgt spid="1471">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71">
                                            <p:txEl>
                                              <p:pRg end="2" st="2"/>
                                            </p:txEl>
                                          </p:spTgt>
                                        </p:tgtEl>
                                        <p:attrNameLst>
                                          <p:attrName>style.visibility</p:attrName>
                                        </p:attrNameLst>
                                      </p:cBhvr>
                                      <p:to>
                                        <p:strVal val="visible"/>
                                      </p:to>
                                    </p:set>
                                    <p:anim calcmode="lin" valueType="num">
                                      <p:cBhvr additive="base">
                                        <p:cTn dur="500"/>
                                        <p:tgtEl>
                                          <p:spTgt spid="1471">
                                            <p:txEl>
                                              <p:pRg end="2" st="2"/>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71">
                                            <p:txEl>
                                              <p:pRg end="3" st="3"/>
                                            </p:txEl>
                                          </p:spTgt>
                                        </p:tgtEl>
                                        <p:attrNameLst>
                                          <p:attrName>style.visibility</p:attrName>
                                        </p:attrNameLst>
                                      </p:cBhvr>
                                      <p:to>
                                        <p:strVal val="visible"/>
                                      </p:to>
                                    </p:set>
                                    <p:anim calcmode="lin" valueType="num">
                                      <p:cBhvr additive="base">
                                        <p:cTn dur="500"/>
                                        <p:tgtEl>
                                          <p:spTgt spid="1471">
                                            <p:txEl>
                                              <p:pRg end="3" st="3"/>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71">
                                            <p:txEl>
                                              <p:pRg end="4" st="4"/>
                                            </p:txEl>
                                          </p:spTgt>
                                        </p:tgtEl>
                                        <p:attrNameLst>
                                          <p:attrName>style.visibility</p:attrName>
                                        </p:attrNameLst>
                                      </p:cBhvr>
                                      <p:to>
                                        <p:strVal val="visible"/>
                                      </p:to>
                                    </p:set>
                                    <p:anim calcmode="lin" valueType="num">
                                      <p:cBhvr additive="base">
                                        <p:cTn dur="500"/>
                                        <p:tgtEl>
                                          <p:spTgt spid="1471">
                                            <p:txEl>
                                              <p:pRg end="4" st="4"/>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71">
                                            <p:txEl>
                                              <p:pRg end="5" st="5"/>
                                            </p:txEl>
                                          </p:spTgt>
                                        </p:tgtEl>
                                        <p:attrNameLst>
                                          <p:attrName>style.visibility</p:attrName>
                                        </p:attrNameLst>
                                      </p:cBhvr>
                                      <p:to>
                                        <p:strVal val="visible"/>
                                      </p:to>
                                    </p:set>
                                    <p:anim calcmode="lin" valueType="num">
                                      <p:cBhvr additive="base">
                                        <p:cTn dur="500"/>
                                        <p:tgtEl>
                                          <p:spTgt spid="1471">
                                            <p:txEl>
                                              <p:pRg end="5" st="5"/>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71">
                                            <p:txEl>
                                              <p:pRg end="6" st="6"/>
                                            </p:txEl>
                                          </p:spTgt>
                                        </p:tgtEl>
                                        <p:attrNameLst>
                                          <p:attrName>style.visibility</p:attrName>
                                        </p:attrNameLst>
                                      </p:cBhvr>
                                      <p:to>
                                        <p:strVal val="visible"/>
                                      </p:to>
                                    </p:set>
                                    <p:anim calcmode="lin" valueType="num">
                                      <p:cBhvr additive="base">
                                        <p:cTn dur="500"/>
                                        <p:tgtEl>
                                          <p:spTgt spid="1471">
                                            <p:txEl>
                                              <p:pRg end="6" st="6"/>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71">
                                            <p:txEl>
                                              <p:pRg end="7" st="7"/>
                                            </p:txEl>
                                          </p:spTgt>
                                        </p:tgtEl>
                                        <p:attrNameLst>
                                          <p:attrName>style.visibility</p:attrName>
                                        </p:attrNameLst>
                                      </p:cBhvr>
                                      <p:to>
                                        <p:strVal val="visible"/>
                                      </p:to>
                                    </p:set>
                                    <p:anim calcmode="lin" valueType="num">
                                      <p:cBhvr additive="base">
                                        <p:cTn dur="500"/>
                                        <p:tgtEl>
                                          <p:spTgt spid="1471">
                                            <p:txEl>
                                              <p:pRg end="7" st="7"/>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71">
                                            <p:txEl>
                                              <p:pRg end="8" st="8"/>
                                            </p:txEl>
                                          </p:spTgt>
                                        </p:tgtEl>
                                        <p:attrNameLst>
                                          <p:attrName>style.visibility</p:attrName>
                                        </p:attrNameLst>
                                      </p:cBhvr>
                                      <p:to>
                                        <p:strVal val="visible"/>
                                      </p:to>
                                    </p:set>
                                    <p:anim calcmode="lin" valueType="num">
                                      <p:cBhvr additive="base">
                                        <p:cTn dur="500"/>
                                        <p:tgtEl>
                                          <p:spTgt spid="1471">
                                            <p:txEl>
                                              <p:pRg end="8" st="8"/>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71">
                                            <p:txEl>
                                              <p:pRg end="9" st="9"/>
                                            </p:txEl>
                                          </p:spTgt>
                                        </p:tgtEl>
                                        <p:attrNameLst>
                                          <p:attrName>style.visibility</p:attrName>
                                        </p:attrNameLst>
                                      </p:cBhvr>
                                      <p:to>
                                        <p:strVal val="visible"/>
                                      </p:to>
                                    </p:set>
                                    <p:anim calcmode="lin" valueType="num">
                                      <p:cBhvr additive="base">
                                        <p:cTn dur="500"/>
                                        <p:tgtEl>
                                          <p:spTgt spid="1471">
                                            <p:txEl>
                                              <p:pRg end="9" st="9"/>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6" name="Shape 1476"/>
        <p:cNvGrpSpPr/>
        <p:nvPr/>
      </p:nvGrpSpPr>
      <p:grpSpPr>
        <a:xfrm>
          <a:off x="0" y="0"/>
          <a:ext cx="0" cy="0"/>
          <a:chOff x="0" y="0"/>
          <a:chExt cx="0" cy="0"/>
        </a:xfrm>
      </p:grpSpPr>
      <p:sp>
        <p:nvSpPr>
          <p:cNvPr id="1477" name="Google Shape;1477;p148"/>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sp>
        <p:nvSpPr>
          <p:cNvPr id="1478" name="Google Shape;1478;p148"/>
          <p:cNvSpPr txBox="1"/>
          <p:nvPr/>
        </p:nvSpPr>
        <p:spPr>
          <a:xfrm>
            <a:off x="304800" y="152400"/>
            <a:ext cx="33528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Consider the following problem…</a:t>
            </a:r>
            <a:endParaRPr b="0" i="0" sz="1400" u="none" cap="none" strike="noStrike">
              <a:solidFill>
                <a:srgbClr val="000000"/>
              </a:solidFill>
              <a:latin typeface="Arial"/>
              <a:ea typeface="Arial"/>
              <a:cs typeface="Arial"/>
              <a:sym typeface="Arial"/>
            </a:endParaRPr>
          </a:p>
        </p:txBody>
      </p:sp>
      <p:sp>
        <p:nvSpPr>
          <p:cNvPr id="1479" name="Google Shape;1479;p148"/>
          <p:cNvSpPr txBox="1"/>
          <p:nvPr/>
        </p:nvSpPr>
        <p:spPr>
          <a:xfrm>
            <a:off x="4267200" y="2209800"/>
            <a:ext cx="533400" cy="528638"/>
          </a:xfrm>
          <a:prstGeom prst="rect">
            <a:avLst/>
          </a:prstGeom>
          <a:no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folHlink"/>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480" name="Google Shape;1480;p148"/>
          <p:cNvSpPr txBox="1"/>
          <p:nvPr/>
        </p:nvSpPr>
        <p:spPr>
          <a:xfrm>
            <a:off x="4267200" y="3733800"/>
            <a:ext cx="533400" cy="528638"/>
          </a:xfrm>
          <a:prstGeom prst="rect">
            <a:avLst/>
          </a:prstGeom>
          <a:no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folHlink"/>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
        <p:nvSpPr>
          <p:cNvPr id="1481" name="Google Shape;1481;p148"/>
          <p:cNvSpPr txBox="1"/>
          <p:nvPr/>
        </p:nvSpPr>
        <p:spPr>
          <a:xfrm>
            <a:off x="1219200" y="2209800"/>
            <a:ext cx="533400" cy="528638"/>
          </a:xfrm>
          <a:prstGeom prst="rect">
            <a:avLst/>
          </a:prstGeom>
          <a:no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folHlink"/>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482" name="Google Shape;1482;p148"/>
          <p:cNvSpPr txBox="1"/>
          <p:nvPr/>
        </p:nvSpPr>
        <p:spPr>
          <a:xfrm>
            <a:off x="7467600" y="2209800"/>
            <a:ext cx="533400" cy="528638"/>
          </a:xfrm>
          <a:prstGeom prst="rect">
            <a:avLst/>
          </a:prstGeom>
          <a:no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folHlink"/>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483" name="Google Shape;1483;p148"/>
          <p:cNvSpPr txBox="1"/>
          <p:nvPr/>
        </p:nvSpPr>
        <p:spPr>
          <a:xfrm>
            <a:off x="4267200" y="762000"/>
            <a:ext cx="533400" cy="528638"/>
          </a:xfrm>
          <a:prstGeom prst="rect">
            <a:avLst/>
          </a:prstGeom>
          <a:no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folHlink"/>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cxnSp>
        <p:nvCxnSpPr>
          <p:cNvPr id="1484" name="Google Shape;1484;p148"/>
          <p:cNvCxnSpPr>
            <a:stCxn id="1479" idx="1"/>
            <a:endCxn id="1481" idx="3"/>
          </p:cNvCxnSpPr>
          <p:nvPr/>
        </p:nvCxnSpPr>
        <p:spPr>
          <a:xfrm rot="10800000">
            <a:off x="1752600" y="2474119"/>
            <a:ext cx="2514600" cy="0"/>
          </a:xfrm>
          <a:prstGeom prst="straightConnector1">
            <a:avLst/>
          </a:prstGeom>
          <a:noFill/>
          <a:ln cap="flat" cmpd="sng" w="9525">
            <a:solidFill>
              <a:schemeClr val="folHlink"/>
            </a:solidFill>
            <a:prstDash val="solid"/>
            <a:round/>
            <a:headEnd len="sm" w="sm" type="none"/>
            <a:tailEnd len="sm" w="sm" type="none"/>
          </a:ln>
        </p:spPr>
      </p:cxnSp>
      <p:cxnSp>
        <p:nvCxnSpPr>
          <p:cNvPr id="1485" name="Google Shape;1485;p148"/>
          <p:cNvCxnSpPr>
            <a:stCxn id="1479" idx="3"/>
            <a:endCxn id="1482" idx="1"/>
          </p:cNvCxnSpPr>
          <p:nvPr/>
        </p:nvCxnSpPr>
        <p:spPr>
          <a:xfrm>
            <a:off x="4800600" y="2474119"/>
            <a:ext cx="2667000" cy="0"/>
          </a:xfrm>
          <a:prstGeom prst="straightConnector1">
            <a:avLst/>
          </a:prstGeom>
          <a:noFill/>
          <a:ln cap="flat" cmpd="sng" w="9525">
            <a:solidFill>
              <a:schemeClr val="folHlink"/>
            </a:solidFill>
            <a:prstDash val="solid"/>
            <a:round/>
            <a:headEnd len="sm" w="sm" type="none"/>
            <a:tailEnd len="sm" w="sm" type="none"/>
          </a:ln>
        </p:spPr>
      </p:cxnSp>
      <p:cxnSp>
        <p:nvCxnSpPr>
          <p:cNvPr id="1486" name="Google Shape;1486;p148"/>
          <p:cNvCxnSpPr>
            <a:stCxn id="1481" idx="2"/>
            <a:endCxn id="1480" idx="1"/>
          </p:cNvCxnSpPr>
          <p:nvPr/>
        </p:nvCxnSpPr>
        <p:spPr>
          <a:xfrm>
            <a:off x="1485900" y="2738438"/>
            <a:ext cx="2781300" cy="1259700"/>
          </a:xfrm>
          <a:prstGeom prst="straightConnector1">
            <a:avLst/>
          </a:prstGeom>
          <a:noFill/>
          <a:ln cap="flat" cmpd="sng" w="9525">
            <a:solidFill>
              <a:schemeClr val="folHlink"/>
            </a:solidFill>
            <a:prstDash val="solid"/>
            <a:round/>
            <a:headEnd len="sm" w="sm" type="none"/>
            <a:tailEnd len="sm" w="sm" type="none"/>
          </a:ln>
        </p:spPr>
      </p:cxnSp>
      <p:cxnSp>
        <p:nvCxnSpPr>
          <p:cNvPr id="1487" name="Google Shape;1487;p148"/>
          <p:cNvCxnSpPr>
            <a:stCxn id="1480" idx="3"/>
            <a:endCxn id="1482" idx="2"/>
          </p:cNvCxnSpPr>
          <p:nvPr/>
        </p:nvCxnSpPr>
        <p:spPr>
          <a:xfrm flipH="1" rot="10800000">
            <a:off x="4800600" y="2738419"/>
            <a:ext cx="2933700" cy="1259700"/>
          </a:xfrm>
          <a:prstGeom prst="straightConnector1">
            <a:avLst/>
          </a:prstGeom>
          <a:noFill/>
          <a:ln cap="flat" cmpd="sng" w="9525">
            <a:solidFill>
              <a:schemeClr val="folHlink"/>
            </a:solidFill>
            <a:prstDash val="solid"/>
            <a:round/>
            <a:headEnd len="sm" w="sm" type="none"/>
            <a:tailEnd len="sm" w="sm" type="none"/>
          </a:ln>
        </p:spPr>
      </p:cxnSp>
      <p:cxnSp>
        <p:nvCxnSpPr>
          <p:cNvPr id="1488" name="Google Shape;1488;p148"/>
          <p:cNvCxnSpPr>
            <a:stCxn id="1481" idx="0"/>
            <a:endCxn id="1483" idx="1"/>
          </p:cNvCxnSpPr>
          <p:nvPr/>
        </p:nvCxnSpPr>
        <p:spPr>
          <a:xfrm flipH="1" rot="10800000">
            <a:off x="1485900" y="1026300"/>
            <a:ext cx="2781300" cy="1183500"/>
          </a:xfrm>
          <a:prstGeom prst="straightConnector1">
            <a:avLst/>
          </a:prstGeom>
          <a:noFill/>
          <a:ln cap="flat" cmpd="sng" w="9525">
            <a:solidFill>
              <a:schemeClr val="folHlink"/>
            </a:solidFill>
            <a:prstDash val="solid"/>
            <a:round/>
            <a:headEnd len="sm" w="sm" type="none"/>
            <a:tailEnd len="sm" w="sm" type="none"/>
          </a:ln>
        </p:spPr>
      </p:cxnSp>
      <p:cxnSp>
        <p:nvCxnSpPr>
          <p:cNvPr id="1489" name="Google Shape;1489;p148"/>
          <p:cNvCxnSpPr>
            <a:stCxn id="1483" idx="3"/>
            <a:endCxn id="1482" idx="0"/>
          </p:cNvCxnSpPr>
          <p:nvPr/>
        </p:nvCxnSpPr>
        <p:spPr>
          <a:xfrm>
            <a:off x="4800600" y="1026319"/>
            <a:ext cx="2933700" cy="1183500"/>
          </a:xfrm>
          <a:prstGeom prst="straightConnector1">
            <a:avLst/>
          </a:prstGeom>
          <a:noFill/>
          <a:ln cap="flat" cmpd="sng" w="9525">
            <a:solidFill>
              <a:schemeClr val="folHlink"/>
            </a:solidFill>
            <a:prstDash val="solid"/>
            <a:round/>
            <a:headEnd len="sm" w="sm" type="none"/>
            <a:tailEnd len="sm" w="sm" type="none"/>
          </a:ln>
        </p:spPr>
      </p:cxnSp>
      <p:sp>
        <p:nvSpPr>
          <p:cNvPr id="1490" name="Google Shape;1490;p148"/>
          <p:cNvSpPr txBox="1"/>
          <p:nvPr/>
        </p:nvSpPr>
        <p:spPr>
          <a:xfrm>
            <a:off x="2209800" y="3352800"/>
            <a:ext cx="5334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15</a:t>
            </a:r>
            <a:endParaRPr b="0" i="0" sz="1400" u="none" cap="none" strike="noStrike">
              <a:solidFill>
                <a:srgbClr val="000000"/>
              </a:solidFill>
              <a:latin typeface="Arial"/>
              <a:ea typeface="Arial"/>
              <a:cs typeface="Arial"/>
              <a:sym typeface="Arial"/>
            </a:endParaRPr>
          </a:p>
        </p:txBody>
      </p:sp>
      <p:sp>
        <p:nvSpPr>
          <p:cNvPr id="1491" name="Google Shape;1491;p148"/>
          <p:cNvSpPr txBox="1"/>
          <p:nvPr/>
        </p:nvSpPr>
        <p:spPr>
          <a:xfrm>
            <a:off x="2133600" y="1219200"/>
            <a:ext cx="5334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492" name="Google Shape;1492;p148"/>
          <p:cNvSpPr txBox="1"/>
          <p:nvPr/>
        </p:nvSpPr>
        <p:spPr>
          <a:xfrm>
            <a:off x="6553200" y="1143000"/>
            <a:ext cx="5334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10</a:t>
            </a:r>
            <a:endParaRPr b="0" i="0" sz="1400" u="none" cap="none" strike="noStrike">
              <a:solidFill>
                <a:srgbClr val="000000"/>
              </a:solidFill>
              <a:latin typeface="Arial"/>
              <a:ea typeface="Arial"/>
              <a:cs typeface="Arial"/>
              <a:sym typeface="Arial"/>
            </a:endParaRPr>
          </a:p>
        </p:txBody>
      </p:sp>
      <p:sp>
        <p:nvSpPr>
          <p:cNvPr id="1493" name="Google Shape;1493;p148"/>
          <p:cNvSpPr txBox="1"/>
          <p:nvPr/>
        </p:nvSpPr>
        <p:spPr>
          <a:xfrm>
            <a:off x="6629400" y="3276600"/>
            <a:ext cx="5334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494" name="Google Shape;1494;p148"/>
          <p:cNvSpPr txBox="1"/>
          <p:nvPr/>
        </p:nvSpPr>
        <p:spPr>
          <a:xfrm>
            <a:off x="5638800" y="1905000"/>
            <a:ext cx="5334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495" name="Google Shape;1495;p148"/>
          <p:cNvSpPr txBox="1"/>
          <p:nvPr/>
        </p:nvSpPr>
        <p:spPr>
          <a:xfrm>
            <a:off x="2895600" y="1905000"/>
            <a:ext cx="5334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496" name="Google Shape;1496;p148"/>
          <p:cNvSpPr txBox="1"/>
          <p:nvPr/>
        </p:nvSpPr>
        <p:spPr>
          <a:xfrm>
            <a:off x="533400" y="4953000"/>
            <a:ext cx="8153400" cy="1474788"/>
          </a:xfrm>
          <a:prstGeom prst="rect">
            <a:avLst/>
          </a:prstGeom>
          <a:solidFill>
            <a:srgbClr val="EAEAEA"/>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We wish to find the shortest route from node S to node G; that is, node S is the initial state and node G is the goal state. In terms of path cost, we can clearly see that the route </a:t>
            </a:r>
            <a:r>
              <a:rPr b="0" i="1" lang="en-US" sz="1800" u="none" cap="none" strike="noStrike">
                <a:solidFill>
                  <a:schemeClr val="dk1"/>
                </a:solidFill>
                <a:latin typeface="Calibri"/>
                <a:ea typeface="Calibri"/>
                <a:cs typeface="Calibri"/>
                <a:sym typeface="Calibri"/>
              </a:rPr>
              <a:t>SBG</a:t>
            </a:r>
            <a:r>
              <a:rPr b="0" i="0" lang="en-US" sz="1800" u="none" cap="none" strike="noStrike">
                <a:solidFill>
                  <a:schemeClr val="dk1"/>
                </a:solidFill>
                <a:latin typeface="Calibri"/>
                <a:ea typeface="Calibri"/>
                <a:cs typeface="Calibri"/>
                <a:sym typeface="Calibri"/>
              </a:rPr>
              <a:t> is the cheapest route. However, if we let breadth-first search chose on the problem it will find the non-optimal path </a:t>
            </a:r>
            <a:r>
              <a:rPr b="0" i="1" lang="en-US" sz="1800" u="none" cap="none" strike="noStrike">
                <a:solidFill>
                  <a:schemeClr val="dk1"/>
                </a:solidFill>
                <a:latin typeface="Calibri"/>
                <a:ea typeface="Calibri"/>
                <a:cs typeface="Calibri"/>
                <a:sym typeface="Calibri"/>
              </a:rPr>
              <a:t>SAG</a:t>
            </a:r>
            <a:r>
              <a:rPr b="0" i="0" lang="en-US" sz="1800" u="none" cap="none" strike="noStrike">
                <a:solidFill>
                  <a:schemeClr val="dk1"/>
                </a:solidFill>
                <a:latin typeface="Calibri"/>
                <a:ea typeface="Calibri"/>
                <a:cs typeface="Calibri"/>
                <a:sym typeface="Calibri"/>
              </a:rPr>
              <a:t>, assuming that A is the first node to be expanded at level 1. Press space to see a UCS of the same node set…</a:t>
            </a:r>
            <a:endParaRPr b="0" i="0" sz="1400" u="none" cap="none" strike="noStrike">
              <a:solidFill>
                <a:srgbClr val="000000"/>
              </a:solidFill>
              <a:latin typeface="Arial"/>
              <a:ea typeface="Arial"/>
              <a:cs typeface="Arial"/>
              <a:sym typeface="Arial"/>
            </a:endParaRPr>
          </a:p>
        </p:txBody>
      </p:sp>
      <p:pic>
        <p:nvPicPr>
          <p:cNvPr id="1497" name="Google Shape;1497;p148"/>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478"/>
                                        </p:tgtEl>
                                        <p:attrNameLst>
                                          <p:attrName>style.visibility</p:attrName>
                                        </p:attrNameLst>
                                      </p:cBhvr>
                                      <p:to>
                                        <p:strVal val="visible"/>
                                      </p:to>
                                    </p:set>
                                    <p:anim calcmode="lin" valueType="num">
                                      <p:cBhvr additive="base">
                                        <p:cTn dur="500"/>
                                        <p:tgtEl>
                                          <p:spTgt spid="1478"/>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1" presetSubtype="0">
                                  <p:stCondLst>
                                    <p:cond delay="0"/>
                                  </p:stCondLst>
                                  <p:childTnLst>
                                    <p:set>
                                      <p:cBhvr>
                                        <p:cTn dur="1" fill="hold">
                                          <p:stCondLst>
                                            <p:cond delay="0"/>
                                          </p:stCondLst>
                                        </p:cTn>
                                        <p:tgtEl>
                                          <p:spTgt spid="1479"/>
                                        </p:tgtEl>
                                        <p:attrNameLst>
                                          <p:attrName>style.visibility</p:attrName>
                                        </p:attrNameLst>
                                      </p:cBhvr>
                                      <p:to>
                                        <p:strVal val="visible"/>
                                      </p:to>
                                    </p:set>
                                  </p:childTnLst>
                                </p:cTn>
                              </p:par>
                            </p:childTnLst>
                          </p:cTn>
                        </p:par>
                        <p:par>
                          <p:cTn fill="hold">
                            <p:stCondLst>
                              <p:cond delay="501"/>
                            </p:stCondLst>
                            <p:childTnLst>
                              <p:par>
                                <p:cTn fill="hold" nodeType="afterEffect" presetClass="entr" presetID="1" presetSubtype="0">
                                  <p:stCondLst>
                                    <p:cond delay="0"/>
                                  </p:stCondLst>
                                  <p:childTnLst>
                                    <p:set>
                                      <p:cBhvr>
                                        <p:cTn dur="1" fill="hold">
                                          <p:stCondLst>
                                            <p:cond delay="0"/>
                                          </p:stCondLst>
                                        </p:cTn>
                                        <p:tgtEl>
                                          <p:spTgt spid="1480"/>
                                        </p:tgtEl>
                                        <p:attrNameLst>
                                          <p:attrName>style.visibility</p:attrName>
                                        </p:attrNameLst>
                                      </p:cBhvr>
                                      <p:to>
                                        <p:strVal val="visible"/>
                                      </p:to>
                                    </p:set>
                                  </p:childTnLst>
                                </p:cTn>
                              </p:par>
                            </p:childTnLst>
                          </p:cTn>
                        </p:par>
                        <p:par>
                          <p:cTn fill="hold">
                            <p:stCondLst>
                              <p:cond delay="502"/>
                            </p:stCondLst>
                            <p:childTnLst>
                              <p:par>
                                <p:cTn fill="hold" nodeType="afterEffect" presetClass="entr" presetID="1" presetSubtype="0">
                                  <p:stCondLst>
                                    <p:cond delay="0"/>
                                  </p:stCondLst>
                                  <p:childTnLst>
                                    <p:set>
                                      <p:cBhvr>
                                        <p:cTn dur="1" fill="hold">
                                          <p:stCondLst>
                                            <p:cond delay="0"/>
                                          </p:stCondLst>
                                        </p:cTn>
                                        <p:tgtEl>
                                          <p:spTgt spid="1481"/>
                                        </p:tgtEl>
                                        <p:attrNameLst>
                                          <p:attrName>style.visibility</p:attrName>
                                        </p:attrNameLst>
                                      </p:cBhvr>
                                      <p:to>
                                        <p:strVal val="visible"/>
                                      </p:to>
                                    </p:set>
                                  </p:childTnLst>
                                </p:cTn>
                              </p:par>
                            </p:childTnLst>
                          </p:cTn>
                        </p:par>
                        <p:par>
                          <p:cTn fill="hold">
                            <p:stCondLst>
                              <p:cond delay="503"/>
                            </p:stCondLst>
                            <p:childTnLst>
                              <p:par>
                                <p:cTn fill="hold" nodeType="afterEffect" presetClass="entr" presetID="1" presetSubtype="0">
                                  <p:stCondLst>
                                    <p:cond delay="0"/>
                                  </p:stCondLst>
                                  <p:childTnLst>
                                    <p:set>
                                      <p:cBhvr>
                                        <p:cTn dur="1" fill="hold">
                                          <p:stCondLst>
                                            <p:cond delay="0"/>
                                          </p:stCondLst>
                                        </p:cTn>
                                        <p:tgtEl>
                                          <p:spTgt spid="1482"/>
                                        </p:tgtEl>
                                        <p:attrNameLst>
                                          <p:attrName>style.visibility</p:attrName>
                                        </p:attrNameLst>
                                      </p:cBhvr>
                                      <p:to>
                                        <p:strVal val="visible"/>
                                      </p:to>
                                    </p:set>
                                  </p:childTnLst>
                                </p:cTn>
                              </p:par>
                            </p:childTnLst>
                          </p:cTn>
                        </p:par>
                        <p:par>
                          <p:cTn fill="hold">
                            <p:stCondLst>
                              <p:cond delay="504"/>
                            </p:stCondLst>
                            <p:childTnLst>
                              <p:par>
                                <p:cTn fill="hold" nodeType="afterEffect" presetClass="entr" presetID="1" presetSubtype="0">
                                  <p:stCondLst>
                                    <p:cond delay="0"/>
                                  </p:stCondLst>
                                  <p:childTnLst>
                                    <p:set>
                                      <p:cBhvr>
                                        <p:cTn dur="1" fill="hold">
                                          <p:stCondLst>
                                            <p:cond delay="0"/>
                                          </p:stCondLst>
                                        </p:cTn>
                                        <p:tgtEl>
                                          <p:spTgt spid="1483"/>
                                        </p:tgtEl>
                                        <p:attrNameLst>
                                          <p:attrName>style.visibility</p:attrName>
                                        </p:attrNameLst>
                                      </p:cBhvr>
                                      <p:to>
                                        <p:strVal val="visible"/>
                                      </p:to>
                                    </p:set>
                                  </p:childTnLst>
                                </p:cTn>
                              </p:par>
                            </p:childTnLst>
                          </p:cTn>
                        </p:par>
                        <p:par>
                          <p:cTn fill="hold">
                            <p:stCondLst>
                              <p:cond delay="505"/>
                            </p:stCondLst>
                            <p:childTnLst>
                              <p:par>
                                <p:cTn fill="hold" nodeType="afterEffect" presetClass="entr" presetID="1" presetSubtype="0">
                                  <p:stCondLst>
                                    <p:cond delay="0"/>
                                  </p:stCondLst>
                                  <p:childTnLst>
                                    <p:set>
                                      <p:cBhvr>
                                        <p:cTn dur="1" fill="hold">
                                          <p:stCondLst>
                                            <p:cond delay="0"/>
                                          </p:stCondLst>
                                        </p:cTn>
                                        <p:tgtEl>
                                          <p:spTgt spid="1484"/>
                                        </p:tgtEl>
                                        <p:attrNameLst>
                                          <p:attrName>style.visibility</p:attrName>
                                        </p:attrNameLst>
                                      </p:cBhvr>
                                      <p:to>
                                        <p:strVal val="visible"/>
                                      </p:to>
                                    </p:set>
                                  </p:childTnLst>
                                </p:cTn>
                              </p:par>
                            </p:childTnLst>
                          </p:cTn>
                        </p:par>
                        <p:par>
                          <p:cTn fill="hold">
                            <p:stCondLst>
                              <p:cond delay="506"/>
                            </p:stCondLst>
                            <p:childTnLst>
                              <p:par>
                                <p:cTn fill="hold" nodeType="afterEffect" presetClass="entr" presetID="1" presetSubtype="0">
                                  <p:stCondLst>
                                    <p:cond delay="0"/>
                                  </p:stCondLst>
                                  <p:childTnLst>
                                    <p:set>
                                      <p:cBhvr>
                                        <p:cTn dur="1" fill="hold">
                                          <p:stCondLst>
                                            <p:cond delay="0"/>
                                          </p:stCondLst>
                                        </p:cTn>
                                        <p:tgtEl>
                                          <p:spTgt spid="1485"/>
                                        </p:tgtEl>
                                        <p:attrNameLst>
                                          <p:attrName>style.visibility</p:attrName>
                                        </p:attrNameLst>
                                      </p:cBhvr>
                                      <p:to>
                                        <p:strVal val="visible"/>
                                      </p:to>
                                    </p:set>
                                  </p:childTnLst>
                                </p:cTn>
                              </p:par>
                            </p:childTnLst>
                          </p:cTn>
                        </p:par>
                        <p:par>
                          <p:cTn fill="hold">
                            <p:stCondLst>
                              <p:cond delay="507"/>
                            </p:stCondLst>
                            <p:childTnLst>
                              <p:par>
                                <p:cTn fill="hold" nodeType="afterEffect" presetClass="entr" presetID="1" presetSubtype="0">
                                  <p:stCondLst>
                                    <p:cond delay="0"/>
                                  </p:stCondLst>
                                  <p:childTnLst>
                                    <p:set>
                                      <p:cBhvr>
                                        <p:cTn dur="1" fill="hold">
                                          <p:stCondLst>
                                            <p:cond delay="0"/>
                                          </p:stCondLst>
                                        </p:cTn>
                                        <p:tgtEl>
                                          <p:spTgt spid="1486"/>
                                        </p:tgtEl>
                                        <p:attrNameLst>
                                          <p:attrName>style.visibility</p:attrName>
                                        </p:attrNameLst>
                                      </p:cBhvr>
                                      <p:to>
                                        <p:strVal val="visible"/>
                                      </p:to>
                                    </p:set>
                                  </p:childTnLst>
                                </p:cTn>
                              </p:par>
                            </p:childTnLst>
                          </p:cTn>
                        </p:par>
                        <p:par>
                          <p:cTn fill="hold">
                            <p:stCondLst>
                              <p:cond delay="508"/>
                            </p:stCondLst>
                            <p:childTnLst>
                              <p:par>
                                <p:cTn fill="hold" nodeType="afterEffect" presetClass="entr" presetID="1" presetSubtype="0">
                                  <p:stCondLst>
                                    <p:cond delay="0"/>
                                  </p:stCondLst>
                                  <p:childTnLst>
                                    <p:set>
                                      <p:cBhvr>
                                        <p:cTn dur="1" fill="hold">
                                          <p:stCondLst>
                                            <p:cond delay="0"/>
                                          </p:stCondLst>
                                        </p:cTn>
                                        <p:tgtEl>
                                          <p:spTgt spid="1487"/>
                                        </p:tgtEl>
                                        <p:attrNameLst>
                                          <p:attrName>style.visibility</p:attrName>
                                        </p:attrNameLst>
                                      </p:cBhvr>
                                      <p:to>
                                        <p:strVal val="visible"/>
                                      </p:to>
                                    </p:set>
                                  </p:childTnLst>
                                </p:cTn>
                              </p:par>
                            </p:childTnLst>
                          </p:cTn>
                        </p:par>
                        <p:par>
                          <p:cTn fill="hold">
                            <p:stCondLst>
                              <p:cond delay="509"/>
                            </p:stCondLst>
                            <p:childTnLst>
                              <p:par>
                                <p:cTn fill="hold" nodeType="afterEffect" presetClass="entr" presetID="1" presetSubtype="0">
                                  <p:stCondLst>
                                    <p:cond delay="0"/>
                                  </p:stCondLst>
                                  <p:childTnLst>
                                    <p:set>
                                      <p:cBhvr>
                                        <p:cTn dur="1" fill="hold">
                                          <p:stCondLst>
                                            <p:cond delay="0"/>
                                          </p:stCondLst>
                                        </p:cTn>
                                        <p:tgtEl>
                                          <p:spTgt spid="1488"/>
                                        </p:tgtEl>
                                        <p:attrNameLst>
                                          <p:attrName>style.visibility</p:attrName>
                                        </p:attrNameLst>
                                      </p:cBhvr>
                                      <p:to>
                                        <p:strVal val="visible"/>
                                      </p:to>
                                    </p:set>
                                  </p:childTnLst>
                                </p:cTn>
                              </p:par>
                            </p:childTnLst>
                          </p:cTn>
                        </p:par>
                        <p:par>
                          <p:cTn fill="hold">
                            <p:stCondLst>
                              <p:cond delay="510"/>
                            </p:stCondLst>
                            <p:childTnLst>
                              <p:par>
                                <p:cTn fill="hold" nodeType="afterEffect" presetClass="entr" presetID="1" presetSubtype="0">
                                  <p:stCondLst>
                                    <p:cond delay="0"/>
                                  </p:stCondLst>
                                  <p:childTnLst>
                                    <p:set>
                                      <p:cBhvr>
                                        <p:cTn dur="1" fill="hold">
                                          <p:stCondLst>
                                            <p:cond delay="0"/>
                                          </p:stCondLst>
                                        </p:cTn>
                                        <p:tgtEl>
                                          <p:spTgt spid="1489"/>
                                        </p:tgtEl>
                                        <p:attrNameLst>
                                          <p:attrName>style.visibility</p:attrName>
                                        </p:attrNameLst>
                                      </p:cBhvr>
                                      <p:to>
                                        <p:strVal val="visible"/>
                                      </p:to>
                                    </p:set>
                                  </p:childTnLst>
                                </p:cTn>
                              </p:par>
                            </p:childTnLst>
                          </p:cTn>
                        </p:par>
                        <p:par>
                          <p:cTn fill="hold">
                            <p:stCondLst>
                              <p:cond delay="511"/>
                            </p:stCondLst>
                            <p:childTnLst>
                              <p:par>
                                <p:cTn fill="hold" nodeType="afterEffect" presetClass="entr" presetID="1" presetSubtype="0">
                                  <p:stCondLst>
                                    <p:cond delay="0"/>
                                  </p:stCondLst>
                                  <p:childTnLst>
                                    <p:set>
                                      <p:cBhvr>
                                        <p:cTn dur="1" fill="hold">
                                          <p:stCondLst>
                                            <p:cond delay="0"/>
                                          </p:stCondLst>
                                        </p:cTn>
                                        <p:tgtEl>
                                          <p:spTgt spid="1491"/>
                                        </p:tgtEl>
                                        <p:attrNameLst>
                                          <p:attrName>style.visibility</p:attrName>
                                        </p:attrNameLst>
                                      </p:cBhvr>
                                      <p:to>
                                        <p:strVal val="visible"/>
                                      </p:to>
                                    </p:set>
                                  </p:childTnLst>
                                </p:cTn>
                              </p:par>
                            </p:childTnLst>
                          </p:cTn>
                        </p:par>
                        <p:par>
                          <p:cTn fill="hold">
                            <p:stCondLst>
                              <p:cond delay="512"/>
                            </p:stCondLst>
                            <p:childTnLst>
                              <p:par>
                                <p:cTn fill="hold" nodeType="afterEffect" presetClass="entr" presetID="1" presetSubtype="0">
                                  <p:stCondLst>
                                    <p:cond delay="0"/>
                                  </p:stCondLst>
                                  <p:childTnLst>
                                    <p:set>
                                      <p:cBhvr>
                                        <p:cTn dur="1" fill="hold">
                                          <p:stCondLst>
                                            <p:cond delay="0"/>
                                          </p:stCondLst>
                                        </p:cTn>
                                        <p:tgtEl>
                                          <p:spTgt spid="1495"/>
                                        </p:tgtEl>
                                        <p:attrNameLst>
                                          <p:attrName>style.visibility</p:attrName>
                                        </p:attrNameLst>
                                      </p:cBhvr>
                                      <p:to>
                                        <p:strVal val="visible"/>
                                      </p:to>
                                    </p:set>
                                  </p:childTnLst>
                                </p:cTn>
                              </p:par>
                            </p:childTnLst>
                          </p:cTn>
                        </p:par>
                        <p:par>
                          <p:cTn fill="hold">
                            <p:stCondLst>
                              <p:cond delay="513"/>
                            </p:stCondLst>
                            <p:childTnLst>
                              <p:par>
                                <p:cTn fill="hold" nodeType="afterEffect" presetClass="entr" presetID="1" presetSubtype="0">
                                  <p:stCondLst>
                                    <p:cond delay="0"/>
                                  </p:stCondLst>
                                  <p:childTnLst>
                                    <p:set>
                                      <p:cBhvr>
                                        <p:cTn dur="1" fill="hold">
                                          <p:stCondLst>
                                            <p:cond delay="0"/>
                                          </p:stCondLst>
                                        </p:cTn>
                                        <p:tgtEl>
                                          <p:spTgt spid="1490"/>
                                        </p:tgtEl>
                                        <p:attrNameLst>
                                          <p:attrName>style.visibility</p:attrName>
                                        </p:attrNameLst>
                                      </p:cBhvr>
                                      <p:to>
                                        <p:strVal val="visible"/>
                                      </p:to>
                                    </p:set>
                                  </p:childTnLst>
                                </p:cTn>
                              </p:par>
                            </p:childTnLst>
                          </p:cTn>
                        </p:par>
                        <p:par>
                          <p:cTn fill="hold">
                            <p:stCondLst>
                              <p:cond delay="514"/>
                            </p:stCondLst>
                            <p:childTnLst>
                              <p:par>
                                <p:cTn fill="hold" nodeType="afterEffect" presetClass="entr" presetID="1" presetSubtype="0">
                                  <p:stCondLst>
                                    <p:cond delay="0"/>
                                  </p:stCondLst>
                                  <p:childTnLst>
                                    <p:set>
                                      <p:cBhvr>
                                        <p:cTn dur="1" fill="hold">
                                          <p:stCondLst>
                                            <p:cond delay="0"/>
                                          </p:stCondLst>
                                        </p:cTn>
                                        <p:tgtEl>
                                          <p:spTgt spid="1492"/>
                                        </p:tgtEl>
                                        <p:attrNameLst>
                                          <p:attrName>style.visibility</p:attrName>
                                        </p:attrNameLst>
                                      </p:cBhvr>
                                      <p:to>
                                        <p:strVal val="visible"/>
                                      </p:to>
                                    </p:set>
                                  </p:childTnLst>
                                </p:cTn>
                              </p:par>
                            </p:childTnLst>
                          </p:cTn>
                        </p:par>
                        <p:par>
                          <p:cTn fill="hold">
                            <p:stCondLst>
                              <p:cond delay="515"/>
                            </p:stCondLst>
                            <p:childTnLst>
                              <p:par>
                                <p:cTn fill="hold" nodeType="afterEffect" presetClass="entr" presetID="1" presetSubtype="0">
                                  <p:stCondLst>
                                    <p:cond delay="0"/>
                                  </p:stCondLst>
                                  <p:childTnLst>
                                    <p:set>
                                      <p:cBhvr>
                                        <p:cTn dur="1" fill="hold">
                                          <p:stCondLst>
                                            <p:cond delay="0"/>
                                          </p:stCondLst>
                                        </p:cTn>
                                        <p:tgtEl>
                                          <p:spTgt spid="1494"/>
                                        </p:tgtEl>
                                        <p:attrNameLst>
                                          <p:attrName>style.visibility</p:attrName>
                                        </p:attrNameLst>
                                      </p:cBhvr>
                                      <p:to>
                                        <p:strVal val="visible"/>
                                      </p:to>
                                    </p:set>
                                  </p:childTnLst>
                                </p:cTn>
                              </p:par>
                            </p:childTnLst>
                          </p:cTn>
                        </p:par>
                        <p:par>
                          <p:cTn fill="hold">
                            <p:stCondLst>
                              <p:cond delay="516"/>
                            </p:stCondLst>
                            <p:childTnLst>
                              <p:par>
                                <p:cTn fill="hold" nodeType="afterEffect" presetClass="entr" presetID="1" presetSubtype="0">
                                  <p:stCondLst>
                                    <p:cond delay="0"/>
                                  </p:stCondLst>
                                  <p:childTnLst>
                                    <p:set>
                                      <p:cBhvr>
                                        <p:cTn dur="1" fill="hold">
                                          <p:stCondLst>
                                            <p:cond delay="0"/>
                                          </p:stCondLst>
                                        </p:cTn>
                                        <p:tgtEl>
                                          <p:spTgt spid="1493"/>
                                        </p:tgtEl>
                                        <p:attrNameLst>
                                          <p:attrName>style.visibility</p:attrName>
                                        </p:attrNameLst>
                                      </p:cBhvr>
                                      <p:to>
                                        <p:strVal val="visible"/>
                                      </p:to>
                                    </p:set>
                                  </p:childTnLst>
                                </p:cTn>
                              </p:par>
                            </p:childTnLst>
                          </p:cTn>
                        </p:par>
                        <p:par>
                          <p:cTn fill="hold">
                            <p:stCondLst>
                              <p:cond delay="517"/>
                            </p:stCondLst>
                            <p:childTnLst>
                              <p:par>
                                <p:cTn fill="hold" nodeType="afterEffect" presetClass="entr" presetID="1" presetSubtype="0">
                                  <p:stCondLst>
                                    <p:cond delay="0"/>
                                  </p:stCondLst>
                                  <p:childTnLst>
                                    <p:set>
                                      <p:cBhvr>
                                        <p:cTn dur="1" fill="hold">
                                          <p:stCondLst>
                                            <p:cond delay="0"/>
                                          </p:stCondLst>
                                        </p:cTn>
                                        <p:tgtEl>
                                          <p:spTgt spid="14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1" name="Shape 1501"/>
        <p:cNvGrpSpPr/>
        <p:nvPr/>
      </p:nvGrpSpPr>
      <p:grpSpPr>
        <a:xfrm>
          <a:off x="0" y="0"/>
          <a:ext cx="0" cy="0"/>
          <a:chOff x="0" y="0"/>
          <a:chExt cx="0" cy="0"/>
        </a:xfrm>
      </p:grpSpPr>
      <p:sp>
        <p:nvSpPr>
          <p:cNvPr id="1502" name="Google Shape;1502;p149"/>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sp>
        <p:nvSpPr>
          <p:cNvPr id="1503" name="Google Shape;1503;p149"/>
          <p:cNvSpPr txBox="1"/>
          <p:nvPr/>
        </p:nvSpPr>
        <p:spPr>
          <a:xfrm>
            <a:off x="1219200" y="2743200"/>
            <a:ext cx="533400" cy="528638"/>
          </a:xfrm>
          <a:prstGeom prst="rect">
            <a:avLst/>
          </a:prstGeom>
          <a:no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folHlink"/>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504" name="Google Shape;1504;p149"/>
          <p:cNvSpPr txBox="1"/>
          <p:nvPr/>
        </p:nvSpPr>
        <p:spPr>
          <a:xfrm>
            <a:off x="228600" y="5257800"/>
            <a:ext cx="23622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Size of Queue: 0</a:t>
            </a:r>
            <a:endParaRPr b="0" i="0" sz="1400" u="none" cap="none" strike="noStrike">
              <a:solidFill>
                <a:srgbClr val="000000"/>
              </a:solidFill>
              <a:latin typeface="Arial"/>
              <a:ea typeface="Arial"/>
              <a:cs typeface="Arial"/>
              <a:sym typeface="Arial"/>
            </a:endParaRPr>
          </a:p>
        </p:txBody>
      </p:sp>
      <p:sp>
        <p:nvSpPr>
          <p:cNvPr id="1505" name="Google Shape;1505;p149"/>
          <p:cNvSpPr txBox="1"/>
          <p:nvPr/>
        </p:nvSpPr>
        <p:spPr>
          <a:xfrm>
            <a:off x="228600" y="5715000"/>
            <a:ext cx="23622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Nodes expanded: 0</a:t>
            </a:r>
            <a:endParaRPr b="0" i="0" sz="1400" u="none" cap="none" strike="noStrike">
              <a:solidFill>
                <a:srgbClr val="000000"/>
              </a:solidFill>
              <a:latin typeface="Arial"/>
              <a:ea typeface="Arial"/>
              <a:cs typeface="Arial"/>
              <a:sym typeface="Arial"/>
            </a:endParaRPr>
          </a:p>
        </p:txBody>
      </p:sp>
      <p:sp>
        <p:nvSpPr>
          <p:cNvPr id="1506" name="Google Shape;1506;p149"/>
          <p:cNvSpPr txBox="1"/>
          <p:nvPr/>
        </p:nvSpPr>
        <p:spPr>
          <a:xfrm>
            <a:off x="2667000" y="5257800"/>
            <a:ext cx="63246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Queue: Empty</a:t>
            </a:r>
            <a:endParaRPr b="0" i="0" sz="1400" u="none" cap="none" strike="noStrike">
              <a:solidFill>
                <a:srgbClr val="000000"/>
              </a:solidFill>
              <a:latin typeface="Arial"/>
              <a:ea typeface="Arial"/>
              <a:cs typeface="Arial"/>
              <a:sym typeface="Arial"/>
            </a:endParaRPr>
          </a:p>
        </p:txBody>
      </p:sp>
      <p:sp>
        <p:nvSpPr>
          <p:cNvPr id="1507" name="Google Shape;1507;p149"/>
          <p:cNvSpPr txBox="1"/>
          <p:nvPr/>
        </p:nvSpPr>
        <p:spPr>
          <a:xfrm>
            <a:off x="2667000" y="5715000"/>
            <a:ext cx="38100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Current action: Waiting….</a:t>
            </a:r>
            <a:endParaRPr b="0" i="0" sz="1400" u="none" cap="none" strike="noStrike">
              <a:solidFill>
                <a:srgbClr val="000000"/>
              </a:solidFill>
              <a:latin typeface="Arial"/>
              <a:ea typeface="Arial"/>
              <a:cs typeface="Arial"/>
              <a:sym typeface="Arial"/>
            </a:endParaRPr>
          </a:p>
        </p:txBody>
      </p:sp>
      <p:sp>
        <p:nvSpPr>
          <p:cNvPr id="1508" name="Google Shape;1508;p149"/>
          <p:cNvSpPr txBox="1"/>
          <p:nvPr/>
        </p:nvSpPr>
        <p:spPr>
          <a:xfrm>
            <a:off x="6553200" y="5715000"/>
            <a:ext cx="24384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Current level: n/a</a:t>
            </a:r>
            <a:endParaRPr b="0" i="0" sz="1400" u="none" cap="none" strike="noStrike">
              <a:solidFill>
                <a:srgbClr val="000000"/>
              </a:solidFill>
              <a:latin typeface="Arial"/>
              <a:ea typeface="Arial"/>
              <a:cs typeface="Arial"/>
              <a:sym typeface="Arial"/>
            </a:endParaRPr>
          </a:p>
        </p:txBody>
      </p:sp>
      <p:sp>
        <p:nvSpPr>
          <p:cNvPr id="1509" name="Google Shape;1509;p149"/>
          <p:cNvSpPr txBox="1"/>
          <p:nvPr/>
        </p:nvSpPr>
        <p:spPr>
          <a:xfrm>
            <a:off x="2667000" y="6172200"/>
            <a:ext cx="44958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UNIFORM COST SEARCH PATTERN</a:t>
            </a:r>
            <a:endParaRPr b="0" i="0" sz="1400" u="none" cap="none" strike="noStrike">
              <a:solidFill>
                <a:srgbClr val="000000"/>
              </a:solidFill>
              <a:latin typeface="Arial"/>
              <a:ea typeface="Arial"/>
              <a:cs typeface="Arial"/>
              <a:sym typeface="Arial"/>
            </a:endParaRPr>
          </a:p>
        </p:txBody>
      </p:sp>
      <p:sp>
        <p:nvSpPr>
          <p:cNvPr id="1510" name="Google Shape;1510;p149"/>
          <p:cNvSpPr txBox="1"/>
          <p:nvPr/>
        </p:nvSpPr>
        <p:spPr>
          <a:xfrm>
            <a:off x="3276600" y="4724400"/>
            <a:ext cx="44958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Press space to begin the search</a:t>
            </a:r>
            <a:endParaRPr b="0" i="0" sz="1400" u="none" cap="none" strike="noStrike">
              <a:solidFill>
                <a:srgbClr val="000000"/>
              </a:solidFill>
              <a:latin typeface="Arial"/>
              <a:ea typeface="Arial"/>
              <a:cs typeface="Arial"/>
              <a:sym typeface="Arial"/>
            </a:endParaRPr>
          </a:p>
        </p:txBody>
      </p:sp>
      <p:sp>
        <p:nvSpPr>
          <p:cNvPr id="1511" name="Google Shape;1511;p149"/>
          <p:cNvSpPr txBox="1"/>
          <p:nvPr/>
        </p:nvSpPr>
        <p:spPr>
          <a:xfrm>
            <a:off x="2667000" y="5715000"/>
            <a:ext cx="38100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Current action: Expanding</a:t>
            </a:r>
            <a:endParaRPr b="0" i="0" sz="1400" u="none" cap="none" strike="noStrike">
              <a:solidFill>
                <a:srgbClr val="000000"/>
              </a:solidFill>
              <a:latin typeface="Arial"/>
              <a:ea typeface="Arial"/>
              <a:cs typeface="Arial"/>
              <a:sym typeface="Arial"/>
            </a:endParaRPr>
          </a:p>
        </p:txBody>
      </p:sp>
      <p:sp>
        <p:nvSpPr>
          <p:cNvPr id="1512" name="Google Shape;1512;p149"/>
          <p:cNvSpPr txBox="1"/>
          <p:nvPr/>
        </p:nvSpPr>
        <p:spPr>
          <a:xfrm>
            <a:off x="6553200" y="5715000"/>
            <a:ext cx="24384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Current level: 0</a:t>
            </a:r>
            <a:endParaRPr b="0" i="0" sz="1400" u="none" cap="none" strike="noStrike">
              <a:solidFill>
                <a:srgbClr val="000000"/>
              </a:solidFill>
              <a:latin typeface="Arial"/>
              <a:ea typeface="Arial"/>
              <a:cs typeface="Arial"/>
              <a:sym typeface="Arial"/>
            </a:endParaRPr>
          </a:p>
        </p:txBody>
      </p:sp>
      <p:sp>
        <p:nvSpPr>
          <p:cNvPr id="1513" name="Google Shape;1513;p149"/>
          <p:cNvSpPr txBox="1"/>
          <p:nvPr/>
        </p:nvSpPr>
        <p:spPr>
          <a:xfrm>
            <a:off x="2667000" y="5257800"/>
            <a:ext cx="63246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Queue: S</a:t>
            </a:r>
            <a:endParaRPr b="0" i="0" sz="1400" u="none" cap="none" strike="noStrike">
              <a:solidFill>
                <a:srgbClr val="000000"/>
              </a:solidFill>
              <a:latin typeface="Arial"/>
              <a:ea typeface="Arial"/>
              <a:cs typeface="Arial"/>
              <a:sym typeface="Arial"/>
            </a:endParaRPr>
          </a:p>
        </p:txBody>
      </p:sp>
      <p:sp>
        <p:nvSpPr>
          <p:cNvPr id="1514" name="Google Shape;1514;p149"/>
          <p:cNvSpPr txBox="1"/>
          <p:nvPr/>
        </p:nvSpPr>
        <p:spPr>
          <a:xfrm>
            <a:off x="228600" y="5257800"/>
            <a:ext cx="23622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Size of Queue: 1</a:t>
            </a:r>
            <a:endParaRPr b="0" i="0" sz="1400" u="none" cap="none" strike="noStrike">
              <a:solidFill>
                <a:srgbClr val="000000"/>
              </a:solidFill>
              <a:latin typeface="Arial"/>
              <a:ea typeface="Arial"/>
              <a:cs typeface="Arial"/>
              <a:sym typeface="Arial"/>
            </a:endParaRPr>
          </a:p>
        </p:txBody>
      </p:sp>
      <p:sp>
        <p:nvSpPr>
          <p:cNvPr id="1515" name="Google Shape;1515;p149"/>
          <p:cNvSpPr txBox="1"/>
          <p:nvPr/>
        </p:nvSpPr>
        <p:spPr>
          <a:xfrm>
            <a:off x="4267200" y="1447800"/>
            <a:ext cx="533400" cy="528638"/>
          </a:xfrm>
          <a:prstGeom prst="rect">
            <a:avLst/>
          </a:prstGeom>
          <a:no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folHlink"/>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516" name="Google Shape;1516;p149"/>
          <p:cNvSpPr txBox="1"/>
          <p:nvPr/>
        </p:nvSpPr>
        <p:spPr>
          <a:xfrm>
            <a:off x="4267200" y="2743200"/>
            <a:ext cx="533400" cy="528638"/>
          </a:xfrm>
          <a:prstGeom prst="rect">
            <a:avLst/>
          </a:prstGeom>
          <a:no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folHlink"/>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517" name="Google Shape;1517;p149"/>
          <p:cNvSpPr txBox="1"/>
          <p:nvPr/>
        </p:nvSpPr>
        <p:spPr>
          <a:xfrm>
            <a:off x="4267200" y="4038600"/>
            <a:ext cx="533400" cy="528638"/>
          </a:xfrm>
          <a:prstGeom prst="rect">
            <a:avLst/>
          </a:prstGeom>
          <a:no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folHlink"/>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cxnSp>
        <p:nvCxnSpPr>
          <p:cNvPr id="1518" name="Google Shape;1518;p149"/>
          <p:cNvCxnSpPr>
            <a:stCxn id="1503" idx="3"/>
            <a:endCxn id="1516" idx="1"/>
          </p:cNvCxnSpPr>
          <p:nvPr/>
        </p:nvCxnSpPr>
        <p:spPr>
          <a:xfrm>
            <a:off x="1752600" y="3007519"/>
            <a:ext cx="2514600" cy="0"/>
          </a:xfrm>
          <a:prstGeom prst="straightConnector1">
            <a:avLst/>
          </a:prstGeom>
          <a:noFill/>
          <a:ln cap="flat" cmpd="sng" w="9525">
            <a:solidFill>
              <a:schemeClr val="folHlink"/>
            </a:solidFill>
            <a:prstDash val="solid"/>
            <a:round/>
            <a:headEnd len="sm" w="sm" type="none"/>
            <a:tailEnd len="sm" w="sm" type="none"/>
          </a:ln>
        </p:spPr>
      </p:cxnSp>
      <p:cxnSp>
        <p:nvCxnSpPr>
          <p:cNvPr id="1519" name="Google Shape;1519;p149"/>
          <p:cNvCxnSpPr>
            <a:stCxn id="1503" idx="3"/>
            <a:endCxn id="1515" idx="1"/>
          </p:cNvCxnSpPr>
          <p:nvPr/>
        </p:nvCxnSpPr>
        <p:spPr>
          <a:xfrm flipH="1" rot="10800000">
            <a:off x="1752600" y="1712119"/>
            <a:ext cx="2514600" cy="1295400"/>
          </a:xfrm>
          <a:prstGeom prst="straightConnector1">
            <a:avLst/>
          </a:prstGeom>
          <a:noFill/>
          <a:ln cap="flat" cmpd="sng" w="9525">
            <a:solidFill>
              <a:schemeClr val="folHlink"/>
            </a:solidFill>
            <a:prstDash val="solid"/>
            <a:round/>
            <a:headEnd len="sm" w="sm" type="none"/>
            <a:tailEnd len="sm" w="sm" type="none"/>
          </a:ln>
        </p:spPr>
      </p:cxnSp>
      <p:cxnSp>
        <p:nvCxnSpPr>
          <p:cNvPr id="1520" name="Google Shape;1520;p149"/>
          <p:cNvCxnSpPr>
            <a:stCxn id="1503" idx="3"/>
            <a:endCxn id="1517" idx="1"/>
          </p:cNvCxnSpPr>
          <p:nvPr/>
        </p:nvCxnSpPr>
        <p:spPr>
          <a:xfrm>
            <a:off x="1752600" y="3007519"/>
            <a:ext cx="2514600" cy="1295400"/>
          </a:xfrm>
          <a:prstGeom prst="straightConnector1">
            <a:avLst/>
          </a:prstGeom>
          <a:noFill/>
          <a:ln cap="flat" cmpd="sng" w="9525">
            <a:solidFill>
              <a:schemeClr val="folHlink"/>
            </a:solidFill>
            <a:prstDash val="solid"/>
            <a:round/>
            <a:headEnd len="sm" w="sm" type="none"/>
            <a:tailEnd len="sm" w="sm" type="none"/>
          </a:ln>
        </p:spPr>
      </p:cxnSp>
      <p:sp>
        <p:nvSpPr>
          <p:cNvPr id="1521" name="Google Shape;1521;p149"/>
          <p:cNvSpPr txBox="1"/>
          <p:nvPr/>
        </p:nvSpPr>
        <p:spPr>
          <a:xfrm>
            <a:off x="228600" y="5257800"/>
            <a:ext cx="23622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Size of Queue: 3</a:t>
            </a:r>
            <a:endParaRPr b="0" i="0" sz="1400" u="none" cap="none" strike="noStrike">
              <a:solidFill>
                <a:srgbClr val="000000"/>
              </a:solidFill>
              <a:latin typeface="Arial"/>
              <a:ea typeface="Arial"/>
              <a:cs typeface="Arial"/>
              <a:sym typeface="Arial"/>
            </a:endParaRPr>
          </a:p>
        </p:txBody>
      </p:sp>
      <p:sp>
        <p:nvSpPr>
          <p:cNvPr id="1522" name="Google Shape;1522;p149"/>
          <p:cNvSpPr txBox="1"/>
          <p:nvPr/>
        </p:nvSpPr>
        <p:spPr>
          <a:xfrm>
            <a:off x="2667000" y="5257800"/>
            <a:ext cx="63246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Queue: A, B, C</a:t>
            </a:r>
            <a:endParaRPr b="1" i="0" sz="800" u="none" cap="none" strike="noStrike">
              <a:solidFill>
                <a:schemeClr val="dk1"/>
              </a:solidFill>
              <a:latin typeface="Calibri"/>
              <a:ea typeface="Calibri"/>
              <a:cs typeface="Calibri"/>
              <a:sym typeface="Calibri"/>
            </a:endParaRPr>
          </a:p>
        </p:txBody>
      </p:sp>
      <p:sp>
        <p:nvSpPr>
          <p:cNvPr id="1523" name="Google Shape;1523;p149"/>
          <p:cNvSpPr txBox="1"/>
          <p:nvPr/>
        </p:nvSpPr>
        <p:spPr>
          <a:xfrm>
            <a:off x="2590800" y="1752600"/>
            <a:ext cx="5334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524" name="Google Shape;1524;p149"/>
          <p:cNvSpPr txBox="1"/>
          <p:nvPr/>
        </p:nvSpPr>
        <p:spPr>
          <a:xfrm>
            <a:off x="2667000" y="3733800"/>
            <a:ext cx="5334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15</a:t>
            </a:r>
            <a:endParaRPr b="0" i="0" sz="1400" u="none" cap="none" strike="noStrike">
              <a:solidFill>
                <a:srgbClr val="000000"/>
              </a:solidFill>
              <a:latin typeface="Arial"/>
              <a:ea typeface="Arial"/>
              <a:cs typeface="Arial"/>
              <a:sym typeface="Arial"/>
            </a:endParaRPr>
          </a:p>
        </p:txBody>
      </p:sp>
      <p:sp>
        <p:nvSpPr>
          <p:cNvPr id="1525" name="Google Shape;1525;p149"/>
          <p:cNvSpPr txBox="1"/>
          <p:nvPr/>
        </p:nvSpPr>
        <p:spPr>
          <a:xfrm>
            <a:off x="3048000" y="2514600"/>
            <a:ext cx="5334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526" name="Google Shape;1526;p149"/>
          <p:cNvSpPr txBox="1"/>
          <p:nvPr/>
        </p:nvSpPr>
        <p:spPr>
          <a:xfrm>
            <a:off x="533400" y="228600"/>
            <a:ext cx="46482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3300"/>
                </a:solidFill>
                <a:latin typeface="Calibri"/>
                <a:ea typeface="Calibri"/>
                <a:cs typeface="Calibri"/>
                <a:sym typeface="Calibri"/>
              </a:rPr>
              <a:t>We start with our initial state and expand it…</a:t>
            </a:r>
            <a:endParaRPr b="0" i="0" sz="1400" u="none" cap="none" strike="noStrike">
              <a:solidFill>
                <a:srgbClr val="000000"/>
              </a:solidFill>
              <a:latin typeface="Arial"/>
              <a:ea typeface="Arial"/>
              <a:cs typeface="Arial"/>
              <a:sym typeface="Arial"/>
            </a:endParaRPr>
          </a:p>
        </p:txBody>
      </p:sp>
      <p:cxnSp>
        <p:nvCxnSpPr>
          <p:cNvPr id="1527" name="Google Shape;1527;p149"/>
          <p:cNvCxnSpPr>
            <a:stCxn id="1515" idx="3"/>
          </p:cNvCxnSpPr>
          <p:nvPr/>
        </p:nvCxnSpPr>
        <p:spPr>
          <a:xfrm>
            <a:off x="4800600" y="1712119"/>
            <a:ext cx="2590800" cy="1295400"/>
          </a:xfrm>
          <a:prstGeom prst="straightConnector1">
            <a:avLst/>
          </a:prstGeom>
          <a:noFill/>
          <a:ln>
            <a:noFill/>
          </a:ln>
        </p:spPr>
      </p:cxnSp>
      <p:sp>
        <p:nvSpPr>
          <p:cNvPr id="1528" name="Google Shape;1528;p149"/>
          <p:cNvSpPr txBox="1"/>
          <p:nvPr/>
        </p:nvSpPr>
        <p:spPr>
          <a:xfrm>
            <a:off x="457200" y="228600"/>
            <a:ext cx="8534400" cy="9159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3300"/>
                </a:solidFill>
                <a:latin typeface="Calibri"/>
                <a:ea typeface="Calibri"/>
                <a:cs typeface="Calibri"/>
                <a:sym typeface="Calibri"/>
              </a:rPr>
              <a:t>Node S is removed from the queue and the revealed nodes are added to the queue. The queue is then sorted on path cost. Nodes with cheaper path cost have priority.In this case the queue will be Node A (1), node B (5), followed by node C (15). Press space.</a:t>
            </a:r>
            <a:endParaRPr b="0" i="0" sz="1400" u="none" cap="none" strike="noStrike">
              <a:solidFill>
                <a:srgbClr val="000000"/>
              </a:solidFill>
              <a:latin typeface="Arial"/>
              <a:ea typeface="Arial"/>
              <a:cs typeface="Arial"/>
              <a:sym typeface="Arial"/>
            </a:endParaRPr>
          </a:p>
        </p:txBody>
      </p:sp>
      <p:sp>
        <p:nvSpPr>
          <p:cNvPr id="1529" name="Google Shape;1529;p149"/>
          <p:cNvSpPr txBox="1"/>
          <p:nvPr/>
        </p:nvSpPr>
        <p:spPr>
          <a:xfrm>
            <a:off x="304800" y="228600"/>
            <a:ext cx="85344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3300"/>
                </a:solidFill>
                <a:latin typeface="Calibri"/>
                <a:ea typeface="Calibri"/>
                <a:cs typeface="Calibri"/>
                <a:sym typeface="Calibri"/>
              </a:rPr>
              <a:t>We now expand the node at the front of the queue, node A. Press space to continue.</a:t>
            </a:r>
            <a:endParaRPr b="0" i="0" sz="1400" u="none" cap="none" strike="noStrike">
              <a:solidFill>
                <a:srgbClr val="000000"/>
              </a:solidFill>
              <a:latin typeface="Arial"/>
              <a:ea typeface="Arial"/>
              <a:cs typeface="Arial"/>
              <a:sym typeface="Arial"/>
            </a:endParaRPr>
          </a:p>
        </p:txBody>
      </p:sp>
      <p:cxnSp>
        <p:nvCxnSpPr>
          <p:cNvPr id="1530" name="Google Shape;1530;p149"/>
          <p:cNvCxnSpPr>
            <a:stCxn id="1503" idx="3"/>
            <a:endCxn id="1515" idx="1"/>
          </p:cNvCxnSpPr>
          <p:nvPr/>
        </p:nvCxnSpPr>
        <p:spPr>
          <a:xfrm flipH="1" rot="10800000">
            <a:off x="1752600" y="1712119"/>
            <a:ext cx="2514600" cy="1295400"/>
          </a:xfrm>
          <a:prstGeom prst="straightConnector1">
            <a:avLst/>
          </a:prstGeom>
          <a:noFill/>
          <a:ln cap="flat" cmpd="sng" w="9525">
            <a:solidFill>
              <a:schemeClr val="dk1"/>
            </a:solidFill>
            <a:prstDash val="solid"/>
            <a:round/>
            <a:headEnd len="sm" w="sm" type="none"/>
            <a:tailEnd len="med" w="med" type="triangle"/>
          </a:ln>
        </p:spPr>
      </p:cxnSp>
      <p:sp>
        <p:nvSpPr>
          <p:cNvPr id="1531" name="Google Shape;1531;p149"/>
          <p:cNvSpPr txBox="1"/>
          <p:nvPr/>
        </p:nvSpPr>
        <p:spPr>
          <a:xfrm>
            <a:off x="228600" y="5715000"/>
            <a:ext cx="23622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Nodes expanded: 1</a:t>
            </a:r>
            <a:endParaRPr b="0" i="0" sz="1400" u="none" cap="none" strike="noStrike">
              <a:solidFill>
                <a:srgbClr val="000000"/>
              </a:solidFill>
              <a:latin typeface="Arial"/>
              <a:ea typeface="Arial"/>
              <a:cs typeface="Arial"/>
              <a:sym typeface="Arial"/>
            </a:endParaRPr>
          </a:p>
        </p:txBody>
      </p:sp>
      <p:sp>
        <p:nvSpPr>
          <p:cNvPr id="1532" name="Google Shape;1532;p149"/>
          <p:cNvSpPr txBox="1"/>
          <p:nvPr/>
        </p:nvSpPr>
        <p:spPr>
          <a:xfrm>
            <a:off x="1219200" y="2743200"/>
            <a:ext cx="533400" cy="528638"/>
          </a:xfrm>
          <a:prstGeom prst="rect">
            <a:avLst/>
          </a:prstGeom>
          <a:solidFill>
            <a:schemeClr val="dk1"/>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533" name="Google Shape;1533;p149"/>
          <p:cNvSpPr txBox="1"/>
          <p:nvPr/>
        </p:nvSpPr>
        <p:spPr>
          <a:xfrm>
            <a:off x="6553200" y="5715000"/>
            <a:ext cx="24384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Current level: 1</a:t>
            </a:r>
            <a:endParaRPr b="0" i="0" sz="1400" u="none" cap="none" strike="noStrike">
              <a:solidFill>
                <a:srgbClr val="000000"/>
              </a:solidFill>
              <a:latin typeface="Arial"/>
              <a:ea typeface="Arial"/>
              <a:cs typeface="Arial"/>
              <a:sym typeface="Arial"/>
            </a:endParaRPr>
          </a:p>
        </p:txBody>
      </p:sp>
      <p:sp>
        <p:nvSpPr>
          <p:cNvPr id="1534" name="Google Shape;1534;p149"/>
          <p:cNvSpPr txBox="1"/>
          <p:nvPr/>
        </p:nvSpPr>
        <p:spPr>
          <a:xfrm>
            <a:off x="7391400" y="2743200"/>
            <a:ext cx="533400" cy="528638"/>
          </a:xfrm>
          <a:prstGeom prst="rect">
            <a:avLst/>
          </a:prstGeom>
          <a:no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folHlink"/>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cxnSp>
        <p:nvCxnSpPr>
          <p:cNvPr id="1535" name="Google Shape;1535;p149"/>
          <p:cNvCxnSpPr>
            <a:stCxn id="1515" idx="3"/>
            <a:endCxn id="1534" idx="0"/>
          </p:cNvCxnSpPr>
          <p:nvPr/>
        </p:nvCxnSpPr>
        <p:spPr>
          <a:xfrm>
            <a:off x="4800600" y="1712119"/>
            <a:ext cx="2857500" cy="1031100"/>
          </a:xfrm>
          <a:prstGeom prst="straightConnector1">
            <a:avLst/>
          </a:prstGeom>
          <a:noFill/>
          <a:ln cap="flat" cmpd="sng" w="9525">
            <a:solidFill>
              <a:schemeClr val="folHlink"/>
            </a:solidFill>
            <a:prstDash val="solid"/>
            <a:round/>
            <a:headEnd len="sm" w="sm" type="none"/>
            <a:tailEnd len="sm" w="sm" type="none"/>
          </a:ln>
        </p:spPr>
      </p:cxnSp>
      <p:sp>
        <p:nvSpPr>
          <p:cNvPr id="1536" name="Google Shape;1536;p149"/>
          <p:cNvSpPr/>
          <p:nvPr/>
        </p:nvSpPr>
        <p:spPr>
          <a:xfrm>
            <a:off x="228600" y="228600"/>
            <a:ext cx="8458200" cy="9159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3300"/>
                </a:solidFill>
                <a:latin typeface="Calibri"/>
                <a:ea typeface="Calibri"/>
                <a:cs typeface="Calibri"/>
                <a:sym typeface="Calibri"/>
              </a:rPr>
              <a:t>Node A is removed from the queue and the revealed node (node G) is added to the queue. The queue is again sorted on path cost. Note, we have now found a goal state but do not recognise it as it is not at the front of the queue. Node B is the cheaper node. Press space.</a:t>
            </a:r>
            <a:endParaRPr b="0" i="0" sz="1800" u="none" cap="none" strike="noStrike">
              <a:solidFill>
                <a:srgbClr val="FF3300"/>
              </a:solidFill>
              <a:latin typeface="Calibri"/>
              <a:ea typeface="Calibri"/>
              <a:cs typeface="Calibri"/>
              <a:sym typeface="Calibri"/>
            </a:endParaRPr>
          </a:p>
        </p:txBody>
      </p:sp>
      <p:sp>
        <p:nvSpPr>
          <p:cNvPr id="1537" name="Google Shape;1537;p149"/>
          <p:cNvSpPr txBox="1"/>
          <p:nvPr/>
        </p:nvSpPr>
        <p:spPr>
          <a:xfrm>
            <a:off x="6248400" y="1676400"/>
            <a:ext cx="5334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10</a:t>
            </a:r>
            <a:endParaRPr b="0" i="0" sz="1400" u="none" cap="none" strike="noStrike">
              <a:solidFill>
                <a:srgbClr val="000000"/>
              </a:solidFill>
              <a:latin typeface="Arial"/>
              <a:ea typeface="Arial"/>
              <a:cs typeface="Arial"/>
              <a:sym typeface="Arial"/>
            </a:endParaRPr>
          </a:p>
        </p:txBody>
      </p:sp>
      <p:sp>
        <p:nvSpPr>
          <p:cNvPr id="1538" name="Google Shape;1538;p149"/>
          <p:cNvSpPr txBox="1"/>
          <p:nvPr/>
        </p:nvSpPr>
        <p:spPr>
          <a:xfrm>
            <a:off x="4267200" y="1447800"/>
            <a:ext cx="533400" cy="528638"/>
          </a:xfrm>
          <a:prstGeom prst="rect">
            <a:avLst/>
          </a:prstGeom>
          <a:solidFill>
            <a:schemeClr val="dk1"/>
          </a:solid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539" name="Google Shape;1539;p149"/>
          <p:cNvSpPr txBox="1"/>
          <p:nvPr/>
        </p:nvSpPr>
        <p:spPr>
          <a:xfrm>
            <a:off x="228600" y="5715000"/>
            <a:ext cx="23622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Nodes expanded: 2</a:t>
            </a:r>
            <a:endParaRPr b="0" i="0" sz="1400" u="none" cap="none" strike="noStrike">
              <a:solidFill>
                <a:srgbClr val="000000"/>
              </a:solidFill>
              <a:latin typeface="Arial"/>
              <a:ea typeface="Arial"/>
              <a:cs typeface="Arial"/>
              <a:sym typeface="Arial"/>
            </a:endParaRPr>
          </a:p>
        </p:txBody>
      </p:sp>
      <p:sp>
        <p:nvSpPr>
          <p:cNvPr id="1540" name="Google Shape;1540;p149"/>
          <p:cNvSpPr txBox="1"/>
          <p:nvPr/>
        </p:nvSpPr>
        <p:spPr>
          <a:xfrm>
            <a:off x="2667000" y="5257800"/>
            <a:ext cx="63246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Queue: B, G</a:t>
            </a:r>
            <a:r>
              <a:rPr b="1" i="0" lang="en-US" sz="1200" u="none" cap="none" strike="noStrike">
                <a:solidFill>
                  <a:schemeClr val="dk1"/>
                </a:solidFill>
                <a:latin typeface="Calibri"/>
                <a:ea typeface="Calibri"/>
                <a:cs typeface="Calibri"/>
                <a:sym typeface="Calibri"/>
              </a:rPr>
              <a:t>11</a:t>
            </a:r>
            <a:r>
              <a:rPr b="1" i="0" lang="en-US" sz="1800" u="none" cap="none" strike="noStrike">
                <a:solidFill>
                  <a:schemeClr val="dk1"/>
                </a:solidFill>
                <a:latin typeface="Calibri"/>
                <a:ea typeface="Calibri"/>
                <a:cs typeface="Calibri"/>
                <a:sym typeface="Calibri"/>
              </a:rPr>
              <a:t>, C</a:t>
            </a:r>
            <a:endParaRPr b="1" i="0" sz="1200" u="none" cap="none" strike="noStrike">
              <a:solidFill>
                <a:schemeClr val="dk1"/>
              </a:solidFill>
              <a:latin typeface="Calibri"/>
              <a:ea typeface="Calibri"/>
              <a:cs typeface="Calibri"/>
              <a:sym typeface="Calibri"/>
            </a:endParaRPr>
          </a:p>
        </p:txBody>
      </p:sp>
      <p:sp>
        <p:nvSpPr>
          <p:cNvPr id="1541" name="Google Shape;1541;p149"/>
          <p:cNvSpPr txBox="1"/>
          <p:nvPr/>
        </p:nvSpPr>
        <p:spPr>
          <a:xfrm>
            <a:off x="2667000" y="5715000"/>
            <a:ext cx="38100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Current action: Backtracking</a:t>
            </a:r>
            <a:endParaRPr b="0" i="0" sz="1400" u="none" cap="none" strike="noStrike">
              <a:solidFill>
                <a:srgbClr val="000000"/>
              </a:solidFill>
              <a:latin typeface="Arial"/>
              <a:ea typeface="Arial"/>
              <a:cs typeface="Arial"/>
              <a:sym typeface="Arial"/>
            </a:endParaRPr>
          </a:p>
        </p:txBody>
      </p:sp>
      <p:cxnSp>
        <p:nvCxnSpPr>
          <p:cNvPr id="1542" name="Google Shape;1542;p149"/>
          <p:cNvCxnSpPr>
            <a:stCxn id="1538" idx="1"/>
            <a:endCxn id="1532" idx="3"/>
          </p:cNvCxnSpPr>
          <p:nvPr/>
        </p:nvCxnSpPr>
        <p:spPr>
          <a:xfrm flipH="1">
            <a:off x="1752600" y="1712119"/>
            <a:ext cx="2514600" cy="1295400"/>
          </a:xfrm>
          <a:prstGeom prst="straightConnector1">
            <a:avLst/>
          </a:prstGeom>
          <a:noFill/>
          <a:ln cap="flat" cmpd="sng" w="9525">
            <a:solidFill>
              <a:schemeClr val="dk1"/>
            </a:solidFill>
            <a:prstDash val="solid"/>
            <a:round/>
            <a:headEnd len="sm" w="sm" type="none"/>
            <a:tailEnd len="med" w="med" type="triangle"/>
          </a:ln>
        </p:spPr>
      </p:cxnSp>
      <p:sp>
        <p:nvSpPr>
          <p:cNvPr id="1543" name="Google Shape;1543;p149"/>
          <p:cNvSpPr txBox="1"/>
          <p:nvPr/>
        </p:nvSpPr>
        <p:spPr>
          <a:xfrm>
            <a:off x="6553200" y="5715000"/>
            <a:ext cx="24384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Current level: 0</a:t>
            </a:r>
            <a:endParaRPr b="0" i="0" sz="1400" u="none" cap="none" strike="noStrike">
              <a:solidFill>
                <a:srgbClr val="000000"/>
              </a:solidFill>
              <a:latin typeface="Arial"/>
              <a:ea typeface="Arial"/>
              <a:cs typeface="Arial"/>
              <a:sym typeface="Arial"/>
            </a:endParaRPr>
          </a:p>
        </p:txBody>
      </p:sp>
      <p:cxnSp>
        <p:nvCxnSpPr>
          <p:cNvPr id="1544" name="Google Shape;1544;p149"/>
          <p:cNvCxnSpPr>
            <a:stCxn id="1532" idx="3"/>
            <a:endCxn id="1516" idx="1"/>
          </p:cNvCxnSpPr>
          <p:nvPr/>
        </p:nvCxnSpPr>
        <p:spPr>
          <a:xfrm>
            <a:off x="1752600" y="3007519"/>
            <a:ext cx="2514600" cy="0"/>
          </a:xfrm>
          <a:prstGeom prst="straightConnector1">
            <a:avLst/>
          </a:prstGeom>
          <a:noFill/>
          <a:ln cap="flat" cmpd="sng" w="9525">
            <a:solidFill>
              <a:schemeClr val="dk1"/>
            </a:solidFill>
            <a:prstDash val="solid"/>
            <a:round/>
            <a:headEnd len="sm" w="sm" type="none"/>
            <a:tailEnd len="med" w="med" type="triangle"/>
          </a:ln>
        </p:spPr>
      </p:cxnSp>
      <p:sp>
        <p:nvSpPr>
          <p:cNvPr id="1545" name="Google Shape;1545;p149"/>
          <p:cNvSpPr txBox="1"/>
          <p:nvPr/>
        </p:nvSpPr>
        <p:spPr>
          <a:xfrm>
            <a:off x="6553200" y="5715000"/>
            <a:ext cx="24384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Current level: 1</a:t>
            </a:r>
            <a:endParaRPr b="0" i="0" sz="1400" u="none" cap="none" strike="noStrike">
              <a:solidFill>
                <a:srgbClr val="000000"/>
              </a:solidFill>
              <a:latin typeface="Arial"/>
              <a:ea typeface="Arial"/>
              <a:cs typeface="Arial"/>
              <a:sym typeface="Arial"/>
            </a:endParaRPr>
          </a:p>
        </p:txBody>
      </p:sp>
      <p:sp>
        <p:nvSpPr>
          <p:cNvPr id="1546" name="Google Shape;1546;p149"/>
          <p:cNvSpPr txBox="1"/>
          <p:nvPr/>
        </p:nvSpPr>
        <p:spPr>
          <a:xfrm>
            <a:off x="2667000" y="5715000"/>
            <a:ext cx="38100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Current action: Expanding</a:t>
            </a:r>
            <a:endParaRPr b="0" i="0" sz="1400" u="none" cap="none" strike="noStrike">
              <a:solidFill>
                <a:srgbClr val="000000"/>
              </a:solidFill>
              <a:latin typeface="Arial"/>
              <a:ea typeface="Arial"/>
              <a:cs typeface="Arial"/>
              <a:sym typeface="Arial"/>
            </a:endParaRPr>
          </a:p>
        </p:txBody>
      </p:sp>
      <p:cxnSp>
        <p:nvCxnSpPr>
          <p:cNvPr id="1547" name="Google Shape;1547;p149"/>
          <p:cNvCxnSpPr>
            <a:stCxn id="1516" idx="3"/>
            <a:endCxn id="1534" idx="1"/>
          </p:cNvCxnSpPr>
          <p:nvPr/>
        </p:nvCxnSpPr>
        <p:spPr>
          <a:xfrm>
            <a:off x="4800600" y="3007519"/>
            <a:ext cx="2590800" cy="0"/>
          </a:xfrm>
          <a:prstGeom prst="straightConnector1">
            <a:avLst/>
          </a:prstGeom>
          <a:noFill/>
          <a:ln cap="flat" cmpd="sng" w="9525">
            <a:solidFill>
              <a:schemeClr val="folHlink"/>
            </a:solidFill>
            <a:prstDash val="solid"/>
            <a:round/>
            <a:headEnd len="sm" w="sm" type="none"/>
            <a:tailEnd len="sm" w="sm" type="none"/>
          </a:ln>
        </p:spPr>
      </p:cxnSp>
      <p:sp>
        <p:nvSpPr>
          <p:cNvPr id="1548" name="Google Shape;1548;p149"/>
          <p:cNvSpPr txBox="1"/>
          <p:nvPr/>
        </p:nvSpPr>
        <p:spPr>
          <a:xfrm>
            <a:off x="5943600" y="2514600"/>
            <a:ext cx="533400"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549" name="Google Shape;1549;p149"/>
          <p:cNvSpPr txBox="1"/>
          <p:nvPr/>
        </p:nvSpPr>
        <p:spPr>
          <a:xfrm>
            <a:off x="228600" y="5715000"/>
            <a:ext cx="23622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Nodes expanded: 3</a:t>
            </a:r>
            <a:endParaRPr b="0" i="0" sz="1400" u="none" cap="none" strike="noStrike">
              <a:solidFill>
                <a:srgbClr val="000000"/>
              </a:solidFill>
              <a:latin typeface="Arial"/>
              <a:ea typeface="Arial"/>
              <a:cs typeface="Arial"/>
              <a:sym typeface="Arial"/>
            </a:endParaRPr>
          </a:p>
        </p:txBody>
      </p:sp>
      <p:sp>
        <p:nvSpPr>
          <p:cNvPr id="1550" name="Google Shape;1550;p149"/>
          <p:cNvSpPr txBox="1"/>
          <p:nvPr/>
        </p:nvSpPr>
        <p:spPr>
          <a:xfrm>
            <a:off x="2667000" y="5257800"/>
            <a:ext cx="63246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Queue: G</a:t>
            </a:r>
            <a:r>
              <a:rPr b="1" i="0" lang="en-US" sz="1200" u="none" cap="none" strike="noStrike">
                <a:solidFill>
                  <a:schemeClr val="dk1"/>
                </a:solidFill>
                <a:latin typeface="Calibri"/>
                <a:ea typeface="Calibri"/>
                <a:cs typeface="Calibri"/>
                <a:sym typeface="Calibri"/>
              </a:rPr>
              <a:t>10</a:t>
            </a:r>
            <a:r>
              <a:rPr b="1" i="0" lang="en-US" sz="1800" u="none" cap="none" strike="noStrike">
                <a:solidFill>
                  <a:schemeClr val="dk1"/>
                </a:solidFill>
                <a:latin typeface="Calibri"/>
                <a:ea typeface="Calibri"/>
                <a:cs typeface="Calibri"/>
                <a:sym typeface="Calibri"/>
              </a:rPr>
              <a:t>, G</a:t>
            </a:r>
            <a:r>
              <a:rPr b="1" i="0" lang="en-US" sz="1200" u="none" cap="none" strike="noStrike">
                <a:solidFill>
                  <a:schemeClr val="dk1"/>
                </a:solidFill>
                <a:latin typeface="Calibri"/>
                <a:ea typeface="Calibri"/>
                <a:cs typeface="Calibri"/>
                <a:sym typeface="Calibri"/>
              </a:rPr>
              <a:t>11</a:t>
            </a:r>
            <a:r>
              <a:rPr b="1" i="0" lang="en-US" sz="1800" u="none" cap="none" strike="noStrike">
                <a:solidFill>
                  <a:schemeClr val="dk1"/>
                </a:solidFill>
                <a:latin typeface="Calibri"/>
                <a:ea typeface="Calibri"/>
                <a:cs typeface="Calibri"/>
                <a:sym typeface="Calibri"/>
              </a:rPr>
              <a:t>, C</a:t>
            </a:r>
            <a:r>
              <a:rPr b="1" i="0" lang="en-US" sz="1200" u="none" cap="none" strike="noStrike">
                <a:solidFill>
                  <a:schemeClr val="dk1"/>
                </a:solidFill>
                <a:latin typeface="Calibri"/>
                <a:ea typeface="Calibri"/>
                <a:cs typeface="Calibri"/>
                <a:sym typeface="Calibri"/>
              </a:rPr>
              <a:t>15</a:t>
            </a:r>
            <a:endParaRPr b="0" i="0" sz="1400" u="none" cap="none" strike="noStrike">
              <a:solidFill>
                <a:srgbClr val="000000"/>
              </a:solidFill>
              <a:latin typeface="Arial"/>
              <a:ea typeface="Arial"/>
              <a:cs typeface="Arial"/>
              <a:sym typeface="Arial"/>
            </a:endParaRPr>
          </a:p>
        </p:txBody>
      </p:sp>
      <p:sp>
        <p:nvSpPr>
          <p:cNvPr id="1551" name="Google Shape;1551;p149"/>
          <p:cNvSpPr txBox="1"/>
          <p:nvPr/>
        </p:nvSpPr>
        <p:spPr>
          <a:xfrm>
            <a:off x="4267200" y="2743200"/>
            <a:ext cx="533400" cy="528638"/>
          </a:xfrm>
          <a:prstGeom prst="rect">
            <a:avLst/>
          </a:prstGeom>
          <a:solidFill>
            <a:schemeClr val="dk1"/>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lt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552" name="Google Shape;1552;p149"/>
          <p:cNvSpPr/>
          <p:nvPr/>
        </p:nvSpPr>
        <p:spPr>
          <a:xfrm>
            <a:off x="228600" y="228600"/>
            <a:ext cx="8458200" cy="11906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3300"/>
                </a:solidFill>
                <a:latin typeface="Calibri"/>
                <a:ea typeface="Calibri"/>
                <a:cs typeface="Calibri"/>
                <a:sym typeface="Calibri"/>
              </a:rPr>
              <a:t>Once node B has been expanded it is removed from the queue and the revealed node (node G) is added. The queue is again sorted on path cost. </a:t>
            </a:r>
            <a:r>
              <a:rPr b="1" i="0" lang="en-US" sz="1800" u="none" cap="none" strike="noStrike">
                <a:solidFill>
                  <a:srgbClr val="FF3300"/>
                </a:solidFill>
                <a:latin typeface="Calibri"/>
                <a:ea typeface="Calibri"/>
                <a:cs typeface="Calibri"/>
                <a:sym typeface="Calibri"/>
              </a:rPr>
              <a:t>Note</a:t>
            </a:r>
            <a:r>
              <a:rPr b="0" i="0" lang="en-US" sz="1800" u="none" cap="none" strike="noStrike">
                <a:solidFill>
                  <a:srgbClr val="FF3300"/>
                </a:solidFill>
                <a:latin typeface="Calibri"/>
                <a:ea typeface="Calibri"/>
                <a:cs typeface="Calibri"/>
                <a:sym typeface="Calibri"/>
              </a:rPr>
              <a:t>, node G now appears in the queue twice, once as G</a:t>
            </a:r>
            <a:r>
              <a:rPr b="0" i="0" lang="en-US" sz="1400" u="none" cap="none" strike="noStrike">
                <a:solidFill>
                  <a:srgbClr val="FF3300"/>
                </a:solidFill>
                <a:latin typeface="Calibri"/>
                <a:ea typeface="Calibri"/>
                <a:cs typeface="Calibri"/>
                <a:sym typeface="Calibri"/>
              </a:rPr>
              <a:t>10</a:t>
            </a:r>
            <a:r>
              <a:rPr b="0" i="0" lang="en-US" sz="1800" u="none" cap="none" strike="noStrike">
                <a:solidFill>
                  <a:srgbClr val="FF3300"/>
                </a:solidFill>
                <a:latin typeface="Calibri"/>
                <a:ea typeface="Calibri"/>
                <a:cs typeface="Calibri"/>
                <a:sym typeface="Calibri"/>
              </a:rPr>
              <a:t> and once as G</a:t>
            </a:r>
            <a:r>
              <a:rPr b="0" i="0" lang="en-US" sz="1400" u="none" cap="none" strike="noStrike">
                <a:solidFill>
                  <a:srgbClr val="FF3300"/>
                </a:solidFill>
                <a:latin typeface="Calibri"/>
                <a:ea typeface="Calibri"/>
                <a:cs typeface="Calibri"/>
                <a:sym typeface="Calibri"/>
              </a:rPr>
              <a:t>11</a:t>
            </a:r>
            <a:r>
              <a:rPr b="0" i="0" lang="en-US" sz="1800" u="none" cap="none" strike="noStrike">
                <a:solidFill>
                  <a:srgbClr val="FF3300"/>
                </a:solidFill>
                <a:latin typeface="Calibri"/>
                <a:ea typeface="Calibri"/>
                <a:cs typeface="Calibri"/>
                <a:sym typeface="Calibri"/>
              </a:rPr>
              <a:t>. As G</a:t>
            </a:r>
            <a:r>
              <a:rPr b="0" i="0" lang="en-US" sz="1400" u="none" cap="none" strike="noStrike">
                <a:solidFill>
                  <a:srgbClr val="FF3300"/>
                </a:solidFill>
                <a:latin typeface="Calibri"/>
                <a:ea typeface="Calibri"/>
                <a:cs typeface="Calibri"/>
                <a:sym typeface="Calibri"/>
              </a:rPr>
              <a:t>10</a:t>
            </a:r>
            <a:r>
              <a:rPr b="0" i="0" lang="en-US" sz="1800" u="none" cap="none" strike="noStrike">
                <a:solidFill>
                  <a:srgbClr val="FF3300"/>
                </a:solidFill>
                <a:latin typeface="Calibri"/>
                <a:ea typeface="Calibri"/>
                <a:cs typeface="Calibri"/>
                <a:sym typeface="Calibri"/>
              </a:rPr>
              <a:t> is at the front of the queue, we now proceed to goal state. Press space.</a:t>
            </a:r>
            <a:endParaRPr b="0" i="0" sz="1800" u="none" cap="none" strike="noStrike">
              <a:solidFill>
                <a:srgbClr val="FF3300"/>
              </a:solidFill>
              <a:latin typeface="Calibri"/>
              <a:ea typeface="Calibri"/>
              <a:cs typeface="Calibri"/>
              <a:sym typeface="Calibri"/>
            </a:endParaRPr>
          </a:p>
        </p:txBody>
      </p:sp>
      <p:cxnSp>
        <p:nvCxnSpPr>
          <p:cNvPr id="1553" name="Google Shape;1553;p149"/>
          <p:cNvCxnSpPr>
            <a:stCxn id="1551" idx="3"/>
            <a:endCxn id="1534" idx="1"/>
          </p:cNvCxnSpPr>
          <p:nvPr/>
        </p:nvCxnSpPr>
        <p:spPr>
          <a:xfrm>
            <a:off x="4800600" y="3007519"/>
            <a:ext cx="2590800" cy="0"/>
          </a:xfrm>
          <a:prstGeom prst="straightConnector1">
            <a:avLst/>
          </a:prstGeom>
          <a:noFill/>
          <a:ln cap="flat" cmpd="sng" w="9525">
            <a:solidFill>
              <a:schemeClr val="dk1"/>
            </a:solidFill>
            <a:prstDash val="solid"/>
            <a:round/>
            <a:headEnd len="sm" w="sm" type="none"/>
            <a:tailEnd len="med" w="med" type="triangle"/>
          </a:ln>
        </p:spPr>
      </p:cxnSp>
      <p:sp>
        <p:nvSpPr>
          <p:cNvPr id="1554" name="Google Shape;1554;p149"/>
          <p:cNvSpPr txBox="1"/>
          <p:nvPr/>
        </p:nvSpPr>
        <p:spPr>
          <a:xfrm>
            <a:off x="6553200" y="5715000"/>
            <a:ext cx="24384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Current level: 2</a:t>
            </a:r>
            <a:endParaRPr b="0" i="0" sz="1400" u="none" cap="none" strike="noStrike">
              <a:solidFill>
                <a:srgbClr val="000000"/>
              </a:solidFill>
              <a:latin typeface="Arial"/>
              <a:ea typeface="Arial"/>
              <a:cs typeface="Arial"/>
              <a:sym typeface="Arial"/>
            </a:endParaRPr>
          </a:p>
        </p:txBody>
      </p:sp>
      <p:sp>
        <p:nvSpPr>
          <p:cNvPr id="1555" name="Google Shape;1555;p149"/>
          <p:cNvSpPr txBox="1"/>
          <p:nvPr/>
        </p:nvSpPr>
        <p:spPr>
          <a:xfrm>
            <a:off x="2667000" y="5257800"/>
            <a:ext cx="63246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Queue: Empty</a:t>
            </a:r>
            <a:endParaRPr b="0" i="0" sz="1400" u="none" cap="none" strike="noStrike">
              <a:solidFill>
                <a:srgbClr val="000000"/>
              </a:solidFill>
              <a:latin typeface="Arial"/>
              <a:ea typeface="Arial"/>
              <a:cs typeface="Arial"/>
              <a:sym typeface="Arial"/>
            </a:endParaRPr>
          </a:p>
        </p:txBody>
      </p:sp>
      <p:sp>
        <p:nvSpPr>
          <p:cNvPr id="1556" name="Google Shape;1556;p149"/>
          <p:cNvSpPr txBox="1"/>
          <p:nvPr/>
        </p:nvSpPr>
        <p:spPr>
          <a:xfrm>
            <a:off x="228600" y="5257800"/>
            <a:ext cx="23622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Size of Queue: 0</a:t>
            </a:r>
            <a:endParaRPr b="0" i="0" sz="1400" u="none" cap="none" strike="noStrike">
              <a:solidFill>
                <a:srgbClr val="000000"/>
              </a:solidFill>
              <a:latin typeface="Arial"/>
              <a:ea typeface="Arial"/>
              <a:cs typeface="Arial"/>
              <a:sym typeface="Arial"/>
            </a:endParaRPr>
          </a:p>
        </p:txBody>
      </p:sp>
      <p:sp>
        <p:nvSpPr>
          <p:cNvPr id="1557" name="Google Shape;1557;p149"/>
          <p:cNvSpPr txBox="1"/>
          <p:nvPr/>
        </p:nvSpPr>
        <p:spPr>
          <a:xfrm>
            <a:off x="2667000" y="5715000"/>
            <a:ext cx="3810000" cy="376238"/>
          </a:xfrm>
          <a:prstGeom prst="rect">
            <a:avLst/>
          </a:prstGeom>
          <a:solidFill>
            <a:srgbClr val="C0C0C0"/>
          </a:solidFill>
          <a:ln cap="flat" cmpd="sng" w="9525">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FINISHED SEARCH</a:t>
            </a:r>
            <a:endParaRPr b="0" i="0" sz="1400" u="none" cap="none" strike="noStrike">
              <a:solidFill>
                <a:srgbClr val="000000"/>
              </a:solidFill>
              <a:latin typeface="Arial"/>
              <a:ea typeface="Arial"/>
              <a:cs typeface="Arial"/>
              <a:sym typeface="Arial"/>
            </a:endParaRPr>
          </a:p>
        </p:txBody>
      </p:sp>
      <p:sp>
        <p:nvSpPr>
          <p:cNvPr id="1558" name="Google Shape;1558;p149"/>
          <p:cNvSpPr txBox="1"/>
          <p:nvPr/>
        </p:nvSpPr>
        <p:spPr>
          <a:xfrm>
            <a:off x="7391400" y="2743200"/>
            <a:ext cx="533400" cy="528638"/>
          </a:xfrm>
          <a:prstGeom prst="rect">
            <a:avLst/>
          </a:prstGeom>
          <a:solidFill>
            <a:schemeClr val="dk1"/>
          </a:solid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FFFF00"/>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559" name="Google Shape;1559;p149"/>
          <p:cNvSpPr txBox="1"/>
          <p:nvPr/>
        </p:nvSpPr>
        <p:spPr>
          <a:xfrm>
            <a:off x="7391400" y="2743200"/>
            <a:ext cx="533400" cy="528638"/>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560" name="Google Shape;1560;p149"/>
          <p:cNvSpPr txBox="1"/>
          <p:nvPr/>
        </p:nvSpPr>
        <p:spPr>
          <a:xfrm>
            <a:off x="7391400" y="2743200"/>
            <a:ext cx="533400" cy="528638"/>
          </a:xfrm>
          <a:prstGeom prst="rect">
            <a:avLst/>
          </a:prstGeom>
          <a:solidFill>
            <a:schemeClr val="dk1"/>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FFFF00"/>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561" name="Google Shape;1561;p149"/>
          <p:cNvSpPr txBox="1"/>
          <p:nvPr/>
        </p:nvSpPr>
        <p:spPr>
          <a:xfrm>
            <a:off x="7391400" y="2743200"/>
            <a:ext cx="533400" cy="528638"/>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562" name="Google Shape;1562;p149"/>
          <p:cNvSpPr txBox="1"/>
          <p:nvPr/>
        </p:nvSpPr>
        <p:spPr>
          <a:xfrm>
            <a:off x="7391400" y="2743200"/>
            <a:ext cx="533400" cy="528638"/>
          </a:xfrm>
          <a:prstGeom prst="rect">
            <a:avLst/>
          </a:prstGeom>
          <a:solidFill>
            <a:schemeClr val="dk1"/>
          </a:solidFill>
          <a:ln cap="flat" cmpd="sng" w="9525">
            <a:solidFill>
              <a:schemeClr val="folHlink"/>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FFFF00"/>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563" name="Google Shape;1563;p149"/>
          <p:cNvSpPr txBox="1"/>
          <p:nvPr/>
        </p:nvSpPr>
        <p:spPr>
          <a:xfrm>
            <a:off x="5257800" y="3505200"/>
            <a:ext cx="3657600" cy="1200150"/>
          </a:xfrm>
          <a:prstGeom prst="rect">
            <a:avLst/>
          </a:prstGeom>
          <a:noFill/>
          <a:ln cap="flat" cmpd="sng" w="9525">
            <a:solidFill>
              <a:srgbClr val="FF33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3300"/>
                </a:solidFill>
                <a:latin typeface="Calibri"/>
                <a:ea typeface="Calibri"/>
                <a:cs typeface="Calibri"/>
                <a:sym typeface="Calibri"/>
              </a:rPr>
              <a:t>The goal state is achieved and the path S-B-G is returned. In relation to path cost, UCS has found the optimal route. Press space to end.</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5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26"/>
                                        </p:tgtEl>
                                        <p:attrNameLst>
                                          <p:attrName>style.visibility</p:attrName>
                                        </p:attrNameLst>
                                      </p:cBhvr>
                                      <p:to>
                                        <p:strVal val="visible"/>
                                      </p:to>
                                    </p:set>
                                  </p:childTnLst>
                                </p:cTn>
                              </p:par>
                            </p:childTnLst>
                          </p:cTn>
                        </p:par>
                        <p:par>
                          <p:cTn fill="hold">
                            <p:stCondLst>
                              <p:cond delay="1"/>
                            </p:stCondLst>
                            <p:childTnLst>
                              <p:par>
                                <p:cTn fill="hold" nodeType="afterEffect" presetClass="entr" presetID="1" presetSubtype="0">
                                  <p:stCondLst>
                                    <p:cond delay="2000"/>
                                  </p:stCondLst>
                                  <p:childTnLst>
                                    <p:set>
                                      <p:cBhvr>
                                        <p:cTn dur="1" fill="hold">
                                          <p:stCondLst>
                                            <p:cond delay="0"/>
                                          </p:stCondLst>
                                        </p:cTn>
                                        <p:tgtEl>
                                          <p:spTgt spid="1503"/>
                                        </p:tgtEl>
                                        <p:attrNameLst>
                                          <p:attrName>style.visibility</p:attrName>
                                        </p:attrNameLst>
                                      </p:cBhvr>
                                      <p:to>
                                        <p:strVal val="visible"/>
                                      </p:to>
                                    </p:set>
                                  </p:childTnLst>
                                </p:cTn>
                              </p:par>
                            </p:childTnLst>
                          </p:cTn>
                        </p:par>
                        <p:par>
                          <p:cTn fill="hold">
                            <p:stCondLst>
                              <p:cond delay="2"/>
                            </p:stCondLst>
                            <p:childTnLst>
                              <p:par>
                                <p:cTn fill="hold" nodeType="afterEffect" presetClass="entr" presetID="1" presetSubtype="0">
                                  <p:stCondLst>
                                    <p:cond delay="0"/>
                                  </p:stCondLst>
                                  <p:childTnLst>
                                    <p:set>
                                      <p:cBhvr>
                                        <p:cTn dur="1" fill="hold">
                                          <p:stCondLst>
                                            <p:cond delay="0"/>
                                          </p:stCondLst>
                                        </p:cTn>
                                        <p:tgtEl>
                                          <p:spTgt spid="1513"/>
                                        </p:tgtEl>
                                        <p:attrNameLst>
                                          <p:attrName>style.visibility</p:attrName>
                                        </p:attrNameLst>
                                      </p:cBhvr>
                                      <p:to>
                                        <p:strVal val="visible"/>
                                      </p:to>
                                    </p:set>
                                  </p:childTnLst>
                                </p:cTn>
                              </p:par>
                            </p:childTnLst>
                          </p:cTn>
                        </p:par>
                        <p:par>
                          <p:cTn fill="hold">
                            <p:stCondLst>
                              <p:cond delay="3"/>
                            </p:stCondLst>
                            <p:childTnLst>
                              <p:par>
                                <p:cTn fill="hold" nodeType="afterEffect" presetClass="entr" presetID="1" presetSubtype="0">
                                  <p:stCondLst>
                                    <p:cond delay="0"/>
                                  </p:stCondLst>
                                  <p:childTnLst>
                                    <p:set>
                                      <p:cBhvr>
                                        <p:cTn dur="1" fill="hold">
                                          <p:stCondLst>
                                            <p:cond delay="0"/>
                                          </p:stCondLst>
                                        </p:cTn>
                                        <p:tgtEl>
                                          <p:spTgt spid="1514"/>
                                        </p:tgtEl>
                                        <p:attrNameLst>
                                          <p:attrName>style.visibility</p:attrName>
                                        </p:attrNameLst>
                                      </p:cBhvr>
                                      <p:to>
                                        <p:strVal val="visible"/>
                                      </p:to>
                                    </p:set>
                                  </p:childTnLst>
                                </p:cTn>
                              </p:par>
                            </p:childTnLst>
                          </p:cTn>
                        </p:par>
                        <p:par>
                          <p:cTn fill="hold">
                            <p:stCondLst>
                              <p:cond delay="4"/>
                            </p:stCondLst>
                            <p:childTnLst>
                              <p:par>
                                <p:cTn fill="hold" nodeType="afterEffect" presetClass="entr" presetID="1" presetSubtype="0">
                                  <p:stCondLst>
                                    <p:cond delay="0"/>
                                  </p:stCondLst>
                                  <p:childTnLst>
                                    <p:set>
                                      <p:cBhvr>
                                        <p:cTn dur="1" fill="hold">
                                          <p:stCondLst>
                                            <p:cond delay="0"/>
                                          </p:stCondLst>
                                        </p:cTn>
                                        <p:tgtEl>
                                          <p:spTgt spid="1512"/>
                                        </p:tgtEl>
                                        <p:attrNameLst>
                                          <p:attrName>style.visibility</p:attrName>
                                        </p:attrNameLst>
                                      </p:cBhvr>
                                      <p:to>
                                        <p:strVal val="visible"/>
                                      </p:to>
                                    </p:set>
                                  </p:childTnLst>
                                </p:cTn>
                              </p:par>
                            </p:childTnLst>
                          </p:cTn>
                        </p:par>
                        <p:par>
                          <p:cTn fill="hold">
                            <p:stCondLst>
                              <p:cond delay="5"/>
                            </p:stCondLst>
                            <p:childTnLst>
                              <p:par>
                                <p:cTn fill="hold" nodeType="afterEffect" presetClass="entr" presetID="1" presetSubtype="0">
                                  <p:stCondLst>
                                    <p:cond delay="0"/>
                                  </p:stCondLst>
                                  <p:childTnLst>
                                    <p:set>
                                      <p:cBhvr>
                                        <p:cTn dur="1" fill="hold">
                                          <p:stCondLst>
                                            <p:cond delay="0"/>
                                          </p:stCondLst>
                                        </p:cTn>
                                        <p:tgtEl>
                                          <p:spTgt spid="1511"/>
                                        </p:tgtEl>
                                        <p:attrNameLst>
                                          <p:attrName>style.visibility</p:attrName>
                                        </p:attrNameLst>
                                      </p:cBhvr>
                                      <p:to>
                                        <p:strVal val="visible"/>
                                      </p:to>
                                    </p:set>
                                  </p:childTnLst>
                                </p:cTn>
                              </p:par>
                            </p:childTnLst>
                          </p:cTn>
                        </p:par>
                        <p:par>
                          <p:cTn fill="hold">
                            <p:stCondLst>
                              <p:cond delay="6"/>
                            </p:stCondLst>
                            <p:childTnLst>
                              <p:par>
                                <p:cTn fill="hold" nodeType="afterEffect" presetClass="entr" presetID="1" presetSubtype="0">
                                  <p:stCondLst>
                                    <p:cond delay="0"/>
                                  </p:stCondLst>
                                  <p:childTnLst>
                                    <p:set>
                                      <p:cBhvr>
                                        <p:cTn dur="1" fill="hold">
                                          <p:stCondLst>
                                            <p:cond delay="0"/>
                                          </p:stCondLst>
                                        </p:cTn>
                                        <p:tgtEl>
                                          <p:spTgt spid="1519"/>
                                        </p:tgtEl>
                                        <p:attrNameLst>
                                          <p:attrName>style.visibility</p:attrName>
                                        </p:attrNameLst>
                                      </p:cBhvr>
                                      <p:to>
                                        <p:strVal val="visible"/>
                                      </p:to>
                                    </p:set>
                                  </p:childTnLst>
                                </p:cTn>
                              </p:par>
                            </p:childTnLst>
                          </p:cTn>
                        </p:par>
                        <p:par>
                          <p:cTn fill="hold">
                            <p:stCondLst>
                              <p:cond delay="7"/>
                            </p:stCondLst>
                            <p:childTnLst>
                              <p:par>
                                <p:cTn fill="hold" nodeType="afterEffect" presetClass="entr" presetID="1" presetSubtype="0">
                                  <p:stCondLst>
                                    <p:cond delay="0"/>
                                  </p:stCondLst>
                                  <p:childTnLst>
                                    <p:set>
                                      <p:cBhvr>
                                        <p:cTn dur="1" fill="hold">
                                          <p:stCondLst>
                                            <p:cond delay="0"/>
                                          </p:stCondLst>
                                        </p:cTn>
                                        <p:tgtEl>
                                          <p:spTgt spid="1515"/>
                                        </p:tgtEl>
                                        <p:attrNameLst>
                                          <p:attrName>style.visibility</p:attrName>
                                        </p:attrNameLst>
                                      </p:cBhvr>
                                      <p:to>
                                        <p:strVal val="visible"/>
                                      </p:to>
                                    </p:set>
                                  </p:childTnLst>
                                </p:cTn>
                              </p:par>
                            </p:childTnLst>
                          </p:cTn>
                        </p:par>
                        <p:par>
                          <p:cTn fill="hold">
                            <p:stCondLst>
                              <p:cond delay="8"/>
                            </p:stCondLst>
                            <p:childTnLst>
                              <p:par>
                                <p:cTn fill="hold" nodeType="afterEffect" presetClass="entr" presetID="1" presetSubtype="0">
                                  <p:stCondLst>
                                    <p:cond delay="0"/>
                                  </p:stCondLst>
                                  <p:childTnLst>
                                    <p:set>
                                      <p:cBhvr>
                                        <p:cTn dur="1" fill="hold">
                                          <p:stCondLst>
                                            <p:cond delay="0"/>
                                          </p:stCondLst>
                                        </p:cTn>
                                        <p:tgtEl>
                                          <p:spTgt spid="1523"/>
                                        </p:tgtEl>
                                        <p:attrNameLst>
                                          <p:attrName>style.visibility</p:attrName>
                                        </p:attrNameLst>
                                      </p:cBhvr>
                                      <p:to>
                                        <p:strVal val="visible"/>
                                      </p:to>
                                    </p:set>
                                  </p:childTnLst>
                                </p:cTn>
                              </p:par>
                            </p:childTnLst>
                          </p:cTn>
                        </p:par>
                        <p:par>
                          <p:cTn fill="hold">
                            <p:stCondLst>
                              <p:cond delay="9"/>
                            </p:stCondLst>
                            <p:childTnLst>
                              <p:par>
                                <p:cTn fill="hold" nodeType="afterEffect" presetClass="entr" presetID="1" presetSubtype="0">
                                  <p:stCondLst>
                                    <p:cond delay="0"/>
                                  </p:stCondLst>
                                  <p:childTnLst>
                                    <p:set>
                                      <p:cBhvr>
                                        <p:cTn dur="1" fill="hold">
                                          <p:stCondLst>
                                            <p:cond delay="0"/>
                                          </p:stCondLst>
                                        </p:cTn>
                                        <p:tgtEl>
                                          <p:spTgt spid="1518"/>
                                        </p:tgtEl>
                                        <p:attrNameLst>
                                          <p:attrName>style.visibility</p:attrName>
                                        </p:attrNameLst>
                                      </p:cBhvr>
                                      <p:to>
                                        <p:strVal val="visible"/>
                                      </p:to>
                                    </p:set>
                                  </p:childTnLst>
                                </p:cTn>
                              </p:par>
                            </p:childTnLst>
                          </p:cTn>
                        </p:par>
                        <p:par>
                          <p:cTn fill="hold">
                            <p:stCondLst>
                              <p:cond delay="10"/>
                            </p:stCondLst>
                            <p:childTnLst>
                              <p:par>
                                <p:cTn fill="hold" nodeType="afterEffect" presetClass="entr" presetID="1" presetSubtype="0">
                                  <p:stCondLst>
                                    <p:cond delay="0"/>
                                  </p:stCondLst>
                                  <p:childTnLst>
                                    <p:set>
                                      <p:cBhvr>
                                        <p:cTn dur="1" fill="hold">
                                          <p:stCondLst>
                                            <p:cond delay="0"/>
                                          </p:stCondLst>
                                        </p:cTn>
                                        <p:tgtEl>
                                          <p:spTgt spid="1516"/>
                                        </p:tgtEl>
                                        <p:attrNameLst>
                                          <p:attrName>style.visibility</p:attrName>
                                        </p:attrNameLst>
                                      </p:cBhvr>
                                      <p:to>
                                        <p:strVal val="visible"/>
                                      </p:to>
                                    </p:set>
                                  </p:childTnLst>
                                </p:cTn>
                              </p:par>
                            </p:childTnLst>
                          </p:cTn>
                        </p:par>
                        <p:par>
                          <p:cTn fill="hold">
                            <p:stCondLst>
                              <p:cond delay="11"/>
                            </p:stCondLst>
                            <p:childTnLst>
                              <p:par>
                                <p:cTn fill="hold" nodeType="afterEffect" presetClass="entr" presetID="1" presetSubtype="0">
                                  <p:stCondLst>
                                    <p:cond delay="0"/>
                                  </p:stCondLst>
                                  <p:childTnLst>
                                    <p:set>
                                      <p:cBhvr>
                                        <p:cTn dur="1" fill="hold">
                                          <p:stCondLst>
                                            <p:cond delay="0"/>
                                          </p:stCondLst>
                                        </p:cTn>
                                        <p:tgtEl>
                                          <p:spTgt spid="1525"/>
                                        </p:tgtEl>
                                        <p:attrNameLst>
                                          <p:attrName>style.visibility</p:attrName>
                                        </p:attrNameLst>
                                      </p:cBhvr>
                                      <p:to>
                                        <p:strVal val="visible"/>
                                      </p:to>
                                    </p:set>
                                  </p:childTnLst>
                                </p:cTn>
                              </p:par>
                            </p:childTnLst>
                          </p:cTn>
                        </p:par>
                        <p:par>
                          <p:cTn fill="hold">
                            <p:stCondLst>
                              <p:cond delay="12"/>
                            </p:stCondLst>
                            <p:childTnLst>
                              <p:par>
                                <p:cTn fill="hold" nodeType="afterEffect" presetClass="entr" presetID="1" presetSubtype="0">
                                  <p:stCondLst>
                                    <p:cond delay="0"/>
                                  </p:stCondLst>
                                  <p:childTnLst>
                                    <p:set>
                                      <p:cBhvr>
                                        <p:cTn dur="1" fill="hold">
                                          <p:stCondLst>
                                            <p:cond delay="0"/>
                                          </p:stCondLst>
                                        </p:cTn>
                                        <p:tgtEl>
                                          <p:spTgt spid="1520"/>
                                        </p:tgtEl>
                                        <p:attrNameLst>
                                          <p:attrName>style.visibility</p:attrName>
                                        </p:attrNameLst>
                                      </p:cBhvr>
                                      <p:to>
                                        <p:strVal val="visible"/>
                                      </p:to>
                                    </p:set>
                                  </p:childTnLst>
                                </p:cTn>
                              </p:par>
                            </p:childTnLst>
                          </p:cTn>
                        </p:par>
                        <p:par>
                          <p:cTn fill="hold">
                            <p:stCondLst>
                              <p:cond delay="13"/>
                            </p:stCondLst>
                            <p:childTnLst>
                              <p:par>
                                <p:cTn fill="hold" nodeType="afterEffect" presetClass="entr" presetID="1" presetSubtype="0">
                                  <p:stCondLst>
                                    <p:cond delay="0"/>
                                  </p:stCondLst>
                                  <p:childTnLst>
                                    <p:set>
                                      <p:cBhvr>
                                        <p:cTn dur="1" fill="hold">
                                          <p:stCondLst>
                                            <p:cond delay="0"/>
                                          </p:stCondLst>
                                        </p:cTn>
                                        <p:tgtEl>
                                          <p:spTgt spid="1517"/>
                                        </p:tgtEl>
                                        <p:attrNameLst>
                                          <p:attrName>style.visibility</p:attrName>
                                        </p:attrNameLst>
                                      </p:cBhvr>
                                      <p:to>
                                        <p:strVal val="visible"/>
                                      </p:to>
                                    </p:set>
                                  </p:childTnLst>
                                </p:cTn>
                              </p:par>
                            </p:childTnLst>
                          </p:cTn>
                        </p:par>
                        <p:par>
                          <p:cTn fill="hold">
                            <p:stCondLst>
                              <p:cond delay="14"/>
                            </p:stCondLst>
                            <p:childTnLst>
                              <p:par>
                                <p:cTn fill="hold" nodeType="afterEffect" presetClass="entr" presetID="1" presetSubtype="0">
                                  <p:stCondLst>
                                    <p:cond delay="0"/>
                                  </p:stCondLst>
                                  <p:childTnLst>
                                    <p:set>
                                      <p:cBhvr>
                                        <p:cTn dur="1" fill="hold">
                                          <p:stCondLst>
                                            <p:cond delay="0"/>
                                          </p:stCondLst>
                                        </p:cTn>
                                        <p:tgtEl>
                                          <p:spTgt spid="1524"/>
                                        </p:tgtEl>
                                        <p:attrNameLst>
                                          <p:attrName>style.visibility</p:attrName>
                                        </p:attrNameLst>
                                      </p:cBhvr>
                                      <p:to>
                                        <p:strVal val="visible"/>
                                      </p:to>
                                    </p:set>
                                  </p:childTnLst>
                                </p:cTn>
                              </p:par>
                            </p:childTnLst>
                          </p:cTn>
                        </p:par>
                        <p:par>
                          <p:cTn fill="hold">
                            <p:stCondLst>
                              <p:cond delay="15"/>
                            </p:stCondLst>
                            <p:childTnLst>
                              <p:par>
                                <p:cTn fill="hold" nodeType="afterEffect" presetClass="entr" presetID="1" presetSubtype="0">
                                  <p:stCondLst>
                                    <p:cond delay="0"/>
                                  </p:stCondLst>
                                  <p:childTnLst>
                                    <p:set>
                                      <p:cBhvr>
                                        <p:cTn dur="1" fill="hold">
                                          <p:stCondLst>
                                            <p:cond delay="0"/>
                                          </p:stCondLst>
                                        </p:cTn>
                                        <p:tgtEl>
                                          <p:spTgt spid="1531"/>
                                        </p:tgtEl>
                                        <p:attrNameLst>
                                          <p:attrName>style.visibility</p:attrName>
                                        </p:attrNameLst>
                                      </p:cBhvr>
                                      <p:to>
                                        <p:strVal val="visible"/>
                                      </p:to>
                                    </p:set>
                                  </p:childTnLst>
                                </p:cTn>
                              </p:par>
                            </p:childTnLst>
                          </p:cTn>
                        </p:par>
                        <p:par>
                          <p:cTn fill="hold">
                            <p:stCondLst>
                              <p:cond delay="16"/>
                            </p:stCondLst>
                            <p:childTnLst>
                              <p:par>
                                <p:cTn fill="hold" nodeType="afterEffect" presetClass="entr" presetID="1" presetSubtype="0">
                                  <p:stCondLst>
                                    <p:cond delay="0"/>
                                  </p:stCondLst>
                                  <p:childTnLst>
                                    <p:set>
                                      <p:cBhvr>
                                        <p:cTn dur="1" fill="hold">
                                          <p:stCondLst>
                                            <p:cond delay="0"/>
                                          </p:stCondLst>
                                        </p:cTn>
                                        <p:tgtEl>
                                          <p:spTgt spid="1532"/>
                                        </p:tgtEl>
                                        <p:attrNameLst>
                                          <p:attrName>style.visibility</p:attrName>
                                        </p:attrNameLst>
                                      </p:cBhvr>
                                      <p:to>
                                        <p:strVal val="visible"/>
                                      </p:to>
                                    </p:set>
                                  </p:childTnLst>
                                </p:cTn>
                              </p:par>
                            </p:childTnLst>
                          </p:cTn>
                        </p:par>
                        <p:par>
                          <p:cTn fill="hold">
                            <p:stCondLst>
                              <p:cond delay="17"/>
                            </p:stCondLst>
                            <p:childTnLst>
                              <p:par>
                                <p:cTn fill="hold" nodeType="afterEffect" presetClass="entr" presetID="1" presetSubtype="0">
                                  <p:stCondLst>
                                    <p:cond delay="0"/>
                                  </p:stCondLst>
                                  <p:childTnLst>
                                    <p:set>
                                      <p:cBhvr>
                                        <p:cTn dur="1" fill="hold">
                                          <p:stCondLst>
                                            <p:cond delay="0"/>
                                          </p:stCondLst>
                                        </p:cTn>
                                        <p:tgtEl>
                                          <p:spTgt spid="15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22"/>
                                        </p:tgtEl>
                                        <p:attrNameLst>
                                          <p:attrName>style.visibility</p:attrName>
                                        </p:attrNameLst>
                                      </p:cBhvr>
                                      <p:to>
                                        <p:strVal val="visible"/>
                                      </p:to>
                                    </p:set>
                                  </p:childTnLst>
                                </p:cTn>
                              </p:par>
                            </p:childTnLst>
                          </p:cTn>
                        </p:par>
                        <p:par>
                          <p:cTn fill="hold">
                            <p:stCondLst>
                              <p:cond delay="1"/>
                            </p:stCondLst>
                            <p:childTnLst>
                              <p:par>
                                <p:cTn fill="hold" nodeType="afterEffect" presetClass="entr" presetID="1" presetSubtype="0">
                                  <p:stCondLst>
                                    <p:cond delay="0"/>
                                  </p:stCondLst>
                                  <p:childTnLst>
                                    <p:set>
                                      <p:cBhvr>
                                        <p:cTn dur="1" fill="hold">
                                          <p:stCondLst>
                                            <p:cond delay="0"/>
                                          </p:stCondLst>
                                        </p:cTn>
                                        <p:tgtEl>
                                          <p:spTgt spid="1521"/>
                                        </p:tgtEl>
                                        <p:attrNameLst>
                                          <p:attrName>style.visibility</p:attrName>
                                        </p:attrNameLst>
                                      </p:cBhvr>
                                      <p:to>
                                        <p:strVal val="visible"/>
                                      </p:to>
                                    </p:set>
                                  </p:childTnLst>
                                </p:cTn>
                              </p:par>
                            </p:childTnLst>
                          </p:cTn>
                        </p:par>
                        <p:par>
                          <p:cTn fill="hold">
                            <p:stCondLst>
                              <p:cond delay="2"/>
                            </p:stCondLst>
                            <p:childTnLst>
                              <p:par>
                                <p:cTn fill="hold" nodeType="afterEffect" presetClass="entr" presetID="1" presetSubtype="0">
                                  <p:stCondLst>
                                    <p:cond delay="0"/>
                                  </p:stCondLst>
                                  <p:childTnLst>
                                    <p:set>
                                      <p:cBhvr>
                                        <p:cTn dur="1" fill="hold">
                                          <p:stCondLst>
                                            <p:cond delay="0"/>
                                          </p:stCondLst>
                                        </p:cTn>
                                        <p:tgtEl>
                                          <p:spTgt spid="15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0"/>
                                        </p:tgtEl>
                                        <p:attrNameLst>
                                          <p:attrName>style.visibility</p:attrName>
                                        </p:attrNameLst>
                                      </p:cBhvr>
                                      <p:to>
                                        <p:strVal val="visible"/>
                                      </p:to>
                                    </p:set>
                                  </p:childTnLst>
                                </p:cTn>
                              </p:par>
                            </p:childTnLst>
                          </p:cTn>
                        </p:par>
                        <p:par>
                          <p:cTn fill="hold">
                            <p:stCondLst>
                              <p:cond delay="1"/>
                            </p:stCondLst>
                            <p:childTnLst>
                              <p:par>
                                <p:cTn fill="hold" nodeType="afterEffect" presetClass="entr" presetID="1" presetSubtype="0">
                                  <p:stCondLst>
                                    <p:cond delay="0"/>
                                  </p:stCondLst>
                                  <p:childTnLst>
                                    <p:set>
                                      <p:cBhvr>
                                        <p:cTn dur="1" fill="hold">
                                          <p:stCondLst>
                                            <p:cond delay="0"/>
                                          </p:stCondLst>
                                        </p:cTn>
                                        <p:tgtEl>
                                          <p:spTgt spid="1533"/>
                                        </p:tgtEl>
                                        <p:attrNameLst>
                                          <p:attrName>style.visibility</p:attrName>
                                        </p:attrNameLst>
                                      </p:cBhvr>
                                      <p:to>
                                        <p:strVal val="visible"/>
                                      </p:to>
                                    </p:set>
                                  </p:childTnLst>
                                </p:cTn>
                              </p:par>
                            </p:childTnLst>
                          </p:cTn>
                        </p:par>
                        <p:par>
                          <p:cTn fill="hold">
                            <p:stCondLst>
                              <p:cond delay="2"/>
                            </p:stCondLst>
                            <p:childTnLst>
                              <p:par>
                                <p:cTn fill="hold" nodeType="afterEffect" presetClass="entr" presetID="1" presetSubtype="0">
                                  <p:stCondLst>
                                    <p:cond delay="0"/>
                                  </p:stCondLst>
                                  <p:childTnLst>
                                    <p:set>
                                      <p:cBhvr>
                                        <p:cTn dur="1" fill="hold">
                                          <p:stCondLst>
                                            <p:cond delay="0"/>
                                          </p:stCondLst>
                                        </p:cTn>
                                        <p:tgtEl>
                                          <p:spTgt spid="1535"/>
                                        </p:tgtEl>
                                        <p:attrNameLst>
                                          <p:attrName>style.visibility</p:attrName>
                                        </p:attrNameLst>
                                      </p:cBhvr>
                                      <p:to>
                                        <p:strVal val="visible"/>
                                      </p:to>
                                    </p:set>
                                  </p:childTnLst>
                                </p:cTn>
                              </p:par>
                            </p:childTnLst>
                          </p:cTn>
                        </p:par>
                        <p:par>
                          <p:cTn fill="hold">
                            <p:stCondLst>
                              <p:cond delay="3"/>
                            </p:stCondLst>
                            <p:childTnLst>
                              <p:par>
                                <p:cTn fill="hold" nodeType="afterEffect" presetClass="entr" presetID="1" presetSubtype="0">
                                  <p:stCondLst>
                                    <p:cond delay="0"/>
                                  </p:stCondLst>
                                  <p:childTnLst>
                                    <p:set>
                                      <p:cBhvr>
                                        <p:cTn dur="1" fill="hold">
                                          <p:stCondLst>
                                            <p:cond delay="0"/>
                                          </p:stCondLst>
                                        </p:cTn>
                                        <p:tgtEl>
                                          <p:spTgt spid="1534"/>
                                        </p:tgtEl>
                                        <p:attrNameLst>
                                          <p:attrName>style.visibility</p:attrName>
                                        </p:attrNameLst>
                                      </p:cBhvr>
                                      <p:to>
                                        <p:strVal val="visible"/>
                                      </p:to>
                                    </p:set>
                                  </p:childTnLst>
                                </p:cTn>
                              </p:par>
                            </p:childTnLst>
                          </p:cTn>
                        </p:par>
                        <p:par>
                          <p:cTn fill="hold">
                            <p:stCondLst>
                              <p:cond delay="4"/>
                            </p:stCondLst>
                            <p:childTnLst>
                              <p:par>
                                <p:cTn fill="hold" nodeType="afterEffect" presetClass="entr" presetID="1" presetSubtype="0">
                                  <p:stCondLst>
                                    <p:cond delay="0"/>
                                  </p:stCondLst>
                                  <p:childTnLst>
                                    <p:set>
                                      <p:cBhvr>
                                        <p:cTn dur="1" fill="hold">
                                          <p:stCondLst>
                                            <p:cond delay="0"/>
                                          </p:stCondLst>
                                        </p:cTn>
                                        <p:tgtEl>
                                          <p:spTgt spid="1537"/>
                                        </p:tgtEl>
                                        <p:attrNameLst>
                                          <p:attrName>style.visibility</p:attrName>
                                        </p:attrNameLst>
                                      </p:cBhvr>
                                      <p:to>
                                        <p:strVal val="visible"/>
                                      </p:to>
                                    </p:set>
                                  </p:childTnLst>
                                </p:cTn>
                              </p:par>
                            </p:childTnLst>
                          </p:cTn>
                        </p:par>
                        <p:par>
                          <p:cTn fill="hold">
                            <p:stCondLst>
                              <p:cond delay="5"/>
                            </p:stCondLst>
                            <p:childTnLst>
                              <p:par>
                                <p:cTn fill="hold" nodeType="afterEffect" presetClass="entr" presetID="1" presetSubtype="0">
                                  <p:stCondLst>
                                    <p:cond delay="0"/>
                                  </p:stCondLst>
                                  <p:childTnLst>
                                    <p:set>
                                      <p:cBhvr>
                                        <p:cTn dur="1" fill="hold">
                                          <p:stCondLst>
                                            <p:cond delay="0"/>
                                          </p:stCondLst>
                                        </p:cTn>
                                        <p:tgtEl>
                                          <p:spTgt spid="1538"/>
                                        </p:tgtEl>
                                        <p:attrNameLst>
                                          <p:attrName>style.visibility</p:attrName>
                                        </p:attrNameLst>
                                      </p:cBhvr>
                                      <p:to>
                                        <p:strVal val="visible"/>
                                      </p:to>
                                    </p:set>
                                  </p:childTnLst>
                                </p:cTn>
                              </p:par>
                            </p:childTnLst>
                          </p:cTn>
                        </p:par>
                        <p:par>
                          <p:cTn fill="hold">
                            <p:stCondLst>
                              <p:cond delay="6"/>
                            </p:stCondLst>
                            <p:childTnLst>
                              <p:par>
                                <p:cTn fill="hold" nodeType="afterEffect" presetClass="entr" presetID="1" presetSubtype="0">
                                  <p:stCondLst>
                                    <p:cond delay="0"/>
                                  </p:stCondLst>
                                  <p:childTnLst>
                                    <p:set>
                                      <p:cBhvr>
                                        <p:cTn dur="1" fill="hold">
                                          <p:stCondLst>
                                            <p:cond delay="0"/>
                                          </p:stCondLst>
                                        </p:cTn>
                                        <p:tgtEl>
                                          <p:spTgt spid="1539"/>
                                        </p:tgtEl>
                                        <p:attrNameLst>
                                          <p:attrName>style.visibility</p:attrName>
                                        </p:attrNameLst>
                                      </p:cBhvr>
                                      <p:to>
                                        <p:strVal val="visible"/>
                                      </p:to>
                                    </p:set>
                                  </p:childTnLst>
                                </p:cTn>
                              </p:par>
                            </p:childTnLst>
                          </p:cTn>
                        </p:par>
                        <p:par>
                          <p:cTn fill="hold">
                            <p:stCondLst>
                              <p:cond delay="7"/>
                            </p:stCondLst>
                            <p:childTnLst>
                              <p:par>
                                <p:cTn fill="hold" nodeType="afterEffect" presetClass="entr" presetID="1" presetSubtype="0">
                                  <p:stCondLst>
                                    <p:cond delay="0"/>
                                  </p:stCondLst>
                                  <p:childTnLst>
                                    <p:set>
                                      <p:cBhvr>
                                        <p:cTn dur="1" fill="hold">
                                          <p:stCondLst>
                                            <p:cond delay="0"/>
                                          </p:stCondLst>
                                        </p:cTn>
                                        <p:tgtEl>
                                          <p:spTgt spid="1540"/>
                                        </p:tgtEl>
                                        <p:attrNameLst>
                                          <p:attrName>style.visibility</p:attrName>
                                        </p:attrNameLst>
                                      </p:cBhvr>
                                      <p:to>
                                        <p:strVal val="visible"/>
                                      </p:to>
                                    </p:set>
                                  </p:childTnLst>
                                </p:cTn>
                              </p:par>
                            </p:childTnLst>
                          </p:cTn>
                        </p:par>
                        <p:par>
                          <p:cTn fill="hold">
                            <p:stCondLst>
                              <p:cond delay="8"/>
                            </p:stCondLst>
                            <p:childTnLst>
                              <p:par>
                                <p:cTn fill="hold" nodeType="afterEffect" presetClass="entr" presetID="1" presetSubtype="0">
                                  <p:stCondLst>
                                    <p:cond delay="0"/>
                                  </p:stCondLst>
                                  <p:childTnLst>
                                    <p:set>
                                      <p:cBhvr>
                                        <p:cTn dur="1" fill="hold">
                                          <p:stCondLst>
                                            <p:cond delay="0"/>
                                          </p:stCondLst>
                                        </p:cTn>
                                        <p:tgtEl>
                                          <p:spTgt spid="15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1"/>
                                        </p:tgtEl>
                                        <p:attrNameLst>
                                          <p:attrName>style.visibility</p:attrName>
                                        </p:attrNameLst>
                                      </p:cBhvr>
                                      <p:to>
                                        <p:strVal val="visible"/>
                                      </p:to>
                                    </p:set>
                                  </p:childTnLst>
                                </p:cTn>
                              </p:par>
                            </p:childTnLst>
                          </p:cTn>
                        </p:par>
                        <p:par>
                          <p:cTn fill="hold">
                            <p:stCondLst>
                              <p:cond delay="1"/>
                            </p:stCondLst>
                            <p:childTnLst>
                              <p:par>
                                <p:cTn fill="hold" nodeType="afterEffect" presetClass="entr" presetID="1" presetSubtype="0">
                                  <p:stCondLst>
                                    <p:cond delay="0"/>
                                  </p:stCondLst>
                                  <p:childTnLst>
                                    <p:set>
                                      <p:cBhvr>
                                        <p:cTn dur="1" fill="hold">
                                          <p:stCondLst>
                                            <p:cond delay="0"/>
                                          </p:stCondLst>
                                        </p:cTn>
                                        <p:tgtEl>
                                          <p:spTgt spid="1542"/>
                                        </p:tgtEl>
                                        <p:attrNameLst>
                                          <p:attrName>style.visibility</p:attrName>
                                        </p:attrNameLst>
                                      </p:cBhvr>
                                      <p:to>
                                        <p:strVal val="visible"/>
                                      </p:to>
                                    </p:set>
                                  </p:childTnLst>
                                </p:cTn>
                              </p:par>
                            </p:childTnLst>
                          </p:cTn>
                        </p:par>
                        <p:par>
                          <p:cTn fill="hold">
                            <p:stCondLst>
                              <p:cond delay="2"/>
                            </p:stCondLst>
                            <p:childTnLst>
                              <p:par>
                                <p:cTn fill="hold" nodeType="afterEffect" presetClass="entr" presetID="1" presetSubtype="0">
                                  <p:stCondLst>
                                    <p:cond delay="0"/>
                                  </p:stCondLst>
                                  <p:childTnLst>
                                    <p:set>
                                      <p:cBhvr>
                                        <p:cTn dur="1" fill="hold">
                                          <p:stCondLst>
                                            <p:cond delay="0"/>
                                          </p:stCondLst>
                                        </p:cTn>
                                        <p:tgtEl>
                                          <p:spTgt spid="1543"/>
                                        </p:tgtEl>
                                        <p:attrNameLst>
                                          <p:attrName>style.visibility</p:attrName>
                                        </p:attrNameLst>
                                      </p:cBhvr>
                                      <p:to>
                                        <p:strVal val="visible"/>
                                      </p:to>
                                    </p:set>
                                  </p:childTnLst>
                                </p:cTn>
                              </p:par>
                            </p:childTnLst>
                          </p:cTn>
                        </p:par>
                        <p:par>
                          <p:cTn fill="hold">
                            <p:stCondLst>
                              <p:cond delay="3"/>
                            </p:stCondLst>
                            <p:childTnLst>
                              <p:par>
                                <p:cTn fill="hold" nodeType="afterEffect" presetClass="entr" presetID="1" presetSubtype="0">
                                  <p:stCondLst>
                                    <p:cond delay="0"/>
                                  </p:stCondLst>
                                  <p:childTnLst>
                                    <p:set>
                                      <p:cBhvr>
                                        <p:cTn dur="1" fill="hold">
                                          <p:stCondLst>
                                            <p:cond delay="0"/>
                                          </p:stCondLst>
                                        </p:cTn>
                                        <p:tgtEl>
                                          <p:spTgt spid="1544"/>
                                        </p:tgtEl>
                                        <p:attrNameLst>
                                          <p:attrName>style.visibility</p:attrName>
                                        </p:attrNameLst>
                                      </p:cBhvr>
                                      <p:to>
                                        <p:strVal val="visible"/>
                                      </p:to>
                                    </p:set>
                                  </p:childTnLst>
                                </p:cTn>
                              </p:par>
                            </p:childTnLst>
                          </p:cTn>
                        </p:par>
                        <p:par>
                          <p:cTn fill="hold">
                            <p:stCondLst>
                              <p:cond delay="4"/>
                            </p:stCondLst>
                            <p:childTnLst>
                              <p:par>
                                <p:cTn fill="hold" nodeType="afterEffect" presetClass="entr" presetID="1" presetSubtype="0">
                                  <p:stCondLst>
                                    <p:cond delay="0"/>
                                  </p:stCondLst>
                                  <p:childTnLst>
                                    <p:set>
                                      <p:cBhvr>
                                        <p:cTn dur="1" fill="hold">
                                          <p:stCondLst>
                                            <p:cond delay="0"/>
                                          </p:stCondLst>
                                        </p:cTn>
                                        <p:tgtEl>
                                          <p:spTgt spid="1545"/>
                                        </p:tgtEl>
                                        <p:attrNameLst>
                                          <p:attrName>style.visibility</p:attrName>
                                        </p:attrNameLst>
                                      </p:cBhvr>
                                      <p:to>
                                        <p:strVal val="visible"/>
                                      </p:to>
                                    </p:set>
                                  </p:childTnLst>
                                </p:cTn>
                              </p:par>
                            </p:childTnLst>
                          </p:cTn>
                        </p:par>
                        <p:par>
                          <p:cTn fill="hold">
                            <p:stCondLst>
                              <p:cond delay="5"/>
                            </p:stCondLst>
                            <p:childTnLst>
                              <p:par>
                                <p:cTn fill="hold" nodeType="afterEffect" presetClass="entr" presetID="1" presetSubtype="0">
                                  <p:stCondLst>
                                    <p:cond delay="0"/>
                                  </p:stCondLst>
                                  <p:childTnLst>
                                    <p:set>
                                      <p:cBhvr>
                                        <p:cTn dur="1" fill="hold">
                                          <p:stCondLst>
                                            <p:cond delay="0"/>
                                          </p:stCondLst>
                                        </p:cTn>
                                        <p:tgtEl>
                                          <p:spTgt spid="1546"/>
                                        </p:tgtEl>
                                        <p:attrNameLst>
                                          <p:attrName>style.visibility</p:attrName>
                                        </p:attrNameLst>
                                      </p:cBhvr>
                                      <p:to>
                                        <p:strVal val="visible"/>
                                      </p:to>
                                    </p:set>
                                  </p:childTnLst>
                                </p:cTn>
                              </p:par>
                            </p:childTnLst>
                          </p:cTn>
                        </p:par>
                        <p:par>
                          <p:cTn fill="hold">
                            <p:stCondLst>
                              <p:cond delay="6"/>
                            </p:stCondLst>
                            <p:childTnLst>
                              <p:par>
                                <p:cTn fill="hold" nodeType="afterEffect" presetClass="entr" presetID="1" presetSubtype="0">
                                  <p:stCondLst>
                                    <p:cond delay="0"/>
                                  </p:stCondLst>
                                  <p:childTnLst>
                                    <p:set>
                                      <p:cBhvr>
                                        <p:cTn dur="1" fill="hold">
                                          <p:stCondLst>
                                            <p:cond delay="0"/>
                                          </p:stCondLst>
                                        </p:cTn>
                                        <p:tgtEl>
                                          <p:spTgt spid="1547"/>
                                        </p:tgtEl>
                                        <p:attrNameLst>
                                          <p:attrName>style.visibility</p:attrName>
                                        </p:attrNameLst>
                                      </p:cBhvr>
                                      <p:to>
                                        <p:strVal val="visible"/>
                                      </p:to>
                                    </p:set>
                                  </p:childTnLst>
                                </p:cTn>
                              </p:par>
                            </p:childTnLst>
                          </p:cTn>
                        </p:par>
                        <p:par>
                          <p:cTn fill="hold">
                            <p:stCondLst>
                              <p:cond delay="7"/>
                            </p:stCondLst>
                            <p:childTnLst>
                              <p:par>
                                <p:cTn fill="hold" nodeType="afterEffect" presetClass="entr" presetID="1" presetSubtype="0">
                                  <p:stCondLst>
                                    <p:cond delay="0"/>
                                  </p:stCondLst>
                                  <p:childTnLst>
                                    <p:set>
                                      <p:cBhvr>
                                        <p:cTn dur="1" fill="hold">
                                          <p:stCondLst>
                                            <p:cond delay="0"/>
                                          </p:stCondLst>
                                        </p:cTn>
                                        <p:tgtEl>
                                          <p:spTgt spid="1548"/>
                                        </p:tgtEl>
                                        <p:attrNameLst>
                                          <p:attrName>style.visibility</p:attrName>
                                        </p:attrNameLst>
                                      </p:cBhvr>
                                      <p:to>
                                        <p:strVal val="visible"/>
                                      </p:to>
                                    </p:set>
                                  </p:childTnLst>
                                </p:cTn>
                              </p:par>
                            </p:childTnLst>
                          </p:cTn>
                        </p:par>
                        <p:par>
                          <p:cTn fill="hold">
                            <p:stCondLst>
                              <p:cond delay="8"/>
                            </p:stCondLst>
                            <p:childTnLst>
                              <p:par>
                                <p:cTn fill="hold" nodeType="afterEffect" presetClass="entr" presetID="1" presetSubtype="0">
                                  <p:stCondLst>
                                    <p:cond delay="0"/>
                                  </p:stCondLst>
                                  <p:childTnLst>
                                    <p:set>
                                      <p:cBhvr>
                                        <p:cTn dur="1" fill="hold">
                                          <p:stCondLst>
                                            <p:cond delay="0"/>
                                          </p:stCondLst>
                                        </p:cTn>
                                        <p:tgtEl>
                                          <p:spTgt spid="1549"/>
                                        </p:tgtEl>
                                        <p:attrNameLst>
                                          <p:attrName>style.visibility</p:attrName>
                                        </p:attrNameLst>
                                      </p:cBhvr>
                                      <p:to>
                                        <p:strVal val="visible"/>
                                      </p:to>
                                    </p:set>
                                  </p:childTnLst>
                                </p:cTn>
                              </p:par>
                            </p:childTnLst>
                          </p:cTn>
                        </p:par>
                        <p:par>
                          <p:cTn fill="hold">
                            <p:stCondLst>
                              <p:cond delay="9"/>
                            </p:stCondLst>
                            <p:childTnLst>
                              <p:par>
                                <p:cTn fill="hold" nodeType="afterEffect" presetClass="entr" presetID="1" presetSubtype="0">
                                  <p:stCondLst>
                                    <p:cond delay="0"/>
                                  </p:stCondLst>
                                  <p:childTnLst>
                                    <p:set>
                                      <p:cBhvr>
                                        <p:cTn dur="1" fill="hold">
                                          <p:stCondLst>
                                            <p:cond delay="0"/>
                                          </p:stCondLst>
                                        </p:cTn>
                                        <p:tgtEl>
                                          <p:spTgt spid="1550"/>
                                        </p:tgtEl>
                                        <p:attrNameLst>
                                          <p:attrName>style.visibility</p:attrName>
                                        </p:attrNameLst>
                                      </p:cBhvr>
                                      <p:to>
                                        <p:strVal val="visible"/>
                                      </p:to>
                                    </p:set>
                                  </p:childTnLst>
                                </p:cTn>
                              </p:par>
                            </p:childTnLst>
                          </p:cTn>
                        </p:par>
                        <p:par>
                          <p:cTn fill="hold">
                            <p:stCondLst>
                              <p:cond delay="10"/>
                            </p:stCondLst>
                            <p:childTnLst>
                              <p:par>
                                <p:cTn fill="hold" nodeType="afterEffect" presetClass="entr" presetID="1" presetSubtype="0">
                                  <p:stCondLst>
                                    <p:cond delay="0"/>
                                  </p:stCondLst>
                                  <p:childTnLst>
                                    <p:set>
                                      <p:cBhvr>
                                        <p:cTn dur="1" fill="hold">
                                          <p:stCondLst>
                                            <p:cond delay="0"/>
                                          </p:stCondLst>
                                        </p:cTn>
                                        <p:tgtEl>
                                          <p:spTgt spid="1551"/>
                                        </p:tgtEl>
                                        <p:attrNameLst>
                                          <p:attrName>style.visibility</p:attrName>
                                        </p:attrNameLst>
                                      </p:cBhvr>
                                      <p:to>
                                        <p:strVal val="visible"/>
                                      </p:to>
                                    </p:set>
                                  </p:childTnLst>
                                </p:cTn>
                              </p:par>
                            </p:childTnLst>
                          </p:cTn>
                        </p:par>
                        <p:par>
                          <p:cTn fill="hold">
                            <p:stCondLst>
                              <p:cond delay="11"/>
                            </p:stCondLst>
                            <p:childTnLst>
                              <p:par>
                                <p:cTn fill="hold" nodeType="afterEffect" presetClass="entr" presetID="1" presetSubtype="0">
                                  <p:stCondLst>
                                    <p:cond delay="0"/>
                                  </p:stCondLst>
                                  <p:childTnLst>
                                    <p:set>
                                      <p:cBhvr>
                                        <p:cTn dur="1" fill="hold">
                                          <p:stCondLst>
                                            <p:cond delay="0"/>
                                          </p:stCondLst>
                                        </p:cTn>
                                        <p:tgtEl>
                                          <p:spTgt spid="15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3"/>
                                        </p:tgtEl>
                                        <p:attrNameLst>
                                          <p:attrName>style.visibility</p:attrName>
                                        </p:attrNameLst>
                                      </p:cBhvr>
                                      <p:to>
                                        <p:strVal val="visible"/>
                                      </p:to>
                                    </p:set>
                                  </p:childTnLst>
                                </p:cTn>
                              </p:par>
                            </p:childTnLst>
                          </p:cTn>
                        </p:par>
                        <p:par>
                          <p:cTn fill="hold">
                            <p:stCondLst>
                              <p:cond delay="1"/>
                            </p:stCondLst>
                            <p:childTnLst>
                              <p:par>
                                <p:cTn fill="hold" nodeType="afterEffect" presetClass="entr" presetID="1" presetSubtype="0">
                                  <p:stCondLst>
                                    <p:cond delay="0"/>
                                  </p:stCondLst>
                                  <p:childTnLst>
                                    <p:set>
                                      <p:cBhvr>
                                        <p:cTn dur="1" fill="hold">
                                          <p:stCondLst>
                                            <p:cond delay="0"/>
                                          </p:stCondLst>
                                        </p:cTn>
                                        <p:tgtEl>
                                          <p:spTgt spid="1554"/>
                                        </p:tgtEl>
                                        <p:attrNameLst>
                                          <p:attrName>style.visibility</p:attrName>
                                        </p:attrNameLst>
                                      </p:cBhvr>
                                      <p:to>
                                        <p:strVal val="visible"/>
                                      </p:to>
                                    </p:set>
                                  </p:childTnLst>
                                </p:cTn>
                              </p:par>
                            </p:childTnLst>
                          </p:cTn>
                        </p:par>
                        <p:par>
                          <p:cTn fill="hold">
                            <p:stCondLst>
                              <p:cond delay="2"/>
                            </p:stCondLst>
                            <p:childTnLst>
                              <p:par>
                                <p:cTn fill="hold" nodeType="afterEffect" presetClass="entr" presetID="1" presetSubtype="0">
                                  <p:stCondLst>
                                    <p:cond delay="0"/>
                                  </p:stCondLst>
                                  <p:childTnLst>
                                    <p:set>
                                      <p:cBhvr>
                                        <p:cTn dur="1" fill="hold">
                                          <p:stCondLst>
                                            <p:cond delay="0"/>
                                          </p:stCondLst>
                                        </p:cTn>
                                        <p:tgtEl>
                                          <p:spTgt spid="1555"/>
                                        </p:tgtEl>
                                        <p:attrNameLst>
                                          <p:attrName>style.visibility</p:attrName>
                                        </p:attrNameLst>
                                      </p:cBhvr>
                                      <p:to>
                                        <p:strVal val="visible"/>
                                      </p:to>
                                    </p:set>
                                  </p:childTnLst>
                                </p:cTn>
                              </p:par>
                            </p:childTnLst>
                          </p:cTn>
                        </p:par>
                        <p:par>
                          <p:cTn fill="hold">
                            <p:stCondLst>
                              <p:cond delay="3"/>
                            </p:stCondLst>
                            <p:childTnLst>
                              <p:par>
                                <p:cTn fill="hold" nodeType="afterEffect" presetClass="entr" presetID="1" presetSubtype="0">
                                  <p:stCondLst>
                                    <p:cond delay="0"/>
                                  </p:stCondLst>
                                  <p:childTnLst>
                                    <p:set>
                                      <p:cBhvr>
                                        <p:cTn dur="1" fill="hold">
                                          <p:stCondLst>
                                            <p:cond delay="0"/>
                                          </p:stCondLst>
                                        </p:cTn>
                                        <p:tgtEl>
                                          <p:spTgt spid="1556"/>
                                        </p:tgtEl>
                                        <p:attrNameLst>
                                          <p:attrName>style.visibility</p:attrName>
                                        </p:attrNameLst>
                                      </p:cBhvr>
                                      <p:to>
                                        <p:strVal val="visible"/>
                                      </p:to>
                                    </p:set>
                                  </p:childTnLst>
                                </p:cTn>
                              </p:par>
                            </p:childTnLst>
                          </p:cTn>
                        </p:par>
                        <p:par>
                          <p:cTn fill="hold">
                            <p:stCondLst>
                              <p:cond delay="4"/>
                            </p:stCondLst>
                            <p:childTnLst>
                              <p:par>
                                <p:cTn fill="hold" nodeType="afterEffect" presetClass="entr" presetID="1" presetSubtype="0">
                                  <p:stCondLst>
                                    <p:cond delay="0"/>
                                  </p:stCondLst>
                                  <p:childTnLst>
                                    <p:set>
                                      <p:cBhvr>
                                        <p:cTn dur="1" fill="hold">
                                          <p:stCondLst>
                                            <p:cond delay="0"/>
                                          </p:stCondLst>
                                        </p:cTn>
                                        <p:tgtEl>
                                          <p:spTgt spid="1557"/>
                                        </p:tgtEl>
                                        <p:attrNameLst>
                                          <p:attrName>style.visibility</p:attrName>
                                        </p:attrNameLst>
                                      </p:cBhvr>
                                      <p:to>
                                        <p:strVal val="visible"/>
                                      </p:to>
                                    </p:set>
                                  </p:childTnLst>
                                </p:cTn>
                              </p:par>
                            </p:childTnLst>
                          </p:cTn>
                        </p:par>
                        <p:par>
                          <p:cTn fill="hold">
                            <p:stCondLst>
                              <p:cond delay="5"/>
                            </p:stCondLst>
                            <p:childTnLst>
                              <p:par>
                                <p:cTn fill="hold" nodeType="afterEffect" presetClass="entr" presetID="1" presetSubtype="0">
                                  <p:stCondLst>
                                    <p:cond delay="0"/>
                                  </p:stCondLst>
                                  <p:childTnLst>
                                    <p:set>
                                      <p:cBhvr>
                                        <p:cTn dur="1" fill="hold">
                                          <p:stCondLst>
                                            <p:cond delay="0"/>
                                          </p:stCondLst>
                                        </p:cTn>
                                        <p:tgtEl>
                                          <p:spTgt spid="1558"/>
                                        </p:tgtEl>
                                        <p:attrNameLst>
                                          <p:attrName>style.visibility</p:attrName>
                                        </p:attrNameLst>
                                      </p:cBhvr>
                                      <p:to>
                                        <p:strVal val="visible"/>
                                      </p:to>
                                    </p:set>
                                  </p:childTnLst>
                                </p:cTn>
                              </p:par>
                            </p:childTnLst>
                          </p:cTn>
                        </p:par>
                        <p:par>
                          <p:cTn fill="hold">
                            <p:stCondLst>
                              <p:cond delay="6"/>
                            </p:stCondLst>
                            <p:childTnLst>
                              <p:par>
                                <p:cTn fill="hold" nodeType="afterEffect" presetClass="entr" presetID="1" presetSubtype="0">
                                  <p:stCondLst>
                                    <p:cond delay="0"/>
                                  </p:stCondLst>
                                  <p:childTnLst>
                                    <p:set>
                                      <p:cBhvr>
                                        <p:cTn dur="1" fill="hold">
                                          <p:stCondLst>
                                            <p:cond delay="0"/>
                                          </p:stCondLst>
                                        </p:cTn>
                                        <p:tgtEl>
                                          <p:spTgt spid="1559"/>
                                        </p:tgtEl>
                                        <p:attrNameLst>
                                          <p:attrName>style.visibility</p:attrName>
                                        </p:attrNameLst>
                                      </p:cBhvr>
                                      <p:to>
                                        <p:strVal val="visible"/>
                                      </p:to>
                                    </p:set>
                                  </p:childTnLst>
                                </p:cTn>
                              </p:par>
                            </p:childTnLst>
                          </p:cTn>
                        </p:par>
                        <p:par>
                          <p:cTn fill="hold">
                            <p:stCondLst>
                              <p:cond delay="7"/>
                            </p:stCondLst>
                            <p:childTnLst>
                              <p:par>
                                <p:cTn fill="hold" nodeType="afterEffect" presetClass="entr" presetID="1" presetSubtype="0">
                                  <p:stCondLst>
                                    <p:cond delay="0"/>
                                  </p:stCondLst>
                                  <p:childTnLst>
                                    <p:set>
                                      <p:cBhvr>
                                        <p:cTn dur="1" fill="hold">
                                          <p:stCondLst>
                                            <p:cond delay="0"/>
                                          </p:stCondLst>
                                        </p:cTn>
                                        <p:tgtEl>
                                          <p:spTgt spid="1560"/>
                                        </p:tgtEl>
                                        <p:attrNameLst>
                                          <p:attrName>style.visibility</p:attrName>
                                        </p:attrNameLst>
                                      </p:cBhvr>
                                      <p:to>
                                        <p:strVal val="visible"/>
                                      </p:to>
                                    </p:set>
                                  </p:childTnLst>
                                </p:cTn>
                              </p:par>
                            </p:childTnLst>
                          </p:cTn>
                        </p:par>
                        <p:par>
                          <p:cTn fill="hold">
                            <p:stCondLst>
                              <p:cond delay="8"/>
                            </p:stCondLst>
                            <p:childTnLst>
                              <p:par>
                                <p:cTn fill="hold" nodeType="afterEffect" presetClass="entr" presetID="1" presetSubtype="0">
                                  <p:stCondLst>
                                    <p:cond delay="0"/>
                                  </p:stCondLst>
                                  <p:childTnLst>
                                    <p:set>
                                      <p:cBhvr>
                                        <p:cTn dur="1" fill="hold">
                                          <p:stCondLst>
                                            <p:cond delay="0"/>
                                          </p:stCondLst>
                                        </p:cTn>
                                        <p:tgtEl>
                                          <p:spTgt spid="1561"/>
                                        </p:tgtEl>
                                        <p:attrNameLst>
                                          <p:attrName>style.visibility</p:attrName>
                                        </p:attrNameLst>
                                      </p:cBhvr>
                                      <p:to>
                                        <p:strVal val="visible"/>
                                      </p:to>
                                    </p:set>
                                  </p:childTnLst>
                                </p:cTn>
                              </p:par>
                            </p:childTnLst>
                          </p:cTn>
                        </p:par>
                        <p:par>
                          <p:cTn fill="hold">
                            <p:stCondLst>
                              <p:cond delay="9"/>
                            </p:stCondLst>
                            <p:childTnLst>
                              <p:par>
                                <p:cTn fill="hold" nodeType="afterEffect" presetClass="entr" presetID="1" presetSubtype="0">
                                  <p:stCondLst>
                                    <p:cond delay="0"/>
                                  </p:stCondLst>
                                  <p:childTnLst>
                                    <p:set>
                                      <p:cBhvr>
                                        <p:cTn dur="1" fill="hold">
                                          <p:stCondLst>
                                            <p:cond delay="0"/>
                                          </p:stCondLst>
                                        </p:cTn>
                                        <p:tgtEl>
                                          <p:spTgt spid="1562"/>
                                        </p:tgtEl>
                                        <p:attrNameLst>
                                          <p:attrName>style.visibility</p:attrName>
                                        </p:attrNameLst>
                                      </p:cBhvr>
                                      <p:to>
                                        <p:strVal val="visible"/>
                                      </p:to>
                                    </p:set>
                                  </p:childTnLst>
                                </p:cTn>
                              </p:par>
                            </p:childTnLst>
                          </p:cTn>
                        </p:par>
                        <p:par>
                          <p:cTn fill="hold">
                            <p:stCondLst>
                              <p:cond delay="10"/>
                            </p:stCondLst>
                            <p:childTnLst>
                              <p:par>
                                <p:cTn fill="hold" nodeType="afterEffect" presetClass="entr" presetID="1" presetSubtype="0">
                                  <p:stCondLst>
                                    <p:cond delay="0"/>
                                  </p:stCondLst>
                                  <p:childTnLst>
                                    <p:set>
                                      <p:cBhvr>
                                        <p:cTn dur="1" fill="hold">
                                          <p:stCondLst>
                                            <p:cond delay="0"/>
                                          </p:stCondLst>
                                        </p:cTn>
                                        <p:tgtEl>
                                          <p:spTgt spid="15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7" name="Shape 1567"/>
        <p:cNvGrpSpPr/>
        <p:nvPr/>
      </p:nvGrpSpPr>
      <p:grpSpPr>
        <a:xfrm>
          <a:off x="0" y="0"/>
          <a:ext cx="0" cy="0"/>
          <a:chOff x="0" y="0"/>
          <a:chExt cx="0" cy="0"/>
        </a:xfrm>
      </p:grpSpPr>
      <p:sp>
        <p:nvSpPr>
          <p:cNvPr id="1568" name="Google Shape;1568;p15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569" name="Google Shape;1569;p150"/>
          <p:cNvSpPr/>
          <p:nvPr/>
        </p:nvSpPr>
        <p:spPr>
          <a:xfrm>
            <a:off x="7831138" y="4440238"/>
            <a:ext cx="358775"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0" name="Google Shape;1570;p150"/>
          <p:cNvSpPr/>
          <p:nvPr/>
        </p:nvSpPr>
        <p:spPr>
          <a:xfrm>
            <a:off x="5257800" y="2209800"/>
            <a:ext cx="3886200" cy="3200400"/>
          </a:xfrm>
          <a:prstGeom prst="rect">
            <a:avLst/>
          </a:prstGeom>
          <a:solidFill>
            <a:schemeClr val="lt1"/>
          </a:solidFill>
          <a:ln>
            <a:noFill/>
          </a:ln>
        </p:spPr>
        <p:txBody>
          <a:bodyPr anchorCtr="0" anchor="ctr" bIns="46025" lIns="92075" spcFirstLastPara="1" rIns="92075" wrap="square" tIns="460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1" name="Google Shape;1571;p150"/>
          <p:cNvSpPr txBox="1"/>
          <p:nvPr>
            <p:ph type="title"/>
          </p:nvPr>
        </p:nvSpPr>
        <p:spPr>
          <a:xfrm>
            <a:off x="385763" y="34925"/>
            <a:ext cx="8220075" cy="4222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4000">
                <a:solidFill>
                  <a:srgbClr val="7030A0"/>
                </a:solidFill>
              </a:rPr>
              <a:t>Uniform-Cost Search </a:t>
            </a:r>
            <a:endParaRPr/>
          </a:p>
        </p:txBody>
      </p:sp>
      <p:sp>
        <p:nvSpPr>
          <p:cNvPr id="1572" name="Google Shape;1572;p150"/>
          <p:cNvSpPr txBox="1"/>
          <p:nvPr>
            <p:ph idx="1" type="body"/>
          </p:nvPr>
        </p:nvSpPr>
        <p:spPr>
          <a:xfrm>
            <a:off x="457200" y="1371600"/>
            <a:ext cx="8389938" cy="4800600"/>
          </a:xfrm>
          <a:prstGeom prst="rect">
            <a:avLst/>
          </a:prstGeom>
          <a:noFill/>
          <a:ln>
            <a:noFill/>
          </a:ln>
        </p:spPr>
        <p:txBody>
          <a:bodyPr anchorCtr="0" anchor="t" bIns="45700" lIns="91425" spcFirstLastPara="1" rIns="91425" wrap="square" tIns="45700">
            <a:noAutofit/>
          </a:bodyPr>
          <a:lstStyle/>
          <a:p>
            <a:pPr indent="-225425" lvl="0" marL="225425" rtl="0" algn="l">
              <a:lnSpc>
                <a:spcPct val="90000"/>
              </a:lnSpc>
              <a:spcBef>
                <a:spcPts val="0"/>
              </a:spcBef>
              <a:spcAft>
                <a:spcPts val="0"/>
              </a:spcAft>
              <a:buClr>
                <a:schemeClr val="dk1"/>
              </a:buClr>
              <a:buSzPts val="2400"/>
              <a:buFont typeface="Noto Sans Symbols"/>
              <a:buNone/>
            </a:pPr>
            <a:r>
              <a:rPr lang="en-US" sz="2400"/>
              <a:t>GENERAL-SEARCH(problem, ENQUEUE-BY-PATH-COST) </a:t>
            </a:r>
            <a:endParaRPr/>
          </a:p>
          <a:p>
            <a:pPr indent="-225425" lvl="0" marL="225425" rtl="0" algn="l">
              <a:lnSpc>
                <a:spcPct val="90000"/>
              </a:lnSpc>
              <a:spcBef>
                <a:spcPts val="480"/>
              </a:spcBef>
              <a:spcAft>
                <a:spcPts val="0"/>
              </a:spcAft>
              <a:buClr>
                <a:schemeClr val="dk1"/>
              </a:buClr>
              <a:buSzPts val="2400"/>
              <a:buFont typeface="Noto Sans Symbols"/>
              <a:buNone/>
            </a:pPr>
            <a:r>
              <a:rPr lang="en-US" sz="2400"/>
              <a:t>exp. node  nodes list			CLOSED list</a:t>
            </a:r>
            <a:endParaRPr sz="2000"/>
          </a:p>
        </p:txBody>
      </p:sp>
      <p:sp>
        <p:nvSpPr>
          <p:cNvPr id="1573" name="Google Shape;1573;p150"/>
          <p:cNvSpPr/>
          <p:nvPr/>
        </p:nvSpPr>
        <p:spPr>
          <a:xfrm>
            <a:off x="7002463" y="2506663"/>
            <a:ext cx="357187"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4" name="Google Shape;1574;p150"/>
          <p:cNvSpPr txBox="1"/>
          <p:nvPr/>
        </p:nvSpPr>
        <p:spPr>
          <a:xfrm>
            <a:off x="7034213" y="2552700"/>
            <a:ext cx="3111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575" name="Google Shape;1575;p150"/>
          <p:cNvSpPr/>
          <p:nvPr/>
        </p:nvSpPr>
        <p:spPr>
          <a:xfrm>
            <a:off x="8164513" y="3429000"/>
            <a:ext cx="360362"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6" name="Google Shape;1576;p150"/>
          <p:cNvSpPr txBox="1"/>
          <p:nvPr/>
        </p:nvSpPr>
        <p:spPr>
          <a:xfrm>
            <a:off x="8180388" y="3476625"/>
            <a:ext cx="350837"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
        <p:nvSpPr>
          <p:cNvPr id="1577" name="Google Shape;1577;p150"/>
          <p:cNvSpPr/>
          <p:nvPr/>
        </p:nvSpPr>
        <p:spPr>
          <a:xfrm>
            <a:off x="7135813" y="3429000"/>
            <a:ext cx="358775"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8" name="Google Shape;1578;p150"/>
          <p:cNvSpPr txBox="1"/>
          <p:nvPr/>
        </p:nvSpPr>
        <p:spPr>
          <a:xfrm>
            <a:off x="7151688" y="3476625"/>
            <a:ext cx="3365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579" name="Google Shape;1579;p150"/>
          <p:cNvSpPr/>
          <p:nvPr/>
        </p:nvSpPr>
        <p:spPr>
          <a:xfrm>
            <a:off x="6194425" y="3471863"/>
            <a:ext cx="360363"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0" name="Google Shape;1580;p150"/>
          <p:cNvSpPr txBox="1"/>
          <p:nvPr/>
        </p:nvSpPr>
        <p:spPr>
          <a:xfrm>
            <a:off x="6210300" y="3490913"/>
            <a:ext cx="3492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581" name="Google Shape;1581;p150"/>
          <p:cNvSpPr/>
          <p:nvPr/>
        </p:nvSpPr>
        <p:spPr>
          <a:xfrm>
            <a:off x="5389563" y="4349750"/>
            <a:ext cx="358775"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2" name="Google Shape;1582;p150"/>
          <p:cNvSpPr txBox="1"/>
          <p:nvPr/>
        </p:nvSpPr>
        <p:spPr>
          <a:xfrm>
            <a:off x="5419725" y="4394200"/>
            <a:ext cx="349250"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D</a:t>
            </a:r>
            <a:endParaRPr b="0" i="0" sz="1400" u="none" cap="none" strike="noStrike">
              <a:solidFill>
                <a:srgbClr val="000000"/>
              </a:solidFill>
              <a:latin typeface="Arial"/>
              <a:ea typeface="Arial"/>
              <a:cs typeface="Arial"/>
              <a:sym typeface="Arial"/>
            </a:endParaRPr>
          </a:p>
        </p:txBody>
      </p:sp>
      <p:sp>
        <p:nvSpPr>
          <p:cNvPr id="1583" name="Google Shape;1583;p150"/>
          <p:cNvSpPr/>
          <p:nvPr/>
        </p:nvSpPr>
        <p:spPr>
          <a:xfrm>
            <a:off x="6240463" y="4335463"/>
            <a:ext cx="358775"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4" name="Google Shape;1584;p150"/>
          <p:cNvSpPr txBox="1"/>
          <p:nvPr/>
        </p:nvSpPr>
        <p:spPr>
          <a:xfrm>
            <a:off x="6256338" y="4365625"/>
            <a:ext cx="336550"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cxnSp>
        <p:nvCxnSpPr>
          <p:cNvPr id="1585" name="Google Shape;1585;p150"/>
          <p:cNvCxnSpPr/>
          <p:nvPr/>
        </p:nvCxnSpPr>
        <p:spPr>
          <a:xfrm flipH="1">
            <a:off x="6508750" y="2865438"/>
            <a:ext cx="493713" cy="563562"/>
          </a:xfrm>
          <a:prstGeom prst="straightConnector1">
            <a:avLst/>
          </a:prstGeom>
          <a:noFill/>
          <a:ln cap="flat" cmpd="sng" w="28575">
            <a:solidFill>
              <a:schemeClr val="dk1"/>
            </a:solidFill>
            <a:prstDash val="solid"/>
            <a:round/>
            <a:headEnd len="med" w="med" type="triangle"/>
            <a:tailEnd len="sm" w="sm" type="none"/>
          </a:ln>
        </p:spPr>
      </p:cxnSp>
      <p:cxnSp>
        <p:nvCxnSpPr>
          <p:cNvPr id="1586" name="Google Shape;1586;p150"/>
          <p:cNvCxnSpPr/>
          <p:nvPr/>
        </p:nvCxnSpPr>
        <p:spPr>
          <a:xfrm>
            <a:off x="6375400" y="3889375"/>
            <a:ext cx="0" cy="460375"/>
          </a:xfrm>
          <a:prstGeom prst="straightConnector1">
            <a:avLst/>
          </a:prstGeom>
          <a:noFill/>
          <a:ln cap="flat" cmpd="sng" w="28575">
            <a:solidFill>
              <a:schemeClr val="dk1"/>
            </a:solidFill>
            <a:prstDash val="solid"/>
            <a:round/>
            <a:headEnd len="med" w="med" type="triangle"/>
            <a:tailEnd len="sm" w="sm" type="none"/>
          </a:ln>
        </p:spPr>
      </p:cxnSp>
      <p:cxnSp>
        <p:nvCxnSpPr>
          <p:cNvPr id="1587" name="Google Shape;1587;p150"/>
          <p:cNvCxnSpPr/>
          <p:nvPr/>
        </p:nvCxnSpPr>
        <p:spPr>
          <a:xfrm>
            <a:off x="6621463" y="3838575"/>
            <a:ext cx="581025" cy="511175"/>
          </a:xfrm>
          <a:prstGeom prst="straightConnector1">
            <a:avLst/>
          </a:prstGeom>
          <a:noFill/>
          <a:ln cap="flat" cmpd="sng" w="28575">
            <a:solidFill>
              <a:schemeClr val="dk1"/>
            </a:solidFill>
            <a:prstDash val="solid"/>
            <a:round/>
            <a:headEnd len="med" w="med" type="triangle"/>
            <a:tailEnd len="sm" w="sm" type="none"/>
          </a:ln>
        </p:spPr>
      </p:cxnSp>
      <p:cxnSp>
        <p:nvCxnSpPr>
          <p:cNvPr id="1588" name="Google Shape;1588;p150"/>
          <p:cNvCxnSpPr/>
          <p:nvPr/>
        </p:nvCxnSpPr>
        <p:spPr>
          <a:xfrm>
            <a:off x="7180263" y="2925763"/>
            <a:ext cx="88900" cy="460375"/>
          </a:xfrm>
          <a:prstGeom prst="straightConnector1">
            <a:avLst/>
          </a:prstGeom>
          <a:noFill/>
          <a:ln cap="flat" cmpd="sng" w="57150">
            <a:solidFill>
              <a:schemeClr val="dk1"/>
            </a:solidFill>
            <a:prstDash val="solid"/>
            <a:round/>
            <a:headEnd len="med" w="med" type="triangle"/>
            <a:tailEnd len="sm" w="sm" type="none"/>
          </a:ln>
        </p:spPr>
      </p:cxnSp>
      <p:cxnSp>
        <p:nvCxnSpPr>
          <p:cNvPr id="1589" name="Google Shape;1589;p150"/>
          <p:cNvCxnSpPr/>
          <p:nvPr/>
        </p:nvCxnSpPr>
        <p:spPr>
          <a:xfrm>
            <a:off x="7315200" y="2814638"/>
            <a:ext cx="849313" cy="614362"/>
          </a:xfrm>
          <a:prstGeom prst="straightConnector1">
            <a:avLst/>
          </a:prstGeom>
          <a:noFill/>
          <a:ln cap="flat" cmpd="sng" w="28575">
            <a:solidFill>
              <a:schemeClr val="dk1"/>
            </a:solidFill>
            <a:prstDash val="solid"/>
            <a:round/>
            <a:headEnd len="med" w="med" type="triangle"/>
            <a:tailEnd len="sm" w="sm" type="none"/>
          </a:ln>
        </p:spPr>
      </p:cxnSp>
      <p:cxnSp>
        <p:nvCxnSpPr>
          <p:cNvPr id="1590" name="Google Shape;1590;p150"/>
          <p:cNvCxnSpPr/>
          <p:nvPr/>
        </p:nvCxnSpPr>
        <p:spPr>
          <a:xfrm flipH="1">
            <a:off x="5702300" y="3786188"/>
            <a:ext cx="492125" cy="563562"/>
          </a:xfrm>
          <a:prstGeom prst="straightConnector1">
            <a:avLst/>
          </a:prstGeom>
          <a:noFill/>
          <a:ln cap="flat" cmpd="sng" w="28575">
            <a:solidFill>
              <a:schemeClr val="dk1"/>
            </a:solidFill>
            <a:prstDash val="solid"/>
            <a:round/>
            <a:headEnd len="med" w="med" type="triangle"/>
            <a:tailEnd len="sm" w="sm" type="none"/>
          </a:ln>
        </p:spPr>
      </p:cxnSp>
      <p:sp>
        <p:nvSpPr>
          <p:cNvPr id="1591" name="Google Shape;1591;p150"/>
          <p:cNvSpPr txBox="1"/>
          <p:nvPr/>
        </p:nvSpPr>
        <p:spPr>
          <a:xfrm>
            <a:off x="6499225" y="2919413"/>
            <a:ext cx="2984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592" name="Google Shape;1592;p150"/>
          <p:cNvSpPr txBox="1"/>
          <p:nvPr/>
        </p:nvSpPr>
        <p:spPr>
          <a:xfrm>
            <a:off x="7224713" y="3057525"/>
            <a:ext cx="2984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593" name="Google Shape;1593;p150"/>
          <p:cNvSpPr txBox="1"/>
          <p:nvPr/>
        </p:nvSpPr>
        <p:spPr>
          <a:xfrm>
            <a:off x="6919913" y="3876675"/>
            <a:ext cx="2984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
        <p:nvSpPr>
          <p:cNvPr id="1594" name="Google Shape;1594;p150"/>
          <p:cNvSpPr txBox="1"/>
          <p:nvPr/>
        </p:nvSpPr>
        <p:spPr>
          <a:xfrm>
            <a:off x="5651500" y="3867150"/>
            <a:ext cx="2984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595" name="Google Shape;1595;p150"/>
          <p:cNvSpPr txBox="1"/>
          <p:nvPr/>
        </p:nvSpPr>
        <p:spPr>
          <a:xfrm>
            <a:off x="6107113" y="4030663"/>
            <a:ext cx="2984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
        <p:nvSpPr>
          <p:cNvPr id="1596" name="Google Shape;1596;p150"/>
          <p:cNvSpPr/>
          <p:nvPr/>
        </p:nvSpPr>
        <p:spPr>
          <a:xfrm>
            <a:off x="7745413" y="4340225"/>
            <a:ext cx="528637" cy="611188"/>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7" name="Google Shape;1597;p150"/>
          <p:cNvSpPr txBox="1"/>
          <p:nvPr/>
        </p:nvSpPr>
        <p:spPr>
          <a:xfrm>
            <a:off x="7804150" y="4471988"/>
            <a:ext cx="438150" cy="366712"/>
          </a:xfrm>
          <a:prstGeom prst="rect">
            <a:avLst/>
          </a:prstGeom>
          <a:solidFill>
            <a:srgbClr val="0000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598" name="Google Shape;1598;p150"/>
          <p:cNvSpPr txBox="1"/>
          <p:nvPr/>
        </p:nvSpPr>
        <p:spPr>
          <a:xfrm>
            <a:off x="8370888" y="4452938"/>
            <a:ext cx="4762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599" name="Google Shape;1599;p150"/>
          <p:cNvSpPr/>
          <p:nvPr/>
        </p:nvSpPr>
        <p:spPr>
          <a:xfrm>
            <a:off x="8426450" y="4421188"/>
            <a:ext cx="358775" cy="409575"/>
          </a:xfrm>
          <a:prstGeom prst="ellipse">
            <a:avLst/>
          </a:prstGeom>
          <a:noFill/>
          <a:ln cap="flat" cmpd="sng" w="28575">
            <a:solidFill>
              <a:srgbClr val="00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600" name="Google Shape;1600;p150"/>
          <p:cNvCxnSpPr/>
          <p:nvPr/>
        </p:nvCxnSpPr>
        <p:spPr>
          <a:xfrm>
            <a:off x="7381875" y="3810000"/>
            <a:ext cx="493713" cy="642938"/>
          </a:xfrm>
          <a:prstGeom prst="straightConnector1">
            <a:avLst/>
          </a:prstGeom>
          <a:noFill/>
          <a:ln cap="flat" cmpd="sng" w="57150">
            <a:solidFill>
              <a:schemeClr val="dk1"/>
            </a:solidFill>
            <a:prstDash val="solid"/>
            <a:round/>
            <a:headEnd len="med" w="med" type="triangle"/>
            <a:tailEnd len="sm" w="sm" type="none"/>
          </a:ln>
        </p:spPr>
      </p:cxnSp>
      <p:cxnSp>
        <p:nvCxnSpPr>
          <p:cNvPr id="1601" name="Google Shape;1601;p150"/>
          <p:cNvCxnSpPr/>
          <p:nvPr/>
        </p:nvCxnSpPr>
        <p:spPr>
          <a:xfrm>
            <a:off x="8370888" y="3848100"/>
            <a:ext cx="160337" cy="544513"/>
          </a:xfrm>
          <a:prstGeom prst="straightConnector1">
            <a:avLst/>
          </a:prstGeom>
          <a:noFill/>
          <a:ln cap="flat" cmpd="sng" w="28575">
            <a:solidFill>
              <a:schemeClr val="dk1"/>
            </a:solidFill>
            <a:prstDash val="solid"/>
            <a:round/>
            <a:headEnd len="med" w="med" type="triangle"/>
            <a:tailEnd len="sm" w="sm" type="none"/>
          </a:ln>
        </p:spPr>
      </p:cxnSp>
      <p:sp>
        <p:nvSpPr>
          <p:cNvPr id="1602" name="Google Shape;1602;p150"/>
          <p:cNvSpPr txBox="1"/>
          <p:nvPr/>
        </p:nvSpPr>
        <p:spPr>
          <a:xfrm>
            <a:off x="7816850" y="2954338"/>
            <a:ext cx="2984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1603" name="Google Shape;1603;p150"/>
          <p:cNvSpPr txBox="1"/>
          <p:nvPr/>
        </p:nvSpPr>
        <p:spPr>
          <a:xfrm>
            <a:off x="8486775" y="3983038"/>
            <a:ext cx="2984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604" name="Google Shape;1604;p150"/>
          <p:cNvSpPr txBox="1"/>
          <p:nvPr/>
        </p:nvSpPr>
        <p:spPr>
          <a:xfrm>
            <a:off x="7667625" y="3944938"/>
            <a:ext cx="2984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grpSp>
        <p:nvGrpSpPr>
          <p:cNvPr id="1605" name="Google Shape;1605;p150"/>
          <p:cNvGrpSpPr/>
          <p:nvPr/>
        </p:nvGrpSpPr>
        <p:grpSpPr>
          <a:xfrm>
            <a:off x="7135813" y="4402138"/>
            <a:ext cx="363537" cy="409575"/>
            <a:chOff x="4657" y="2719"/>
            <a:chExt cx="229" cy="258"/>
          </a:xfrm>
        </p:grpSpPr>
        <p:sp>
          <p:nvSpPr>
            <p:cNvPr id="1606" name="Google Shape;1606;p150"/>
            <p:cNvSpPr txBox="1"/>
            <p:nvPr/>
          </p:nvSpPr>
          <p:spPr>
            <a:xfrm>
              <a:off x="4658" y="2739"/>
              <a:ext cx="228" cy="2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607" name="Google Shape;1607;p150"/>
            <p:cNvSpPr/>
            <p:nvPr/>
          </p:nvSpPr>
          <p:spPr>
            <a:xfrm>
              <a:off x="4657" y="2719"/>
              <a:ext cx="226" cy="258"/>
            </a:xfrm>
            <a:prstGeom prst="ellipse">
              <a:avLst/>
            </a:prstGeom>
            <a:no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608" name="Google Shape;1608;p150"/>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5"/>
          <p:cNvSpPr txBox="1"/>
          <p:nvPr>
            <p:ph idx="10" type="dt"/>
          </p:nvPr>
        </p:nvSpPr>
        <p:spPr>
          <a:xfrm>
            <a:off x="381000" y="6400800"/>
            <a:ext cx="2895600" cy="304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b="1" lang="en-US" sz="1000">
                <a:latin typeface="Arial"/>
                <a:ea typeface="Arial"/>
                <a:cs typeface="Arial"/>
                <a:sym typeface="Arial"/>
              </a:rPr>
              <a:t>3/28/2022</a:t>
            </a:r>
            <a:endParaRPr b="1" sz="1000">
              <a:latin typeface="Arial"/>
              <a:ea typeface="Arial"/>
              <a:cs typeface="Arial"/>
              <a:sym typeface="Arial"/>
            </a:endParaRPr>
          </a:p>
        </p:txBody>
      </p:sp>
      <p:sp>
        <p:nvSpPr>
          <p:cNvPr id="270" name="Google Shape;270;p15"/>
          <p:cNvSpPr txBox="1"/>
          <p:nvPr>
            <p:ph type="title"/>
          </p:nvPr>
        </p:nvSpPr>
        <p:spPr>
          <a:xfrm>
            <a:off x="2286000" y="235314"/>
            <a:ext cx="3429000" cy="6096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556"/>
              <a:buNone/>
            </a:pPr>
            <a:r>
              <a:rPr b="1" lang="en-US">
                <a:solidFill>
                  <a:srgbClr val="FF0000"/>
                </a:solidFill>
              </a:rPr>
              <a:t>Agents</a:t>
            </a:r>
            <a:endParaRPr/>
          </a:p>
        </p:txBody>
      </p:sp>
      <p:sp>
        <p:nvSpPr>
          <p:cNvPr id="271" name="Google Shape;271;p15"/>
          <p:cNvSpPr txBox="1"/>
          <p:nvPr>
            <p:ph idx="1" type="body"/>
          </p:nvPr>
        </p:nvSpPr>
        <p:spPr>
          <a:xfrm>
            <a:off x="172387" y="1507761"/>
            <a:ext cx="8743013" cy="5045439"/>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000"/>
              <a:buFont typeface="Arial"/>
              <a:buNone/>
            </a:pPr>
            <a:r>
              <a:t/>
            </a:r>
            <a:endParaRPr sz="2000"/>
          </a:p>
          <a:p>
            <a:pPr indent="0" lvl="0" marL="0" rtl="0" algn="l">
              <a:lnSpc>
                <a:spcPct val="90000"/>
              </a:lnSpc>
              <a:spcBef>
                <a:spcPts val="400"/>
              </a:spcBef>
              <a:spcAft>
                <a:spcPts val="0"/>
              </a:spcAft>
              <a:buClr>
                <a:srgbClr val="7030A0"/>
              </a:buClr>
              <a:buSzPts val="2000"/>
              <a:buNone/>
            </a:pPr>
            <a:r>
              <a:rPr b="1" lang="en-US" sz="2000">
                <a:solidFill>
                  <a:srgbClr val="7030A0"/>
                </a:solidFill>
              </a:rPr>
              <a:t>1. Human agent</a:t>
            </a:r>
            <a:r>
              <a:rPr lang="en-US" sz="2000">
                <a:solidFill>
                  <a:srgbClr val="7030A0"/>
                </a:solidFill>
              </a:rPr>
              <a:t>: </a:t>
            </a:r>
            <a:r>
              <a:rPr lang="en-US" sz="2000"/>
              <a:t>eyes, ears, and other organs used as </a:t>
            </a:r>
            <a:r>
              <a:rPr b="1" lang="en-US" sz="2000">
                <a:solidFill>
                  <a:srgbClr val="7030A0"/>
                </a:solidFill>
              </a:rPr>
              <a:t>sensors</a:t>
            </a:r>
            <a:r>
              <a:rPr b="1" lang="en-US" sz="2000"/>
              <a:t>; </a:t>
            </a:r>
            <a:endParaRPr/>
          </a:p>
          <a:p>
            <a:pPr indent="-342900" lvl="0" marL="342900" rtl="0" algn="l">
              <a:lnSpc>
                <a:spcPct val="90000"/>
              </a:lnSpc>
              <a:spcBef>
                <a:spcPts val="400"/>
              </a:spcBef>
              <a:spcAft>
                <a:spcPts val="0"/>
              </a:spcAft>
              <a:buClr>
                <a:schemeClr val="dk1"/>
              </a:buClr>
              <a:buSzPts val="2000"/>
              <a:buChar char="•"/>
            </a:pPr>
            <a:r>
              <a:rPr lang="en-US" sz="2000"/>
              <a:t>hands, legs, mouth, and other body parts used as  </a:t>
            </a:r>
            <a:r>
              <a:rPr b="1" lang="en-US" sz="2000">
                <a:solidFill>
                  <a:srgbClr val="7030A0"/>
                </a:solidFill>
              </a:rPr>
              <a:t>actuators/ Effector</a:t>
            </a:r>
            <a:endParaRPr/>
          </a:p>
          <a:p>
            <a:pPr indent="-342900" lvl="0" marL="342900" rtl="0" algn="l">
              <a:lnSpc>
                <a:spcPct val="90000"/>
              </a:lnSpc>
              <a:spcBef>
                <a:spcPts val="400"/>
              </a:spcBef>
              <a:spcAft>
                <a:spcPts val="0"/>
              </a:spcAft>
              <a:buClr>
                <a:schemeClr val="dk1"/>
              </a:buClr>
              <a:buSzPts val="2000"/>
              <a:buFont typeface="Arial"/>
              <a:buNone/>
            </a:pPr>
            <a:r>
              <a:t/>
            </a:r>
            <a:endParaRPr sz="2000">
              <a:solidFill>
                <a:srgbClr val="7030A0"/>
              </a:solidFill>
            </a:endParaRPr>
          </a:p>
          <a:p>
            <a:pPr indent="0" lvl="0" marL="0" rtl="0" algn="l">
              <a:lnSpc>
                <a:spcPct val="90000"/>
              </a:lnSpc>
              <a:spcBef>
                <a:spcPts val="400"/>
              </a:spcBef>
              <a:spcAft>
                <a:spcPts val="0"/>
              </a:spcAft>
              <a:buClr>
                <a:srgbClr val="7030A0"/>
              </a:buClr>
              <a:buSzPts val="2000"/>
              <a:buNone/>
            </a:pPr>
            <a:r>
              <a:rPr b="1" lang="en-US" sz="2000">
                <a:solidFill>
                  <a:srgbClr val="7030A0"/>
                </a:solidFill>
              </a:rPr>
              <a:t>2. Robotic agent:</a:t>
            </a:r>
            <a:endParaRPr/>
          </a:p>
          <a:p>
            <a:pPr indent="-285750" lvl="1" marL="742950" rtl="0" algn="l">
              <a:lnSpc>
                <a:spcPct val="90000"/>
              </a:lnSpc>
              <a:spcBef>
                <a:spcPts val="400"/>
              </a:spcBef>
              <a:spcAft>
                <a:spcPts val="0"/>
              </a:spcAft>
              <a:buClr>
                <a:srgbClr val="7030A0"/>
              </a:buClr>
              <a:buSzPts val="2000"/>
              <a:buChar char="–"/>
            </a:pPr>
            <a:r>
              <a:rPr b="1" lang="en-US" sz="2000">
                <a:solidFill>
                  <a:srgbClr val="7030A0"/>
                </a:solidFill>
              </a:rPr>
              <a:t>Sensors:- </a:t>
            </a:r>
            <a:r>
              <a:rPr lang="en-US" sz="2000"/>
              <a:t>cameras (picture Analysis) and infrared range finders for sensors, Solar Sensor. </a:t>
            </a:r>
            <a:endParaRPr/>
          </a:p>
          <a:p>
            <a:pPr indent="-285750" lvl="1" marL="742950" rtl="0" algn="l">
              <a:lnSpc>
                <a:spcPct val="90000"/>
              </a:lnSpc>
              <a:spcBef>
                <a:spcPts val="400"/>
              </a:spcBef>
              <a:spcAft>
                <a:spcPts val="0"/>
              </a:spcAft>
              <a:buClr>
                <a:srgbClr val="7030A0"/>
              </a:buClr>
              <a:buSzPts val="2000"/>
              <a:buChar char="–"/>
            </a:pPr>
            <a:r>
              <a:rPr lang="en-US" sz="2000">
                <a:solidFill>
                  <a:srgbClr val="7030A0"/>
                </a:solidFill>
              </a:rPr>
              <a:t> </a:t>
            </a:r>
            <a:r>
              <a:rPr b="1" lang="en-US" sz="2000">
                <a:solidFill>
                  <a:srgbClr val="7030A0"/>
                </a:solidFill>
              </a:rPr>
              <a:t>Actuators-</a:t>
            </a:r>
            <a:r>
              <a:rPr lang="en-US" sz="2000"/>
              <a:t> various motors, speakers, Wheels</a:t>
            </a:r>
            <a:endParaRPr/>
          </a:p>
          <a:p>
            <a:pPr indent="0" lvl="1" marL="457200" rtl="0" algn="l">
              <a:lnSpc>
                <a:spcPct val="90000"/>
              </a:lnSpc>
              <a:spcBef>
                <a:spcPts val="400"/>
              </a:spcBef>
              <a:spcAft>
                <a:spcPts val="0"/>
              </a:spcAft>
              <a:buClr>
                <a:schemeClr val="dk1"/>
              </a:buClr>
              <a:buSzPts val="2000"/>
              <a:buFont typeface="Arial"/>
              <a:buNone/>
            </a:pPr>
            <a:r>
              <a:t/>
            </a:r>
            <a:endParaRPr sz="2000"/>
          </a:p>
          <a:p>
            <a:pPr indent="0" lvl="0" marL="0" rtl="0" algn="l">
              <a:lnSpc>
                <a:spcPct val="90000"/>
              </a:lnSpc>
              <a:spcBef>
                <a:spcPts val="400"/>
              </a:spcBef>
              <a:spcAft>
                <a:spcPts val="0"/>
              </a:spcAft>
              <a:buClr>
                <a:srgbClr val="7030A0"/>
              </a:buClr>
              <a:buSzPts val="2000"/>
              <a:buNone/>
            </a:pPr>
            <a:r>
              <a:rPr b="1" lang="en-US" sz="2000">
                <a:solidFill>
                  <a:srgbClr val="7030A0"/>
                </a:solidFill>
              </a:rPr>
              <a:t>3. Software Agent(Soft Bot)          </a:t>
            </a:r>
            <a:endParaRPr/>
          </a:p>
          <a:p>
            <a:pPr indent="-285750" lvl="1" marL="742950" rtl="0" algn="l">
              <a:lnSpc>
                <a:spcPct val="90000"/>
              </a:lnSpc>
              <a:spcBef>
                <a:spcPts val="400"/>
              </a:spcBef>
              <a:spcAft>
                <a:spcPts val="0"/>
              </a:spcAft>
              <a:buClr>
                <a:schemeClr val="dk1"/>
              </a:buClr>
              <a:buSzPts val="2000"/>
              <a:buChar char="–"/>
            </a:pPr>
            <a:r>
              <a:rPr lang="en-US" sz="2000"/>
              <a:t>Functions as sensors</a:t>
            </a:r>
            <a:endParaRPr/>
          </a:p>
          <a:p>
            <a:pPr indent="-285750" lvl="1" marL="742950" rtl="0" algn="l">
              <a:lnSpc>
                <a:spcPct val="90000"/>
              </a:lnSpc>
              <a:spcBef>
                <a:spcPts val="400"/>
              </a:spcBef>
              <a:spcAft>
                <a:spcPts val="0"/>
              </a:spcAft>
              <a:buClr>
                <a:schemeClr val="dk1"/>
              </a:buClr>
              <a:buSzPts val="2000"/>
              <a:buChar char="–"/>
            </a:pPr>
            <a:r>
              <a:rPr lang="en-US" sz="2000"/>
              <a:t>Functions as actuators</a:t>
            </a:r>
            <a:endParaRPr/>
          </a:p>
          <a:p>
            <a:pPr indent="-285750" lvl="1" marL="742950" rtl="0" algn="l">
              <a:lnSpc>
                <a:spcPct val="90000"/>
              </a:lnSpc>
              <a:spcBef>
                <a:spcPts val="400"/>
              </a:spcBef>
              <a:spcAft>
                <a:spcPts val="0"/>
              </a:spcAft>
              <a:buClr>
                <a:srgbClr val="7030A0"/>
              </a:buClr>
              <a:buSzPts val="2000"/>
              <a:buChar char="–"/>
            </a:pPr>
            <a:r>
              <a:rPr b="1" lang="en-US" sz="2000">
                <a:solidFill>
                  <a:srgbClr val="7030A0"/>
                </a:solidFill>
              </a:rPr>
              <a:t>Ex. Askjeeves.com, google.com</a:t>
            </a:r>
            <a:endParaRPr/>
          </a:p>
          <a:p>
            <a:pPr indent="0" lvl="1" marL="457200" rtl="0" algn="l">
              <a:lnSpc>
                <a:spcPct val="90000"/>
              </a:lnSpc>
              <a:spcBef>
                <a:spcPts val="400"/>
              </a:spcBef>
              <a:spcAft>
                <a:spcPts val="0"/>
              </a:spcAft>
              <a:buClr>
                <a:schemeClr val="dk1"/>
              </a:buClr>
              <a:buSzPts val="2000"/>
              <a:buFont typeface="Arial"/>
              <a:buNone/>
            </a:pPr>
            <a:r>
              <a:t/>
            </a:r>
            <a:endParaRPr b="1" sz="2000">
              <a:solidFill>
                <a:srgbClr val="7030A0"/>
              </a:solidFill>
            </a:endParaRPr>
          </a:p>
          <a:p>
            <a:pPr indent="-285750" lvl="1" marL="742950" rtl="0" algn="l">
              <a:lnSpc>
                <a:spcPct val="90000"/>
              </a:lnSpc>
              <a:spcBef>
                <a:spcPts val="320"/>
              </a:spcBef>
              <a:spcAft>
                <a:spcPts val="0"/>
              </a:spcAft>
              <a:buClr>
                <a:schemeClr val="dk1"/>
              </a:buClr>
              <a:buSzPts val="1600"/>
              <a:buFont typeface="Arial"/>
              <a:buNone/>
            </a:pPr>
            <a:r>
              <a:t/>
            </a:r>
            <a:endParaRPr sz="1600"/>
          </a:p>
          <a:p>
            <a:pPr indent="-215900" lvl="0" marL="342900" rtl="0" algn="l">
              <a:lnSpc>
                <a:spcPct val="90000"/>
              </a:lnSpc>
              <a:spcBef>
                <a:spcPts val="400"/>
              </a:spcBef>
              <a:spcAft>
                <a:spcPts val="0"/>
              </a:spcAft>
              <a:buClr>
                <a:schemeClr val="dk1"/>
              </a:buClr>
              <a:buSzPts val="2000"/>
              <a:buNone/>
            </a:pPr>
            <a:r>
              <a:t/>
            </a:r>
            <a:endParaRPr sz="2000"/>
          </a:p>
          <a:p>
            <a:pPr indent="-215900" lvl="0" marL="342900" rtl="0" algn="l">
              <a:lnSpc>
                <a:spcPct val="90000"/>
              </a:lnSpc>
              <a:spcBef>
                <a:spcPts val="400"/>
              </a:spcBef>
              <a:spcAft>
                <a:spcPts val="0"/>
              </a:spcAft>
              <a:buClr>
                <a:schemeClr val="dk1"/>
              </a:buClr>
              <a:buSzPts val="2000"/>
              <a:buNone/>
            </a:pPr>
            <a:r>
              <a:t/>
            </a:r>
            <a:endParaRPr sz="2000"/>
          </a:p>
          <a:p>
            <a:pPr indent="-215900" lvl="0" marL="342900" rtl="0" algn="l">
              <a:lnSpc>
                <a:spcPct val="90000"/>
              </a:lnSpc>
              <a:spcBef>
                <a:spcPts val="400"/>
              </a:spcBef>
              <a:spcAft>
                <a:spcPts val="0"/>
              </a:spcAft>
              <a:buClr>
                <a:schemeClr val="dk1"/>
              </a:buClr>
              <a:buSzPts val="2000"/>
              <a:buNone/>
            </a:pPr>
            <a:r>
              <a:t/>
            </a:r>
            <a:endParaRPr sz="2000"/>
          </a:p>
          <a:p>
            <a:pPr indent="-215900" lvl="0" marL="342900" rtl="0" algn="l">
              <a:lnSpc>
                <a:spcPct val="90000"/>
              </a:lnSpc>
              <a:spcBef>
                <a:spcPts val="400"/>
              </a:spcBef>
              <a:spcAft>
                <a:spcPts val="0"/>
              </a:spcAft>
              <a:buClr>
                <a:schemeClr val="dk1"/>
              </a:buClr>
              <a:buSzPts val="2000"/>
              <a:buNone/>
            </a:pPr>
            <a:r>
              <a:t/>
            </a:r>
            <a:endParaRPr sz="2000">
              <a:solidFill>
                <a:srgbClr val="7030A0"/>
              </a:solidFill>
            </a:endParaRPr>
          </a:p>
        </p:txBody>
      </p:sp>
      <p:sp>
        <p:nvSpPr>
          <p:cNvPr id="272" name="Google Shape;272;p15"/>
          <p:cNvSpPr txBox="1"/>
          <p:nvPr>
            <p:ph idx="12" type="sldNum"/>
          </p:nvPr>
        </p:nvSpPr>
        <p:spPr>
          <a:xfrm>
            <a:off x="1524000" y="6248400"/>
            <a:ext cx="1295400" cy="457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73" name="Google Shape;273;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274" name="Google Shape;274;p15"/>
          <p:cNvPicPr preferRelativeResize="0"/>
          <p:nvPr/>
        </p:nvPicPr>
        <p:blipFill rotWithShape="1">
          <a:blip r:embed="rId3">
            <a:alphaModFix/>
          </a:blip>
          <a:srcRect b="0" l="0" r="0" t="0"/>
          <a:stretch/>
        </p:blipFill>
        <p:spPr>
          <a:xfrm>
            <a:off x="0" y="0"/>
            <a:ext cx="1270000" cy="1200150"/>
          </a:xfrm>
          <a:prstGeom prst="rect">
            <a:avLst/>
          </a:prstGeom>
          <a:noFill/>
          <a:ln>
            <a:noFill/>
          </a:ln>
        </p:spPr>
      </p:pic>
      <p:sp>
        <p:nvSpPr>
          <p:cNvPr id="275" name="Google Shape;275;p15"/>
          <p:cNvSpPr/>
          <p:nvPr/>
        </p:nvSpPr>
        <p:spPr>
          <a:xfrm>
            <a:off x="1524000" y="906853"/>
            <a:ext cx="7391400" cy="84023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A5A5A5"/>
                </a:solidFill>
                <a:latin typeface="Calibri"/>
                <a:ea typeface="Calibri"/>
                <a:cs typeface="Calibri"/>
                <a:sym typeface="Calibri"/>
              </a:rPr>
              <a:t>An agent is anything that can be viewed as perceiving its environment through sensors and acting upon that environment through actuators/ effectors</a:t>
            </a:r>
            <a:endParaRPr b="0" i="0" sz="1800" u="none" cap="none" strike="noStrike">
              <a:solidFill>
                <a:srgbClr val="A5A5A5"/>
              </a:solidFill>
              <a:latin typeface="Calibri"/>
              <a:ea typeface="Calibri"/>
              <a:cs typeface="Calibri"/>
              <a:sym typeface="Calibri"/>
            </a:endParaRPr>
          </a:p>
        </p:txBody>
      </p:sp>
      <p:sp>
        <p:nvSpPr>
          <p:cNvPr id="276" name="Google Shape;276;p15"/>
          <p:cNvSpPr/>
          <p:nvPr/>
        </p:nvSpPr>
        <p:spPr>
          <a:xfrm>
            <a:off x="5219700" y="4495800"/>
            <a:ext cx="3200400" cy="646331"/>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7030A0"/>
              </a:buClr>
              <a:buSzPts val="2000"/>
              <a:buFont typeface="Calibri"/>
              <a:buNone/>
            </a:pPr>
            <a:r>
              <a:rPr b="1" i="0" lang="en-US" sz="2000" u="none" cap="none" strike="noStrike">
                <a:solidFill>
                  <a:srgbClr val="7030A0"/>
                </a:solidFill>
                <a:latin typeface="Calibri"/>
                <a:ea typeface="Calibri"/>
                <a:cs typeface="Calibri"/>
                <a:sym typeface="Calibri"/>
              </a:rPr>
              <a:t>4. Expert System</a:t>
            </a:r>
            <a:endParaRPr b="0" i="0" sz="1400" u="none" cap="none" strike="noStrike">
              <a:solidFill>
                <a:srgbClr val="000000"/>
              </a:solidFill>
              <a:latin typeface="Arial"/>
              <a:ea typeface="Arial"/>
              <a:cs typeface="Arial"/>
              <a:sym typeface="Arial"/>
            </a:endParaRPr>
          </a:p>
          <a:p>
            <a:pPr indent="0" lvl="1" marL="457200" marR="0" rtl="0" algn="l">
              <a:lnSpc>
                <a:spcPct val="9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Ex- Cardiologist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2" name="Shape 1612"/>
        <p:cNvGrpSpPr/>
        <p:nvPr/>
      </p:nvGrpSpPr>
      <p:grpSpPr>
        <a:xfrm>
          <a:off x="0" y="0"/>
          <a:ext cx="0" cy="0"/>
          <a:chOff x="0" y="0"/>
          <a:chExt cx="0" cy="0"/>
        </a:xfrm>
      </p:grpSpPr>
      <p:sp>
        <p:nvSpPr>
          <p:cNvPr id="1613" name="Google Shape;1613;p15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614" name="Google Shape;1614;p151"/>
          <p:cNvSpPr/>
          <p:nvPr/>
        </p:nvSpPr>
        <p:spPr>
          <a:xfrm>
            <a:off x="7831138" y="4440238"/>
            <a:ext cx="358775"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5" name="Google Shape;1615;p151"/>
          <p:cNvSpPr/>
          <p:nvPr/>
        </p:nvSpPr>
        <p:spPr>
          <a:xfrm>
            <a:off x="5257800" y="2209800"/>
            <a:ext cx="3886200" cy="3200400"/>
          </a:xfrm>
          <a:prstGeom prst="rect">
            <a:avLst/>
          </a:prstGeom>
          <a:solidFill>
            <a:schemeClr val="lt1"/>
          </a:solidFill>
          <a:ln>
            <a:noFill/>
          </a:ln>
        </p:spPr>
        <p:txBody>
          <a:bodyPr anchorCtr="0" anchor="ctr" bIns="46025" lIns="92075" spcFirstLastPara="1" rIns="92075" wrap="square" tIns="460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6" name="Google Shape;1616;p151"/>
          <p:cNvSpPr txBox="1"/>
          <p:nvPr>
            <p:ph type="title"/>
          </p:nvPr>
        </p:nvSpPr>
        <p:spPr>
          <a:xfrm>
            <a:off x="385763" y="34925"/>
            <a:ext cx="8220075" cy="4222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4000">
                <a:solidFill>
                  <a:srgbClr val="7030A0"/>
                </a:solidFill>
              </a:rPr>
              <a:t>Uniform-Cost Search </a:t>
            </a:r>
            <a:endParaRPr/>
          </a:p>
        </p:txBody>
      </p:sp>
      <p:sp>
        <p:nvSpPr>
          <p:cNvPr id="1617" name="Google Shape;1617;p151"/>
          <p:cNvSpPr txBox="1"/>
          <p:nvPr>
            <p:ph idx="1" type="body"/>
          </p:nvPr>
        </p:nvSpPr>
        <p:spPr>
          <a:xfrm>
            <a:off x="304800" y="685800"/>
            <a:ext cx="8542338" cy="6019800"/>
          </a:xfrm>
          <a:prstGeom prst="rect">
            <a:avLst/>
          </a:prstGeom>
          <a:noFill/>
          <a:ln>
            <a:noFill/>
          </a:ln>
        </p:spPr>
        <p:txBody>
          <a:bodyPr anchorCtr="0" anchor="t" bIns="45700" lIns="91425" spcFirstLastPara="1" rIns="91425" wrap="square" tIns="45700">
            <a:noAutofit/>
          </a:bodyPr>
          <a:lstStyle/>
          <a:p>
            <a:pPr indent="-225425" lvl="0" marL="225425" rtl="0" algn="l">
              <a:lnSpc>
                <a:spcPct val="90000"/>
              </a:lnSpc>
              <a:spcBef>
                <a:spcPts val="0"/>
              </a:spcBef>
              <a:spcAft>
                <a:spcPts val="0"/>
              </a:spcAft>
              <a:buClr>
                <a:schemeClr val="dk1"/>
              </a:buClr>
              <a:buSzPts val="2400"/>
              <a:buFont typeface="Noto Sans Symbols"/>
              <a:buNone/>
            </a:pPr>
            <a:r>
              <a:rPr lang="en-US" sz="2400"/>
              <a:t>GENERAL-SEARCH(problem, ENQUEUE-BY-PATH-COST) </a:t>
            </a:r>
            <a:endParaRPr/>
          </a:p>
          <a:p>
            <a:pPr indent="-225425" lvl="0" marL="225425" rtl="0" algn="l">
              <a:lnSpc>
                <a:spcPct val="90000"/>
              </a:lnSpc>
              <a:spcBef>
                <a:spcPts val="560"/>
              </a:spcBef>
              <a:spcAft>
                <a:spcPts val="0"/>
              </a:spcAft>
              <a:buClr>
                <a:schemeClr val="dk1"/>
              </a:buClr>
              <a:buSzPts val="2800"/>
              <a:buFont typeface="Noto Sans Symbols"/>
              <a:buNone/>
            </a:pPr>
            <a:r>
              <a:rPr b="1" lang="en-US" sz="2800"/>
              <a:t>exp. node  nodes list			CLOSED list</a:t>
            </a:r>
            <a:endParaRPr sz="2400"/>
          </a:p>
          <a:p>
            <a:pPr indent="-225425" lvl="0" marL="225425" rtl="0" algn="l">
              <a:lnSpc>
                <a:spcPct val="90000"/>
              </a:lnSpc>
              <a:spcBef>
                <a:spcPts val="480"/>
              </a:spcBef>
              <a:spcAft>
                <a:spcPts val="0"/>
              </a:spcAft>
              <a:buClr>
                <a:schemeClr val="dk1"/>
              </a:buClr>
              <a:buSzPts val="2400"/>
              <a:buFont typeface="Noto Sans Symbols"/>
              <a:buNone/>
            </a:pPr>
            <a:r>
              <a:rPr lang="en-US" sz="2400"/>
              <a:t>              {S(0)}</a:t>
            </a:r>
            <a:endParaRPr/>
          </a:p>
          <a:p>
            <a:pPr indent="-225425" lvl="0" marL="225425" rtl="0" algn="l">
              <a:lnSpc>
                <a:spcPct val="90000"/>
              </a:lnSpc>
              <a:spcBef>
                <a:spcPts val="480"/>
              </a:spcBef>
              <a:spcAft>
                <a:spcPts val="0"/>
              </a:spcAft>
              <a:buClr>
                <a:schemeClr val="dk1"/>
              </a:buClr>
              <a:buSzPts val="2400"/>
              <a:buFont typeface="Noto Sans Symbols"/>
              <a:buNone/>
            </a:pPr>
            <a:r>
              <a:rPr lang="en-US" sz="2400"/>
              <a:t>      S      {A(1) B(5) C(8)}</a:t>
            </a:r>
            <a:endParaRPr/>
          </a:p>
          <a:p>
            <a:pPr indent="-225425" lvl="0" marL="225425" rtl="0" algn="l">
              <a:lnSpc>
                <a:spcPct val="90000"/>
              </a:lnSpc>
              <a:spcBef>
                <a:spcPts val="480"/>
              </a:spcBef>
              <a:spcAft>
                <a:spcPts val="0"/>
              </a:spcAft>
              <a:buClr>
                <a:schemeClr val="dk1"/>
              </a:buClr>
              <a:buSzPts val="2400"/>
              <a:buFont typeface="Noto Sans Symbols"/>
              <a:buNone/>
            </a:pPr>
            <a:r>
              <a:rPr lang="en-US" sz="2400"/>
              <a:t>      A      {D(4) B(5) C(8) E(8) G(10)}</a:t>
            </a:r>
            <a:endParaRPr/>
          </a:p>
          <a:p>
            <a:pPr indent="-225425" lvl="0" marL="225425" rtl="0" algn="l">
              <a:lnSpc>
                <a:spcPct val="90000"/>
              </a:lnSpc>
              <a:spcBef>
                <a:spcPts val="480"/>
              </a:spcBef>
              <a:spcAft>
                <a:spcPts val="0"/>
              </a:spcAft>
              <a:buClr>
                <a:schemeClr val="dk1"/>
              </a:buClr>
              <a:buSzPts val="2400"/>
              <a:buFont typeface="Noto Sans Symbols"/>
              <a:buNone/>
            </a:pPr>
            <a:r>
              <a:rPr lang="en-US" sz="2400"/>
              <a:t>      D      {B(5) C(8) E(8) G(10)}</a:t>
            </a:r>
            <a:endParaRPr/>
          </a:p>
          <a:p>
            <a:pPr indent="-225425" lvl="0" marL="225425" rtl="0" algn="l">
              <a:lnSpc>
                <a:spcPct val="90000"/>
              </a:lnSpc>
              <a:spcBef>
                <a:spcPts val="480"/>
              </a:spcBef>
              <a:spcAft>
                <a:spcPts val="0"/>
              </a:spcAft>
              <a:buClr>
                <a:schemeClr val="dk1"/>
              </a:buClr>
              <a:buSzPts val="2400"/>
              <a:buFont typeface="Noto Sans Symbols"/>
              <a:buNone/>
            </a:pPr>
            <a:r>
              <a:rPr lang="en-US" sz="2400"/>
              <a:t>      B      {C(8) E(8) G’(9) G(10)}                </a:t>
            </a:r>
            <a:endParaRPr/>
          </a:p>
          <a:p>
            <a:pPr indent="-225425" lvl="0" marL="225425" rtl="0" algn="l">
              <a:lnSpc>
                <a:spcPct val="90000"/>
              </a:lnSpc>
              <a:spcBef>
                <a:spcPts val="480"/>
              </a:spcBef>
              <a:spcAft>
                <a:spcPts val="0"/>
              </a:spcAft>
              <a:buClr>
                <a:schemeClr val="dk1"/>
              </a:buClr>
              <a:buSzPts val="2400"/>
              <a:buFont typeface="Noto Sans Symbols"/>
              <a:buNone/>
            </a:pPr>
            <a:r>
              <a:rPr lang="en-US" sz="2400"/>
              <a:t>      C      {E(8) G’(9) G(10) G”(13)}       </a:t>
            </a:r>
            <a:endParaRPr/>
          </a:p>
          <a:p>
            <a:pPr indent="-225425" lvl="0" marL="225425" rtl="0" algn="l">
              <a:lnSpc>
                <a:spcPct val="90000"/>
              </a:lnSpc>
              <a:spcBef>
                <a:spcPts val="480"/>
              </a:spcBef>
              <a:spcAft>
                <a:spcPts val="0"/>
              </a:spcAft>
              <a:buClr>
                <a:schemeClr val="dk1"/>
              </a:buClr>
              <a:buSzPts val="2400"/>
              <a:buFont typeface="Noto Sans Symbols"/>
              <a:buNone/>
            </a:pPr>
            <a:r>
              <a:rPr lang="en-US" sz="2400"/>
              <a:t>      E      {G’(9) G(10) G”(13) }</a:t>
            </a:r>
            <a:endParaRPr/>
          </a:p>
          <a:p>
            <a:pPr indent="-225425" lvl="0" marL="225425" rtl="0" algn="l">
              <a:lnSpc>
                <a:spcPct val="90000"/>
              </a:lnSpc>
              <a:spcBef>
                <a:spcPts val="480"/>
              </a:spcBef>
              <a:spcAft>
                <a:spcPts val="0"/>
              </a:spcAft>
              <a:buClr>
                <a:schemeClr val="dk1"/>
              </a:buClr>
              <a:buSzPts val="2400"/>
              <a:buFont typeface="Noto Sans Symbols"/>
              <a:buNone/>
            </a:pPr>
            <a:r>
              <a:rPr lang="en-US" sz="2400"/>
              <a:t>      G’      {G(10) G”(13) }                             </a:t>
            </a:r>
            <a:endParaRPr/>
          </a:p>
          <a:p>
            <a:pPr indent="-225425" lvl="0" marL="225425" rtl="0" algn="l">
              <a:lnSpc>
                <a:spcPct val="90000"/>
              </a:lnSpc>
              <a:spcBef>
                <a:spcPts val="960"/>
              </a:spcBef>
              <a:spcAft>
                <a:spcPts val="0"/>
              </a:spcAft>
              <a:buClr>
                <a:schemeClr val="dk1"/>
              </a:buClr>
              <a:buSzPts val="2400"/>
              <a:buFont typeface="Noto Sans Symbols"/>
              <a:buNone/>
            </a:pPr>
            <a:r>
              <a:rPr lang="en-US" sz="2400"/>
              <a:t>   </a:t>
            </a:r>
            <a:endParaRPr/>
          </a:p>
          <a:p>
            <a:pPr indent="-225425" lvl="0" marL="225425" rtl="0" algn="l">
              <a:lnSpc>
                <a:spcPct val="90000"/>
              </a:lnSpc>
              <a:spcBef>
                <a:spcPts val="960"/>
              </a:spcBef>
              <a:spcAft>
                <a:spcPts val="0"/>
              </a:spcAft>
              <a:buClr>
                <a:schemeClr val="dk1"/>
              </a:buClr>
              <a:buSzPts val="2400"/>
              <a:buFont typeface="Noto Sans Symbols"/>
              <a:buNone/>
            </a:pPr>
            <a:r>
              <a:rPr lang="en-US" sz="2400"/>
              <a:t> Solution path found is S B G  &lt;-- this G </a:t>
            </a:r>
            <a:r>
              <a:rPr lang="en-US" sz="2400">
                <a:solidFill>
                  <a:srgbClr val="FF6600"/>
                </a:solidFill>
              </a:rPr>
              <a:t>has cost 9, not 10</a:t>
            </a:r>
            <a:endParaRPr/>
          </a:p>
          <a:p>
            <a:pPr indent="-225425" lvl="0" marL="225425" rtl="0" algn="l">
              <a:lnSpc>
                <a:spcPct val="90000"/>
              </a:lnSpc>
              <a:spcBef>
                <a:spcPts val="560"/>
              </a:spcBef>
              <a:spcAft>
                <a:spcPts val="0"/>
              </a:spcAft>
              <a:buClr>
                <a:schemeClr val="dk1"/>
              </a:buClr>
              <a:buSzPts val="2400"/>
              <a:buFont typeface="Noto Sans Symbols"/>
              <a:buNone/>
            </a:pPr>
            <a:r>
              <a:rPr lang="en-US" sz="2400"/>
              <a:t>    Number of nodes expanded (including goal node) = </a:t>
            </a:r>
            <a:r>
              <a:rPr b="1" lang="en-US" sz="2800">
                <a:solidFill>
                  <a:srgbClr val="FF6600"/>
                </a:solidFill>
              </a:rPr>
              <a:t>7</a:t>
            </a:r>
            <a:endParaRPr/>
          </a:p>
        </p:txBody>
      </p:sp>
      <p:sp>
        <p:nvSpPr>
          <p:cNvPr id="1618" name="Google Shape;1618;p151"/>
          <p:cNvSpPr/>
          <p:nvPr/>
        </p:nvSpPr>
        <p:spPr>
          <a:xfrm>
            <a:off x="7002463" y="2506663"/>
            <a:ext cx="357187"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9" name="Google Shape;1619;p151"/>
          <p:cNvSpPr txBox="1"/>
          <p:nvPr/>
        </p:nvSpPr>
        <p:spPr>
          <a:xfrm>
            <a:off x="7034213" y="2552700"/>
            <a:ext cx="3111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620" name="Google Shape;1620;p151"/>
          <p:cNvSpPr/>
          <p:nvPr/>
        </p:nvSpPr>
        <p:spPr>
          <a:xfrm>
            <a:off x="8164513" y="3429000"/>
            <a:ext cx="360362"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1" name="Google Shape;1621;p151"/>
          <p:cNvSpPr txBox="1"/>
          <p:nvPr/>
        </p:nvSpPr>
        <p:spPr>
          <a:xfrm>
            <a:off x="8180388" y="3476625"/>
            <a:ext cx="350837"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
        <p:nvSpPr>
          <p:cNvPr id="1622" name="Google Shape;1622;p151"/>
          <p:cNvSpPr/>
          <p:nvPr/>
        </p:nvSpPr>
        <p:spPr>
          <a:xfrm>
            <a:off x="7135813" y="3429000"/>
            <a:ext cx="358775"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3" name="Google Shape;1623;p151"/>
          <p:cNvSpPr txBox="1"/>
          <p:nvPr/>
        </p:nvSpPr>
        <p:spPr>
          <a:xfrm>
            <a:off x="7151688" y="3476625"/>
            <a:ext cx="3365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624" name="Google Shape;1624;p151"/>
          <p:cNvSpPr/>
          <p:nvPr/>
        </p:nvSpPr>
        <p:spPr>
          <a:xfrm>
            <a:off x="6194425" y="3471863"/>
            <a:ext cx="360363"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5" name="Google Shape;1625;p151"/>
          <p:cNvSpPr txBox="1"/>
          <p:nvPr/>
        </p:nvSpPr>
        <p:spPr>
          <a:xfrm>
            <a:off x="6210300" y="3490913"/>
            <a:ext cx="3492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626" name="Google Shape;1626;p151"/>
          <p:cNvSpPr/>
          <p:nvPr/>
        </p:nvSpPr>
        <p:spPr>
          <a:xfrm>
            <a:off x="5389563" y="4349750"/>
            <a:ext cx="358775"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7" name="Google Shape;1627;p151"/>
          <p:cNvSpPr txBox="1"/>
          <p:nvPr/>
        </p:nvSpPr>
        <p:spPr>
          <a:xfrm>
            <a:off x="5419725" y="4394200"/>
            <a:ext cx="349250"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D</a:t>
            </a:r>
            <a:endParaRPr b="0" i="0" sz="1400" u="none" cap="none" strike="noStrike">
              <a:solidFill>
                <a:srgbClr val="000000"/>
              </a:solidFill>
              <a:latin typeface="Arial"/>
              <a:ea typeface="Arial"/>
              <a:cs typeface="Arial"/>
              <a:sym typeface="Arial"/>
            </a:endParaRPr>
          </a:p>
        </p:txBody>
      </p:sp>
      <p:sp>
        <p:nvSpPr>
          <p:cNvPr id="1628" name="Google Shape;1628;p151"/>
          <p:cNvSpPr/>
          <p:nvPr/>
        </p:nvSpPr>
        <p:spPr>
          <a:xfrm>
            <a:off x="6240463" y="4335463"/>
            <a:ext cx="358775" cy="409575"/>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9" name="Google Shape;1629;p151"/>
          <p:cNvSpPr txBox="1"/>
          <p:nvPr/>
        </p:nvSpPr>
        <p:spPr>
          <a:xfrm>
            <a:off x="6256338" y="4365625"/>
            <a:ext cx="336550"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cxnSp>
        <p:nvCxnSpPr>
          <p:cNvPr id="1630" name="Google Shape;1630;p151"/>
          <p:cNvCxnSpPr/>
          <p:nvPr/>
        </p:nvCxnSpPr>
        <p:spPr>
          <a:xfrm flipH="1">
            <a:off x="6508750" y="2865438"/>
            <a:ext cx="493713" cy="563562"/>
          </a:xfrm>
          <a:prstGeom prst="straightConnector1">
            <a:avLst/>
          </a:prstGeom>
          <a:noFill/>
          <a:ln cap="flat" cmpd="sng" w="28575">
            <a:solidFill>
              <a:schemeClr val="dk1"/>
            </a:solidFill>
            <a:prstDash val="solid"/>
            <a:round/>
            <a:headEnd len="med" w="med" type="triangle"/>
            <a:tailEnd len="sm" w="sm" type="none"/>
          </a:ln>
        </p:spPr>
      </p:cxnSp>
      <p:cxnSp>
        <p:nvCxnSpPr>
          <p:cNvPr id="1631" name="Google Shape;1631;p151"/>
          <p:cNvCxnSpPr/>
          <p:nvPr/>
        </p:nvCxnSpPr>
        <p:spPr>
          <a:xfrm>
            <a:off x="6375400" y="3889375"/>
            <a:ext cx="0" cy="460375"/>
          </a:xfrm>
          <a:prstGeom prst="straightConnector1">
            <a:avLst/>
          </a:prstGeom>
          <a:noFill/>
          <a:ln cap="flat" cmpd="sng" w="28575">
            <a:solidFill>
              <a:schemeClr val="dk1"/>
            </a:solidFill>
            <a:prstDash val="solid"/>
            <a:round/>
            <a:headEnd len="med" w="med" type="triangle"/>
            <a:tailEnd len="sm" w="sm" type="none"/>
          </a:ln>
        </p:spPr>
      </p:cxnSp>
      <p:cxnSp>
        <p:nvCxnSpPr>
          <p:cNvPr id="1632" name="Google Shape;1632;p151"/>
          <p:cNvCxnSpPr/>
          <p:nvPr/>
        </p:nvCxnSpPr>
        <p:spPr>
          <a:xfrm>
            <a:off x="6621463" y="3838575"/>
            <a:ext cx="581025" cy="511175"/>
          </a:xfrm>
          <a:prstGeom prst="straightConnector1">
            <a:avLst/>
          </a:prstGeom>
          <a:noFill/>
          <a:ln cap="flat" cmpd="sng" w="28575">
            <a:solidFill>
              <a:schemeClr val="dk1"/>
            </a:solidFill>
            <a:prstDash val="solid"/>
            <a:round/>
            <a:headEnd len="med" w="med" type="triangle"/>
            <a:tailEnd len="sm" w="sm" type="none"/>
          </a:ln>
        </p:spPr>
      </p:cxnSp>
      <p:cxnSp>
        <p:nvCxnSpPr>
          <p:cNvPr id="1633" name="Google Shape;1633;p151"/>
          <p:cNvCxnSpPr/>
          <p:nvPr/>
        </p:nvCxnSpPr>
        <p:spPr>
          <a:xfrm>
            <a:off x="7180263" y="2925763"/>
            <a:ext cx="88900" cy="460375"/>
          </a:xfrm>
          <a:prstGeom prst="straightConnector1">
            <a:avLst/>
          </a:prstGeom>
          <a:noFill/>
          <a:ln cap="flat" cmpd="sng" w="57150">
            <a:solidFill>
              <a:schemeClr val="dk1"/>
            </a:solidFill>
            <a:prstDash val="solid"/>
            <a:round/>
            <a:headEnd len="med" w="med" type="triangle"/>
            <a:tailEnd len="sm" w="sm" type="none"/>
          </a:ln>
        </p:spPr>
      </p:cxnSp>
      <p:cxnSp>
        <p:nvCxnSpPr>
          <p:cNvPr id="1634" name="Google Shape;1634;p151"/>
          <p:cNvCxnSpPr/>
          <p:nvPr/>
        </p:nvCxnSpPr>
        <p:spPr>
          <a:xfrm>
            <a:off x="7315200" y="2814638"/>
            <a:ext cx="849313" cy="614362"/>
          </a:xfrm>
          <a:prstGeom prst="straightConnector1">
            <a:avLst/>
          </a:prstGeom>
          <a:noFill/>
          <a:ln cap="flat" cmpd="sng" w="28575">
            <a:solidFill>
              <a:schemeClr val="dk1"/>
            </a:solidFill>
            <a:prstDash val="solid"/>
            <a:round/>
            <a:headEnd len="med" w="med" type="triangle"/>
            <a:tailEnd len="sm" w="sm" type="none"/>
          </a:ln>
        </p:spPr>
      </p:cxnSp>
      <p:cxnSp>
        <p:nvCxnSpPr>
          <p:cNvPr id="1635" name="Google Shape;1635;p151"/>
          <p:cNvCxnSpPr/>
          <p:nvPr/>
        </p:nvCxnSpPr>
        <p:spPr>
          <a:xfrm flipH="1">
            <a:off x="5702300" y="3786188"/>
            <a:ext cx="492125" cy="563562"/>
          </a:xfrm>
          <a:prstGeom prst="straightConnector1">
            <a:avLst/>
          </a:prstGeom>
          <a:noFill/>
          <a:ln cap="flat" cmpd="sng" w="28575">
            <a:solidFill>
              <a:schemeClr val="dk1"/>
            </a:solidFill>
            <a:prstDash val="solid"/>
            <a:round/>
            <a:headEnd len="med" w="med" type="triangle"/>
            <a:tailEnd len="sm" w="sm" type="none"/>
          </a:ln>
        </p:spPr>
      </p:cxnSp>
      <p:sp>
        <p:nvSpPr>
          <p:cNvPr id="1636" name="Google Shape;1636;p151"/>
          <p:cNvSpPr txBox="1"/>
          <p:nvPr/>
        </p:nvSpPr>
        <p:spPr>
          <a:xfrm>
            <a:off x="6499225" y="2919413"/>
            <a:ext cx="2984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637" name="Google Shape;1637;p151"/>
          <p:cNvSpPr txBox="1"/>
          <p:nvPr/>
        </p:nvSpPr>
        <p:spPr>
          <a:xfrm>
            <a:off x="7224713" y="3057525"/>
            <a:ext cx="2984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638" name="Google Shape;1638;p151"/>
          <p:cNvSpPr txBox="1"/>
          <p:nvPr/>
        </p:nvSpPr>
        <p:spPr>
          <a:xfrm>
            <a:off x="6919913" y="3876675"/>
            <a:ext cx="2984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
        <p:nvSpPr>
          <p:cNvPr id="1639" name="Google Shape;1639;p151"/>
          <p:cNvSpPr txBox="1"/>
          <p:nvPr/>
        </p:nvSpPr>
        <p:spPr>
          <a:xfrm>
            <a:off x="5651500" y="3867150"/>
            <a:ext cx="2984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640" name="Google Shape;1640;p151"/>
          <p:cNvSpPr txBox="1"/>
          <p:nvPr/>
        </p:nvSpPr>
        <p:spPr>
          <a:xfrm>
            <a:off x="6107113" y="4030663"/>
            <a:ext cx="2984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
        <p:nvSpPr>
          <p:cNvPr id="1641" name="Google Shape;1641;p151"/>
          <p:cNvSpPr/>
          <p:nvPr/>
        </p:nvSpPr>
        <p:spPr>
          <a:xfrm>
            <a:off x="7745413" y="4340225"/>
            <a:ext cx="528637" cy="611188"/>
          </a:xfrm>
          <a:prstGeom prst="ellipse">
            <a:avLst/>
          </a:prstGeom>
          <a:solidFill>
            <a:srgbClr val="0000FF"/>
          </a:solid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2" name="Google Shape;1642;p151"/>
          <p:cNvSpPr txBox="1"/>
          <p:nvPr/>
        </p:nvSpPr>
        <p:spPr>
          <a:xfrm>
            <a:off x="7804150" y="4471988"/>
            <a:ext cx="438150" cy="366712"/>
          </a:xfrm>
          <a:prstGeom prst="rect">
            <a:avLst/>
          </a:prstGeom>
          <a:solidFill>
            <a:srgbClr val="0000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643" name="Google Shape;1643;p151"/>
          <p:cNvSpPr txBox="1"/>
          <p:nvPr/>
        </p:nvSpPr>
        <p:spPr>
          <a:xfrm>
            <a:off x="8370888" y="4452938"/>
            <a:ext cx="4762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644" name="Google Shape;1644;p151"/>
          <p:cNvSpPr/>
          <p:nvPr/>
        </p:nvSpPr>
        <p:spPr>
          <a:xfrm>
            <a:off x="8426450" y="4421188"/>
            <a:ext cx="358775" cy="409575"/>
          </a:xfrm>
          <a:prstGeom prst="ellipse">
            <a:avLst/>
          </a:prstGeom>
          <a:noFill/>
          <a:ln cap="flat" cmpd="sng" w="28575">
            <a:solidFill>
              <a:srgbClr val="0000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645" name="Google Shape;1645;p151"/>
          <p:cNvCxnSpPr/>
          <p:nvPr/>
        </p:nvCxnSpPr>
        <p:spPr>
          <a:xfrm>
            <a:off x="7381875" y="3810000"/>
            <a:ext cx="493713" cy="642938"/>
          </a:xfrm>
          <a:prstGeom prst="straightConnector1">
            <a:avLst/>
          </a:prstGeom>
          <a:noFill/>
          <a:ln cap="flat" cmpd="sng" w="57150">
            <a:solidFill>
              <a:schemeClr val="dk1"/>
            </a:solidFill>
            <a:prstDash val="solid"/>
            <a:round/>
            <a:headEnd len="med" w="med" type="triangle"/>
            <a:tailEnd len="sm" w="sm" type="none"/>
          </a:ln>
        </p:spPr>
      </p:cxnSp>
      <p:cxnSp>
        <p:nvCxnSpPr>
          <p:cNvPr id="1646" name="Google Shape;1646;p151"/>
          <p:cNvCxnSpPr/>
          <p:nvPr/>
        </p:nvCxnSpPr>
        <p:spPr>
          <a:xfrm>
            <a:off x="8370888" y="3848100"/>
            <a:ext cx="160337" cy="544513"/>
          </a:xfrm>
          <a:prstGeom prst="straightConnector1">
            <a:avLst/>
          </a:prstGeom>
          <a:noFill/>
          <a:ln cap="flat" cmpd="sng" w="28575">
            <a:solidFill>
              <a:schemeClr val="dk1"/>
            </a:solidFill>
            <a:prstDash val="solid"/>
            <a:round/>
            <a:headEnd len="med" w="med" type="triangle"/>
            <a:tailEnd len="sm" w="sm" type="none"/>
          </a:ln>
        </p:spPr>
      </p:cxnSp>
      <p:sp>
        <p:nvSpPr>
          <p:cNvPr id="1647" name="Google Shape;1647;p151"/>
          <p:cNvSpPr txBox="1"/>
          <p:nvPr/>
        </p:nvSpPr>
        <p:spPr>
          <a:xfrm>
            <a:off x="7816850" y="2954338"/>
            <a:ext cx="2984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1648" name="Google Shape;1648;p151"/>
          <p:cNvSpPr txBox="1"/>
          <p:nvPr/>
        </p:nvSpPr>
        <p:spPr>
          <a:xfrm>
            <a:off x="8486775" y="3983038"/>
            <a:ext cx="2984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649" name="Google Shape;1649;p151"/>
          <p:cNvSpPr txBox="1"/>
          <p:nvPr/>
        </p:nvSpPr>
        <p:spPr>
          <a:xfrm>
            <a:off x="7667625" y="3944938"/>
            <a:ext cx="29845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grpSp>
        <p:nvGrpSpPr>
          <p:cNvPr id="1650" name="Google Shape;1650;p151"/>
          <p:cNvGrpSpPr/>
          <p:nvPr/>
        </p:nvGrpSpPr>
        <p:grpSpPr>
          <a:xfrm>
            <a:off x="7135813" y="4402138"/>
            <a:ext cx="363537" cy="409575"/>
            <a:chOff x="4657" y="2719"/>
            <a:chExt cx="229" cy="258"/>
          </a:xfrm>
        </p:grpSpPr>
        <p:sp>
          <p:nvSpPr>
            <p:cNvPr id="1651" name="Google Shape;1651;p151"/>
            <p:cNvSpPr txBox="1"/>
            <p:nvPr/>
          </p:nvSpPr>
          <p:spPr>
            <a:xfrm>
              <a:off x="4658" y="2739"/>
              <a:ext cx="228" cy="2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652" name="Google Shape;1652;p151"/>
            <p:cNvSpPr/>
            <p:nvPr/>
          </p:nvSpPr>
          <p:spPr>
            <a:xfrm>
              <a:off x="4657" y="2719"/>
              <a:ext cx="226" cy="258"/>
            </a:xfrm>
            <a:prstGeom prst="ellipse">
              <a:avLst/>
            </a:prstGeom>
            <a:noFill/>
            <a:ln cap="flat" cmpd="sng" w="285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id="1653" name="Google Shape;1653;p151"/>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7" name="Shape 1657"/>
        <p:cNvGrpSpPr/>
        <p:nvPr/>
      </p:nvGrpSpPr>
      <p:grpSpPr>
        <a:xfrm>
          <a:off x="0" y="0"/>
          <a:ext cx="0" cy="0"/>
          <a:chOff x="0" y="0"/>
          <a:chExt cx="0" cy="0"/>
        </a:xfrm>
      </p:grpSpPr>
      <p:sp>
        <p:nvSpPr>
          <p:cNvPr id="1658" name="Google Shape;1658;p15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659" name="Google Shape;1659;p152"/>
          <p:cNvSpPr txBox="1"/>
          <p:nvPr>
            <p:ph type="title"/>
          </p:nvPr>
        </p:nvSpPr>
        <p:spPr>
          <a:xfrm>
            <a:off x="304800" y="152400"/>
            <a:ext cx="8686800" cy="381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32407"/>
              <a:buNone/>
            </a:pPr>
            <a:r>
              <a:rPr lang="en-US" sz="4800"/>
              <a:t>Uniform-Cost (UCS)</a:t>
            </a:r>
            <a:endParaRPr/>
          </a:p>
        </p:txBody>
      </p:sp>
      <p:sp>
        <p:nvSpPr>
          <p:cNvPr id="1660" name="Google Shape;1660;p152"/>
          <p:cNvSpPr txBox="1"/>
          <p:nvPr>
            <p:ph idx="1" type="body"/>
          </p:nvPr>
        </p:nvSpPr>
        <p:spPr>
          <a:xfrm>
            <a:off x="152400" y="685800"/>
            <a:ext cx="8991600" cy="5638800"/>
          </a:xfrm>
          <a:prstGeom prst="rect">
            <a:avLst/>
          </a:prstGeom>
          <a:noFill/>
          <a:ln>
            <a:noFill/>
          </a:ln>
        </p:spPr>
        <p:txBody>
          <a:bodyPr anchorCtr="0" anchor="t" bIns="45700" lIns="91425" spcFirstLastPara="1" rIns="91425" wrap="square" tIns="45700">
            <a:noAutofit/>
          </a:bodyPr>
          <a:lstStyle/>
          <a:p>
            <a:pPr indent="-225425" lvl="0" marL="225425" rtl="0" algn="l">
              <a:lnSpc>
                <a:spcPct val="90000"/>
              </a:lnSpc>
              <a:spcBef>
                <a:spcPts val="0"/>
              </a:spcBef>
              <a:spcAft>
                <a:spcPts val="0"/>
              </a:spcAft>
              <a:buClr>
                <a:srgbClr val="0000FF"/>
              </a:buClr>
              <a:buSzPts val="2400"/>
              <a:buChar char="•"/>
            </a:pPr>
            <a:r>
              <a:rPr b="1" lang="en-US" sz="2400">
                <a:solidFill>
                  <a:srgbClr val="0000FF"/>
                </a:solidFill>
              </a:rPr>
              <a:t>It is</a:t>
            </a:r>
            <a:r>
              <a:rPr b="1" lang="en-US" sz="2400">
                <a:solidFill>
                  <a:srgbClr val="FF6600"/>
                </a:solidFill>
              </a:rPr>
              <a:t> complete</a:t>
            </a:r>
            <a:r>
              <a:rPr b="1" lang="en-US" sz="2400"/>
              <a:t> </a:t>
            </a:r>
            <a:r>
              <a:rPr lang="en-US" sz="2400"/>
              <a:t>(if cost of each action is not infinitesimal)</a:t>
            </a:r>
            <a:endParaRPr/>
          </a:p>
          <a:p>
            <a:pPr indent="-227012" lvl="1" marL="566738" rtl="0" algn="l">
              <a:lnSpc>
                <a:spcPct val="90000"/>
              </a:lnSpc>
              <a:spcBef>
                <a:spcPts val="400"/>
              </a:spcBef>
              <a:spcAft>
                <a:spcPts val="0"/>
              </a:spcAft>
              <a:buClr>
                <a:schemeClr val="dk1"/>
              </a:buClr>
              <a:buSzPts val="2000"/>
              <a:buChar char="–"/>
            </a:pPr>
            <a:r>
              <a:rPr lang="en-US" sz="2000"/>
              <a:t>The total # of nodes n with g(n) &lt;= g(goal) in the state space is </a:t>
            </a:r>
            <a:r>
              <a:rPr lang="en-US" sz="2000">
                <a:solidFill>
                  <a:srgbClr val="FF6600"/>
                </a:solidFill>
              </a:rPr>
              <a:t>finite</a:t>
            </a:r>
            <a:endParaRPr/>
          </a:p>
          <a:p>
            <a:pPr indent="-225425" lvl="0" marL="225425" rtl="0" algn="l">
              <a:lnSpc>
                <a:spcPct val="90000"/>
              </a:lnSpc>
              <a:spcBef>
                <a:spcPts val="480"/>
              </a:spcBef>
              <a:spcAft>
                <a:spcPts val="0"/>
              </a:spcAft>
              <a:buClr>
                <a:schemeClr val="dk1"/>
              </a:buClr>
              <a:buSzPts val="2400"/>
              <a:buChar char="•"/>
            </a:pPr>
            <a:r>
              <a:rPr b="1" lang="en-US" sz="2400"/>
              <a:t>Optimal/Admissible</a:t>
            </a:r>
            <a:r>
              <a:rPr lang="en-US" sz="2400"/>
              <a:t> </a:t>
            </a:r>
            <a:endParaRPr/>
          </a:p>
          <a:p>
            <a:pPr indent="-227012" lvl="1" marL="566738" rtl="0" algn="l">
              <a:lnSpc>
                <a:spcPct val="90000"/>
              </a:lnSpc>
              <a:spcBef>
                <a:spcPts val="400"/>
              </a:spcBef>
              <a:spcAft>
                <a:spcPts val="0"/>
              </a:spcAft>
              <a:buClr>
                <a:schemeClr val="dk1"/>
              </a:buClr>
              <a:buSzPts val="2000"/>
              <a:buChar char="–"/>
            </a:pPr>
            <a:r>
              <a:rPr lang="en-US" sz="2000"/>
              <a:t>It is admissible if the goal test is done </a:t>
            </a:r>
            <a:r>
              <a:rPr lang="en-US" sz="2000">
                <a:solidFill>
                  <a:srgbClr val="0000FF"/>
                </a:solidFill>
              </a:rPr>
              <a:t>when a node is removed from the OPEN list</a:t>
            </a:r>
            <a:r>
              <a:rPr lang="en-US" sz="2000"/>
              <a:t> (delayed goal testing), not when it's parent node is expanded and the node is first generated</a:t>
            </a:r>
            <a:endParaRPr/>
          </a:p>
          <a:p>
            <a:pPr indent="-225425" lvl="0" marL="225425" rtl="0" algn="l">
              <a:lnSpc>
                <a:spcPct val="90000"/>
              </a:lnSpc>
              <a:spcBef>
                <a:spcPts val="480"/>
              </a:spcBef>
              <a:spcAft>
                <a:spcPts val="0"/>
              </a:spcAft>
              <a:buClr>
                <a:srgbClr val="FF0000"/>
              </a:buClr>
              <a:buSzPts val="2400"/>
              <a:buChar char="•"/>
            </a:pPr>
            <a:r>
              <a:rPr b="1" lang="en-US" sz="2400">
                <a:solidFill>
                  <a:srgbClr val="FF0000"/>
                </a:solidFill>
              </a:rPr>
              <a:t>Exponential time and space complexity</a:t>
            </a:r>
            <a:r>
              <a:rPr lang="en-US" sz="2400"/>
              <a:t>, </a:t>
            </a:r>
            <a:r>
              <a:rPr lang="en-US" sz="2400">
                <a:solidFill>
                  <a:srgbClr val="0000FF"/>
                </a:solidFill>
              </a:rPr>
              <a:t>O(b^d)</a:t>
            </a:r>
            <a:r>
              <a:rPr lang="en-US" sz="2400"/>
              <a:t> where d is the depth of the solution path of the least cost solution</a:t>
            </a:r>
            <a:endParaRPr/>
          </a:p>
        </p:txBody>
      </p:sp>
      <p:pic>
        <p:nvPicPr>
          <p:cNvPr id="1661" name="Google Shape;1661;p152"/>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5" name="Shape 1665"/>
        <p:cNvGrpSpPr/>
        <p:nvPr/>
      </p:nvGrpSpPr>
      <p:grpSpPr>
        <a:xfrm>
          <a:off x="0" y="0"/>
          <a:ext cx="0" cy="0"/>
          <a:chOff x="0" y="0"/>
          <a:chExt cx="0" cy="0"/>
        </a:xfrm>
      </p:grpSpPr>
      <p:sp>
        <p:nvSpPr>
          <p:cNvPr id="1666" name="Google Shape;1666;p15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667" name="Google Shape;1667;p153"/>
          <p:cNvSpPr txBox="1"/>
          <p:nvPr>
            <p:ph type="title"/>
          </p:nvPr>
        </p:nvSpPr>
        <p:spPr>
          <a:xfrm>
            <a:off x="0" y="38100"/>
            <a:ext cx="91440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Comparing Search Strategies </a:t>
            </a:r>
            <a:endParaRPr/>
          </a:p>
        </p:txBody>
      </p:sp>
      <p:pic>
        <p:nvPicPr>
          <p:cNvPr descr="img20" id="1668" name="Google Shape;1668;p153"/>
          <p:cNvPicPr preferRelativeResize="0"/>
          <p:nvPr/>
        </p:nvPicPr>
        <p:blipFill rotWithShape="1">
          <a:blip r:embed="rId3">
            <a:alphaModFix/>
          </a:blip>
          <a:srcRect b="0" l="0" r="0" t="0"/>
          <a:stretch/>
        </p:blipFill>
        <p:spPr>
          <a:xfrm>
            <a:off x="0" y="2057400"/>
            <a:ext cx="9144000" cy="2471738"/>
          </a:xfrm>
          <a:prstGeom prst="rect">
            <a:avLst/>
          </a:prstGeom>
          <a:noFill/>
          <a:ln>
            <a:noFill/>
          </a:ln>
        </p:spPr>
      </p:pic>
      <p:sp>
        <p:nvSpPr>
          <p:cNvPr id="1669" name="Google Shape;1669;p153"/>
          <p:cNvSpPr txBox="1"/>
          <p:nvPr/>
        </p:nvSpPr>
        <p:spPr>
          <a:xfrm>
            <a:off x="3352800" y="5181600"/>
            <a:ext cx="3276600" cy="1066800"/>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FF0000"/>
                </a:solidFill>
                <a:latin typeface="Calibri"/>
                <a:ea typeface="Calibri"/>
                <a:cs typeface="Calibri"/>
                <a:sym typeface="Calibri"/>
              </a:rPr>
              <a:t>And how on our small example?</a:t>
            </a:r>
            <a:endParaRPr b="0" i="0" sz="1400" u="none" cap="none" strike="noStrike">
              <a:solidFill>
                <a:srgbClr val="000000"/>
              </a:solidFill>
              <a:latin typeface="Arial"/>
              <a:ea typeface="Arial"/>
              <a:cs typeface="Arial"/>
              <a:sym typeface="Arial"/>
            </a:endParaRPr>
          </a:p>
        </p:txBody>
      </p:sp>
      <p:cxnSp>
        <p:nvCxnSpPr>
          <p:cNvPr id="1670" name="Google Shape;1670;p153"/>
          <p:cNvCxnSpPr/>
          <p:nvPr/>
        </p:nvCxnSpPr>
        <p:spPr>
          <a:xfrm>
            <a:off x="6400800" y="6019800"/>
            <a:ext cx="1371600" cy="0"/>
          </a:xfrm>
          <a:prstGeom prst="straightConnector1">
            <a:avLst/>
          </a:prstGeom>
          <a:noFill/>
          <a:ln cap="flat" cmpd="sng" w="76200">
            <a:solidFill>
              <a:srgbClr val="0000FF"/>
            </a:solidFill>
            <a:prstDash val="solid"/>
            <a:round/>
            <a:headEnd len="sm" w="sm" type="none"/>
            <a:tailEnd len="med" w="med" type="triangle"/>
          </a:ln>
        </p:spPr>
      </p:cxnSp>
      <p:pic>
        <p:nvPicPr>
          <p:cNvPr id="1671" name="Google Shape;1671;p153"/>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5" name="Shape 1675"/>
        <p:cNvGrpSpPr/>
        <p:nvPr/>
      </p:nvGrpSpPr>
      <p:grpSpPr>
        <a:xfrm>
          <a:off x="0" y="0"/>
          <a:ext cx="0" cy="0"/>
          <a:chOff x="0" y="0"/>
          <a:chExt cx="0" cy="0"/>
        </a:xfrm>
      </p:grpSpPr>
      <p:sp>
        <p:nvSpPr>
          <p:cNvPr id="1676" name="Google Shape;1676;p1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677" name="Google Shape;1677;p154"/>
          <p:cNvSpPr txBox="1"/>
          <p:nvPr>
            <p:ph type="title"/>
          </p:nvPr>
        </p:nvSpPr>
        <p:spPr>
          <a:xfrm>
            <a:off x="4984093" y="2498"/>
            <a:ext cx="3276237"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t>How they perform</a:t>
            </a:r>
            <a:endParaRPr/>
          </a:p>
        </p:txBody>
      </p:sp>
      <p:sp>
        <p:nvSpPr>
          <p:cNvPr id="1678" name="Google Shape;1678;p154"/>
          <p:cNvSpPr txBox="1"/>
          <p:nvPr>
            <p:ph idx="1" type="body"/>
          </p:nvPr>
        </p:nvSpPr>
        <p:spPr>
          <a:xfrm>
            <a:off x="33338" y="182563"/>
            <a:ext cx="3962400" cy="5227637"/>
          </a:xfrm>
          <a:prstGeom prst="rect">
            <a:avLst/>
          </a:prstGeom>
          <a:noFill/>
          <a:ln>
            <a:noFill/>
          </a:ln>
        </p:spPr>
        <p:txBody>
          <a:bodyPr anchorCtr="0" anchor="t" bIns="45700" lIns="91425" spcFirstLastPara="1" rIns="91425" wrap="square" tIns="45700">
            <a:noAutofit/>
          </a:bodyPr>
          <a:lstStyle/>
          <a:p>
            <a:pPr indent="-225425" lvl="0" marL="225425" rtl="0" algn="l">
              <a:lnSpc>
                <a:spcPct val="100000"/>
              </a:lnSpc>
              <a:spcBef>
                <a:spcPts val="0"/>
              </a:spcBef>
              <a:spcAft>
                <a:spcPts val="0"/>
              </a:spcAft>
              <a:buClr>
                <a:srgbClr val="C00000"/>
              </a:buClr>
              <a:buSzPts val="1800"/>
              <a:buChar char="•"/>
            </a:pPr>
            <a:r>
              <a:rPr b="1" lang="en-US" sz="1800">
                <a:solidFill>
                  <a:srgbClr val="C00000"/>
                </a:solidFill>
              </a:rPr>
              <a:t>Depth-First Search:</a:t>
            </a:r>
            <a:r>
              <a:rPr lang="en-US" sz="1800">
                <a:solidFill>
                  <a:srgbClr val="C00000"/>
                </a:solidFill>
              </a:rPr>
              <a:t> </a:t>
            </a:r>
            <a:endParaRPr/>
          </a:p>
          <a:p>
            <a:pPr indent="-227012" lvl="1" marL="566738" rtl="0" algn="l">
              <a:lnSpc>
                <a:spcPct val="100000"/>
              </a:lnSpc>
              <a:spcBef>
                <a:spcPts val="360"/>
              </a:spcBef>
              <a:spcAft>
                <a:spcPts val="0"/>
              </a:spcAft>
              <a:buClr>
                <a:schemeClr val="dk1"/>
              </a:buClr>
              <a:buSzPts val="1800"/>
              <a:buChar char="–"/>
            </a:pPr>
            <a:r>
              <a:rPr lang="en-US" sz="1800"/>
              <a:t>Expanded nodes: S A D E G </a:t>
            </a:r>
            <a:endParaRPr/>
          </a:p>
          <a:p>
            <a:pPr indent="-227012" lvl="1" marL="566738" rtl="0" algn="l">
              <a:lnSpc>
                <a:spcPct val="100000"/>
              </a:lnSpc>
              <a:spcBef>
                <a:spcPts val="360"/>
              </a:spcBef>
              <a:spcAft>
                <a:spcPts val="0"/>
              </a:spcAft>
              <a:buClr>
                <a:schemeClr val="dk1"/>
              </a:buClr>
              <a:buSzPts val="1800"/>
              <a:buChar char="–"/>
            </a:pPr>
            <a:r>
              <a:rPr lang="en-US" sz="1800"/>
              <a:t>Solution found: S A G (cost 10)</a:t>
            </a:r>
            <a:endParaRPr/>
          </a:p>
          <a:p>
            <a:pPr indent="-225425" lvl="0" marL="225425" rtl="0" algn="l">
              <a:lnSpc>
                <a:spcPct val="100000"/>
              </a:lnSpc>
              <a:spcBef>
                <a:spcPts val="360"/>
              </a:spcBef>
              <a:spcAft>
                <a:spcPts val="0"/>
              </a:spcAft>
              <a:buClr>
                <a:srgbClr val="C00000"/>
              </a:buClr>
              <a:buSzPts val="1800"/>
              <a:buChar char="•"/>
            </a:pPr>
            <a:r>
              <a:rPr b="1" lang="en-US" sz="1800">
                <a:solidFill>
                  <a:srgbClr val="C00000"/>
                </a:solidFill>
              </a:rPr>
              <a:t>Breadth-First Search: </a:t>
            </a:r>
            <a:endParaRPr/>
          </a:p>
          <a:p>
            <a:pPr indent="-227012" lvl="1" marL="566738" rtl="0" algn="l">
              <a:lnSpc>
                <a:spcPct val="100000"/>
              </a:lnSpc>
              <a:spcBef>
                <a:spcPts val="360"/>
              </a:spcBef>
              <a:spcAft>
                <a:spcPts val="0"/>
              </a:spcAft>
              <a:buClr>
                <a:schemeClr val="dk1"/>
              </a:buClr>
              <a:buSzPts val="1800"/>
              <a:buChar char="–"/>
            </a:pPr>
            <a:r>
              <a:rPr lang="en-US" sz="1800"/>
              <a:t>Expanded nodes: S A B C D E G </a:t>
            </a:r>
            <a:endParaRPr/>
          </a:p>
          <a:p>
            <a:pPr indent="-227012" lvl="1" marL="566738" rtl="0" algn="l">
              <a:lnSpc>
                <a:spcPct val="100000"/>
              </a:lnSpc>
              <a:spcBef>
                <a:spcPts val="360"/>
              </a:spcBef>
              <a:spcAft>
                <a:spcPts val="0"/>
              </a:spcAft>
              <a:buClr>
                <a:schemeClr val="dk1"/>
              </a:buClr>
              <a:buSzPts val="1800"/>
              <a:buChar char="–"/>
            </a:pPr>
            <a:r>
              <a:rPr lang="en-US" sz="1800"/>
              <a:t>Solution found: S A G (cost 10)</a:t>
            </a:r>
            <a:endParaRPr/>
          </a:p>
          <a:p>
            <a:pPr indent="-225425" lvl="0" marL="225425" rtl="0" algn="l">
              <a:lnSpc>
                <a:spcPct val="100000"/>
              </a:lnSpc>
              <a:spcBef>
                <a:spcPts val="360"/>
              </a:spcBef>
              <a:spcAft>
                <a:spcPts val="0"/>
              </a:spcAft>
              <a:buClr>
                <a:srgbClr val="C00000"/>
              </a:buClr>
              <a:buSzPts val="1800"/>
              <a:buChar char="•"/>
            </a:pPr>
            <a:r>
              <a:rPr b="1" lang="en-US" sz="1800">
                <a:solidFill>
                  <a:srgbClr val="C00000"/>
                </a:solidFill>
              </a:rPr>
              <a:t>Uniform-Cost Search: </a:t>
            </a:r>
            <a:endParaRPr/>
          </a:p>
          <a:p>
            <a:pPr indent="-227012" lvl="1" marL="566738" rtl="0" algn="l">
              <a:lnSpc>
                <a:spcPct val="100000"/>
              </a:lnSpc>
              <a:spcBef>
                <a:spcPts val="360"/>
              </a:spcBef>
              <a:spcAft>
                <a:spcPts val="0"/>
              </a:spcAft>
              <a:buClr>
                <a:schemeClr val="dk1"/>
              </a:buClr>
              <a:buSzPts val="1800"/>
              <a:buChar char="–"/>
            </a:pPr>
            <a:r>
              <a:rPr lang="en-US" sz="1800"/>
              <a:t>Expanded nodes: S A D B C E G </a:t>
            </a:r>
            <a:endParaRPr/>
          </a:p>
          <a:p>
            <a:pPr indent="-227012" lvl="1" marL="566738" rtl="0" algn="l">
              <a:lnSpc>
                <a:spcPct val="100000"/>
              </a:lnSpc>
              <a:spcBef>
                <a:spcPts val="360"/>
              </a:spcBef>
              <a:spcAft>
                <a:spcPts val="0"/>
              </a:spcAft>
              <a:buClr>
                <a:schemeClr val="dk1"/>
              </a:buClr>
              <a:buSzPts val="1800"/>
              <a:buChar char="–"/>
            </a:pPr>
            <a:r>
              <a:rPr lang="en-US" sz="1800"/>
              <a:t>Solution found: S B G (cost 9)</a:t>
            </a:r>
            <a:endParaRPr/>
          </a:p>
          <a:p>
            <a:pPr indent="-227010" lvl="1" marL="566738" rtl="0" algn="l">
              <a:lnSpc>
                <a:spcPct val="100000"/>
              </a:lnSpc>
              <a:spcBef>
                <a:spcPts val="360"/>
              </a:spcBef>
              <a:spcAft>
                <a:spcPts val="0"/>
              </a:spcAft>
              <a:buClr>
                <a:srgbClr val="0000FF"/>
              </a:buClr>
              <a:buSzPts val="1800"/>
              <a:buFont typeface="Noto Sans Symbols"/>
              <a:buNone/>
            </a:pPr>
            <a:r>
              <a:rPr b="1" i="1" lang="en-US" sz="1800">
                <a:solidFill>
                  <a:srgbClr val="0000FF"/>
                </a:solidFill>
              </a:rPr>
              <a:t>This is the only uninformed search that worries about costs.</a:t>
            </a:r>
            <a:endParaRPr b="1" sz="1800">
              <a:solidFill>
                <a:srgbClr val="0000FF"/>
              </a:solidFill>
            </a:endParaRPr>
          </a:p>
          <a:p>
            <a:pPr indent="-225425" lvl="0" marL="225425" rtl="0" algn="l">
              <a:lnSpc>
                <a:spcPct val="100000"/>
              </a:lnSpc>
              <a:spcBef>
                <a:spcPts val="360"/>
              </a:spcBef>
              <a:spcAft>
                <a:spcPts val="0"/>
              </a:spcAft>
              <a:buClr>
                <a:srgbClr val="C00000"/>
              </a:buClr>
              <a:buSzPts val="1800"/>
              <a:buChar char="•"/>
            </a:pPr>
            <a:r>
              <a:rPr b="1" lang="en-US" sz="1800">
                <a:solidFill>
                  <a:srgbClr val="C00000"/>
                </a:solidFill>
              </a:rPr>
              <a:t>Depth First Iterative-Deepening Search: </a:t>
            </a:r>
            <a:endParaRPr/>
          </a:p>
          <a:p>
            <a:pPr indent="-227012" lvl="1" marL="566738" rtl="0" algn="l">
              <a:lnSpc>
                <a:spcPct val="100000"/>
              </a:lnSpc>
              <a:spcBef>
                <a:spcPts val="360"/>
              </a:spcBef>
              <a:spcAft>
                <a:spcPts val="0"/>
              </a:spcAft>
              <a:buClr>
                <a:schemeClr val="dk1"/>
              </a:buClr>
              <a:buSzPts val="1800"/>
              <a:buChar char="–"/>
            </a:pPr>
            <a:r>
              <a:rPr lang="en-US" sz="1800"/>
              <a:t>nodes expanded: S S A B C S A D E G </a:t>
            </a:r>
            <a:endParaRPr/>
          </a:p>
          <a:p>
            <a:pPr indent="-227012" lvl="1" marL="566738" rtl="0" algn="l">
              <a:lnSpc>
                <a:spcPct val="100000"/>
              </a:lnSpc>
              <a:spcBef>
                <a:spcPts val="360"/>
              </a:spcBef>
              <a:spcAft>
                <a:spcPts val="0"/>
              </a:spcAft>
              <a:buClr>
                <a:schemeClr val="dk1"/>
              </a:buClr>
              <a:buSzPts val="1800"/>
              <a:buChar char="–"/>
            </a:pPr>
            <a:r>
              <a:rPr lang="en-US" sz="1800"/>
              <a:t>Solution found: S A G (cost 10)</a:t>
            </a:r>
            <a:endParaRPr/>
          </a:p>
        </p:txBody>
      </p:sp>
      <p:sp>
        <p:nvSpPr>
          <p:cNvPr id="1679" name="Google Shape;1679;p154"/>
          <p:cNvSpPr/>
          <p:nvPr/>
        </p:nvSpPr>
        <p:spPr>
          <a:xfrm>
            <a:off x="3994150" y="1477963"/>
            <a:ext cx="5181600" cy="3733800"/>
          </a:xfrm>
          <a:prstGeom prst="rect">
            <a:avLst/>
          </a:prstGeom>
          <a:gradFill>
            <a:gsLst>
              <a:gs pos="0">
                <a:srgbClr val="C8B2E9"/>
              </a:gs>
              <a:gs pos="35000">
                <a:srgbClr val="D6CAED"/>
              </a:gs>
              <a:gs pos="100000">
                <a:srgbClr val="EFE8FA"/>
              </a:gs>
            </a:gsLst>
            <a:lin ang="16200000" scaled="0"/>
          </a:gradFill>
          <a:ln cap="flat" cmpd="sng" w="9525">
            <a:solidFill>
              <a:srgbClr val="7C5F9F"/>
            </a:solidFill>
            <a:prstDash val="solid"/>
            <a:round/>
            <a:headEnd len="sm" w="sm" type="none"/>
            <a:tailEnd len="sm" w="sm" type="none"/>
          </a:ln>
          <a:effectLst>
            <a:outerShdw blurRad="40000" rotWithShape="0" dir="5400000" dist="20000">
              <a:srgbClr val="000000">
                <a:alpha val="36862"/>
              </a:srgbClr>
            </a:outerShdw>
          </a:effectLst>
        </p:spPr>
        <p:txBody>
          <a:bodyPr anchorCtr="0" anchor="ctr" bIns="46025" lIns="92075" spcFirstLastPara="1" rIns="92075" wrap="square" tIns="460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680" name="Google Shape;1680;p154"/>
          <p:cNvGrpSpPr/>
          <p:nvPr/>
        </p:nvGrpSpPr>
        <p:grpSpPr>
          <a:xfrm>
            <a:off x="3924300" y="1477963"/>
            <a:ext cx="4876800" cy="3124200"/>
            <a:chOff x="816" y="1296"/>
            <a:chExt cx="3360" cy="2160"/>
          </a:xfrm>
        </p:grpSpPr>
        <p:grpSp>
          <p:nvGrpSpPr>
            <p:cNvPr id="1681" name="Google Shape;1681;p154"/>
            <p:cNvGrpSpPr/>
            <p:nvPr/>
          </p:nvGrpSpPr>
          <p:grpSpPr>
            <a:xfrm>
              <a:off x="2544" y="1296"/>
              <a:ext cx="384" cy="384"/>
              <a:chOff x="4752" y="1056"/>
              <a:chExt cx="384" cy="384"/>
            </a:xfrm>
          </p:grpSpPr>
          <p:sp>
            <p:nvSpPr>
              <p:cNvPr id="1682" name="Google Shape;1682;p154"/>
              <p:cNvSpPr/>
              <p:nvPr/>
            </p:nvSpPr>
            <p:spPr>
              <a:xfrm>
                <a:off x="4752" y="1056"/>
                <a:ext cx="384" cy="384"/>
              </a:xfrm>
              <a:prstGeom prst="ellipse">
                <a:avLst/>
              </a:pr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3" name="Google Shape;1683;p154"/>
              <p:cNvSpPr txBox="1"/>
              <p:nvPr/>
            </p:nvSpPr>
            <p:spPr>
              <a:xfrm>
                <a:off x="4800" y="1056"/>
                <a:ext cx="264"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grpSp>
        <p:grpSp>
          <p:nvGrpSpPr>
            <p:cNvPr id="1684" name="Google Shape;1684;p154"/>
            <p:cNvGrpSpPr/>
            <p:nvPr/>
          </p:nvGrpSpPr>
          <p:grpSpPr>
            <a:xfrm>
              <a:off x="3792" y="2160"/>
              <a:ext cx="384" cy="384"/>
              <a:chOff x="4752" y="1056"/>
              <a:chExt cx="384" cy="384"/>
            </a:xfrm>
          </p:grpSpPr>
          <p:sp>
            <p:nvSpPr>
              <p:cNvPr id="1685" name="Google Shape;1685;p154"/>
              <p:cNvSpPr/>
              <p:nvPr/>
            </p:nvSpPr>
            <p:spPr>
              <a:xfrm>
                <a:off x="4752" y="1056"/>
                <a:ext cx="384" cy="384"/>
              </a:xfrm>
              <a:prstGeom prst="ellipse">
                <a:avLst/>
              </a:pr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6" name="Google Shape;1686;p154"/>
              <p:cNvSpPr txBox="1"/>
              <p:nvPr/>
            </p:nvSpPr>
            <p:spPr>
              <a:xfrm>
                <a:off x="4800" y="1056"/>
                <a:ext cx="304"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grpSp>
        <p:grpSp>
          <p:nvGrpSpPr>
            <p:cNvPr id="1687" name="Google Shape;1687;p154"/>
            <p:cNvGrpSpPr/>
            <p:nvPr/>
          </p:nvGrpSpPr>
          <p:grpSpPr>
            <a:xfrm>
              <a:off x="2688" y="2160"/>
              <a:ext cx="384" cy="384"/>
              <a:chOff x="4752" y="1056"/>
              <a:chExt cx="384" cy="384"/>
            </a:xfrm>
          </p:grpSpPr>
          <p:sp>
            <p:nvSpPr>
              <p:cNvPr id="1688" name="Google Shape;1688;p154"/>
              <p:cNvSpPr/>
              <p:nvPr/>
            </p:nvSpPr>
            <p:spPr>
              <a:xfrm>
                <a:off x="4752" y="1056"/>
                <a:ext cx="384" cy="384"/>
              </a:xfrm>
              <a:prstGeom prst="ellipse">
                <a:avLst/>
              </a:pr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9" name="Google Shape;1689;p154"/>
              <p:cNvSpPr txBox="1"/>
              <p:nvPr/>
            </p:nvSpPr>
            <p:spPr>
              <a:xfrm>
                <a:off x="4800" y="1056"/>
                <a:ext cx="290"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grpSp>
        <p:grpSp>
          <p:nvGrpSpPr>
            <p:cNvPr id="1690" name="Google Shape;1690;p154"/>
            <p:cNvGrpSpPr/>
            <p:nvPr/>
          </p:nvGrpSpPr>
          <p:grpSpPr>
            <a:xfrm>
              <a:off x="1680" y="2160"/>
              <a:ext cx="384" cy="384"/>
              <a:chOff x="4752" y="1056"/>
              <a:chExt cx="384" cy="384"/>
            </a:xfrm>
          </p:grpSpPr>
          <p:sp>
            <p:nvSpPr>
              <p:cNvPr id="1691" name="Google Shape;1691;p154"/>
              <p:cNvSpPr/>
              <p:nvPr/>
            </p:nvSpPr>
            <p:spPr>
              <a:xfrm>
                <a:off x="4752" y="1056"/>
                <a:ext cx="384" cy="384"/>
              </a:xfrm>
              <a:prstGeom prst="ellipse">
                <a:avLst/>
              </a:pr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2" name="Google Shape;1692;p154"/>
              <p:cNvSpPr txBox="1"/>
              <p:nvPr/>
            </p:nvSpPr>
            <p:spPr>
              <a:xfrm>
                <a:off x="4800" y="1056"/>
                <a:ext cx="304"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grpSp>
        <p:grpSp>
          <p:nvGrpSpPr>
            <p:cNvPr id="1693" name="Google Shape;1693;p154"/>
            <p:cNvGrpSpPr/>
            <p:nvPr/>
          </p:nvGrpSpPr>
          <p:grpSpPr>
            <a:xfrm>
              <a:off x="816" y="3024"/>
              <a:ext cx="384" cy="384"/>
              <a:chOff x="4752" y="1056"/>
              <a:chExt cx="384" cy="384"/>
            </a:xfrm>
          </p:grpSpPr>
          <p:sp>
            <p:nvSpPr>
              <p:cNvPr id="1694" name="Google Shape;1694;p154"/>
              <p:cNvSpPr/>
              <p:nvPr/>
            </p:nvSpPr>
            <p:spPr>
              <a:xfrm>
                <a:off x="4752" y="1056"/>
                <a:ext cx="384" cy="384"/>
              </a:xfrm>
              <a:prstGeom prst="ellipse">
                <a:avLst/>
              </a:pr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5" name="Google Shape;1695;p154"/>
              <p:cNvSpPr txBox="1"/>
              <p:nvPr/>
            </p:nvSpPr>
            <p:spPr>
              <a:xfrm>
                <a:off x="4800" y="1056"/>
                <a:ext cx="304"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D</a:t>
                </a:r>
                <a:endParaRPr b="0" i="0" sz="1400" u="none" cap="none" strike="noStrike">
                  <a:solidFill>
                    <a:srgbClr val="000000"/>
                  </a:solidFill>
                  <a:latin typeface="Arial"/>
                  <a:ea typeface="Arial"/>
                  <a:cs typeface="Arial"/>
                  <a:sym typeface="Arial"/>
                </a:endParaRPr>
              </a:p>
            </p:txBody>
          </p:sp>
        </p:grpSp>
        <p:sp>
          <p:nvSpPr>
            <p:cNvPr id="1696" name="Google Shape;1696;p154"/>
            <p:cNvSpPr/>
            <p:nvPr/>
          </p:nvSpPr>
          <p:spPr>
            <a:xfrm>
              <a:off x="2688" y="3072"/>
              <a:ext cx="384" cy="384"/>
            </a:xfrm>
            <a:prstGeom prst="ellipse">
              <a:avLst/>
            </a:prstGeom>
            <a:solidFill>
              <a:schemeClr val="accent1"/>
            </a:solid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7" name="Google Shape;1697;p154"/>
            <p:cNvSpPr txBox="1"/>
            <p:nvPr/>
          </p:nvSpPr>
          <p:spPr>
            <a:xfrm>
              <a:off x="2736" y="3081"/>
              <a:ext cx="317"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grpSp>
          <p:nvGrpSpPr>
            <p:cNvPr id="1698" name="Google Shape;1698;p154"/>
            <p:cNvGrpSpPr/>
            <p:nvPr/>
          </p:nvGrpSpPr>
          <p:grpSpPr>
            <a:xfrm>
              <a:off x="1728" y="3024"/>
              <a:ext cx="384" cy="384"/>
              <a:chOff x="4752" y="1056"/>
              <a:chExt cx="384" cy="384"/>
            </a:xfrm>
          </p:grpSpPr>
          <p:sp>
            <p:nvSpPr>
              <p:cNvPr id="1699" name="Google Shape;1699;p154"/>
              <p:cNvSpPr/>
              <p:nvPr/>
            </p:nvSpPr>
            <p:spPr>
              <a:xfrm>
                <a:off x="4752" y="1056"/>
                <a:ext cx="384" cy="384"/>
              </a:xfrm>
              <a:prstGeom prst="ellipse">
                <a:avLst/>
              </a:pr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0" name="Google Shape;1700;p154"/>
              <p:cNvSpPr txBox="1"/>
              <p:nvPr/>
            </p:nvSpPr>
            <p:spPr>
              <a:xfrm>
                <a:off x="4800" y="1056"/>
                <a:ext cx="290"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grpSp>
        <p:cxnSp>
          <p:nvCxnSpPr>
            <p:cNvPr id="1701" name="Google Shape;1701;p154"/>
            <p:cNvCxnSpPr/>
            <p:nvPr/>
          </p:nvCxnSpPr>
          <p:spPr>
            <a:xfrm flipH="1">
              <a:off x="2016" y="1632"/>
              <a:ext cx="528" cy="528"/>
            </a:xfrm>
            <a:prstGeom prst="straightConnector1">
              <a:avLst/>
            </a:prstGeom>
            <a:noFill/>
            <a:ln cap="flat" cmpd="sng" w="57150">
              <a:solidFill>
                <a:schemeClr val="dk1"/>
              </a:solidFill>
              <a:prstDash val="solid"/>
              <a:round/>
              <a:headEnd len="sm" w="sm" type="none"/>
              <a:tailEnd len="med" w="med" type="triangle"/>
            </a:ln>
          </p:spPr>
        </p:cxnSp>
        <p:cxnSp>
          <p:nvCxnSpPr>
            <p:cNvPr id="1702" name="Google Shape;1702;p154"/>
            <p:cNvCxnSpPr/>
            <p:nvPr/>
          </p:nvCxnSpPr>
          <p:spPr>
            <a:xfrm>
              <a:off x="1872" y="2592"/>
              <a:ext cx="0" cy="432"/>
            </a:xfrm>
            <a:prstGeom prst="straightConnector1">
              <a:avLst/>
            </a:prstGeom>
            <a:noFill/>
            <a:ln cap="flat" cmpd="sng" w="57150">
              <a:solidFill>
                <a:schemeClr val="dk1"/>
              </a:solidFill>
              <a:prstDash val="solid"/>
              <a:round/>
              <a:headEnd len="sm" w="sm" type="none"/>
              <a:tailEnd len="med" w="med" type="triangle"/>
            </a:ln>
          </p:spPr>
        </p:cxnSp>
        <p:cxnSp>
          <p:nvCxnSpPr>
            <p:cNvPr id="1703" name="Google Shape;1703;p154"/>
            <p:cNvCxnSpPr/>
            <p:nvPr/>
          </p:nvCxnSpPr>
          <p:spPr>
            <a:xfrm>
              <a:off x="2112" y="2544"/>
              <a:ext cx="624" cy="480"/>
            </a:xfrm>
            <a:prstGeom prst="straightConnector1">
              <a:avLst/>
            </a:prstGeom>
            <a:noFill/>
            <a:ln cap="flat" cmpd="sng" w="57150">
              <a:solidFill>
                <a:schemeClr val="dk1"/>
              </a:solidFill>
              <a:prstDash val="solid"/>
              <a:round/>
              <a:headEnd len="sm" w="sm" type="none"/>
              <a:tailEnd len="med" w="med" type="triangle"/>
            </a:ln>
          </p:spPr>
        </p:cxnSp>
        <p:cxnSp>
          <p:nvCxnSpPr>
            <p:cNvPr id="1704" name="Google Shape;1704;p154"/>
            <p:cNvCxnSpPr/>
            <p:nvPr/>
          </p:nvCxnSpPr>
          <p:spPr>
            <a:xfrm>
              <a:off x="2736" y="1728"/>
              <a:ext cx="96" cy="432"/>
            </a:xfrm>
            <a:prstGeom prst="straightConnector1">
              <a:avLst/>
            </a:prstGeom>
            <a:noFill/>
            <a:ln cap="flat" cmpd="sng" w="57150">
              <a:solidFill>
                <a:schemeClr val="dk1"/>
              </a:solidFill>
              <a:prstDash val="solid"/>
              <a:round/>
              <a:headEnd len="sm" w="sm" type="none"/>
              <a:tailEnd len="med" w="med" type="triangle"/>
            </a:ln>
          </p:spPr>
        </p:cxnSp>
        <p:cxnSp>
          <p:nvCxnSpPr>
            <p:cNvPr id="1705" name="Google Shape;1705;p154"/>
            <p:cNvCxnSpPr/>
            <p:nvPr/>
          </p:nvCxnSpPr>
          <p:spPr>
            <a:xfrm>
              <a:off x="2880" y="1584"/>
              <a:ext cx="912" cy="576"/>
            </a:xfrm>
            <a:prstGeom prst="straightConnector1">
              <a:avLst/>
            </a:prstGeom>
            <a:noFill/>
            <a:ln cap="flat" cmpd="sng" w="57150">
              <a:solidFill>
                <a:schemeClr val="dk1"/>
              </a:solidFill>
              <a:prstDash val="solid"/>
              <a:round/>
              <a:headEnd len="sm" w="sm" type="none"/>
              <a:tailEnd len="med" w="med" type="triangle"/>
            </a:ln>
          </p:spPr>
        </p:cxnSp>
        <p:cxnSp>
          <p:nvCxnSpPr>
            <p:cNvPr id="1706" name="Google Shape;1706;p154"/>
            <p:cNvCxnSpPr/>
            <p:nvPr/>
          </p:nvCxnSpPr>
          <p:spPr>
            <a:xfrm>
              <a:off x="2880" y="2640"/>
              <a:ext cx="0" cy="432"/>
            </a:xfrm>
            <a:prstGeom prst="straightConnector1">
              <a:avLst/>
            </a:prstGeom>
            <a:noFill/>
            <a:ln cap="flat" cmpd="sng" w="57150">
              <a:solidFill>
                <a:schemeClr val="dk1"/>
              </a:solidFill>
              <a:prstDash val="solid"/>
              <a:round/>
              <a:headEnd len="sm" w="sm" type="none"/>
              <a:tailEnd len="med" w="med" type="triangle"/>
            </a:ln>
          </p:spPr>
        </p:cxnSp>
        <p:cxnSp>
          <p:nvCxnSpPr>
            <p:cNvPr id="1707" name="Google Shape;1707;p154"/>
            <p:cNvCxnSpPr/>
            <p:nvPr/>
          </p:nvCxnSpPr>
          <p:spPr>
            <a:xfrm flipH="1">
              <a:off x="3120" y="2544"/>
              <a:ext cx="672" cy="576"/>
            </a:xfrm>
            <a:prstGeom prst="straightConnector1">
              <a:avLst/>
            </a:prstGeom>
            <a:noFill/>
            <a:ln cap="flat" cmpd="sng" w="57150">
              <a:solidFill>
                <a:schemeClr val="dk1"/>
              </a:solidFill>
              <a:prstDash val="solid"/>
              <a:round/>
              <a:headEnd len="sm" w="sm" type="none"/>
              <a:tailEnd len="med" w="med" type="triangle"/>
            </a:ln>
          </p:spPr>
        </p:cxnSp>
        <p:cxnSp>
          <p:nvCxnSpPr>
            <p:cNvPr id="1708" name="Google Shape;1708;p154"/>
            <p:cNvCxnSpPr/>
            <p:nvPr/>
          </p:nvCxnSpPr>
          <p:spPr>
            <a:xfrm flipH="1">
              <a:off x="1152" y="2496"/>
              <a:ext cx="528" cy="528"/>
            </a:xfrm>
            <a:prstGeom prst="straightConnector1">
              <a:avLst/>
            </a:prstGeom>
            <a:noFill/>
            <a:ln cap="flat" cmpd="sng" w="57150">
              <a:solidFill>
                <a:schemeClr val="dk1"/>
              </a:solidFill>
              <a:prstDash val="solid"/>
              <a:round/>
              <a:headEnd len="sm" w="sm" type="none"/>
              <a:tailEnd len="med" w="med" type="triangle"/>
            </a:ln>
          </p:spPr>
        </p:cxnSp>
        <p:sp>
          <p:nvSpPr>
            <p:cNvPr id="1709" name="Google Shape;1709;p154"/>
            <p:cNvSpPr txBox="1"/>
            <p:nvPr/>
          </p:nvSpPr>
          <p:spPr>
            <a:xfrm>
              <a:off x="2112" y="1648"/>
              <a:ext cx="249"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0000"/>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710" name="Google Shape;1710;p154"/>
            <p:cNvSpPr txBox="1"/>
            <p:nvPr/>
          </p:nvSpPr>
          <p:spPr>
            <a:xfrm>
              <a:off x="2784" y="1696"/>
              <a:ext cx="249" cy="3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0000"/>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711" name="Google Shape;1711;p154"/>
            <p:cNvSpPr txBox="1"/>
            <p:nvPr/>
          </p:nvSpPr>
          <p:spPr>
            <a:xfrm>
              <a:off x="3312" y="1600"/>
              <a:ext cx="249"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0000"/>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1712" name="Google Shape;1712;p154"/>
            <p:cNvSpPr txBox="1"/>
            <p:nvPr/>
          </p:nvSpPr>
          <p:spPr>
            <a:xfrm>
              <a:off x="2304" y="2464"/>
              <a:ext cx="249"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0000"/>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
          <p:nvSpPr>
            <p:cNvPr id="1713" name="Google Shape;1713;p154"/>
            <p:cNvSpPr txBox="1"/>
            <p:nvPr/>
          </p:nvSpPr>
          <p:spPr>
            <a:xfrm>
              <a:off x="2928" y="2608"/>
              <a:ext cx="249" cy="3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0000"/>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714" name="Google Shape;1714;p154"/>
            <p:cNvSpPr txBox="1"/>
            <p:nvPr/>
          </p:nvSpPr>
          <p:spPr>
            <a:xfrm>
              <a:off x="3504" y="2704"/>
              <a:ext cx="250"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0000"/>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715" name="Google Shape;1715;p154"/>
            <p:cNvSpPr txBox="1"/>
            <p:nvPr/>
          </p:nvSpPr>
          <p:spPr>
            <a:xfrm>
              <a:off x="1296" y="2400"/>
              <a:ext cx="250" cy="35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0000"/>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716" name="Google Shape;1716;p154"/>
            <p:cNvSpPr txBox="1"/>
            <p:nvPr/>
          </p:nvSpPr>
          <p:spPr>
            <a:xfrm>
              <a:off x="1584" y="2608"/>
              <a:ext cx="249" cy="3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0000"/>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grpSp>
      <p:sp>
        <p:nvSpPr>
          <p:cNvPr id="1717" name="Google Shape;1717;p154"/>
          <p:cNvSpPr/>
          <p:nvPr/>
        </p:nvSpPr>
        <p:spPr>
          <a:xfrm>
            <a:off x="4182655" y="5410200"/>
            <a:ext cx="4572000" cy="1089529"/>
          </a:xfrm>
          <a:prstGeom prst="rect">
            <a:avLst/>
          </a:prstGeom>
          <a:noFill/>
          <a:ln>
            <a:noFill/>
          </a:ln>
        </p:spPr>
        <p:txBody>
          <a:bodyPr anchorCtr="0" anchor="t" bIns="45700" lIns="91425" spcFirstLastPara="1" rIns="91425" wrap="square" tIns="45700">
            <a:spAutoFit/>
          </a:bodyPr>
          <a:lstStyle/>
          <a:p>
            <a:pPr indent="-225425" lvl="0" marL="225425" marR="0" rtl="0" algn="l">
              <a:lnSpc>
                <a:spcPct val="90000"/>
              </a:lnSpc>
              <a:spcBef>
                <a:spcPts val="0"/>
              </a:spcBef>
              <a:spcAft>
                <a:spcPts val="0"/>
              </a:spcAft>
              <a:buClr>
                <a:srgbClr val="000000"/>
              </a:buClr>
              <a:buSzPts val="1800"/>
              <a:buFont typeface="Arial"/>
              <a:buNone/>
            </a:pPr>
            <a:r>
              <a:rPr b="1" i="0" lang="en-US" sz="1800" u="none" cap="none" strike="noStrike">
                <a:solidFill>
                  <a:srgbClr val="C00000"/>
                </a:solidFill>
                <a:latin typeface="Calibri"/>
                <a:ea typeface="Calibri"/>
                <a:cs typeface="Calibri"/>
                <a:sym typeface="Calibri"/>
              </a:rPr>
              <a:t>Depth-First Search:</a:t>
            </a:r>
            <a:r>
              <a:rPr b="0" i="0" lang="en-US" sz="1800" u="none" cap="none" strike="noStrike">
                <a:solidFill>
                  <a:srgbClr val="C00000"/>
                </a:solidFill>
                <a:latin typeface="Calibri"/>
                <a:ea typeface="Calibri"/>
                <a:cs typeface="Calibri"/>
                <a:sym typeface="Calibri"/>
              </a:rPr>
              <a:t> </a:t>
            </a:r>
            <a:endParaRPr b="0" i="0" sz="1600" u="none" cap="none" strike="noStrike">
              <a:solidFill>
                <a:schemeClr val="dk1"/>
              </a:solidFill>
              <a:latin typeface="Calibri"/>
              <a:ea typeface="Calibri"/>
              <a:cs typeface="Calibri"/>
              <a:sym typeface="Calibri"/>
            </a:endParaRPr>
          </a:p>
          <a:p>
            <a:pPr indent="-225425" lvl="0" marL="225425" marR="0" rtl="0" algn="l">
              <a:lnSpc>
                <a:spcPct val="90000"/>
              </a:lnSpc>
              <a:spcBef>
                <a:spcPts val="0"/>
              </a:spcBef>
              <a:spcAft>
                <a:spcPts val="0"/>
              </a:spcAft>
              <a:buClr>
                <a:srgbClr val="000000"/>
              </a:buClr>
              <a:buSzPts val="1800"/>
              <a:buFont typeface="Arial"/>
              <a:buNone/>
            </a:pPr>
            <a:r>
              <a:rPr b="1" i="0" lang="en-US" sz="1800" u="none" cap="none" strike="noStrike">
                <a:solidFill>
                  <a:srgbClr val="C00000"/>
                </a:solidFill>
                <a:latin typeface="Calibri"/>
                <a:ea typeface="Calibri"/>
                <a:cs typeface="Calibri"/>
                <a:sym typeface="Calibri"/>
              </a:rPr>
              <a:t>Breadth-First Search: </a:t>
            </a:r>
            <a:endParaRPr b="0" i="0" sz="1400" u="none" cap="none" strike="noStrike">
              <a:solidFill>
                <a:srgbClr val="000000"/>
              </a:solidFill>
              <a:latin typeface="Arial"/>
              <a:ea typeface="Arial"/>
              <a:cs typeface="Arial"/>
              <a:sym typeface="Arial"/>
            </a:endParaRPr>
          </a:p>
          <a:p>
            <a:pPr indent="-225425" lvl="0" marL="225425" marR="0" rtl="0" algn="l">
              <a:lnSpc>
                <a:spcPct val="90000"/>
              </a:lnSpc>
              <a:spcBef>
                <a:spcPts val="0"/>
              </a:spcBef>
              <a:spcAft>
                <a:spcPts val="0"/>
              </a:spcAft>
              <a:buClr>
                <a:srgbClr val="000000"/>
              </a:buClr>
              <a:buSzPts val="1800"/>
              <a:buFont typeface="Arial"/>
              <a:buNone/>
            </a:pPr>
            <a:r>
              <a:rPr b="1" i="0" lang="en-US" sz="1800" u="none" cap="none" strike="noStrike">
                <a:solidFill>
                  <a:srgbClr val="C00000"/>
                </a:solidFill>
                <a:latin typeface="Calibri"/>
                <a:ea typeface="Calibri"/>
                <a:cs typeface="Calibri"/>
                <a:sym typeface="Calibri"/>
              </a:rPr>
              <a:t>Uniform-Cost Search: </a:t>
            </a:r>
            <a:endParaRPr b="0" i="0" sz="1400" u="none" cap="none" strike="noStrike">
              <a:solidFill>
                <a:srgbClr val="000000"/>
              </a:solidFill>
              <a:latin typeface="Arial"/>
              <a:ea typeface="Arial"/>
              <a:cs typeface="Arial"/>
              <a:sym typeface="Arial"/>
            </a:endParaRPr>
          </a:p>
          <a:p>
            <a:pPr indent="-225425" lvl="0" marL="225425" marR="0" rtl="0" algn="l">
              <a:lnSpc>
                <a:spcPct val="90000"/>
              </a:lnSpc>
              <a:spcBef>
                <a:spcPts val="0"/>
              </a:spcBef>
              <a:spcAft>
                <a:spcPts val="0"/>
              </a:spcAft>
              <a:buClr>
                <a:srgbClr val="000000"/>
              </a:buClr>
              <a:buSzPts val="1800"/>
              <a:buFont typeface="Arial"/>
              <a:buNone/>
            </a:pPr>
            <a:r>
              <a:rPr b="1" i="0" lang="en-US" sz="1800" u="none" cap="none" strike="noStrike">
                <a:solidFill>
                  <a:srgbClr val="C00000"/>
                </a:solidFill>
                <a:latin typeface="Calibri"/>
                <a:ea typeface="Calibri"/>
                <a:cs typeface="Calibri"/>
                <a:sym typeface="Calibri"/>
              </a:rPr>
              <a:t>Iterative-Deepening Search: </a:t>
            </a:r>
            <a:endParaRPr b="0" i="0" sz="1400" u="none" cap="none" strike="noStrike">
              <a:solidFill>
                <a:srgbClr val="000000"/>
              </a:solidFill>
              <a:latin typeface="Arial"/>
              <a:ea typeface="Arial"/>
              <a:cs typeface="Arial"/>
              <a:sym typeface="Arial"/>
            </a:endParaRPr>
          </a:p>
        </p:txBody>
      </p:sp>
      <p:pic>
        <p:nvPicPr>
          <p:cNvPr id="1718" name="Google Shape;1718;p154"/>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0" st="0"/>
                                            </p:txEl>
                                          </p:spTgt>
                                        </p:tgtEl>
                                        <p:attrNameLst>
                                          <p:attrName>style.visibility</p:attrName>
                                        </p:attrNameLst>
                                      </p:cBhvr>
                                      <p:to>
                                        <p:strVal val="visible"/>
                                      </p:to>
                                    </p:set>
                                    <p:anim calcmode="lin" valueType="num">
                                      <p:cBhvr additive="base">
                                        <p:cTn dur="500"/>
                                        <p:tgtEl>
                                          <p:spTgt spid="1678">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1" st="1"/>
                                            </p:txEl>
                                          </p:spTgt>
                                        </p:tgtEl>
                                        <p:attrNameLst>
                                          <p:attrName>style.visibility</p:attrName>
                                        </p:attrNameLst>
                                      </p:cBhvr>
                                      <p:to>
                                        <p:strVal val="visible"/>
                                      </p:to>
                                    </p:set>
                                    <p:anim calcmode="lin" valueType="num">
                                      <p:cBhvr additive="base">
                                        <p:cTn dur="500"/>
                                        <p:tgtEl>
                                          <p:spTgt spid="1678">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2" st="2"/>
                                            </p:txEl>
                                          </p:spTgt>
                                        </p:tgtEl>
                                        <p:attrNameLst>
                                          <p:attrName>style.visibility</p:attrName>
                                        </p:attrNameLst>
                                      </p:cBhvr>
                                      <p:to>
                                        <p:strVal val="visible"/>
                                      </p:to>
                                    </p:set>
                                    <p:anim calcmode="lin" valueType="num">
                                      <p:cBhvr additive="base">
                                        <p:cTn dur="500"/>
                                        <p:tgtEl>
                                          <p:spTgt spid="1678">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3" st="3"/>
                                            </p:txEl>
                                          </p:spTgt>
                                        </p:tgtEl>
                                        <p:attrNameLst>
                                          <p:attrName>style.visibility</p:attrName>
                                        </p:attrNameLst>
                                      </p:cBhvr>
                                      <p:to>
                                        <p:strVal val="visible"/>
                                      </p:to>
                                    </p:set>
                                    <p:anim calcmode="lin" valueType="num">
                                      <p:cBhvr additive="base">
                                        <p:cTn dur="500"/>
                                        <p:tgtEl>
                                          <p:spTgt spid="1678">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4" st="4"/>
                                            </p:txEl>
                                          </p:spTgt>
                                        </p:tgtEl>
                                        <p:attrNameLst>
                                          <p:attrName>style.visibility</p:attrName>
                                        </p:attrNameLst>
                                      </p:cBhvr>
                                      <p:to>
                                        <p:strVal val="visible"/>
                                      </p:to>
                                    </p:set>
                                    <p:anim calcmode="lin" valueType="num">
                                      <p:cBhvr additive="base">
                                        <p:cTn dur="500"/>
                                        <p:tgtEl>
                                          <p:spTgt spid="1678">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5" st="5"/>
                                            </p:txEl>
                                          </p:spTgt>
                                        </p:tgtEl>
                                        <p:attrNameLst>
                                          <p:attrName>style.visibility</p:attrName>
                                        </p:attrNameLst>
                                      </p:cBhvr>
                                      <p:to>
                                        <p:strVal val="visible"/>
                                      </p:to>
                                    </p:set>
                                    <p:anim calcmode="lin" valueType="num">
                                      <p:cBhvr additive="base">
                                        <p:cTn dur="500"/>
                                        <p:tgtEl>
                                          <p:spTgt spid="1678">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6" st="6"/>
                                            </p:txEl>
                                          </p:spTgt>
                                        </p:tgtEl>
                                        <p:attrNameLst>
                                          <p:attrName>style.visibility</p:attrName>
                                        </p:attrNameLst>
                                      </p:cBhvr>
                                      <p:to>
                                        <p:strVal val="visible"/>
                                      </p:to>
                                    </p:set>
                                    <p:anim calcmode="lin" valueType="num">
                                      <p:cBhvr additive="base">
                                        <p:cTn dur="500"/>
                                        <p:tgtEl>
                                          <p:spTgt spid="1678">
                                            <p:txEl>
                                              <p:pRg end="6" st="6"/>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7" st="7"/>
                                            </p:txEl>
                                          </p:spTgt>
                                        </p:tgtEl>
                                        <p:attrNameLst>
                                          <p:attrName>style.visibility</p:attrName>
                                        </p:attrNameLst>
                                      </p:cBhvr>
                                      <p:to>
                                        <p:strVal val="visible"/>
                                      </p:to>
                                    </p:set>
                                    <p:anim calcmode="lin" valueType="num">
                                      <p:cBhvr additive="base">
                                        <p:cTn dur="500"/>
                                        <p:tgtEl>
                                          <p:spTgt spid="1678">
                                            <p:txEl>
                                              <p:pRg end="7" st="7"/>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8" st="8"/>
                                            </p:txEl>
                                          </p:spTgt>
                                        </p:tgtEl>
                                        <p:attrNameLst>
                                          <p:attrName>style.visibility</p:attrName>
                                        </p:attrNameLst>
                                      </p:cBhvr>
                                      <p:to>
                                        <p:strVal val="visible"/>
                                      </p:to>
                                    </p:set>
                                    <p:anim calcmode="lin" valueType="num">
                                      <p:cBhvr additive="base">
                                        <p:cTn dur="500"/>
                                        <p:tgtEl>
                                          <p:spTgt spid="1678">
                                            <p:txEl>
                                              <p:pRg end="8" st="8"/>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9" st="9"/>
                                            </p:txEl>
                                          </p:spTgt>
                                        </p:tgtEl>
                                        <p:attrNameLst>
                                          <p:attrName>style.visibility</p:attrName>
                                        </p:attrNameLst>
                                      </p:cBhvr>
                                      <p:to>
                                        <p:strVal val="visible"/>
                                      </p:to>
                                    </p:set>
                                    <p:anim calcmode="lin" valueType="num">
                                      <p:cBhvr additive="base">
                                        <p:cTn dur="500"/>
                                        <p:tgtEl>
                                          <p:spTgt spid="1678">
                                            <p:txEl>
                                              <p:pRg end="9" st="9"/>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10" st="10"/>
                                            </p:txEl>
                                          </p:spTgt>
                                        </p:tgtEl>
                                        <p:attrNameLst>
                                          <p:attrName>style.visibility</p:attrName>
                                        </p:attrNameLst>
                                      </p:cBhvr>
                                      <p:to>
                                        <p:strVal val="visible"/>
                                      </p:to>
                                    </p:set>
                                    <p:anim calcmode="lin" valueType="num">
                                      <p:cBhvr additive="base">
                                        <p:cTn dur="500"/>
                                        <p:tgtEl>
                                          <p:spTgt spid="1678">
                                            <p:txEl>
                                              <p:pRg end="10" st="1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11" st="11"/>
                                            </p:txEl>
                                          </p:spTgt>
                                        </p:tgtEl>
                                        <p:attrNameLst>
                                          <p:attrName>style.visibility</p:attrName>
                                        </p:attrNameLst>
                                      </p:cBhvr>
                                      <p:to>
                                        <p:strVal val="visible"/>
                                      </p:to>
                                    </p:set>
                                    <p:anim calcmode="lin" valueType="num">
                                      <p:cBhvr additive="base">
                                        <p:cTn dur="500"/>
                                        <p:tgtEl>
                                          <p:spTgt spid="1678">
                                            <p:txEl>
                                              <p:pRg end="11" st="1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78">
                                            <p:txEl>
                                              <p:pRg end="12" st="12"/>
                                            </p:txEl>
                                          </p:spTgt>
                                        </p:tgtEl>
                                        <p:attrNameLst>
                                          <p:attrName>style.visibility</p:attrName>
                                        </p:attrNameLst>
                                      </p:cBhvr>
                                      <p:to>
                                        <p:strVal val="visible"/>
                                      </p:to>
                                    </p:set>
                                    <p:anim calcmode="lin" valueType="num">
                                      <p:cBhvr additive="base">
                                        <p:cTn dur="500"/>
                                        <p:tgtEl>
                                          <p:spTgt spid="1678">
                                            <p:txEl>
                                              <p:pRg end="12" st="12"/>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2" name="Shape 1722"/>
        <p:cNvGrpSpPr/>
        <p:nvPr/>
      </p:nvGrpSpPr>
      <p:grpSpPr>
        <a:xfrm>
          <a:off x="0" y="0"/>
          <a:ext cx="0" cy="0"/>
          <a:chOff x="0" y="0"/>
          <a:chExt cx="0" cy="0"/>
        </a:xfrm>
      </p:grpSpPr>
      <p:sp>
        <p:nvSpPr>
          <p:cNvPr id="1723" name="Google Shape;1723;p1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1724" name="Google Shape;1724;p155"/>
          <p:cNvSpPr txBox="1"/>
          <p:nvPr>
            <p:ph type="title"/>
          </p:nvPr>
        </p:nvSpPr>
        <p:spPr>
          <a:xfrm>
            <a:off x="0" y="0"/>
            <a:ext cx="9144000" cy="12477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solidFill>
                  <a:srgbClr val="0000FF"/>
                </a:solidFill>
              </a:rPr>
              <a:t>When to use what?</a:t>
            </a:r>
            <a:endParaRPr/>
          </a:p>
        </p:txBody>
      </p:sp>
      <p:sp>
        <p:nvSpPr>
          <p:cNvPr id="1725" name="Google Shape;1725;p155"/>
          <p:cNvSpPr txBox="1"/>
          <p:nvPr>
            <p:ph idx="1" type="body"/>
          </p:nvPr>
        </p:nvSpPr>
        <p:spPr>
          <a:xfrm>
            <a:off x="152400" y="1143000"/>
            <a:ext cx="8763000" cy="5029200"/>
          </a:xfrm>
          <a:prstGeom prst="rect">
            <a:avLst/>
          </a:prstGeom>
          <a:noFill/>
          <a:ln>
            <a:noFill/>
          </a:ln>
        </p:spPr>
        <p:txBody>
          <a:bodyPr anchorCtr="0" anchor="t" bIns="45700" lIns="91425" spcFirstLastPara="1" rIns="91425" wrap="square" tIns="45700">
            <a:noAutofit/>
          </a:bodyPr>
          <a:lstStyle/>
          <a:p>
            <a:pPr indent="-225425" lvl="0" marL="225425" rtl="0" algn="l">
              <a:lnSpc>
                <a:spcPct val="90000"/>
              </a:lnSpc>
              <a:spcBef>
                <a:spcPts val="0"/>
              </a:spcBef>
              <a:spcAft>
                <a:spcPts val="0"/>
              </a:spcAft>
              <a:buClr>
                <a:srgbClr val="C00000"/>
              </a:buClr>
              <a:buSzPts val="2400"/>
              <a:buChar char="•"/>
            </a:pPr>
            <a:r>
              <a:rPr b="1" lang="en-US" sz="2400">
                <a:solidFill>
                  <a:srgbClr val="C00000"/>
                </a:solidFill>
              </a:rPr>
              <a:t>Depth-First Search:</a:t>
            </a:r>
            <a:r>
              <a:rPr lang="en-US" sz="2400">
                <a:solidFill>
                  <a:srgbClr val="C00000"/>
                </a:solidFill>
              </a:rPr>
              <a:t> </a:t>
            </a:r>
            <a:endParaRPr/>
          </a:p>
          <a:p>
            <a:pPr indent="-227012" lvl="1" marL="566738" rtl="0" algn="l">
              <a:lnSpc>
                <a:spcPct val="90000"/>
              </a:lnSpc>
              <a:spcBef>
                <a:spcPts val="400"/>
              </a:spcBef>
              <a:spcAft>
                <a:spcPts val="0"/>
              </a:spcAft>
              <a:buClr>
                <a:schemeClr val="dk1"/>
              </a:buClr>
              <a:buSzPts val="2000"/>
              <a:buChar char="–"/>
            </a:pPr>
            <a:r>
              <a:rPr lang="en-US" sz="2000"/>
              <a:t>Many solutions exist</a:t>
            </a:r>
            <a:endParaRPr/>
          </a:p>
          <a:p>
            <a:pPr indent="-227012" lvl="1" marL="566738" rtl="0" algn="l">
              <a:lnSpc>
                <a:spcPct val="90000"/>
              </a:lnSpc>
              <a:spcBef>
                <a:spcPts val="400"/>
              </a:spcBef>
              <a:spcAft>
                <a:spcPts val="0"/>
              </a:spcAft>
              <a:buClr>
                <a:schemeClr val="dk1"/>
              </a:buClr>
              <a:buSzPts val="2000"/>
              <a:buChar char="–"/>
            </a:pPr>
            <a:r>
              <a:rPr lang="en-US" sz="2000"/>
              <a:t>Know (or have a good estimate of) the depth of solution </a:t>
            </a:r>
            <a:endParaRPr/>
          </a:p>
          <a:p>
            <a:pPr indent="-225425" lvl="0" marL="225425" rtl="0" algn="l">
              <a:lnSpc>
                <a:spcPct val="90000"/>
              </a:lnSpc>
              <a:spcBef>
                <a:spcPts val="480"/>
              </a:spcBef>
              <a:spcAft>
                <a:spcPts val="0"/>
              </a:spcAft>
              <a:buClr>
                <a:srgbClr val="C00000"/>
              </a:buClr>
              <a:buSzPts val="2400"/>
              <a:buChar char="•"/>
            </a:pPr>
            <a:r>
              <a:rPr b="1" lang="en-US" sz="2400">
                <a:solidFill>
                  <a:srgbClr val="C00000"/>
                </a:solidFill>
              </a:rPr>
              <a:t>Breadth-First Search: </a:t>
            </a:r>
            <a:endParaRPr/>
          </a:p>
          <a:p>
            <a:pPr indent="-227012" lvl="1" marL="566738" rtl="0" algn="l">
              <a:lnSpc>
                <a:spcPct val="90000"/>
              </a:lnSpc>
              <a:spcBef>
                <a:spcPts val="400"/>
              </a:spcBef>
              <a:spcAft>
                <a:spcPts val="0"/>
              </a:spcAft>
              <a:buClr>
                <a:schemeClr val="dk1"/>
              </a:buClr>
              <a:buSzPts val="2000"/>
              <a:buChar char="–"/>
            </a:pPr>
            <a:r>
              <a:rPr lang="en-US" sz="2000"/>
              <a:t>Some solutions are known to be shallow </a:t>
            </a:r>
            <a:endParaRPr/>
          </a:p>
          <a:p>
            <a:pPr indent="-225425" lvl="0" marL="225425" rtl="0" algn="l">
              <a:lnSpc>
                <a:spcPct val="90000"/>
              </a:lnSpc>
              <a:spcBef>
                <a:spcPts val="480"/>
              </a:spcBef>
              <a:spcAft>
                <a:spcPts val="0"/>
              </a:spcAft>
              <a:buClr>
                <a:srgbClr val="C00000"/>
              </a:buClr>
              <a:buSzPts val="2400"/>
              <a:buChar char="•"/>
            </a:pPr>
            <a:r>
              <a:rPr b="1" lang="en-US" sz="2400">
                <a:solidFill>
                  <a:srgbClr val="C00000"/>
                </a:solidFill>
              </a:rPr>
              <a:t>Uniform-Cost Search: </a:t>
            </a:r>
            <a:endParaRPr/>
          </a:p>
          <a:p>
            <a:pPr indent="-227012" lvl="1" marL="566738" rtl="0" algn="l">
              <a:lnSpc>
                <a:spcPct val="90000"/>
              </a:lnSpc>
              <a:spcBef>
                <a:spcPts val="400"/>
              </a:spcBef>
              <a:spcAft>
                <a:spcPts val="0"/>
              </a:spcAft>
              <a:buClr>
                <a:schemeClr val="dk1"/>
              </a:buClr>
              <a:buSzPts val="2000"/>
              <a:buChar char="–"/>
            </a:pPr>
            <a:r>
              <a:rPr lang="en-US" sz="2000"/>
              <a:t>Actions have varying costs </a:t>
            </a:r>
            <a:endParaRPr/>
          </a:p>
          <a:p>
            <a:pPr indent="-227012" lvl="1" marL="566738" rtl="0" algn="l">
              <a:lnSpc>
                <a:spcPct val="90000"/>
              </a:lnSpc>
              <a:spcBef>
                <a:spcPts val="400"/>
              </a:spcBef>
              <a:spcAft>
                <a:spcPts val="0"/>
              </a:spcAft>
              <a:buClr>
                <a:schemeClr val="dk1"/>
              </a:buClr>
              <a:buSzPts val="2000"/>
              <a:buChar char="–"/>
            </a:pPr>
            <a:r>
              <a:rPr lang="en-US" sz="2000"/>
              <a:t>Least cost solution is the required </a:t>
            </a:r>
            <a:endParaRPr/>
          </a:p>
          <a:p>
            <a:pPr indent="-227010" lvl="1" marL="566738" rtl="0" algn="l">
              <a:lnSpc>
                <a:spcPct val="90000"/>
              </a:lnSpc>
              <a:spcBef>
                <a:spcPts val="400"/>
              </a:spcBef>
              <a:spcAft>
                <a:spcPts val="0"/>
              </a:spcAft>
              <a:buClr>
                <a:srgbClr val="FF0000"/>
              </a:buClr>
              <a:buSzPts val="2000"/>
              <a:buFont typeface="Noto Sans Symbols"/>
              <a:buNone/>
            </a:pPr>
            <a:r>
              <a:rPr i="1" lang="en-US" sz="2000">
                <a:solidFill>
                  <a:srgbClr val="FF0000"/>
                </a:solidFill>
              </a:rPr>
              <a:t>This is the only uninformed search that worries about costs.</a:t>
            </a:r>
            <a:endParaRPr sz="2000">
              <a:solidFill>
                <a:srgbClr val="FF0000"/>
              </a:solidFill>
            </a:endParaRPr>
          </a:p>
          <a:p>
            <a:pPr indent="-225425" lvl="0" marL="225425" rtl="0" algn="l">
              <a:lnSpc>
                <a:spcPct val="90000"/>
              </a:lnSpc>
              <a:spcBef>
                <a:spcPts val="480"/>
              </a:spcBef>
              <a:spcAft>
                <a:spcPts val="0"/>
              </a:spcAft>
              <a:buClr>
                <a:srgbClr val="C00000"/>
              </a:buClr>
              <a:buSzPts val="2400"/>
              <a:buChar char="•"/>
            </a:pPr>
            <a:r>
              <a:rPr b="1" lang="en-US" sz="2400">
                <a:solidFill>
                  <a:srgbClr val="C00000"/>
                </a:solidFill>
              </a:rPr>
              <a:t>Iterative-Deepening Search: </a:t>
            </a:r>
            <a:endParaRPr/>
          </a:p>
          <a:p>
            <a:pPr indent="-227012" lvl="1" marL="566738" rtl="0" algn="l">
              <a:lnSpc>
                <a:spcPct val="90000"/>
              </a:lnSpc>
              <a:spcBef>
                <a:spcPts val="400"/>
              </a:spcBef>
              <a:spcAft>
                <a:spcPts val="0"/>
              </a:spcAft>
              <a:buClr>
                <a:schemeClr val="dk1"/>
              </a:buClr>
              <a:buSzPts val="2000"/>
              <a:buChar char="–"/>
            </a:pPr>
            <a:r>
              <a:rPr lang="en-US" sz="2000"/>
              <a:t>Space is limited and the shortest solution path is required </a:t>
            </a:r>
            <a:endParaRPr/>
          </a:p>
        </p:txBody>
      </p:sp>
      <p:pic>
        <p:nvPicPr>
          <p:cNvPr id="1726" name="Google Shape;1726;p155"/>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0" name="Shape 1730"/>
        <p:cNvGrpSpPr/>
        <p:nvPr/>
      </p:nvGrpSpPr>
      <p:grpSpPr>
        <a:xfrm>
          <a:off x="0" y="0"/>
          <a:ext cx="0" cy="0"/>
          <a:chOff x="0" y="0"/>
          <a:chExt cx="0" cy="0"/>
        </a:xfrm>
      </p:grpSpPr>
      <p:sp>
        <p:nvSpPr>
          <p:cNvPr id="1731" name="Google Shape;1731;p156"/>
          <p:cNvSpPr txBox="1"/>
          <p:nvPr>
            <p:ph idx="4294967295" type="title"/>
          </p:nvPr>
        </p:nvSpPr>
        <p:spPr>
          <a:xfrm>
            <a:off x="228600" y="304800"/>
            <a:ext cx="8686800" cy="3810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48611"/>
              <a:buNone/>
            </a:pPr>
            <a:r>
              <a:rPr b="1" lang="en-US" sz="3200">
                <a:solidFill>
                  <a:srgbClr val="7030A0"/>
                </a:solidFill>
              </a:rPr>
              <a:t>Search Graphs </a:t>
            </a:r>
            <a:endParaRPr/>
          </a:p>
        </p:txBody>
      </p:sp>
      <p:sp>
        <p:nvSpPr>
          <p:cNvPr id="1732" name="Google Shape;1732;p156"/>
          <p:cNvSpPr txBox="1"/>
          <p:nvPr>
            <p:ph idx="4294967295" type="body"/>
          </p:nvPr>
        </p:nvSpPr>
        <p:spPr>
          <a:xfrm>
            <a:off x="838200" y="1219200"/>
            <a:ext cx="7696200" cy="44196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Char char="•"/>
            </a:pPr>
            <a:r>
              <a:rPr lang="en-US" sz="2400"/>
              <a:t>If the search space is not a tree, but a graph, the search tree may contain different nodes corresponding to the same state.</a:t>
            </a:r>
            <a:endParaRPr/>
          </a:p>
          <a:p>
            <a:pPr indent="-342900" lvl="0" marL="342900" rtl="0" algn="l">
              <a:lnSpc>
                <a:spcPct val="90000"/>
              </a:lnSpc>
              <a:spcBef>
                <a:spcPts val="480"/>
              </a:spcBef>
              <a:spcAft>
                <a:spcPts val="0"/>
              </a:spcAft>
              <a:buClr>
                <a:schemeClr val="dk1"/>
              </a:buClr>
              <a:buSzPts val="2400"/>
              <a:buChar char="•"/>
            </a:pPr>
            <a:r>
              <a:rPr lang="en-US" sz="2400"/>
              <a:t>The way to avoid generating the same state again when not required</a:t>
            </a:r>
            <a:endParaRPr/>
          </a:p>
          <a:p>
            <a:pPr indent="-342900" lvl="0" marL="342900" rtl="0" algn="l">
              <a:lnSpc>
                <a:spcPct val="90000"/>
              </a:lnSpc>
              <a:spcBef>
                <a:spcPts val="480"/>
              </a:spcBef>
              <a:spcAft>
                <a:spcPts val="0"/>
              </a:spcAft>
              <a:buClr>
                <a:schemeClr val="dk1"/>
              </a:buClr>
              <a:buSzPts val="2400"/>
              <a:buChar char="•"/>
            </a:pPr>
            <a:r>
              <a:rPr lang="en-US" sz="2400"/>
              <a:t>The search algorithm can be modified to check a node when it is being generated. </a:t>
            </a:r>
            <a:endParaRPr/>
          </a:p>
          <a:p>
            <a:pPr indent="-342900" lvl="0" marL="342900" rtl="0" algn="l">
              <a:lnSpc>
                <a:spcPct val="90000"/>
              </a:lnSpc>
              <a:spcBef>
                <a:spcPts val="480"/>
              </a:spcBef>
              <a:spcAft>
                <a:spcPts val="0"/>
              </a:spcAft>
              <a:buClr>
                <a:schemeClr val="dk1"/>
              </a:buClr>
              <a:buSzPts val="2400"/>
              <a:buChar char="•"/>
            </a:pPr>
            <a:r>
              <a:rPr lang="en-US" sz="2400"/>
              <a:t>we use another list called CLOSED,</a:t>
            </a:r>
            <a:endParaRPr/>
          </a:p>
          <a:p>
            <a:pPr indent="-342900" lvl="0" marL="342900" rtl="0" algn="l">
              <a:lnSpc>
                <a:spcPct val="90000"/>
              </a:lnSpc>
              <a:spcBef>
                <a:spcPts val="480"/>
              </a:spcBef>
              <a:spcAft>
                <a:spcPts val="0"/>
              </a:spcAft>
              <a:buClr>
                <a:schemeClr val="dk1"/>
              </a:buClr>
              <a:buSzPts val="2400"/>
              <a:buChar char="•"/>
            </a:pPr>
            <a:r>
              <a:rPr lang="en-US" sz="2400"/>
              <a:t>which records all the expanded nodes. </a:t>
            </a:r>
            <a:endParaRPr/>
          </a:p>
          <a:p>
            <a:pPr indent="-342900" lvl="0" marL="342900" rtl="0" algn="l">
              <a:lnSpc>
                <a:spcPct val="90000"/>
              </a:lnSpc>
              <a:spcBef>
                <a:spcPts val="480"/>
              </a:spcBef>
              <a:spcAft>
                <a:spcPts val="0"/>
              </a:spcAft>
              <a:buClr>
                <a:schemeClr val="dk1"/>
              </a:buClr>
              <a:buSzPts val="2400"/>
              <a:buChar char="•"/>
            </a:pPr>
            <a:r>
              <a:rPr lang="en-US" sz="2400"/>
              <a:t>The newly generated node is checked with the nodes in CLOSED list &amp; open list,</a:t>
            </a:r>
            <a:endParaRPr/>
          </a:p>
          <a:p>
            <a:pPr indent="-190500" lvl="0" marL="342900" rtl="0" algn="l">
              <a:lnSpc>
                <a:spcPct val="90000"/>
              </a:lnSpc>
              <a:spcBef>
                <a:spcPts val="480"/>
              </a:spcBef>
              <a:spcAft>
                <a:spcPts val="0"/>
              </a:spcAft>
              <a:buClr>
                <a:schemeClr val="dk1"/>
              </a:buClr>
              <a:buSzPts val="2400"/>
              <a:buNone/>
            </a:pPr>
            <a:r>
              <a:t/>
            </a:r>
            <a:endParaRPr sz="2400"/>
          </a:p>
        </p:txBody>
      </p:sp>
      <p:pic>
        <p:nvPicPr>
          <p:cNvPr id="1733" name="Google Shape;1733;p156"/>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2">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7" name="Shape 1737"/>
        <p:cNvGrpSpPr/>
        <p:nvPr/>
      </p:nvGrpSpPr>
      <p:grpSpPr>
        <a:xfrm>
          <a:off x="0" y="0"/>
          <a:ext cx="0" cy="0"/>
          <a:chOff x="0" y="0"/>
          <a:chExt cx="0" cy="0"/>
        </a:xfrm>
      </p:grpSpPr>
      <p:sp>
        <p:nvSpPr>
          <p:cNvPr id="1738" name="Google Shape;1738;p157"/>
          <p:cNvSpPr txBox="1"/>
          <p:nvPr>
            <p:ph idx="4294967295" type="title"/>
          </p:nvPr>
        </p:nvSpPr>
        <p:spPr>
          <a:xfrm>
            <a:off x="228600" y="11113"/>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a:solidFill>
                  <a:srgbClr val="7030A0"/>
                </a:solidFill>
              </a:rPr>
              <a:t>Algorithm outline-</a:t>
            </a:r>
            <a:endParaRPr/>
          </a:p>
        </p:txBody>
      </p:sp>
      <p:pic>
        <p:nvPicPr>
          <p:cNvPr id="1739" name="Google Shape;1739;p157"/>
          <p:cNvPicPr preferRelativeResize="0"/>
          <p:nvPr>
            <p:ph idx="4294967295" type="body"/>
          </p:nvPr>
        </p:nvPicPr>
        <p:blipFill rotWithShape="1">
          <a:blip r:embed="rId3">
            <a:alphaModFix/>
          </a:blip>
          <a:srcRect b="0" l="0" r="0" t="0"/>
          <a:stretch/>
        </p:blipFill>
        <p:spPr>
          <a:xfrm>
            <a:off x="152400" y="762000"/>
            <a:ext cx="6019800" cy="5715000"/>
          </a:xfrm>
          <a:prstGeom prst="rect">
            <a:avLst/>
          </a:prstGeom>
          <a:noFill/>
          <a:ln>
            <a:noFill/>
          </a:ln>
        </p:spPr>
      </p:pic>
      <p:sp>
        <p:nvSpPr>
          <p:cNvPr id="1740" name="Google Shape;1740;p157"/>
          <p:cNvSpPr/>
          <p:nvPr/>
        </p:nvSpPr>
        <p:spPr>
          <a:xfrm>
            <a:off x="5791200" y="1143000"/>
            <a:ext cx="3124200" cy="3140075"/>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FF"/>
              </a:buClr>
              <a:buSzPts val="1800"/>
              <a:buFont typeface="Arial"/>
              <a:buChar char="•"/>
            </a:pPr>
            <a:r>
              <a:rPr b="0" i="0" lang="en-US" sz="1800" u="none" cap="none" strike="noStrike">
                <a:solidFill>
                  <a:srgbClr val="0000FF"/>
                </a:solidFill>
                <a:latin typeface="Calibri"/>
                <a:ea typeface="Calibri"/>
                <a:cs typeface="Calibri"/>
                <a:sym typeface="Calibri"/>
              </a:rPr>
              <a:t>The CLOSED list has to be maintained,</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FF"/>
              </a:buClr>
              <a:buSzPts val="1800"/>
              <a:buFont typeface="Arial"/>
              <a:buChar char="•"/>
            </a:pPr>
            <a:r>
              <a:rPr b="0" i="0" lang="en-US" sz="1800" u="none" cap="none" strike="noStrike">
                <a:solidFill>
                  <a:srgbClr val="0000FF"/>
                </a:solidFill>
                <a:latin typeface="Calibri"/>
                <a:ea typeface="Calibri"/>
                <a:cs typeface="Calibri"/>
                <a:sym typeface="Calibri"/>
              </a:rPr>
              <a:t> the algorithm is required to check every generated node to see if it is already there in OPEN or CLOSED.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FF"/>
              </a:buClr>
              <a:buSzPts val="1800"/>
              <a:buFont typeface="Arial"/>
              <a:buChar char="•"/>
            </a:pPr>
            <a:r>
              <a:rPr b="0" i="0" lang="en-US" sz="1800" u="none" cap="none" strike="noStrike">
                <a:solidFill>
                  <a:srgbClr val="0000FF"/>
                </a:solidFill>
                <a:latin typeface="Calibri"/>
                <a:ea typeface="Calibri"/>
                <a:cs typeface="Calibri"/>
                <a:sym typeface="Calibri"/>
              </a:rPr>
              <a:t>this will require efficient way to index every node.</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FF"/>
              </a:buClr>
              <a:buSzPts val="1800"/>
              <a:buFont typeface="Arial"/>
              <a:buChar char="•"/>
            </a:pPr>
            <a:r>
              <a:rPr b="0" i="0" lang="en-US" sz="1800" u="none" cap="none" strike="noStrike">
                <a:solidFill>
                  <a:srgbClr val="0000FF"/>
                </a:solidFill>
                <a:latin typeface="Calibri"/>
                <a:ea typeface="Calibri"/>
                <a:cs typeface="Calibri"/>
                <a:sym typeface="Calibri"/>
              </a:rPr>
              <a:t>S🡪 Set of successor</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FF"/>
              </a:buClr>
              <a:buSzPts val="1800"/>
              <a:buFont typeface="Arial"/>
              <a:buChar char="•"/>
            </a:pPr>
            <a:r>
              <a:rPr b="0" i="0" lang="en-US" sz="1800" u="none" cap="none" strike="noStrike">
                <a:solidFill>
                  <a:srgbClr val="0000FF"/>
                </a:solidFill>
                <a:latin typeface="Calibri"/>
                <a:ea typeface="Calibri"/>
                <a:cs typeface="Calibri"/>
                <a:sym typeface="Calibri"/>
              </a:rPr>
              <a:t>M🡪node going to be generated </a:t>
            </a:r>
            <a:endParaRPr b="0" i="0" sz="1400" u="none" cap="none" strike="noStrike">
              <a:solidFill>
                <a:srgbClr val="000000"/>
              </a:solidFill>
              <a:latin typeface="Arial"/>
              <a:ea typeface="Arial"/>
              <a:cs typeface="Arial"/>
              <a:sym typeface="Arial"/>
            </a:endParaRPr>
          </a:p>
        </p:txBody>
      </p:sp>
      <p:pic>
        <p:nvPicPr>
          <p:cNvPr id="1741" name="Google Shape;1741;p157"/>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5" name="Shape 1745"/>
        <p:cNvGrpSpPr/>
        <p:nvPr/>
      </p:nvGrpSpPr>
      <p:grpSpPr>
        <a:xfrm>
          <a:off x="0" y="0"/>
          <a:ext cx="0" cy="0"/>
          <a:chOff x="0" y="0"/>
          <a:chExt cx="0" cy="0"/>
        </a:xfrm>
      </p:grpSpPr>
      <p:sp>
        <p:nvSpPr>
          <p:cNvPr id="1746" name="Google Shape;1746;p158"/>
          <p:cNvSpPr txBox="1"/>
          <p:nvPr/>
        </p:nvSpPr>
        <p:spPr>
          <a:xfrm>
            <a:off x="457200" y="1600200"/>
            <a:ext cx="8534400" cy="14465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0" i="0" lang="en-US" sz="4800" u="none" cap="none" strike="noStrike">
                <a:solidFill>
                  <a:schemeClr val="dk1"/>
                </a:solidFill>
                <a:latin typeface="Calibri"/>
                <a:ea typeface="Calibri"/>
                <a:cs typeface="Calibri"/>
                <a:sym typeface="Calibri"/>
              </a:rPr>
              <a:t>End of Part-3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000"/>
              <a:buFont typeface="Arial"/>
              <a:buNone/>
            </a:pPr>
            <a:r>
              <a:rPr b="0" i="0" lang="en-US" sz="4000" u="none" cap="none" strike="noStrike">
                <a:solidFill>
                  <a:schemeClr val="dk1"/>
                </a:solidFill>
                <a:latin typeface="Calibri"/>
                <a:ea typeface="Calibri"/>
                <a:cs typeface="Calibri"/>
                <a:sym typeface="Calibri"/>
              </a:rPr>
              <a:t>(Blind Search Algorithms)</a:t>
            </a:r>
            <a:endParaRPr b="0" i="0" sz="4000" u="none" cap="none" strike="noStrike">
              <a:solidFill>
                <a:schemeClr val="dk1"/>
              </a:solidFill>
              <a:latin typeface="Calibri"/>
              <a:ea typeface="Calibri"/>
              <a:cs typeface="Calibri"/>
              <a:sym typeface="Calibri"/>
            </a:endParaRPr>
          </a:p>
        </p:txBody>
      </p:sp>
      <p:pic>
        <p:nvPicPr>
          <p:cNvPr id="1747" name="Google Shape;1747;p158"/>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1" name="Shape 1751"/>
        <p:cNvGrpSpPr/>
        <p:nvPr/>
      </p:nvGrpSpPr>
      <p:grpSpPr>
        <a:xfrm>
          <a:off x="0" y="0"/>
          <a:ext cx="0" cy="0"/>
          <a:chOff x="0" y="0"/>
          <a:chExt cx="0" cy="0"/>
        </a:xfrm>
      </p:grpSpPr>
      <p:sp>
        <p:nvSpPr>
          <p:cNvPr id="1752" name="Google Shape;1752;p159"/>
          <p:cNvSpPr txBox="1"/>
          <p:nvPr>
            <p:ph idx="4294967295" type="title"/>
          </p:nvPr>
        </p:nvSpPr>
        <p:spPr>
          <a:xfrm>
            <a:off x="457200" y="274638"/>
            <a:ext cx="8229600" cy="792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600">
                <a:solidFill>
                  <a:srgbClr val="7030A0"/>
                </a:solidFill>
              </a:rPr>
              <a:t>Informed Search </a:t>
            </a:r>
            <a:endParaRPr/>
          </a:p>
        </p:txBody>
      </p:sp>
      <p:sp>
        <p:nvSpPr>
          <p:cNvPr id="1753" name="Google Shape;1753;p159"/>
          <p:cNvSpPr txBox="1"/>
          <p:nvPr>
            <p:ph idx="4294967295" type="body"/>
          </p:nvPr>
        </p:nvSpPr>
        <p:spPr>
          <a:xfrm>
            <a:off x="381000" y="1447800"/>
            <a:ext cx="8382000" cy="49530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lang="en-US" sz="2000"/>
              <a:t>So far we have talked about the uninformed search algorithms which looked through search space for all possible solutions of the problem without having any additional knowledge about search space. </a:t>
            </a:r>
            <a:endParaRPr sz="2000"/>
          </a:p>
          <a:p>
            <a:pPr indent="-342900" lvl="0" marL="342900" rtl="0" algn="l">
              <a:lnSpc>
                <a:spcPct val="100000"/>
              </a:lnSpc>
              <a:spcBef>
                <a:spcPts val="400"/>
              </a:spcBef>
              <a:spcAft>
                <a:spcPts val="0"/>
              </a:spcAft>
              <a:buClr>
                <a:schemeClr val="dk1"/>
              </a:buClr>
              <a:buSzPts val="2000"/>
              <a:buChar char="•"/>
            </a:pPr>
            <a:r>
              <a:rPr lang="en-US" sz="2000"/>
              <a:t>But informed search algorithm contains an array of knowledge such as how far we are from the goal, path cost, how to reach to goal node, etc. </a:t>
            </a:r>
            <a:endParaRPr sz="2000"/>
          </a:p>
          <a:p>
            <a:pPr indent="-342900" lvl="0" marL="342900" rtl="0" algn="l">
              <a:lnSpc>
                <a:spcPct val="100000"/>
              </a:lnSpc>
              <a:spcBef>
                <a:spcPts val="400"/>
              </a:spcBef>
              <a:spcAft>
                <a:spcPts val="0"/>
              </a:spcAft>
              <a:buClr>
                <a:schemeClr val="dk1"/>
              </a:buClr>
              <a:buSzPts val="2000"/>
              <a:buChar char="•"/>
            </a:pPr>
            <a:r>
              <a:rPr lang="en-US" sz="2000"/>
              <a:t>This knowledge help agents to explore less to the search space and find more efficiently the goal node.</a:t>
            </a:r>
            <a:endParaRPr/>
          </a:p>
          <a:p>
            <a:pPr indent="-342900" lvl="0" marL="342900" rtl="0" algn="l">
              <a:lnSpc>
                <a:spcPct val="100000"/>
              </a:lnSpc>
              <a:spcBef>
                <a:spcPts val="400"/>
              </a:spcBef>
              <a:spcAft>
                <a:spcPts val="0"/>
              </a:spcAft>
              <a:buClr>
                <a:schemeClr val="dk1"/>
              </a:buClr>
              <a:buSzPts val="2000"/>
              <a:buChar char="•"/>
            </a:pPr>
            <a:r>
              <a:rPr lang="en-US" sz="2000"/>
              <a:t>The informed search algorithm is more useful for large search space. Informed search algorithm uses the idea of heuristic, so it is also called Heuristic search.</a:t>
            </a:r>
            <a:endParaRPr/>
          </a:p>
          <a:p>
            <a:pPr indent="-342900" lvl="0" marL="342900" rtl="0" algn="l">
              <a:lnSpc>
                <a:spcPct val="100000"/>
              </a:lnSpc>
              <a:spcBef>
                <a:spcPts val="400"/>
              </a:spcBef>
              <a:spcAft>
                <a:spcPts val="0"/>
              </a:spcAft>
              <a:buClr>
                <a:schemeClr val="dk1"/>
              </a:buClr>
              <a:buSzPts val="2000"/>
              <a:buChar char="•"/>
            </a:pPr>
            <a:r>
              <a:rPr lang="en-US" sz="2000"/>
              <a:t>At the heart of such algorithms there is the concept of a </a:t>
            </a:r>
            <a:r>
              <a:rPr b="1" lang="en-US" sz="2000" u="sng">
                <a:solidFill>
                  <a:srgbClr val="FF0000"/>
                </a:solidFill>
              </a:rPr>
              <a:t>heuristic function</a:t>
            </a:r>
            <a:r>
              <a:rPr lang="en-US" sz="2000"/>
              <a:t>. </a:t>
            </a:r>
            <a:endParaRPr/>
          </a:p>
        </p:txBody>
      </p:sp>
      <p:pic>
        <p:nvPicPr>
          <p:cNvPr id="1754" name="Google Shape;1754;p159"/>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3">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8" name="Shape 1758"/>
        <p:cNvGrpSpPr/>
        <p:nvPr/>
      </p:nvGrpSpPr>
      <p:grpSpPr>
        <a:xfrm>
          <a:off x="0" y="0"/>
          <a:ext cx="0" cy="0"/>
          <a:chOff x="0" y="0"/>
          <a:chExt cx="0" cy="0"/>
        </a:xfrm>
      </p:grpSpPr>
      <p:sp>
        <p:nvSpPr>
          <p:cNvPr id="1759" name="Google Shape;1759;p160"/>
          <p:cNvSpPr txBox="1"/>
          <p:nvPr>
            <p:ph idx="4294967295" type="title"/>
          </p:nvPr>
        </p:nvSpPr>
        <p:spPr>
          <a:xfrm>
            <a:off x="457200" y="274638"/>
            <a:ext cx="8229600" cy="4873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4000">
                <a:solidFill>
                  <a:srgbClr val="7030A0"/>
                </a:solidFill>
              </a:rPr>
              <a:t>Heuristics </a:t>
            </a:r>
            <a:endParaRPr/>
          </a:p>
        </p:txBody>
      </p:sp>
      <p:sp>
        <p:nvSpPr>
          <p:cNvPr id="1760" name="Google Shape;1760;p160"/>
          <p:cNvSpPr txBox="1"/>
          <p:nvPr>
            <p:ph idx="4294967295" type="body"/>
          </p:nvPr>
        </p:nvSpPr>
        <p:spPr>
          <a:xfrm>
            <a:off x="304800" y="859852"/>
            <a:ext cx="8229600" cy="5083748"/>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0000"/>
              </a:buClr>
              <a:buSzPts val="2400"/>
              <a:buChar char="•"/>
            </a:pPr>
            <a:r>
              <a:rPr lang="en-US" sz="2400">
                <a:solidFill>
                  <a:srgbClr val="FF0000"/>
                </a:solidFill>
              </a:rPr>
              <a:t>Heuristic</a:t>
            </a:r>
            <a:r>
              <a:rPr lang="en-US" sz="2400"/>
              <a:t> “Heuristics are criteria, methods or principles for deciding which among several alternative actions, promises to be the most effective in order to achieve some goal”. </a:t>
            </a:r>
            <a:endParaRPr sz="2000"/>
          </a:p>
          <a:p>
            <a:pPr indent="0" lvl="0" marL="0" rtl="0" algn="l">
              <a:lnSpc>
                <a:spcPct val="100000"/>
              </a:lnSpc>
              <a:spcBef>
                <a:spcPts val="400"/>
              </a:spcBef>
              <a:spcAft>
                <a:spcPts val="0"/>
              </a:spcAft>
              <a:buClr>
                <a:schemeClr val="dk1"/>
              </a:buClr>
              <a:buSzPts val="2000"/>
              <a:buNone/>
            </a:pPr>
            <a:r>
              <a:rPr i="1" lang="en-US" sz="2000"/>
              <a:t>     quote  by Judea Pearl</a:t>
            </a:r>
            <a:endParaRPr i="1" sz="2000"/>
          </a:p>
          <a:p>
            <a:pPr indent="-215900" lvl="0" marL="342900" rtl="0" algn="l">
              <a:lnSpc>
                <a:spcPct val="100000"/>
              </a:lnSpc>
              <a:spcBef>
                <a:spcPts val="400"/>
              </a:spcBef>
              <a:spcAft>
                <a:spcPts val="0"/>
              </a:spcAft>
              <a:buClr>
                <a:schemeClr val="dk1"/>
              </a:buClr>
              <a:buSzPts val="2000"/>
              <a:buNone/>
            </a:pPr>
            <a:r>
              <a:t/>
            </a:r>
            <a:endParaRPr i="1" sz="2000"/>
          </a:p>
          <a:p>
            <a:pPr indent="-342900" lvl="0" marL="342900" rtl="0" algn="l">
              <a:lnSpc>
                <a:spcPct val="100000"/>
              </a:lnSpc>
              <a:spcBef>
                <a:spcPts val="400"/>
              </a:spcBef>
              <a:spcAft>
                <a:spcPts val="0"/>
              </a:spcAft>
              <a:buClr>
                <a:schemeClr val="dk1"/>
              </a:buClr>
              <a:buSzPts val="2000"/>
              <a:buChar char="•"/>
            </a:pPr>
            <a:r>
              <a:rPr lang="en-US" sz="2000"/>
              <a:t>In heuristic search or informed search, heuristics are used to identify the most promising search path. </a:t>
            </a:r>
            <a:endParaRPr sz="2000"/>
          </a:p>
          <a:p>
            <a:pPr indent="-215900" lvl="0" marL="342900" rtl="0" algn="l">
              <a:lnSpc>
                <a:spcPct val="100000"/>
              </a:lnSpc>
              <a:spcBef>
                <a:spcPts val="400"/>
              </a:spcBef>
              <a:spcAft>
                <a:spcPts val="0"/>
              </a:spcAft>
              <a:buClr>
                <a:schemeClr val="dk1"/>
              </a:buClr>
              <a:buSzPts val="2000"/>
              <a:buNone/>
            </a:pPr>
            <a:r>
              <a:t/>
            </a:r>
            <a:endParaRPr sz="2000"/>
          </a:p>
          <a:p>
            <a:pPr indent="-342900" lvl="0" marL="342900" rtl="0" algn="l">
              <a:lnSpc>
                <a:spcPct val="100000"/>
              </a:lnSpc>
              <a:spcBef>
                <a:spcPts val="400"/>
              </a:spcBef>
              <a:spcAft>
                <a:spcPts val="0"/>
              </a:spcAft>
              <a:buClr>
                <a:srgbClr val="FF0000"/>
              </a:buClr>
              <a:buSzPts val="2000"/>
              <a:buChar char="•"/>
            </a:pPr>
            <a:r>
              <a:rPr b="1" lang="en-US" sz="2000">
                <a:solidFill>
                  <a:srgbClr val="FF0000"/>
                </a:solidFill>
              </a:rPr>
              <a:t>Admissibility of the heuristic function is given as:</a:t>
            </a:r>
            <a:endParaRPr/>
          </a:p>
          <a:p>
            <a:pPr indent="-342900" lvl="0" marL="342900" rtl="0" algn="l">
              <a:lnSpc>
                <a:spcPct val="100000"/>
              </a:lnSpc>
              <a:spcBef>
                <a:spcPts val="560"/>
              </a:spcBef>
              <a:spcAft>
                <a:spcPts val="0"/>
              </a:spcAft>
              <a:buClr>
                <a:schemeClr val="dk1"/>
              </a:buClr>
              <a:buSzPts val="2800"/>
              <a:buChar char="•"/>
            </a:pPr>
            <a:r>
              <a:rPr lang="en-US" sz="2800"/>
              <a:t>h(n) &lt;= h*(n) </a:t>
            </a:r>
            <a:endParaRPr sz="2800"/>
          </a:p>
          <a:p>
            <a:pPr indent="-342900" lvl="0" marL="342900" rtl="0" algn="l">
              <a:lnSpc>
                <a:spcPct val="100000"/>
              </a:lnSpc>
              <a:spcBef>
                <a:spcPts val="480"/>
              </a:spcBef>
              <a:spcAft>
                <a:spcPts val="0"/>
              </a:spcAft>
              <a:buClr>
                <a:schemeClr val="dk1"/>
              </a:buClr>
              <a:buSzPts val="2400"/>
              <a:buChar char="•"/>
            </a:pPr>
            <a:r>
              <a:rPr lang="en-US" sz="2400"/>
              <a:t>Here h(n) is heuristic cost, and h*(n) is the estimated cost. Hence heuristic cost should be less than or equal to the estimated cost.</a:t>
            </a:r>
            <a:endParaRPr/>
          </a:p>
        </p:txBody>
      </p:sp>
      <p:pic>
        <p:nvPicPr>
          <p:cNvPr id="1761" name="Google Shape;1761;p160"/>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0">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16"/>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83" name="Google Shape;283;p16"/>
          <p:cNvSpPr txBox="1"/>
          <p:nvPr>
            <p:ph type="title"/>
          </p:nvPr>
        </p:nvSpPr>
        <p:spPr>
          <a:xfrm>
            <a:off x="457200" y="0"/>
            <a:ext cx="8229600" cy="685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600">
                <a:solidFill>
                  <a:srgbClr val="7030A0"/>
                </a:solidFill>
              </a:rPr>
              <a:t>What is an Intelligent Agent</a:t>
            </a:r>
            <a:endParaRPr/>
          </a:p>
        </p:txBody>
      </p:sp>
      <p:sp>
        <p:nvSpPr>
          <p:cNvPr id="284" name="Google Shape;284;p16"/>
          <p:cNvSpPr txBox="1"/>
          <p:nvPr>
            <p:ph idx="1" type="body"/>
          </p:nvPr>
        </p:nvSpPr>
        <p:spPr>
          <a:xfrm>
            <a:off x="228600" y="685800"/>
            <a:ext cx="8686800" cy="59436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7030A0"/>
              </a:buClr>
              <a:buSzPts val="2000"/>
              <a:buChar char="•"/>
            </a:pPr>
            <a:r>
              <a:rPr b="1" lang="en-US" sz="2000">
                <a:solidFill>
                  <a:srgbClr val="7030A0"/>
                </a:solidFill>
              </a:rPr>
              <a:t>Fundamental Facilities of Intelligent Agent</a:t>
            </a:r>
            <a:endParaRPr/>
          </a:p>
          <a:p>
            <a:pPr indent="-285750" lvl="1" marL="742950" rtl="0" algn="l">
              <a:lnSpc>
                <a:spcPct val="100000"/>
              </a:lnSpc>
              <a:spcBef>
                <a:spcPts val="400"/>
              </a:spcBef>
              <a:spcAft>
                <a:spcPts val="0"/>
              </a:spcAft>
              <a:buClr>
                <a:schemeClr val="dk1"/>
              </a:buClr>
              <a:buSzPts val="2000"/>
              <a:buFont typeface="Arial"/>
              <a:buChar char="•"/>
            </a:pPr>
            <a:r>
              <a:rPr lang="en-US" sz="2000"/>
              <a:t>Acting</a:t>
            </a:r>
            <a:endParaRPr/>
          </a:p>
          <a:p>
            <a:pPr indent="-285750" lvl="1" marL="742950" rtl="0" algn="l">
              <a:lnSpc>
                <a:spcPct val="100000"/>
              </a:lnSpc>
              <a:spcBef>
                <a:spcPts val="400"/>
              </a:spcBef>
              <a:spcAft>
                <a:spcPts val="0"/>
              </a:spcAft>
              <a:buClr>
                <a:schemeClr val="dk1"/>
              </a:buClr>
              <a:buSzPts val="2000"/>
              <a:buFont typeface="Arial"/>
              <a:buChar char="•"/>
            </a:pPr>
            <a:r>
              <a:rPr lang="en-US" sz="2000"/>
              <a:t>Sensing</a:t>
            </a:r>
            <a:endParaRPr sz="2000"/>
          </a:p>
          <a:p>
            <a:pPr indent="-285750" lvl="1" marL="742950" rtl="0" algn="l">
              <a:lnSpc>
                <a:spcPct val="100000"/>
              </a:lnSpc>
              <a:spcBef>
                <a:spcPts val="400"/>
              </a:spcBef>
              <a:spcAft>
                <a:spcPts val="0"/>
              </a:spcAft>
              <a:buClr>
                <a:schemeClr val="dk1"/>
              </a:buClr>
              <a:buSzPts val="2000"/>
              <a:buFont typeface="Arial"/>
              <a:buChar char="•"/>
            </a:pPr>
            <a:r>
              <a:rPr lang="en-US" sz="2000"/>
              <a:t>Understanding, reasoning, learning</a:t>
            </a:r>
            <a:endParaRPr/>
          </a:p>
          <a:p>
            <a:pPr indent="-342900" lvl="0" marL="342900" rtl="0" algn="l">
              <a:lnSpc>
                <a:spcPct val="100000"/>
              </a:lnSpc>
              <a:spcBef>
                <a:spcPts val="400"/>
              </a:spcBef>
              <a:spcAft>
                <a:spcPts val="0"/>
              </a:spcAft>
              <a:buClr>
                <a:schemeClr val="dk1"/>
              </a:buClr>
              <a:buSzPts val="2000"/>
              <a:buChar char="•"/>
            </a:pPr>
            <a:r>
              <a:rPr lang="en-US" sz="2000"/>
              <a:t>In order to act one must sense , Blind actions is not characteristics of Intelligence.</a:t>
            </a:r>
            <a:endParaRPr/>
          </a:p>
          <a:p>
            <a:pPr indent="0" lvl="0" marL="0" rtl="0" algn="l">
              <a:lnSpc>
                <a:spcPct val="100000"/>
              </a:lnSpc>
              <a:spcBef>
                <a:spcPts val="400"/>
              </a:spcBef>
              <a:spcAft>
                <a:spcPts val="0"/>
              </a:spcAft>
              <a:buClr>
                <a:schemeClr val="dk1"/>
              </a:buClr>
              <a:buSzPts val="2000"/>
              <a:buFont typeface="Arial"/>
              <a:buNone/>
            </a:pPr>
            <a:r>
              <a:t/>
            </a:r>
            <a:endParaRPr sz="2000"/>
          </a:p>
          <a:p>
            <a:pPr indent="-342900" lvl="0" marL="342900" rtl="0" algn="l">
              <a:lnSpc>
                <a:spcPct val="100000"/>
              </a:lnSpc>
              <a:spcBef>
                <a:spcPts val="400"/>
              </a:spcBef>
              <a:spcAft>
                <a:spcPts val="0"/>
              </a:spcAft>
              <a:buClr>
                <a:srgbClr val="7030A0"/>
              </a:buClr>
              <a:buSzPts val="2000"/>
              <a:buChar char="•"/>
            </a:pPr>
            <a:r>
              <a:rPr b="1" lang="en-US" sz="2000">
                <a:solidFill>
                  <a:srgbClr val="7030A0"/>
                </a:solidFill>
              </a:rPr>
              <a:t>Goal:</a:t>
            </a:r>
            <a:r>
              <a:rPr lang="en-US" sz="2000"/>
              <a:t> Design </a:t>
            </a:r>
            <a:r>
              <a:rPr lang="en-US" sz="2000">
                <a:solidFill>
                  <a:srgbClr val="CC0000"/>
                </a:solidFill>
              </a:rPr>
              <a:t>rational</a:t>
            </a:r>
            <a:r>
              <a:rPr lang="en-US" sz="2000"/>
              <a:t> agents that do a “good job” of acting in their environments</a:t>
            </a:r>
            <a:endParaRPr/>
          </a:p>
          <a:p>
            <a:pPr indent="-215900" lvl="0" marL="342900" rtl="0" algn="l">
              <a:lnSpc>
                <a:spcPct val="100000"/>
              </a:lnSpc>
              <a:spcBef>
                <a:spcPts val="400"/>
              </a:spcBef>
              <a:spcAft>
                <a:spcPts val="0"/>
              </a:spcAft>
              <a:buClr>
                <a:schemeClr val="dk1"/>
              </a:buClr>
              <a:buSzPts val="2000"/>
              <a:buNone/>
            </a:pPr>
            <a:r>
              <a:t/>
            </a:r>
            <a:endParaRPr b="1" sz="2000">
              <a:solidFill>
                <a:srgbClr val="C00000"/>
              </a:solidFill>
            </a:endParaRPr>
          </a:p>
          <a:p>
            <a:pPr indent="-342900" lvl="0" marL="342900" rtl="0" algn="l">
              <a:lnSpc>
                <a:spcPct val="100000"/>
              </a:lnSpc>
              <a:spcBef>
                <a:spcPts val="400"/>
              </a:spcBef>
              <a:spcAft>
                <a:spcPts val="0"/>
              </a:spcAft>
              <a:buClr>
                <a:srgbClr val="C00000"/>
              </a:buClr>
              <a:buSzPts val="2000"/>
              <a:buChar char="•"/>
            </a:pPr>
            <a:r>
              <a:rPr b="1" lang="en-US" sz="2000">
                <a:solidFill>
                  <a:srgbClr val="C00000"/>
                </a:solidFill>
              </a:rPr>
              <a:t>success determined based on some objective performance measure</a:t>
            </a:r>
            <a:endParaRPr/>
          </a:p>
        </p:txBody>
      </p:sp>
      <p:sp>
        <p:nvSpPr>
          <p:cNvPr id="285" name="Google Shape;285;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286" name="Google Shape;286;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287" name="Google Shape;287;p16"/>
          <p:cNvPicPr preferRelativeResize="0"/>
          <p:nvPr/>
        </p:nvPicPr>
        <p:blipFill rotWithShape="1">
          <a:blip r:embed="rId3">
            <a:alphaModFix/>
          </a:blip>
          <a:srcRect b="0" l="0" r="0" t="0"/>
          <a:stretch/>
        </p:blipFill>
        <p:spPr>
          <a:xfrm>
            <a:off x="-7495" y="-600075"/>
            <a:ext cx="1270000" cy="1200150"/>
          </a:xfrm>
          <a:prstGeom prst="rect">
            <a:avLst/>
          </a:prstGeom>
          <a:noFill/>
          <a:ln>
            <a:noFill/>
          </a:ln>
        </p:spPr>
      </p:pic>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5" name="Shape 1765"/>
        <p:cNvGrpSpPr/>
        <p:nvPr/>
      </p:nvGrpSpPr>
      <p:grpSpPr>
        <a:xfrm>
          <a:off x="0" y="0"/>
          <a:ext cx="0" cy="0"/>
          <a:chOff x="0" y="0"/>
          <a:chExt cx="0" cy="0"/>
        </a:xfrm>
      </p:grpSpPr>
      <p:sp>
        <p:nvSpPr>
          <p:cNvPr id="1766" name="Google Shape;1766;p161"/>
          <p:cNvSpPr txBox="1"/>
          <p:nvPr>
            <p:ph idx="4294967295"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600">
                <a:solidFill>
                  <a:srgbClr val="7030A0"/>
                </a:solidFill>
              </a:rPr>
              <a:t>Example of Heuristic Function </a:t>
            </a:r>
            <a:endParaRPr/>
          </a:p>
        </p:txBody>
      </p:sp>
      <p:sp>
        <p:nvSpPr>
          <p:cNvPr id="1767" name="Google Shape;1767;p161"/>
          <p:cNvSpPr txBox="1"/>
          <p:nvPr>
            <p:ph idx="4294967295" type="body"/>
          </p:nvPr>
        </p:nvSpPr>
        <p:spPr>
          <a:xfrm>
            <a:off x="381000" y="1295400"/>
            <a:ext cx="8610600" cy="478472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A heuristic  at a node n is an estimate of the optimum cost from the current node to a goal. It is denoted by </a:t>
            </a:r>
            <a:r>
              <a:rPr i="1" lang="en-US" sz="2400"/>
              <a:t>h(n)</a:t>
            </a:r>
            <a:r>
              <a:rPr lang="en-US" sz="2400"/>
              <a:t>. </a:t>
            </a:r>
            <a:endParaRPr/>
          </a:p>
          <a:p>
            <a:pPr indent="-342900" lvl="0" marL="342900" rtl="0" algn="l">
              <a:lnSpc>
                <a:spcPct val="100000"/>
              </a:lnSpc>
              <a:spcBef>
                <a:spcPts val="480"/>
              </a:spcBef>
              <a:spcAft>
                <a:spcPts val="0"/>
              </a:spcAft>
              <a:buClr>
                <a:schemeClr val="dk1"/>
              </a:buClr>
              <a:buSzPts val="2400"/>
              <a:buChar char="•"/>
            </a:pPr>
            <a:r>
              <a:rPr i="1" lang="en-US" sz="2400"/>
              <a:t>h(n) </a:t>
            </a:r>
            <a:r>
              <a:rPr lang="en-US" sz="2400"/>
              <a:t>= estimated cost of the cheapest path from node n to a goal node </a:t>
            </a:r>
            <a:endParaRPr/>
          </a:p>
          <a:p>
            <a:pPr indent="-342900" lvl="0" marL="342900" rtl="0" algn="l">
              <a:lnSpc>
                <a:spcPct val="100000"/>
              </a:lnSpc>
              <a:spcBef>
                <a:spcPts val="480"/>
              </a:spcBef>
              <a:spcAft>
                <a:spcPts val="0"/>
              </a:spcAft>
              <a:buClr>
                <a:schemeClr val="hlink"/>
              </a:buClr>
              <a:buSzPts val="2400"/>
              <a:buChar char="•"/>
            </a:pPr>
            <a:r>
              <a:rPr b="1" lang="en-US" sz="2400">
                <a:solidFill>
                  <a:schemeClr val="hlink"/>
                </a:solidFill>
              </a:rPr>
              <a:t>Example 1: We want a path from Kolkata to Guwahati </a:t>
            </a:r>
            <a:endParaRPr/>
          </a:p>
          <a:p>
            <a:pPr indent="-342900" lvl="0" marL="342900" rtl="0" algn="l">
              <a:lnSpc>
                <a:spcPct val="100000"/>
              </a:lnSpc>
              <a:spcBef>
                <a:spcPts val="480"/>
              </a:spcBef>
              <a:spcAft>
                <a:spcPts val="0"/>
              </a:spcAft>
              <a:buClr>
                <a:schemeClr val="dk1"/>
              </a:buClr>
              <a:buSzPts val="2400"/>
              <a:buChar char="•"/>
            </a:pPr>
            <a:r>
              <a:rPr lang="en-US" sz="2400"/>
              <a:t>Heuristic for Guwahati may be straight-line distance between Kolkata and Guwahati </a:t>
            </a:r>
            <a:endParaRPr/>
          </a:p>
          <a:p>
            <a:pPr indent="-342900" lvl="0" marL="342900" rtl="0" algn="l">
              <a:lnSpc>
                <a:spcPct val="100000"/>
              </a:lnSpc>
              <a:spcBef>
                <a:spcPts val="560"/>
              </a:spcBef>
              <a:spcAft>
                <a:spcPts val="0"/>
              </a:spcAft>
              <a:buClr>
                <a:schemeClr val="hlink"/>
              </a:buClr>
              <a:buSzPts val="2400"/>
              <a:buChar char="•"/>
            </a:pPr>
            <a:r>
              <a:rPr i="1" lang="en-US" sz="2400">
                <a:solidFill>
                  <a:schemeClr val="hlink"/>
                </a:solidFill>
              </a:rPr>
              <a:t>h(Kolkata) = euclideanDistance(Kolkata, Guwahati</a:t>
            </a:r>
            <a:r>
              <a:rPr i="1" lang="en-US" sz="2800">
                <a:solidFill>
                  <a:schemeClr val="hlink"/>
                </a:solidFill>
              </a:rPr>
              <a:t>)</a:t>
            </a:r>
            <a:r>
              <a:rPr i="1" lang="en-US" sz="2800"/>
              <a:t> </a:t>
            </a:r>
            <a:endParaRPr sz="2800"/>
          </a:p>
        </p:txBody>
      </p:sp>
      <p:pic>
        <p:nvPicPr>
          <p:cNvPr id="1768" name="Google Shape;1768;p161"/>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67">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2" name="Shape 1772"/>
        <p:cNvGrpSpPr/>
        <p:nvPr/>
      </p:nvGrpSpPr>
      <p:grpSpPr>
        <a:xfrm>
          <a:off x="0" y="0"/>
          <a:ext cx="0" cy="0"/>
          <a:chOff x="0" y="0"/>
          <a:chExt cx="0" cy="0"/>
        </a:xfrm>
      </p:grpSpPr>
      <p:pic>
        <p:nvPicPr>
          <p:cNvPr id="1773" name="Google Shape;1773;p162"/>
          <p:cNvPicPr preferRelativeResize="0"/>
          <p:nvPr>
            <p:ph idx="4294967295" type="body"/>
          </p:nvPr>
        </p:nvPicPr>
        <p:blipFill rotWithShape="1">
          <a:blip r:embed="rId3">
            <a:alphaModFix/>
          </a:blip>
          <a:srcRect b="0" l="0" r="0" t="0"/>
          <a:stretch/>
        </p:blipFill>
        <p:spPr>
          <a:xfrm>
            <a:off x="228600" y="762000"/>
            <a:ext cx="7494588" cy="2630488"/>
          </a:xfrm>
          <a:prstGeom prst="rect">
            <a:avLst/>
          </a:prstGeom>
          <a:noFill/>
          <a:ln>
            <a:noFill/>
          </a:ln>
        </p:spPr>
      </p:pic>
      <p:sp>
        <p:nvSpPr>
          <p:cNvPr id="1774" name="Google Shape;1774;p162"/>
          <p:cNvSpPr/>
          <p:nvPr/>
        </p:nvSpPr>
        <p:spPr>
          <a:xfrm>
            <a:off x="0" y="3429000"/>
            <a:ext cx="9144000" cy="349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FF0000"/>
                </a:solidFill>
                <a:latin typeface="Calibri"/>
                <a:ea typeface="Calibri"/>
                <a:cs typeface="Calibri"/>
                <a:sym typeface="Calibri"/>
              </a:rPr>
              <a:t>1. Hamming distance </a:t>
            </a:r>
            <a:r>
              <a:rPr b="1" i="0" lang="en-US" sz="2000" u="none" cap="none" strike="noStrike">
                <a:solidFill>
                  <a:schemeClr val="dk1"/>
                </a:solidFill>
                <a:latin typeface="Calibri"/>
                <a:ea typeface="Calibri"/>
                <a:cs typeface="Calibri"/>
                <a:sym typeface="Calibri"/>
              </a:rPr>
              <a:t>The first</a:t>
            </a:r>
            <a:r>
              <a:rPr b="0" i="0" lang="en-US" sz="2000" u="none" cap="none" strike="noStrike">
                <a:solidFill>
                  <a:schemeClr val="dk1"/>
                </a:solidFill>
                <a:latin typeface="Calibri"/>
                <a:ea typeface="Calibri"/>
                <a:cs typeface="Calibri"/>
                <a:sym typeface="Calibri"/>
              </a:rPr>
              <a:t> picture shows the current state </a:t>
            </a:r>
            <a:r>
              <a:rPr b="0" i="1" lang="en-US" sz="2000" u="none" cap="none" strike="noStrike">
                <a:solidFill>
                  <a:schemeClr val="dk1"/>
                </a:solidFill>
                <a:latin typeface="Calibri"/>
                <a:ea typeface="Calibri"/>
                <a:cs typeface="Calibri"/>
                <a:sym typeface="Calibri"/>
              </a:rPr>
              <a:t>n</a:t>
            </a:r>
            <a:r>
              <a:rPr b="0" i="0" lang="en-US" sz="2000" u="none" cap="none" strike="noStrike">
                <a:solidFill>
                  <a:schemeClr val="dk1"/>
                </a:solidFill>
                <a:latin typeface="Calibri"/>
                <a:ea typeface="Calibri"/>
                <a:cs typeface="Calibri"/>
                <a:sym typeface="Calibri"/>
              </a:rPr>
              <a:t>, and the second picture the goal state.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1800"/>
              <a:buFont typeface="Arial"/>
              <a:buNone/>
            </a:pPr>
            <a:r>
              <a:rPr b="1" i="1" lang="en-US" sz="1800" u="none" cap="none" strike="noStrike">
                <a:solidFill>
                  <a:srgbClr val="FF0000"/>
                </a:solidFill>
                <a:latin typeface="Calibri"/>
                <a:ea typeface="Calibri"/>
                <a:cs typeface="Calibri"/>
                <a:sym typeface="Calibri"/>
              </a:rPr>
              <a:t>	h(n) = 5 </a:t>
            </a:r>
            <a:r>
              <a:rPr b="0" i="0" lang="en-US" sz="2000" u="none" cap="none" strike="noStrike">
                <a:solidFill>
                  <a:schemeClr val="dk1"/>
                </a:solidFill>
                <a:latin typeface="Calibri"/>
                <a:ea typeface="Calibri"/>
                <a:cs typeface="Calibri"/>
                <a:sym typeface="Calibri"/>
              </a:rPr>
              <a:t>	(because the tiles 2, 8, 1, 6 and 7 are out of place.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FF0000"/>
                </a:solidFill>
                <a:latin typeface="Calibri"/>
                <a:ea typeface="Calibri"/>
                <a:cs typeface="Calibri"/>
                <a:sym typeface="Calibri"/>
              </a:rPr>
              <a:t>2. Manhattan Distance Heuristic: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None/>
            </a:pPr>
            <a:r>
              <a:rPr b="1" i="0" lang="en-US" sz="2000" u="none" cap="none" strike="noStrike">
                <a:solidFill>
                  <a:srgbClr val="FF0000"/>
                </a:solidFill>
                <a:latin typeface="Calibri"/>
                <a:ea typeface="Calibri"/>
                <a:cs typeface="Calibri"/>
                <a:sym typeface="Calibri"/>
              </a:rPr>
              <a:t>	</a:t>
            </a:r>
            <a:r>
              <a:rPr b="0" i="0" lang="en-US" sz="2000" u="none" cap="none" strike="noStrike">
                <a:solidFill>
                  <a:schemeClr val="dk1"/>
                </a:solidFill>
                <a:latin typeface="Calibri"/>
                <a:ea typeface="Calibri"/>
                <a:cs typeface="Calibri"/>
                <a:sym typeface="Calibri"/>
              </a:rPr>
              <a:t>This heuristic sums the distance that the tiles are out of place.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	The distance of a tile is measured by the sum of the differences in the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         x-positions and the y-positions.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457200" lvl="0" marL="45720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	</a:t>
            </a:r>
            <a:r>
              <a:rPr b="1" i="0" lang="en-US" sz="2100" u="none" cap="none" strike="noStrike">
                <a:solidFill>
                  <a:schemeClr val="dk1"/>
                </a:solidFill>
                <a:latin typeface="Calibri"/>
                <a:ea typeface="Calibri"/>
                <a:cs typeface="Calibri"/>
                <a:sym typeface="Calibri"/>
              </a:rPr>
              <a:t>For the above example, using the Manhattan distance heuristic,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000"/>
              <a:buFont typeface="Arial"/>
              <a:buNone/>
            </a:pPr>
            <a:r>
              <a:rPr b="0" i="1" lang="en-US" sz="2000" u="none" cap="none" strike="noStrike">
                <a:solidFill>
                  <a:schemeClr val="dk1"/>
                </a:solidFill>
                <a:latin typeface="Calibri"/>
                <a:ea typeface="Calibri"/>
                <a:cs typeface="Calibri"/>
                <a:sym typeface="Calibri"/>
              </a:rPr>
              <a:t>	</a:t>
            </a:r>
            <a:r>
              <a:rPr b="1" i="1" lang="en-US" sz="2000" u="none" cap="none" strike="noStrike">
                <a:solidFill>
                  <a:srgbClr val="FF0000"/>
                </a:solidFill>
                <a:latin typeface="Calibri"/>
                <a:ea typeface="Calibri"/>
                <a:cs typeface="Calibri"/>
                <a:sym typeface="Calibri"/>
              </a:rPr>
              <a:t>h(n) = 1 + 1 + 0 + 0 + 0 + 1 + 1 + 2 = 6 </a:t>
            </a:r>
            <a:endParaRPr b="1" i="0" sz="2000" u="none" cap="none" strike="noStrike">
              <a:solidFill>
                <a:srgbClr val="FF0000"/>
              </a:solidFill>
              <a:latin typeface="Calibri"/>
              <a:ea typeface="Calibri"/>
              <a:cs typeface="Calibri"/>
              <a:sym typeface="Calibri"/>
            </a:endParaRPr>
          </a:p>
        </p:txBody>
      </p:sp>
      <p:sp>
        <p:nvSpPr>
          <p:cNvPr id="1775" name="Google Shape;1775;p162"/>
          <p:cNvSpPr/>
          <p:nvPr/>
        </p:nvSpPr>
        <p:spPr>
          <a:xfrm>
            <a:off x="-6350" y="152400"/>
            <a:ext cx="9144000" cy="7493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chemeClr val="accent1"/>
              </a:buClr>
              <a:buSzPts val="1260"/>
              <a:buFont typeface="Noto Sans Symbols"/>
              <a:buNone/>
            </a:pPr>
            <a:r>
              <a:rPr b="1" i="0" lang="en-US" sz="1800" u="none" cap="none" strike="noStrike">
                <a:solidFill>
                  <a:schemeClr val="hlink"/>
                </a:solidFill>
                <a:latin typeface="Calibri"/>
                <a:ea typeface="Calibri"/>
                <a:cs typeface="Calibri"/>
                <a:sym typeface="Calibri"/>
              </a:rPr>
              <a:t>Example 2: 8-puzzle: Misplaced Tiles Heuristics is the number of tiles out of place. </a:t>
            </a:r>
            <a:endParaRPr b="0" i="0" sz="1400" u="none" cap="none" strike="noStrike">
              <a:solidFill>
                <a:srgbClr val="000000"/>
              </a:solidFill>
              <a:latin typeface="Arial"/>
              <a:ea typeface="Arial"/>
              <a:cs typeface="Arial"/>
              <a:sym typeface="Arial"/>
            </a:endParaRPr>
          </a:p>
        </p:txBody>
      </p:sp>
      <p:pic>
        <p:nvPicPr>
          <p:cNvPr id="1776" name="Google Shape;1776;p162"/>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0" name="Shape 1780"/>
        <p:cNvGrpSpPr/>
        <p:nvPr/>
      </p:nvGrpSpPr>
      <p:grpSpPr>
        <a:xfrm>
          <a:off x="0" y="0"/>
          <a:ext cx="0" cy="0"/>
          <a:chOff x="0" y="0"/>
          <a:chExt cx="0" cy="0"/>
        </a:xfrm>
      </p:grpSpPr>
      <p:sp>
        <p:nvSpPr>
          <p:cNvPr id="1781" name="Google Shape;1781;p163"/>
          <p:cNvSpPr txBox="1"/>
          <p:nvPr>
            <p:ph idx="4294967295" type="title"/>
          </p:nvPr>
        </p:nvSpPr>
        <p:spPr>
          <a:xfrm>
            <a:off x="152400" y="6350"/>
            <a:ext cx="8686800" cy="11366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solidFill>
                  <a:srgbClr val="FF0000"/>
                </a:solidFill>
              </a:rPr>
              <a:t>Heuristic Search Algorithm Best-First Search. </a:t>
            </a:r>
            <a:endParaRPr/>
          </a:p>
        </p:txBody>
      </p:sp>
      <p:sp>
        <p:nvSpPr>
          <p:cNvPr id="1782" name="Google Shape;1782;p163"/>
          <p:cNvSpPr txBox="1"/>
          <p:nvPr>
            <p:ph idx="4294967295" type="body"/>
          </p:nvPr>
        </p:nvSpPr>
        <p:spPr>
          <a:xfrm>
            <a:off x="4876800" y="1144588"/>
            <a:ext cx="4267200" cy="452596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Char char="•"/>
            </a:pPr>
            <a:r>
              <a:rPr lang="en-US" sz="2000"/>
              <a:t>The algorithm maintains a priority queue of nodes to be explored</a:t>
            </a:r>
            <a:endParaRPr/>
          </a:p>
          <a:p>
            <a:pPr indent="-342900" lvl="0" marL="342900" rtl="0" algn="l">
              <a:lnSpc>
                <a:spcPct val="150000"/>
              </a:lnSpc>
              <a:spcBef>
                <a:spcPts val="400"/>
              </a:spcBef>
              <a:spcAft>
                <a:spcPts val="0"/>
              </a:spcAft>
              <a:buClr>
                <a:schemeClr val="dk1"/>
              </a:buClr>
              <a:buSzPts val="2000"/>
              <a:buChar char="•"/>
            </a:pPr>
            <a:r>
              <a:rPr lang="en-US" sz="2000"/>
              <a:t> A cost function f(n) is applied to each node. </a:t>
            </a:r>
            <a:endParaRPr/>
          </a:p>
          <a:p>
            <a:pPr indent="-342900" lvl="0" marL="342900" rtl="0" algn="l">
              <a:lnSpc>
                <a:spcPct val="150000"/>
              </a:lnSpc>
              <a:spcBef>
                <a:spcPts val="400"/>
              </a:spcBef>
              <a:spcAft>
                <a:spcPts val="0"/>
              </a:spcAft>
              <a:buClr>
                <a:schemeClr val="dk1"/>
              </a:buClr>
              <a:buSzPts val="2000"/>
              <a:buChar char="•"/>
            </a:pPr>
            <a:r>
              <a:rPr lang="en-US" sz="2000"/>
              <a:t>The nodes are put in OPEN in the order of their f values.</a:t>
            </a:r>
            <a:endParaRPr/>
          </a:p>
          <a:p>
            <a:pPr indent="-342900" lvl="0" marL="342900" rtl="0" algn="l">
              <a:lnSpc>
                <a:spcPct val="150000"/>
              </a:lnSpc>
              <a:spcBef>
                <a:spcPts val="400"/>
              </a:spcBef>
              <a:spcAft>
                <a:spcPts val="0"/>
              </a:spcAft>
              <a:buClr>
                <a:schemeClr val="dk1"/>
              </a:buClr>
              <a:buSzPts val="2000"/>
              <a:buChar char="•"/>
            </a:pPr>
            <a:r>
              <a:rPr lang="en-US" sz="2000"/>
              <a:t> Nodes with smaller f(n) values are expanded earlier. </a:t>
            </a:r>
            <a:endParaRPr/>
          </a:p>
        </p:txBody>
      </p:sp>
      <p:pic>
        <p:nvPicPr>
          <p:cNvPr id="1783" name="Google Shape;1783;p163"/>
          <p:cNvPicPr preferRelativeResize="0"/>
          <p:nvPr>
            <p:ph idx="4294967295" type="body"/>
          </p:nvPr>
        </p:nvPicPr>
        <p:blipFill rotWithShape="1">
          <a:blip r:embed="rId3">
            <a:alphaModFix/>
          </a:blip>
          <a:srcRect b="0" l="0" r="0" t="0"/>
          <a:stretch/>
        </p:blipFill>
        <p:spPr>
          <a:xfrm>
            <a:off x="152400" y="1143000"/>
            <a:ext cx="4843463" cy="4527550"/>
          </a:xfrm>
          <a:prstGeom prst="rect">
            <a:avLst/>
          </a:prstGeom>
          <a:noFill/>
          <a:ln>
            <a:noFill/>
          </a:ln>
        </p:spPr>
      </p:pic>
      <p:pic>
        <p:nvPicPr>
          <p:cNvPr id="1784" name="Google Shape;1784;p163"/>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8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8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8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8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8" name="Shape 1788"/>
        <p:cNvGrpSpPr/>
        <p:nvPr/>
      </p:nvGrpSpPr>
      <p:grpSpPr>
        <a:xfrm>
          <a:off x="0" y="0"/>
          <a:ext cx="0" cy="0"/>
          <a:chOff x="0" y="0"/>
          <a:chExt cx="0" cy="0"/>
        </a:xfrm>
      </p:grpSpPr>
      <p:sp>
        <p:nvSpPr>
          <p:cNvPr id="1789" name="Google Shape;1789;p164"/>
          <p:cNvSpPr txBox="1"/>
          <p:nvPr>
            <p:ph type="title"/>
          </p:nvPr>
        </p:nvSpPr>
        <p:spPr>
          <a:xfrm>
            <a:off x="838200" y="228600"/>
            <a:ext cx="6757988" cy="6508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Example of best first search</a:t>
            </a:r>
            <a:endParaRPr/>
          </a:p>
        </p:txBody>
      </p:sp>
      <p:sp>
        <p:nvSpPr>
          <p:cNvPr id="1790" name="Google Shape;1790;p164"/>
          <p:cNvSpPr/>
          <p:nvPr/>
        </p:nvSpPr>
        <p:spPr>
          <a:xfrm>
            <a:off x="4876800" y="21145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1" name="Google Shape;1791;p164"/>
          <p:cNvSpPr/>
          <p:nvPr/>
        </p:nvSpPr>
        <p:spPr>
          <a:xfrm>
            <a:off x="3759200" y="285750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792" name="Google Shape;1792;p164"/>
          <p:cNvSpPr/>
          <p:nvPr/>
        </p:nvSpPr>
        <p:spPr>
          <a:xfrm>
            <a:off x="2235200" y="38290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3" name="Google Shape;1793;p164"/>
          <p:cNvSpPr/>
          <p:nvPr/>
        </p:nvSpPr>
        <p:spPr>
          <a:xfrm>
            <a:off x="4165600" y="38290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4" name="Google Shape;1794;p164"/>
          <p:cNvSpPr/>
          <p:nvPr/>
        </p:nvSpPr>
        <p:spPr>
          <a:xfrm>
            <a:off x="5795963" y="3860800"/>
            <a:ext cx="508000" cy="285750"/>
          </a:xfrm>
          <a:prstGeom prst="ellipse">
            <a:avLst/>
          </a:prstGeom>
          <a:solidFill>
            <a:srgbClr val="FFFF99"/>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5" name="Google Shape;1795;p164"/>
          <p:cNvSpPr/>
          <p:nvPr/>
        </p:nvSpPr>
        <p:spPr>
          <a:xfrm>
            <a:off x="7721600" y="38290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1796" name="Google Shape;1796;p164"/>
          <p:cNvSpPr/>
          <p:nvPr/>
        </p:nvSpPr>
        <p:spPr>
          <a:xfrm>
            <a:off x="4876800" y="21145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797" name="Google Shape;1797;p164"/>
          <p:cNvSpPr/>
          <p:nvPr/>
        </p:nvSpPr>
        <p:spPr>
          <a:xfrm>
            <a:off x="2235200" y="38290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a:t>
            </a:r>
            <a:endParaRPr b="0" i="0" sz="1400" u="none" cap="none" strike="noStrike">
              <a:solidFill>
                <a:srgbClr val="000000"/>
              </a:solidFill>
              <a:latin typeface="Arial"/>
              <a:ea typeface="Arial"/>
              <a:cs typeface="Arial"/>
              <a:sym typeface="Arial"/>
            </a:endParaRPr>
          </a:p>
        </p:txBody>
      </p:sp>
      <p:sp>
        <p:nvSpPr>
          <p:cNvPr id="1798" name="Google Shape;1798;p164"/>
          <p:cNvSpPr/>
          <p:nvPr/>
        </p:nvSpPr>
        <p:spPr>
          <a:xfrm>
            <a:off x="4165600" y="38290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799" name="Google Shape;1799;p164"/>
          <p:cNvSpPr/>
          <p:nvPr/>
        </p:nvSpPr>
        <p:spPr>
          <a:xfrm>
            <a:off x="2946400" y="491490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a:t>
            </a:r>
            <a:endParaRPr b="0" i="0" sz="1400" u="none" cap="none" strike="noStrike">
              <a:solidFill>
                <a:srgbClr val="000000"/>
              </a:solidFill>
              <a:latin typeface="Arial"/>
              <a:ea typeface="Arial"/>
              <a:cs typeface="Arial"/>
              <a:sym typeface="Arial"/>
            </a:endParaRPr>
          </a:p>
        </p:txBody>
      </p:sp>
      <p:sp>
        <p:nvSpPr>
          <p:cNvPr id="1800" name="Google Shape;1800;p164"/>
          <p:cNvSpPr/>
          <p:nvPr/>
        </p:nvSpPr>
        <p:spPr>
          <a:xfrm>
            <a:off x="1016000" y="491490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h</a:t>
            </a:r>
            <a:endParaRPr b="0" i="0" sz="1400" u="none" cap="none" strike="noStrike">
              <a:solidFill>
                <a:srgbClr val="000000"/>
              </a:solidFill>
              <a:latin typeface="Arial"/>
              <a:ea typeface="Arial"/>
              <a:cs typeface="Arial"/>
              <a:sym typeface="Arial"/>
            </a:endParaRPr>
          </a:p>
        </p:txBody>
      </p:sp>
      <p:sp>
        <p:nvSpPr>
          <p:cNvPr id="1801" name="Google Shape;1801;p164"/>
          <p:cNvSpPr/>
          <p:nvPr/>
        </p:nvSpPr>
        <p:spPr>
          <a:xfrm>
            <a:off x="6807200" y="491490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k</a:t>
            </a:r>
            <a:endParaRPr b="0" i="0" sz="1400" u="none" cap="none" strike="noStrike">
              <a:solidFill>
                <a:srgbClr val="000000"/>
              </a:solidFill>
              <a:latin typeface="Arial"/>
              <a:ea typeface="Arial"/>
              <a:cs typeface="Arial"/>
              <a:sym typeface="Arial"/>
            </a:endParaRPr>
          </a:p>
        </p:txBody>
      </p:sp>
      <p:sp>
        <p:nvSpPr>
          <p:cNvPr id="1802" name="Google Shape;1802;p164"/>
          <p:cNvSpPr/>
          <p:nvPr/>
        </p:nvSpPr>
        <p:spPr>
          <a:xfrm>
            <a:off x="6197600" y="285750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cxnSp>
        <p:nvCxnSpPr>
          <p:cNvPr id="1803" name="Google Shape;1803;p164"/>
          <p:cNvCxnSpPr/>
          <p:nvPr/>
        </p:nvCxnSpPr>
        <p:spPr>
          <a:xfrm flipH="1">
            <a:off x="4165600" y="2400300"/>
            <a:ext cx="812800" cy="457200"/>
          </a:xfrm>
          <a:prstGeom prst="straightConnector1">
            <a:avLst/>
          </a:prstGeom>
          <a:noFill/>
          <a:ln cap="flat" cmpd="sng" w="12700">
            <a:solidFill>
              <a:schemeClr val="dk1"/>
            </a:solidFill>
            <a:prstDash val="solid"/>
            <a:round/>
            <a:headEnd len="sm" w="sm" type="none"/>
            <a:tailEnd len="med" w="med" type="triangle"/>
          </a:ln>
        </p:spPr>
      </p:cxnSp>
      <p:cxnSp>
        <p:nvCxnSpPr>
          <p:cNvPr id="1804" name="Google Shape;1804;p164"/>
          <p:cNvCxnSpPr/>
          <p:nvPr/>
        </p:nvCxnSpPr>
        <p:spPr>
          <a:xfrm>
            <a:off x="5283200" y="2400300"/>
            <a:ext cx="1016000" cy="457200"/>
          </a:xfrm>
          <a:prstGeom prst="straightConnector1">
            <a:avLst/>
          </a:prstGeom>
          <a:noFill/>
          <a:ln cap="flat" cmpd="sng" w="12700">
            <a:solidFill>
              <a:srgbClr val="00CC00"/>
            </a:solidFill>
            <a:prstDash val="solid"/>
            <a:round/>
            <a:headEnd len="sm" w="sm" type="none"/>
            <a:tailEnd len="med" w="med" type="triangle"/>
          </a:ln>
        </p:spPr>
      </p:cxnSp>
      <p:cxnSp>
        <p:nvCxnSpPr>
          <p:cNvPr id="1805" name="Google Shape;1805;p164"/>
          <p:cNvCxnSpPr/>
          <p:nvPr/>
        </p:nvCxnSpPr>
        <p:spPr>
          <a:xfrm flipH="1">
            <a:off x="2641600" y="3143250"/>
            <a:ext cx="1219200" cy="742950"/>
          </a:xfrm>
          <a:prstGeom prst="straightConnector1">
            <a:avLst/>
          </a:prstGeom>
          <a:noFill/>
          <a:ln cap="flat" cmpd="sng" w="12700">
            <a:solidFill>
              <a:schemeClr val="dk1"/>
            </a:solidFill>
            <a:prstDash val="solid"/>
            <a:round/>
            <a:headEnd len="sm" w="sm" type="none"/>
            <a:tailEnd len="med" w="med" type="triangle"/>
          </a:ln>
        </p:spPr>
      </p:cxnSp>
      <p:cxnSp>
        <p:nvCxnSpPr>
          <p:cNvPr id="1806" name="Google Shape;1806;p164"/>
          <p:cNvCxnSpPr/>
          <p:nvPr/>
        </p:nvCxnSpPr>
        <p:spPr>
          <a:xfrm>
            <a:off x="4064000" y="3143250"/>
            <a:ext cx="304800" cy="685800"/>
          </a:xfrm>
          <a:prstGeom prst="straightConnector1">
            <a:avLst/>
          </a:prstGeom>
          <a:noFill/>
          <a:ln cap="flat" cmpd="sng" w="12700">
            <a:solidFill>
              <a:schemeClr val="dk1"/>
            </a:solidFill>
            <a:prstDash val="solid"/>
            <a:round/>
            <a:headEnd len="sm" w="sm" type="none"/>
            <a:tailEnd len="med" w="med" type="triangle"/>
          </a:ln>
        </p:spPr>
      </p:cxnSp>
      <p:cxnSp>
        <p:nvCxnSpPr>
          <p:cNvPr id="1807" name="Google Shape;1807;p164"/>
          <p:cNvCxnSpPr/>
          <p:nvPr/>
        </p:nvCxnSpPr>
        <p:spPr>
          <a:xfrm flipH="1">
            <a:off x="6096000" y="3143250"/>
            <a:ext cx="304800" cy="685800"/>
          </a:xfrm>
          <a:prstGeom prst="straightConnector1">
            <a:avLst/>
          </a:prstGeom>
          <a:noFill/>
          <a:ln cap="flat" cmpd="sng" w="12700">
            <a:solidFill>
              <a:srgbClr val="00CC00"/>
            </a:solidFill>
            <a:prstDash val="solid"/>
            <a:round/>
            <a:headEnd len="sm" w="sm" type="none"/>
            <a:tailEnd len="med" w="med" type="triangle"/>
          </a:ln>
        </p:spPr>
      </p:cxnSp>
      <p:cxnSp>
        <p:nvCxnSpPr>
          <p:cNvPr id="1808" name="Google Shape;1808;p164"/>
          <p:cNvCxnSpPr/>
          <p:nvPr/>
        </p:nvCxnSpPr>
        <p:spPr>
          <a:xfrm>
            <a:off x="6604000" y="3086100"/>
            <a:ext cx="1320800" cy="742950"/>
          </a:xfrm>
          <a:prstGeom prst="straightConnector1">
            <a:avLst/>
          </a:prstGeom>
          <a:noFill/>
          <a:ln cap="flat" cmpd="sng" w="12700">
            <a:solidFill>
              <a:schemeClr val="dk1"/>
            </a:solidFill>
            <a:prstDash val="solid"/>
            <a:round/>
            <a:headEnd len="sm" w="sm" type="none"/>
            <a:tailEnd len="med" w="med" type="triangle"/>
          </a:ln>
        </p:spPr>
      </p:cxnSp>
      <p:cxnSp>
        <p:nvCxnSpPr>
          <p:cNvPr id="1809" name="Google Shape;1809;p164"/>
          <p:cNvCxnSpPr/>
          <p:nvPr/>
        </p:nvCxnSpPr>
        <p:spPr>
          <a:xfrm flipH="1">
            <a:off x="1320800" y="4114800"/>
            <a:ext cx="1016000" cy="800100"/>
          </a:xfrm>
          <a:prstGeom prst="straightConnector1">
            <a:avLst/>
          </a:prstGeom>
          <a:noFill/>
          <a:ln cap="flat" cmpd="sng" w="12700">
            <a:solidFill>
              <a:schemeClr val="dk1"/>
            </a:solidFill>
            <a:prstDash val="solid"/>
            <a:round/>
            <a:headEnd len="sm" w="sm" type="none"/>
            <a:tailEnd len="med" w="med" type="triangle"/>
          </a:ln>
        </p:spPr>
      </p:cxnSp>
      <p:cxnSp>
        <p:nvCxnSpPr>
          <p:cNvPr id="1810" name="Google Shape;1810;p164"/>
          <p:cNvCxnSpPr/>
          <p:nvPr/>
        </p:nvCxnSpPr>
        <p:spPr>
          <a:xfrm flipH="1">
            <a:off x="3251200" y="4114800"/>
            <a:ext cx="1117600" cy="800100"/>
          </a:xfrm>
          <a:prstGeom prst="straightConnector1">
            <a:avLst/>
          </a:prstGeom>
          <a:noFill/>
          <a:ln cap="flat" cmpd="sng" w="12700">
            <a:solidFill>
              <a:schemeClr val="dk1"/>
            </a:solidFill>
            <a:prstDash val="solid"/>
            <a:round/>
            <a:headEnd len="sm" w="sm" type="none"/>
            <a:tailEnd len="med" w="med" type="triangle"/>
          </a:ln>
        </p:spPr>
      </p:cxnSp>
      <p:cxnSp>
        <p:nvCxnSpPr>
          <p:cNvPr id="1811" name="Google Shape;1811;p164"/>
          <p:cNvCxnSpPr/>
          <p:nvPr/>
        </p:nvCxnSpPr>
        <p:spPr>
          <a:xfrm>
            <a:off x="4470400" y="4114800"/>
            <a:ext cx="609600" cy="800100"/>
          </a:xfrm>
          <a:prstGeom prst="straightConnector1">
            <a:avLst/>
          </a:prstGeom>
          <a:noFill/>
          <a:ln cap="flat" cmpd="sng" w="12700">
            <a:solidFill>
              <a:schemeClr val="dk1"/>
            </a:solidFill>
            <a:prstDash val="solid"/>
            <a:round/>
            <a:headEnd len="sm" w="sm" type="none"/>
            <a:tailEnd len="med" w="med" type="triangle"/>
          </a:ln>
        </p:spPr>
      </p:cxnSp>
      <p:cxnSp>
        <p:nvCxnSpPr>
          <p:cNvPr id="1812" name="Google Shape;1812;p164"/>
          <p:cNvCxnSpPr/>
          <p:nvPr/>
        </p:nvCxnSpPr>
        <p:spPr>
          <a:xfrm>
            <a:off x="6197600" y="4114800"/>
            <a:ext cx="812800" cy="800100"/>
          </a:xfrm>
          <a:prstGeom prst="straightConnector1">
            <a:avLst/>
          </a:prstGeom>
          <a:noFill/>
          <a:ln cap="flat" cmpd="sng" w="12700">
            <a:solidFill>
              <a:schemeClr val="dk1"/>
            </a:solidFill>
            <a:prstDash val="solid"/>
            <a:round/>
            <a:headEnd len="sm" w="sm" type="none"/>
            <a:tailEnd len="med" w="med" type="triangle"/>
          </a:ln>
        </p:spPr>
      </p:cxnSp>
      <p:sp>
        <p:nvSpPr>
          <p:cNvPr id="1813" name="Google Shape;1813;p164"/>
          <p:cNvSpPr/>
          <p:nvPr/>
        </p:nvSpPr>
        <p:spPr>
          <a:xfrm>
            <a:off x="4876800" y="4914900"/>
            <a:ext cx="508000" cy="285750"/>
          </a:xfrm>
          <a:prstGeom prst="ellipse">
            <a:avLst/>
          </a:prstGeom>
          <a:solidFill>
            <a:srgbClr val="FFFF99"/>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4" name="Google Shape;1814;p164"/>
          <p:cNvSpPr txBox="1"/>
          <p:nvPr/>
        </p:nvSpPr>
        <p:spPr>
          <a:xfrm>
            <a:off x="5872163" y="3746500"/>
            <a:ext cx="381000" cy="342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f</a:t>
            </a:r>
            <a:endParaRPr b="0" i="0" sz="1400" u="none" cap="none" strike="noStrike">
              <a:solidFill>
                <a:srgbClr val="000000"/>
              </a:solidFill>
              <a:latin typeface="Arial"/>
              <a:ea typeface="Arial"/>
              <a:cs typeface="Arial"/>
              <a:sym typeface="Arial"/>
            </a:endParaRPr>
          </a:p>
        </p:txBody>
      </p:sp>
      <p:sp>
        <p:nvSpPr>
          <p:cNvPr id="1815" name="Google Shape;1815;p164"/>
          <p:cNvSpPr txBox="1"/>
          <p:nvPr/>
        </p:nvSpPr>
        <p:spPr>
          <a:xfrm>
            <a:off x="5003800" y="4797425"/>
            <a:ext cx="268288"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j</a:t>
            </a:r>
            <a:endParaRPr b="0" i="0" sz="1400" u="none" cap="none" strike="noStrike">
              <a:solidFill>
                <a:srgbClr val="000000"/>
              </a:solidFill>
              <a:latin typeface="Arial"/>
              <a:ea typeface="Arial"/>
              <a:cs typeface="Arial"/>
              <a:sym typeface="Arial"/>
            </a:endParaRPr>
          </a:p>
        </p:txBody>
      </p:sp>
      <p:cxnSp>
        <p:nvCxnSpPr>
          <p:cNvPr id="1816" name="Google Shape;1816;p164"/>
          <p:cNvCxnSpPr/>
          <p:nvPr/>
        </p:nvCxnSpPr>
        <p:spPr>
          <a:xfrm flipH="1">
            <a:off x="3759200" y="2171700"/>
            <a:ext cx="914400" cy="571500"/>
          </a:xfrm>
          <a:prstGeom prst="straightConnector1">
            <a:avLst/>
          </a:prstGeom>
          <a:noFill/>
          <a:ln cap="rnd" cmpd="sng" w="12700">
            <a:solidFill>
              <a:schemeClr val="dk1"/>
            </a:solidFill>
            <a:prstDash val="dot"/>
            <a:round/>
            <a:headEnd len="sm" w="sm" type="none"/>
            <a:tailEnd len="med" w="med" type="triangle"/>
          </a:ln>
        </p:spPr>
      </p:cxnSp>
      <p:sp>
        <p:nvSpPr>
          <p:cNvPr id="1817" name="Google Shape;1817;p164"/>
          <p:cNvSpPr txBox="1"/>
          <p:nvPr/>
        </p:nvSpPr>
        <p:spPr>
          <a:xfrm>
            <a:off x="228600" y="1143000"/>
            <a:ext cx="7924800" cy="733425"/>
          </a:xfrm>
          <a:prstGeom prst="rect">
            <a:avLst/>
          </a:prstGeom>
          <a:noFill/>
          <a:ln>
            <a:noFill/>
          </a:ln>
        </p:spPr>
        <p:txBody>
          <a:bodyPr anchorCtr="0" anchor="t" bIns="45700" lIns="91425" spcFirstLastPara="1" rIns="91425" wrap="square" tIns="45700">
            <a:spAutoFit/>
          </a:bodyPr>
          <a:lstStyle/>
          <a:p>
            <a:pPr indent="-127000" lvl="0" marL="0" marR="0" rtl="0" algn="l">
              <a:lnSpc>
                <a:spcPct val="80000"/>
              </a:lnSpc>
              <a:spcBef>
                <a:spcPts val="0"/>
              </a:spcBef>
              <a:spcAft>
                <a:spcPts val="0"/>
              </a:spcAft>
              <a:buClr>
                <a:schemeClr val="dk1"/>
              </a:buClr>
              <a:buSzPts val="2000"/>
              <a:buFont typeface="Tahoma"/>
              <a:buChar char="•"/>
            </a:pPr>
            <a:r>
              <a:rPr b="0" i="0" lang="en-US" sz="2000" u="none" cap="none" strike="noStrike">
                <a:solidFill>
                  <a:schemeClr val="dk1"/>
                </a:solidFill>
                <a:latin typeface="Tahoma"/>
                <a:ea typeface="Tahoma"/>
                <a:cs typeface="Tahoma"/>
                <a:sym typeface="Tahoma"/>
              </a:rPr>
              <a:t> Nodes are visited in the order : a, b, c, f</a:t>
            </a:r>
            <a:endParaRPr b="0" i="0" sz="1400" u="none" cap="none" strike="noStrike">
              <a:solidFill>
                <a:srgbClr val="000000"/>
              </a:solidFill>
              <a:latin typeface="Arial"/>
              <a:ea typeface="Arial"/>
              <a:cs typeface="Arial"/>
              <a:sym typeface="Arial"/>
            </a:endParaRPr>
          </a:p>
          <a:p>
            <a:pPr indent="-127000" lvl="0" marL="0" marR="0" rtl="0" algn="l">
              <a:lnSpc>
                <a:spcPct val="80000"/>
              </a:lnSpc>
              <a:spcBef>
                <a:spcPts val="1000"/>
              </a:spcBef>
              <a:spcAft>
                <a:spcPts val="0"/>
              </a:spcAft>
              <a:buClr>
                <a:schemeClr val="dk1"/>
              </a:buClr>
              <a:buSzPts val="2000"/>
              <a:buFont typeface="Tahoma"/>
              <a:buChar char="•"/>
            </a:pPr>
            <a:r>
              <a:rPr b="0" i="0" lang="en-US" sz="2000" u="none" cap="none" strike="noStrike">
                <a:solidFill>
                  <a:schemeClr val="dk1"/>
                </a:solidFill>
                <a:latin typeface="Tahoma"/>
                <a:ea typeface="Tahoma"/>
                <a:cs typeface="Tahoma"/>
                <a:sym typeface="Tahoma"/>
              </a:rPr>
              <a:t> Solution path is : a, c, f</a:t>
            </a:r>
            <a:endParaRPr b="0" i="0" sz="1400" u="none" cap="none" strike="noStrike">
              <a:solidFill>
                <a:srgbClr val="000000"/>
              </a:solidFill>
              <a:latin typeface="Arial"/>
              <a:ea typeface="Arial"/>
              <a:cs typeface="Arial"/>
              <a:sym typeface="Arial"/>
            </a:endParaRPr>
          </a:p>
        </p:txBody>
      </p:sp>
      <p:sp>
        <p:nvSpPr>
          <p:cNvPr id="1818" name="Google Shape;1818;p164"/>
          <p:cNvSpPr txBox="1"/>
          <p:nvPr/>
        </p:nvSpPr>
        <p:spPr>
          <a:xfrm>
            <a:off x="5580063" y="2060575"/>
            <a:ext cx="1008062"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=1.6</a:t>
            </a:r>
            <a:endParaRPr b="0" i="0" sz="1600" u="none" cap="none" strike="noStrike">
              <a:solidFill>
                <a:schemeClr val="dk1"/>
              </a:solidFill>
              <a:latin typeface="Tahoma"/>
              <a:ea typeface="Tahoma"/>
              <a:cs typeface="Tahoma"/>
              <a:sym typeface="Tahoma"/>
            </a:endParaRPr>
          </a:p>
        </p:txBody>
      </p:sp>
      <p:sp>
        <p:nvSpPr>
          <p:cNvPr id="1819" name="Google Shape;1819;p164"/>
          <p:cNvSpPr txBox="1"/>
          <p:nvPr/>
        </p:nvSpPr>
        <p:spPr>
          <a:xfrm>
            <a:off x="2771775" y="2852738"/>
            <a:ext cx="7921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=0.7</a:t>
            </a:r>
            <a:endParaRPr b="0" i="0" sz="1600" u="none" cap="none" strike="noStrike">
              <a:solidFill>
                <a:schemeClr val="dk1"/>
              </a:solidFill>
              <a:latin typeface="Tahoma"/>
              <a:ea typeface="Tahoma"/>
              <a:cs typeface="Tahoma"/>
              <a:sym typeface="Tahoma"/>
            </a:endParaRPr>
          </a:p>
        </p:txBody>
      </p:sp>
      <p:sp>
        <p:nvSpPr>
          <p:cNvPr id="1820" name="Google Shape;1820;p164"/>
          <p:cNvSpPr txBox="1"/>
          <p:nvPr/>
        </p:nvSpPr>
        <p:spPr>
          <a:xfrm>
            <a:off x="6804025" y="2781300"/>
            <a:ext cx="10080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=0.8</a:t>
            </a:r>
            <a:endParaRPr b="0" i="0" sz="1600" u="none" cap="none" strike="noStrike">
              <a:solidFill>
                <a:schemeClr val="dk1"/>
              </a:solidFill>
              <a:latin typeface="Tahoma"/>
              <a:ea typeface="Tahoma"/>
              <a:cs typeface="Tahoma"/>
              <a:sym typeface="Tahoma"/>
            </a:endParaRPr>
          </a:p>
        </p:txBody>
      </p:sp>
      <p:sp>
        <p:nvSpPr>
          <p:cNvPr id="1821" name="Google Shape;1821;p164"/>
          <p:cNvSpPr txBox="1"/>
          <p:nvPr/>
        </p:nvSpPr>
        <p:spPr>
          <a:xfrm>
            <a:off x="1331913" y="3860800"/>
            <a:ext cx="792162"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=1.8</a:t>
            </a:r>
            <a:endParaRPr b="0" i="0" sz="1600" u="none" cap="none" strike="noStrike">
              <a:solidFill>
                <a:schemeClr val="dk1"/>
              </a:solidFill>
              <a:latin typeface="Tahoma"/>
              <a:ea typeface="Tahoma"/>
              <a:cs typeface="Tahoma"/>
              <a:sym typeface="Tahoma"/>
            </a:endParaRPr>
          </a:p>
        </p:txBody>
      </p:sp>
      <p:sp>
        <p:nvSpPr>
          <p:cNvPr id="1822" name="Google Shape;1822;p164"/>
          <p:cNvSpPr txBox="1"/>
          <p:nvPr/>
        </p:nvSpPr>
        <p:spPr>
          <a:xfrm>
            <a:off x="3276600" y="3860800"/>
            <a:ext cx="7921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=0.9</a:t>
            </a:r>
            <a:endParaRPr b="0" i="0" sz="1600" u="none" cap="none" strike="noStrike">
              <a:solidFill>
                <a:schemeClr val="dk1"/>
              </a:solidFill>
              <a:latin typeface="Tahoma"/>
              <a:ea typeface="Tahoma"/>
              <a:cs typeface="Tahoma"/>
              <a:sym typeface="Tahoma"/>
            </a:endParaRPr>
          </a:p>
        </p:txBody>
      </p:sp>
      <p:sp>
        <p:nvSpPr>
          <p:cNvPr id="1823" name="Google Shape;1823;p164"/>
          <p:cNvSpPr txBox="1"/>
          <p:nvPr/>
        </p:nvSpPr>
        <p:spPr>
          <a:xfrm>
            <a:off x="6948488" y="3789363"/>
            <a:ext cx="790575"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=2.7</a:t>
            </a:r>
            <a:endParaRPr b="0" i="0" sz="1600" u="none" cap="none" strike="noStrike">
              <a:solidFill>
                <a:schemeClr val="dk1"/>
              </a:solidFill>
              <a:latin typeface="Tahoma"/>
              <a:ea typeface="Tahoma"/>
              <a:cs typeface="Tahoma"/>
              <a:sym typeface="Tahoma"/>
            </a:endParaRPr>
          </a:p>
        </p:txBody>
      </p:sp>
      <p:sp>
        <p:nvSpPr>
          <p:cNvPr id="1824" name="Google Shape;1824;p164"/>
          <p:cNvSpPr txBox="1"/>
          <p:nvPr/>
        </p:nvSpPr>
        <p:spPr>
          <a:xfrm>
            <a:off x="5435600" y="4868863"/>
            <a:ext cx="7921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=0</a:t>
            </a:r>
            <a:endParaRPr b="0" i="0" sz="1600" u="none" cap="none" strike="noStrike">
              <a:solidFill>
                <a:schemeClr val="dk1"/>
              </a:solidFill>
              <a:latin typeface="Tahoma"/>
              <a:ea typeface="Tahoma"/>
              <a:cs typeface="Tahoma"/>
              <a:sym typeface="Tahoma"/>
            </a:endParaRPr>
          </a:p>
        </p:txBody>
      </p:sp>
      <p:sp>
        <p:nvSpPr>
          <p:cNvPr id="1825" name="Google Shape;1825;p164"/>
          <p:cNvSpPr txBox="1"/>
          <p:nvPr/>
        </p:nvSpPr>
        <p:spPr>
          <a:xfrm>
            <a:off x="3563938" y="4868863"/>
            <a:ext cx="792162"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=3.7</a:t>
            </a:r>
            <a:endParaRPr b="0" i="0" sz="1600" u="none" cap="none" strike="noStrike">
              <a:solidFill>
                <a:schemeClr val="dk1"/>
              </a:solidFill>
              <a:latin typeface="Tahoma"/>
              <a:ea typeface="Tahoma"/>
              <a:cs typeface="Tahoma"/>
              <a:sym typeface="Tahoma"/>
            </a:endParaRPr>
          </a:p>
        </p:txBody>
      </p:sp>
      <p:sp>
        <p:nvSpPr>
          <p:cNvPr id="1826" name="Google Shape;1826;p164"/>
          <p:cNvSpPr txBox="1"/>
          <p:nvPr/>
        </p:nvSpPr>
        <p:spPr>
          <a:xfrm>
            <a:off x="1619250" y="4868863"/>
            <a:ext cx="7921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=4.9</a:t>
            </a:r>
            <a:endParaRPr b="0" i="0" sz="1600" u="none" cap="none" strike="noStrike">
              <a:solidFill>
                <a:schemeClr val="dk1"/>
              </a:solidFill>
              <a:latin typeface="Tahoma"/>
              <a:ea typeface="Tahoma"/>
              <a:cs typeface="Tahoma"/>
              <a:sym typeface="Tahoma"/>
            </a:endParaRPr>
          </a:p>
        </p:txBody>
      </p:sp>
      <p:sp>
        <p:nvSpPr>
          <p:cNvPr id="1827" name="Google Shape;1827;p164"/>
          <p:cNvSpPr txBox="1"/>
          <p:nvPr/>
        </p:nvSpPr>
        <p:spPr>
          <a:xfrm>
            <a:off x="7451725" y="4868863"/>
            <a:ext cx="7921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=6.2</a:t>
            </a:r>
            <a:endParaRPr b="0" i="0" sz="1600" u="none" cap="none" strike="noStrike">
              <a:solidFill>
                <a:schemeClr val="dk1"/>
              </a:solidFill>
              <a:latin typeface="Tahoma"/>
              <a:ea typeface="Tahoma"/>
              <a:cs typeface="Tahoma"/>
              <a:sym typeface="Tahoma"/>
            </a:endParaRPr>
          </a:p>
        </p:txBody>
      </p:sp>
      <p:sp>
        <p:nvSpPr>
          <p:cNvPr id="1828" name="Google Shape;1828;p164"/>
          <p:cNvSpPr txBox="1"/>
          <p:nvPr/>
        </p:nvSpPr>
        <p:spPr>
          <a:xfrm>
            <a:off x="5148263" y="3789363"/>
            <a:ext cx="647700"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=0</a:t>
            </a:r>
            <a:endParaRPr b="0" i="0" sz="1600" u="none" cap="none" strike="noStrike">
              <a:solidFill>
                <a:schemeClr val="dk1"/>
              </a:solidFill>
              <a:latin typeface="Tahoma"/>
              <a:ea typeface="Tahoma"/>
              <a:cs typeface="Tahoma"/>
              <a:sym typeface="Tahoma"/>
            </a:endParaRPr>
          </a:p>
        </p:txBody>
      </p:sp>
      <p:cxnSp>
        <p:nvCxnSpPr>
          <p:cNvPr id="1829" name="Google Shape;1829;p164"/>
          <p:cNvCxnSpPr/>
          <p:nvPr/>
        </p:nvCxnSpPr>
        <p:spPr>
          <a:xfrm flipH="1">
            <a:off x="5867400" y="3141663"/>
            <a:ext cx="288925" cy="574675"/>
          </a:xfrm>
          <a:prstGeom prst="straightConnector1">
            <a:avLst/>
          </a:prstGeom>
          <a:noFill/>
          <a:ln cap="flat" cmpd="sng" w="9525">
            <a:solidFill>
              <a:schemeClr val="dk1"/>
            </a:solidFill>
            <a:prstDash val="dot"/>
            <a:round/>
            <a:headEnd len="sm" w="sm" type="none"/>
            <a:tailEnd len="med" w="med" type="triangle"/>
          </a:ln>
        </p:spPr>
      </p:cxnSp>
      <p:cxnSp>
        <p:nvCxnSpPr>
          <p:cNvPr id="1830" name="Google Shape;1830;p164"/>
          <p:cNvCxnSpPr/>
          <p:nvPr/>
        </p:nvCxnSpPr>
        <p:spPr>
          <a:xfrm>
            <a:off x="4572000" y="2997200"/>
            <a:ext cx="1439863" cy="0"/>
          </a:xfrm>
          <a:prstGeom prst="straightConnector1">
            <a:avLst/>
          </a:prstGeom>
          <a:noFill/>
          <a:ln cap="flat" cmpd="sng" w="9525">
            <a:solidFill>
              <a:schemeClr val="dk1"/>
            </a:solidFill>
            <a:prstDash val="dot"/>
            <a:round/>
            <a:headEnd len="sm" w="sm" type="none"/>
            <a:tailEnd len="med" w="med" type="triangle"/>
          </a:ln>
        </p:spPr>
      </p:cxnSp>
      <p:sp>
        <p:nvSpPr>
          <p:cNvPr id="1831" name="Google Shape;1831;p164"/>
          <p:cNvSpPr/>
          <p:nvPr/>
        </p:nvSpPr>
        <p:spPr>
          <a:xfrm>
            <a:off x="304800" y="5791200"/>
            <a:ext cx="8839200" cy="822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We will now consider different ways of defining the function f.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This leads to different search algorithms</a:t>
            </a:r>
            <a:endParaRPr b="0" i="0" sz="1400" u="none" cap="none" strike="noStrike">
              <a:solidFill>
                <a:srgbClr val="000000"/>
              </a:solidFill>
              <a:latin typeface="Arial"/>
              <a:ea typeface="Arial"/>
              <a:cs typeface="Arial"/>
              <a:sym typeface="Arial"/>
            </a:endParaRPr>
          </a:p>
        </p:txBody>
      </p:sp>
      <p:pic>
        <p:nvPicPr>
          <p:cNvPr id="1832" name="Google Shape;1832;p164"/>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6" name="Shape 1836"/>
        <p:cNvGrpSpPr/>
        <p:nvPr/>
      </p:nvGrpSpPr>
      <p:grpSpPr>
        <a:xfrm>
          <a:off x="0" y="0"/>
          <a:ext cx="0" cy="0"/>
          <a:chOff x="0" y="0"/>
          <a:chExt cx="0" cy="0"/>
        </a:xfrm>
      </p:grpSpPr>
      <p:pic>
        <p:nvPicPr>
          <p:cNvPr id="1837" name="Google Shape;1837;p165"/>
          <p:cNvPicPr preferRelativeResize="0"/>
          <p:nvPr/>
        </p:nvPicPr>
        <p:blipFill rotWithShape="1">
          <a:blip r:embed="rId3">
            <a:alphaModFix/>
          </a:blip>
          <a:srcRect b="0" l="0" r="0" t="0"/>
          <a:stretch/>
        </p:blipFill>
        <p:spPr>
          <a:xfrm>
            <a:off x="609600" y="762000"/>
            <a:ext cx="7772399" cy="6096000"/>
          </a:xfrm>
          <a:prstGeom prst="rect">
            <a:avLst/>
          </a:prstGeom>
          <a:noFill/>
          <a:ln>
            <a:noFill/>
          </a:ln>
        </p:spPr>
      </p:pic>
      <p:sp>
        <p:nvSpPr>
          <p:cNvPr id="1838" name="Google Shape;1838;p165"/>
          <p:cNvSpPr txBox="1"/>
          <p:nvPr/>
        </p:nvSpPr>
        <p:spPr>
          <a:xfrm>
            <a:off x="990600" y="152400"/>
            <a:ext cx="73152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0000"/>
                </a:solidFill>
                <a:latin typeface="Calibri"/>
                <a:ea typeface="Calibri"/>
                <a:cs typeface="Calibri"/>
                <a:sym typeface="Calibri"/>
              </a:rPr>
              <a:t>Applying Best first search to solved 8 puzzle problem</a:t>
            </a:r>
            <a:endParaRPr b="1" i="0" sz="2400" u="none" cap="none" strike="noStrike">
              <a:solidFill>
                <a:srgbClr val="FF0000"/>
              </a:solidFill>
              <a:latin typeface="Calibri"/>
              <a:ea typeface="Calibri"/>
              <a:cs typeface="Calibri"/>
              <a:sym typeface="Calibri"/>
            </a:endParaRPr>
          </a:p>
        </p:txBody>
      </p:sp>
      <p:pic>
        <p:nvPicPr>
          <p:cNvPr id="1839" name="Google Shape;1839;p165"/>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3" name="Shape 1843"/>
        <p:cNvGrpSpPr/>
        <p:nvPr/>
      </p:nvGrpSpPr>
      <p:grpSpPr>
        <a:xfrm>
          <a:off x="0" y="0"/>
          <a:ext cx="0" cy="0"/>
          <a:chOff x="0" y="0"/>
          <a:chExt cx="0" cy="0"/>
        </a:xfrm>
      </p:grpSpPr>
      <p:sp>
        <p:nvSpPr>
          <p:cNvPr id="1844" name="Google Shape;1844;p166"/>
          <p:cNvSpPr txBox="1"/>
          <p:nvPr>
            <p:ph idx="4294967295" type="title"/>
          </p:nvPr>
        </p:nvSpPr>
        <p:spPr>
          <a:xfrm>
            <a:off x="452438" y="152400"/>
            <a:ext cx="8686800" cy="381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Search </a:t>
            </a:r>
            <a:endParaRPr/>
          </a:p>
        </p:txBody>
      </p:sp>
      <p:sp>
        <p:nvSpPr>
          <p:cNvPr id="1845" name="Google Shape;1845;p166"/>
          <p:cNvSpPr txBox="1"/>
          <p:nvPr>
            <p:ph idx="4294967295" type="body"/>
          </p:nvPr>
        </p:nvSpPr>
        <p:spPr>
          <a:xfrm>
            <a:off x="228600" y="609600"/>
            <a:ext cx="8686800" cy="571500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1800"/>
              <a:buChar char="•"/>
            </a:pPr>
            <a:r>
              <a:rPr lang="en-US" sz="1800"/>
              <a:t>  </a:t>
            </a:r>
            <a:r>
              <a:rPr lang="en-US" sz="2400"/>
              <a:t>Greedy best-first search algorithm always selects the path which appears best at that moment. </a:t>
            </a:r>
            <a:endParaRPr sz="2400"/>
          </a:p>
          <a:p>
            <a:pPr indent="-342900" lvl="0" marL="342900" rtl="0" algn="l">
              <a:lnSpc>
                <a:spcPct val="80000"/>
              </a:lnSpc>
              <a:spcBef>
                <a:spcPts val="480"/>
              </a:spcBef>
              <a:spcAft>
                <a:spcPts val="0"/>
              </a:spcAft>
              <a:buClr>
                <a:schemeClr val="dk1"/>
              </a:buClr>
              <a:buSzPts val="2400"/>
              <a:buChar char="•"/>
            </a:pPr>
            <a:r>
              <a:rPr lang="en-US" sz="2400"/>
              <a:t>It is the combination of depth-first search and breadth-first search algorithms.</a:t>
            </a:r>
            <a:endParaRPr/>
          </a:p>
          <a:p>
            <a:pPr indent="-342900" lvl="0" marL="342900" rtl="0" algn="l">
              <a:lnSpc>
                <a:spcPct val="80000"/>
              </a:lnSpc>
              <a:spcBef>
                <a:spcPts val="480"/>
              </a:spcBef>
              <a:spcAft>
                <a:spcPts val="0"/>
              </a:spcAft>
              <a:buClr>
                <a:schemeClr val="dk1"/>
              </a:buClr>
              <a:buSzPts val="2400"/>
              <a:buChar char="•"/>
            </a:pPr>
            <a:r>
              <a:rPr lang="en-US" sz="2400"/>
              <a:t> It uses the heuristic function and search. In this search algorithm, we expand the node which is closest to the goal node and the closest cost is estimated by heuristic function,</a:t>
            </a:r>
            <a:endParaRPr/>
          </a:p>
          <a:p>
            <a:pPr indent="-342900" lvl="0" marL="342900" rtl="0" algn="l">
              <a:lnSpc>
                <a:spcPct val="80000"/>
              </a:lnSpc>
              <a:spcBef>
                <a:spcPts val="640"/>
              </a:spcBef>
              <a:spcAft>
                <a:spcPts val="0"/>
              </a:spcAft>
              <a:buClr>
                <a:srgbClr val="366092"/>
              </a:buClr>
              <a:buSzPts val="2400"/>
              <a:buChar char="•"/>
            </a:pPr>
            <a:r>
              <a:rPr lang="en-US" sz="2400">
                <a:solidFill>
                  <a:srgbClr val="366092"/>
                </a:solidFill>
              </a:rPr>
              <a:t> i.e. </a:t>
            </a:r>
            <a:r>
              <a:rPr lang="en-US">
                <a:solidFill>
                  <a:srgbClr val="366092"/>
                </a:solidFill>
              </a:rPr>
              <a:t>f(n)= g(n).</a:t>
            </a:r>
            <a:endParaRPr/>
          </a:p>
          <a:p>
            <a:pPr indent="-342900" lvl="0" marL="342900" rtl="0" algn="l">
              <a:lnSpc>
                <a:spcPct val="100000"/>
              </a:lnSpc>
              <a:spcBef>
                <a:spcPts val="480"/>
              </a:spcBef>
              <a:spcAft>
                <a:spcPts val="0"/>
              </a:spcAft>
              <a:buClr>
                <a:schemeClr val="dk1"/>
              </a:buClr>
              <a:buSzPts val="2400"/>
              <a:buChar char="•"/>
            </a:pPr>
            <a:r>
              <a:rPr lang="en-US" sz="2400"/>
              <a:t>Were, h(n)= estimated cost from node n to the goal.</a:t>
            </a:r>
            <a:endParaRPr/>
          </a:p>
          <a:p>
            <a:pPr indent="-342900" lvl="0" marL="342900" rtl="0" algn="l">
              <a:lnSpc>
                <a:spcPct val="100000"/>
              </a:lnSpc>
              <a:spcBef>
                <a:spcPts val="480"/>
              </a:spcBef>
              <a:spcAft>
                <a:spcPts val="0"/>
              </a:spcAft>
              <a:buClr>
                <a:schemeClr val="dk1"/>
              </a:buClr>
              <a:buSzPts val="2400"/>
              <a:buChar char="•"/>
            </a:pPr>
            <a:r>
              <a:rPr lang="en-US" sz="2400"/>
              <a:t>The greedy best first algorithm is implemented by the priority queue.</a:t>
            </a:r>
            <a:endParaRPr/>
          </a:p>
          <a:p>
            <a:pPr indent="-228600" lvl="0" marL="342900" rtl="0" algn="l">
              <a:lnSpc>
                <a:spcPct val="80000"/>
              </a:lnSpc>
              <a:spcBef>
                <a:spcPts val="360"/>
              </a:spcBef>
              <a:spcAft>
                <a:spcPts val="0"/>
              </a:spcAft>
              <a:buClr>
                <a:schemeClr val="dk1"/>
              </a:buClr>
              <a:buSzPts val="1800"/>
              <a:buNone/>
            </a:pPr>
            <a:r>
              <a:t/>
            </a:r>
            <a:endParaRPr sz="1800"/>
          </a:p>
        </p:txBody>
      </p:sp>
      <p:pic>
        <p:nvPicPr>
          <p:cNvPr id="1846" name="Google Shape;1846;p166"/>
          <p:cNvPicPr preferRelativeResize="0"/>
          <p:nvPr/>
        </p:nvPicPr>
        <p:blipFill rotWithShape="1">
          <a:blip r:embed="rId3">
            <a:alphaModFix/>
          </a:blip>
          <a:srcRect b="0" l="0" r="0" t="0"/>
          <a:stretch/>
        </p:blipFill>
        <p:spPr>
          <a:xfrm>
            <a:off x="0" y="-170305"/>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5">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0" name="Shape 1850"/>
        <p:cNvGrpSpPr/>
        <p:nvPr/>
      </p:nvGrpSpPr>
      <p:grpSpPr>
        <a:xfrm>
          <a:off x="0" y="0"/>
          <a:ext cx="0" cy="0"/>
          <a:chOff x="0" y="0"/>
          <a:chExt cx="0" cy="0"/>
        </a:xfrm>
      </p:grpSpPr>
      <p:sp>
        <p:nvSpPr>
          <p:cNvPr id="1851" name="Google Shape;1851;p167"/>
          <p:cNvSpPr/>
          <p:nvPr/>
        </p:nvSpPr>
        <p:spPr>
          <a:xfrm>
            <a:off x="304800" y="335846"/>
            <a:ext cx="8229600" cy="65248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en-US" sz="2800" u="none" cap="none" strike="noStrike">
                <a:solidFill>
                  <a:srgbClr val="610B4B"/>
                </a:solidFill>
                <a:latin typeface="Arial"/>
                <a:ea typeface="Arial"/>
                <a:cs typeface="Arial"/>
                <a:sym typeface="Arial"/>
              </a:rPr>
              <a:t>Greedy Best first search algorithm</a:t>
            </a:r>
            <a:endParaRPr b="1" i="0" sz="2800" u="none" cap="none" strike="noStrike">
              <a:solidFill>
                <a:srgbClr val="610B4B"/>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1" i="0" lang="en-US" sz="2000" u="none" cap="none" strike="noStrike">
                <a:solidFill>
                  <a:srgbClr val="000000"/>
                </a:solidFill>
                <a:latin typeface="Inter"/>
                <a:ea typeface="Inter"/>
                <a:cs typeface="Inter"/>
                <a:sym typeface="Inter"/>
              </a:rPr>
              <a:t>Step 1:</a:t>
            </a:r>
            <a:r>
              <a:rPr b="0" i="0" lang="en-US" sz="2000" u="none" cap="none" strike="noStrike">
                <a:solidFill>
                  <a:srgbClr val="000000"/>
                </a:solidFill>
                <a:latin typeface="Inter"/>
                <a:ea typeface="Inter"/>
                <a:cs typeface="Inter"/>
                <a:sym typeface="Inter"/>
              </a:rPr>
              <a:t> Place the starting node into the OPEN list.</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1" i="0" lang="en-US" sz="2000" u="none" cap="none" strike="noStrike">
                <a:solidFill>
                  <a:srgbClr val="000000"/>
                </a:solidFill>
                <a:latin typeface="Inter"/>
                <a:ea typeface="Inter"/>
                <a:cs typeface="Inter"/>
                <a:sym typeface="Inter"/>
              </a:rPr>
              <a:t>Step 2:</a:t>
            </a:r>
            <a:r>
              <a:rPr b="0" i="0" lang="en-US" sz="2000" u="none" cap="none" strike="noStrike">
                <a:solidFill>
                  <a:srgbClr val="000000"/>
                </a:solidFill>
                <a:latin typeface="Inter"/>
                <a:ea typeface="Inter"/>
                <a:cs typeface="Inter"/>
                <a:sym typeface="Inter"/>
              </a:rPr>
              <a:t> If the OPEN list is empty, Stop and return failure.</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1" i="0" lang="en-US" sz="2000" u="none" cap="none" strike="noStrike">
                <a:solidFill>
                  <a:srgbClr val="000000"/>
                </a:solidFill>
                <a:latin typeface="Inter"/>
                <a:ea typeface="Inter"/>
                <a:cs typeface="Inter"/>
                <a:sym typeface="Inter"/>
              </a:rPr>
              <a:t>Step 3:</a:t>
            </a:r>
            <a:r>
              <a:rPr b="0" i="0" lang="en-US" sz="2000" u="none" cap="none" strike="noStrike">
                <a:solidFill>
                  <a:srgbClr val="000000"/>
                </a:solidFill>
                <a:latin typeface="Inter"/>
                <a:ea typeface="Inter"/>
                <a:cs typeface="Inter"/>
                <a:sym typeface="Inter"/>
              </a:rPr>
              <a:t> Remove the node n, from the OPEN list which has the lowest value of h(n), and places it in the CLOSED list.</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1" i="0" lang="en-US" sz="2000" u="none" cap="none" strike="noStrike">
                <a:solidFill>
                  <a:srgbClr val="000000"/>
                </a:solidFill>
                <a:latin typeface="Inter"/>
                <a:ea typeface="Inter"/>
                <a:cs typeface="Inter"/>
                <a:sym typeface="Inter"/>
              </a:rPr>
              <a:t>Step 4:</a:t>
            </a:r>
            <a:r>
              <a:rPr b="0" i="0" lang="en-US" sz="2000" u="none" cap="none" strike="noStrike">
                <a:solidFill>
                  <a:srgbClr val="000000"/>
                </a:solidFill>
                <a:latin typeface="Inter"/>
                <a:ea typeface="Inter"/>
                <a:cs typeface="Inter"/>
                <a:sym typeface="Inter"/>
              </a:rPr>
              <a:t> Expand the node n, and generate the successors of node n.</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1" i="0" lang="en-US" sz="2000" u="none" cap="none" strike="noStrike">
                <a:solidFill>
                  <a:srgbClr val="000000"/>
                </a:solidFill>
                <a:latin typeface="Inter"/>
                <a:ea typeface="Inter"/>
                <a:cs typeface="Inter"/>
                <a:sym typeface="Inter"/>
              </a:rPr>
              <a:t>Step 5:</a:t>
            </a:r>
            <a:r>
              <a:rPr b="0" i="0" lang="en-US" sz="2000" u="none" cap="none" strike="noStrike">
                <a:solidFill>
                  <a:srgbClr val="000000"/>
                </a:solidFill>
                <a:latin typeface="Inter"/>
                <a:ea typeface="Inter"/>
                <a:cs typeface="Inter"/>
                <a:sym typeface="Inter"/>
              </a:rPr>
              <a:t> Check each successor of node n, and find whether any node is a goal node or not. If any successor node is goal node, then return success and terminate the search, else proceed to Step 6.</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1" i="0" lang="en-US" sz="2000" u="none" cap="none" strike="noStrike">
                <a:solidFill>
                  <a:srgbClr val="000000"/>
                </a:solidFill>
                <a:latin typeface="Inter"/>
                <a:ea typeface="Inter"/>
                <a:cs typeface="Inter"/>
                <a:sym typeface="Inter"/>
              </a:rPr>
              <a:t>Step 6:</a:t>
            </a:r>
            <a:r>
              <a:rPr b="0" i="0" lang="en-US" sz="2000" u="none" cap="none" strike="noStrike">
                <a:solidFill>
                  <a:srgbClr val="000000"/>
                </a:solidFill>
                <a:latin typeface="Inter"/>
                <a:ea typeface="Inter"/>
                <a:cs typeface="Inter"/>
                <a:sym typeface="Inter"/>
              </a:rPr>
              <a:t> For each successor node, algorithm checks for evaluation function f(n), and then check if the node has been in either OPEN or CLOSED list. If the node has not been in both list, then add it to the OPEN list.</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1" i="0" lang="en-US" sz="2000" u="none" cap="none" strike="noStrike">
                <a:solidFill>
                  <a:srgbClr val="000000"/>
                </a:solidFill>
                <a:latin typeface="Inter"/>
                <a:ea typeface="Inter"/>
                <a:cs typeface="Inter"/>
                <a:sym typeface="Inter"/>
              </a:rPr>
              <a:t>Step 7:</a:t>
            </a:r>
            <a:r>
              <a:rPr b="0" i="0" lang="en-US" sz="2000" u="none" cap="none" strike="noStrike">
                <a:solidFill>
                  <a:srgbClr val="000000"/>
                </a:solidFill>
                <a:latin typeface="Inter"/>
                <a:ea typeface="Inter"/>
                <a:cs typeface="Inter"/>
                <a:sym typeface="Inter"/>
              </a:rPr>
              <a:t> Return to Step 2.</a:t>
            </a:r>
            <a:endParaRPr b="0" i="0" sz="2000" u="none" cap="none" strike="noStrike">
              <a:solidFill>
                <a:srgbClr val="000000"/>
              </a:solidFill>
              <a:latin typeface="Inter"/>
              <a:ea typeface="Inter"/>
              <a:cs typeface="Inter"/>
              <a:sym typeface="Inter"/>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5" name="Shape 1855"/>
        <p:cNvGrpSpPr/>
        <p:nvPr/>
      </p:nvGrpSpPr>
      <p:grpSpPr>
        <a:xfrm>
          <a:off x="0" y="0"/>
          <a:ext cx="0" cy="0"/>
          <a:chOff x="0" y="0"/>
          <a:chExt cx="0" cy="0"/>
        </a:xfrm>
      </p:grpSpPr>
      <p:sp>
        <p:nvSpPr>
          <p:cNvPr id="1856" name="Google Shape;1856;p168"/>
          <p:cNvSpPr/>
          <p:nvPr/>
        </p:nvSpPr>
        <p:spPr>
          <a:xfrm>
            <a:off x="304800" y="1143000"/>
            <a:ext cx="8534400" cy="489364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rgbClr val="610B4B"/>
                </a:solidFill>
                <a:latin typeface="Arial"/>
                <a:ea typeface="Arial"/>
                <a:cs typeface="Arial"/>
                <a:sym typeface="Arial"/>
              </a:rPr>
              <a:t>Advantages: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610B4B"/>
              </a:solidFill>
              <a:latin typeface="Arial"/>
              <a:ea typeface="Arial"/>
              <a:cs typeface="Arial"/>
              <a:sym typeface="Arial"/>
            </a:endParaRPr>
          </a:p>
          <a:p>
            <a:pPr indent="-152400" lvl="0" marL="0" marR="0" rtl="0" algn="just">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Inter"/>
                <a:ea typeface="Inter"/>
                <a:cs typeface="Inter"/>
                <a:sym typeface="Inter"/>
              </a:rPr>
              <a:t>Best first search can switch between BFS and DFS by gaining the advantages of both the algorithms.</a:t>
            </a:r>
            <a:endParaRPr b="0" i="0" sz="1400" u="none" cap="none" strike="noStrike">
              <a:solidFill>
                <a:srgbClr val="000000"/>
              </a:solidFill>
              <a:latin typeface="Arial"/>
              <a:ea typeface="Arial"/>
              <a:cs typeface="Arial"/>
              <a:sym typeface="Arial"/>
            </a:endParaRPr>
          </a:p>
          <a:p>
            <a:pPr indent="-152400" lvl="0" marL="0" marR="0" rtl="0" algn="just">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Inter"/>
                <a:ea typeface="Inter"/>
                <a:cs typeface="Inter"/>
                <a:sym typeface="Inter"/>
              </a:rPr>
              <a:t>This algorithm is more efficient than BFS and DFS algorithms.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Inter"/>
              <a:ea typeface="Inter"/>
              <a:cs typeface="Inter"/>
              <a:sym typeface="Inter"/>
            </a:endParaRPr>
          </a:p>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rgbClr val="610B4B"/>
                </a:solidFill>
                <a:latin typeface="Arial"/>
                <a:ea typeface="Arial"/>
                <a:cs typeface="Arial"/>
                <a:sym typeface="Arial"/>
              </a:rPr>
              <a:t>Disadvantages: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610B4B"/>
              </a:solidFill>
              <a:latin typeface="Arial"/>
              <a:ea typeface="Arial"/>
              <a:cs typeface="Arial"/>
              <a:sym typeface="Arial"/>
            </a:endParaRPr>
          </a:p>
          <a:p>
            <a:pPr indent="-152400" lvl="0" marL="0" marR="0" rtl="0" algn="just">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Inter"/>
                <a:ea typeface="Inter"/>
                <a:cs typeface="Inter"/>
                <a:sym typeface="Inter"/>
              </a:rPr>
              <a:t>It can behave as an unguided depth-first search in the worst case scenario.</a:t>
            </a:r>
            <a:endParaRPr b="0" i="0" sz="1400" u="none" cap="none" strike="noStrike">
              <a:solidFill>
                <a:srgbClr val="000000"/>
              </a:solidFill>
              <a:latin typeface="Arial"/>
              <a:ea typeface="Arial"/>
              <a:cs typeface="Arial"/>
              <a:sym typeface="Arial"/>
            </a:endParaRPr>
          </a:p>
          <a:p>
            <a:pPr indent="-152400" lvl="0" marL="0" marR="0" rtl="0" algn="just">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Inter"/>
                <a:ea typeface="Inter"/>
                <a:cs typeface="Inter"/>
                <a:sym typeface="Inter"/>
              </a:rPr>
              <a:t>It can get stuck in a loop as DFS.</a:t>
            </a:r>
            <a:endParaRPr b="0" i="0" sz="1400" u="none" cap="none" strike="noStrike">
              <a:solidFill>
                <a:srgbClr val="000000"/>
              </a:solidFill>
              <a:latin typeface="Arial"/>
              <a:ea typeface="Arial"/>
              <a:cs typeface="Arial"/>
              <a:sym typeface="Arial"/>
            </a:endParaRPr>
          </a:p>
          <a:p>
            <a:pPr indent="-152400" lvl="0" marL="0" marR="0" rtl="0" algn="just">
              <a:lnSpc>
                <a:spcPct val="100000"/>
              </a:lnSpc>
              <a:spcBef>
                <a:spcPts val="0"/>
              </a:spcBef>
              <a:spcAft>
                <a:spcPts val="0"/>
              </a:spcAft>
              <a:buClr>
                <a:srgbClr val="000000"/>
              </a:buClr>
              <a:buSzPts val="2400"/>
              <a:buFont typeface="Arial"/>
              <a:buChar char="•"/>
            </a:pPr>
            <a:r>
              <a:rPr b="0" i="0" lang="en-US" sz="2400" u="none" cap="none" strike="noStrike">
                <a:solidFill>
                  <a:srgbClr val="000000"/>
                </a:solidFill>
                <a:latin typeface="Inter"/>
                <a:ea typeface="Inter"/>
                <a:cs typeface="Inter"/>
                <a:sym typeface="Inter"/>
              </a:rPr>
              <a:t>This algorithm is not optimal.</a:t>
            </a:r>
            <a:endParaRPr b="0" i="0" sz="2400" u="none" cap="none" strike="noStrike">
              <a:solidFill>
                <a:srgbClr val="000000"/>
              </a:solidFill>
              <a:latin typeface="Inter"/>
              <a:ea typeface="Inter"/>
              <a:cs typeface="Inter"/>
              <a:sym typeface="Inter"/>
            </a:endParaRPr>
          </a:p>
        </p:txBody>
      </p:sp>
      <p:sp>
        <p:nvSpPr>
          <p:cNvPr id="1857" name="Google Shape;1857;p168"/>
          <p:cNvSpPr/>
          <p:nvPr/>
        </p:nvSpPr>
        <p:spPr>
          <a:xfrm>
            <a:off x="3352800" y="228600"/>
            <a:ext cx="2734210"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7030A0"/>
                </a:solidFill>
                <a:latin typeface="Calibri"/>
                <a:ea typeface="Calibri"/>
                <a:cs typeface="Calibri"/>
                <a:sym typeface="Calibri"/>
              </a:rPr>
              <a:t>Greedy Search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1" name="Shape 1861"/>
        <p:cNvGrpSpPr/>
        <p:nvPr/>
      </p:nvGrpSpPr>
      <p:grpSpPr>
        <a:xfrm>
          <a:off x="0" y="0"/>
          <a:ext cx="0" cy="0"/>
          <a:chOff x="0" y="0"/>
          <a:chExt cx="0" cy="0"/>
        </a:xfrm>
      </p:grpSpPr>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5" name="Shape 1865"/>
        <p:cNvGrpSpPr/>
        <p:nvPr/>
      </p:nvGrpSpPr>
      <p:grpSpPr>
        <a:xfrm>
          <a:off x="0" y="0"/>
          <a:ext cx="0" cy="0"/>
          <a:chOff x="0" y="0"/>
          <a:chExt cx="0" cy="0"/>
        </a:xfrm>
      </p:grpSpPr>
      <p:sp>
        <p:nvSpPr>
          <p:cNvPr id="1866" name="Google Shape;1866;p170"/>
          <p:cNvSpPr txBox="1"/>
          <p:nvPr>
            <p:ph type="title"/>
          </p:nvPr>
        </p:nvSpPr>
        <p:spPr>
          <a:xfrm>
            <a:off x="457200" y="274638"/>
            <a:ext cx="8229600" cy="6397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600">
                <a:solidFill>
                  <a:srgbClr val="7030A0"/>
                </a:solidFill>
              </a:rPr>
              <a:t>Romania with step costs in km</a:t>
            </a:r>
            <a:endParaRPr/>
          </a:p>
        </p:txBody>
      </p:sp>
      <p:pic>
        <p:nvPicPr>
          <p:cNvPr descr="romania2" id="1867" name="Google Shape;1867;p170"/>
          <p:cNvPicPr preferRelativeResize="0"/>
          <p:nvPr/>
        </p:nvPicPr>
        <p:blipFill rotWithShape="1">
          <a:blip r:embed="rId3">
            <a:alphaModFix/>
          </a:blip>
          <a:srcRect b="0" l="0" r="0" t="0"/>
          <a:stretch/>
        </p:blipFill>
        <p:spPr>
          <a:xfrm>
            <a:off x="381000" y="1447800"/>
            <a:ext cx="8229600" cy="4876800"/>
          </a:xfrm>
          <a:prstGeom prst="rect">
            <a:avLst/>
          </a:prstGeom>
          <a:noFill/>
          <a:ln>
            <a:noFill/>
          </a:ln>
        </p:spPr>
      </p:pic>
      <p:pic>
        <p:nvPicPr>
          <p:cNvPr id="1868" name="Google Shape;1868;p170"/>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17"/>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94" name="Google Shape;294;p17"/>
          <p:cNvSpPr txBox="1"/>
          <p:nvPr>
            <p:ph type="title"/>
          </p:nvPr>
        </p:nvSpPr>
        <p:spPr>
          <a:xfrm>
            <a:off x="381000" y="152400"/>
            <a:ext cx="8229600" cy="388938"/>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5554"/>
              <a:buNone/>
            </a:pPr>
            <a:r>
              <a:rPr b="1" lang="en-US">
                <a:solidFill>
                  <a:srgbClr val="7030A0"/>
                </a:solidFill>
              </a:rPr>
              <a:t>What is an Intelligent Agent</a:t>
            </a:r>
            <a:endParaRPr/>
          </a:p>
        </p:txBody>
      </p:sp>
      <p:sp>
        <p:nvSpPr>
          <p:cNvPr id="295" name="Google Shape;295;p17"/>
          <p:cNvSpPr txBox="1"/>
          <p:nvPr>
            <p:ph idx="1" type="body"/>
          </p:nvPr>
        </p:nvSpPr>
        <p:spPr>
          <a:xfrm>
            <a:off x="228600" y="685801"/>
            <a:ext cx="8686800" cy="32766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00B050"/>
              </a:buClr>
              <a:buSzPts val="2000"/>
              <a:buChar char="•"/>
            </a:pPr>
            <a:r>
              <a:rPr lang="en-US" sz="2000">
                <a:solidFill>
                  <a:srgbClr val="00B050"/>
                </a:solidFill>
              </a:rPr>
              <a:t>Rational Agents</a:t>
            </a:r>
            <a:endParaRPr/>
          </a:p>
          <a:p>
            <a:pPr indent="-223837" lvl="1" marL="682625" rtl="0" algn="l">
              <a:lnSpc>
                <a:spcPct val="100000"/>
              </a:lnSpc>
              <a:spcBef>
                <a:spcPts val="400"/>
              </a:spcBef>
              <a:spcAft>
                <a:spcPts val="0"/>
              </a:spcAft>
              <a:buClr>
                <a:schemeClr val="dk1"/>
              </a:buClr>
              <a:buSzPts val="2000"/>
              <a:buChar char="–"/>
            </a:pPr>
            <a:r>
              <a:rPr lang="en-US" sz="2000"/>
              <a:t>An agent should strive to "do the right thing",</a:t>
            </a:r>
            <a:endParaRPr/>
          </a:p>
          <a:p>
            <a:pPr indent="-223837" lvl="1" marL="682625" rtl="0" algn="l">
              <a:lnSpc>
                <a:spcPct val="100000"/>
              </a:lnSpc>
              <a:spcBef>
                <a:spcPts val="400"/>
              </a:spcBef>
              <a:spcAft>
                <a:spcPts val="0"/>
              </a:spcAft>
              <a:buClr>
                <a:schemeClr val="dk1"/>
              </a:buClr>
              <a:buSzPts val="2000"/>
              <a:buChar char="–"/>
            </a:pPr>
            <a:r>
              <a:rPr lang="en-US" sz="2000"/>
              <a:t> based on what it can perceive and the actions it can perform. </a:t>
            </a:r>
            <a:endParaRPr/>
          </a:p>
          <a:p>
            <a:pPr indent="-228600" lvl="2" marL="1143000" rtl="0" algn="l">
              <a:lnSpc>
                <a:spcPct val="100000"/>
              </a:lnSpc>
              <a:spcBef>
                <a:spcPts val="400"/>
              </a:spcBef>
              <a:spcAft>
                <a:spcPts val="0"/>
              </a:spcAft>
              <a:buClr>
                <a:schemeClr val="dk1"/>
              </a:buClr>
              <a:buSzPts val="2000"/>
              <a:buChar char="•"/>
            </a:pPr>
            <a:r>
              <a:rPr lang="en-US" sz="2000"/>
              <a:t>The right action is the one that will cause the agent to be most successful.</a:t>
            </a:r>
            <a:endParaRPr/>
          </a:p>
          <a:p>
            <a:pPr indent="-228600" lvl="2" marL="1143000" rtl="0" algn="l">
              <a:lnSpc>
                <a:spcPct val="100000"/>
              </a:lnSpc>
              <a:spcBef>
                <a:spcPts val="400"/>
              </a:spcBef>
              <a:spcAft>
                <a:spcPts val="0"/>
              </a:spcAft>
              <a:buClr>
                <a:srgbClr val="7030A0"/>
              </a:buClr>
              <a:buSzPts val="2000"/>
              <a:buChar char="•"/>
            </a:pPr>
            <a:r>
              <a:rPr b="1" lang="en-US" sz="2000">
                <a:solidFill>
                  <a:srgbClr val="7030A0"/>
                </a:solidFill>
              </a:rPr>
              <a:t>Perfect Rationality </a:t>
            </a:r>
            <a:r>
              <a:rPr lang="en-US" sz="2000"/>
              <a:t>( Agent knows all &amp; correct action)</a:t>
            </a:r>
            <a:endParaRPr/>
          </a:p>
          <a:p>
            <a:pPr indent="-228600" lvl="3" marL="1600200" rtl="0" algn="l">
              <a:lnSpc>
                <a:spcPct val="100000"/>
              </a:lnSpc>
              <a:spcBef>
                <a:spcPts val="400"/>
              </a:spcBef>
              <a:spcAft>
                <a:spcPts val="0"/>
              </a:spcAft>
              <a:buClr>
                <a:schemeClr val="dk1"/>
              </a:buClr>
              <a:buSzPts val="2000"/>
              <a:buChar char="–"/>
            </a:pPr>
            <a:r>
              <a:rPr lang="en-US"/>
              <a:t>Humans do not satisfy this rationality</a:t>
            </a:r>
            <a:endParaRPr/>
          </a:p>
          <a:p>
            <a:pPr indent="-228600" lvl="2" marL="1143000" rtl="0" algn="l">
              <a:lnSpc>
                <a:spcPct val="100000"/>
              </a:lnSpc>
              <a:spcBef>
                <a:spcPts val="400"/>
              </a:spcBef>
              <a:spcAft>
                <a:spcPts val="0"/>
              </a:spcAft>
              <a:buClr>
                <a:schemeClr val="dk1"/>
              </a:buClr>
              <a:buSzPts val="2000"/>
              <a:buChar char="•"/>
            </a:pPr>
            <a:r>
              <a:rPr lang="en-US" sz="2000"/>
              <a:t> </a:t>
            </a:r>
            <a:r>
              <a:rPr b="1" lang="en-US" sz="2000">
                <a:solidFill>
                  <a:srgbClr val="7030A0"/>
                </a:solidFill>
              </a:rPr>
              <a:t>Bounded Rationality-</a:t>
            </a:r>
            <a:endParaRPr/>
          </a:p>
          <a:p>
            <a:pPr indent="-228600" lvl="3" marL="1600200" rtl="0" algn="l">
              <a:lnSpc>
                <a:spcPct val="100000"/>
              </a:lnSpc>
              <a:spcBef>
                <a:spcPts val="400"/>
              </a:spcBef>
              <a:spcAft>
                <a:spcPts val="0"/>
              </a:spcAft>
              <a:buClr>
                <a:schemeClr val="dk1"/>
              </a:buClr>
              <a:buSzPts val="2000"/>
              <a:buChar char="–"/>
            </a:pPr>
            <a:r>
              <a:rPr lang="en-US"/>
              <a:t>Human use approximations</a:t>
            </a:r>
            <a:endParaRPr/>
          </a:p>
        </p:txBody>
      </p:sp>
      <p:sp>
        <p:nvSpPr>
          <p:cNvPr id="296" name="Google Shape;296;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297" name="Google Shape;297;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sp>
        <p:nvSpPr>
          <p:cNvPr id="298" name="Google Shape;298;p17"/>
          <p:cNvSpPr/>
          <p:nvPr/>
        </p:nvSpPr>
        <p:spPr>
          <a:xfrm>
            <a:off x="-838200" y="4016403"/>
            <a:ext cx="9753600" cy="2215991"/>
          </a:xfrm>
          <a:prstGeom prst="rect">
            <a:avLst/>
          </a:prstGeom>
          <a:noFill/>
          <a:ln>
            <a:noFill/>
          </a:ln>
        </p:spPr>
        <p:txBody>
          <a:bodyPr anchorCtr="0" anchor="t" bIns="45700" lIns="91425" spcFirstLastPara="1" rIns="91425" wrap="square" tIns="45700">
            <a:spAutoFit/>
          </a:bodyPr>
          <a:lstStyle/>
          <a:p>
            <a:pPr indent="0" lvl="3" marL="1371600" marR="0" rtl="0" algn="l">
              <a:lnSpc>
                <a:spcPct val="100000"/>
              </a:lnSpc>
              <a:spcBef>
                <a:spcPts val="0"/>
              </a:spcBef>
              <a:spcAft>
                <a:spcPts val="0"/>
              </a:spcAft>
              <a:buClr>
                <a:srgbClr val="000000"/>
              </a:buClr>
              <a:buSzPts val="1800"/>
              <a:buFont typeface="Arial"/>
              <a:buNone/>
            </a:pPr>
            <a:r>
              <a:rPr b="0" i="0" lang="en-US" sz="1800" u="none" cap="none" strike="noStrike">
                <a:solidFill>
                  <a:srgbClr val="00B050"/>
                </a:solidFill>
                <a:latin typeface="Calibri"/>
                <a:ea typeface="Calibri"/>
                <a:cs typeface="Calibri"/>
                <a:sym typeface="Calibri"/>
              </a:rPr>
              <a:t>Definition of Rational Agent: </a:t>
            </a:r>
            <a:endParaRPr b="0" i="0" sz="1400" u="none" cap="none" strike="noStrike">
              <a:solidFill>
                <a:srgbClr val="000000"/>
              </a:solidFill>
              <a:latin typeface="Arial"/>
              <a:ea typeface="Arial"/>
              <a:cs typeface="Arial"/>
              <a:sym typeface="Arial"/>
            </a:endParaRPr>
          </a:p>
          <a:p>
            <a:pPr indent="0" lvl="3" marL="137160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For each possible percept sequence, a rational agent should select an action that is expected to maximize its performance measure.</a:t>
            </a:r>
            <a:endParaRPr b="0" i="0" sz="1400" u="none" cap="none" strike="noStrike">
              <a:solidFill>
                <a:srgbClr val="000000"/>
              </a:solidFill>
              <a:latin typeface="Arial"/>
              <a:ea typeface="Arial"/>
              <a:cs typeface="Arial"/>
              <a:sym typeface="Arial"/>
            </a:endParaRPr>
          </a:p>
          <a:p>
            <a:pPr indent="0" lvl="3" marL="137160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Rational=best? Yes, but best of its knowledge. </a:t>
            </a:r>
            <a:endParaRPr b="0" i="0" sz="1400" u="none" cap="none" strike="noStrike">
              <a:solidFill>
                <a:srgbClr val="000000"/>
              </a:solidFill>
              <a:latin typeface="Arial"/>
              <a:ea typeface="Arial"/>
              <a:cs typeface="Arial"/>
              <a:sym typeface="Arial"/>
            </a:endParaRPr>
          </a:p>
          <a:p>
            <a:pPr indent="0" lvl="3" marL="13716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3" marL="137160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Rational=Optimal?</a:t>
            </a:r>
            <a:endParaRPr b="0" i="0" sz="1400" u="none" cap="none" strike="noStrike">
              <a:solidFill>
                <a:srgbClr val="000000"/>
              </a:solidFill>
              <a:latin typeface="Arial"/>
              <a:ea typeface="Arial"/>
              <a:cs typeface="Arial"/>
              <a:sym typeface="Arial"/>
            </a:endParaRPr>
          </a:p>
          <a:p>
            <a:pPr indent="0" lvl="3" marL="137160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Yes, to the best of it’s abilities &amp; constraints (Subject to resources)</a:t>
            </a:r>
            <a:endParaRPr b="1" i="0" sz="2000" u="none" cap="none" strike="noStrike">
              <a:solidFill>
                <a:schemeClr val="dk1"/>
              </a:solidFill>
              <a:latin typeface="Calibri"/>
              <a:ea typeface="Calibri"/>
              <a:cs typeface="Calibri"/>
              <a:sym typeface="Calibri"/>
            </a:endParaRPr>
          </a:p>
        </p:txBody>
      </p:sp>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2" name="Shape 1872"/>
        <p:cNvGrpSpPr/>
        <p:nvPr/>
      </p:nvGrpSpPr>
      <p:grpSpPr>
        <a:xfrm>
          <a:off x="0" y="0"/>
          <a:ext cx="0" cy="0"/>
          <a:chOff x="0" y="0"/>
          <a:chExt cx="0" cy="0"/>
        </a:xfrm>
      </p:grpSpPr>
      <p:sp>
        <p:nvSpPr>
          <p:cNvPr id="1873" name="Google Shape;1873;p171"/>
          <p:cNvSpPr txBox="1"/>
          <p:nvPr>
            <p:ph type="title"/>
          </p:nvPr>
        </p:nvSpPr>
        <p:spPr>
          <a:xfrm>
            <a:off x="0" y="152400"/>
            <a:ext cx="8686800" cy="457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48611"/>
              <a:buNone/>
            </a:pPr>
            <a:r>
              <a:rPr b="1" lang="en-US" sz="3200"/>
              <a:t>Greedy best-first search</a:t>
            </a:r>
            <a:endParaRPr b="1" sz="3200"/>
          </a:p>
        </p:txBody>
      </p:sp>
      <p:pic>
        <p:nvPicPr>
          <p:cNvPr descr="romania2" id="1874" name="Google Shape;1874;p171"/>
          <p:cNvPicPr preferRelativeResize="0"/>
          <p:nvPr/>
        </p:nvPicPr>
        <p:blipFill rotWithShape="1">
          <a:blip r:embed="rId3">
            <a:alphaModFix/>
          </a:blip>
          <a:srcRect b="0" l="0" r="0" t="0"/>
          <a:stretch/>
        </p:blipFill>
        <p:spPr>
          <a:xfrm>
            <a:off x="381000" y="1447800"/>
            <a:ext cx="8229600" cy="4876800"/>
          </a:xfrm>
          <a:prstGeom prst="rect">
            <a:avLst/>
          </a:prstGeom>
          <a:noFill/>
          <a:ln>
            <a:noFill/>
          </a:ln>
        </p:spPr>
      </p:pic>
      <p:sp>
        <p:nvSpPr>
          <p:cNvPr id="1875" name="Google Shape;1875;p171"/>
          <p:cNvSpPr/>
          <p:nvPr/>
        </p:nvSpPr>
        <p:spPr>
          <a:xfrm>
            <a:off x="685800" y="2743200"/>
            <a:ext cx="304800" cy="3048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6" name="Google Shape;1876;p171"/>
          <p:cNvSpPr/>
          <p:nvPr/>
        </p:nvSpPr>
        <p:spPr>
          <a:xfrm>
            <a:off x="4419600" y="5105400"/>
            <a:ext cx="304800" cy="3048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7" name="Google Shape;1877;p171"/>
          <p:cNvSpPr/>
          <p:nvPr/>
        </p:nvSpPr>
        <p:spPr>
          <a:xfrm>
            <a:off x="0" y="685800"/>
            <a:ext cx="8915400" cy="396875"/>
          </a:xfrm>
          <a:prstGeom prst="rect">
            <a:avLst/>
          </a:prstGeom>
          <a:noFill/>
          <a:ln>
            <a:noFill/>
          </a:ln>
        </p:spPr>
        <p:txBody>
          <a:bodyPr anchorCtr="0" anchor="t" bIns="45700" lIns="91425" spcFirstLastPara="1" rIns="91425" wrap="square" tIns="45700">
            <a:spAutoFit/>
          </a:bodyPr>
          <a:lstStyle/>
          <a:p>
            <a:pPr indent="0" lvl="1" marL="45720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expand the node that is </a:t>
            </a:r>
            <a:r>
              <a:rPr b="0" i="0" lang="en-US" sz="2000" u="none" cap="none" strike="noStrike">
                <a:solidFill>
                  <a:srgbClr val="CC3300"/>
                </a:solidFill>
                <a:latin typeface="Calibri"/>
                <a:ea typeface="Calibri"/>
                <a:cs typeface="Calibri"/>
                <a:sym typeface="Calibri"/>
              </a:rPr>
              <a:t>closest</a:t>
            </a:r>
            <a:r>
              <a:rPr b="0" i="0" lang="en-US" sz="2000" u="none" cap="none" strike="noStrike">
                <a:solidFill>
                  <a:schemeClr val="dk1"/>
                </a:solidFill>
                <a:latin typeface="Calibri"/>
                <a:ea typeface="Calibri"/>
                <a:cs typeface="Calibri"/>
                <a:sym typeface="Calibri"/>
              </a:rPr>
              <a:t> to the goal :  </a:t>
            </a:r>
            <a:r>
              <a:rPr b="0" i="1" lang="en-US" sz="2000" u="none" cap="none" strike="noStrike">
                <a:solidFill>
                  <a:srgbClr val="3333CC"/>
                </a:solidFill>
                <a:latin typeface="Calibri"/>
                <a:ea typeface="Calibri"/>
                <a:cs typeface="Calibri"/>
                <a:sym typeface="Calibri"/>
              </a:rPr>
              <a:t>Straight line distance</a:t>
            </a:r>
            <a:r>
              <a:rPr b="0" i="0" lang="en-US" sz="2000" u="none" cap="none" strike="noStrike">
                <a:solidFill>
                  <a:schemeClr val="dk1"/>
                </a:solidFill>
                <a:latin typeface="Calibri"/>
                <a:ea typeface="Calibri"/>
                <a:cs typeface="Calibri"/>
                <a:sym typeface="Calibri"/>
              </a:rPr>
              <a:t> heuristic</a:t>
            </a:r>
            <a:endParaRPr b="0" i="0" sz="1400" u="none" cap="none" strike="noStrike">
              <a:solidFill>
                <a:srgbClr val="000000"/>
              </a:solidFill>
              <a:latin typeface="Arial"/>
              <a:ea typeface="Arial"/>
              <a:cs typeface="Arial"/>
              <a:sym typeface="Arial"/>
            </a:endParaRPr>
          </a:p>
        </p:txBody>
      </p:sp>
      <p:pic>
        <p:nvPicPr>
          <p:cNvPr id="1878" name="Google Shape;1878;p171"/>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2" name="Shape 1882"/>
        <p:cNvGrpSpPr/>
        <p:nvPr/>
      </p:nvGrpSpPr>
      <p:grpSpPr>
        <a:xfrm>
          <a:off x="0" y="0"/>
          <a:ext cx="0" cy="0"/>
          <a:chOff x="0" y="0"/>
          <a:chExt cx="0" cy="0"/>
        </a:xfrm>
      </p:grpSpPr>
      <p:sp>
        <p:nvSpPr>
          <p:cNvPr id="1883" name="Google Shape;1883;p17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600">
                <a:solidFill>
                  <a:srgbClr val="7030A0"/>
                </a:solidFill>
              </a:rPr>
              <a:t>Greedy best-first search properties</a:t>
            </a:r>
            <a:endParaRPr b="1" sz="3600">
              <a:solidFill>
                <a:srgbClr val="7030A0"/>
              </a:solidFill>
            </a:endParaRPr>
          </a:p>
        </p:txBody>
      </p:sp>
      <p:sp>
        <p:nvSpPr>
          <p:cNvPr id="1884" name="Google Shape;1884;p172"/>
          <p:cNvSpPr txBox="1"/>
          <p:nvPr>
            <p:ph idx="1" type="body"/>
          </p:nvPr>
        </p:nvSpPr>
        <p:spPr>
          <a:xfrm>
            <a:off x="457200" y="1675151"/>
            <a:ext cx="8229600" cy="4525963"/>
          </a:xfrm>
          <a:prstGeom prst="rect">
            <a:avLst/>
          </a:prstGeom>
          <a:noFill/>
          <a:ln>
            <a:noFill/>
          </a:ln>
        </p:spPr>
        <p:txBody>
          <a:bodyPr anchorCtr="0" anchor="t" bIns="45700" lIns="91425" spcFirstLastPara="1" rIns="91425" wrap="square" tIns="45700">
            <a:normAutofit lnSpcReduction="20000"/>
          </a:bodyPr>
          <a:lstStyle/>
          <a:p>
            <a:pPr indent="-342900" lvl="0" marL="342900" rtl="0" algn="l">
              <a:lnSpc>
                <a:spcPct val="100000"/>
              </a:lnSpc>
              <a:spcBef>
                <a:spcPts val="0"/>
              </a:spcBef>
              <a:spcAft>
                <a:spcPts val="0"/>
              </a:spcAft>
              <a:buClr>
                <a:schemeClr val="dk1"/>
              </a:buClr>
              <a:buSzPts val="2800"/>
              <a:buChar char="•"/>
            </a:pPr>
            <a:r>
              <a:rPr b="1" lang="en-US" sz="2800"/>
              <a:t>Time Complexity:</a:t>
            </a:r>
            <a:r>
              <a:rPr lang="en-US" sz="2800"/>
              <a:t> The worst case time complexity of Greedy best first search is O(b</a:t>
            </a:r>
            <a:r>
              <a:rPr baseline="30000" lang="en-US" sz="2800"/>
              <a:t>m</a:t>
            </a:r>
            <a:r>
              <a:rPr lang="en-US" sz="2800"/>
              <a:t>).</a:t>
            </a:r>
            <a:endParaRPr/>
          </a:p>
          <a:p>
            <a:pPr indent="-342900" lvl="0" marL="342900" rtl="0" algn="l">
              <a:lnSpc>
                <a:spcPct val="100000"/>
              </a:lnSpc>
              <a:spcBef>
                <a:spcPts val="560"/>
              </a:spcBef>
              <a:spcAft>
                <a:spcPts val="0"/>
              </a:spcAft>
              <a:buClr>
                <a:schemeClr val="dk1"/>
              </a:buClr>
              <a:buSzPts val="2800"/>
              <a:buChar char="•"/>
            </a:pPr>
            <a:r>
              <a:rPr b="1" lang="en-US" sz="2800"/>
              <a:t>Space Complexity:</a:t>
            </a:r>
            <a:r>
              <a:rPr lang="en-US" sz="2800"/>
              <a:t> The worst case space complexity of Greedy best first search is O(b</a:t>
            </a:r>
            <a:r>
              <a:rPr baseline="30000" lang="en-US" sz="2800"/>
              <a:t>m</a:t>
            </a:r>
            <a:r>
              <a:rPr lang="en-US" sz="2800"/>
              <a:t>). Where, m is the maximum depth of the search space.</a:t>
            </a:r>
            <a:endParaRPr/>
          </a:p>
          <a:p>
            <a:pPr indent="-342900" lvl="0" marL="342900" rtl="0" algn="l">
              <a:lnSpc>
                <a:spcPct val="100000"/>
              </a:lnSpc>
              <a:spcBef>
                <a:spcPts val="560"/>
              </a:spcBef>
              <a:spcAft>
                <a:spcPts val="0"/>
              </a:spcAft>
              <a:buClr>
                <a:schemeClr val="dk1"/>
              </a:buClr>
              <a:buSzPts val="2800"/>
              <a:buChar char="•"/>
            </a:pPr>
            <a:r>
              <a:rPr b="1" lang="en-US" sz="2800"/>
              <a:t>Complete:</a:t>
            </a:r>
            <a:r>
              <a:rPr lang="en-US" sz="2800"/>
              <a:t> Greedy best-first search is also incomplete, even if the given state space is finite.</a:t>
            </a:r>
            <a:endParaRPr/>
          </a:p>
          <a:p>
            <a:pPr indent="-342900" lvl="0" marL="342900" rtl="0" algn="l">
              <a:lnSpc>
                <a:spcPct val="100000"/>
              </a:lnSpc>
              <a:spcBef>
                <a:spcPts val="560"/>
              </a:spcBef>
              <a:spcAft>
                <a:spcPts val="0"/>
              </a:spcAft>
              <a:buClr>
                <a:schemeClr val="dk1"/>
              </a:buClr>
              <a:buSzPts val="2800"/>
              <a:buChar char="•"/>
            </a:pPr>
            <a:r>
              <a:rPr b="1" lang="en-US" sz="2800"/>
              <a:t>Optimal:</a:t>
            </a:r>
            <a:r>
              <a:rPr lang="en-US" sz="2800"/>
              <a:t> Greedy best first search algorithm is not optimal.</a:t>
            </a:r>
            <a:endParaRPr/>
          </a:p>
          <a:p>
            <a:pPr indent="0" lvl="0" marL="0" rtl="0" algn="l">
              <a:lnSpc>
                <a:spcPct val="100000"/>
              </a:lnSpc>
              <a:spcBef>
                <a:spcPts val="640"/>
              </a:spcBef>
              <a:spcAft>
                <a:spcPts val="0"/>
              </a:spcAft>
              <a:buClr>
                <a:schemeClr val="dk1"/>
              </a:buClr>
              <a:buSzPts val="3200"/>
              <a:buNone/>
            </a:pPr>
            <a:r>
              <a:t/>
            </a:r>
            <a:endParaRPr/>
          </a:p>
        </p:txBody>
      </p:sp>
      <p:pic>
        <p:nvPicPr>
          <p:cNvPr id="1885" name="Google Shape;1885;p172"/>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9" name="Shape 1889"/>
        <p:cNvGrpSpPr/>
        <p:nvPr/>
      </p:nvGrpSpPr>
      <p:grpSpPr>
        <a:xfrm>
          <a:off x="0" y="0"/>
          <a:ext cx="0" cy="0"/>
          <a:chOff x="0" y="0"/>
          <a:chExt cx="0" cy="0"/>
        </a:xfrm>
      </p:grpSpPr>
      <p:sp>
        <p:nvSpPr>
          <p:cNvPr id="1890" name="Google Shape;1890;p173"/>
          <p:cNvSpPr txBox="1"/>
          <p:nvPr>
            <p:ph type="title"/>
          </p:nvPr>
        </p:nvSpPr>
        <p:spPr>
          <a:xfrm>
            <a:off x="457200" y="274638"/>
            <a:ext cx="8229600" cy="411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descr="greedy-progress01c" id="1891" name="Google Shape;1891;p173"/>
          <p:cNvPicPr preferRelativeResize="0"/>
          <p:nvPr/>
        </p:nvPicPr>
        <p:blipFill rotWithShape="1">
          <a:blip r:embed="rId3">
            <a:alphaModFix/>
          </a:blip>
          <a:srcRect b="0" l="0" r="0" t="0"/>
          <a:stretch/>
        </p:blipFill>
        <p:spPr>
          <a:xfrm>
            <a:off x="762000" y="1219200"/>
            <a:ext cx="7142163" cy="2600325"/>
          </a:xfrm>
          <a:prstGeom prst="rect">
            <a:avLst/>
          </a:prstGeom>
          <a:noFill/>
          <a:ln>
            <a:noFill/>
          </a:ln>
        </p:spPr>
      </p:pic>
      <p:pic>
        <p:nvPicPr>
          <p:cNvPr descr="romania-distances" id="1892" name="Google Shape;1892;p173"/>
          <p:cNvPicPr preferRelativeResize="0"/>
          <p:nvPr>
            <p:ph idx="1" type="body"/>
          </p:nvPr>
        </p:nvPicPr>
        <p:blipFill rotWithShape="1">
          <a:blip r:embed="rId4">
            <a:alphaModFix/>
          </a:blip>
          <a:srcRect b="0" l="0" r="0" t="0"/>
          <a:stretch/>
        </p:blipFill>
        <p:spPr>
          <a:xfrm>
            <a:off x="5297488" y="3819525"/>
            <a:ext cx="3509962" cy="2109788"/>
          </a:xfrm>
          <a:prstGeom prst="rect">
            <a:avLst/>
          </a:prstGeom>
          <a:noFill/>
          <a:ln>
            <a:noFill/>
          </a:ln>
        </p:spPr>
      </p:pic>
      <p:pic>
        <p:nvPicPr>
          <p:cNvPr id="1893" name="Google Shape;1893;p173"/>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7" name="Shape 1897"/>
        <p:cNvGrpSpPr/>
        <p:nvPr/>
      </p:nvGrpSpPr>
      <p:grpSpPr>
        <a:xfrm>
          <a:off x="0" y="0"/>
          <a:ext cx="0" cy="0"/>
          <a:chOff x="0" y="0"/>
          <a:chExt cx="0" cy="0"/>
        </a:xfrm>
      </p:grpSpPr>
      <p:pic>
        <p:nvPicPr>
          <p:cNvPr descr="greedy-progress02c" id="1898" name="Google Shape;1898;p174"/>
          <p:cNvPicPr preferRelativeResize="0"/>
          <p:nvPr/>
        </p:nvPicPr>
        <p:blipFill rotWithShape="1">
          <a:blip r:embed="rId3">
            <a:alphaModFix/>
          </a:blip>
          <a:srcRect b="0" l="0" r="0" t="0"/>
          <a:stretch/>
        </p:blipFill>
        <p:spPr>
          <a:xfrm>
            <a:off x="787400" y="1262063"/>
            <a:ext cx="7023100" cy="2557462"/>
          </a:xfrm>
          <a:prstGeom prst="rect">
            <a:avLst/>
          </a:prstGeom>
          <a:noFill/>
          <a:ln>
            <a:noFill/>
          </a:ln>
        </p:spPr>
      </p:pic>
      <p:sp>
        <p:nvSpPr>
          <p:cNvPr id="1899" name="Google Shape;1899;p174"/>
          <p:cNvSpPr txBox="1"/>
          <p:nvPr>
            <p:ph type="title"/>
          </p:nvPr>
        </p:nvSpPr>
        <p:spPr>
          <a:xfrm>
            <a:off x="457200" y="274638"/>
            <a:ext cx="8229600" cy="5635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descr="romania-distances" id="1900" name="Google Shape;1900;p174"/>
          <p:cNvPicPr preferRelativeResize="0"/>
          <p:nvPr>
            <p:ph idx="1" type="body"/>
          </p:nvPr>
        </p:nvPicPr>
        <p:blipFill rotWithShape="1">
          <a:blip r:embed="rId4">
            <a:alphaModFix/>
          </a:blip>
          <a:srcRect b="0" l="0" r="0" t="0"/>
          <a:stretch/>
        </p:blipFill>
        <p:spPr>
          <a:xfrm>
            <a:off x="5297488" y="3819525"/>
            <a:ext cx="3509962" cy="2109788"/>
          </a:xfrm>
          <a:prstGeom prst="rect">
            <a:avLst/>
          </a:prstGeom>
          <a:noFill/>
          <a:ln>
            <a:noFill/>
          </a:ln>
        </p:spPr>
      </p:pic>
      <p:cxnSp>
        <p:nvCxnSpPr>
          <p:cNvPr id="1901" name="Google Shape;1901;p174"/>
          <p:cNvCxnSpPr/>
          <p:nvPr/>
        </p:nvCxnSpPr>
        <p:spPr>
          <a:xfrm>
            <a:off x="5581650" y="4391025"/>
            <a:ext cx="742950" cy="228600"/>
          </a:xfrm>
          <a:prstGeom prst="straightConnector1">
            <a:avLst/>
          </a:prstGeom>
          <a:noFill/>
          <a:ln cap="flat" cmpd="sng" w="38100">
            <a:solidFill>
              <a:schemeClr val="hlink"/>
            </a:solidFill>
            <a:prstDash val="solid"/>
            <a:round/>
            <a:headEnd len="sm" w="sm" type="none"/>
            <a:tailEnd len="sm" w="sm" type="none"/>
          </a:ln>
        </p:spPr>
      </p:cxnSp>
      <p:pic>
        <p:nvPicPr>
          <p:cNvPr id="1902" name="Google Shape;1902;p174"/>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6" name="Shape 1906"/>
        <p:cNvGrpSpPr/>
        <p:nvPr/>
      </p:nvGrpSpPr>
      <p:grpSpPr>
        <a:xfrm>
          <a:off x="0" y="0"/>
          <a:ext cx="0" cy="0"/>
          <a:chOff x="0" y="0"/>
          <a:chExt cx="0" cy="0"/>
        </a:xfrm>
      </p:grpSpPr>
      <p:pic>
        <p:nvPicPr>
          <p:cNvPr descr="greedy-progress03c" id="1907" name="Google Shape;1907;p175"/>
          <p:cNvPicPr preferRelativeResize="0"/>
          <p:nvPr/>
        </p:nvPicPr>
        <p:blipFill rotWithShape="1">
          <a:blip r:embed="rId3">
            <a:alphaModFix/>
          </a:blip>
          <a:srcRect b="0" l="0" r="0" t="0"/>
          <a:stretch/>
        </p:blipFill>
        <p:spPr>
          <a:xfrm>
            <a:off x="787400" y="1270000"/>
            <a:ext cx="7000875" cy="2549525"/>
          </a:xfrm>
          <a:prstGeom prst="rect">
            <a:avLst/>
          </a:prstGeom>
          <a:noFill/>
          <a:ln>
            <a:noFill/>
          </a:ln>
        </p:spPr>
      </p:pic>
      <p:sp>
        <p:nvSpPr>
          <p:cNvPr id="1908" name="Google Shape;1908;p175"/>
          <p:cNvSpPr txBox="1"/>
          <p:nvPr>
            <p:ph type="title"/>
          </p:nvPr>
        </p:nvSpPr>
        <p:spPr>
          <a:xfrm>
            <a:off x="457200" y="274638"/>
            <a:ext cx="8229600" cy="4873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descr="romania-distances" id="1909" name="Google Shape;1909;p175"/>
          <p:cNvPicPr preferRelativeResize="0"/>
          <p:nvPr>
            <p:ph idx="1" type="body"/>
          </p:nvPr>
        </p:nvPicPr>
        <p:blipFill rotWithShape="1">
          <a:blip r:embed="rId4">
            <a:alphaModFix/>
          </a:blip>
          <a:srcRect b="0" l="0" r="0" t="0"/>
          <a:stretch/>
        </p:blipFill>
        <p:spPr>
          <a:xfrm>
            <a:off x="5297488" y="3819525"/>
            <a:ext cx="3509962" cy="2109788"/>
          </a:xfrm>
          <a:prstGeom prst="rect">
            <a:avLst/>
          </a:prstGeom>
          <a:noFill/>
          <a:ln>
            <a:noFill/>
          </a:ln>
        </p:spPr>
      </p:pic>
      <p:cxnSp>
        <p:nvCxnSpPr>
          <p:cNvPr id="1910" name="Google Shape;1910;p175"/>
          <p:cNvCxnSpPr/>
          <p:nvPr/>
        </p:nvCxnSpPr>
        <p:spPr>
          <a:xfrm>
            <a:off x="5581650" y="4391025"/>
            <a:ext cx="742950" cy="228600"/>
          </a:xfrm>
          <a:prstGeom prst="straightConnector1">
            <a:avLst/>
          </a:prstGeom>
          <a:noFill/>
          <a:ln cap="flat" cmpd="sng" w="38100">
            <a:solidFill>
              <a:schemeClr val="hlink"/>
            </a:solidFill>
            <a:prstDash val="solid"/>
            <a:round/>
            <a:headEnd len="sm" w="sm" type="none"/>
            <a:tailEnd len="sm" w="sm" type="none"/>
          </a:ln>
        </p:spPr>
      </p:cxnSp>
      <p:cxnSp>
        <p:nvCxnSpPr>
          <p:cNvPr id="1911" name="Google Shape;1911;p175"/>
          <p:cNvCxnSpPr/>
          <p:nvPr/>
        </p:nvCxnSpPr>
        <p:spPr>
          <a:xfrm>
            <a:off x="6324600" y="4659313"/>
            <a:ext cx="628650" cy="0"/>
          </a:xfrm>
          <a:prstGeom prst="straightConnector1">
            <a:avLst/>
          </a:prstGeom>
          <a:noFill/>
          <a:ln cap="flat" cmpd="sng" w="38100">
            <a:solidFill>
              <a:schemeClr val="hlink"/>
            </a:solidFill>
            <a:prstDash val="solid"/>
            <a:round/>
            <a:headEnd len="sm" w="sm" type="none"/>
            <a:tailEnd len="sm" w="sm" type="none"/>
          </a:ln>
        </p:spPr>
      </p:cxnSp>
      <p:pic>
        <p:nvPicPr>
          <p:cNvPr id="1912" name="Google Shape;1912;p175"/>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6" name="Shape 1916"/>
        <p:cNvGrpSpPr/>
        <p:nvPr/>
      </p:nvGrpSpPr>
      <p:grpSpPr>
        <a:xfrm>
          <a:off x="0" y="0"/>
          <a:ext cx="0" cy="0"/>
          <a:chOff x="0" y="0"/>
          <a:chExt cx="0" cy="0"/>
        </a:xfrm>
      </p:grpSpPr>
      <p:pic>
        <p:nvPicPr>
          <p:cNvPr descr="greedy-progress04c" id="1917" name="Google Shape;1917;p176"/>
          <p:cNvPicPr preferRelativeResize="0"/>
          <p:nvPr/>
        </p:nvPicPr>
        <p:blipFill rotWithShape="1">
          <a:blip r:embed="rId3">
            <a:alphaModFix/>
          </a:blip>
          <a:srcRect b="0" l="0" r="0" t="0"/>
          <a:stretch/>
        </p:blipFill>
        <p:spPr>
          <a:xfrm>
            <a:off x="793750" y="1311275"/>
            <a:ext cx="6929438" cy="2524125"/>
          </a:xfrm>
          <a:prstGeom prst="rect">
            <a:avLst/>
          </a:prstGeom>
          <a:noFill/>
          <a:ln>
            <a:noFill/>
          </a:ln>
        </p:spPr>
      </p:pic>
      <p:sp>
        <p:nvSpPr>
          <p:cNvPr id="1918" name="Google Shape;1918;p176"/>
          <p:cNvSpPr txBox="1"/>
          <p:nvPr>
            <p:ph type="title"/>
          </p:nvPr>
        </p:nvSpPr>
        <p:spPr>
          <a:xfrm>
            <a:off x="457200" y="274638"/>
            <a:ext cx="8229600" cy="5635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descr="romania-distances" id="1919" name="Google Shape;1919;p176"/>
          <p:cNvPicPr preferRelativeResize="0"/>
          <p:nvPr>
            <p:ph idx="1" type="body"/>
          </p:nvPr>
        </p:nvPicPr>
        <p:blipFill rotWithShape="1">
          <a:blip r:embed="rId4">
            <a:alphaModFix/>
          </a:blip>
          <a:srcRect b="0" l="0" r="0" t="0"/>
          <a:stretch/>
        </p:blipFill>
        <p:spPr>
          <a:xfrm>
            <a:off x="5297488" y="3819525"/>
            <a:ext cx="3509962" cy="2109788"/>
          </a:xfrm>
          <a:prstGeom prst="rect">
            <a:avLst/>
          </a:prstGeom>
          <a:noFill/>
          <a:ln>
            <a:noFill/>
          </a:ln>
        </p:spPr>
      </p:pic>
      <p:cxnSp>
        <p:nvCxnSpPr>
          <p:cNvPr id="1920" name="Google Shape;1920;p176"/>
          <p:cNvCxnSpPr/>
          <p:nvPr/>
        </p:nvCxnSpPr>
        <p:spPr>
          <a:xfrm>
            <a:off x="5581650" y="4391025"/>
            <a:ext cx="742950" cy="228600"/>
          </a:xfrm>
          <a:prstGeom prst="straightConnector1">
            <a:avLst/>
          </a:prstGeom>
          <a:noFill/>
          <a:ln cap="flat" cmpd="sng" w="38100">
            <a:solidFill>
              <a:schemeClr val="hlink"/>
            </a:solidFill>
            <a:prstDash val="solid"/>
            <a:round/>
            <a:headEnd len="sm" w="sm" type="none"/>
            <a:tailEnd len="sm" w="sm" type="none"/>
          </a:ln>
        </p:spPr>
      </p:cxnSp>
      <p:cxnSp>
        <p:nvCxnSpPr>
          <p:cNvPr id="1921" name="Google Shape;1921;p176"/>
          <p:cNvCxnSpPr/>
          <p:nvPr/>
        </p:nvCxnSpPr>
        <p:spPr>
          <a:xfrm>
            <a:off x="6324600" y="4659313"/>
            <a:ext cx="628650" cy="0"/>
          </a:xfrm>
          <a:prstGeom prst="straightConnector1">
            <a:avLst/>
          </a:prstGeom>
          <a:noFill/>
          <a:ln cap="flat" cmpd="sng" w="38100">
            <a:solidFill>
              <a:schemeClr val="hlink"/>
            </a:solidFill>
            <a:prstDash val="solid"/>
            <a:round/>
            <a:headEnd len="sm" w="sm" type="none"/>
            <a:tailEnd len="sm" w="sm" type="none"/>
          </a:ln>
        </p:spPr>
      </p:cxnSp>
      <p:cxnSp>
        <p:nvCxnSpPr>
          <p:cNvPr id="1922" name="Google Shape;1922;p176"/>
          <p:cNvCxnSpPr/>
          <p:nvPr/>
        </p:nvCxnSpPr>
        <p:spPr>
          <a:xfrm>
            <a:off x="6953250" y="4659313"/>
            <a:ext cx="685800" cy="846137"/>
          </a:xfrm>
          <a:prstGeom prst="straightConnector1">
            <a:avLst/>
          </a:prstGeom>
          <a:noFill/>
          <a:ln cap="flat" cmpd="sng" w="38100">
            <a:solidFill>
              <a:schemeClr val="hlink"/>
            </a:solidFill>
            <a:prstDash val="solid"/>
            <a:round/>
            <a:headEnd len="sm" w="sm" type="none"/>
            <a:tailEnd len="sm" w="sm" type="none"/>
          </a:ln>
        </p:spPr>
      </p:cxnSp>
      <p:pic>
        <p:nvPicPr>
          <p:cNvPr id="1923" name="Google Shape;1923;p176"/>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7" name="Shape 1927"/>
        <p:cNvGrpSpPr/>
        <p:nvPr/>
      </p:nvGrpSpPr>
      <p:grpSpPr>
        <a:xfrm>
          <a:off x="0" y="0"/>
          <a:ext cx="0" cy="0"/>
          <a:chOff x="0" y="0"/>
          <a:chExt cx="0" cy="0"/>
        </a:xfrm>
      </p:grpSpPr>
      <p:sp>
        <p:nvSpPr>
          <p:cNvPr id="1928" name="Google Shape;1928;p177"/>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Optimal Path</a:t>
            </a:r>
            <a:endParaRPr/>
          </a:p>
        </p:txBody>
      </p:sp>
      <p:pic>
        <p:nvPicPr>
          <p:cNvPr descr="romania-distances" id="1929" name="Google Shape;1929;p177"/>
          <p:cNvPicPr preferRelativeResize="0"/>
          <p:nvPr/>
        </p:nvPicPr>
        <p:blipFill rotWithShape="1">
          <a:blip r:embed="rId3">
            <a:alphaModFix/>
          </a:blip>
          <a:srcRect b="0" l="0" r="0" t="0"/>
          <a:stretch/>
        </p:blipFill>
        <p:spPr>
          <a:xfrm>
            <a:off x="1130300" y="1677988"/>
            <a:ext cx="6794500" cy="4081462"/>
          </a:xfrm>
          <a:prstGeom prst="rect">
            <a:avLst/>
          </a:prstGeom>
          <a:noFill/>
          <a:ln>
            <a:noFill/>
          </a:ln>
        </p:spPr>
      </p:pic>
      <p:cxnSp>
        <p:nvCxnSpPr>
          <p:cNvPr id="1930" name="Google Shape;1930;p177"/>
          <p:cNvCxnSpPr/>
          <p:nvPr/>
        </p:nvCxnSpPr>
        <p:spPr>
          <a:xfrm>
            <a:off x="1701800" y="2794000"/>
            <a:ext cx="1333500" cy="431800"/>
          </a:xfrm>
          <a:prstGeom prst="straightConnector1">
            <a:avLst/>
          </a:prstGeom>
          <a:noFill/>
          <a:ln cap="flat" cmpd="sng" w="57150">
            <a:solidFill>
              <a:schemeClr val="hlink"/>
            </a:solidFill>
            <a:prstDash val="solid"/>
            <a:round/>
            <a:headEnd len="sm" w="sm" type="none"/>
            <a:tailEnd len="sm" w="sm" type="none"/>
          </a:ln>
        </p:spPr>
      </p:cxnSp>
      <p:cxnSp>
        <p:nvCxnSpPr>
          <p:cNvPr id="1931" name="Google Shape;1931;p177"/>
          <p:cNvCxnSpPr/>
          <p:nvPr/>
        </p:nvCxnSpPr>
        <p:spPr>
          <a:xfrm>
            <a:off x="3035300" y="3225800"/>
            <a:ext cx="393700" cy="596900"/>
          </a:xfrm>
          <a:prstGeom prst="straightConnector1">
            <a:avLst/>
          </a:prstGeom>
          <a:noFill/>
          <a:ln cap="flat" cmpd="sng" w="57150">
            <a:solidFill>
              <a:schemeClr val="hlink"/>
            </a:solidFill>
            <a:prstDash val="solid"/>
            <a:round/>
            <a:headEnd len="sm" w="sm" type="none"/>
            <a:tailEnd len="sm" w="sm" type="none"/>
          </a:ln>
        </p:spPr>
      </p:cxnSp>
      <p:cxnSp>
        <p:nvCxnSpPr>
          <p:cNvPr id="1932" name="Google Shape;1932;p177"/>
          <p:cNvCxnSpPr/>
          <p:nvPr/>
        </p:nvCxnSpPr>
        <p:spPr>
          <a:xfrm>
            <a:off x="3429000" y="3822700"/>
            <a:ext cx="1092200" cy="596900"/>
          </a:xfrm>
          <a:prstGeom prst="straightConnector1">
            <a:avLst/>
          </a:prstGeom>
          <a:noFill/>
          <a:ln cap="flat" cmpd="sng" w="57150">
            <a:solidFill>
              <a:schemeClr val="hlink"/>
            </a:solidFill>
            <a:prstDash val="solid"/>
            <a:round/>
            <a:headEnd len="sm" w="sm" type="none"/>
            <a:tailEnd len="sm" w="sm" type="none"/>
          </a:ln>
        </p:spPr>
      </p:cxnSp>
      <p:cxnSp>
        <p:nvCxnSpPr>
          <p:cNvPr id="1933" name="Google Shape;1933;p177"/>
          <p:cNvCxnSpPr/>
          <p:nvPr/>
        </p:nvCxnSpPr>
        <p:spPr>
          <a:xfrm>
            <a:off x="4521200" y="4419600"/>
            <a:ext cx="1011238" cy="411163"/>
          </a:xfrm>
          <a:prstGeom prst="straightConnector1">
            <a:avLst/>
          </a:prstGeom>
          <a:noFill/>
          <a:ln cap="flat" cmpd="sng" w="57150">
            <a:solidFill>
              <a:schemeClr val="hlink"/>
            </a:solidFill>
            <a:prstDash val="solid"/>
            <a:round/>
            <a:headEnd len="sm" w="sm" type="none"/>
            <a:tailEnd len="sm" w="sm" type="none"/>
          </a:ln>
        </p:spPr>
      </p:cxnSp>
      <p:pic>
        <p:nvPicPr>
          <p:cNvPr id="1934" name="Google Shape;1934;p177"/>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8" name="Shape 1938"/>
        <p:cNvGrpSpPr/>
        <p:nvPr/>
      </p:nvGrpSpPr>
      <p:grpSpPr>
        <a:xfrm>
          <a:off x="0" y="0"/>
          <a:ext cx="0" cy="0"/>
          <a:chOff x="0" y="0"/>
          <a:chExt cx="0" cy="0"/>
        </a:xfrm>
      </p:grpSpPr>
      <p:sp>
        <p:nvSpPr>
          <p:cNvPr id="1939" name="Google Shape;1939;p178"/>
          <p:cNvSpPr txBox="1"/>
          <p:nvPr>
            <p:ph type="title"/>
          </p:nvPr>
        </p:nvSpPr>
        <p:spPr>
          <a:xfrm>
            <a:off x="371475" y="304800"/>
            <a:ext cx="8229600" cy="381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descr="greedy-progress01c" id="1940" name="Google Shape;1940;p178"/>
          <p:cNvPicPr preferRelativeResize="0"/>
          <p:nvPr/>
        </p:nvPicPr>
        <p:blipFill rotWithShape="1">
          <a:blip r:embed="rId3">
            <a:alphaModFix/>
          </a:blip>
          <a:srcRect b="0" l="0" r="0" t="0"/>
          <a:stretch/>
        </p:blipFill>
        <p:spPr>
          <a:xfrm>
            <a:off x="1752600" y="1828800"/>
            <a:ext cx="5467350" cy="1990725"/>
          </a:xfrm>
          <a:prstGeom prst="rect">
            <a:avLst/>
          </a:prstGeom>
          <a:noFill/>
          <a:ln>
            <a:noFill/>
          </a:ln>
        </p:spPr>
      </p:pic>
      <p:pic>
        <p:nvPicPr>
          <p:cNvPr descr="romania2" id="1941" name="Google Shape;1941;p178"/>
          <p:cNvPicPr preferRelativeResize="0"/>
          <p:nvPr/>
        </p:nvPicPr>
        <p:blipFill rotWithShape="1">
          <a:blip r:embed="rId4">
            <a:alphaModFix/>
          </a:blip>
          <a:srcRect b="0" l="0" r="0" t="0"/>
          <a:stretch/>
        </p:blipFill>
        <p:spPr>
          <a:xfrm>
            <a:off x="1447800" y="3868738"/>
            <a:ext cx="6096000" cy="2989262"/>
          </a:xfrm>
          <a:prstGeom prst="rect">
            <a:avLst/>
          </a:prstGeom>
          <a:noFill/>
          <a:ln>
            <a:noFill/>
          </a:ln>
        </p:spPr>
      </p:pic>
      <p:pic>
        <p:nvPicPr>
          <p:cNvPr id="1942" name="Google Shape;1942;p178"/>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6" name="Shape 1946"/>
        <p:cNvGrpSpPr/>
        <p:nvPr/>
      </p:nvGrpSpPr>
      <p:grpSpPr>
        <a:xfrm>
          <a:off x="0" y="0"/>
          <a:ext cx="0" cy="0"/>
          <a:chOff x="0" y="0"/>
          <a:chExt cx="0" cy="0"/>
        </a:xfrm>
      </p:grpSpPr>
      <p:pic>
        <p:nvPicPr>
          <p:cNvPr descr="greedy-progress02c" id="1947" name="Google Shape;1947;p179"/>
          <p:cNvPicPr preferRelativeResize="0"/>
          <p:nvPr/>
        </p:nvPicPr>
        <p:blipFill rotWithShape="1">
          <a:blip r:embed="rId3">
            <a:alphaModFix/>
          </a:blip>
          <a:srcRect b="0" l="0" r="0" t="0"/>
          <a:stretch/>
        </p:blipFill>
        <p:spPr>
          <a:xfrm>
            <a:off x="1752600" y="1828800"/>
            <a:ext cx="5467350" cy="1990725"/>
          </a:xfrm>
          <a:prstGeom prst="rect">
            <a:avLst/>
          </a:prstGeom>
          <a:noFill/>
          <a:ln>
            <a:noFill/>
          </a:ln>
        </p:spPr>
      </p:pic>
      <p:sp>
        <p:nvSpPr>
          <p:cNvPr id="1948" name="Google Shape;1948;p17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descr="romania2" id="1949" name="Google Shape;1949;p179"/>
          <p:cNvPicPr preferRelativeResize="0"/>
          <p:nvPr/>
        </p:nvPicPr>
        <p:blipFill rotWithShape="1">
          <a:blip r:embed="rId4">
            <a:alphaModFix/>
          </a:blip>
          <a:srcRect b="0" l="0" r="0" t="0"/>
          <a:stretch/>
        </p:blipFill>
        <p:spPr>
          <a:xfrm>
            <a:off x="1447800" y="3868738"/>
            <a:ext cx="6096000" cy="2989262"/>
          </a:xfrm>
          <a:prstGeom prst="rect">
            <a:avLst/>
          </a:prstGeom>
          <a:noFill/>
          <a:ln>
            <a:noFill/>
          </a:ln>
        </p:spPr>
      </p:pic>
      <p:pic>
        <p:nvPicPr>
          <p:cNvPr id="1950" name="Google Shape;1950;p179"/>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4" name="Shape 1954"/>
        <p:cNvGrpSpPr/>
        <p:nvPr/>
      </p:nvGrpSpPr>
      <p:grpSpPr>
        <a:xfrm>
          <a:off x="0" y="0"/>
          <a:ext cx="0" cy="0"/>
          <a:chOff x="0" y="0"/>
          <a:chExt cx="0" cy="0"/>
        </a:xfrm>
      </p:grpSpPr>
      <p:pic>
        <p:nvPicPr>
          <p:cNvPr descr="greedy-progress03c" id="1955" name="Google Shape;1955;p180"/>
          <p:cNvPicPr preferRelativeResize="0"/>
          <p:nvPr/>
        </p:nvPicPr>
        <p:blipFill rotWithShape="1">
          <a:blip r:embed="rId3">
            <a:alphaModFix/>
          </a:blip>
          <a:srcRect b="0" l="0" r="0" t="0"/>
          <a:stretch/>
        </p:blipFill>
        <p:spPr>
          <a:xfrm>
            <a:off x="1752600" y="1828800"/>
            <a:ext cx="5467350" cy="1990725"/>
          </a:xfrm>
          <a:prstGeom prst="rect">
            <a:avLst/>
          </a:prstGeom>
          <a:noFill/>
          <a:ln>
            <a:noFill/>
          </a:ln>
        </p:spPr>
      </p:pic>
      <p:sp>
        <p:nvSpPr>
          <p:cNvPr id="1956" name="Google Shape;1956;p18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descr="romania2" id="1957" name="Google Shape;1957;p180"/>
          <p:cNvPicPr preferRelativeResize="0"/>
          <p:nvPr/>
        </p:nvPicPr>
        <p:blipFill rotWithShape="1">
          <a:blip r:embed="rId4">
            <a:alphaModFix/>
          </a:blip>
          <a:srcRect b="0" l="0" r="0" t="0"/>
          <a:stretch/>
        </p:blipFill>
        <p:spPr>
          <a:xfrm>
            <a:off x="1447800" y="3868738"/>
            <a:ext cx="6096000" cy="2989262"/>
          </a:xfrm>
          <a:prstGeom prst="rect">
            <a:avLst/>
          </a:prstGeom>
          <a:noFill/>
          <a:ln>
            <a:noFill/>
          </a:ln>
        </p:spPr>
      </p:pic>
      <p:pic>
        <p:nvPicPr>
          <p:cNvPr id="1958" name="Google Shape;1958;p180"/>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8"/>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05" name="Google Shape;305;p18"/>
          <p:cNvSpPr txBox="1"/>
          <p:nvPr>
            <p:ph type="title"/>
          </p:nvPr>
        </p:nvSpPr>
        <p:spPr>
          <a:xfrm>
            <a:off x="457200" y="296863"/>
            <a:ext cx="8229600" cy="5969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solidFill>
                  <a:srgbClr val="7030A0"/>
                </a:solidFill>
              </a:rPr>
              <a:t>What is an Intelligent Agent - Agent Function </a:t>
            </a:r>
            <a:endParaRPr/>
          </a:p>
        </p:txBody>
      </p:sp>
      <p:sp>
        <p:nvSpPr>
          <p:cNvPr id="306" name="Google Shape;306;p18"/>
          <p:cNvSpPr txBox="1"/>
          <p:nvPr>
            <p:ph idx="1" type="body"/>
          </p:nvPr>
        </p:nvSpPr>
        <p:spPr>
          <a:xfrm>
            <a:off x="336550" y="947738"/>
            <a:ext cx="8447088" cy="5316537"/>
          </a:xfrm>
          <a:prstGeom prst="rect">
            <a:avLst/>
          </a:prstGeom>
          <a:noFill/>
          <a:ln>
            <a:noFill/>
          </a:ln>
        </p:spPr>
        <p:txBody>
          <a:bodyPr anchorCtr="0" anchor="t" bIns="45700" lIns="91425" spcFirstLastPara="1" rIns="91425" wrap="square" tIns="45700">
            <a:noAutofit/>
          </a:bodyPr>
          <a:lstStyle/>
          <a:p>
            <a:pPr indent="-292100" lvl="0" marL="342900" rtl="0" algn="l">
              <a:lnSpc>
                <a:spcPct val="100000"/>
              </a:lnSpc>
              <a:spcBef>
                <a:spcPts val="0"/>
              </a:spcBef>
              <a:spcAft>
                <a:spcPts val="0"/>
              </a:spcAft>
              <a:buClr>
                <a:schemeClr val="dk1"/>
              </a:buClr>
              <a:buSzPts val="800"/>
              <a:buNone/>
            </a:pPr>
            <a:r>
              <a:t/>
            </a:r>
            <a:endParaRPr i="1" sz="800"/>
          </a:p>
          <a:p>
            <a:pPr indent="-342900" lvl="0" marL="342900" rtl="0" algn="l">
              <a:lnSpc>
                <a:spcPct val="100000"/>
              </a:lnSpc>
              <a:spcBef>
                <a:spcPts val="480"/>
              </a:spcBef>
              <a:spcAft>
                <a:spcPts val="0"/>
              </a:spcAft>
              <a:buClr>
                <a:srgbClr val="7030A0"/>
              </a:buClr>
              <a:buSzPts val="2400"/>
              <a:buChar char="•"/>
            </a:pPr>
            <a:r>
              <a:rPr lang="en-US" sz="2400">
                <a:solidFill>
                  <a:srgbClr val="7030A0"/>
                </a:solidFill>
              </a:rPr>
              <a:t>Agent Function (percepts ==&gt; actions)</a:t>
            </a:r>
            <a:endParaRPr sz="1800">
              <a:solidFill>
                <a:srgbClr val="7030A0"/>
              </a:solidFill>
            </a:endParaRPr>
          </a:p>
          <a:p>
            <a:pPr indent="-342900" lvl="1" marL="801687" rtl="0" algn="l">
              <a:lnSpc>
                <a:spcPct val="100000"/>
              </a:lnSpc>
              <a:spcBef>
                <a:spcPts val="400"/>
              </a:spcBef>
              <a:spcAft>
                <a:spcPts val="0"/>
              </a:spcAft>
              <a:buClr>
                <a:schemeClr val="dk1"/>
              </a:buClr>
              <a:buSzPts val="2000"/>
              <a:buFont typeface="Noto Sans Symbols"/>
              <a:buChar char="⮚"/>
            </a:pPr>
            <a:r>
              <a:rPr lang="en-US" sz="2000"/>
              <a:t>Maps from percept histories to actions   </a:t>
            </a:r>
            <a:r>
              <a:rPr b="1" i="1" lang="en-US" sz="2000">
                <a:solidFill>
                  <a:srgbClr val="7030A0"/>
                </a:solidFill>
              </a:rPr>
              <a:t>f</a:t>
            </a:r>
            <a:r>
              <a:rPr b="1" lang="en-US" sz="2000">
                <a:solidFill>
                  <a:srgbClr val="7030A0"/>
                </a:solidFill>
              </a:rPr>
              <a:t>: </a:t>
            </a:r>
            <a:r>
              <a:rPr b="1" lang="en-US" sz="2000">
                <a:solidFill>
                  <a:srgbClr val="7030A0"/>
                </a:solidFill>
                <a:latin typeface="Corsiva"/>
                <a:ea typeface="Corsiva"/>
                <a:cs typeface="Corsiva"/>
                <a:sym typeface="Corsiva"/>
              </a:rPr>
              <a:t>P</a:t>
            </a:r>
            <a:r>
              <a:rPr b="1" lang="en-US" sz="2000">
                <a:solidFill>
                  <a:srgbClr val="7030A0"/>
                </a:solidFill>
              </a:rPr>
              <a:t>* 🡪 </a:t>
            </a:r>
            <a:r>
              <a:rPr b="1" lang="en-US" sz="2000">
                <a:solidFill>
                  <a:srgbClr val="7030A0"/>
                </a:solidFill>
                <a:latin typeface="Corsiva"/>
                <a:ea typeface="Corsiva"/>
                <a:cs typeface="Corsiva"/>
                <a:sym typeface="Corsiva"/>
              </a:rPr>
              <a:t>A</a:t>
            </a:r>
            <a:endParaRPr b="1" sz="2000">
              <a:solidFill>
                <a:srgbClr val="7030A0"/>
              </a:solidFill>
            </a:endParaRPr>
          </a:p>
          <a:p>
            <a:pPr indent="-342900" lvl="1" marL="801687" rtl="0" algn="l">
              <a:lnSpc>
                <a:spcPct val="100000"/>
              </a:lnSpc>
              <a:spcBef>
                <a:spcPts val="400"/>
              </a:spcBef>
              <a:spcAft>
                <a:spcPts val="0"/>
              </a:spcAft>
              <a:buClr>
                <a:schemeClr val="dk1"/>
              </a:buClr>
              <a:buSzPts val="2000"/>
              <a:buFont typeface="Noto Sans Symbols"/>
              <a:buChar char="⮚"/>
            </a:pPr>
            <a:r>
              <a:rPr lang="en-US" sz="2000"/>
              <a:t>The </a:t>
            </a:r>
            <a:r>
              <a:rPr lang="en-US" sz="2000">
                <a:solidFill>
                  <a:srgbClr val="CC0000"/>
                </a:solidFill>
              </a:rPr>
              <a:t>agent program</a:t>
            </a:r>
            <a:r>
              <a:rPr lang="en-US" sz="2000"/>
              <a:t> runs on the physical </a:t>
            </a:r>
            <a:r>
              <a:rPr lang="en-US" sz="2000">
                <a:solidFill>
                  <a:srgbClr val="CC0000"/>
                </a:solidFill>
              </a:rPr>
              <a:t>architecture</a:t>
            </a:r>
            <a:r>
              <a:rPr lang="en-US" sz="2000"/>
              <a:t> to produce the function </a:t>
            </a:r>
            <a:r>
              <a:rPr i="1" lang="en-US" sz="2000"/>
              <a:t>f</a:t>
            </a:r>
            <a:endParaRPr/>
          </a:p>
          <a:p>
            <a:pPr indent="-215900" lvl="1" marL="801687" rtl="0" algn="l">
              <a:lnSpc>
                <a:spcPct val="100000"/>
              </a:lnSpc>
              <a:spcBef>
                <a:spcPts val="400"/>
              </a:spcBef>
              <a:spcAft>
                <a:spcPts val="0"/>
              </a:spcAft>
              <a:buClr>
                <a:schemeClr val="dk1"/>
              </a:buClr>
              <a:buSzPts val="2000"/>
              <a:buFont typeface="Noto Sans Symbols"/>
              <a:buNone/>
            </a:pPr>
            <a:r>
              <a:t/>
            </a:r>
            <a:endParaRPr sz="2000"/>
          </a:p>
          <a:p>
            <a:pPr indent="0" lvl="1" marL="458787" rtl="0" algn="l">
              <a:lnSpc>
                <a:spcPct val="100000"/>
              </a:lnSpc>
              <a:spcBef>
                <a:spcPts val="400"/>
              </a:spcBef>
              <a:spcAft>
                <a:spcPts val="0"/>
              </a:spcAft>
              <a:buClr>
                <a:schemeClr val="dk1"/>
              </a:buClr>
              <a:buSzPts val="2000"/>
              <a:buNone/>
            </a:pPr>
            <a:r>
              <a:rPr lang="en-US" sz="2000"/>
              <a:t>agent = architecture + program</a:t>
            </a:r>
            <a:endParaRPr/>
          </a:p>
          <a:p>
            <a:pPr indent="-228600" lvl="2" marL="1143000" rtl="0" algn="l">
              <a:lnSpc>
                <a:spcPct val="100000"/>
              </a:lnSpc>
              <a:spcBef>
                <a:spcPts val="160"/>
              </a:spcBef>
              <a:spcAft>
                <a:spcPts val="0"/>
              </a:spcAft>
              <a:buClr>
                <a:schemeClr val="dk1"/>
              </a:buClr>
              <a:buSzPts val="800"/>
              <a:buFont typeface="Arial"/>
              <a:buNone/>
            </a:pPr>
            <a:r>
              <a:t/>
            </a:r>
            <a:endParaRPr sz="800">
              <a:latin typeface="Courier New"/>
              <a:ea typeface="Courier New"/>
              <a:cs typeface="Courier New"/>
              <a:sym typeface="Courier New"/>
            </a:endParaRPr>
          </a:p>
          <a:p>
            <a:pPr indent="-228600" lvl="3" marL="1600200" rtl="0" algn="l">
              <a:lnSpc>
                <a:spcPct val="100000"/>
              </a:lnSpc>
              <a:spcBef>
                <a:spcPts val="360"/>
              </a:spcBef>
              <a:spcAft>
                <a:spcPts val="0"/>
              </a:spcAft>
              <a:buClr>
                <a:schemeClr val="dk1"/>
              </a:buClr>
              <a:buSzPts val="1800"/>
              <a:buFont typeface="Courier New"/>
              <a:buNone/>
            </a:pPr>
            <a:r>
              <a:rPr b="1" lang="en-US" sz="1800">
                <a:latin typeface="Courier New"/>
                <a:ea typeface="Courier New"/>
                <a:cs typeface="Courier New"/>
                <a:sym typeface="Courier New"/>
              </a:rPr>
              <a:t>Action := Function(Percept Sequence) </a:t>
            </a:r>
            <a:endParaRPr/>
          </a:p>
          <a:p>
            <a:pPr indent="-228600" lvl="3" marL="1600200" rtl="0" algn="l">
              <a:lnSpc>
                <a:spcPct val="100000"/>
              </a:lnSpc>
              <a:spcBef>
                <a:spcPts val="360"/>
              </a:spcBef>
              <a:spcAft>
                <a:spcPts val="0"/>
              </a:spcAft>
              <a:buClr>
                <a:schemeClr val="dk1"/>
              </a:buClr>
              <a:buSzPts val="1800"/>
              <a:buFont typeface="Courier New"/>
              <a:buNone/>
            </a:pPr>
            <a:r>
              <a:rPr b="1" lang="en-US" sz="1800">
                <a:latin typeface="Courier New"/>
                <a:ea typeface="Courier New"/>
                <a:cs typeface="Courier New"/>
                <a:sym typeface="Courier New"/>
              </a:rPr>
              <a:t>If (Percept Sequence) then do Action</a:t>
            </a:r>
            <a:endParaRPr/>
          </a:p>
          <a:p>
            <a:pPr indent="-228600" lvl="3" marL="1600200" rtl="0" algn="l">
              <a:lnSpc>
                <a:spcPct val="100000"/>
              </a:lnSpc>
              <a:spcBef>
                <a:spcPts val="360"/>
              </a:spcBef>
              <a:spcAft>
                <a:spcPts val="0"/>
              </a:spcAft>
              <a:buClr>
                <a:schemeClr val="dk1"/>
              </a:buClr>
              <a:buSzPts val="1800"/>
              <a:buFont typeface="Calibri"/>
              <a:buNone/>
            </a:pPr>
            <a:r>
              <a:t/>
            </a:r>
            <a:endParaRPr b="1" sz="1800">
              <a:latin typeface="Courier New"/>
              <a:ea typeface="Courier New"/>
              <a:cs typeface="Courier New"/>
              <a:sym typeface="Courier New"/>
            </a:endParaRPr>
          </a:p>
          <a:p>
            <a:pPr indent="-228600" lvl="3" marL="1600200" rtl="0" algn="l">
              <a:lnSpc>
                <a:spcPct val="100000"/>
              </a:lnSpc>
              <a:spcBef>
                <a:spcPts val="360"/>
              </a:spcBef>
              <a:spcAft>
                <a:spcPts val="0"/>
              </a:spcAft>
              <a:buClr>
                <a:schemeClr val="dk1"/>
              </a:buClr>
              <a:buSzPts val="1800"/>
              <a:buFont typeface="Calibri"/>
              <a:buNone/>
            </a:pPr>
            <a:r>
              <a:t/>
            </a:r>
            <a:endParaRPr b="1" sz="1800">
              <a:latin typeface="Courier New"/>
              <a:ea typeface="Courier New"/>
              <a:cs typeface="Courier New"/>
              <a:sym typeface="Courier New"/>
            </a:endParaRPr>
          </a:p>
          <a:p>
            <a:pPr indent="-228600" lvl="3" marL="1600200" rtl="0" algn="l">
              <a:lnSpc>
                <a:spcPct val="100000"/>
              </a:lnSpc>
              <a:spcBef>
                <a:spcPts val="160"/>
              </a:spcBef>
              <a:spcAft>
                <a:spcPts val="0"/>
              </a:spcAft>
              <a:buClr>
                <a:schemeClr val="dk1"/>
              </a:buClr>
              <a:buSzPts val="800"/>
              <a:buFont typeface="Calibri"/>
              <a:buNone/>
            </a:pPr>
            <a:r>
              <a:t/>
            </a:r>
            <a:endParaRPr sz="800">
              <a:latin typeface="Courier New"/>
              <a:ea typeface="Courier New"/>
              <a:cs typeface="Courier New"/>
              <a:sym typeface="Courier New"/>
            </a:endParaRPr>
          </a:p>
          <a:p>
            <a:pPr indent="-342900" lvl="0" marL="342900" rtl="0" algn="l">
              <a:lnSpc>
                <a:spcPct val="100000"/>
              </a:lnSpc>
              <a:spcBef>
                <a:spcPts val="480"/>
              </a:spcBef>
              <a:spcAft>
                <a:spcPts val="0"/>
              </a:spcAft>
              <a:buClr>
                <a:srgbClr val="7030A0"/>
              </a:buClr>
              <a:buSzPts val="2400"/>
              <a:buChar char="•"/>
            </a:pPr>
            <a:r>
              <a:rPr lang="en-US" sz="2400">
                <a:solidFill>
                  <a:srgbClr val="7030A0"/>
                </a:solidFill>
              </a:rPr>
              <a:t>Example: A Simple Agent Function for Vacuum World</a:t>
            </a:r>
            <a:endParaRPr/>
          </a:p>
          <a:p>
            <a:pPr indent="-228600" lvl="3" marL="1600200" rtl="0" algn="l">
              <a:lnSpc>
                <a:spcPct val="100000"/>
              </a:lnSpc>
              <a:spcBef>
                <a:spcPts val="400"/>
              </a:spcBef>
              <a:spcAft>
                <a:spcPts val="0"/>
              </a:spcAft>
              <a:buClr>
                <a:schemeClr val="dk1"/>
              </a:buClr>
              <a:buSzPts val="2000"/>
              <a:buFont typeface="Courier New"/>
              <a:buNone/>
            </a:pPr>
            <a:r>
              <a:rPr b="1" lang="en-US">
                <a:latin typeface="Courier New"/>
                <a:ea typeface="Courier New"/>
                <a:cs typeface="Courier New"/>
                <a:sym typeface="Courier New"/>
              </a:rPr>
              <a:t>If (current square is dirty) then suck</a:t>
            </a:r>
            <a:endParaRPr/>
          </a:p>
          <a:p>
            <a:pPr indent="-228600" lvl="3" marL="1600200" rtl="0" algn="l">
              <a:lnSpc>
                <a:spcPct val="100000"/>
              </a:lnSpc>
              <a:spcBef>
                <a:spcPts val="400"/>
              </a:spcBef>
              <a:spcAft>
                <a:spcPts val="0"/>
              </a:spcAft>
              <a:buClr>
                <a:schemeClr val="dk1"/>
              </a:buClr>
              <a:buSzPts val="2000"/>
              <a:buFont typeface="Courier New"/>
              <a:buNone/>
            </a:pPr>
            <a:r>
              <a:rPr b="1" lang="en-US">
                <a:latin typeface="Courier New"/>
                <a:ea typeface="Courier New"/>
                <a:cs typeface="Courier New"/>
                <a:sym typeface="Courier New"/>
              </a:rPr>
              <a:t>Else move to adjacent square</a:t>
            </a:r>
            <a:endParaRPr/>
          </a:p>
        </p:txBody>
      </p:sp>
      <p:sp>
        <p:nvSpPr>
          <p:cNvPr id="307" name="Google Shape;307;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308" name="Google Shape;308;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309" name="Google Shape;309;p18"/>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2" name="Shape 1962"/>
        <p:cNvGrpSpPr/>
        <p:nvPr/>
      </p:nvGrpSpPr>
      <p:grpSpPr>
        <a:xfrm>
          <a:off x="0" y="0"/>
          <a:ext cx="0" cy="0"/>
          <a:chOff x="0" y="0"/>
          <a:chExt cx="0" cy="0"/>
        </a:xfrm>
      </p:grpSpPr>
      <p:pic>
        <p:nvPicPr>
          <p:cNvPr descr="greedy-progress04c" id="1963" name="Google Shape;1963;p181"/>
          <p:cNvPicPr preferRelativeResize="0"/>
          <p:nvPr/>
        </p:nvPicPr>
        <p:blipFill rotWithShape="1">
          <a:blip r:embed="rId3">
            <a:alphaModFix/>
          </a:blip>
          <a:srcRect b="0" l="0" r="0" t="0"/>
          <a:stretch/>
        </p:blipFill>
        <p:spPr>
          <a:xfrm>
            <a:off x="1752600" y="1828800"/>
            <a:ext cx="5467350" cy="1990725"/>
          </a:xfrm>
          <a:prstGeom prst="rect">
            <a:avLst/>
          </a:prstGeom>
          <a:noFill/>
          <a:ln>
            <a:noFill/>
          </a:ln>
        </p:spPr>
      </p:pic>
      <p:sp>
        <p:nvSpPr>
          <p:cNvPr id="1964" name="Google Shape;1964;p18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descr="romania2" id="1965" name="Google Shape;1965;p181"/>
          <p:cNvPicPr preferRelativeResize="0"/>
          <p:nvPr/>
        </p:nvPicPr>
        <p:blipFill rotWithShape="1">
          <a:blip r:embed="rId4">
            <a:alphaModFix/>
          </a:blip>
          <a:srcRect b="0" l="0" r="0" t="0"/>
          <a:stretch/>
        </p:blipFill>
        <p:spPr>
          <a:xfrm>
            <a:off x="1447800" y="3868738"/>
            <a:ext cx="6096000" cy="2989262"/>
          </a:xfrm>
          <a:prstGeom prst="rect">
            <a:avLst/>
          </a:prstGeom>
          <a:noFill/>
          <a:ln>
            <a:noFill/>
          </a:ln>
        </p:spPr>
      </p:pic>
      <p:pic>
        <p:nvPicPr>
          <p:cNvPr id="1966" name="Google Shape;1966;p181"/>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0" name="Shape 1970"/>
        <p:cNvGrpSpPr/>
        <p:nvPr/>
      </p:nvGrpSpPr>
      <p:grpSpPr>
        <a:xfrm>
          <a:off x="0" y="0"/>
          <a:ext cx="0" cy="0"/>
          <a:chOff x="0" y="0"/>
          <a:chExt cx="0" cy="0"/>
        </a:xfrm>
      </p:grpSpPr>
      <p:sp>
        <p:nvSpPr>
          <p:cNvPr id="1971" name="Google Shape;1971;p18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descr="greedy-progress01c" id="1972" name="Google Shape;1972;p182"/>
          <p:cNvPicPr preferRelativeResize="0"/>
          <p:nvPr/>
        </p:nvPicPr>
        <p:blipFill rotWithShape="1">
          <a:blip r:embed="rId3">
            <a:alphaModFix/>
          </a:blip>
          <a:srcRect b="0" l="0" r="0" t="0"/>
          <a:stretch/>
        </p:blipFill>
        <p:spPr>
          <a:xfrm>
            <a:off x="1752600" y="1828800"/>
            <a:ext cx="5467350" cy="1990725"/>
          </a:xfrm>
          <a:prstGeom prst="rect">
            <a:avLst/>
          </a:prstGeom>
          <a:noFill/>
          <a:ln>
            <a:noFill/>
          </a:ln>
        </p:spPr>
      </p:pic>
      <p:pic>
        <p:nvPicPr>
          <p:cNvPr id="1973" name="Google Shape;1973;p182"/>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7" name="Shape 1977"/>
        <p:cNvGrpSpPr/>
        <p:nvPr/>
      </p:nvGrpSpPr>
      <p:grpSpPr>
        <a:xfrm>
          <a:off x="0" y="0"/>
          <a:ext cx="0" cy="0"/>
          <a:chOff x="0" y="0"/>
          <a:chExt cx="0" cy="0"/>
        </a:xfrm>
      </p:grpSpPr>
      <p:pic>
        <p:nvPicPr>
          <p:cNvPr descr="greedy-progress02c" id="1978" name="Google Shape;1978;p183"/>
          <p:cNvPicPr preferRelativeResize="0"/>
          <p:nvPr/>
        </p:nvPicPr>
        <p:blipFill rotWithShape="1">
          <a:blip r:embed="rId3">
            <a:alphaModFix/>
          </a:blip>
          <a:srcRect b="0" l="0" r="0" t="0"/>
          <a:stretch/>
        </p:blipFill>
        <p:spPr>
          <a:xfrm>
            <a:off x="1752600" y="1828800"/>
            <a:ext cx="5467350" cy="1990725"/>
          </a:xfrm>
          <a:prstGeom prst="rect">
            <a:avLst/>
          </a:prstGeom>
          <a:noFill/>
          <a:ln>
            <a:noFill/>
          </a:ln>
        </p:spPr>
      </p:pic>
      <p:sp>
        <p:nvSpPr>
          <p:cNvPr id="1979" name="Google Shape;1979;p183"/>
          <p:cNvSpPr txBox="1"/>
          <p:nvPr>
            <p:ph type="title"/>
          </p:nvPr>
        </p:nvSpPr>
        <p:spPr>
          <a:xfrm>
            <a:off x="609600" y="228600"/>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id="1980" name="Google Shape;1980;p183"/>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4" name="Shape 1984"/>
        <p:cNvGrpSpPr/>
        <p:nvPr/>
      </p:nvGrpSpPr>
      <p:grpSpPr>
        <a:xfrm>
          <a:off x="0" y="0"/>
          <a:ext cx="0" cy="0"/>
          <a:chOff x="0" y="0"/>
          <a:chExt cx="0" cy="0"/>
        </a:xfrm>
      </p:grpSpPr>
      <p:pic>
        <p:nvPicPr>
          <p:cNvPr descr="greedy-progress03c" id="1985" name="Google Shape;1985;p184"/>
          <p:cNvPicPr preferRelativeResize="0"/>
          <p:nvPr/>
        </p:nvPicPr>
        <p:blipFill rotWithShape="1">
          <a:blip r:embed="rId3">
            <a:alphaModFix/>
          </a:blip>
          <a:srcRect b="0" l="0" r="0" t="0"/>
          <a:stretch/>
        </p:blipFill>
        <p:spPr>
          <a:xfrm>
            <a:off x="1752600" y="1828800"/>
            <a:ext cx="5467350" cy="1990725"/>
          </a:xfrm>
          <a:prstGeom prst="rect">
            <a:avLst/>
          </a:prstGeom>
          <a:noFill/>
          <a:ln>
            <a:noFill/>
          </a:ln>
        </p:spPr>
      </p:pic>
      <p:sp>
        <p:nvSpPr>
          <p:cNvPr id="1986" name="Google Shape;1986;p18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id="1987" name="Google Shape;1987;p184"/>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1" name="Shape 1991"/>
        <p:cNvGrpSpPr/>
        <p:nvPr/>
      </p:nvGrpSpPr>
      <p:grpSpPr>
        <a:xfrm>
          <a:off x="0" y="0"/>
          <a:ext cx="0" cy="0"/>
          <a:chOff x="0" y="0"/>
          <a:chExt cx="0" cy="0"/>
        </a:xfrm>
      </p:grpSpPr>
      <p:pic>
        <p:nvPicPr>
          <p:cNvPr descr="greedy-progress04c" id="1992" name="Google Shape;1992;p185"/>
          <p:cNvPicPr preferRelativeResize="0"/>
          <p:nvPr/>
        </p:nvPicPr>
        <p:blipFill rotWithShape="1">
          <a:blip r:embed="rId3">
            <a:alphaModFix/>
          </a:blip>
          <a:srcRect b="0" l="0" r="0" t="0"/>
          <a:stretch/>
        </p:blipFill>
        <p:spPr>
          <a:xfrm>
            <a:off x="1752600" y="1828800"/>
            <a:ext cx="5467350" cy="1990725"/>
          </a:xfrm>
          <a:prstGeom prst="rect">
            <a:avLst/>
          </a:prstGeom>
          <a:noFill/>
          <a:ln>
            <a:noFill/>
          </a:ln>
        </p:spPr>
      </p:pic>
      <p:sp>
        <p:nvSpPr>
          <p:cNvPr id="1993" name="Google Shape;1993;p18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Greedy best-first search example</a:t>
            </a:r>
            <a:endParaRPr/>
          </a:p>
        </p:txBody>
      </p:sp>
      <p:pic>
        <p:nvPicPr>
          <p:cNvPr id="1994" name="Google Shape;1994;p185"/>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8" name="Shape 1998"/>
        <p:cNvGrpSpPr/>
        <p:nvPr/>
      </p:nvGrpSpPr>
      <p:grpSpPr>
        <a:xfrm>
          <a:off x="0" y="0"/>
          <a:ext cx="0" cy="0"/>
          <a:chOff x="0" y="0"/>
          <a:chExt cx="0" cy="0"/>
        </a:xfrm>
      </p:grpSpPr>
      <p:sp>
        <p:nvSpPr>
          <p:cNvPr id="1999" name="Google Shape;1999;p18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Romania with step costs in km</a:t>
            </a:r>
            <a:endParaRPr/>
          </a:p>
        </p:txBody>
      </p:sp>
      <p:pic>
        <p:nvPicPr>
          <p:cNvPr descr="romania2" id="2000" name="Google Shape;2000;p186"/>
          <p:cNvPicPr preferRelativeResize="0"/>
          <p:nvPr/>
        </p:nvPicPr>
        <p:blipFill rotWithShape="1">
          <a:blip r:embed="rId3">
            <a:alphaModFix/>
          </a:blip>
          <a:srcRect b="0" l="0" r="0" t="0"/>
          <a:stretch/>
        </p:blipFill>
        <p:spPr>
          <a:xfrm>
            <a:off x="304800" y="1524000"/>
            <a:ext cx="8229600" cy="4876800"/>
          </a:xfrm>
          <a:prstGeom prst="rect">
            <a:avLst/>
          </a:prstGeom>
          <a:noFill/>
          <a:ln>
            <a:noFill/>
          </a:ln>
        </p:spPr>
      </p:pic>
      <p:sp>
        <p:nvSpPr>
          <p:cNvPr id="2001" name="Google Shape;2001;p186"/>
          <p:cNvSpPr/>
          <p:nvPr/>
        </p:nvSpPr>
        <p:spPr>
          <a:xfrm>
            <a:off x="609600" y="2743200"/>
            <a:ext cx="304800" cy="3048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2" name="Google Shape;2002;p186"/>
          <p:cNvSpPr/>
          <p:nvPr/>
        </p:nvSpPr>
        <p:spPr>
          <a:xfrm>
            <a:off x="4343400" y="5181600"/>
            <a:ext cx="304800" cy="3048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2003" name="Google Shape;2003;p186"/>
          <p:cNvCxnSpPr/>
          <p:nvPr/>
        </p:nvCxnSpPr>
        <p:spPr>
          <a:xfrm>
            <a:off x="990600" y="2895600"/>
            <a:ext cx="1219200" cy="457200"/>
          </a:xfrm>
          <a:prstGeom prst="straightConnector1">
            <a:avLst/>
          </a:prstGeom>
          <a:noFill/>
          <a:ln cap="flat" cmpd="sng" w="38100">
            <a:solidFill>
              <a:schemeClr val="hlink"/>
            </a:solidFill>
            <a:prstDash val="solid"/>
            <a:round/>
            <a:headEnd len="sm" w="sm" type="none"/>
            <a:tailEnd len="sm" w="sm" type="none"/>
          </a:ln>
        </p:spPr>
      </p:cxnSp>
      <p:cxnSp>
        <p:nvCxnSpPr>
          <p:cNvPr id="2004" name="Google Shape;2004;p186"/>
          <p:cNvCxnSpPr/>
          <p:nvPr/>
        </p:nvCxnSpPr>
        <p:spPr>
          <a:xfrm>
            <a:off x="2286000" y="3352800"/>
            <a:ext cx="990600" cy="76200"/>
          </a:xfrm>
          <a:prstGeom prst="straightConnector1">
            <a:avLst/>
          </a:prstGeom>
          <a:noFill/>
          <a:ln cap="flat" cmpd="sng" w="38100">
            <a:solidFill>
              <a:schemeClr val="hlink"/>
            </a:solidFill>
            <a:prstDash val="solid"/>
            <a:round/>
            <a:headEnd len="sm" w="sm" type="none"/>
            <a:tailEnd len="sm" w="sm" type="none"/>
          </a:ln>
        </p:spPr>
      </p:cxnSp>
      <p:cxnSp>
        <p:nvCxnSpPr>
          <p:cNvPr id="2005" name="Google Shape;2005;p186"/>
          <p:cNvCxnSpPr/>
          <p:nvPr/>
        </p:nvCxnSpPr>
        <p:spPr>
          <a:xfrm>
            <a:off x="3276600" y="3429000"/>
            <a:ext cx="1219200" cy="1828800"/>
          </a:xfrm>
          <a:prstGeom prst="straightConnector1">
            <a:avLst/>
          </a:prstGeom>
          <a:noFill/>
          <a:ln cap="flat" cmpd="sng" w="28575">
            <a:solidFill>
              <a:schemeClr val="hlink"/>
            </a:solidFill>
            <a:prstDash val="solid"/>
            <a:round/>
            <a:headEnd len="sm" w="sm" type="none"/>
            <a:tailEnd len="sm" w="sm" type="none"/>
          </a:ln>
        </p:spPr>
      </p:cxnSp>
      <p:sp>
        <p:nvSpPr>
          <p:cNvPr id="2006" name="Google Shape;2006;p186"/>
          <p:cNvSpPr/>
          <p:nvPr/>
        </p:nvSpPr>
        <p:spPr>
          <a:xfrm>
            <a:off x="0" y="6248400"/>
            <a:ext cx="7543800" cy="641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hlink"/>
                </a:solidFill>
                <a:latin typeface="Calibri"/>
                <a:ea typeface="Calibri"/>
                <a:cs typeface="Calibri"/>
                <a:sym typeface="Calibri"/>
              </a:rPr>
              <a:t>R1🡪 Arad🡪sibiu🡪fagaras🡪Bucharest =140+99+211=450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hlink"/>
              </a:solidFill>
              <a:latin typeface="Calibri"/>
              <a:ea typeface="Calibri"/>
              <a:cs typeface="Calibri"/>
              <a:sym typeface="Calibri"/>
            </a:endParaRPr>
          </a:p>
        </p:txBody>
      </p:sp>
      <p:pic>
        <p:nvPicPr>
          <p:cNvPr id="2007" name="Google Shape;2007;p186"/>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1" name="Shape 2011"/>
        <p:cNvGrpSpPr/>
        <p:nvPr/>
      </p:nvGrpSpPr>
      <p:grpSpPr>
        <a:xfrm>
          <a:off x="0" y="0"/>
          <a:ext cx="0" cy="0"/>
          <a:chOff x="0" y="0"/>
          <a:chExt cx="0" cy="0"/>
        </a:xfrm>
      </p:grpSpPr>
      <p:sp>
        <p:nvSpPr>
          <p:cNvPr id="2012" name="Google Shape;2012;p18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Romania with step costs in km</a:t>
            </a:r>
            <a:endParaRPr/>
          </a:p>
        </p:txBody>
      </p:sp>
      <p:pic>
        <p:nvPicPr>
          <p:cNvPr descr="romania2" id="2013" name="Google Shape;2013;p187"/>
          <p:cNvPicPr preferRelativeResize="0"/>
          <p:nvPr/>
        </p:nvPicPr>
        <p:blipFill rotWithShape="1">
          <a:blip r:embed="rId3">
            <a:alphaModFix/>
          </a:blip>
          <a:srcRect b="0" l="0" r="0" t="0"/>
          <a:stretch/>
        </p:blipFill>
        <p:spPr>
          <a:xfrm>
            <a:off x="304800" y="1524000"/>
            <a:ext cx="8229600" cy="4876800"/>
          </a:xfrm>
          <a:prstGeom prst="rect">
            <a:avLst/>
          </a:prstGeom>
          <a:noFill/>
          <a:ln>
            <a:noFill/>
          </a:ln>
        </p:spPr>
      </p:pic>
      <p:sp>
        <p:nvSpPr>
          <p:cNvPr id="2014" name="Google Shape;2014;p187"/>
          <p:cNvSpPr/>
          <p:nvPr/>
        </p:nvSpPr>
        <p:spPr>
          <a:xfrm>
            <a:off x="609600" y="2743200"/>
            <a:ext cx="304800" cy="3048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5" name="Google Shape;2015;p187"/>
          <p:cNvSpPr/>
          <p:nvPr/>
        </p:nvSpPr>
        <p:spPr>
          <a:xfrm>
            <a:off x="4343400" y="5181600"/>
            <a:ext cx="304800" cy="3048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2016" name="Google Shape;2016;p187"/>
          <p:cNvCxnSpPr/>
          <p:nvPr/>
        </p:nvCxnSpPr>
        <p:spPr>
          <a:xfrm>
            <a:off x="990600" y="2895600"/>
            <a:ext cx="1219200" cy="457200"/>
          </a:xfrm>
          <a:prstGeom prst="straightConnector1">
            <a:avLst/>
          </a:prstGeom>
          <a:noFill/>
          <a:ln cap="flat" cmpd="sng" w="38100">
            <a:solidFill>
              <a:schemeClr val="hlink"/>
            </a:solidFill>
            <a:prstDash val="solid"/>
            <a:round/>
            <a:headEnd len="sm" w="sm" type="none"/>
            <a:tailEnd len="sm" w="sm" type="none"/>
          </a:ln>
        </p:spPr>
      </p:cxnSp>
      <p:cxnSp>
        <p:nvCxnSpPr>
          <p:cNvPr id="2017" name="Google Shape;2017;p187"/>
          <p:cNvCxnSpPr/>
          <p:nvPr/>
        </p:nvCxnSpPr>
        <p:spPr>
          <a:xfrm>
            <a:off x="2286000" y="3352800"/>
            <a:ext cx="990600" cy="76200"/>
          </a:xfrm>
          <a:prstGeom prst="straightConnector1">
            <a:avLst/>
          </a:prstGeom>
          <a:noFill/>
          <a:ln cap="flat" cmpd="sng" w="38100">
            <a:solidFill>
              <a:schemeClr val="hlink"/>
            </a:solidFill>
            <a:prstDash val="solid"/>
            <a:round/>
            <a:headEnd len="sm" w="sm" type="none"/>
            <a:tailEnd len="sm" w="sm" type="none"/>
          </a:ln>
        </p:spPr>
      </p:cxnSp>
      <p:cxnSp>
        <p:nvCxnSpPr>
          <p:cNvPr id="2018" name="Google Shape;2018;p187"/>
          <p:cNvCxnSpPr/>
          <p:nvPr/>
        </p:nvCxnSpPr>
        <p:spPr>
          <a:xfrm>
            <a:off x="3276600" y="3429000"/>
            <a:ext cx="1219200" cy="1828800"/>
          </a:xfrm>
          <a:prstGeom prst="straightConnector1">
            <a:avLst/>
          </a:prstGeom>
          <a:noFill/>
          <a:ln cap="flat" cmpd="sng" w="28575">
            <a:solidFill>
              <a:schemeClr val="hlink"/>
            </a:solidFill>
            <a:prstDash val="solid"/>
            <a:round/>
            <a:headEnd len="sm" w="sm" type="none"/>
            <a:tailEnd len="sm" w="sm" type="none"/>
          </a:ln>
        </p:spPr>
      </p:cxnSp>
      <p:sp>
        <p:nvSpPr>
          <p:cNvPr id="2019" name="Google Shape;2019;p187"/>
          <p:cNvSpPr/>
          <p:nvPr/>
        </p:nvSpPr>
        <p:spPr>
          <a:xfrm>
            <a:off x="0" y="6248400"/>
            <a:ext cx="8991600" cy="7318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hlink"/>
                </a:solidFill>
                <a:latin typeface="Calibri"/>
                <a:ea typeface="Calibri"/>
                <a:cs typeface="Calibri"/>
                <a:sym typeface="Calibri"/>
              </a:rPr>
              <a:t>R1🡪 Arad🡪sibiu🡪fagaras🡪Bucharest =140+99+211=450 (Greedy)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FF"/>
                </a:solidFill>
                <a:latin typeface="Calibri"/>
                <a:ea typeface="Calibri"/>
                <a:cs typeface="Calibri"/>
                <a:sym typeface="Calibri"/>
              </a:rPr>
              <a:t>R2 🡪 Arad🡪sibiu🡪Rimnicu vilcea🡪pitesti🡪Bucharest   =140+80+97+101=418</a:t>
            </a:r>
            <a:endParaRPr b="0" i="0" sz="1400" u="none" cap="none" strike="noStrike">
              <a:solidFill>
                <a:srgbClr val="000000"/>
              </a:solidFill>
              <a:latin typeface="Arial"/>
              <a:ea typeface="Arial"/>
              <a:cs typeface="Arial"/>
              <a:sym typeface="Arial"/>
            </a:endParaRPr>
          </a:p>
        </p:txBody>
      </p:sp>
      <p:cxnSp>
        <p:nvCxnSpPr>
          <p:cNvPr id="2020" name="Google Shape;2020;p187"/>
          <p:cNvCxnSpPr/>
          <p:nvPr/>
        </p:nvCxnSpPr>
        <p:spPr>
          <a:xfrm>
            <a:off x="3048000" y="2590800"/>
            <a:ext cx="0" cy="762000"/>
          </a:xfrm>
          <a:prstGeom prst="straightConnector1">
            <a:avLst/>
          </a:prstGeom>
          <a:noFill/>
          <a:ln cap="flat" cmpd="dbl" w="38100">
            <a:solidFill>
              <a:schemeClr val="hlink"/>
            </a:solidFill>
            <a:prstDash val="solid"/>
            <a:round/>
            <a:headEnd len="sm" w="sm" type="none"/>
            <a:tailEnd len="med" w="med" type="triangle"/>
          </a:ln>
        </p:spPr>
      </p:cxnSp>
      <p:sp>
        <p:nvSpPr>
          <p:cNvPr id="2021" name="Google Shape;2021;p187"/>
          <p:cNvSpPr txBox="1"/>
          <p:nvPr/>
        </p:nvSpPr>
        <p:spPr>
          <a:xfrm>
            <a:off x="2819400" y="2286000"/>
            <a:ext cx="6096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hlink"/>
                </a:solidFill>
                <a:latin typeface="Calibri"/>
                <a:ea typeface="Calibri"/>
                <a:cs typeface="Calibri"/>
                <a:sym typeface="Calibri"/>
              </a:rPr>
              <a:t>R1</a:t>
            </a:r>
            <a:endParaRPr b="0" i="0" sz="1400" u="none" cap="none" strike="noStrike">
              <a:solidFill>
                <a:srgbClr val="000000"/>
              </a:solidFill>
              <a:latin typeface="Arial"/>
              <a:ea typeface="Arial"/>
              <a:cs typeface="Arial"/>
              <a:sym typeface="Arial"/>
            </a:endParaRPr>
          </a:p>
        </p:txBody>
      </p:sp>
      <p:cxnSp>
        <p:nvCxnSpPr>
          <p:cNvPr id="2022" name="Google Shape;2022;p187"/>
          <p:cNvCxnSpPr/>
          <p:nvPr/>
        </p:nvCxnSpPr>
        <p:spPr>
          <a:xfrm>
            <a:off x="838200" y="3048000"/>
            <a:ext cx="1219200" cy="457200"/>
          </a:xfrm>
          <a:prstGeom prst="straightConnector1">
            <a:avLst/>
          </a:prstGeom>
          <a:noFill/>
          <a:ln cap="flat" cmpd="sng" w="28575">
            <a:solidFill>
              <a:srgbClr val="0000FF"/>
            </a:solidFill>
            <a:prstDash val="solid"/>
            <a:round/>
            <a:headEnd len="sm" w="sm" type="none"/>
            <a:tailEnd len="sm" w="sm" type="none"/>
          </a:ln>
        </p:spPr>
      </p:cxnSp>
      <p:cxnSp>
        <p:nvCxnSpPr>
          <p:cNvPr id="2023" name="Google Shape;2023;p187"/>
          <p:cNvCxnSpPr/>
          <p:nvPr/>
        </p:nvCxnSpPr>
        <p:spPr>
          <a:xfrm>
            <a:off x="2133600" y="3581400"/>
            <a:ext cx="228600" cy="533400"/>
          </a:xfrm>
          <a:prstGeom prst="straightConnector1">
            <a:avLst/>
          </a:prstGeom>
          <a:noFill/>
          <a:ln cap="flat" cmpd="sng" w="28575">
            <a:solidFill>
              <a:srgbClr val="0000FF"/>
            </a:solidFill>
            <a:prstDash val="solid"/>
            <a:round/>
            <a:headEnd len="sm" w="sm" type="none"/>
            <a:tailEnd len="sm" w="sm" type="none"/>
          </a:ln>
        </p:spPr>
      </p:cxnSp>
      <p:cxnSp>
        <p:nvCxnSpPr>
          <p:cNvPr id="2024" name="Google Shape;2024;p187"/>
          <p:cNvCxnSpPr/>
          <p:nvPr/>
        </p:nvCxnSpPr>
        <p:spPr>
          <a:xfrm>
            <a:off x="2362200" y="4114800"/>
            <a:ext cx="1066800" cy="609600"/>
          </a:xfrm>
          <a:prstGeom prst="straightConnector1">
            <a:avLst/>
          </a:prstGeom>
          <a:noFill/>
          <a:ln cap="flat" cmpd="sng" w="28575">
            <a:solidFill>
              <a:srgbClr val="0000FF"/>
            </a:solidFill>
            <a:prstDash val="solid"/>
            <a:round/>
            <a:headEnd len="sm" w="sm" type="none"/>
            <a:tailEnd len="sm" w="sm" type="none"/>
          </a:ln>
        </p:spPr>
      </p:cxnSp>
      <p:cxnSp>
        <p:nvCxnSpPr>
          <p:cNvPr id="2025" name="Google Shape;2025;p187"/>
          <p:cNvCxnSpPr/>
          <p:nvPr/>
        </p:nvCxnSpPr>
        <p:spPr>
          <a:xfrm>
            <a:off x="3505200" y="4800600"/>
            <a:ext cx="838200" cy="533400"/>
          </a:xfrm>
          <a:prstGeom prst="straightConnector1">
            <a:avLst/>
          </a:prstGeom>
          <a:noFill/>
          <a:ln cap="flat" cmpd="sng" w="28575">
            <a:solidFill>
              <a:srgbClr val="0000FF"/>
            </a:solidFill>
            <a:prstDash val="solid"/>
            <a:round/>
            <a:headEnd len="sm" w="sm" type="none"/>
            <a:tailEnd len="sm" w="sm" type="none"/>
          </a:ln>
        </p:spPr>
      </p:cxnSp>
      <p:cxnSp>
        <p:nvCxnSpPr>
          <p:cNvPr id="2026" name="Google Shape;2026;p187"/>
          <p:cNvCxnSpPr/>
          <p:nvPr/>
        </p:nvCxnSpPr>
        <p:spPr>
          <a:xfrm flipH="1">
            <a:off x="457200" y="3276600"/>
            <a:ext cx="685800" cy="914400"/>
          </a:xfrm>
          <a:prstGeom prst="straightConnector1">
            <a:avLst/>
          </a:prstGeom>
          <a:noFill/>
          <a:ln cap="flat" cmpd="dbl" w="38100">
            <a:solidFill>
              <a:srgbClr val="0000FF"/>
            </a:solidFill>
            <a:prstDash val="solid"/>
            <a:round/>
            <a:headEnd len="sm" w="sm" type="none"/>
            <a:tailEnd len="med" w="med" type="triangle"/>
          </a:ln>
        </p:spPr>
      </p:cxnSp>
      <p:sp>
        <p:nvSpPr>
          <p:cNvPr id="2027" name="Google Shape;2027;p187"/>
          <p:cNvSpPr txBox="1"/>
          <p:nvPr/>
        </p:nvSpPr>
        <p:spPr>
          <a:xfrm>
            <a:off x="0" y="4267200"/>
            <a:ext cx="8382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FF"/>
                </a:solidFill>
                <a:latin typeface="Calibri"/>
                <a:ea typeface="Calibri"/>
                <a:cs typeface="Calibri"/>
                <a:sym typeface="Calibri"/>
              </a:rPr>
              <a:t>R2</a:t>
            </a:r>
            <a:endParaRPr b="0" i="0" sz="1400" u="none" cap="none" strike="noStrike">
              <a:solidFill>
                <a:srgbClr val="000000"/>
              </a:solidFill>
              <a:latin typeface="Arial"/>
              <a:ea typeface="Arial"/>
              <a:cs typeface="Arial"/>
              <a:sym typeface="Arial"/>
            </a:endParaRPr>
          </a:p>
        </p:txBody>
      </p:sp>
      <p:pic>
        <p:nvPicPr>
          <p:cNvPr id="2028" name="Google Shape;2028;p187"/>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2" name="Shape 2032"/>
        <p:cNvGrpSpPr/>
        <p:nvPr/>
      </p:nvGrpSpPr>
      <p:grpSpPr>
        <a:xfrm>
          <a:off x="0" y="0"/>
          <a:ext cx="0" cy="0"/>
          <a:chOff x="0" y="0"/>
          <a:chExt cx="0" cy="0"/>
        </a:xfrm>
      </p:grpSpPr>
      <p:sp>
        <p:nvSpPr>
          <p:cNvPr id="2033" name="Google Shape;2033;p188"/>
          <p:cNvSpPr txBox="1"/>
          <p:nvPr>
            <p:ph idx="4294967295" type="title"/>
          </p:nvPr>
        </p:nvSpPr>
        <p:spPr>
          <a:xfrm>
            <a:off x="304800" y="76200"/>
            <a:ext cx="8686800" cy="381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Algorithm</a:t>
            </a:r>
            <a:endParaRPr b="1" sz="3200">
              <a:solidFill>
                <a:srgbClr val="7030A0"/>
              </a:solidFill>
            </a:endParaRPr>
          </a:p>
        </p:txBody>
      </p:sp>
      <p:sp>
        <p:nvSpPr>
          <p:cNvPr id="2034" name="Google Shape;2034;p188"/>
          <p:cNvSpPr txBox="1"/>
          <p:nvPr>
            <p:ph idx="4294967295" type="body"/>
          </p:nvPr>
        </p:nvSpPr>
        <p:spPr>
          <a:xfrm>
            <a:off x="323538" y="1073900"/>
            <a:ext cx="8496900" cy="5376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lang="en-US" sz="2400"/>
              <a:t>The famous A* algorithm. </a:t>
            </a:r>
            <a:r>
              <a:rPr lang="en-US" sz="2400">
                <a:solidFill>
                  <a:srgbClr val="FF0000"/>
                </a:solidFill>
              </a:rPr>
              <a:t>Nilsson &amp; Rafael </a:t>
            </a:r>
            <a:r>
              <a:rPr lang="en-US" sz="2400"/>
              <a:t>in 1968. </a:t>
            </a:r>
            <a:endParaRPr sz="2400"/>
          </a:p>
          <a:p>
            <a:pPr indent="-342900" lvl="0" marL="342900" rtl="0" algn="l">
              <a:lnSpc>
                <a:spcPct val="100000"/>
              </a:lnSpc>
              <a:spcBef>
                <a:spcPts val="400"/>
              </a:spcBef>
              <a:spcAft>
                <a:spcPts val="0"/>
              </a:spcAft>
              <a:buClr>
                <a:schemeClr val="dk1"/>
              </a:buClr>
              <a:buSzPts val="2000"/>
              <a:buChar char="•"/>
            </a:pPr>
            <a:r>
              <a:rPr lang="en-US" sz="2000"/>
              <a:t>In A* search algorithm, we use search heuristic as well as the cost to reach the node. Hence we can combine both costs as following, and this sum is called as a </a:t>
            </a:r>
            <a:r>
              <a:rPr b="1" lang="en-US" sz="2000"/>
              <a:t>fitness number</a:t>
            </a:r>
            <a:r>
              <a:rPr lang="en-US" sz="2000"/>
              <a:t>.</a:t>
            </a:r>
            <a:endParaRPr/>
          </a:p>
          <a:p>
            <a:pPr indent="-190500" lvl="0" marL="342900" rtl="0" algn="l">
              <a:lnSpc>
                <a:spcPct val="100000"/>
              </a:lnSpc>
              <a:spcBef>
                <a:spcPts val="480"/>
              </a:spcBef>
              <a:spcAft>
                <a:spcPts val="0"/>
              </a:spcAft>
              <a:buClr>
                <a:schemeClr val="dk1"/>
              </a:buClr>
              <a:buSzPts val="2400"/>
              <a:buNone/>
            </a:pPr>
            <a:r>
              <a:t/>
            </a:r>
            <a:endParaRPr sz="2400"/>
          </a:p>
          <a:p>
            <a:pPr indent="-342900" lvl="0" marL="342900" rtl="0" algn="l">
              <a:lnSpc>
                <a:spcPct val="100000"/>
              </a:lnSpc>
              <a:spcBef>
                <a:spcPts val="480"/>
              </a:spcBef>
              <a:spcAft>
                <a:spcPts val="0"/>
              </a:spcAft>
              <a:buClr>
                <a:schemeClr val="dk1"/>
              </a:buClr>
              <a:buSzPts val="2400"/>
              <a:buChar char="•"/>
            </a:pPr>
            <a:r>
              <a:rPr lang="en-US" sz="2400"/>
              <a:t>A* is a best first search </a:t>
            </a:r>
            <a:r>
              <a:rPr i="1" lang="en-US" sz="2400"/>
              <a:t>f(n) = g(n) + h’(n) </a:t>
            </a:r>
            <a:endParaRPr sz="2400"/>
          </a:p>
          <a:p>
            <a:pPr indent="-285750" lvl="1" marL="742950" rtl="0" algn="l">
              <a:lnSpc>
                <a:spcPct val="100000"/>
              </a:lnSpc>
              <a:spcBef>
                <a:spcPts val="400"/>
              </a:spcBef>
              <a:spcAft>
                <a:spcPts val="0"/>
              </a:spcAft>
              <a:buClr>
                <a:schemeClr val="dk1"/>
              </a:buClr>
              <a:buSzPts val="2000"/>
              <a:buChar char="–"/>
            </a:pPr>
            <a:r>
              <a:rPr lang="en-US" sz="2000"/>
              <a:t> </a:t>
            </a:r>
            <a:r>
              <a:rPr i="1" lang="en-US" sz="2000"/>
              <a:t>g(n) = </a:t>
            </a:r>
            <a:r>
              <a:rPr lang="en-US" sz="2000"/>
              <a:t>sum of edge costs from start to n(start node 🡺 current node)</a:t>
            </a:r>
            <a:endParaRPr/>
          </a:p>
          <a:p>
            <a:pPr indent="-285750" lvl="1" marL="742950" rtl="0" algn="l">
              <a:lnSpc>
                <a:spcPct val="100000"/>
              </a:lnSpc>
              <a:spcBef>
                <a:spcPts val="400"/>
              </a:spcBef>
              <a:spcAft>
                <a:spcPts val="0"/>
              </a:spcAft>
              <a:buClr>
                <a:schemeClr val="dk1"/>
              </a:buClr>
              <a:buSzPts val="2000"/>
              <a:buChar char="–"/>
            </a:pPr>
            <a:r>
              <a:rPr lang="en-US" sz="2000"/>
              <a:t>h’</a:t>
            </a:r>
            <a:r>
              <a:rPr i="1" lang="en-US" sz="2000"/>
              <a:t>(n) = </a:t>
            </a:r>
            <a:r>
              <a:rPr lang="en-US" sz="2000"/>
              <a:t>estimate of lowest cost path from n to goal</a:t>
            </a:r>
            <a:r>
              <a:rPr i="1" lang="en-US" sz="2000"/>
              <a:t> </a:t>
            </a:r>
            <a:endParaRPr sz="2000"/>
          </a:p>
          <a:p>
            <a:pPr indent="-285750" lvl="1" marL="742950" rtl="0" algn="l">
              <a:lnSpc>
                <a:spcPct val="100000"/>
              </a:lnSpc>
              <a:spcBef>
                <a:spcPts val="400"/>
              </a:spcBef>
              <a:spcAft>
                <a:spcPts val="0"/>
              </a:spcAft>
              <a:buClr>
                <a:schemeClr val="dk1"/>
              </a:buClr>
              <a:buSzPts val="2000"/>
              <a:buChar char="–"/>
            </a:pPr>
            <a:r>
              <a:rPr i="1" lang="en-US" sz="2000"/>
              <a:t>f’(n) </a:t>
            </a:r>
            <a:r>
              <a:rPr lang="en-US" sz="2000"/>
              <a:t>= actual distance so far + estimated distance remaining (n 🡺 goal)</a:t>
            </a:r>
            <a:endParaRPr/>
          </a:p>
          <a:p>
            <a:pPr indent="-190500" lvl="0" marL="342900" rtl="0" algn="l">
              <a:lnSpc>
                <a:spcPct val="100000"/>
              </a:lnSpc>
              <a:spcBef>
                <a:spcPts val="480"/>
              </a:spcBef>
              <a:spcAft>
                <a:spcPts val="0"/>
              </a:spcAft>
              <a:buClr>
                <a:schemeClr val="dk1"/>
              </a:buClr>
              <a:buSzPts val="2400"/>
              <a:buNone/>
            </a:pPr>
            <a:r>
              <a:t/>
            </a:r>
            <a:endParaRPr sz="2400"/>
          </a:p>
        </p:txBody>
      </p:sp>
      <p:pic>
        <p:nvPicPr>
          <p:cNvPr id="2035" name="Google Shape;2035;p188"/>
          <p:cNvPicPr preferRelativeResize="0"/>
          <p:nvPr/>
        </p:nvPicPr>
        <p:blipFill rotWithShape="1">
          <a:blip r:embed="rId3">
            <a:alphaModFix/>
          </a:blip>
          <a:srcRect b="0" l="0" r="0" t="0"/>
          <a:stretch/>
        </p:blipFill>
        <p:spPr>
          <a:xfrm>
            <a:off x="2465325" y="5126400"/>
            <a:ext cx="4597625" cy="1384750"/>
          </a:xfrm>
          <a:prstGeom prst="rect">
            <a:avLst/>
          </a:prstGeom>
          <a:noFill/>
          <a:ln>
            <a:noFill/>
          </a:ln>
        </p:spPr>
      </p:pic>
      <p:pic>
        <p:nvPicPr>
          <p:cNvPr id="2036" name="Google Shape;2036;p188"/>
          <p:cNvPicPr preferRelativeResize="0"/>
          <p:nvPr/>
        </p:nvPicPr>
        <p:blipFill rotWithShape="1">
          <a:blip r:embed="rId4">
            <a:alphaModFix/>
          </a:blip>
          <a:srcRect b="0" l="0" r="0" t="0"/>
          <a:stretch/>
        </p:blipFill>
        <p:spPr>
          <a:xfrm>
            <a:off x="8179632" y="-78282"/>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3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3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3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3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3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3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3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34">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0" name="Shape 2040"/>
        <p:cNvGrpSpPr/>
        <p:nvPr/>
      </p:nvGrpSpPr>
      <p:grpSpPr>
        <a:xfrm>
          <a:off x="0" y="0"/>
          <a:ext cx="0" cy="0"/>
          <a:chOff x="0" y="0"/>
          <a:chExt cx="0" cy="0"/>
        </a:xfrm>
      </p:grpSpPr>
      <p:sp>
        <p:nvSpPr>
          <p:cNvPr id="2041" name="Google Shape;2041;p189"/>
          <p:cNvSpPr/>
          <p:nvPr/>
        </p:nvSpPr>
        <p:spPr>
          <a:xfrm>
            <a:off x="609600" y="1566952"/>
            <a:ext cx="7924800" cy="36625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1" lang="en-US" sz="2400" u="none" cap="none" strike="noStrike">
                <a:solidFill>
                  <a:schemeClr val="dk1"/>
                </a:solidFill>
                <a:latin typeface="Calibri"/>
                <a:ea typeface="Calibri"/>
                <a:cs typeface="Calibri"/>
                <a:sym typeface="Calibri"/>
              </a:rPr>
              <a:t>h(n) </a:t>
            </a:r>
            <a:r>
              <a:rPr b="0" i="0" lang="en-US" sz="2400" u="none" cap="none" strike="noStrike">
                <a:solidFill>
                  <a:schemeClr val="dk1"/>
                </a:solidFill>
                <a:latin typeface="Calibri"/>
                <a:ea typeface="Calibri"/>
                <a:cs typeface="Calibri"/>
                <a:sym typeface="Calibri"/>
              </a:rPr>
              <a:t>is said to be </a:t>
            </a:r>
            <a:r>
              <a:rPr b="0" i="0" lang="en-US" sz="2400" u="none" cap="none" strike="noStrike">
                <a:solidFill>
                  <a:srgbClr val="FF0000"/>
                </a:solidFill>
                <a:latin typeface="Calibri"/>
                <a:ea typeface="Calibri"/>
                <a:cs typeface="Calibri"/>
                <a:sym typeface="Calibri"/>
              </a:rPr>
              <a:t>admissible</a:t>
            </a:r>
            <a:r>
              <a:rPr b="0" i="0" lang="en-US" sz="2400" u="none" cap="none" strike="noStrike">
                <a:solidFill>
                  <a:schemeClr val="dk1"/>
                </a:solidFill>
                <a:latin typeface="Calibri"/>
                <a:ea typeface="Calibri"/>
                <a:cs typeface="Calibri"/>
                <a:sym typeface="Calibri"/>
              </a:rPr>
              <a:t> if it underestimates the cost of solution that can be reached from </a:t>
            </a:r>
            <a:r>
              <a:rPr b="0" i="1" lang="en-US" sz="2400" u="none" cap="none" strike="noStrike">
                <a:solidFill>
                  <a:schemeClr val="dk1"/>
                </a:solidFill>
                <a:latin typeface="Calibri"/>
                <a:ea typeface="Calibri"/>
                <a:cs typeface="Calibri"/>
                <a:sym typeface="Calibri"/>
              </a:rPr>
              <a:t>n</a:t>
            </a:r>
            <a:r>
              <a:rPr b="0" i="0" lang="en-US" sz="24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Calibri"/>
                <a:ea typeface="Calibri"/>
                <a:cs typeface="Calibri"/>
                <a:sym typeface="Calibri"/>
              </a:rPr>
              <a:t> If </a:t>
            </a:r>
            <a:r>
              <a:rPr b="0" i="1" lang="en-US" sz="2400" u="none" cap="none" strike="noStrike">
                <a:solidFill>
                  <a:schemeClr val="dk1"/>
                </a:solidFill>
                <a:latin typeface="Calibri"/>
                <a:ea typeface="Calibri"/>
                <a:cs typeface="Calibri"/>
                <a:sym typeface="Calibri"/>
              </a:rPr>
              <a:t>C*(n) </a:t>
            </a:r>
            <a:r>
              <a:rPr b="0" i="0" lang="en-US" sz="2400" u="none" cap="none" strike="noStrike">
                <a:solidFill>
                  <a:schemeClr val="dk1"/>
                </a:solidFill>
                <a:latin typeface="Calibri"/>
                <a:ea typeface="Calibri"/>
                <a:cs typeface="Calibri"/>
                <a:sym typeface="Calibri"/>
              </a:rPr>
              <a:t>is the cost of the cheapest sol path from n to goal &amp; if h’ is admissible,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a:p>
            <a:pPr indent="0" lvl="1" marL="457200" marR="0" rtl="0" algn="l">
              <a:lnSpc>
                <a:spcPct val="100000"/>
              </a:lnSpc>
              <a:spcBef>
                <a:spcPts val="0"/>
              </a:spcBef>
              <a:spcAft>
                <a:spcPts val="0"/>
              </a:spcAft>
              <a:buClr>
                <a:srgbClr val="000000"/>
              </a:buClr>
              <a:buSzPts val="2000"/>
              <a:buFont typeface="Arial"/>
              <a:buNone/>
            </a:pPr>
            <a:r>
              <a:rPr b="0" i="1" lang="en-US" sz="2000" u="none" cap="none" strike="noStrike">
                <a:solidFill>
                  <a:schemeClr val="dk1"/>
                </a:solidFill>
                <a:latin typeface="Calibri"/>
                <a:ea typeface="Calibri"/>
                <a:cs typeface="Calibri"/>
                <a:sym typeface="Calibri"/>
              </a:rPr>
              <a:t>h’(n) &lt;= C*(n). </a:t>
            </a:r>
            <a:endParaRPr b="0" i="1" sz="2000" u="none" cap="none" strike="noStrike">
              <a:solidFill>
                <a:schemeClr val="dk1"/>
              </a:solidFill>
              <a:latin typeface="Calibri"/>
              <a:ea typeface="Calibri"/>
              <a:cs typeface="Calibri"/>
              <a:sym typeface="Calibri"/>
            </a:endParaRPr>
          </a:p>
          <a:p>
            <a:pPr indent="0" lvl="1" marL="457200" marR="0" rtl="0" algn="l">
              <a:lnSpc>
                <a:spcPct val="100000"/>
              </a:lnSpc>
              <a:spcBef>
                <a:spcPts val="0"/>
              </a:spcBef>
              <a:spcAft>
                <a:spcPts val="0"/>
              </a:spcAft>
              <a:buClr>
                <a:srgbClr val="000000"/>
              </a:buClr>
              <a:buSzPts val="2000"/>
              <a:buFont typeface="Arial"/>
              <a:buNone/>
            </a:pPr>
            <a:r>
              <a:t/>
            </a:r>
            <a:endParaRPr b="0" i="1"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0" i="1" lang="en-US" sz="2400" u="none" cap="none" strike="noStrike">
                <a:solidFill>
                  <a:srgbClr val="FF0000"/>
                </a:solidFill>
                <a:latin typeface="Calibri"/>
                <a:ea typeface="Calibri"/>
                <a:cs typeface="Calibri"/>
                <a:sym typeface="Calibri"/>
              </a:rPr>
              <a:t>w</a:t>
            </a:r>
            <a:r>
              <a:rPr b="0" i="0" lang="en-US" sz="2400" u="none" cap="none" strike="noStrike">
                <a:solidFill>
                  <a:srgbClr val="FF0000"/>
                </a:solidFill>
                <a:latin typeface="Calibri"/>
                <a:ea typeface="Calibri"/>
                <a:cs typeface="Calibri"/>
                <a:sym typeface="Calibri"/>
              </a:rPr>
              <a:t>e can prove that if </a:t>
            </a:r>
            <a:r>
              <a:rPr b="0" i="1" lang="en-US" sz="2400" u="none" cap="none" strike="noStrike">
                <a:solidFill>
                  <a:srgbClr val="FF0000"/>
                </a:solidFill>
                <a:latin typeface="Calibri"/>
                <a:ea typeface="Calibri"/>
                <a:cs typeface="Calibri"/>
                <a:sym typeface="Calibri"/>
              </a:rPr>
              <a:t>h’(n) </a:t>
            </a:r>
            <a:r>
              <a:rPr b="0" i="0" lang="en-US" sz="2400" u="none" cap="none" strike="noStrike">
                <a:solidFill>
                  <a:srgbClr val="FF0000"/>
                </a:solidFill>
                <a:latin typeface="Calibri"/>
                <a:ea typeface="Calibri"/>
                <a:cs typeface="Calibri"/>
                <a:sym typeface="Calibri"/>
              </a:rPr>
              <a:t>is admissible, then the search will find an optimal solution.</a:t>
            </a:r>
            <a:endParaRPr b="0" i="0" sz="1400" u="none" cap="none" strike="noStrike">
              <a:solidFill>
                <a:srgbClr val="000000"/>
              </a:solidFill>
              <a:latin typeface="Arial"/>
              <a:ea typeface="Arial"/>
              <a:cs typeface="Arial"/>
              <a:sym typeface="Arial"/>
            </a:endParaRPr>
          </a:p>
        </p:txBody>
      </p:sp>
      <p:pic>
        <p:nvPicPr>
          <p:cNvPr id="2042" name="Google Shape;2042;p189"/>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6" name="Shape 2046"/>
        <p:cNvGrpSpPr/>
        <p:nvPr/>
      </p:nvGrpSpPr>
      <p:grpSpPr>
        <a:xfrm>
          <a:off x="0" y="0"/>
          <a:ext cx="0" cy="0"/>
          <a:chOff x="0" y="0"/>
          <a:chExt cx="0" cy="0"/>
        </a:xfrm>
      </p:grpSpPr>
      <p:sp>
        <p:nvSpPr>
          <p:cNvPr id="2047" name="Google Shape;2047;p190"/>
          <p:cNvSpPr/>
          <p:nvPr/>
        </p:nvSpPr>
        <p:spPr>
          <a:xfrm>
            <a:off x="304800" y="1028343"/>
            <a:ext cx="8534400" cy="517064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1" i="0" lang="en-US" sz="2000" u="none" cap="none" strike="noStrike">
                <a:solidFill>
                  <a:srgbClr val="610B4B"/>
                </a:solidFill>
                <a:latin typeface="Arial"/>
                <a:ea typeface="Arial"/>
                <a:cs typeface="Arial"/>
                <a:sym typeface="Arial"/>
              </a:rPr>
              <a:t>Advantages:</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0" i="0" lang="en-US" sz="2000" u="none" cap="none" strike="noStrike">
                <a:solidFill>
                  <a:srgbClr val="000000"/>
                </a:solidFill>
                <a:latin typeface="Inter"/>
                <a:ea typeface="Inter"/>
                <a:cs typeface="Inter"/>
                <a:sym typeface="Inter"/>
              </a:rPr>
              <a:t>A* search algorithm is the best algorithm than other search algorithms.</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0" i="0" lang="en-US" sz="2000" u="none" cap="none" strike="noStrike">
                <a:solidFill>
                  <a:srgbClr val="000000"/>
                </a:solidFill>
                <a:latin typeface="Inter"/>
                <a:ea typeface="Inter"/>
                <a:cs typeface="Inter"/>
                <a:sym typeface="Inter"/>
              </a:rPr>
              <a:t>A* search algorithm is optimal and complete.</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0" i="0" lang="en-US" sz="2000" u="none" cap="none" strike="noStrike">
                <a:solidFill>
                  <a:srgbClr val="000000"/>
                </a:solidFill>
                <a:latin typeface="Inter"/>
                <a:ea typeface="Inter"/>
                <a:cs typeface="Inter"/>
                <a:sym typeface="Inter"/>
              </a:rPr>
              <a:t>This algorithm can solve very complex problems.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Inter"/>
              <a:ea typeface="Inter"/>
              <a:cs typeface="Inter"/>
              <a:sym typeface="Inter"/>
            </a:endParaRPr>
          </a:p>
          <a:p>
            <a:pPr indent="0" lvl="0" marL="0" marR="0" rtl="0" algn="just">
              <a:lnSpc>
                <a:spcPct val="100000"/>
              </a:lnSpc>
              <a:spcBef>
                <a:spcPts val="0"/>
              </a:spcBef>
              <a:spcAft>
                <a:spcPts val="0"/>
              </a:spcAft>
              <a:buClr>
                <a:srgbClr val="000000"/>
              </a:buClr>
              <a:buSzPts val="2000"/>
              <a:buFont typeface="Arial"/>
              <a:buNone/>
            </a:pPr>
            <a:r>
              <a:rPr b="1" i="0" lang="en-US" sz="2000" u="none" cap="none" strike="noStrike">
                <a:solidFill>
                  <a:srgbClr val="610B4B"/>
                </a:solidFill>
                <a:latin typeface="Arial"/>
                <a:ea typeface="Arial"/>
                <a:cs typeface="Arial"/>
                <a:sym typeface="Arial"/>
              </a:rPr>
              <a:t>Disadvantages:</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0" i="0" lang="en-US" sz="2000" u="none" cap="none" strike="noStrike">
                <a:solidFill>
                  <a:srgbClr val="000000"/>
                </a:solidFill>
                <a:latin typeface="Inter"/>
                <a:ea typeface="Inter"/>
                <a:cs typeface="Inter"/>
                <a:sym typeface="Inter"/>
              </a:rPr>
              <a:t>It does not always produce the shortest path as it mostly based on heuristics and approximation.</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0" i="0" lang="en-US" sz="2000" u="none" cap="none" strike="noStrike">
                <a:solidFill>
                  <a:srgbClr val="000000"/>
                </a:solidFill>
                <a:latin typeface="Inter"/>
                <a:ea typeface="Inter"/>
                <a:cs typeface="Inter"/>
                <a:sym typeface="Inter"/>
              </a:rPr>
              <a:t>A* search algorithm has some complexity issues.</a:t>
            </a:r>
            <a:endParaRPr b="0" i="0" sz="1400" u="none" cap="none" strike="noStrike">
              <a:solidFill>
                <a:srgbClr val="000000"/>
              </a:solidFill>
              <a:latin typeface="Arial"/>
              <a:ea typeface="Arial"/>
              <a:cs typeface="Arial"/>
              <a:sym typeface="Arial"/>
            </a:endParaRPr>
          </a:p>
          <a:p>
            <a:pPr indent="-127000" lvl="0" marL="0" marR="0" rtl="0" algn="just">
              <a:lnSpc>
                <a:spcPct val="150000"/>
              </a:lnSpc>
              <a:spcBef>
                <a:spcPts val="0"/>
              </a:spcBef>
              <a:spcAft>
                <a:spcPts val="0"/>
              </a:spcAft>
              <a:buClr>
                <a:srgbClr val="000000"/>
              </a:buClr>
              <a:buSzPts val="2000"/>
              <a:buFont typeface="Arial"/>
              <a:buChar char="•"/>
            </a:pPr>
            <a:r>
              <a:rPr b="0" i="0" lang="en-US" sz="2000" u="none" cap="none" strike="noStrike">
                <a:solidFill>
                  <a:srgbClr val="000000"/>
                </a:solidFill>
                <a:latin typeface="Inter"/>
                <a:ea typeface="Inter"/>
                <a:cs typeface="Inter"/>
                <a:sym typeface="Inter"/>
              </a:rPr>
              <a:t>The main drawback of A* is memory requirement as it keeps all generated nodes in the memory, so it is not practical for various large-scale problems.</a:t>
            </a:r>
            <a:endParaRPr b="0" i="0" sz="2000" u="none" cap="none" strike="noStrike">
              <a:solidFill>
                <a:srgbClr val="000000"/>
              </a:solidFill>
              <a:latin typeface="Inter"/>
              <a:ea typeface="Inter"/>
              <a:cs typeface="Inter"/>
              <a:sym typeface="Inter"/>
            </a:endParaRPr>
          </a:p>
        </p:txBody>
      </p:sp>
      <p:sp>
        <p:nvSpPr>
          <p:cNvPr id="2048" name="Google Shape;2048;p190"/>
          <p:cNvSpPr/>
          <p:nvPr/>
        </p:nvSpPr>
        <p:spPr>
          <a:xfrm>
            <a:off x="1218421" y="152400"/>
            <a:ext cx="670715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7030A0"/>
                </a:solidFill>
                <a:latin typeface="Calibri"/>
                <a:ea typeface="Calibri"/>
                <a:cs typeface="Calibri"/>
                <a:sym typeface="Calibri"/>
              </a:rPr>
              <a:t>Advantages and Disadvantages of A* search</a:t>
            </a:r>
            <a:endParaRPr b="0" i="0" sz="2800" u="none" cap="none" strike="noStrike">
              <a:solidFill>
                <a:schemeClr val="dk1"/>
              </a:solidFill>
              <a:latin typeface="Calibri"/>
              <a:ea typeface="Calibri"/>
              <a:cs typeface="Calibri"/>
              <a:sym typeface="Calibri"/>
            </a:endParaRPr>
          </a:p>
        </p:txBody>
      </p:sp>
      <p:pic>
        <p:nvPicPr>
          <p:cNvPr id="2049" name="Google Shape;2049;p190"/>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19"/>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en-US"/>
              <a:t>‹#›</a:t>
            </a:fld>
            <a:endParaRPr sz="1400">
              <a:solidFill>
                <a:schemeClr val="dk1"/>
              </a:solidFill>
            </a:endParaRPr>
          </a:p>
        </p:txBody>
      </p:sp>
      <p:sp>
        <p:nvSpPr>
          <p:cNvPr id="316" name="Google Shape;316;p19"/>
          <p:cNvSpPr txBox="1"/>
          <p:nvPr>
            <p:ph type="title"/>
          </p:nvPr>
        </p:nvSpPr>
        <p:spPr>
          <a:xfrm>
            <a:off x="457200" y="274638"/>
            <a:ext cx="8229600" cy="6397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Example: Vacuum Cleaner Agent</a:t>
            </a:r>
            <a:endParaRPr/>
          </a:p>
        </p:txBody>
      </p:sp>
      <p:pic>
        <p:nvPicPr>
          <p:cNvPr descr="vacuum2-environment" id="317" name="Google Shape;317;p19"/>
          <p:cNvPicPr preferRelativeResize="0"/>
          <p:nvPr>
            <p:ph idx="1" type="body"/>
          </p:nvPr>
        </p:nvPicPr>
        <p:blipFill rotWithShape="1">
          <a:blip r:embed="rId3">
            <a:alphaModFix/>
          </a:blip>
          <a:srcRect b="0" l="0" r="0" t="0"/>
          <a:stretch/>
        </p:blipFill>
        <p:spPr>
          <a:xfrm>
            <a:off x="3336925" y="1282700"/>
            <a:ext cx="2457450" cy="1257300"/>
          </a:xfrm>
          <a:prstGeom prst="rect">
            <a:avLst/>
          </a:prstGeom>
          <a:noFill/>
          <a:ln>
            <a:noFill/>
          </a:ln>
        </p:spPr>
      </p:pic>
      <p:sp>
        <p:nvSpPr>
          <p:cNvPr id="318" name="Google Shape;318;p19"/>
          <p:cNvSpPr/>
          <p:nvPr/>
        </p:nvSpPr>
        <p:spPr>
          <a:xfrm>
            <a:off x="1125538" y="2697163"/>
            <a:ext cx="6470650" cy="992187"/>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accent2"/>
              </a:buClr>
              <a:buSzPts val="2200"/>
              <a:buFont typeface="Arial"/>
              <a:buChar char="i"/>
            </a:pPr>
            <a:r>
              <a:rPr b="1" i="0" lang="en-US" sz="2200" u="none" cap="none" strike="noStrike">
                <a:solidFill>
                  <a:srgbClr val="CC0000"/>
                </a:solidFill>
                <a:latin typeface="Calibri"/>
                <a:ea typeface="Calibri"/>
                <a:cs typeface="Calibri"/>
                <a:sym typeface="Calibri"/>
              </a:rPr>
              <a:t>Percepts</a:t>
            </a:r>
            <a:r>
              <a:rPr b="1" i="0" lang="en-US" sz="2200" u="none" cap="none" strike="noStrike">
                <a:solidFill>
                  <a:schemeClr val="dk1"/>
                </a:solidFill>
                <a:latin typeface="Calibri"/>
                <a:ea typeface="Calibri"/>
                <a:cs typeface="Calibri"/>
                <a:sym typeface="Calibri"/>
              </a:rPr>
              <a:t>: </a:t>
            </a:r>
            <a:r>
              <a:rPr b="0" i="0" lang="en-US" sz="2200" u="none" cap="none" strike="noStrike">
                <a:solidFill>
                  <a:schemeClr val="dk1"/>
                </a:solidFill>
                <a:latin typeface="Calibri"/>
                <a:ea typeface="Calibri"/>
                <a:cs typeface="Calibri"/>
                <a:sym typeface="Calibri"/>
              </a:rPr>
              <a:t>location and contents, e.g., [</a:t>
            </a:r>
            <a:r>
              <a:rPr b="0" i="1" lang="en-US" sz="2200" u="none" cap="none" strike="noStrike">
                <a:solidFill>
                  <a:schemeClr val="dk1"/>
                </a:solidFill>
                <a:latin typeface="Calibri"/>
                <a:ea typeface="Calibri"/>
                <a:cs typeface="Calibri"/>
                <a:sym typeface="Calibri"/>
              </a:rPr>
              <a:t>A, Dirty</a:t>
            </a:r>
            <a:r>
              <a:rPr b="0" i="0" lang="en-US" sz="2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440"/>
              </a:spcBef>
              <a:spcAft>
                <a:spcPts val="0"/>
              </a:spcAft>
              <a:buClr>
                <a:schemeClr val="accent2"/>
              </a:buClr>
              <a:buSzPts val="2200"/>
              <a:buFont typeface="Arial"/>
              <a:buChar char="i"/>
            </a:pPr>
            <a:r>
              <a:rPr b="1" i="0" lang="en-US" sz="2200" u="none" cap="none" strike="noStrike">
                <a:solidFill>
                  <a:srgbClr val="CC0000"/>
                </a:solidFill>
                <a:latin typeface="Calibri"/>
                <a:ea typeface="Calibri"/>
                <a:cs typeface="Calibri"/>
                <a:sym typeface="Calibri"/>
              </a:rPr>
              <a:t>Actions</a:t>
            </a:r>
            <a:r>
              <a:rPr b="1" i="0" lang="en-US" sz="2200" u="none" cap="none" strike="noStrike">
                <a:solidFill>
                  <a:schemeClr val="dk1"/>
                </a:solidFill>
                <a:latin typeface="Calibri"/>
                <a:ea typeface="Calibri"/>
                <a:cs typeface="Calibri"/>
                <a:sym typeface="Calibri"/>
              </a:rPr>
              <a:t>: </a:t>
            </a:r>
            <a:r>
              <a:rPr b="0" i="1" lang="en-US" sz="2200" u="none" cap="none" strike="noStrike">
                <a:solidFill>
                  <a:schemeClr val="dk1"/>
                </a:solidFill>
                <a:latin typeface="Calibri"/>
                <a:ea typeface="Calibri"/>
                <a:cs typeface="Calibri"/>
                <a:sym typeface="Calibri"/>
              </a:rPr>
              <a:t>Left, Right, Suck, NoOp</a:t>
            </a:r>
            <a:endParaRPr b="0" i="0" sz="1400" u="none" cap="none" strike="noStrike">
              <a:solidFill>
                <a:srgbClr val="000000"/>
              </a:solidFill>
              <a:latin typeface="Arial"/>
              <a:ea typeface="Arial"/>
              <a:cs typeface="Arial"/>
              <a:sym typeface="Arial"/>
            </a:endParaRPr>
          </a:p>
        </p:txBody>
      </p:sp>
      <p:pic>
        <p:nvPicPr>
          <p:cNvPr id="319" name="Google Shape;319;p19"/>
          <p:cNvPicPr preferRelativeResize="0"/>
          <p:nvPr>
            <p:ph idx="2" type="body"/>
          </p:nvPr>
        </p:nvPicPr>
        <p:blipFill rotWithShape="1">
          <a:blip r:embed="rId4">
            <a:alphaModFix/>
          </a:blip>
          <a:srcRect b="0" l="0" r="0" t="0"/>
          <a:stretch/>
        </p:blipFill>
        <p:spPr>
          <a:xfrm>
            <a:off x="850900" y="3673475"/>
            <a:ext cx="7429500" cy="2532063"/>
          </a:xfrm>
          <a:prstGeom prst="rect">
            <a:avLst/>
          </a:prstGeom>
          <a:noFill/>
          <a:ln>
            <a:noFill/>
          </a:ln>
        </p:spPr>
      </p:pic>
      <p:sp>
        <p:nvSpPr>
          <p:cNvPr id="320" name="Google Shape;320;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321" name="Google Shape;321;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322" name="Google Shape;322;p19"/>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3" name="Shape 2053"/>
        <p:cNvGrpSpPr/>
        <p:nvPr/>
      </p:nvGrpSpPr>
      <p:grpSpPr>
        <a:xfrm>
          <a:off x="0" y="0"/>
          <a:ext cx="0" cy="0"/>
          <a:chOff x="0" y="0"/>
          <a:chExt cx="0" cy="0"/>
        </a:xfrm>
      </p:grpSpPr>
      <p:pic>
        <p:nvPicPr>
          <p:cNvPr id="2054" name="Google Shape;2054;p191"/>
          <p:cNvPicPr preferRelativeResize="0"/>
          <p:nvPr>
            <p:ph idx="4294967295" type="body"/>
          </p:nvPr>
        </p:nvPicPr>
        <p:blipFill rotWithShape="1">
          <a:blip r:embed="rId3">
            <a:alphaModFix/>
          </a:blip>
          <a:srcRect b="0" l="0" r="0" t="0"/>
          <a:stretch/>
        </p:blipFill>
        <p:spPr>
          <a:xfrm>
            <a:off x="228600" y="152400"/>
            <a:ext cx="8458200" cy="6248400"/>
          </a:xfrm>
          <a:prstGeom prst="rect">
            <a:avLst/>
          </a:prstGeom>
          <a:noFill/>
          <a:ln>
            <a:noFill/>
          </a:ln>
        </p:spPr>
      </p:pic>
      <p:pic>
        <p:nvPicPr>
          <p:cNvPr id="2055" name="Google Shape;2055;p191"/>
          <p:cNvPicPr preferRelativeResize="0"/>
          <p:nvPr>
            <p:ph idx="4294967295" type="body"/>
          </p:nvPr>
        </p:nvPicPr>
        <p:blipFill rotWithShape="1">
          <a:blip r:embed="rId4">
            <a:alphaModFix/>
          </a:blip>
          <a:srcRect b="0" l="0" r="0" t="0"/>
          <a:stretch/>
        </p:blipFill>
        <p:spPr>
          <a:xfrm>
            <a:off x="484188" y="6400800"/>
            <a:ext cx="8731250" cy="587375"/>
          </a:xfrm>
          <a:prstGeom prst="rect">
            <a:avLst/>
          </a:prstGeom>
          <a:noFill/>
          <a:ln>
            <a:noFill/>
          </a:ln>
        </p:spPr>
      </p:pic>
      <p:sp>
        <p:nvSpPr>
          <p:cNvPr id="2056" name="Google Shape;2056;p191"/>
          <p:cNvSpPr/>
          <p:nvPr/>
        </p:nvSpPr>
        <p:spPr>
          <a:xfrm>
            <a:off x="7696200" y="1676400"/>
            <a:ext cx="457200" cy="3048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7" name="Google Shape;2057;p191"/>
          <p:cNvSpPr/>
          <p:nvPr/>
        </p:nvSpPr>
        <p:spPr>
          <a:xfrm>
            <a:off x="7467600" y="2743200"/>
            <a:ext cx="304800" cy="3048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8" name="Google Shape;2058;p191"/>
          <p:cNvSpPr/>
          <p:nvPr/>
        </p:nvSpPr>
        <p:spPr>
          <a:xfrm>
            <a:off x="8305800" y="2819400"/>
            <a:ext cx="381000" cy="3048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2059" name="Google Shape;2059;p191"/>
          <p:cNvCxnSpPr/>
          <p:nvPr/>
        </p:nvCxnSpPr>
        <p:spPr>
          <a:xfrm flipH="1">
            <a:off x="7543800" y="1981200"/>
            <a:ext cx="304800" cy="762000"/>
          </a:xfrm>
          <a:prstGeom prst="straightConnector1">
            <a:avLst/>
          </a:prstGeom>
          <a:noFill/>
          <a:ln cap="flat" cmpd="sng" w="9525">
            <a:solidFill>
              <a:schemeClr val="dk1"/>
            </a:solidFill>
            <a:prstDash val="solid"/>
            <a:round/>
            <a:headEnd len="sm" w="sm" type="none"/>
            <a:tailEnd len="med" w="med" type="triangle"/>
          </a:ln>
        </p:spPr>
      </p:cxnSp>
      <p:cxnSp>
        <p:nvCxnSpPr>
          <p:cNvPr id="2060" name="Google Shape;2060;p191"/>
          <p:cNvCxnSpPr/>
          <p:nvPr/>
        </p:nvCxnSpPr>
        <p:spPr>
          <a:xfrm rot="10800000">
            <a:off x="8077200" y="1981200"/>
            <a:ext cx="76200" cy="0"/>
          </a:xfrm>
          <a:prstGeom prst="straightConnector1">
            <a:avLst/>
          </a:prstGeom>
          <a:noFill/>
          <a:ln cap="flat" cmpd="sng" w="9525">
            <a:solidFill>
              <a:schemeClr val="dk1"/>
            </a:solidFill>
            <a:prstDash val="solid"/>
            <a:round/>
            <a:headEnd len="sm" w="sm" type="none"/>
            <a:tailEnd len="med" w="med" type="triangle"/>
          </a:ln>
        </p:spPr>
      </p:cxnSp>
      <p:cxnSp>
        <p:nvCxnSpPr>
          <p:cNvPr id="2061" name="Google Shape;2061;p191"/>
          <p:cNvCxnSpPr/>
          <p:nvPr/>
        </p:nvCxnSpPr>
        <p:spPr>
          <a:xfrm>
            <a:off x="8077200" y="1905000"/>
            <a:ext cx="381000" cy="914400"/>
          </a:xfrm>
          <a:prstGeom prst="straightConnector1">
            <a:avLst/>
          </a:prstGeom>
          <a:noFill/>
          <a:ln cap="flat" cmpd="sng" w="9525">
            <a:solidFill>
              <a:schemeClr val="dk1"/>
            </a:solidFill>
            <a:prstDash val="solid"/>
            <a:round/>
            <a:headEnd len="sm" w="sm" type="none"/>
            <a:tailEnd len="med" w="med" type="triangle"/>
          </a:ln>
        </p:spPr>
      </p:cxnSp>
      <p:sp>
        <p:nvSpPr>
          <p:cNvPr id="2062" name="Google Shape;2062;p191"/>
          <p:cNvSpPr txBox="1"/>
          <p:nvPr/>
        </p:nvSpPr>
        <p:spPr>
          <a:xfrm>
            <a:off x="7467600" y="1447800"/>
            <a:ext cx="5334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n</a:t>
            </a:r>
            <a:endParaRPr b="0" i="0" sz="1400" u="none" cap="none" strike="noStrike">
              <a:solidFill>
                <a:srgbClr val="000000"/>
              </a:solidFill>
              <a:latin typeface="Arial"/>
              <a:ea typeface="Arial"/>
              <a:cs typeface="Arial"/>
              <a:sym typeface="Arial"/>
            </a:endParaRPr>
          </a:p>
        </p:txBody>
      </p:sp>
      <p:sp>
        <p:nvSpPr>
          <p:cNvPr id="2063" name="Google Shape;2063;p191"/>
          <p:cNvSpPr txBox="1"/>
          <p:nvPr/>
        </p:nvSpPr>
        <p:spPr>
          <a:xfrm>
            <a:off x="7162800" y="2743200"/>
            <a:ext cx="3810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a:t>
            </a:r>
            <a:endParaRPr b="0" i="0" sz="1400" u="none" cap="none" strike="noStrike">
              <a:solidFill>
                <a:srgbClr val="000000"/>
              </a:solidFill>
              <a:latin typeface="Arial"/>
              <a:ea typeface="Arial"/>
              <a:cs typeface="Arial"/>
              <a:sym typeface="Arial"/>
            </a:endParaRPr>
          </a:p>
        </p:txBody>
      </p:sp>
      <p:sp>
        <p:nvSpPr>
          <p:cNvPr id="2064" name="Google Shape;2064;p191"/>
          <p:cNvSpPr txBox="1"/>
          <p:nvPr/>
        </p:nvSpPr>
        <p:spPr>
          <a:xfrm>
            <a:off x="7391400" y="2133600"/>
            <a:ext cx="3810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2065" name="Google Shape;2065;p191"/>
          <p:cNvSpPr txBox="1"/>
          <p:nvPr/>
        </p:nvSpPr>
        <p:spPr>
          <a:xfrm>
            <a:off x="6553200" y="2971800"/>
            <a:ext cx="2362200" cy="105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(m,p) (p|e)-current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(m,q)-previously calculated distance</a:t>
            </a:r>
            <a:endParaRPr b="0" i="0" sz="1400" u="none" cap="none" strike="noStrike">
              <a:solidFill>
                <a:srgbClr val="000000"/>
              </a:solidFill>
              <a:latin typeface="Arial"/>
              <a:ea typeface="Arial"/>
              <a:cs typeface="Arial"/>
              <a:sym typeface="Arial"/>
            </a:endParaRPr>
          </a:p>
        </p:txBody>
      </p:sp>
      <p:cxnSp>
        <p:nvCxnSpPr>
          <p:cNvPr id="2066" name="Google Shape;2066;p191"/>
          <p:cNvCxnSpPr/>
          <p:nvPr/>
        </p:nvCxnSpPr>
        <p:spPr>
          <a:xfrm rot="10800000">
            <a:off x="8077200" y="1752600"/>
            <a:ext cx="381000" cy="0"/>
          </a:xfrm>
          <a:prstGeom prst="straightConnector1">
            <a:avLst/>
          </a:prstGeom>
          <a:noFill/>
          <a:ln cap="flat" cmpd="sng" w="9525">
            <a:solidFill>
              <a:schemeClr val="dk1"/>
            </a:solidFill>
            <a:prstDash val="solid"/>
            <a:round/>
            <a:headEnd len="sm" w="sm" type="none"/>
            <a:tailEnd len="med" w="med" type="triangle"/>
          </a:ln>
        </p:spPr>
      </p:cxnSp>
      <p:cxnSp>
        <p:nvCxnSpPr>
          <p:cNvPr id="2067" name="Google Shape;2067;p191"/>
          <p:cNvCxnSpPr/>
          <p:nvPr/>
        </p:nvCxnSpPr>
        <p:spPr>
          <a:xfrm>
            <a:off x="609600" y="4191000"/>
            <a:ext cx="304800" cy="0"/>
          </a:xfrm>
          <a:prstGeom prst="straightConnector1">
            <a:avLst/>
          </a:prstGeom>
          <a:noFill/>
          <a:ln cap="flat" cmpd="sng" w="9525">
            <a:solidFill>
              <a:schemeClr val="hlink"/>
            </a:solidFill>
            <a:prstDash val="solid"/>
            <a:round/>
            <a:headEnd len="sm" w="sm" type="none"/>
            <a:tailEnd len="med" w="med" type="triangle"/>
          </a:ln>
        </p:spPr>
      </p:cxnSp>
      <p:cxnSp>
        <p:nvCxnSpPr>
          <p:cNvPr id="2068" name="Google Shape;2068;p191"/>
          <p:cNvCxnSpPr/>
          <p:nvPr/>
        </p:nvCxnSpPr>
        <p:spPr>
          <a:xfrm>
            <a:off x="533400" y="5334000"/>
            <a:ext cx="381000" cy="0"/>
          </a:xfrm>
          <a:prstGeom prst="straightConnector1">
            <a:avLst/>
          </a:prstGeom>
          <a:noFill/>
          <a:ln cap="flat" cmpd="sng" w="9525">
            <a:solidFill>
              <a:schemeClr val="hlink"/>
            </a:solidFill>
            <a:prstDash val="solid"/>
            <a:round/>
            <a:headEnd len="sm" w="sm" type="none"/>
            <a:tailEnd len="med" w="med" type="triangle"/>
          </a:ln>
        </p:spPr>
      </p:cxnSp>
      <p:cxnSp>
        <p:nvCxnSpPr>
          <p:cNvPr id="2069" name="Google Shape;2069;p191"/>
          <p:cNvCxnSpPr/>
          <p:nvPr/>
        </p:nvCxnSpPr>
        <p:spPr>
          <a:xfrm>
            <a:off x="609600" y="6096000"/>
            <a:ext cx="381000" cy="0"/>
          </a:xfrm>
          <a:prstGeom prst="straightConnector1">
            <a:avLst/>
          </a:prstGeom>
          <a:noFill/>
          <a:ln cap="flat" cmpd="sng" w="9525">
            <a:solidFill>
              <a:schemeClr val="hlink"/>
            </a:solidFill>
            <a:prstDash val="solid"/>
            <a:round/>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3" name="Shape 2073"/>
        <p:cNvGrpSpPr/>
        <p:nvPr/>
      </p:nvGrpSpPr>
      <p:grpSpPr>
        <a:xfrm>
          <a:off x="0" y="0"/>
          <a:ext cx="0" cy="0"/>
          <a:chOff x="0" y="0"/>
          <a:chExt cx="0" cy="0"/>
        </a:xfrm>
      </p:grpSpPr>
      <p:sp>
        <p:nvSpPr>
          <p:cNvPr id="2074" name="Google Shape;2074;p192"/>
          <p:cNvSpPr txBox="1"/>
          <p:nvPr>
            <p:ph idx="4294967295" type="title"/>
          </p:nvPr>
        </p:nvSpPr>
        <p:spPr>
          <a:xfrm>
            <a:off x="457200" y="180507"/>
            <a:ext cx="8229600" cy="241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 properties </a:t>
            </a:r>
            <a:endParaRPr/>
          </a:p>
        </p:txBody>
      </p:sp>
      <p:sp>
        <p:nvSpPr>
          <p:cNvPr id="2075" name="Google Shape;2075;p192"/>
          <p:cNvSpPr txBox="1"/>
          <p:nvPr>
            <p:ph idx="4294967295" type="body"/>
          </p:nvPr>
        </p:nvSpPr>
        <p:spPr>
          <a:xfrm>
            <a:off x="152400" y="431800"/>
            <a:ext cx="8839200" cy="6520096"/>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b="1" lang="en-US" sz="2000"/>
              <a:t>         Points to remember:</a:t>
            </a:r>
            <a:endParaRPr sz="2000"/>
          </a:p>
          <a:p>
            <a:pPr indent="-342900" lvl="0" marL="342900" rtl="0" algn="l">
              <a:lnSpc>
                <a:spcPct val="100000"/>
              </a:lnSpc>
              <a:spcBef>
                <a:spcPts val="400"/>
              </a:spcBef>
              <a:spcAft>
                <a:spcPts val="0"/>
              </a:spcAft>
              <a:buClr>
                <a:schemeClr val="dk1"/>
              </a:buClr>
              <a:buSzPts val="2000"/>
              <a:buChar char="•"/>
            </a:pPr>
            <a:r>
              <a:rPr lang="en-US" sz="2000"/>
              <a:t>A* algorithm returns the path which occurred first, and it does not search for all remaining paths.</a:t>
            </a:r>
            <a:endParaRPr/>
          </a:p>
          <a:p>
            <a:pPr indent="-342900" lvl="0" marL="342900" rtl="0" algn="l">
              <a:lnSpc>
                <a:spcPct val="100000"/>
              </a:lnSpc>
              <a:spcBef>
                <a:spcPts val="400"/>
              </a:spcBef>
              <a:spcAft>
                <a:spcPts val="0"/>
              </a:spcAft>
              <a:buClr>
                <a:schemeClr val="dk1"/>
              </a:buClr>
              <a:buSzPts val="2000"/>
              <a:buChar char="•"/>
            </a:pPr>
            <a:r>
              <a:rPr lang="en-US" sz="2000"/>
              <a:t>The efficiency of A* algorithm depends on the quality of heuristic.</a:t>
            </a:r>
            <a:endParaRPr/>
          </a:p>
          <a:p>
            <a:pPr indent="-342900" lvl="0" marL="342900" rtl="0" algn="l">
              <a:lnSpc>
                <a:spcPct val="100000"/>
              </a:lnSpc>
              <a:spcBef>
                <a:spcPts val="400"/>
              </a:spcBef>
              <a:spcAft>
                <a:spcPts val="0"/>
              </a:spcAft>
              <a:buClr>
                <a:schemeClr val="dk1"/>
              </a:buClr>
              <a:buSzPts val="2000"/>
              <a:buChar char="•"/>
            </a:pPr>
            <a:r>
              <a:rPr lang="en-US" sz="2000"/>
              <a:t>A* algorithm expands all nodes which satisfy the condition f(n)</a:t>
            </a:r>
            <a:endParaRPr sz="2000"/>
          </a:p>
          <a:p>
            <a:pPr indent="-342900" lvl="0" marL="342900" rtl="0" algn="l">
              <a:lnSpc>
                <a:spcPct val="100000"/>
              </a:lnSpc>
              <a:spcBef>
                <a:spcPts val="400"/>
              </a:spcBef>
              <a:spcAft>
                <a:spcPts val="0"/>
              </a:spcAft>
              <a:buClr>
                <a:schemeClr val="dk1"/>
              </a:buClr>
              <a:buSzPts val="2000"/>
              <a:buChar char="•"/>
            </a:pPr>
            <a:r>
              <a:rPr b="1" lang="en-US" sz="2000"/>
              <a:t>Complete:</a:t>
            </a:r>
            <a:r>
              <a:rPr lang="en-US" sz="2000"/>
              <a:t> A* algorithm is complete as long as:</a:t>
            </a:r>
            <a:endParaRPr/>
          </a:p>
          <a:p>
            <a:pPr indent="-285750" lvl="1" marL="742950" rtl="0" algn="l">
              <a:lnSpc>
                <a:spcPct val="100000"/>
              </a:lnSpc>
              <a:spcBef>
                <a:spcPts val="320"/>
              </a:spcBef>
              <a:spcAft>
                <a:spcPts val="0"/>
              </a:spcAft>
              <a:buClr>
                <a:schemeClr val="dk1"/>
              </a:buClr>
              <a:buSzPts val="1600"/>
              <a:buChar char="–"/>
            </a:pPr>
            <a:r>
              <a:rPr lang="en-US" sz="1600"/>
              <a:t>Branching factor is finite, Cost at every action is fixed.</a:t>
            </a:r>
            <a:endParaRPr/>
          </a:p>
          <a:p>
            <a:pPr indent="-342900" lvl="0" marL="342900" rtl="0" algn="l">
              <a:lnSpc>
                <a:spcPct val="100000"/>
              </a:lnSpc>
              <a:spcBef>
                <a:spcPts val="400"/>
              </a:spcBef>
              <a:spcAft>
                <a:spcPts val="0"/>
              </a:spcAft>
              <a:buClr>
                <a:schemeClr val="dk1"/>
              </a:buClr>
              <a:buSzPts val="2000"/>
              <a:buChar char="•"/>
            </a:pPr>
            <a:r>
              <a:rPr b="1" lang="en-US" sz="2000"/>
              <a:t>Optimal:</a:t>
            </a:r>
            <a:r>
              <a:rPr lang="en-US" sz="2000"/>
              <a:t> A* search algorithm is optimal if it follows below two conditions:</a:t>
            </a:r>
            <a:endParaRPr/>
          </a:p>
          <a:p>
            <a:pPr indent="-342900" lvl="0" marL="342900" rtl="0" algn="l">
              <a:lnSpc>
                <a:spcPct val="100000"/>
              </a:lnSpc>
              <a:spcBef>
                <a:spcPts val="400"/>
              </a:spcBef>
              <a:spcAft>
                <a:spcPts val="0"/>
              </a:spcAft>
              <a:buClr>
                <a:schemeClr val="dk1"/>
              </a:buClr>
              <a:buSzPts val="2000"/>
              <a:buChar char="•"/>
            </a:pPr>
            <a:r>
              <a:rPr b="1" lang="en-US" sz="2000"/>
              <a:t>Admissible:</a:t>
            </a:r>
            <a:r>
              <a:rPr lang="en-US" sz="2000"/>
              <a:t> The first condition requires for optimality is that h(n) should be an admissible heuristic for A* tree search. An admissible heuristic is optimistic in nature.</a:t>
            </a:r>
            <a:endParaRPr/>
          </a:p>
          <a:p>
            <a:pPr indent="-342900" lvl="0" marL="342900" rtl="0" algn="l">
              <a:lnSpc>
                <a:spcPct val="100000"/>
              </a:lnSpc>
              <a:spcBef>
                <a:spcPts val="400"/>
              </a:spcBef>
              <a:spcAft>
                <a:spcPts val="0"/>
              </a:spcAft>
              <a:buClr>
                <a:schemeClr val="dk1"/>
              </a:buClr>
              <a:buSzPts val="2000"/>
              <a:buChar char="•"/>
            </a:pPr>
            <a:r>
              <a:rPr b="1" lang="en-US" sz="2000"/>
              <a:t>Consistency:</a:t>
            </a:r>
            <a:r>
              <a:rPr lang="en-US" sz="2000"/>
              <a:t> Second required condition is consistency for only A* graph-search.</a:t>
            </a:r>
            <a:endParaRPr/>
          </a:p>
          <a:p>
            <a:pPr indent="-342900" lvl="0" marL="342900" rtl="0" algn="l">
              <a:lnSpc>
                <a:spcPct val="100000"/>
              </a:lnSpc>
              <a:spcBef>
                <a:spcPts val="400"/>
              </a:spcBef>
              <a:spcAft>
                <a:spcPts val="0"/>
              </a:spcAft>
              <a:buClr>
                <a:schemeClr val="dk1"/>
              </a:buClr>
              <a:buSzPts val="2000"/>
              <a:buChar char="•"/>
            </a:pPr>
            <a:r>
              <a:rPr lang="en-US" sz="2000"/>
              <a:t>If the heuristic function is admissible, then A* tree search will always find the least cost path.</a:t>
            </a:r>
            <a:endParaRPr/>
          </a:p>
          <a:p>
            <a:pPr indent="-342900" lvl="0" marL="342900" rtl="0" algn="l">
              <a:lnSpc>
                <a:spcPct val="100000"/>
              </a:lnSpc>
              <a:spcBef>
                <a:spcPts val="400"/>
              </a:spcBef>
              <a:spcAft>
                <a:spcPts val="0"/>
              </a:spcAft>
              <a:buClr>
                <a:schemeClr val="dk1"/>
              </a:buClr>
              <a:buSzPts val="2000"/>
              <a:buChar char="•"/>
            </a:pPr>
            <a:r>
              <a:rPr b="1" lang="en-US" sz="2000"/>
              <a:t>Time Complexity:</a:t>
            </a:r>
            <a:r>
              <a:rPr lang="en-US" sz="2000"/>
              <a:t> The time complexity of A* search algorithm depends on heuristic function, and the number of nodes expanded is exponential to the depth of solution d. So the time complexity is O(b^d), where b is the branching factor.</a:t>
            </a:r>
            <a:endParaRPr/>
          </a:p>
          <a:p>
            <a:pPr indent="-342900" lvl="0" marL="342900" rtl="0" algn="l">
              <a:lnSpc>
                <a:spcPct val="100000"/>
              </a:lnSpc>
              <a:spcBef>
                <a:spcPts val="400"/>
              </a:spcBef>
              <a:spcAft>
                <a:spcPts val="0"/>
              </a:spcAft>
              <a:buClr>
                <a:schemeClr val="dk1"/>
              </a:buClr>
              <a:buSzPts val="2000"/>
              <a:buChar char="•"/>
            </a:pPr>
            <a:r>
              <a:rPr b="1" lang="en-US" sz="2000"/>
              <a:t>Space Complexity:</a:t>
            </a:r>
            <a:r>
              <a:rPr lang="en-US" sz="2000"/>
              <a:t> The space complexity of A* search algorithm is </a:t>
            </a:r>
            <a:r>
              <a:rPr b="1" lang="en-US" sz="2000"/>
              <a:t>O(b^d)</a:t>
            </a:r>
            <a:endParaRPr sz="2000"/>
          </a:p>
          <a:p>
            <a:pPr indent="-215900" lvl="0" marL="342900" rtl="0" algn="l">
              <a:lnSpc>
                <a:spcPct val="100000"/>
              </a:lnSpc>
              <a:spcBef>
                <a:spcPts val="400"/>
              </a:spcBef>
              <a:spcAft>
                <a:spcPts val="0"/>
              </a:spcAft>
              <a:buClr>
                <a:schemeClr val="dk1"/>
              </a:buClr>
              <a:buSzPts val="2000"/>
              <a:buNone/>
            </a:pPr>
            <a:r>
              <a:t/>
            </a:r>
            <a:endParaRPr sz="2000"/>
          </a:p>
          <a:p>
            <a:pPr indent="-254000" lvl="0" marL="342900" rtl="0" algn="l">
              <a:lnSpc>
                <a:spcPct val="100000"/>
              </a:lnSpc>
              <a:spcBef>
                <a:spcPts val="280"/>
              </a:spcBef>
              <a:spcAft>
                <a:spcPts val="0"/>
              </a:spcAft>
              <a:buClr>
                <a:schemeClr val="dk1"/>
              </a:buClr>
              <a:buSzPts val="1400"/>
              <a:buNone/>
            </a:pPr>
            <a:r>
              <a:t/>
            </a:r>
            <a:endParaRPr sz="1400"/>
          </a:p>
        </p:txBody>
      </p:sp>
      <p:pic>
        <p:nvPicPr>
          <p:cNvPr id="2076" name="Google Shape;2076;p192"/>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11" st="1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12" st="1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5">
                                            <p:txEl>
                                              <p:pRg end="13" st="1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0" name="Shape 2080"/>
        <p:cNvGrpSpPr/>
        <p:nvPr/>
      </p:nvGrpSpPr>
      <p:grpSpPr>
        <a:xfrm>
          <a:off x="0" y="0"/>
          <a:ext cx="0" cy="0"/>
          <a:chOff x="0" y="0"/>
          <a:chExt cx="0" cy="0"/>
        </a:xfrm>
      </p:grpSpPr>
      <p:sp>
        <p:nvSpPr>
          <p:cNvPr id="2081" name="Google Shape;2081;p193"/>
          <p:cNvSpPr txBox="1"/>
          <p:nvPr>
            <p:ph type="title"/>
          </p:nvPr>
        </p:nvSpPr>
        <p:spPr>
          <a:xfrm>
            <a:off x="1090613" y="228600"/>
            <a:ext cx="6757987" cy="5778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Example of A* search</a:t>
            </a:r>
            <a:endParaRPr/>
          </a:p>
        </p:txBody>
      </p:sp>
      <p:sp>
        <p:nvSpPr>
          <p:cNvPr id="2082" name="Google Shape;2082;p193"/>
          <p:cNvSpPr/>
          <p:nvPr/>
        </p:nvSpPr>
        <p:spPr>
          <a:xfrm>
            <a:off x="4876800" y="21145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3" name="Google Shape;2083;p193"/>
          <p:cNvSpPr/>
          <p:nvPr/>
        </p:nvSpPr>
        <p:spPr>
          <a:xfrm>
            <a:off x="3759200" y="285750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2084" name="Google Shape;2084;p193"/>
          <p:cNvSpPr/>
          <p:nvPr/>
        </p:nvSpPr>
        <p:spPr>
          <a:xfrm>
            <a:off x="2235200" y="38290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5" name="Google Shape;2085;p193"/>
          <p:cNvSpPr/>
          <p:nvPr/>
        </p:nvSpPr>
        <p:spPr>
          <a:xfrm>
            <a:off x="4165600" y="38290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6" name="Google Shape;2086;p193"/>
          <p:cNvSpPr/>
          <p:nvPr/>
        </p:nvSpPr>
        <p:spPr>
          <a:xfrm>
            <a:off x="5795963" y="3860800"/>
            <a:ext cx="508000" cy="285750"/>
          </a:xfrm>
          <a:prstGeom prst="ellipse">
            <a:avLst/>
          </a:prstGeom>
          <a:solidFill>
            <a:srgbClr val="FFFF99"/>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7" name="Google Shape;2087;p193"/>
          <p:cNvSpPr/>
          <p:nvPr/>
        </p:nvSpPr>
        <p:spPr>
          <a:xfrm>
            <a:off x="7721600" y="38290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2088" name="Google Shape;2088;p193"/>
          <p:cNvSpPr/>
          <p:nvPr/>
        </p:nvSpPr>
        <p:spPr>
          <a:xfrm>
            <a:off x="4876800" y="21145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089" name="Google Shape;2089;p193"/>
          <p:cNvSpPr/>
          <p:nvPr/>
        </p:nvSpPr>
        <p:spPr>
          <a:xfrm>
            <a:off x="2235200" y="38290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a:t>
            </a:r>
            <a:endParaRPr b="0" i="0" sz="1400" u="none" cap="none" strike="noStrike">
              <a:solidFill>
                <a:srgbClr val="000000"/>
              </a:solidFill>
              <a:latin typeface="Arial"/>
              <a:ea typeface="Arial"/>
              <a:cs typeface="Arial"/>
              <a:sym typeface="Arial"/>
            </a:endParaRPr>
          </a:p>
        </p:txBody>
      </p:sp>
      <p:sp>
        <p:nvSpPr>
          <p:cNvPr id="2090" name="Google Shape;2090;p193"/>
          <p:cNvSpPr/>
          <p:nvPr/>
        </p:nvSpPr>
        <p:spPr>
          <a:xfrm>
            <a:off x="4165600" y="382905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2091" name="Google Shape;2091;p193"/>
          <p:cNvSpPr/>
          <p:nvPr/>
        </p:nvSpPr>
        <p:spPr>
          <a:xfrm>
            <a:off x="2946400" y="491490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i</a:t>
            </a:r>
            <a:endParaRPr b="0" i="0" sz="1400" u="none" cap="none" strike="noStrike">
              <a:solidFill>
                <a:srgbClr val="000000"/>
              </a:solidFill>
              <a:latin typeface="Arial"/>
              <a:ea typeface="Arial"/>
              <a:cs typeface="Arial"/>
              <a:sym typeface="Arial"/>
            </a:endParaRPr>
          </a:p>
        </p:txBody>
      </p:sp>
      <p:sp>
        <p:nvSpPr>
          <p:cNvPr id="2092" name="Google Shape;2092;p193"/>
          <p:cNvSpPr/>
          <p:nvPr/>
        </p:nvSpPr>
        <p:spPr>
          <a:xfrm>
            <a:off x="1016000" y="491490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h</a:t>
            </a:r>
            <a:endParaRPr b="0" i="0" sz="1400" u="none" cap="none" strike="noStrike">
              <a:solidFill>
                <a:srgbClr val="000000"/>
              </a:solidFill>
              <a:latin typeface="Arial"/>
              <a:ea typeface="Arial"/>
              <a:cs typeface="Arial"/>
              <a:sym typeface="Arial"/>
            </a:endParaRPr>
          </a:p>
        </p:txBody>
      </p:sp>
      <p:sp>
        <p:nvSpPr>
          <p:cNvPr id="2093" name="Google Shape;2093;p193"/>
          <p:cNvSpPr/>
          <p:nvPr/>
        </p:nvSpPr>
        <p:spPr>
          <a:xfrm>
            <a:off x="6807200" y="491490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k</a:t>
            </a:r>
            <a:endParaRPr b="0" i="0" sz="1400" u="none" cap="none" strike="noStrike">
              <a:solidFill>
                <a:srgbClr val="000000"/>
              </a:solidFill>
              <a:latin typeface="Arial"/>
              <a:ea typeface="Arial"/>
              <a:cs typeface="Arial"/>
              <a:sym typeface="Arial"/>
            </a:endParaRPr>
          </a:p>
        </p:txBody>
      </p:sp>
      <p:sp>
        <p:nvSpPr>
          <p:cNvPr id="2094" name="Google Shape;2094;p193"/>
          <p:cNvSpPr/>
          <p:nvPr/>
        </p:nvSpPr>
        <p:spPr>
          <a:xfrm>
            <a:off x="6197600" y="2857500"/>
            <a:ext cx="508000" cy="28575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cxnSp>
        <p:nvCxnSpPr>
          <p:cNvPr id="2095" name="Google Shape;2095;p193"/>
          <p:cNvCxnSpPr/>
          <p:nvPr/>
        </p:nvCxnSpPr>
        <p:spPr>
          <a:xfrm flipH="1">
            <a:off x="4165600" y="2400300"/>
            <a:ext cx="812800" cy="457200"/>
          </a:xfrm>
          <a:prstGeom prst="straightConnector1">
            <a:avLst/>
          </a:prstGeom>
          <a:noFill/>
          <a:ln cap="flat" cmpd="sng" w="12700">
            <a:solidFill>
              <a:schemeClr val="dk1"/>
            </a:solidFill>
            <a:prstDash val="solid"/>
            <a:round/>
            <a:headEnd len="sm" w="sm" type="none"/>
            <a:tailEnd len="med" w="med" type="triangle"/>
          </a:ln>
        </p:spPr>
      </p:cxnSp>
      <p:cxnSp>
        <p:nvCxnSpPr>
          <p:cNvPr id="2096" name="Google Shape;2096;p193"/>
          <p:cNvCxnSpPr/>
          <p:nvPr/>
        </p:nvCxnSpPr>
        <p:spPr>
          <a:xfrm>
            <a:off x="5283200" y="2400300"/>
            <a:ext cx="1016000" cy="457200"/>
          </a:xfrm>
          <a:prstGeom prst="straightConnector1">
            <a:avLst/>
          </a:prstGeom>
          <a:noFill/>
          <a:ln cap="flat" cmpd="sng" w="12700">
            <a:solidFill>
              <a:srgbClr val="00CC00"/>
            </a:solidFill>
            <a:prstDash val="solid"/>
            <a:round/>
            <a:headEnd len="sm" w="sm" type="none"/>
            <a:tailEnd len="med" w="med" type="triangle"/>
          </a:ln>
        </p:spPr>
      </p:cxnSp>
      <p:cxnSp>
        <p:nvCxnSpPr>
          <p:cNvPr id="2097" name="Google Shape;2097;p193"/>
          <p:cNvCxnSpPr/>
          <p:nvPr/>
        </p:nvCxnSpPr>
        <p:spPr>
          <a:xfrm flipH="1">
            <a:off x="2641600" y="3143250"/>
            <a:ext cx="1219200" cy="742950"/>
          </a:xfrm>
          <a:prstGeom prst="straightConnector1">
            <a:avLst/>
          </a:prstGeom>
          <a:noFill/>
          <a:ln cap="flat" cmpd="sng" w="12700">
            <a:solidFill>
              <a:schemeClr val="dk1"/>
            </a:solidFill>
            <a:prstDash val="solid"/>
            <a:round/>
            <a:headEnd len="sm" w="sm" type="none"/>
            <a:tailEnd len="med" w="med" type="triangle"/>
          </a:ln>
        </p:spPr>
      </p:cxnSp>
      <p:cxnSp>
        <p:nvCxnSpPr>
          <p:cNvPr id="2098" name="Google Shape;2098;p193"/>
          <p:cNvCxnSpPr/>
          <p:nvPr/>
        </p:nvCxnSpPr>
        <p:spPr>
          <a:xfrm>
            <a:off x="4064000" y="3143250"/>
            <a:ext cx="304800" cy="685800"/>
          </a:xfrm>
          <a:prstGeom prst="straightConnector1">
            <a:avLst/>
          </a:prstGeom>
          <a:noFill/>
          <a:ln cap="flat" cmpd="sng" w="12700">
            <a:solidFill>
              <a:schemeClr val="dk1"/>
            </a:solidFill>
            <a:prstDash val="solid"/>
            <a:round/>
            <a:headEnd len="sm" w="sm" type="none"/>
            <a:tailEnd len="med" w="med" type="triangle"/>
          </a:ln>
        </p:spPr>
      </p:cxnSp>
      <p:cxnSp>
        <p:nvCxnSpPr>
          <p:cNvPr id="2099" name="Google Shape;2099;p193"/>
          <p:cNvCxnSpPr/>
          <p:nvPr/>
        </p:nvCxnSpPr>
        <p:spPr>
          <a:xfrm flipH="1">
            <a:off x="6096000" y="3143250"/>
            <a:ext cx="304800" cy="685800"/>
          </a:xfrm>
          <a:prstGeom prst="straightConnector1">
            <a:avLst/>
          </a:prstGeom>
          <a:noFill/>
          <a:ln cap="flat" cmpd="sng" w="12700">
            <a:solidFill>
              <a:srgbClr val="00CC00"/>
            </a:solidFill>
            <a:prstDash val="solid"/>
            <a:round/>
            <a:headEnd len="sm" w="sm" type="none"/>
            <a:tailEnd len="med" w="med" type="triangle"/>
          </a:ln>
        </p:spPr>
      </p:cxnSp>
      <p:cxnSp>
        <p:nvCxnSpPr>
          <p:cNvPr id="2100" name="Google Shape;2100;p193"/>
          <p:cNvCxnSpPr/>
          <p:nvPr/>
        </p:nvCxnSpPr>
        <p:spPr>
          <a:xfrm>
            <a:off x="6604000" y="3086100"/>
            <a:ext cx="1320800" cy="742950"/>
          </a:xfrm>
          <a:prstGeom prst="straightConnector1">
            <a:avLst/>
          </a:prstGeom>
          <a:noFill/>
          <a:ln cap="flat" cmpd="sng" w="12700">
            <a:solidFill>
              <a:schemeClr val="dk1"/>
            </a:solidFill>
            <a:prstDash val="solid"/>
            <a:round/>
            <a:headEnd len="sm" w="sm" type="none"/>
            <a:tailEnd len="med" w="med" type="triangle"/>
          </a:ln>
        </p:spPr>
      </p:cxnSp>
      <p:cxnSp>
        <p:nvCxnSpPr>
          <p:cNvPr id="2101" name="Google Shape;2101;p193"/>
          <p:cNvCxnSpPr/>
          <p:nvPr/>
        </p:nvCxnSpPr>
        <p:spPr>
          <a:xfrm flipH="1">
            <a:off x="1320800" y="4114800"/>
            <a:ext cx="1016000" cy="800100"/>
          </a:xfrm>
          <a:prstGeom prst="straightConnector1">
            <a:avLst/>
          </a:prstGeom>
          <a:noFill/>
          <a:ln cap="flat" cmpd="sng" w="12700">
            <a:solidFill>
              <a:schemeClr val="dk1"/>
            </a:solidFill>
            <a:prstDash val="solid"/>
            <a:round/>
            <a:headEnd len="sm" w="sm" type="none"/>
            <a:tailEnd len="med" w="med" type="triangle"/>
          </a:ln>
        </p:spPr>
      </p:cxnSp>
      <p:cxnSp>
        <p:nvCxnSpPr>
          <p:cNvPr id="2102" name="Google Shape;2102;p193"/>
          <p:cNvCxnSpPr/>
          <p:nvPr/>
        </p:nvCxnSpPr>
        <p:spPr>
          <a:xfrm flipH="1">
            <a:off x="3251200" y="4114800"/>
            <a:ext cx="1117600" cy="800100"/>
          </a:xfrm>
          <a:prstGeom prst="straightConnector1">
            <a:avLst/>
          </a:prstGeom>
          <a:noFill/>
          <a:ln cap="flat" cmpd="sng" w="12700">
            <a:solidFill>
              <a:schemeClr val="dk1"/>
            </a:solidFill>
            <a:prstDash val="solid"/>
            <a:round/>
            <a:headEnd len="sm" w="sm" type="none"/>
            <a:tailEnd len="med" w="med" type="triangle"/>
          </a:ln>
        </p:spPr>
      </p:cxnSp>
      <p:cxnSp>
        <p:nvCxnSpPr>
          <p:cNvPr id="2103" name="Google Shape;2103;p193"/>
          <p:cNvCxnSpPr/>
          <p:nvPr/>
        </p:nvCxnSpPr>
        <p:spPr>
          <a:xfrm>
            <a:off x="4470400" y="4114800"/>
            <a:ext cx="609600" cy="800100"/>
          </a:xfrm>
          <a:prstGeom prst="straightConnector1">
            <a:avLst/>
          </a:prstGeom>
          <a:noFill/>
          <a:ln cap="flat" cmpd="sng" w="12700">
            <a:solidFill>
              <a:schemeClr val="dk1"/>
            </a:solidFill>
            <a:prstDash val="solid"/>
            <a:round/>
            <a:headEnd len="sm" w="sm" type="none"/>
            <a:tailEnd len="med" w="med" type="triangle"/>
          </a:ln>
        </p:spPr>
      </p:cxnSp>
      <p:cxnSp>
        <p:nvCxnSpPr>
          <p:cNvPr id="2104" name="Google Shape;2104;p193"/>
          <p:cNvCxnSpPr/>
          <p:nvPr/>
        </p:nvCxnSpPr>
        <p:spPr>
          <a:xfrm>
            <a:off x="6197600" y="4114800"/>
            <a:ext cx="812800" cy="800100"/>
          </a:xfrm>
          <a:prstGeom prst="straightConnector1">
            <a:avLst/>
          </a:prstGeom>
          <a:noFill/>
          <a:ln cap="flat" cmpd="sng" w="12700">
            <a:solidFill>
              <a:schemeClr val="dk1"/>
            </a:solidFill>
            <a:prstDash val="solid"/>
            <a:round/>
            <a:headEnd len="sm" w="sm" type="none"/>
            <a:tailEnd len="med" w="med" type="triangle"/>
          </a:ln>
        </p:spPr>
      </p:cxnSp>
      <p:sp>
        <p:nvSpPr>
          <p:cNvPr id="2105" name="Google Shape;2105;p193"/>
          <p:cNvSpPr/>
          <p:nvPr/>
        </p:nvSpPr>
        <p:spPr>
          <a:xfrm>
            <a:off x="4876800" y="4914900"/>
            <a:ext cx="508000" cy="285750"/>
          </a:xfrm>
          <a:prstGeom prst="ellipse">
            <a:avLst/>
          </a:prstGeom>
          <a:solidFill>
            <a:srgbClr val="FFFF99"/>
          </a:solidFill>
          <a:ln cap="flat" cmpd="sng" w="127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6" name="Google Shape;2106;p193"/>
          <p:cNvSpPr txBox="1"/>
          <p:nvPr/>
        </p:nvSpPr>
        <p:spPr>
          <a:xfrm>
            <a:off x="5872163" y="3746500"/>
            <a:ext cx="381000" cy="342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f</a:t>
            </a:r>
            <a:endParaRPr b="0" i="0" sz="1400" u="none" cap="none" strike="noStrike">
              <a:solidFill>
                <a:srgbClr val="000000"/>
              </a:solidFill>
              <a:latin typeface="Arial"/>
              <a:ea typeface="Arial"/>
              <a:cs typeface="Arial"/>
              <a:sym typeface="Arial"/>
            </a:endParaRPr>
          </a:p>
        </p:txBody>
      </p:sp>
      <p:sp>
        <p:nvSpPr>
          <p:cNvPr id="2107" name="Google Shape;2107;p193"/>
          <p:cNvSpPr txBox="1"/>
          <p:nvPr/>
        </p:nvSpPr>
        <p:spPr>
          <a:xfrm>
            <a:off x="5003800" y="4797425"/>
            <a:ext cx="268288"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j</a:t>
            </a:r>
            <a:endParaRPr b="0" i="0" sz="1400" u="none" cap="none" strike="noStrike">
              <a:solidFill>
                <a:srgbClr val="000000"/>
              </a:solidFill>
              <a:latin typeface="Arial"/>
              <a:ea typeface="Arial"/>
              <a:cs typeface="Arial"/>
              <a:sym typeface="Arial"/>
            </a:endParaRPr>
          </a:p>
        </p:txBody>
      </p:sp>
      <p:cxnSp>
        <p:nvCxnSpPr>
          <p:cNvPr id="2108" name="Google Shape;2108;p193"/>
          <p:cNvCxnSpPr/>
          <p:nvPr/>
        </p:nvCxnSpPr>
        <p:spPr>
          <a:xfrm flipH="1">
            <a:off x="3759200" y="2171700"/>
            <a:ext cx="914400" cy="571500"/>
          </a:xfrm>
          <a:prstGeom prst="straightConnector1">
            <a:avLst/>
          </a:prstGeom>
          <a:noFill/>
          <a:ln cap="rnd" cmpd="sng" w="12700">
            <a:solidFill>
              <a:schemeClr val="dk1"/>
            </a:solidFill>
            <a:prstDash val="dot"/>
            <a:round/>
            <a:headEnd len="sm" w="sm" type="none"/>
            <a:tailEnd len="med" w="med" type="triangle"/>
          </a:ln>
        </p:spPr>
      </p:cxnSp>
      <p:sp>
        <p:nvSpPr>
          <p:cNvPr id="2109" name="Google Shape;2109;p193"/>
          <p:cNvSpPr txBox="1"/>
          <p:nvPr/>
        </p:nvSpPr>
        <p:spPr>
          <a:xfrm>
            <a:off x="5580063" y="2060575"/>
            <a:ext cx="1008062"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=1.6</a:t>
            </a:r>
            <a:endParaRPr b="0" i="0" sz="1600" u="none" cap="none" strike="noStrike">
              <a:solidFill>
                <a:schemeClr val="dk1"/>
              </a:solidFill>
              <a:latin typeface="Tahoma"/>
              <a:ea typeface="Tahoma"/>
              <a:cs typeface="Tahoma"/>
              <a:sym typeface="Tahoma"/>
            </a:endParaRPr>
          </a:p>
        </p:txBody>
      </p:sp>
      <p:sp>
        <p:nvSpPr>
          <p:cNvPr id="2110" name="Google Shape;2110;p193"/>
          <p:cNvSpPr txBox="1"/>
          <p:nvPr/>
        </p:nvSpPr>
        <p:spPr>
          <a:xfrm>
            <a:off x="2771775" y="2852738"/>
            <a:ext cx="7921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=0.7</a:t>
            </a:r>
            <a:endParaRPr b="0" i="0" sz="1600" u="none" cap="none" strike="noStrike">
              <a:solidFill>
                <a:schemeClr val="dk1"/>
              </a:solidFill>
              <a:latin typeface="Tahoma"/>
              <a:ea typeface="Tahoma"/>
              <a:cs typeface="Tahoma"/>
              <a:sym typeface="Tahoma"/>
            </a:endParaRPr>
          </a:p>
        </p:txBody>
      </p:sp>
      <p:sp>
        <p:nvSpPr>
          <p:cNvPr id="2111" name="Google Shape;2111;p193"/>
          <p:cNvSpPr txBox="1"/>
          <p:nvPr/>
        </p:nvSpPr>
        <p:spPr>
          <a:xfrm>
            <a:off x="6804025" y="2781300"/>
            <a:ext cx="10080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=0.8</a:t>
            </a:r>
            <a:endParaRPr b="0" i="0" sz="1600" u="none" cap="none" strike="noStrike">
              <a:solidFill>
                <a:schemeClr val="dk1"/>
              </a:solidFill>
              <a:latin typeface="Tahoma"/>
              <a:ea typeface="Tahoma"/>
              <a:cs typeface="Tahoma"/>
              <a:sym typeface="Tahoma"/>
            </a:endParaRPr>
          </a:p>
        </p:txBody>
      </p:sp>
      <p:sp>
        <p:nvSpPr>
          <p:cNvPr id="2112" name="Google Shape;2112;p193"/>
          <p:cNvSpPr txBox="1"/>
          <p:nvPr/>
        </p:nvSpPr>
        <p:spPr>
          <a:xfrm>
            <a:off x="1331913" y="3860800"/>
            <a:ext cx="792162"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=1.8</a:t>
            </a:r>
            <a:endParaRPr b="0" i="0" sz="1600" u="none" cap="none" strike="noStrike">
              <a:solidFill>
                <a:schemeClr val="dk1"/>
              </a:solidFill>
              <a:latin typeface="Tahoma"/>
              <a:ea typeface="Tahoma"/>
              <a:cs typeface="Tahoma"/>
              <a:sym typeface="Tahoma"/>
            </a:endParaRPr>
          </a:p>
        </p:txBody>
      </p:sp>
      <p:sp>
        <p:nvSpPr>
          <p:cNvPr id="2113" name="Google Shape;2113;p193"/>
          <p:cNvSpPr txBox="1"/>
          <p:nvPr/>
        </p:nvSpPr>
        <p:spPr>
          <a:xfrm>
            <a:off x="3276600" y="3860800"/>
            <a:ext cx="7921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=0.9</a:t>
            </a:r>
            <a:endParaRPr b="0" i="0" sz="1600" u="none" cap="none" strike="noStrike">
              <a:solidFill>
                <a:schemeClr val="dk1"/>
              </a:solidFill>
              <a:latin typeface="Tahoma"/>
              <a:ea typeface="Tahoma"/>
              <a:cs typeface="Tahoma"/>
              <a:sym typeface="Tahoma"/>
            </a:endParaRPr>
          </a:p>
        </p:txBody>
      </p:sp>
      <p:sp>
        <p:nvSpPr>
          <p:cNvPr id="2114" name="Google Shape;2114;p193"/>
          <p:cNvSpPr txBox="1"/>
          <p:nvPr/>
        </p:nvSpPr>
        <p:spPr>
          <a:xfrm>
            <a:off x="6948488" y="3789363"/>
            <a:ext cx="790575"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=2.7</a:t>
            </a:r>
            <a:endParaRPr b="0" i="0" sz="1600" u="none" cap="none" strike="noStrike">
              <a:solidFill>
                <a:schemeClr val="dk1"/>
              </a:solidFill>
              <a:latin typeface="Tahoma"/>
              <a:ea typeface="Tahoma"/>
              <a:cs typeface="Tahoma"/>
              <a:sym typeface="Tahoma"/>
            </a:endParaRPr>
          </a:p>
        </p:txBody>
      </p:sp>
      <p:sp>
        <p:nvSpPr>
          <p:cNvPr id="2115" name="Google Shape;2115;p193"/>
          <p:cNvSpPr txBox="1"/>
          <p:nvPr/>
        </p:nvSpPr>
        <p:spPr>
          <a:xfrm>
            <a:off x="5435600" y="4868863"/>
            <a:ext cx="7921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=0</a:t>
            </a:r>
            <a:endParaRPr b="0" i="0" sz="1600" u="none" cap="none" strike="noStrike">
              <a:solidFill>
                <a:schemeClr val="dk1"/>
              </a:solidFill>
              <a:latin typeface="Tahoma"/>
              <a:ea typeface="Tahoma"/>
              <a:cs typeface="Tahoma"/>
              <a:sym typeface="Tahoma"/>
            </a:endParaRPr>
          </a:p>
        </p:txBody>
      </p:sp>
      <p:sp>
        <p:nvSpPr>
          <p:cNvPr id="2116" name="Google Shape;2116;p193"/>
          <p:cNvSpPr txBox="1"/>
          <p:nvPr/>
        </p:nvSpPr>
        <p:spPr>
          <a:xfrm>
            <a:off x="3563938" y="4868863"/>
            <a:ext cx="792162"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=3.7</a:t>
            </a:r>
            <a:endParaRPr b="0" i="0" sz="1600" u="none" cap="none" strike="noStrike">
              <a:solidFill>
                <a:schemeClr val="dk1"/>
              </a:solidFill>
              <a:latin typeface="Tahoma"/>
              <a:ea typeface="Tahoma"/>
              <a:cs typeface="Tahoma"/>
              <a:sym typeface="Tahoma"/>
            </a:endParaRPr>
          </a:p>
        </p:txBody>
      </p:sp>
      <p:sp>
        <p:nvSpPr>
          <p:cNvPr id="2117" name="Google Shape;2117;p193"/>
          <p:cNvSpPr txBox="1"/>
          <p:nvPr/>
        </p:nvSpPr>
        <p:spPr>
          <a:xfrm>
            <a:off x="1619250" y="4868863"/>
            <a:ext cx="7921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=4.9</a:t>
            </a:r>
            <a:endParaRPr b="0" i="0" sz="1600" u="none" cap="none" strike="noStrike">
              <a:solidFill>
                <a:schemeClr val="dk1"/>
              </a:solidFill>
              <a:latin typeface="Tahoma"/>
              <a:ea typeface="Tahoma"/>
              <a:cs typeface="Tahoma"/>
              <a:sym typeface="Tahoma"/>
            </a:endParaRPr>
          </a:p>
        </p:txBody>
      </p:sp>
      <p:sp>
        <p:nvSpPr>
          <p:cNvPr id="2118" name="Google Shape;2118;p193"/>
          <p:cNvSpPr txBox="1"/>
          <p:nvPr/>
        </p:nvSpPr>
        <p:spPr>
          <a:xfrm>
            <a:off x="7451725" y="4868863"/>
            <a:ext cx="792163"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=6.2</a:t>
            </a:r>
            <a:endParaRPr b="0" i="0" sz="1600" u="none" cap="none" strike="noStrike">
              <a:solidFill>
                <a:schemeClr val="dk1"/>
              </a:solidFill>
              <a:latin typeface="Tahoma"/>
              <a:ea typeface="Tahoma"/>
              <a:cs typeface="Tahoma"/>
              <a:sym typeface="Tahoma"/>
            </a:endParaRPr>
          </a:p>
        </p:txBody>
      </p:sp>
      <p:sp>
        <p:nvSpPr>
          <p:cNvPr id="2119" name="Google Shape;2119;p193"/>
          <p:cNvSpPr txBox="1"/>
          <p:nvPr/>
        </p:nvSpPr>
        <p:spPr>
          <a:xfrm>
            <a:off x="5148263" y="3789363"/>
            <a:ext cx="647700"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=0</a:t>
            </a:r>
            <a:endParaRPr b="0" i="0" sz="1600" u="none" cap="none" strike="noStrike">
              <a:solidFill>
                <a:schemeClr val="dk1"/>
              </a:solidFill>
              <a:latin typeface="Tahoma"/>
              <a:ea typeface="Tahoma"/>
              <a:cs typeface="Tahoma"/>
              <a:sym typeface="Tahoma"/>
            </a:endParaRPr>
          </a:p>
        </p:txBody>
      </p:sp>
      <p:cxnSp>
        <p:nvCxnSpPr>
          <p:cNvPr id="2120" name="Google Shape;2120;p193"/>
          <p:cNvCxnSpPr/>
          <p:nvPr/>
        </p:nvCxnSpPr>
        <p:spPr>
          <a:xfrm flipH="1">
            <a:off x="5867400" y="3141663"/>
            <a:ext cx="288925" cy="574675"/>
          </a:xfrm>
          <a:prstGeom prst="straightConnector1">
            <a:avLst/>
          </a:prstGeom>
          <a:noFill/>
          <a:ln cap="flat" cmpd="sng" w="9525">
            <a:solidFill>
              <a:schemeClr val="dk1"/>
            </a:solidFill>
            <a:prstDash val="dot"/>
            <a:round/>
            <a:headEnd len="sm" w="sm" type="none"/>
            <a:tailEnd len="med" w="med" type="triangle"/>
          </a:ln>
        </p:spPr>
      </p:cxnSp>
      <p:cxnSp>
        <p:nvCxnSpPr>
          <p:cNvPr id="2121" name="Google Shape;2121;p193"/>
          <p:cNvCxnSpPr/>
          <p:nvPr/>
        </p:nvCxnSpPr>
        <p:spPr>
          <a:xfrm>
            <a:off x="4572000" y="2997200"/>
            <a:ext cx="1439863" cy="0"/>
          </a:xfrm>
          <a:prstGeom prst="straightConnector1">
            <a:avLst/>
          </a:prstGeom>
          <a:noFill/>
          <a:ln cap="flat" cmpd="sng" w="9525">
            <a:solidFill>
              <a:schemeClr val="dk1"/>
            </a:solidFill>
            <a:prstDash val="dot"/>
            <a:round/>
            <a:headEnd len="sm" w="sm" type="none"/>
            <a:tailEnd len="med" w="med" type="triangle"/>
          </a:ln>
        </p:spPr>
      </p:cxnSp>
      <p:sp>
        <p:nvSpPr>
          <p:cNvPr id="2122" name="Google Shape;2122;p193"/>
          <p:cNvSpPr txBox="1"/>
          <p:nvPr/>
        </p:nvSpPr>
        <p:spPr>
          <a:xfrm>
            <a:off x="468313" y="5445125"/>
            <a:ext cx="7559675" cy="977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Tahoma"/>
                <a:ea typeface="Tahoma"/>
                <a:cs typeface="Tahoma"/>
                <a:sym typeface="Tahoma"/>
              </a:rPr>
              <a:t>Cost per arc = 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600"/>
              <a:buFont typeface="Arial"/>
              <a:buNone/>
            </a:pP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 values are admissible, e.g. at b, actual cost of reaching goal (j) is 1+1=2 but h’ is only 0.7. At b, </a:t>
            </a:r>
            <a:r>
              <a:rPr b="0" i="1" lang="en-US" sz="1600" u="none" cap="none" strike="noStrike">
                <a:solidFill>
                  <a:schemeClr val="dk1"/>
                </a:solidFill>
                <a:latin typeface="Tahoma"/>
                <a:ea typeface="Tahoma"/>
                <a:cs typeface="Tahoma"/>
                <a:sym typeface="Tahoma"/>
              </a:rPr>
              <a:t>f </a:t>
            </a:r>
            <a:r>
              <a:rPr b="0" i="0" lang="en-US" sz="1600" u="none" cap="none" strike="noStrike">
                <a:solidFill>
                  <a:schemeClr val="dk1"/>
                </a:solidFill>
                <a:latin typeface="Tahoma"/>
                <a:ea typeface="Tahoma"/>
                <a:cs typeface="Tahoma"/>
                <a:sym typeface="Tahoma"/>
              </a:rPr>
              <a:t>(b) =</a:t>
            </a:r>
            <a:r>
              <a:rPr b="0" i="1" lang="en-US" sz="1600" u="none" cap="none" strike="noStrike">
                <a:solidFill>
                  <a:schemeClr val="dk1"/>
                </a:solidFill>
                <a:latin typeface="Tahoma"/>
                <a:ea typeface="Tahoma"/>
                <a:cs typeface="Tahoma"/>
                <a:sym typeface="Tahoma"/>
              </a:rPr>
              <a:t>g </a:t>
            </a:r>
            <a:r>
              <a:rPr b="0" i="0" lang="en-US" sz="1600" u="none" cap="none" strike="noStrike">
                <a:solidFill>
                  <a:schemeClr val="dk1"/>
                </a:solidFill>
                <a:latin typeface="Tahoma"/>
                <a:ea typeface="Tahoma"/>
                <a:cs typeface="Tahoma"/>
                <a:sym typeface="Tahoma"/>
              </a:rPr>
              <a:t>(b) + </a:t>
            </a:r>
            <a:r>
              <a:rPr b="0" i="1" lang="en-US" sz="1600" u="none" cap="none" strike="noStrike">
                <a:solidFill>
                  <a:schemeClr val="dk1"/>
                </a:solidFill>
                <a:latin typeface="Tahoma"/>
                <a:ea typeface="Tahoma"/>
                <a:cs typeface="Tahoma"/>
                <a:sym typeface="Tahoma"/>
              </a:rPr>
              <a:t>h’</a:t>
            </a:r>
            <a:r>
              <a:rPr b="0" i="0" lang="en-US" sz="1600" u="none" cap="none" strike="noStrike">
                <a:solidFill>
                  <a:schemeClr val="dk1"/>
                </a:solidFill>
                <a:latin typeface="Tahoma"/>
                <a:ea typeface="Tahoma"/>
                <a:cs typeface="Tahoma"/>
                <a:sym typeface="Tahoma"/>
              </a:rPr>
              <a:t> (b) = 1 + 0.7 =1.7 </a:t>
            </a:r>
            <a:r>
              <a:rPr b="0" i="0" lang="en-US" sz="1800" u="none" cap="none" strike="noStrike">
                <a:solidFill>
                  <a:schemeClr val="dk1"/>
                </a:solidFill>
                <a:latin typeface="Tahoma"/>
                <a:ea typeface="Tahoma"/>
                <a:cs typeface="Tahoma"/>
                <a:sym typeface="Tahoma"/>
              </a:rPr>
              <a:t>  </a:t>
            </a:r>
            <a:endParaRPr b="0" i="0" sz="1800" u="none" cap="none" strike="noStrike">
              <a:solidFill>
                <a:schemeClr val="dk1"/>
              </a:solidFill>
              <a:latin typeface="Tahoma"/>
              <a:ea typeface="Tahoma"/>
              <a:cs typeface="Tahoma"/>
              <a:sym typeface="Tahoma"/>
            </a:endParaRPr>
          </a:p>
        </p:txBody>
      </p:sp>
      <p:pic>
        <p:nvPicPr>
          <p:cNvPr id="2123" name="Google Shape;2123;p193"/>
          <p:cNvPicPr preferRelativeResize="0"/>
          <p:nvPr/>
        </p:nvPicPr>
        <p:blipFill rotWithShape="1">
          <a:blip r:embed="rId3">
            <a:alphaModFix/>
          </a:blip>
          <a:srcRect b="0" l="0" r="0" t="0"/>
          <a:stretch/>
        </p:blipFill>
        <p:spPr>
          <a:xfrm>
            <a:off x="0" y="127000"/>
            <a:ext cx="914400" cy="863600"/>
          </a:xfrm>
          <a:prstGeom prst="rect">
            <a:avLst/>
          </a:prstGeom>
          <a:noFill/>
          <a:ln>
            <a:noFill/>
          </a:ln>
        </p:spPr>
      </p:pic>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7" name="Shape 2127"/>
        <p:cNvGrpSpPr/>
        <p:nvPr/>
      </p:nvGrpSpPr>
      <p:grpSpPr>
        <a:xfrm>
          <a:off x="0" y="0"/>
          <a:ext cx="0" cy="0"/>
          <a:chOff x="0" y="0"/>
          <a:chExt cx="0" cy="0"/>
        </a:xfrm>
      </p:grpSpPr>
      <p:sp>
        <p:nvSpPr>
          <p:cNvPr id="2128" name="Google Shape;2128;p194"/>
          <p:cNvSpPr txBox="1"/>
          <p:nvPr>
            <p:ph type="title"/>
          </p:nvPr>
        </p:nvSpPr>
        <p:spPr>
          <a:xfrm>
            <a:off x="1143000" y="0"/>
            <a:ext cx="7793038" cy="1462088"/>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 example</a:t>
            </a:r>
            <a:endParaRPr/>
          </a:p>
        </p:txBody>
      </p:sp>
      <p:pic>
        <p:nvPicPr>
          <p:cNvPr descr="astar-progress01c" id="2129" name="Google Shape;2129;p194"/>
          <p:cNvPicPr preferRelativeResize="0"/>
          <p:nvPr/>
        </p:nvPicPr>
        <p:blipFill rotWithShape="1">
          <a:blip r:embed="rId3">
            <a:alphaModFix/>
          </a:blip>
          <a:srcRect b="0" l="0" r="0" t="0"/>
          <a:stretch/>
        </p:blipFill>
        <p:spPr>
          <a:xfrm>
            <a:off x="1828800" y="1524000"/>
            <a:ext cx="5410200" cy="2219325"/>
          </a:xfrm>
          <a:prstGeom prst="rect">
            <a:avLst/>
          </a:prstGeom>
          <a:noFill/>
          <a:ln>
            <a:noFill/>
          </a:ln>
        </p:spPr>
      </p:pic>
      <p:pic>
        <p:nvPicPr>
          <p:cNvPr descr="romania2" id="2130" name="Google Shape;2130;p194"/>
          <p:cNvPicPr preferRelativeResize="0"/>
          <p:nvPr/>
        </p:nvPicPr>
        <p:blipFill rotWithShape="1">
          <a:blip r:embed="rId4">
            <a:alphaModFix/>
          </a:blip>
          <a:srcRect b="0" l="0" r="0" t="0"/>
          <a:stretch/>
        </p:blipFill>
        <p:spPr>
          <a:xfrm>
            <a:off x="1447800" y="3868738"/>
            <a:ext cx="6096000" cy="2989262"/>
          </a:xfrm>
          <a:prstGeom prst="rect">
            <a:avLst/>
          </a:prstGeom>
          <a:noFill/>
          <a:ln>
            <a:noFill/>
          </a:ln>
        </p:spPr>
      </p:pic>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4" name="Shape 2134"/>
        <p:cNvGrpSpPr/>
        <p:nvPr/>
      </p:nvGrpSpPr>
      <p:grpSpPr>
        <a:xfrm>
          <a:off x="0" y="0"/>
          <a:ext cx="0" cy="0"/>
          <a:chOff x="0" y="0"/>
          <a:chExt cx="0" cy="0"/>
        </a:xfrm>
      </p:grpSpPr>
      <p:pic>
        <p:nvPicPr>
          <p:cNvPr descr="astar-progress02c" id="2135" name="Google Shape;2135;p195"/>
          <p:cNvPicPr preferRelativeResize="0"/>
          <p:nvPr/>
        </p:nvPicPr>
        <p:blipFill rotWithShape="1">
          <a:blip r:embed="rId3">
            <a:alphaModFix/>
          </a:blip>
          <a:srcRect b="0" l="0" r="0" t="0"/>
          <a:stretch/>
        </p:blipFill>
        <p:spPr>
          <a:xfrm>
            <a:off x="1905000" y="1524000"/>
            <a:ext cx="5410200" cy="2219325"/>
          </a:xfrm>
          <a:prstGeom prst="rect">
            <a:avLst/>
          </a:prstGeom>
          <a:noFill/>
          <a:ln>
            <a:noFill/>
          </a:ln>
        </p:spPr>
      </p:pic>
      <p:sp>
        <p:nvSpPr>
          <p:cNvPr id="2136" name="Google Shape;2136;p19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 example</a:t>
            </a:r>
            <a:endParaRPr/>
          </a:p>
        </p:txBody>
      </p:sp>
      <p:pic>
        <p:nvPicPr>
          <p:cNvPr descr="romania2" id="2137" name="Google Shape;2137;p195"/>
          <p:cNvPicPr preferRelativeResize="0"/>
          <p:nvPr/>
        </p:nvPicPr>
        <p:blipFill rotWithShape="1">
          <a:blip r:embed="rId4">
            <a:alphaModFix/>
          </a:blip>
          <a:srcRect b="0" l="0" r="0" t="0"/>
          <a:stretch/>
        </p:blipFill>
        <p:spPr>
          <a:xfrm>
            <a:off x="1447800" y="3868738"/>
            <a:ext cx="6096000" cy="2989262"/>
          </a:xfrm>
          <a:prstGeom prst="rect">
            <a:avLst/>
          </a:prstGeom>
          <a:noFill/>
          <a:ln>
            <a:noFill/>
          </a:ln>
        </p:spPr>
      </p:pic>
    </p:spTree>
  </p:cSld>
  <p:clrMapOvr>
    <a:masterClrMapping/>
  </p:clrMapOvr>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1" name="Shape 2141"/>
        <p:cNvGrpSpPr/>
        <p:nvPr/>
      </p:nvGrpSpPr>
      <p:grpSpPr>
        <a:xfrm>
          <a:off x="0" y="0"/>
          <a:ext cx="0" cy="0"/>
          <a:chOff x="0" y="0"/>
          <a:chExt cx="0" cy="0"/>
        </a:xfrm>
      </p:grpSpPr>
      <p:sp>
        <p:nvSpPr>
          <p:cNvPr id="2142" name="Google Shape;2142;p19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 example</a:t>
            </a:r>
            <a:endParaRPr/>
          </a:p>
        </p:txBody>
      </p:sp>
      <p:pic>
        <p:nvPicPr>
          <p:cNvPr descr="astar-progress03c" id="2143" name="Google Shape;2143;p196"/>
          <p:cNvPicPr preferRelativeResize="0"/>
          <p:nvPr/>
        </p:nvPicPr>
        <p:blipFill rotWithShape="1">
          <a:blip r:embed="rId3">
            <a:alphaModFix/>
          </a:blip>
          <a:srcRect b="0" l="0" r="0" t="0"/>
          <a:stretch/>
        </p:blipFill>
        <p:spPr>
          <a:xfrm>
            <a:off x="1905000" y="1524000"/>
            <a:ext cx="5410200" cy="2219325"/>
          </a:xfrm>
          <a:prstGeom prst="rect">
            <a:avLst/>
          </a:prstGeom>
          <a:noFill/>
          <a:ln>
            <a:noFill/>
          </a:ln>
        </p:spPr>
      </p:pic>
      <p:pic>
        <p:nvPicPr>
          <p:cNvPr descr="romania2" id="2144" name="Google Shape;2144;p196"/>
          <p:cNvPicPr preferRelativeResize="0"/>
          <p:nvPr/>
        </p:nvPicPr>
        <p:blipFill rotWithShape="1">
          <a:blip r:embed="rId4">
            <a:alphaModFix/>
          </a:blip>
          <a:srcRect b="0" l="0" r="0" t="0"/>
          <a:stretch/>
        </p:blipFill>
        <p:spPr>
          <a:xfrm>
            <a:off x="1447800" y="3868738"/>
            <a:ext cx="6096000" cy="2989262"/>
          </a:xfrm>
          <a:prstGeom prst="rect">
            <a:avLst/>
          </a:prstGeom>
          <a:noFill/>
          <a:ln>
            <a:noFill/>
          </a:ln>
        </p:spPr>
      </p:pic>
    </p:spTree>
  </p:cSld>
  <p:clrMapOvr>
    <a:masterClrMapping/>
  </p:clrMapOvr>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8" name="Shape 2148"/>
        <p:cNvGrpSpPr/>
        <p:nvPr/>
      </p:nvGrpSpPr>
      <p:grpSpPr>
        <a:xfrm>
          <a:off x="0" y="0"/>
          <a:ext cx="0" cy="0"/>
          <a:chOff x="0" y="0"/>
          <a:chExt cx="0" cy="0"/>
        </a:xfrm>
      </p:grpSpPr>
      <p:sp>
        <p:nvSpPr>
          <p:cNvPr id="2149" name="Google Shape;2149;p19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 example</a:t>
            </a:r>
            <a:endParaRPr/>
          </a:p>
        </p:txBody>
      </p:sp>
      <p:pic>
        <p:nvPicPr>
          <p:cNvPr descr="astar-progress04c" id="2150" name="Google Shape;2150;p197"/>
          <p:cNvPicPr preferRelativeResize="0"/>
          <p:nvPr/>
        </p:nvPicPr>
        <p:blipFill rotWithShape="1">
          <a:blip r:embed="rId3">
            <a:alphaModFix/>
          </a:blip>
          <a:srcRect b="0" l="0" r="0" t="0"/>
          <a:stretch/>
        </p:blipFill>
        <p:spPr>
          <a:xfrm>
            <a:off x="1905000" y="1524000"/>
            <a:ext cx="5410200" cy="2219325"/>
          </a:xfrm>
          <a:prstGeom prst="rect">
            <a:avLst/>
          </a:prstGeom>
          <a:noFill/>
          <a:ln>
            <a:noFill/>
          </a:ln>
        </p:spPr>
      </p:pic>
      <p:pic>
        <p:nvPicPr>
          <p:cNvPr descr="romania2" id="2151" name="Google Shape;2151;p197"/>
          <p:cNvPicPr preferRelativeResize="0"/>
          <p:nvPr/>
        </p:nvPicPr>
        <p:blipFill rotWithShape="1">
          <a:blip r:embed="rId4">
            <a:alphaModFix/>
          </a:blip>
          <a:srcRect b="0" l="0" r="0" t="0"/>
          <a:stretch/>
        </p:blipFill>
        <p:spPr>
          <a:xfrm>
            <a:off x="1447800" y="3868738"/>
            <a:ext cx="6096000" cy="2989262"/>
          </a:xfrm>
          <a:prstGeom prst="rect">
            <a:avLst/>
          </a:prstGeom>
          <a:noFill/>
          <a:ln>
            <a:noFill/>
          </a:ln>
        </p:spPr>
      </p:pic>
    </p:spTree>
  </p:cSld>
  <p:clrMapOvr>
    <a:masterClrMapping/>
  </p:clrMapOvr>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5" name="Shape 2155"/>
        <p:cNvGrpSpPr/>
        <p:nvPr/>
      </p:nvGrpSpPr>
      <p:grpSpPr>
        <a:xfrm>
          <a:off x="0" y="0"/>
          <a:ext cx="0" cy="0"/>
          <a:chOff x="0" y="0"/>
          <a:chExt cx="0" cy="0"/>
        </a:xfrm>
      </p:grpSpPr>
      <p:sp>
        <p:nvSpPr>
          <p:cNvPr id="2156" name="Google Shape;2156;p19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 example</a:t>
            </a:r>
            <a:endParaRPr/>
          </a:p>
        </p:txBody>
      </p:sp>
      <p:pic>
        <p:nvPicPr>
          <p:cNvPr descr="astar-progress05c" id="2157" name="Google Shape;2157;p198"/>
          <p:cNvPicPr preferRelativeResize="0"/>
          <p:nvPr/>
        </p:nvPicPr>
        <p:blipFill rotWithShape="1">
          <a:blip r:embed="rId3">
            <a:alphaModFix/>
          </a:blip>
          <a:srcRect b="0" l="0" r="0" t="0"/>
          <a:stretch/>
        </p:blipFill>
        <p:spPr>
          <a:xfrm>
            <a:off x="1905000" y="1524000"/>
            <a:ext cx="5410200" cy="2219325"/>
          </a:xfrm>
          <a:prstGeom prst="rect">
            <a:avLst/>
          </a:prstGeom>
          <a:noFill/>
          <a:ln>
            <a:noFill/>
          </a:ln>
        </p:spPr>
      </p:pic>
      <p:pic>
        <p:nvPicPr>
          <p:cNvPr descr="romania2" id="2158" name="Google Shape;2158;p198"/>
          <p:cNvPicPr preferRelativeResize="0"/>
          <p:nvPr/>
        </p:nvPicPr>
        <p:blipFill rotWithShape="1">
          <a:blip r:embed="rId4">
            <a:alphaModFix/>
          </a:blip>
          <a:srcRect b="0" l="0" r="0" t="0"/>
          <a:stretch/>
        </p:blipFill>
        <p:spPr>
          <a:xfrm>
            <a:off x="1447800" y="3868738"/>
            <a:ext cx="6096000" cy="2989262"/>
          </a:xfrm>
          <a:prstGeom prst="rect">
            <a:avLst/>
          </a:prstGeom>
          <a:noFill/>
          <a:ln>
            <a:noFill/>
          </a:ln>
        </p:spPr>
      </p:pic>
    </p:spTree>
  </p:cSld>
  <p:clrMapOvr>
    <a:masterClrMapping/>
  </p:clrMapOvr>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2" name="Shape 2162"/>
        <p:cNvGrpSpPr/>
        <p:nvPr/>
      </p:nvGrpSpPr>
      <p:grpSpPr>
        <a:xfrm>
          <a:off x="0" y="0"/>
          <a:ext cx="0" cy="0"/>
          <a:chOff x="0" y="0"/>
          <a:chExt cx="0" cy="0"/>
        </a:xfrm>
      </p:grpSpPr>
      <p:sp>
        <p:nvSpPr>
          <p:cNvPr id="2163" name="Google Shape;2163;p19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 example</a:t>
            </a:r>
            <a:endParaRPr/>
          </a:p>
        </p:txBody>
      </p:sp>
      <p:pic>
        <p:nvPicPr>
          <p:cNvPr descr="astar-progress06c" id="2164" name="Google Shape;2164;p199"/>
          <p:cNvPicPr preferRelativeResize="0"/>
          <p:nvPr/>
        </p:nvPicPr>
        <p:blipFill rotWithShape="1">
          <a:blip r:embed="rId3">
            <a:alphaModFix/>
          </a:blip>
          <a:srcRect b="0" l="0" r="0" t="0"/>
          <a:stretch/>
        </p:blipFill>
        <p:spPr>
          <a:xfrm>
            <a:off x="1905000" y="1524000"/>
            <a:ext cx="5410200" cy="2219325"/>
          </a:xfrm>
          <a:prstGeom prst="rect">
            <a:avLst/>
          </a:prstGeom>
          <a:noFill/>
          <a:ln>
            <a:noFill/>
          </a:ln>
        </p:spPr>
      </p:pic>
      <p:pic>
        <p:nvPicPr>
          <p:cNvPr descr="romania2" id="2165" name="Google Shape;2165;p199"/>
          <p:cNvPicPr preferRelativeResize="0"/>
          <p:nvPr/>
        </p:nvPicPr>
        <p:blipFill rotWithShape="1">
          <a:blip r:embed="rId4">
            <a:alphaModFix/>
          </a:blip>
          <a:srcRect b="0" l="0" r="0" t="0"/>
          <a:stretch/>
        </p:blipFill>
        <p:spPr>
          <a:xfrm>
            <a:off x="1447800" y="3868738"/>
            <a:ext cx="6096000" cy="2989262"/>
          </a:xfrm>
          <a:prstGeom prst="rect">
            <a:avLst/>
          </a:prstGeom>
          <a:noFill/>
          <a:ln>
            <a:noFill/>
          </a:ln>
        </p:spPr>
      </p:pic>
    </p:spTree>
  </p:cSld>
  <p:clrMapOvr>
    <a:masterClrMapping/>
  </p:clrMapOvr>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9" name="Shape 2169"/>
        <p:cNvGrpSpPr/>
        <p:nvPr/>
      </p:nvGrpSpPr>
      <p:grpSpPr>
        <a:xfrm>
          <a:off x="0" y="0"/>
          <a:ext cx="0" cy="0"/>
          <a:chOff x="0" y="0"/>
          <a:chExt cx="0" cy="0"/>
        </a:xfrm>
      </p:grpSpPr>
      <p:sp>
        <p:nvSpPr>
          <p:cNvPr id="2170" name="Google Shape;2170;p200"/>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a:t>
            </a:r>
            <a:endParaRPr/>
          </a:p>
        </p:txBody>
      </p:sp>
      <p:pic>
        <p:nvPicPr>
          <p:cNvPr id="2171" name="Google Shape;2171;p200"/>
          <p:cNvPicPr preferRelativeResize="0"/>
          <p:nvPr/>
        </p:nvPicPr>
        <p:blipFill rotWithShape="1">
          <a:blip r:embed="rId3">
            <a:alphaModFix/>
          </a:blip>
          <a:srcRect b="0" l="0" r="0" t="0"/>
          <a:stretch/>
        </p:blipFill>
        <p:spPr>
          <a:xfrm>
            <a:off x="3919538" y="1752600"/>
            <a:ext cx="1304925" cy="733425"/>
          </a:xfrm>
          <a:prstGeom prst="rect">
            <a:avLst/>
          </a:prstGeom>
          <a:noFill/>
          <a:ln>
            <a:noFill/>
          </a:ln>
        </p:spPr>
      </p:pic>
      <p:pic>
        <p:nvPicPr>
          <p:cNvPr id="2172" name="Google Shape;2172;p200"/>
          <p:cNvPicPr preferRelativeResize="0"/>
          <p:nvPr/>
        </p:nvPicPr>
        <p:blipFill rotWithShape="1">
          <a:blip r:embed="rId4">
            <a:alphaModFix/>
          </a:blip>
          <a:srcRect b="0" l="0" r="0" t="0"/>
          <a:stretch/>
        </p:blipFill>
        <p:spPr>
          <a:xfrm>
            <a:off x="876300" y="3476625"/>
            <a:ext cx="7391400" cy="1323975"/>
          </a:xfrm>
          <a:prstGeom prst="rect">
            <a:avLst/>
          </a:prstGeom>
          <a:noFill/>
          <a:ln>
            <a:noFill/>
          </a:ln>
        </p:spPr>
      </p:pic>
      <p:sp>
        <p:nvSpPr>
          <p:cNvPr id="2173" name="Google Shape;2173;p200"/>
          <p:cNvSpPr txBox="1"/>
          <p:nvPr/>
        </p:nvSpPr>
        <p:spPr>
          <a:xfrm>
            <a:off x="2362200" y="3733800"/>
            <a:ext cx="5334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FF"/>
                </a:solidFill>
                <a:latin typeface="Calibri"/>
                <a:ea typeface="Calibri"/>
                <a:cs typeface="Calibri"/>
                <a:sym typeface="Calibri"/>
              </a:rPr>
              <a:t>140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
          <p:cNvSpPr txBox="1"/>
          <p:nvPr>
            <p:ph idx="1" type="body"/>
          </p:nvPr>
        </p:nvSpPr>
        <p:spPr>
          <a:xfrm>
            <a:off x="457200" y="2362200"/>
            <a:ext cx="8229600" cy="3763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lang="en-US" sz="2000"/>
              <a:t>Part-I</a:t>
            </a:r>
            <a:endParaRPr/>
          </a:p>
          <a:p>
            <a:pPr indent="-342900" lvl="0" marL="342900" rtl="0" algn="l">
              <a:lnSpc>
                <a:spcPct val="100000"/>
              </a:lnSpc>
              <a:spcBef>
                <a:spcPts val="400"/>
              </a:spcBef>
              <a:spcAft>
                <a:spcPts val="0"/>
              </a:spcAft>
              <a:buClr>
                <a:schemeClr val="dk1"/>
              </a:buClr>
              <a:buSzPts val="2000"/>
              <a:buChar char="•"/>
            </a:pPr>
            <a:r>
              <a:rPr lang="en-US" sz="2000"/>
              <a:t>History and Introduction to AI, </a:t>
            </a:r>
            <a:endParaRPr/>
          </a:p>
          <a:p>
            <a:pPr indent="-342900" lvl="0" marL="342900" rtl="0" algn="l">
              <a:lnSpc>
                <a:spcPct val="100000"/>
              </a:lnSpc>
              <a:spcBef>
                <a:spcPts val="400"/>
              </a:spcBef>
              <a:spcAft>
                <a:spcPts val="0"/>
              </a:spcAft>
              <a:buClr>
                <a:schemeClr val="dk1"/>
              </a:buClr>
              <a:buSzPts val="2000"/>
              <a:buChar char="•"/>
            </a:pPr>
            <a:r>
              <a:rPr lang="en-US" sz="2000"/>
              <a:t> Intelligent Agent,  </a:t>
            </a:r>
            <a:endParaRPr/>
          </a:p>
          <a:p>
            <a:pPr indent="-342900" lvl="0" marL="342900" rtl="0" algn="l">
              <a:lnSpc>
                <a:spcPct val="100000"/>
              </a:lnSpc>
              <a:spcBef>
                <a:spcPts val="400"/>
              </a:spcBef>
              <a:spcAft>
                <a:spcPts val="0"/>
              </a:spcAft>
              <a:buClr>
                <a:schemeClr val="dk1"/>
              </a:buClr>
              <a:buSzPts val="2000"/>
              <a:buChar char="•"/>
            </a:pPr>
            <a:r>
              <a:rPr lang="en-US" sz="2000"/>
              <a:t>Types of agents, </a:t>
            </a:r>
            <a:endParaRPr/>
          </a:p>
          <a:p>
            <a:pPr indent="-342900" lvl="0" marL="342900" rtl="0" algn="l">
              <a:lnSpc>
                <a:spcPct val="100000"/>
              </a:lnSpc>
              <a:spcBef>
                <a:spcPts val="400"/>
              </a:spcBef>
              <a:spcAft>
                <a:spcPts val="0"/>
              </a:spcAft>
              <a:buClr>
                <a:schemeClr val="dk1"/>
              </a:buClr>
              <a:buSzPts val="2000"/>
              <a:buChar char="•"/>
            </a:pPr>
            <a:r>
              <a:rPr lang="en-US" sz="2000"/>
              <a:t>Environment and types, </a:t>
            </a:r>
            <a:endParaRPr/>
          </a:p>
          <a:p>
            <a:pPr indent="-342900" lvl="0" marL="342900" rtl="0" algn="l">
              <a:lnSpc>
                <a:spcPct val="100000"/>
              </a:lnSpc>
              <a:spcBef>
                <a:spcPts val="400"/>
              </a:spcBef>
              <a:spcAft>
                <a:spcPts val="0"/>
              </a:spcAft>
              <a:buClr>
                <a:schemeClr val="dk1"/>
              </a:buClr>
              <a:buSzPts val="2000"/>
              <a:buChar char="•"/>
            </a:pPr>
            <a:r>
              <a:rPr lang="en-US" sz="2000"/>
              <a:t>Typical AI problems</a:t>
            </a:r>
            <a:endParaRPr/>
          </a:p>
        </p:txBody>
      </p:sp>
      <p:sp>
        <p:nvSpPr>
          <p:cNvPr id="104" name="Google Shape;104;p2"/>
          <p:cNvSpPr txBox="1"/>
          <p:nvPr>
            <p:ph type="title"/>
          </p:nvPr>
        </p:nvSpPr>
        <p:spPr>
          <a:xfrm>
            <a:off x="609600" y="990600"/>
            <a:ext cx="7848600" cy="623888"/>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48611"/>
              <a:buNone/>
            </a:pPr>
            <a:r>
              <a:rPr lang="en-US" sz="3200"/>
              <a:t>UNIT-I</a:t>
            </a:r>
            <a:br>
              <a:rPr lang="en-US" sz="3200"/>
            </a:br>
            <a:r>
              <a:rPr b="1" lang="en-US" sz="3200"/>
              <a:t>Introduction to Artificial Intelligence and Search Strategies</a:t>
            </a:r>
            <a:br>
              <a:rPr lang="en-US" sz="3200"/>
            </a:br>
            <a:endParaRPr sz="3200"/>
          </a:p>
        </p:txBody>
      </p:sp>
      <p:sp>
        <p:nvSpPr>
          <p:cNvPr id="105" name="Google Shape;105;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AI   UNIT-I</a:t>
            </a:r>
            <a:endParaRPr/>
          </a:p>
        </p:txBody>
      </p:sp>
      <p:sp>
        <p:nvSpPr>
          <p:cNvPr id="106" name="Google Shape;106;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107" name="Google Shape;107;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108" name="Google Shape;108;p2"/>
          <p:cNvPicPr preferRelativeResize="0"/>
          <p:nvPr/>
        </p:nvPicPr>
        <p:blipFill rotWithShape="1">
          <a:blip r:embed="rId3">
            <a:alphaModFix/>
          </a:blip>
          <a:srcRect b="0" l="0" r="0" t="0"/>
          <a:stretch/>
        </p:blipFill>
        <p:spPr>
          <a:xfrm>
            <a:off x="0" y="0"/>
            <a:ext cx="1270000" cy="12001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20"/>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29" name="Google Shape;329;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600">
                <a:solidFill>
                  <a:srgbClr val="7030A0"/>
                </a:solidFill>
              </a:rPr>
              <a:t>What is an Intelligent Agent</a:t>
            </a:r>
            <a:endParaRPr/>
          </a:p>
        </p:txBody>
      </p:sp>
      <p:sp>
        <p:nvSpPr>
          <p:cNvPr id="330" name="Google Shape;330;p20"/>
          <p:cNvSpPr txBox="1"/>
          <p:nvPr>
            <p:ph idx="1" type="body"/>
          </p:nvPr>
        </p:nvSpPr>
        <p:spPr>
          <a:xfrm>
            <a:off x="457200" y="1219200"/>
            <a:ext cx="8229600" cy="4906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7030A0"/>
              </a:buClr>
              <a:buSzPts val="2000"/>
              <a:buChar char="•"/>
            </a:pPr>
            <a:r>
              <a:rPr lang="en-US" sz="2000">
                <a:solidFill>
                  <a:srgbClr val="7030A0"/>
                </a:solidFill>
              </a:rPr>
              <a:t>Limited Rationality</a:t>
            </a:r>
            <a:endParaRPr/>
          </a:p>
          <a:p>
            <a:pPr indent="-285750" lvl="1" marL="742950" rtl="0" algn="l">
              <a:lnSpc>
                <a:spcPct val="100000"/>
              </a:lnSpc>
              <a:spcBef>
                <a:spcPts val="360"/>
              </a:spcBef>
              <a:spcAft>
                <a:spcPts val="0"/>
              </a:spcAft>
              <a:buClr>
                <a:schemeClr val="dk1"/>
              </a:buClr>
              <a:buSzPts val="1800"/>
              <a:buChar char="–"/>
            </a:pPr>
            <a:r>
              <a:rPr lang="en-US" sz="1800"/>
              <a:t>limited sensors, actuators, and computing power may make Rationality impossible</a:t>
            </a:r>
            <a:endParaRPr/>
          </a:p>
          <a:p>
            <a:pPr indent="-285750" lvl="1" marL="742950" rtl="0" algn="l">
              <a:lnSpc>
                <a:spcPct val="100000"/>
              </a:lnSpc>
              <a:spcBef>
                <a:spcPts val="360"/>
              </a:spcBef>
              <a:spcAft>
                <a:spcPts val="0"/>
              </a:spcAft>
              <a:buClr>
                <a:schemeClr val="dk1"/>
              </a:buClr>
              <a:buSzPts val="1800"/>
              <a:buChar char="–"/>
            </a:pPr>
            <a:r>
              <a:rPr lang="en-US" sz="1800"/>
              <a:t>Theory of NP-completeness: some problems are likely impossible to solve quickly on ANY computer</a:t>
            </a:r>
            <a:endParaRPr/>
          </a:p>
          <a:p>
            <a:pPr indent="-285750" lvl="1" marL="742950" rtl="0" algn="l">
              <a:lnSpc>
                <a:spcPct val="100000"/>
              </a:lnSpc>
              <a:spcBef>
                <a:spcPts val="360"/>
              </a:spcBef>
              <a:spcAft>
                <a:spcPts val="0"/>
              </a:spcAft>
              <a:buClr>
                <a:schemeClr val="dk1"/>
              </a:buClr>
              <a:buSzPts val="1800"/>
              <a:buChar char="–"/>
            </a:pPr>
            <a:r>
              <a:rPr lang="en-US" sz="1800"/>
              <a:t>Both natural and artificial intelligence are always limited</a:t>
            </a:r>
            <a:endParaRPr/>
          </a:p>
          <a:p>
            <a:pPr indent="0" lvl="1" marL="457200" rtl="0" algn="l">
              <a:lnSpc>
                <a:spcPct val="100000"/>
              </a:lnSpc>
              <a:spcBef>
                <a:spcPts val="360"/>
              </a:spcBef>
              <a:spcAft>
                <a:spcPts val="0"/>
              </a:spcAft>
              <a:buClr>
                <a:schemeClr val="dk1"/>
              </a:buClr>
              <a:buSzPts val="1800"/>
              <a:buNone/>
            </a:pPr>
            <a:r>
              <a:t/>
            </a:r>
            <a:endParaRPr sz="1800"/>
          </a:p>
          <a:p>
            <a:pPr indent="0" lvl="1" marL="457200" rtl="0" algn="l">
              <a:lnSpc>
                <a:spcPct val="100000"/>
              </a:lnSpc>
              <a:spcBef>
                <a:spcPts val="360"/>
              </a:spcBef>
              <a:spcAft>
                <a:spcPts val="0"/>
              </a:spcAft>
              <a:buClr>
                <a:schemeClr val="dk1"/>
              </a:buClr>
              <a:buSzPts val="1800"/>
              <a:buNone/>
            </a:pPr>
            <a:r>
              <a:rPr b="1" lang="en-US" sz="1800"/>
              <a:t>Degree of Rationality: the degree to which the agent’s internal "thinking" maximizes its performance measure, given</a:t>
            </a:r>
            <a:endParaRPr/>
          </a:p>
          <a:p>
            <a:pPr indent="-228600" lvl="2" marL="1143000" rtl="0" algn="l">
              <a:lnSpc>
                <a:spcPct val="100000"/>
              </a:lnSpc>
              <a:spcBef>
                <a:spcPts val="480"/>
              </a:spcBef>
              <a:spcAft>
                <a:spcPts val="0"/>
              </a:spcAft>
              <a:buClr>
                <a:schemeClr val="dk1"/>
              </a:buClr>
              <a:buSzPts val="2400"/>
              <a:buChar char="•"/>
            </a:pPr>
            <a:r>
              <a:rPr lang="en-US"/>
              <a:t>the available sensors</a:t>
            </a:r>
            <a:endParaRPr/>
          </a:p>
          <a:p>
            <a:pPr indent="-228600" lvl="2" marL="1143000" rtl="0" algn="l">
              <a:lnSpc>
                <a:spcPct val="100000"/>
              </a:lnSpc>
              <a:spcBef>
                <a:spcPts val="480"/>
              </a:spcBef>
              <a:spcAft>
                <a:spcPts val="0"/>
              </a:spcAft>
              <a:buClr>
                <a:schemeClr val="dk1"/>
              </a:buClr>
              <a:buSzPts val="2400"/>
              <a:buChar char="•"/>
            </a:pPr>
            <a:r>
              <a:rPr lang="en-US"/>
              <a:t>the available actuators</a:t>
            </a:r>
            <a:endParaRPr/>
          </a:p>
          <a:p>
            <a:pPr indent="-228600" lvl="2" marL="1143000" rtl="0" algn="l">
              <a:lnSpc>
                <a:spcPct val="100000"/>
              </a:lnSpc>
              <a:spcBef>
                <a:spcPts val="480"/>
              </a:spcBef>
              <a:spcAft>
                <a:spcPts val="0"/>
              </a:spcAft>
              <a:buClr>
                <a:schemeClr val="dk1"/>
              </a:buClr>
              <a:buSzPts val="2400"/>
              <a:buChar char="•"/>
            </a:pPr>
            <a:r>
              <a:rPr lang="en-US"/>
              <a:t>the available computing power</a:t>
            </a:r>
            <a:endParaRPr/>
          </a:p>
          <a:p>
            <a:pPr indent="-228600" lvl="2" marL="1143000" rtl="0" algn="l">
              <a:lnSpc>
                <a:spcPct val="100000"/>
              </a:lnSpc>
              <a:spcBef>
                <a:spcPts val="480"/>
              </a:spcBef>
              <a:spcAft>
                <a:spcPts val="0"/>
              </a:spcAft>
              <a:buClr>
                <a:schemeClr val="dk1"/>
              </a:buClr>
              <a:buSzPts val="2400"/>
              <a:buChar char="•"/>
            </a:pPr>
            <a:r>
              <a:rPr lang="en-US"/>
              <a:t>the available built-in knowledge</a:t>
            </a:r>
            <a:endParaRPr/>
          </a:p>
          <a:p>
            <a:pPr indent="-76200" lvl="2" marL="1143000" rtl="0" algn="l">
              <a:lnSpc>
                <a:spcPct val="100000"/>
              </a:lnSpc>
              <a:spcBef>
                <a:spcPts val="480"/>
              </a:spcBef>
              <a:spcAft>
                <a:spcPts val="0"/>
              </a:spcAft>
              <a:buClr>
                <a:schemeClr val="dk1"/>
              </a:buClr>
              <a:buSzPts val="2400"/>
              <a:buNone/>
            </a:pPr>
            <a:r>
              <a:t/>
            </a:r>
            <a:endParaRPr/>
          </a:p>
        </p:txBody>
      </p:sp>
      <p:sp>
        <p:nvSpPr>
          <p:cNvPr id="331" name="Google Shape;331;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332" name="Google Shape;332;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333" name="Google Shape;333;p20"/>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7" name="Shape 2177"/>
        <p:cNvGrpSpPr/>
        <p:nvPr/>
      </p:nvGrpSpPr>
      <p:grpSpPr>
        <a:xfrm>
          <a:off x="0" y="0"/>
          <a:ext cx="0" cy="0"/>
          <a:chOff x="0" y="0"/>
          <a:chExt cx="0" cy="0"/>
        </a:xfrm>
      </p:grpSpPr>
      <p:sp>
        <p:nvSpPr>
          <p:cNvPr id="2178" name="Google Shape;2178;p201"/>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a:t>
            </a:r>
            <a:endParaRPr/>
          </a:p>
        </p:txBody>
      </p:sp>
      <p:pic>
        <p:nvPicPr>
          <p:cNvPr id="2179" name="Google Shape;2179;p201"/>
          <p:cNvPicPr preferRelativeResize="0"/>
          <p:nvPr/>
        </p:nvPicPr>
        <p:blipFill rotWithShape="1">
          <a:blip r:embed="rId3">
            <a:alphaModFix/>
          </a:blip>
          <a:srcRect b="0" l="0" r="0" t="0"/>
          <a:stretch/>
        </p:blipFill>
        <p:spPr>
          <a:xfrm>
            <a:off x="180975" y="2376488"/>
            <a:ext cx="8734425" cy="2024062"/>
          </a:xfrm>
          <a:prstGeom prst="rect">
            <a:avLst/>
          </a:prstGeom>
          <a:noFill/>
          <a:ln>
            <a:noFill/>
          </a:ln>
        </p:spPr>
      </p:pic>
    </p:spTree>
  </p:cSld>
  <p:clrMapOvr>
    <a:masterClrMapping/>
  </p:clrMapOvr>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3" name="Shape 2183"/>
        <p:cNvGrpSpPr/>
        <p:nvPr/>
      </p:nvGrpSpPr>
      <p:grpSpPr>
        <a:xfrm>
          <a:off x="0" y="0"/>
          <a:ext cx="0" cy="0"/>
          <a:chOff x="0" y="0"/>
          <a:chExt cx="0" cy="0"/>
        </a:xfrm>
      </p:grpSpPr>
      <p:sp>
        <p:nvSpPr>
          <p:cNvPr id="2184" name="Google Shape;2184;p202"/>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a:t>
            </a:r>
            <a:endParaRPr/>
          </a:p>
        </p:txBody>
      </p:sp>
      <p:pic>
        <p:nvPicPr>
          <p:cNvPr id="2185" name="Google Shape;2185;p202"/>
          <p:cNvPicPr preferRelativeResize="0"/>
          <p:nvPr/>
        </p:nvPicPr>
        <p:blipFill rotWithShape="1">
          <a:blip r:embed="rId3">
            <a:alphaModFix/>
          </a:blip>
          <a:srcRect b="0" l="0" r="0" t="0"/>
          <a:stretch/>
        </p:blipFill>
        <p:spPr>
          <a:xfrm>
            <a:off x="228600" y="1947863"/>
            <a:ext cx="8658225" cy="2822575"/>
          </a:xfrm>
          <a:prstGeom prst="rect">
            <a:avLst/>
          </a:prstGeom>
          <a:noFill/>
          <a:ln>
            <a:noFill/>
          </a:ln>
        </p:spPr>
      </p:pic>
    </p:spTree>
  </p:cSld>
  <p:clrMapOvr>
    <a:masterClrMapping/>
  </p:clrMapOvr>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9" name="Shape 2189"/>
        <p:cNvGrpSpPr/>
        <p:nvPr/>
      </p:nvGrpSpPr>
      <p:grpSpPr>
        <a:xfrm>
          <a:off x="0" y="0"/>
          <a:ext cx="0" cy="0"/>
          <a:chOff x="0" y="0"/>
          <a:chExt cx="0" cy="0"/>
        </a:xfrm>
      </p:grpSpPr>
      <p:sp>
        <p:nvSpPr>
          <p:cNvPr id="2190" name="Google Shape;2190;p203"/>
          <p:cNvSpPr txBox="1"/>
          <p:nvPr>
            <p:ph type="title"/>
          </p:nvPr>
        </p:nvSpPr>
        <p:spPr>
          <a:xfrm>
            <a:off x="609600" y="3810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a:t>
            </a:r>
            <a:endParaRPr/>
          </a:p>
        </p:txBody>
      </p:sp>
      <p:pic>
        <p:nvPicPr>
          <p:cNvPr id="2191" name="Google Shape;2191;p203"/>
          <p:cNvPicPr preferRelativeResize="0"/>
          <p:nvPr/>
        </p:nvPicPr>
        <p:blipFill rotWithShape="1">
          <a:blip r:embed="rId3">
            <a:alphaModFix/>
          </a:blip>
          <a:srcRect b="0" l="0" r="0" t="0"/>
          <a:stretch/>
        </p:blipFill>
        <p:spPr>
          <a:xfrm>
            <a:off x="228600" y="1981200"/>
            <a:ext cx="8639175" cy="2719388"/>
          </a:xfrm>
          <a:prstGeom prst="rect">
            <a:avLst/>
          </a:prstGeom>
          <a:noFill/>
          <a:ln>
            <a:noFill/>
          </a:ln>
        </p:spPr>
      </p:pic>
    </p:spTree>
  </p:cSld>
  <p:clrMapOvr>
    <a:masterClrMapping/>
  </p:clrMapOvr>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5" name="Shape 2195"/>
        <p:cNvGrpSpPr/>
        <p:nvPr/>
      </p:nvGrpSpPr>
      <p:grpSpPr>
        <a:xfrm>
          <a:off x="0" y="0"/>
          <a:ext cx="0" cy="0"/>
          <a:chOff x="0" y="0"/>
          <a:chExt cx="0" cy="0"/>
        </a:xfrm>
      </p:grpSpPr>
      <p:sp>
        <p:nvSpPr>
          <p:cNvPr id="2196" name="Google Shape;2196;p204"/>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 Search</a:t>
            </a:r>
            <a:endParaRPr/>
          </a:p>
        </p:txBody>
      </p:sp>
      <p:pic>
        <p:nvPicPr>
          <p:cNvPr id="2197" name="Google Shape;2197;p204"/>
          <p:cNvPicPr preferRelativeResize="0"/>
          <p:nvPr/>
        </p:nvPicPr>
        <p:blipFill rotWithShape="1">
          <a:blip r:embed="rId3">
            <a:alphaModFix/>
          </a:blip>
          <a:srcRect b="0" l="0" r="0" t="0"/>
          <a:stretch/>
        </p:blipFill>
        <p:spPr>
          <a:xfrm>
            <a:off x="100013" y="1514475"/>
            <a:ext cx="8739187" cy="3678238"/>
          </a:xfrm>
          <a:prstGeom prst="rect">
            <a:avLst/>
          </a:prstGeom>
          <a:noFill/>
          <a:ln>
            <a:noFill/>
          </a:ln>
        </p:spPr>
      </p:pic>
    </p:spTree>
  </p:cSld>
  <p:clrMapOvr>
    <a:masterClrMapping/>
  </p:clrMapOvr>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1" name="Shape 2201"/>
        <p:cNvGrpSpPr/>
        <p:nvPr/>
      </p:nvGrpSpPr>
      <p:grpSpPr>
        <a:xfrm>
          <a:off x="0" y="0"/>
          <a:ext cx="0" cy="0"/>
          <a:chOff x="0" y="0"/>
          <a:chExt cx="0" cy="0"/>
        </a:xfrm>
      </p:grpSpPr>
      <p:sp>
        <p:nvSpPr>
          <p:cNvPr id="2202" name="Google Shape;2202;p205"/>
          <p:cNvSpPr txBox="1"/>
          <p:nvPr>
            <p:ph type="title"/>
          </p:nvPr>
        </p:nvSpPr>
        <p:spPr>
          <a:xfrm>
            <a:off x="457200" y="274638"/>
            <a:ext cx="8229600" cy="4873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Romania with step costs in km</a:t>
            </a:r>
            <a:endParaRPr/>
          </a:p>
        </p:txBody>
      </p:sp>
      <p:pic>
        <p:nvPicPr>
          <p:cNvPr descr="romania2" id="2203" name="Google Shape;2203;p205"/>
          <p:cNvPicPr preferRelativeResize="0"/>
          <p:nvPr/>
        </p:nvPicPr>
        <p:blipFill rotWithShape="1">
          <a:blip r:embed="rId3">
            <a:alphaModFix/>
          </a:blip>
          <a:srcRect b="0" l="0" r="0" t="0"/>
          <a:stretch/>
        </p:blipFill>
        <p:spPr>
          <a:xfrm>
            <a:off x="304800" y="1524000"/>
            <a:ext cx="8229600" cy="4876800"/>
          </a:xfrm>
          <a:prstGeom prst="rect">
            <a:avLst/>
          </a:prstGeom>
          <a:noFill/>
          <a:ln>
            <a:noFill/>
          </a:ln>
        </p:spPr>
      </p:pic>
      <p:sp>
        <p:nvSpPr>
          <p:cNvPr id="2204" name="Google Shape;2204;p205"/>
          <p:cNvSpPr/>
          <p:nvPr/>
        </p:nvSpPr>
        <p:spPr>
          <a:xfrm>
            <a:off x="609600" y="2743200"/>
            <a:ext cx="304800" cy="3048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5" name="Google Shape;2205;p205"/>
          <p:cNvSpPr/>
          <p:nvPr/>
        </p:nvSpPr>
        <p:spPr>
          <a:xfrm>
            <a:off x="4343400" y="5181600"/>
            <a:ext cx="304800" cy="304800"/>
          </a:xfrm>
          <a:prstGeom prst="ellipse">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2206" name="Google Shape;2206;p205"/>
          <p:cNvCxnSpPr/>
          <p:nvPr/>
        </p:nvCxnSpPr>
        <p:spPr>
          <a:xfrm>
            <a:off x="990600" y="2895600"/>
            <a:ext cx="1219200" cy="457200"/>
          </a:xfrm>
          <a:prstGeom prst="straightConnector1">
            <a:avLst/>
          </a:prstGeom>
          <a:noFill/>
          <a:ln cap="flat" cmpd="sng" w="38100">
            <a:solidFill>
              <a:schemeClr val="hlink"/>
            </a:solidFill>
            <a:prstDash val="solid"/>
            <a:round/>
            <a:headEnd len="sm" w="sm" type="none"/>
            <a:tailEnd len="sm" w="sm" type="none"/>
          </a:ln>
        </p:spPr>
      </p:cxnSp>
      <p:cxnSp>
        <p:nvCxnSpPr>
          <p:cNvPr id="2207" name="Google Shape;2207;p205"/>
          <p:cNvCxnSpPr/>
          <p:nvPr/>
        </p:nvCxnSpPr>
        <p:spPr>
          <a:xfrm>
            <a:off x="2286000" y="3352800"/>
            <a:ext cx="990600" cy="76200"/>
          </a:xfrm>
          <a:prstGeom prst="straightConnector1">
            <a:avLst/>
          </a:prstGeom>
          <a:noFill/>
          <a:ln cap="flat" cmpd="sng" w="38100">
            <a:solidFill>
              <a:schemeClr val="hlink"/>
            </a:solidFill>
            <a:prstDash val="solid"/>
            <a:round/>
            <a:headEnd len="sm" w="sm" type="none"/>
            <a:tailEnd len="sm" w="sm" type="none"/>
          </a:ln>
        </p:spPr>
      </p:cxnSp>
      <p:cxnSp>
        <p:nvCxnSpPr>
          <p:cNvPr id="2208" name="Google Shape;2208;p205"/>
          <p:cNvCxnSpPr/>
          <p:nvPr/>
        </p:nvCxnSpPr>
        <p:spPr>
          <a:xfrm>
            <a:off x="3276600" y="3429000"/>
            <a:ext cx="1219200" cy="1828800"/>
          </a:xfrm>
          <a:prstGeom prst="straightConnector1">
            <a:avLst/>
          </a:prstGeom>
          <a:noFill/>
          <a:ln cap="flat" cmpd="sng" w="28575">
            <a:solidFill>
              <a:schemeClr val="hlink"/>
            </a:solidFill>
            <a:prstDash val="solid"/>
            <a:round/>
            <a:headEnd len="sm" w="sm" type="none"/>
            <a:tailEnd len="sm" w="sm" type="none"/>
          </a:ln>
        </p:spPr>
      </p:cxnSp>
      <p:sp>
        <p:nvSpPr>
          <p:cNvPr id="2209" name="Google Shape;2209;p205"/>
          <p:cNvSpPr/>
          <p:nvPr/>
        </p:nvSpPr>
        <p:spPr>
          <a:xfrm>
            <a:off x="0" y="6248400"/>
            <a:ext cx="8991600" cy="7318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hlink"/>
                </a:solidFill>
                <a:latin typeface="Calibri"/>
                <a:ea typeface="Calibri"/>
                <a:cs typeface="Calibri"/>
                <a:sym typeface="Calibri"/>
              </a:rPr>
              <a:t>R1🡪 Arad🡪sibiu🡪fagaras🡪Bucharest =140+99+211=450 (Greedy)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00FF"/>
                </a:solidFill>
                <a:latin typeface="Calibri"/>
                <a:ea typeface="Calibri"/>
                <a:cs typeface="Calibri"/>
                <a:sym typeface="Calibri"/>
              </a:rPr>
              <a:t>R2 🡪 Arad🡪sibiu🡪Rimnicu vilcea🡪pitesti🡪Bucharest   =140+80+97+101=418(A*)</a:t>
            </a:r>
            <a:endParaRPr b="0" i="0" sz="1400" u="none" cap="none" strike="noStrike">
              <a:solidFill>
                <a:srgbClr val="000000"/>
              </a:solidFill>
              <a:latin typeface="Arial"/>
              <a:ea typeface="Arial"/>
              <a:cs typeface="Arial"/>
              <a:sym typeface="Arial"/>
            </a:endParaRPr>
          </a:p>
        </p:txBody>
      </p:sp>
      <p:cxnSp>
        <p:nvCxnSpPr>
          <p:cNvPr id="2210" name="Google Shape;2210;p205"/>
          <p:cNvCxnSpPr/>
          <p:nvPr/>
        </p:nvCxnSpPr>
        <p:spPr>
          <a:xfrm>
            <a:off x="3048000" y="2590800"/>
            <a:ext cx="0" cy="762000"/>
          </a:xfrm>
          <a:prstGeom prst="straightConnector1">
            <a:avLst/>
          </a:prstGeom>
          <a:noFill/>
          <a:ln cap="flat" cmpd="dbl" w="38100">
            <a:solidFill>
              <a:schemeClr val="hlink"/>
            </a:solidFill>
            <a:prstDash val="solid"/>
            <a:round/>
            <a:headEnd len="sm" w="sm" type="none"/>
            <a:tailEnd len="med" w="med" type="triangle"/>
          </a:ln>
        </p:spPr>
      </p:cxnSp>
      <p:sp>
        <p:nvSpPr>
          <p:cNvPr id="2211" name="Google Shape;2211;p205"/>
          <p:cNvSpPr txBox="1"/>
          <p:nvPr/>
        </p:nvSpPr>
        <p:spPr>
          <a:xfrm>
            <a:off x="2819400" y="2286000"/>
            <a:ext cx="6096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hlink"/>
                </a:solidFill>
                <a:latin typeface="Calibri"/>
                <a:ea typeface="Calibri"/>
                <a:cs typeface="Calibri"/>
                <a:sym typeface="Calibri"/>
              </a:rPr>
              <a:t>R1</a:t>
            </a:r>
            <a:endParaRPr b="0" i="0" sz="1400" u="none" cap="none" strike="noStrike">
              <a:solidFill>
                <a:srgbClr val="000000"/>
              </a:solidFill>
              <a:latin typeface="Arial"/>
              <a:ea typeface="Arial"/>
              <a:cs typeface="Arial"/>
              <a:sym typeface="Arial"/>
            </a:endParaRPr>
          </a:p>
        </p:txBody>
      </p:sp>
      <p:cxnSp>
        <p:nvCxnSpPr>
          <p:cNvPr id="2212" name="Google Shape;2212;p205"/>
          <p:cNvCxnSpPr/>
          <p:nvPr/>
        </p:nvCxnSpPr>
        <p:spPr>
          <a:xfrm>
            <a:off x="838200" y="3048000"/>
            <a:ext cx="1219200" cy="457200"/>
          </a:xfrm>
          <a:prstGeom prst="straightConnector1">
            <a:avLst/>
          </a:prstGeom>
          <a:noFill/>
          <a:ln cap="flat" cmpd="sng" w="28575">
            <a:solidFill>
              <a:srgbClr val="0000FF"/>
            </a:solidFill>
            <a:prstDash val="solid"/>
            <a:round/>
            <a:headEnd len="sm" w="sm" type="none"/>
            <a:tailEnd len="sm" w="sm" type="none"/>
          </a:ln>
        </p:spPr>
      </p:cxnSp>
      <p:cxnSp>
        <p:nvCxnSpPr>
          <p:cNvPr id="2213" name="Google Shape;2213;p205"/>
          <p:cNvCxnSpPr/>
          <p:nvPr/>
        </p:nvCxnSpPr>
        <p:spPr>
          <a:xfrm>
            <a:off x="2133600" y="3581400"/>
            <a:ext cx="228600" cy="533400"/>
          </a:xfrm>
          <a:prstGeom prst="straightConnector1">
            <a:avLst/>
          </a:prstGeom>
          <a:noFill/>
          <a:ln cap="flat" cmpd="sng" w="28575">
            <a:solidFill>
              <a:srgbClr val="0000FF"/>
            </a:solidFill>
            <a:prstDash val="solid"/>
            <a:round/>
            <a:headEnd len="sm" w="sm" type="none"/>
            <a:tailEnd len="sm" w="sm" type="none"/>
          </a:ln>
        </p:spPr>
      </p:cxnSp>
      <p:cxnSp>
        <p:nvCxnSpPr>
          <p:cNvPr id="2214" name="Google Shape;2214;p205"/>
          <p:cNvCxnSpPr/>
          <p:nvPr/>
        </p:nvCxnSpPr>
        <p:spPr>
          <a:xfrm>
            <a:off x="2362200" y="4114800"/>
            <a:ext cx="1066800" cy="609600"/>
          </a:xfrm>
          <a:prstGeom prst="straightConnector1">
            <a:avLst/>
          </a:prstGeom>
          <a:noFill/>
          <a:ln cap="flat" cmpd="sng" w="28575">
            <a:solidFill>
              <a:srgbClr val="0000FF"/>
            </a:solidFill>
            <a:prstDash val="solid"/>
            <a:round/>
            <a:headEnd len="sm" w="sm" type="none"/>
            <a:tailEnd len="sm" w="sm" type="none"/>
          </a:ln>
        </p:spPr>
      </p:cxnSp>
      <p:cxnSp>
        <p:nvCxnSpPr>
          <p:cNvPr id="2215" name="Google Shape;2215;p205"/>
          <p:cNvCxnSpPr/>
          <p:nvPr/>
        </p:nvCxnSpPr>
        <p:spPr>
          <a:xfrm>
            <a:off x="3505200" y="4800600"/>
            <a:ext cx="838200" cy="533400"/>
          </a:xfrm>
          <a:prstGeom prst="straightConnector1">
            <a:avLst/>
          </a:prstGeom>
          <a:noFill/>
          <a:ln cap="flat" cmpd="sng" w="28575">
            <a:solidFill>
              <a:srgbClr val="0000FF"/>
            </a:solidFill>
            <a:prstDash val="solid"/>
            <a:round/>
            <a:headEnd len="sm" w="sm" type="none"/>
            <a:tailEnd len="sm" w="sm" type="none"/>
          </a:ln>
        </p:spPr>
      </p:cxnSp>
      <p:cxnSp>
        <p:nvCxnSpPr>
          <p:cNvPr id="2216" name="Google Shape;2216;p205"/>
          <p:cNvCxnSpPr/>
          <p:nvPr/>
        </p:nvCxnSpPr>
        <p:spPr>
          <a:xfrm flipH="1">
            <a:off x="457200" y="3276600"/>
            <a:ext cx="685800" cy="914400"/>
          </a:xfrm>
          <a:prstGeom prst="straightConnector1">
            <a:avLst/>
          </a:prstGeom>
          <a:noFill/>
          <a:ln cap="flat" cmpd="dbl" w="38100">
            <a:solidFill>
              <a:srgbClr val="0000FF"/>
            </a:solidFill>
            <a:prstDash val="solid"/>
            <a:round/>
            <a:headEnd len="sm" w="sm" type="none"/>
            <a:tailEnd len="med" w="med" type="triangle"/>
          </a:ln>
        </p:spPr>
      </p:cxnSp>
      <p:sp>
        <p:nvSpPr>
          <p:cNvPr id="2217" name="Google Shape;2217;p205"/>
          <p:cNvSpPr txBox="1"/>
          <p:nvPr/>
        </p:nvSpPr>
        <p:spPr>
          <a:xfrm>
            <a:off x="0" y="4267200"/>
            <a:ext cx="8382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FF"/>
                </a:solidFill>
                <a:latin typeface="Calibri"/>
                <a:ea typeface="Calibri"/>
                <a:cs typeface="Calibri"/>
                <a:sym typeface="Calibri"/>
              </a:rPr>
              <a:t>R2</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1" name="Shape 2221"/>
        <p:cNvGrpSpPr/>
        <p:nvPr/>
      </p:nvGrpSpPr>
      <p:grpSpPr>
        <a:xfrm>
          <a:off x="0" y="0"/>
          <a:ext cx="0" cy="0"/>
          <a:chOff x="0" y="0"/>
          <a:chExt cx="0" cy="0"/>
        </a:xfrm>
      </p:grpSpPr>
      <p:sp>
        <p:nvSpPr>
          <p:cNvPr id="2222" name="Google Shape;2222;p206"/>
          <p:cNvSpPr txBox="1"/>
          <p:nvPr>
            <p:ph type="title"/>
          </p:nvPr>
        </p:nvSpPr>
        <p:spPr>
          <a:xfrm>
            <a:off x="457200" y="274638"/>
            <a:ext cx="8229600" cy="6397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AO*</a:t>
            </a:r>
            <a:r>
              <a:rPr lang="en-US" sz="3200"/>
              <a:t>  GRAPH AND-OR GRAPH </a:t>
            </a:r>
            <a:endParaRPr b="1" sz="3200">
              <a:solidFill>
                <a:srgbClr val="7030A0"/>
              </a:solidFill>
            </a:endParaRPr>
          </a:p>
        </p:txBody>
      </p:sp>
      <p:sp>
        <p:nvSpPr>
          <p:cNvPr id="2223" name="Google Shape;2223;p206"/>
          <p:cNvSpPr txBox="1"/>
          <p:nvPr>
            <p:ph idx="1" type="body"/>
          </p:nvPr>
        </p:nvSpPr>
        <p:spPr>
          <a:xfrm>
            <a:off x="457200" y="879423"/>
            <a:ext cx="8229600" cy="54451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200"/>
              <a:buNone/>
            </a:pPr>
            <a:r>
              <a:rPr lang="en-US"/>
              <a:t>• </a:t>
            </a:r>
            <a:r>
              <a:rPr lang="en-US" sz="2400"/>
              <a:t>The Depth first search and Breadth first search given earlier for OR trees or graphs can be easily adopted by AND-OR graph.</a:t>
            </a:r>
            <a:endParaRPr/>
          </a:p>
          <a:p>
            <a:pPr indent="0" lvl="0" marL="0" rtl="0" algn="l">
              <a:lnSpc>
                <a:spcPct val="100000"/>
              </a:lnSpc>
              <a:spcBef>
                <a:spcPts val="480"/>
              </a:spcBef>
              <a:spcAft>
                <a:spcPts val="0"/>
              </a:spcAft>
              <a:buClr>
                <a:schemeClr val="dk1"/>
              </a:buClr>
              <a:buSzPts val="2400"/>
              <a:buNone/>
            </a:pPr>
            <a:r>
              <a:rPr lang="en-US" sz="2400"/>
              <a:t> • The main difference lies in the way termination conditions are determined, since all goals following an AND nodes must be realized; whereas a single goal node following an OR node will do. </a:t>
            </a:r>
            <a:endParaRPr sz="2400"/>
          </a:p>
          <a:p>
            <a:pPr indent="0" lvl="0" marL="0" rtl="0" algn="l">
              <a:lnSpc>
                <a:spcPct val="100000"/>
              </a:lnSpc>
              <a:spcBef>
                <a:spcPts val="480"/>
              </a:spcBef>
              <a:spcAft>
                <a:spcPts val="0"/>
              </a:spcAft>
              <a:buClr>
                <a:schemeClr val="dk1"/>
              </a:buClr>
              <a:buSzPts val="2400"/>
              <a:buNone/>
            </a:pPr>
            <a:r>
              <a:rPr lang="en-US" sz="2400"/>
              <a:t>• So for this purpose we are using AO* algorithm.</a:t>
            </a:r>
            <a:endParaRPr/>
          </a:p>
          <a:p>
            <a:pPr indent="0" lvl="0" marL="0" rtl="0" algn="l">
              <a:lnSpc>
                <a:spcPct val="100000"/>
              </a:lnSpc>
              <a:spcBef>
                <a:spcPts val="480"/>
              </a:spcBef>
              <a:spcAft>
                <a:spcPts val="0"/>
              </a:spcAft>
              <a:buClr>
                <a:schemeClr val="dk1"/>
              </a:buClr>
              <a:buSzPts val="2400"/>
              <a:buNone/>
            </a:pPr>
            <a:r>
              <a:rPr lang="en-US" sz="2400"/>
              <a:t> • Like A* algorithm here we will use two arrays and one heuristic function.</a:t>
            </a:r>
            <a:endParaRPr/>
          </a:p>
          <a:p>
            <a:pPr indent="0" lvl="0" marL="0" rtl="0" algn="l">
              <a:lnSpc>
                <a:spcPct val="100000"/>
              </a:lnSpc>
              <a:spcBef>
                <a:spcPts val="480"/>
              </a:spcBef>
              <a:spcAft>
                <a:spcPts val="0"/>
              </a:spcAft>
              <a:buClr>
                <a:schemeClr val="dk1"/>
              </a:buClr>
              <a:buSzPts val="2400"/>
              <a:buNone/>
            </a:pPr>
            <a:r>
              <a:rPr lang="en-US" sz="2400"/>
              <a:t> • OPEN: • It contains the nodes that has been traversed but yet not been marked solvable or unsolvable. </a:t>
            </a:r>
            <a:endParaRPr sz="2400"/>
          </a:p>
          <a:p>
            <a:pPr indent="0" lvl="0" marL="0" rtl="0" algn="l">
              <a:lnSpc>
                <a:spcPct val="100000"/>
              </a:lnSpc>
              <a:spcBef>
                <a:spcPts val="480"/>
              </a:spcBef>
              <a:spcAft>
                <a:spcPts val="0"/>
              </a:spcAft>
              <a:buClr>
                <a:schemeClr val="dk1"/>
              </a:buClr>
              <a:buSzPts val="2400"/>
              <a:buNone/>
            </a:pPr>
            <a:r>
              <a:rPr lang="en-US" sz="2400"/>
              <a:t>• CLOSE: • It contains the nodes that have already been processed.</a:t>
            </a:r>
            <a:endParaRPr/>
          </a:p>
        </p:txBody>
      </p:sp>
    </p:spTree>
  </p:cSld>
  <p:clrMapOvr>
    <a:masterClrMapping/>
  </p:clrMapOvr>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7" name="Shape 2227"/>
        <p:cNvGrpSpPr/>
        <p:nvPr/>
      </p:nvGrpSpPr>
      <p:grpSpPr>
        <a:xfrm>
          <a:off x="0" y="0"/>
          <a:ext cx="0" cy="0"/>
          <a:chOff x="0" y="0"/>
          <a:chExt cx="0" cy="0"/>
        </a:xfrm>
      </p:grpSpPr>
      <p:sp>
        <p:nvSpPr>
          <p:cNvPr id="2228" name="Google Shape;2228;p207"/>
          <p:cNvSpPr txBox="1"/>
          <p:nvPr>
            <p:ph type="title"/>
          </p:nvPr>
        </p:nvSpPr>
        <p:spPr>
          <a:xfrm>
            <a:off x="457200" y="152400"/>
            <a:ext cx="8229600" cy="411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2800"/>
              <a:t>ALGORITHM</a:t>
            </a:r>
            <a:endParaRPr sz="2800"/>
          </a:p>
        </p:txBody>
      </p:sp>
      <p:sp>
        <p:nvSpPr>
          <p:cNvPr id="2229" name="Google Shape;2229;p207"/>
          <p:cNvSpPr txBox="1"/>
          <p:nvPr>
            <p:ph idx="1" type="body"/>
          </p:nvPr>
        </p:nvSpPr>
        <p:spPr>
          <a:xfrm>
            <a:off x="0" y="593542"/>
            <a:ext cx="9144000" cy="6569258"/>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Step 1: Place the starting node into OPEN. </a:t>
            </a:r>
            <a:endParaRPr sz="2400"/>
          </a:p>
          <a:p>
            <a:pPr indent="-342900" lvl="0" marL="342900" rtl="0" algn="l">
              <a:lnSpc>
                <a:spcPct val="100000"/>
              </a:lnSpc>
              <a:spcBef>
                <a:spcPts val="480"/>
              </a:spcBef>
              <a:spcAft>
                <a:spcPts val="0"/>
              </a:spcAft>
              <a:buClr>
                <a:schemeClr val="dk1"/>
              </a:buClr>
              <a:buSzPts val="2400"/>
              <a:buChar char="•"/>
            </a:pPr>
            <a:r>
              <a:rPr lang="en-US" sz="2400"/>
              <a:t>Step 2: Compute the most promising solution tree say T0. </a:t>
            </a:r>
            <a:endParaRPr sz="2400"/>
          </a:p>
          <a:p>
            <a:pPr indent="-342900" lvl="0" marL="342900" rtl="0" algn="l">
              <a:lnSpc>
                <a:spcPct val="100000"/>
              </a:lnSpc>
              <a:spcBef>
                <a:spcPts val="480"/>
              </a:spcBef>
              <a:spcAft>
                <a:spcPts val="0"/>
              </a:spcAft>
              <a:buClr>
                <a:schemeClr val="dk1"/>
              </a:buClr>
              <a:buSzPts val="2400"/>
              <a:buChar char="•"/>
            </a:pPr>
            <a:r>
              <a:rPr lang="en-US" sz="2400"/>
              <a:t>Step 3: Select a node n that is both on OPEN and a member of T0. Remove it from OPEN and place it in CLOSE </a:t>
            </a:r>
            <a:endParaRPr sz="2400"/>
          </a:p>
          <a:p>
            <a:pPr indent="-342900" lvl="0" marL="342900" rtl="0" algn="l">
              <a:lnSpc>
                <a:spcPct val="100000"/>
              </a:lnSpc>
              <a:spcBef>
                <a:spcPts val="480"/>
              </a:spcBef>
              <a:spcAft>
                <a:spcPts val="0"/>
              </a:spcAft>
              <a:buClr>
                <a:schemeClr val="dk1"/>
              </a:buClr>
              <a:buSzPts val="2400"/>
              <a:buChar char="•"/>
            </a:pPr>
            <a:r>
              <a:rPr lang="en-US" sz="2400"/>
              <a:t>Step 4: If n is the terminal goal node then level n as solved and level                                                                                            .           all the ancestors of n as solved. </a:t>
            </a:r>
            <a:endParaRPr sz="2400"/>
          </a:p>
          <a:p>
            <a:pPr indent="0" lvl="0" marL="0" rtl="0" algn="l">
              <a:lnSpc>
                <a:spcPct val="100000"/>
              </a:lnSpc>
              <a:spcBef>
                <a:spcPts val="480"/>
              </a:spcBef>
              <a:spcAft>
                <a:spcPts val="0"/>
              </a:spcAft>
              <a:buClr>
                <a:schemeClr val="dk1"/>
              </a:buClr>
              <a:buSzPts val="2400"/>
              <a:buNone/>
            </a:pPr>
            <a:r>
              <a:rPr lang="en-US" sz="2400"/>
              <a:t>                If the starting node is marked as solved then success and  exit.</a:t>
            </a:r>
            <a:endParaRPr/>
          </a:p>
          <a:p>
            <a:pPr indent="0" lvl="0" marL="0" rtl="0" algn="l">
              <a:lnSpc>
                <a:spcPct val="100000"/>
              </a:lnSpc>
              <a:spcBef>
                <a:spcPts val="480"/>
              </a:spcBef>
              <a:spcAft>
                <a:spcPts val="0"/>
              </a:spcAft>
              <a:buClr>
                <a:schemeClr val="dk1"/>
              </a:buClr>
              <a:buSzPts val="2400"/>
              <a:buNone/>
            </a:pPr>
            <a:r>
              <a:rPr lang="en-US" sz="2400"/>
              <a:t> Step 5: If n is not a solvable node, then mark n as unsolvable. </a:t>
            </a:r>
            <a:endParaRPr sz="2400"/>
          </a:p>
          <a:p>
            <a:pPr indent="0" lvl="0" marL="0" rtl="0" algn="l">
              <a:lnSpc>
                <a:spcPct val="100000"/>
              </a:lnSpc>
              <a:spcBef>
                <a:spcPts val="480"/>
              </a:spcBef>
              <a:spcAft>
                <a:spcPts val="0"/>
              </a:spcAft>
              <a:buClr>
                <a:schemeClr val="dk1"/>
              </a:buClr>
              <a:buSzPts val="2400"/>
              <a:buNone/>
            </a:pPr>
            <a:r>
              <a:rPr lang="en-US" sz="2400"/>
              <a:t>	 If starting node is marked as unsolvable, then return  failure and  </a:t>
            </a:r>
            <a:endParaRPr/>
          </a:p>
          <a:p>
            <a:pPr indent="0" lvl="0" marL="0" rtl="0" algn="l">
              <a:lnSpc>
                <a:spcPct val="100000"/>
              </a:lnSpc>
              <a:spcBef>
                <a:spcPts val="480"/>
              </a:spcBef>
              <a:spcAft>
                <a:spcPts val="0"/>
              </a:spcAft>
              <a:buClr>
                <a:schemeClr val="dk1"/>
              </a:buClr>
              <a:buSzPts val="2400"/>
              <a:buNone/>
            </a:pPr>
            <a:r>
              <a:rPr lang="en-US" sz="2400"/>
              <a:t>               exit. </a:t>
            </a:r>
            <a:endParaRPr sz="2400"/>
          </a:p>
          <a:p>
            <a:pPr indent="-342900" lvl="0" marL="342900" rtl="0" algn="l">
              <a:lnSpc>
                <a:spcPct val="100000"/>
              </a:lnSpc>
              <a:spcBef>
                <a:spcPts val="480"/>
              </a:spcBef>
              <a:spcAft>
                <a:spcPts val="0"/>
              </a:spcAft>
              <a:buClr>
                <a:schemeClr val="dk1"/>
              </a:buClr>
              <a:buSzPts val="2400"/>
              <a:buChar char="•"/>
            </a:pPr>
            <a:r>
              <a:rPr lang="en-US" sz="2400"/>
              <a:t>Step 6: Expand n. Find all its successors and find their h (n) value, push them into OPEN.</a:t>
            </a:r>
            <a:endParaRPr/>
          </a:p>
          <a:p>
            <a:pPr indent="-342900" lvl="0" marL="342900" rtl="0" algn="l">
              <a:lnSpc>
                <a:spcPct val="100000"/>
              </a:lnSpc>
              <a:spcBef>
                <a:spcPts val="480"/>
              </a:spcBef>
              <a:spcAft>
                <a:spcPts val="0"/>
              </a:spcAft>
              <a:buClr>
                <a:schemeClr val="dk1"/>
              </a:buClr>
              <a:buSzPts val="2400"/>
              <a:buChar char="•"/>
            </a:pPr>
            <a:r>
              <a:rPr lang="en-US" sz="2400"/>
              <a:t>Step 7: Return to Step 2. </a:t>
            </a:r>
            <a:endParaRPr sz="2400"/>
          </a:p>
          <a:p>
            <a:pPr indent="-342900" lvl="0" marL="342900" rtl="0" algn="l">
              <a:lnSpc>
                <a:spcPct val="100000"/>
              </a:lnSpc>
              <a:spcBef>
                <a:spcPts val="480"/>
              </a:spcBef>
              <a:spcAft>
                <a:spcPts val="0"/>
              </a:spcAft>
              <a:buClr>
                <a:schemeClr val="dk1"/>
              </a:buClr>
              <a:buSzPts val="2400"/>
              <a:buChar char="•"/>
            </a:pPr>
            <a:r>
              <a:rPr lang="en-US" sz="2400"/>
              <a:t>Step 8: Exit</a:t>
            </a:r>
            <a:endParaRPr sz="2400"/>
          </a:p>
        </p:txBody>
      </p:sp>
    </p:spTree>
  </p:cSld>
  <p:clrMapOvr>
    <a:masterClrMapping/>
  </p:clrMapOvr>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3" name="Shape 2233"/>
        <p:cNvGrpSpPr/>
        <p:nvPr/>
      </p:nvGrpSpPr>
      <p:grpSpPr>
        <a:xfrm>
          <a:off x="0" y="0"/>
          <a:ext cx="0" cy="0"/>
          <a:chOff x="0" y="0"/>
          <a:chExt cx="0" cy="0"/>
        </a:xfrm>
      </p:grpSpPr>
      <p:sp>
        <p:nvSpPr>
          <p:cNvPr id="2234" name="Google Shape;2234;p208"/>
          <p:cNvSpPr txBox="1"/>
          <p:nvPr>
            <p:ph type="title"/>
          </p:nvPr>
        </p:nvSpPr>
        <p:spPr>
          <a:xfrm>
            <a:off x="1447800" y="304800"/>
            <a:ext cx="5837400" cy="994200"/>
          </a:xfrm>
          <a:prstGeom prst="rect">
            <a:avLst/>
          </a:prstGeom>
          <a:noFill/>
          <a:ln>
            <a:noFill/>
          </a:ln>
        </p:spPr>
        <p:txBody>
          <a:bodyPr anchorCtr="0" anchor="ctr" bIns="0" lIns="0" spcFirstLastPara="1" rIns="0" wrap="square" tIns="9025">
            <a:spAutoFit/>
          </a:bodyPr>
          <a:lstStyle/>
          <a:p>
            <a:pPr indent="0" lvl="0" marL="9525" rtl="0" algn="ctr">
              <a:lnSpc>
                <a:spcPct val="100000"/>
              </a:lnSpc>
              <a:spcBef>
                <a:spcPts val="0"/>
              </a:spcBef>
              <a:spcAft>
                <a:spcPts val="0"/>
              </a:spcAft>
              <a:buSzPts val="1400"/>
              <a:buNone/>
            </a:pPr>
            <a:r>
              <a:rPr lang="en-US" sz="3200"/>
              <a:t>EXAMPLE FOR IMPLEMENTATION</a:t>
            </a:r>
            <a:endParaRPr/>
          </a:p>
        </p:txBody>
      </p:sp>
      <p:sp>
        <p:nvSpPr>
          <p:cNvPr id="2235" name="Google Shape;2235;p208"/>
          <p:cNvSpPr/>
          <p:nvPr/>
        </p:nvSpPr>
        <p:spPr>
          <a:xfrm>
            <a:off x="1676400" y="1219201"/>
            <a:ext cx="6019800" cy="3924566"/>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36" name="Google Shape;2236;p208"/>
          <p:cNvSpPr txBox="1"/>
          <p:nvPr/>
        </p:nvSpPr>
        <p:spPr>
          <a:xfrm>
            <a:off x="685800" y="5556588"/>
            <a:ext cx="7391400" cy="317395"/>
          </a:xfrm>
          <a:prstGeom prst="rect">
            <a:avLst/>
          </a:prstGeom>
          <a:noFill/>
          <a:ln>
            <a:noFill/>
          </a:ln>
        </p:spPr>
        <p:txBody>
          <a:bodyPr anchorCtr="0" anchor="t" bIns="0" lIns="0" spcFirstLastPara="1" rIns="0" wrap="square" tIns="9525">
            <a:spAutoFit/>
          </a:bodyPr>
          <a:lstStyle/>
          <a:p>
            <a:pPr indent="-171450" lvl="0" marL="180975" marR="0" rtl="0" algn="l">
              <a:lnSpc>
                <a:spcPct val="100000"/>
              </a:lnSpc>
              <a:spcBef>
                <a:spcPts val="0"/>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Let us take the following example to implement the AO* algorithm</a:t>
            </a:r>
            <a:endParaRPr b="0" i="0" sz="20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0" name="Shape 2240"/>
        <p:cNvGrpSpPr/>
        <p:nvPr/>
      </p:nvGrpSpPr>
      <p:grpSpPr>
        <a:xfrm>
          <a:off x="0" y="0"/>
          <a:ext cx="0" cy="0"/>
          <a:chOff x="0" y="0"/>
          <a:chExt cx="0" cy="0"/>
        </a:xfrm>
      </p:grpSpPr>
      <p:grpSp>
        <p:nvGrpSpPr>
          <p:cNvPr id="2241" name="Google Shape;2241;p209"/>
          <p:cNvGrpSpPr/>
          <p:nvPr/>
        </p:nvGrpSpPr>
        <p:grpSpPr>
          <a:xfrm>
            <a:off x="455409" y="1217675"/>
            <a:ext cx="7733900" cy="2209419"/>
            <a:chOff x="204216" y="1420367"/>
            <a:chExt cx="10486644" cy="2945892"/>
          </a:xfrm>
        </p:grpSpPr>
        <p:sp>
          <p:nvSpPr>
            <p:cNvPr id="2242" name="Google Shape;2242;p209"/>
            <p:cNvSpPr/>
            <p:nvPr/>
          </p:nvSpPr>
          <p:spPr>
            <a:xfrm>
              <a:off x="204216" y="1420367"/>
              <a:ext cx="10486644" cy="2523743"/>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43" name="Google Shape;2243;p209"/>
            <p:cNvSpPr/>
            <p:nvPr/>
          </p:nvSpPr>
          <p:spPr>
            <a:xfrm>
              <a:off x="565403" y="3875532"/>
              <a:ext cx="876300" cy="490727"/>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244" name="Google Shape;2244;p209"/>
          <p:cNvGrpSpPr/>
          <p:nvPr/>
        </p:nvGrpSpPr>
        <p:grpSpPr>
          <a:xfrm>
            <a:off x="372341" y="4066031"/>
            <a:ext cx="7899869" cy="1772032"/>
            <a:chOff x="565404" y="4442458"/>
            <a:chExt cx="10533159" cy="2362709"/>
          </a:xfrm>
        </p:grpSpPr>
        <p:sp>
          <p:nvSpPr>
            <p:cNvPr id="2245" name="Google Shape;2245;p209"/>
            <p:cNvSpPr/>
            <p:nvPr/>
          </p:nvSpPr>
          <p:spPr>
            <a:xfrm>
              <a:off x="747010" y="4442458"/>
              <a:ext cx="10351553" cy="23622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46" name="Google Shape;2246;p209"/>
            <p:cNvSpPr/>
            <p:nvPr/>
          </p:nvSpPr>
          <p:spPr>
            <a:xfrm>
              <a:off x="565404" y="5992367"/>
              <a:ext cx="1446530" cy="812800"/>
            </a:xfrm>
            <a:custGeom>
              <a:rect b="b" l="l" r="r" t="t"/>
              <a:pathLst>
                <a:path extrusionOk="0" h="812800" w="1446530">
                  <a:moveTo>
                    <a:pt x="1446276" y="0"/>
                  </a:moveTo>
                  <a:lnTo>
                    <a:pt x="0" y="0"/>
                  </a:lnTo>
                  <a:lnTo>
                    <a:pt x="0" y="812291"/>
                  </a:lnTo>
                  <a:lnTo>
                    <a:pt x="1446276" y="812291"/>
                  </a:lnTo>
                  <a:lnTo>
                    <a:pt x="1446276"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0" name="Shape 2250"/>
        <p:cNvGrpSpPr/>
        <p:nvPr/>
      </p:nvGrpSpPr>
      <p:grpSpPr>
        <a:xfrm>
          <a:off x="0" y="0"/>
          <a:ext cx="0" cy="0"/>
          <a:chOff x="0" y="0"/>
          <a:chExt cx="0" cy="0"/>
        </a:xfrm>
      </p:grpSpPr>
      <p:grpSp>
        <p:nvGrpSpPr>
          <p:cNvPr id="2251" name="Google Shape;2251;p210"/>
          <p:cNvGrpSpPr/>
          <p:nvPr/>
        </p:nvGrpSpPr>
        <p:grpSpPr>
          <a:xfrm>
            <a:off x="514807" y="721565"/>
            <a:ext cx="8107222" cy="2348339"/>
            <a:chOff x="483209" y="1083563"/>
            <a:chExt cx="10809630" cy="3131118"/>
          </a:xfrm>
        </p:grpSpPr>
        <p:sp>
          <p:nvSpPr>
            <p:cNvPr id="2252" name="Google Shape;2252;p210"/>
            <p:cNvSpPr/>
            <p:nvPr/>
          </p:nvSpPr>
          <p:spPr>
            <a:xfrm>
              <a:off x="483209" y="1450847"/>
              <a:ext cx="10809630" cy="2763834"/>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53" name="Google Shape;2253;p210"/>
            <p:cNvSpPr/>
            <p:nvPr/>
          </p:nvSpPr>
          <p:spPr>
            <a:xfrm>
              <a:off x="3614927" y="1083563"/>
              <a:ext cx="1914525" cy="772795"/>
            </a:xfrm>
            <a:custGeom>
              <a:rect b="b" l="l" r="r" t="t"/>
              <a:pathLst>
                <a:path extrusionOk="0" h="772794" w="1914525">
                  <a:moveTo>
                    <a:pt x="1914144" y="0"/>
                  </a:moveTo>
                  <a:lnTo>
                    <a:pt x="0" y="0"/>
                  </a:lnTo>
                  <a:lnTo>
                    <a:pt x="0" y="772667"/>
                  </a:lnTo>
                  <a:lnTo>
                    <a:pt x="1914144" y="772667"/>
                  </a:lnTo>
                  <a:lnTo>
                    <a:pt x="1914144"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254" name="Google Shape;2254;p210"/>
          <p:cNvSpPr/>
          <p:nvPr/>
        </p:nvSpPr>
        <p:spPr>
          <a:xfrm>
            <a:off x="420851" y="3745297"/>
            <a:ext cx="8295134" cy="1718396"/>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55" name="Google Shape;2255;p210"/>
          <p:cNvSpPr/>
          <p:nvPr/>
        </p:nvSpPr>
        <p:spPr>
          <a:xfrm>
            <a:off x="5062346" y="1669923"/>
            <a:ext cx="2318385" cy="395764"/>
          </a:xfrm>
          <a:custGeom>
            <a:rect b="b" l="l" r="r" t="t"/>
            <a:pathLst>
              <a:path extrusionOk="0" h="527685" w="3091179">
                <a:moveTo>
                  <a:pt x="3090672" y="0"/>
                </a:moveTo>
                <a:lnTo>
                  <a:pt x="0" y="0"/>
                </a:lnTo>
                <a:lnTo>
                  <a:pt x="0" y="527303"/>
                </a:lnTo>
                <a:lnTo>
                  <a:pt x="3090672" y="527303"/>
                </a:lnTo>
                <a:lnTo>
                  <a:pt x="3090672" y="0"/>
                </a:lnTo>
                <a:close/>
              </a:path>
            </a:pathLst>
          </a:cu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1"/>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40" name="Google Shape;340;p21"/>
          <p:cNvSpPr txBox="1"/>
          <p:nvPr>
            <p:ph type="title"/>
          </p:nvPr>
        </p:nvSpPr>
        <p:spPr>
          <a:xfrm>
            <a:off x="457200" y="274638"/>
            <a:ext cx="8229600" cy="792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600">
                <a:solidFill>
                  <a:srgbClr val="7030A0"/>
                </a:solidFill>
              </a:rPr>
              <a:t>PEAS Analysis</a:t>
            </a:r>
            <a:endParaRPr/>
          </a:p>
        </p:txBody>
      </p:sp>
      <p:sp>
        <p:nvSpPr>
          <p:cNvPr id="341" name="Google Shape;341;p21"/>
          <p:cNvSpPr txBox="1"/>
          <p:nvPr>
            <p:ph idx="1" type="body"/>
          </p:nvPr>
        </p:nvSpPr>
        <p:spPr>
          <a:xfrm>
            <a:off x="457200" y="1143000"/>
            <a:ext cx="8229600" cy="50927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To design a rational agent, we must specify the </a:t>
            </a:r>
            <a:r>
              <a:rPr lang="en-US" sz="2400">
                <a:solidFill>
                  <a:srgbClr val="CC0000"/>
                </a:solidFill>
              </a:rPr>
              <a:t>task environment.</a:t>
            </a:r>
            <a:endParaRPr/>
          </a:p>
          <a:p>
            <a:pPr indent="0" lvl="0" marL="0" rtl="0" algn="l">
              <a:lnSpc>
                <a:spcPct val="100000"/>
              </a:lnSpc>
              <a:spcBef>
                <a:spcPts val="480"/>
              </a:spcBef>
              <a:spcAft>
                <a:spcPts val="0"/>
              </a:spcAft>
              <a:buClr>
                <a:schemeClr val="dk1"/>
              </a:buClr>
              <a:buSzPts val="2400"/>
              <a:buFont typeface="Arial"/>
              <a:buNone/>
            </a:pPr>
            <a:r>
              <a:t/>
            </a:r>
            <a:endParaRPr sz="2400">
              <a:solidFill>
                <a:srgbClr val="CC0000"/>
              </a:solidFill>
            </a:endParaRPr>
          </a:p>
          <a:p>
            <a:pPr indent="-342900" lvl="0" marL="342900" rtl="0" algn="l">
              <a:lnSpc>
                <a:spcPct val="100000"/>
              </a:lnSpc>
              <a:spcBef>
                <a:spcPts val="480"/>
              </a:spcBef>
              <a:spcAft>
                <a:spcPts val="0"/>
              </a:spcAft>
              <a:buClr>
                <a:schemeClr val="dk1"/>
              </a:buClr>
              <a:buSzPts val="2400"/>
              <a:buChar char="•"/>
            </a:pPr>
            <a:r>
              <a:rPr b="1" lang="en-US" sz="2400"/>
              <a:t>PEAS Analysis: </a:t>
            </a:r>
            <a:endParaRPr/>
          </a:p>
          <a:p>
            <a:pPr indent="-285750" lvl="1" marL="742950" rtl="0" algn="l">
              <a:lnSpc>
                <a:spcPct val="100000"/>
              </a:lnSpc>
              <a:spcBef>
                <a:spcPts val="480"/>
              </a:spcBef>
              <a:spcAft>
                <a:spcPts val="0"/>
              </a:spcAft>
              <a:buClr>
                <a:schemeClr val="dk1"/>
              </a:buClr>
              <a:buSzPts val="2400"/>
              <a:buChar char="–"/>
            </a:pPr>
            <a:r>
              <a:rPr lang="en-US" sz="2400"/>
              <a:t>Specify Performance Measure</a:t>
            </a:r>
            <a:endParaRPr/>
          </a:p>
          <a:p>
            <a:pPr indent="-285750" lvl="1" marL="742950" rtl="0" algn="l">
              <a:lnSpc>
                <a:spcPct val="100000"/>
              </a:lnSpc>
              <a:spcBef>
                <a:spcPts val="480"/>
              </a:spcBef>
              <a:spcAft>
                <a:spcPts val="0"/>
              </a:spcAft>
              <a:buClr>
                <a:schemeClr val="dk1"/>
              </a:buClr>
              <a:buSzPts val="2400"/>
              <a:buChar char="–"/>
            </a:pPr>
            <a:r>
              <a:rPr lang="en-US" sz="2400"/>
              <a:t>Environment</a:t>
            </a:r>
            <a:endParaRPr/>
          </a:p>
          <a:p>
            <a:pPr indent="-285750" lvl="1" marL="742950" rtl="0" algn="l">
              <a:lnSpc>
                <a:spcPct val="100000"/>
              </a:lnSpc>
              <a:spcBef>
                <a:spcPts val="480"/>
              </a:spcBef>
              <a:spcAft>
                <a:spcPts val="0"/>
              </a:spcAft>
              <a:buClr>
                <a:schemeClr val="dk1"/>
              </a:buClr>
              <a:buSzPts val="2400"/>
              <a:buChar char="–"/>
            </a:pPr>
            <a:r>
              <a:rPr lang="en-US" sz="2400"/>
              <a:t>Actuators</a:t>
            </a:r>
            <a:endParaRPr/>
          </a:p>
          <a:p>
            <a:pPr indent="-285750" lvl="1" marL="742950" rtl="0" algn="l">
              <a:lnSpc>
                <a:spcPct val="100000"/>
              </a:lnSpc>
              <a:spcBef>
                <a:spcPts val="480"/>
              </a:spcBef>
              <a:spcAft>
                <a:spcPts val="0"/>
              </a:spcAft>
              <a:buClr>
                <a:schemeClr val="dk1"/>
              </a:buClr>
              <a:buSzPts val="2400"/>
              <a:buChar char="–"/>
            </a:pPr>
            <a:r>
              <a:rPr lang="en-US" sz="2400"/>
              <a:t>Sensors</a:t>
            </a:r>
            <a:endParaRPr/>
          </a:p>
          <a:p>
            <a:pPr indent="-196850" lvl="1" marL="742950" rtl="0" algn="l">
              <a:lnSpc>
                <a:spcPct val="100000"/>
              </a:lnSpc>
              <a:spcBef>
                <a:spcPts val="280"/>
              </a:spcBef>
              <a:spcAft>
                <a:spcPts val="0"/>
              </a:spcAft>
              <a:buClr>
                <a:schemeClr val="dk1"/>
              </a:buClr>
              <a:buSzPts val="1400"/>
              <a:buNone/>
            </a:pPr>
            <a:r>
              <a:t/>
            </a:r>
            <a:endParaRPr sz="1400"/>
          </a:p>
        </p:txBody>
      </p:sp>
      <p:sp>
        <p:nvSpPr>
          <p:cNvPr id="342" name="Google Shape;342;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343" name="Google Shape;343;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344" name="Google Shape;344;p21"/>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9" name="Shape 2259"/>
        <p:cNvGrpSpPr/>
        <p:nvPr/>
      </p:nvGrpSpPr>
      <p:grpSpPr>
        <a:xfrm>
          <a:off x="0" y="0"/>
          <a:ext cx="0" cy="0"/>
          <a:chOff x="0" y="0"/>
          <a:chExt cx="0" cy="0"/>
        </a:xfrm>
      </p:grpSpPr>
      <p:sp>
        <p:nvSpPr>
          <p:cNvPr id="2260" name="Google Shape;2260;p211"/>
          <p:cNvSpPr/>
          <p:nvPr/>
        </p:nvSpPr>
        <p:spPr>
          <a:xfrm>
            <a:off x="5242586" y="2478991"/>
            <a:ext cx="2800116" cy="2979449"/>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1" name="Google Shape;2261;p211"/>
          <p:cNvSpPr/>
          <p:nvPr/>
        </p:nvSpPr>
        <p:spPr>
          <a:xfrm>
            <a:off x="448439" y="609600"/>
            <a:ext cx="4815383" cy="1143205"/>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2" name="Google Shape;2262;p211"/>
          <p:cNvSpPr/>
          <p:nvPr/>
        </p:nvSpPr>
        <p:spPr>
          <a:xfrm>
            <a:off x="762000" y="2895600"/>
            <a:ext cx="1295616" cy="614525"/>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6" name="Shape 2266"/>
        <p:cNvGrpSpPr/>
        <p:nvPr/>
      </p:nvGrpSpPr>
      <p:grpSpPr>
        <a:xfrm>
          <a:off x="0" y="0"/>
          <a:ext cx="0" cy="0"/>
          <a:chOff x="0" y="0"/>
          <a:chExt cx="0" cy="0"/>
        </a:xfrm>
      </p:grpSpPr>
      <p:sp>
        <p:nvSpPr>
          <p:cNvPr id="2267" name="Google Shape;2267;p212"/>
          <p:cNvSpPr txBox="1"/>
          <p:nvPr/>
        </p:nvSpPr>
        <p:spPr>
          <a:xfrm>
            <a:off x="573405" y="1417638"/>
            <a:ext cx="8113395" cy="1346522"/>
          </a:xfrm>
          <a:prstGeom prst="rect">
            <a:avLst/>
          </a:prstGeom>
          <a:noFill/>
          <a:ln>
            <a:noFill/>
          </a:ln>
        </p:spPr>
        <p:txBody>
          <a:bodyPr anchorCtr="0" anchor="t" bIns="0" lIns="0" spcFirstLastPara="1" rIns="0" wrap="square" tIns="83800">
            <a:spAutoFit/>
          </a:bodyPr>
          <a:lstStyle/>
          <a:p>
            <a:pPr indent="-171450" lvl="0" marL="180975" marR="0" rtl="0" algn="l">
              <a:lnSpc>
                <a:spcPct val="100000"/>
              </a:lnSpc>
              <a:spcBef>
                <a:spcPts val="0"/>
              </a:spcBef>
              <a:spcAft>
                <a:spcPts val="0"/>
              </a:spcAft>
              <a:buClr>
                <a:srgbClr val="221F1F"/>
              </a:buClr>
              <a:buSzPts val="1800"/>
              <a:buFont typeface="Arial"/>
              <a:buChar char="•"/>
            </a:pPr>
            <a:r>
              <a:rPr b="1" i="0" lang="en-US" sz="1800" u="none" cap="none" strike="noStrike">
                <a:solidFill>
                  <a:srgbClr val="221F1F"/>
                </a:solidFill>
                <a:latin typeface="Times New Roman"/>
                <a:ea typeface="Times New Roman"/>
                <a:cs typeface="Times New Roman"/>
                <a:sym typeface="Times New Roman"/>
              </a:rPr>
              <a:t>Advantages:</a:t>
            </a:r>
            <a:endParaRPr b="0" i="0" sz="1800" u="none" cap="none" strike="noStrike">
              <a:solidFill>
                <a:schemeClr val="dk1"/>
              </a:solidFill>
              <a:latin typeface="Times New Roman"/>
              <a:ea typeface="Times New Roman"/>
              <a:cs typeface="Times New Roman"/>
              <a:sym typeface="Times New Roman"/>
            </a:endParaRPr>
          </a:p>
          <a:p>
            <a:pPr indent="-171450" lvl="0" marL="180975" marR="0" rtl="0" algn="l">
              <a:lnSpc>
                <a:spcPct val="100000"/>
              </a:lnSpc>
              <a:spcBef>
                <a:spcPts val="585"/>
              </a:spcBef>
              <a:spcAft>
                <a:spcPts val="0"/>
              </a:spcAft>
              <a:buClr>
                <a:srgbClr val="221F1F"/>
              </a:buClr>
              <a:buSzPts val="1800"/>
              <a:buFont typeface="Arial"/>
              <a:buChar char="•"/>
            </a:pPr>
            <a:r>
              <a:rPr b="0" i="0" lang="en-US" sz="1800" u="none" cap="none" strike="noStrike">
                <a:solidFill>
                  <a:srgbClr val="221F1F"/>
                </a:solidFill>
                <a:latin typeface="Times New Roman"/>
                <a:ea typeface="Times New Roman"/>
                <a:cs typeface="Times New Roman"/>
                <a:sym typeface="Times New Roman"/>
              </a:rPr>
              <a:t>It is an optimal algorithm.</a:t>
            </a:r>
            <a:endParaRPr b="0" i="0" sz="1800" u="none" cap="none" strike="noStrike">
              <a:solidFill>
                <a:schemeClr val="dk1"/>
              </a:solidFill>
              <a:latin typeface="Times New Roman"/>
              <a:ea typeface="Times New Roman"/>
              <a:cs typeface="Times New Roman"/>
              <a:sym typeface="Times New Roman"/>
            </a:endParaRPr>
          </a:p>
          <a:p>
            <a:pPr indent="-171450" lvl="0" marL="180975" marR="0" rtl="0" algn="l">
              <a:lnSpc>
                <a:spcPct val="100000"/>
              </a:lnSpc>
              <a:spcBef>
                <a:spcPts val="593"/>
              </a:spcBef>
              <a:spcAft>
                <a:spcPts val="0"/>
              </a:spcAft>
              <a:buClr>
                <a:srgbClr val="221F1F"/>
              </a:buClr>
              <a:buSzPts val="1800"/>
              <a:buFont typeface="Arial"/>
              <a:buChar char="•"/>
            </a:pPr>
            <a:r>
              <a:rPr b="0" i="0" lang="en-US" sz="1800" u="none" cap="none" strike="noStrike">
                <a:solidFill>
                  <a:srgbClr val="221F1F"/>
                </a:solidFill>
                <a:latin typeface="Times New Roman"/>
                <a:ea typeface="Times New Roman"/>
                <a:cs typeface="Times New Roman"/>
                <a:sym typeface="Times New Roman"/>
              </a:rPr>
              <a:t>If traverse according to the ordering of nodes. It can be used for both OR and AND graph.</a:t>
            </a:r>
            <a:endParaRPr b="0" i="0" sz="1800" u="none" cap="none" strike="noStrike">
              <a:solidFill>
                <a:schemeClr val="dk1"/>
              </a:solidFill>
              <a:latin typeface="Times New Roman"/>
              <a:ea typeface="Times New Roman"/>
              <a:cs typeface="Times New Roman"/>
              <a:sym typeface="Times New Roman"/>
            </a:endParaRPr>
          </a:p>
        </p:txBody>
      </p:sp>
      <p:sp>
        <p:nvSpPr>
          <p:cNvPr id="2268" name="Google Shape;2268;p212"/>
          <p:cNvSpPr txBox="1"/>
          <p:nvPr/>
        </p:nvSpPr>
        <p:spPr>
          <a:xfrm>
            <a:off x="573405" y="3457037"/>
            <a:ext cx="8341995" cy="900246"/>
          </a:xfrm>
          <a:prstGeom prst="rect">
            <a:avLst/>
          </a:prstGeom>
          <a:noFill/>
          <a:ln>
            <a:noFill/>
          </a:ln>
        </p:spPr>
        <p:txBody>
          <a:bodyPr anchorCtr="0" anchor="t" bIns="0" lIns="0" spcFirstLastPara="1" rIns="0" wrap="square" tIns="83800">
            <a:spAutoFit/>
          </a:bodyPr>
          <a:lstStyle/>
          <a:p>
            <a:pPr indent="-171450" lvl="0" marL="180975" marR="0" rtl="0" algn="l">
              <a:lnSpc>
                <a:spcPct val="100000"/>
              </a:lnSpc>
              <a:spcBef>
                <a:spcPts val="0"/>
              </a:spcBef>
              <a:spcAft>
                <a:spcPts val="0"/>
              </a:spcAft>
              <a:buClr>
                <a:srgbClr val="221F1F"/>
              </a:buClr>
              <a:buSzPts val="2400"/>
              <a:buFont typeface="Arial"/>
              <a:buChar char="•"/>
            </a:pPr>
            <a:r>
              <a:rPr b="1" i="0" lang="en-US" sz="2400" u="none" cap="none" strike="noStrike">
                <a:solidFill>
                  <a:srgbClr val="221F1F"/>
                </a:solidFill>
                <a:latin typeface="Times New Roman"/>
                <a:ea typeface="Times New Roman"/>
                <a:cs typeface="Times New Roman"/>
                <a:sym typeface="Times New Roman"/>
              </a:rPr>
              <a:t>Disadvantages:</a:t>
            </a:r>
            <a:endParaRPr b="0" i="0" sz="2400" u="none" cap="none" strike="noStrike">
              <a:solidFill>
                <a:schemeClr val="dk1"/>
              </a:solidFill>
              <a:latin typeface="Times New Roman"/>
              <a:ea typeface="Times New Roman"/>
              <a:cs typeface="Times New Roman"/>
              <a:sym typeface="Times New Roman"/>
            </a:endParaRPr>
          </a:p>
          <a:p>
            <a:pPr indent="-171450" lvl="0" marL="180975" marR="0" rtl="0" algn="l">
              <a:lnSpc>
                <a:spcPct val="100000"/>
              </a:lnSpc>
              <a:spcBef>
                <a:spcPts val="589"/>
              </a:spcBef>
              <a:spcAft>
                <a:spcPts val="0"/>
              </a:spcAft>
              <a:buClr>
                <a:srgbClr val="221F1F"/>
              </a:buClr>
              <a:buSzPts val="2400"/>
              <a:buFont typeface="Arial"/>
              <a:buChar char="•"/>
            </a:pPr>
            <a:r>
              <a:rPr b="0" i="0" lang="en-US" sz="2400" u="none" cap="none" strike="noStrike">
                <a:solidFill>
                  <a:srgbClr val="221F1F"/>
                </a:solidFill>
                <a:latin typeface="Times New Roman"/>
                <a:ea typeface="Times New Roman"/>
                <a:cs typeface="Times New Roman"/>
                <a:sym typeface="Times New Roman"/>
              </a:rPr>
              <a:t>Sometimes for unsolvable nodes, it can’t find the optimal path.</a:t>
            </a:r>
            <a:endParaRPr b="0" i="0" sz="2400" u="none" cap="none" strike="noStrike">
              <a:solidFill>
                <a:schemeClr val="dk1"/>
              </a:solidFill>
              <a:latin typeface="Times New Roman"/>
              <a:ea typeface="Times New Roman"/>
              <a:cs typeface="Times New Roman"/>
              <a:sym typeface="Times New Roman"/>
            </a:endParaRPr>
          </a:p>
        </p:txBody>
      </p:sp>
      <p:sp>
        <p:nvSpPr>
          <p:cNvPr id="2269" name="Google Shape;2269;p2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t>ADVANTAGES AND  DISADVANTAGES OF AO*</a:t>
            </a:r>
            <a:endParaRPr sz="3200"/>
          </a:p>
        </p:txBody>
      </p:sp>
    </p:spTree>
  </p:cSld>
  <p:clrMapOvr>
    <a:masterClrMapping/>
  </p:clrMapOvr>
</p:sld>
</file>

<file path=ppt/slides/slide2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3" name="Shape 2273"/>
        <p:cNvGrpSpPr/>
        <p:nvPr/>
      </p:nvGrpSpPr>
      <p:grpSpPr>
        <a:xfrm>
          <a:off x="0" y="0"/>
          <a:ext cx="0" cy="0"/>
          <a:chOff x="0" y="0"/>
          <a:chExt cx="0" cy="0"/>
        </a:xfrm>
      </p:grpSpPr>
      <p:sp>
        <p:nvSpPr>
          <p:cNvPr id="2274" name="Google Shape;2274;p213"/>
          <p:cNvSpPr txBox="1"/>
          <p:nvPr>
            <p:ph type="title"/>
          </p:nvPr>
        </p:nvSpPr>
        <p:spPr>
          <a:xfrm>
            <a:off x="609600" y="304800"/>
            <a:ext cx="7216673" cy="440025"/>
          </a:xfrm>
          <a:prstGeom prst="rect">
            <a:avLst/>
          </a:prstGeom>
          <a:noFill/>
          <a:ln>
            <a:noFill/>
          </a:ln>
        </p:spPr>
        <p:txBody>
          <a:bodyPr anchorCtr="0" anchor="ctr" bIns="0" lIns="0" spcFirstLastPara="1" rIns="0" wrap="square" tIns="9025">
            <a:spAutoFit/>
          </a:bodyPr>
          <a:lstStyle/>
          <a:p>
            <a:pPr indent="0" lvl="0" marL="9525" rtl="0" algn="ctr">
              <a:lnSpc>
                <a:spcPct val="100000"/>
              </a:lnSpc>
              <a:spcBef>
                <a:spcPts val="0"/>
              </a:spcBef>
              <a:spcAft>
                <a:spcPts val="0"/>
              </a:spcAft>
              <a:buSzPts val="1400"/>
              <a:buNone/>
            </a:pPr>
            <a:r>
              <a:rPr lang="en-US" sz="2800"/>
              <a:t>Problem Reduction/Decomposition with AO*</a:t>
            </a:r>
            <a:endParaRPr sz="4000"/>
          </a:p>
        </p:txBody>
      </p:sp>
      <p:sp>
        <p:nvSpPr>
          <p:cNvPr id="2275" name="Google Shape;2275;p213"/>
          <p:cNvSpPr txBox="1"/>
          <p:nvPr/>
        </p:nvSpPr>
        <p:spPr>
          <a:xfrm>
            <a:off x="304800" y="781051"/>
            <a:ext cx="8063865" cy="3726501"/>
          </a:xfrm>
          <a:prstGeom prst="rect">
            <a:avLst/>
          </a:prstGeom>
          <a:noFill/>
          <a:ln>
            <a:noFill/>
          </a:ln>
        </p:spPr>
        <p:txBody>
          <a:bodyPr anchorCtr="0" anchor="t" bIns="0" lIns="0" spcFirstLastPara="1" rIns="0" wrap="square" tIns="32850">
            <a:spAutoFit/>
          </a:bodyPr>
          <a:lstStyle/>
          <a:p>
            <a:pPr indent="-171450" lvl="0" marL="180499" marR="3810" rtl="0" algn="l">
              <a:lnSpc>
                <a:spcPct val="150000"/>
              </a:lnSpc>
              <a:spcBef>
                <a:spcPts val="0"/>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When a problem can be divided into a set of sub problems, where each sub problem can be solved separately and a  combination of these will be a solution, AND-OR graphs or AND – OR trees are used for representing the solution. </a:t>
            </a:r>
            <a:endParaRPr b="0" i="0" sz="2000" u="none" cap="none" strike="noStrike">
              <a:solidFill>
                <a:schemeClr val="dk1"/>
              </a:solidFill>
              <a:latin typeface="Times New Roman"/>
              <a:ea typeface="Times New Roman"/>
              <a:cs typeface="Times New Roman"/>
              <a:sym typeface="Times New Roman"/>
            </a:endParaRPr>
          </a:p>
          <a:p>
            <a:pPr indent="-171450" lvl="0" marL="180975" marR="0" rtl="0" algn="l">
              <a:lnSpc>
                <a:spcPct val="100000"/>
              </a:lnSpc>
              <a:spcBef>
                <a:spcPts val="566"/>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The decomposition of the problem or problem reduction generates AND arcs.</a:t>
            </a:r>
            <a:endParaRPr b="0" i="0" sz="2000" u="none" cap="none" strike="noStrike">
              <a:solidFill>
                <a:schemeClr val="dk1"/>
              </a:solidFill>
              <a:latin typeface="Times New Roman"/>
              <a:ea typeface="Times New Roman"/>
              <a:cs typeface="Times New Roman"/>
              <a:sym typeface="Times New Roman"/>
            </a:endParaRPr>
          </a:p>
          <a:p>
            <a:pPr indent="-171450" lvl="0" marL="180975" marR="0" rtl="0" algn="l">
              <a:lnSpc>
                <a:spcPct val="100000"/>
              </a:lnSpc>
              <a:spcBef>
                <a:spcPts val="596"/>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One AND arc may point to any number of successor nodes, these must be solved so that the arc will rise to many arcs, indicating several possible solutions.</a:t>
            </a:r>
            <a:endParaRPr b="0" i="0" sz="2000" u="none" cap="none" strike="noStrike">
              <a:solidFill>
                <a:schemeClr val="dk1"/>
              </a:solidFill>
              <a:latin typeface="Times New Roman"/>
              <a:ea typeface="Times New Roman"/>
              <a:cs typeface="Times New Roman"/>
              <a:sym typeface="Times New Roman"/>
            </a:endParaRPr>
          </a:p>
          <a:p>
            <a:pPr indent="-171450" lvl="0" marL="180975" marR="0" rtl="0" algn="l">
              <a:lnSpc>
                <a:spcPct val="100000"/>
              </a:lnSpc>
              <a:spcBef>
                <a:spcPts val="596"/>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Hence the graph is known as AND - OR instead of AND</a:t>
            </a:r>
            <a:endParaRPr b="0" i="0" sz="2000" u="none" cap="none" strike="noStrike">
              <a:solidFill>
                <a:schemeClr val="dk1"/>
              </a:solidFill>
              <a:latin typeface="Times New Roman"/>
              <a:ea typeface="Times New Roman"/>
              <a:cs typeface="Times New Roman"/>
              <a:sym typeface="Times New Roman"/>
            </a:endParaRPr>
          </a:p>
        </p:txBody>
      </p:sp>
      <p:sp>
        <p:nvSpPr>
          <p:cNvPr id="2276" name="Google Shape;2276;p213"/>
          <p:cNvSpPr/>
          <p:nvPr/>
        </p:nvSpPr>
        <p:spPr>
          <a:xfrm>
            <a:off x="1691225" y="5073675"/>
            <a:ext cx="5726400" cy="14796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0" name="Shape 2280"/>
        <p:cNvGrpSpPr/>
        <p:nvPr/>
      </p:nvGrpSpPr>
      <p:grpSpPr>
        <a:xfrm>
          <a:off x="0" y="0"/>
          <a:ext cx="0" cy="0"/>
          <a:chOff x="0" y="0"/>
          <a:chExt cx="0" cy="0"/>
        </a:xfrm>
      </p:grpSpPr>
      <p:sp>
        <p:nvSpPr>
          <p:cNvPr id="2281" name="Google Shape;2281;p214"/>
          <p:cNvSpPr txBox="1"/>
          <p:nvPr/>
        </p:nvSpPr>
        <p:spPr>
          <a:xfrm>
            <a:off x="381000" y="381000"/>
            <a:ext cx="8610600" cy="4472378"/>
          </a:xfrm>
          <a:prstGeom prst="rect">
            <a:avLst/>
          </a:prstGeom>
          <a:noFill/>
          <a:ln>
            <a:noFill/>
          </a:ln>
        </p:spPr>
        <p:txBody>
          <a:bodyPr anchorCtr="0" anchor="t" bIns="0" lIns="0" spcFirstLastPara="1" rIns="0" wrap="square" tIns="47625">
            <a:spAutoFit/>
          </a:bodyPr>
          <a:lstStyle/>
          <a:p>
            <a:pPr indent="-171450" lvl="0" marL="180975" marR="47625" rtl="0" algn="l">
              <a:lnSpc>
                <a:spcPct val="100000"/>
              </a:lnSpc>
              <a:spcBef>
                <a:spcPts val="0"/>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An algorithm to find a solution in an AND - OR graph must handle  AND area appropriately. A* algorithm can not search AND - OR graphs efficiently</a:t>
            </a:r>
            <a:endParaRPr b="0" i="0" sz="2000" u="none" cap="none" strike="noStrike">
              <a:solidFill>
                <a:schemeClr val="dk1"/>
              </a:solidFill>
              <a:latin typeface="Times New Roman"/>
              <a:ea typeface="Times New Roman"/>
              <a:cs typeface="Times New Roman"/>
              <a:sym typeface="Times New Roman"/>
            </a:endParaRPr>
          </a:p>
          <a:p>
            <a:pPr indent="-171450" lvl="0" marL="180975" marR="86678" rtl="0" algn="l">
              <a:lnSpc>
                <a:spcPct val="100000"/>
              </a:lnSpc>
              <a:spcBef>
                <a:spcPts val="1088"/>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In figure (a) the top node A has been expanded producing two area  one leading to B and leading to C-D .</a:t>
            </a:r>
            <a:endParaRPr b="0" i="0" sz="2000" u="none" cap="none" strike="noStrike">
              <a:solidFill>
                <a:schemeClr val="dk1"/>
              </a:solidFill>
              <a:latin typeface="Times New Roman"/>
              <a:ea typeface="Times New Roman"/>
              <a:cs typeface="Times New Roman"/>
              <a:sym typeface="Times New Roman"/>
            </a:endParaRPr>
          </a:p>
          <a:p>
            <a:pPr indent="-171450" lvl="0" marL="180975" marR="3810" rtl="0" algn="l">
              <a:lnSpc>
                <a:spcPct val="100000"/>
              </a:lnSpc>
              <a:spcBef>
                <a:spcPts val="746"/>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the numbers at each node represent the value of f ' at that node (cost  of getting to the goal state from current state).</a:t>
            </a:r>
            <a:endParaRPr b="0" i="0" sz="2000" u="none" cap="none" strike="noStrike">
              <a:solidFill>
                <a:schemeClr val="dk1"/>
              </a:solidFill>
              <a:latin typeface="Times New Roman"/>
              <a:ea typeface="Times New Roman"/>
              <a:cs typeface="Times New Roman"/>
              <a:sym typeface="Times New Roman"/>
            </a:endParaRPr>
          </a:p>
          <a:p>
            <a:pPr indent="-171450" lvl="0" marL="180975" marR="184784" rtl="0" algn="l">
              <a:lnSpc>
                <a:spcPct val="100000"/>
              </a:lnSpc>
              <a:spcBef>
                <a:spcPts val="761"/>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For simplicity, it is assumed that every operation(i.e. applying a  rule) has unit cost, i.e., each are with single successor will have a  cost of 1 and each of its components.</a:t>
            </a:r>
            <a:endParaRPr b="0" i="0" sz="2000" u="none" cap="none" strike="noStrike">
              <a:solidFill>
                <a:schemeClr val="dk1"/>
              </a:solidFill>
              <a:latin typeface="Times New Roman"/>
              <a:ea typeface="Times New Roman"/>
              <a:cs typeface="Times New Roman"/>
              <a:sym typeface="Times New Roman"/>
            </a:endParaRPr>
          </a:p>
          <a:p>
            <a:pPr indent="-171450" lvl="0" marL="180975" marR="16192" rtl="0" algn="l">
              <a:lnSpc>
                <a:spcPct val="100000"/>
              </a:lnSpc>
              <a:spcBef>
                <a:spcPts val="746"/>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With the available information till now , it appears that C is the  most promising node to expand since its f ' = 3 , the lowest but  going through B would be better since to use C we must also use D'  and the cost would be 9(3+4+1+1). Through B it would be 6(5+1).</a:t>
            </a:r>
            <a:endParaRPr b="0" i="0" sz="2000" u="none" cap="none" strike="noStrike">
              <a:solidFill>
                <a:schemeClr val="dk1"/>
              </a:solidFill>
              <a:latin typeface="Times New Roman"/>
              <a:ea typeface="Times New Roman"/>
              <a:cs typeface="Times New Roman"/>
              <a:sym typeface="Times New Roman"/>
            </a:endParaRPr>
          </a:p>
        </p:txBody>
      </p:sp>
      <p:sp>
        <p:nvSpPr>
          <p:cNvPr id="2282" name="Google Shape;2282;p214"/>
          <p:cNvSpPr/>
          <p:nvPr/>
        </p:nvSpPr>
        <p:spPr>
          <a:xfrm>
            <a:off x="3581400" y="4697461"/>
            <a:ext cx="2763982" cy="2184273"/>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6" name="Shape 2286"/>
        <p:cNvGrpSpPr/>
        <p:nvPr/>
      </p:nvGrpSpPr>
      <p:grpSpPr>
        <a:xfrm>
          <a:off x="0" y="0"/>
          <a:ext cx="0" cy="0"/>
          <a:chOff x="0" y="0"/>
          <a:chExt cx="0" cy="0"/>
        </a:xfrm>
      </p:grpSpPr>
      <p:sp>
        <p:nvSpPr>
          <p:cNvPr id="2287" name="Google Shape;2287;p215"/>
          <p:cNvSpPr txBox="1"/>
          <p:nvPr/>
        </p:nvSpPr>
        <p:spPr>
          <a:xfrm>
            <a:off x="276911" y="1988248"/>
            <a:ext cx="5933599" cy="225542"/>
          </a:xfrm>
          <a:prstGeom prst="rect">
            <a:avLst/>
          </a:prstGeom>
          <a:noFill/>
          <a:ln>
            <a:noFill/>
          </a:ln>
        </p:spPr>
        <p:txBody>
          <a:bodyPr anchorCtr="0" anchor="t" bIns="0" lIns="0" spcFirstLastPara="1" rIns="0" wrap="square" tIns="32850">
            <a:spAutoFit/>
          </a:bodyPr>
          <a:lstStyle/>
          <a:p>
            <a:pPr indent="-171450" lvl="0" marL="180975" marR="123349" rtl="0" algn="l">
              <a:lnSpc>
                <a:spcPct val="107703"/>
              </a:lnSpc>
              <a:spcBef>
                <a:spcPts val="0"/>
              </a:spcBef>
              <a:spcAft>
                <a:spcPts val="0"/>
              </a:spcAft>
              <a:buClr>
                <a:srgbClr val="221F1F"/>
              </a:buClr>
              <a:buSzPts val="1350"/>
              <a:buFont typeface="Arial"/>
              <a:buChar char="•"/>
            </a:pPr>
            <a:r>
              <a:rPr b="0" i="0" lang="en-US" sz="1350" u="none" cap="none" strike="noStrike">
                <a:solidFill>
                  <a:srgbClr val="221F1F"/>
                </a:solidFill>
                <a:latin typeface="Times New Roman"/>
                <a:ea typeface="Times New Roman"/>
                <a:cs typeface="Times New Roman"/>
                <a:sym typeface="Times New Roman"/>
              </a:rPr>
              <a:t>.</a:t>
            </a:r>
            <a:endParaRPr b="0" i="0" sz="1350" u="none" cap="none" strike="noStrike">
              <a:solidFill>
                <a:schemeClr val="dk1"/>
              </a:solidFill>
              <a:latin typeface="Times New Roman"/>
              <a:ea typeface="Times New Roman"/>
              <a:cs typeface="Times New Roman"/>
              <a:sym typeface="Times New Roman"/>
            </a:endParaRPr>
          </a:p>
        </p:txBody>
      </p:sp>
      <p:sp>
        <p:nvSpPr>
          <p:cNvPr id="2288" name="Google Shape;2288;p215"/>
          <p:cNvSpPr/>
          <p:nvPr/>
        </p:nvSpPr>
        <p:spPr>
          <a:xfrm>
            <a:off x="6650407" y="1143000"/>
            <a:ext cx="2501088" cy="3018663"/>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9" name="Google Shape;2289;p215"/>
          <p:cNvSpPr/>
          <p:nvPr/>
        </p:nvSpPr>
        <p:spPr>
          <a:xfrm>
            <a:off x="275662" y="381000"/>
            <a:ext cx="6529571" cy="5740546"/>
          </a:xfrm>
          <a:prstGeom prst="rect">
            <a:avLst/>
          </a:prstGeom>
          <a:noFill/>
          <a:ln>
            <a:noFill/>
          </a:ln>
        </p:spPr>
        <p:txBody>
          <a:bodyPr anchorCtr="0" anchor="t" bIns="45700" lIns="91425" spcFirstLastPara="1" rIns="91425" wrap="square" tIns="45700">
            <a:spAutoFit/>
          </a:bodyPr>
          <a:lstStyle/>
          <a:p>
            <a:pPr indent="-171450" lvl="0" marL="180975" marR="123349" rtl="0" algn="l">
              <a:lnSpc>
                <a:spcPct val="80777"/>
              </a:lnSpc>
              <a:spcBef>
                <a:spcPts val="0"/>
              </a:spcBef>
              <a:spcAft>
                <a:spcPts val="0"/>
              </a:spcAft>
              <a:buClr>
                <a:srgbClr val="221F1F"/>
              </a:buClr>
              <a:buSzPts val="1800"/>
              <a:buFont typeface="Arial"/>
              <a:buChar char="•"/>
            </a:pPr>
            <a:r>
              <a:rPr b="0" i="0" lang="en-US" sz="1800" u="none" cap="none" strike="noStrike">
                <a:solidFill>
                  <a:srgbClr val="221F1F"/>
                </a:solidFill>
                <a:latin typeface="Times New Roman"/>
                <a:ea typeface="Times New Roman"/>
                <a:cs typeface="Times New Roman"/>
                <a:sym typeface="Times New Roman"/>
              </a:rPr>
              <a:t>Thus the choice of the next node to expand depends not only n a value but also on  whether that node is part of the current best path form the initial mode</a:t>
            </a:r>
            <a:endParaRPr b="0" i="0" sz="18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221F1F"/>
              </a:buClr>
              <a:buSzPts val="2000"/>
              <a:buFont typeface="Arial"/>
              <a:buNone/>
            </a:pPr>
            <a:r>
              <a:t/>
            </a:r>
            <a:endParaRPr b="0" i="0" sz="2000" u="none" cap="none" strike="noStrike">
              <a:solidFill>
                <a:schemeClr val="dk1"/>
              </a:solidFill>
              <a:latin typeface="Times New Roman"/>
              <a:ea typeface="Times New Roman"/>
              <a:cs typeface="Times New Roman"/>
              <a:sym typeface="Times New Roman"/>
            </a:endParaRPr>
          </a:p>
          <a:p>
            <a:pPr indent="-171450" lvl="0" marL="180975" marR="59055" rtl="0" algn="l">
              <a:lnSpc>
                <a:spcPct val="80777"/>
              </a:lnSpc>
              <a:spcBef>
                <a:spcPts val="1245"/>
              </a:spcBef>
              <a:spcAft>
                <a:spcPts val="0"/>
              </a:spcAft>
              <a:buClr>
                <a:srgbClr val="221F1F"/>
              </a:buClr>
              <a:buSzPts val="1800"/>
              <a:buFont typeface="Arial"/>
              <a:buChar char="•"/>
            </a:pPr>
            <a:r>
              <a:rPr b="0" i="0" lang="en-US" sz="1800" u="none" cap="none" strike="noStrike">
                <a:solidFill>
                  <a:srgbClr val="221F1F"/>
                </a:solidFill>
                <a:latin typeface="Times New Roman"/>
                <a:ea typeface="Times New Roman"/>
                <a:cs typeface="Times New Roman"/>
                <a:sym typeface="Times New Roman"/>
              </a:rPr>
              <a:t>the node G appears to be the most promising node, with the least f ' value. But G is  not on the current best path, since to use G we must use GH with a cost of 9 and  again this demands that arcs be used (with a cost of 27).</a:t>
            </a:r>
            <a:endParaRPr b="0" i="0" sz="1800" u="none" cap="none" strike="noStrike">
              <a:solidFill>
                <a:schemeClr val="dk1"/>
              </a:solidFill>
              <a:latin typeface="Times New Roman"/>
              <a:ea typeface="Times New Roman"/>
              <a:cs typeface="Times New Roman"/>
              <a:sym typeface="Times New Roman"/>
            </a:endParaRPr>
          </a:p>
          <a:p>
            <a:pPr indent="-171450" lvl="0" marL="180975" marR="0" rtl="0" algn="l">
              <a:lnSpc>
                <a:spcPct val="100000"/>
              </a:lnSpc>
              <a:spcBef>
                <a:spcPts val="570"/>
              </a:spcBef>
              <a:spcAft>
                <a:spcPts val="0"/>
              </a:spcAft>
              <a:buClr>
                <a:srgbClr val="221F1F"/>
              </a:buClr>
              <a:buSzPts val="1800"/>
              <a:buFont typeface="Arial"/>
              <a:buChar char="•"/>
            </a:pPr>
            <a:r>
              <a:rPr b="0" i="0" lang="en-US" sz="1800" u="none" cap="none" strike="noStrike">
                <a:solidFill>
                  <a:srgbClr val="221F1F"/>
                </a:solidFill>
                <a:latin typeface="Times New Roman"/>
                <a:ea typeface="Times New Roman"/>
                <a:cs typeface="Times New Roman"/>
                <a:sym typeface="Times New Roman"/>
              </a:rPr>
              <a:t>The path from A through B, E-F is better with a total cost of (17+1=18).</a:t>
            </a:r>
            <a:endParaRPr b="0" i="0" sz="1800" u="none" cap="none" strike="noStrike">
              <a:solidFill>
                <a:schemeClr val="dk1"/>
              </a:solidFill>
              <a:latin typeface="Times New Roman"/>
              <a:ea typeface="Times New Roman"/>
              <a:cs typeface="Times New Roman"/>
              <a:sym typeface="Times New Roman"/>
            </a:endParaRPr>
          </a:p>
          <a:p>
            <a:pPr indent="-171450" lvl="0" marL="180975" marR="0" rtl="0" algn="l">
              <a:lnSpc>
                <a:spcPct val="85611"/>
              </a:lnSpc>
              <a:spcBef>
                <a:spcPts val="585"/>
              </a:spcBef>
              <a:spcAft>
                <a:spcPts val="0"/>
              </a:spcAft>
              <a:buClr>
                <a:srgbClr val="221F1F"/>
              </a:buClr>
              <a:buSzPts val="1800"/>
              <a:buFont typeface="Arial"/>
              <a:buChar char="•"/>
            </a:pPr>
            <a:r>
              <a:rPr b="0" i="0" lang="en-US" sz="1800" u="none" cap="none" strike="noStrike">
                <a:solidFill>
                  <a:srgbClr val="221F1F"/>
                </a:solidFill>
                <a:latin typeface="Times New Roman"/>
                <a:ea typeface="Times New Roman"/>
                <a:cs typeface="Times New Roman"/>
                <a:sym typeface="Times New Roman"/>
              </a:rPr>
              <a:t>Thus we can see that to search an AND-OR graph, the following three things must</a:t>
            </a:r>
            <a:endParaRPr b="0" i="0" sz="1800" u="none" cap="none" strike="noStrike">
              <a:solidFill>
                <a:schemeClr val="dk1"/>
              </a:solidFill>
              <a:latin typeface="Times New Roman"/>
              <a:ea typeface="Times New Roman"/>
              <a:cs typeface="Times New Roman"/>
              <a:sym typeface="Times New Roman"/>
            </a:endParaRPr>
          </a:p>
          <a:p>
            <a:pPr indent="0" lvl="0" marL="180975" marR="0" rtl="0" algn="l">
              <a:lnSpc>
                <a:spcPct val="85611"/>
              </a:lnSpc>
              <a:spcBef>
                <a:spcPts val="0"/>
              </a:spcBef>
              <a:spcAft>
                <a:spcPts val="0"/>
              </a:spcAft>
              <a:buClr>
                <a:srgbClr val="000000"/>
              </a:buClr>
              <a:buSzPts val="1800"/>
              <a:buFont typeface="Arial"/>
              <a:buNone/>
            </a:pPr>
            <a:r>
              <a:rPr b="0" i="0" lang="en-US" sz="1800" u="none" cap="none" strike="noStrike">
                <a:solidFill>
                  <a:srgbClr val="221F1F"/>
                </a:solidFill>
                <a:latin typeface="Times New Roman"/>
                <a:ea typeface="Times New Roman"/>
                <a:cs typeface="Times New Roman"/>
                <a:sym typeface="Times New Roman"/>
              </a:rPr>
              <a:t>be done</a:t>
            </a:r>
            <a:endParaRPr b="0" i="0" sz="1800" u="none" cap="none" strike="noStrike">
              <a:solidFill>
                <a:schemeClr val="dk1"/>
              </a:solidFill>
              <a:latin typeface="Times New Roman"/>
              <a:ea typeface="Times New Roman"/>
              <a:cs typeface="Times New Roman"/>
              <a:sym typeface="Times New Roman"/>
            </a:endParaRPr>
          </a:p>
          <a:p>
            <a:pPr indent="-171450" lvl="1" marL="523875" marR="110014" rtl="0" algn="l">
              <a:lnSpc>
                <a:spcPct val="80777"/>
              </a:lnSpc>
              <a:spcBef>
                <a:spcPts val="401"/>
              </a:spcBef>
              <a:spcAft>
                <a:spcPts val="0"/>
              </a:spcAft>
              <a:buClr>
                <a:srgbClr val="221F1F"/>
              </a:buClr>
              <a:buSzPts val="1800"/>
              <a:buFont typeface="Arial"/>
              <a:buChar char="•"/>
            </a:pPr>
            <a:r>
              <a:rPr b="0" i="0" lang="en-US" sz="1800" u="none" cap="none" strike="noStrike">
                <a:solidFill>
                  <a:srgbClr val="221F1F"/>
                </a:solidFill>
                <a:latin typeface="Times New Roman"/>
                <a:ea typeface="Times New Roman"/>
                <a:cs typeface="Times New Roman"/>
                <a:sym typeface="Times New Roman"/>
              </a:rPr>
              <a:t>1. traverse the graph starting at the initial node and following the current best  path, accumulate the set of nodes that are on the path and have not yet been  expanded.</a:t>
            </a:r>
            <a:endParaRPr b="0" i="0" sz="1800" u="none" cap="none" strike="noStrike">
              <a:solidFill>
                <a:schemeClr val="dk1"/>
              </a:solidFill>
              <a:latin typeface="Times New Roman"/>
              <a:ea typeface="Times New Roman"/>
              <a:cs typeface="Times New Roman"/>
              <a:sym typeface="Times New Roman"/>
            </a:endParaRPr>
          </a:p>
          <a:p>
            <a:pPr indent="-171450" lvl="1" marL="523875" marR="0" rtl="0" algn="l">
              <a:lnSpc>
                <a:spcPct val="85611"/>
              </a:lnSpc>
              <a:spcBef>
                <a:spcPts val="203"/>
              </a:spcBef>
              <a:spcAft>
                <a:spcPts val="0"/>
              </a:spcAft>
              <a:buClr>
                <a:srgbClr val="221F1F"/>
              </a:buClr>
              <a:buSzPts val="1800"/>
              <a:buFont typeface="Arial"/>
              <a:buChar char="•"/>
            </a:pPr>
            <a:r>
              <a:rPr b="0" i="0" lang="en-US" sz="1800" u="none" cap="none" strike="noStrike">
                <a:solidFill>
                  <a:srgbClr val="221F1F"/>
                </a:solidFill>
                <a:latin typeface="Times New Roman"/>
                <a:ea typeface="Times New Roman"/>
                <a:cs typeface="Times New Roman"/>
                <a:sym typeface="Times New Roman"/>
              </a:rPr>
              <a:t>2. Pick one of these unexpanded nodes and expand it. Add its successors to the</a:t>
            </a:r>
            <a:endParaRPr b="0" i="0" sz="1800" u="none" cap="none" strike="noStrike">
              <a:solidFill>
                <a:schemeClr val="dk1"/>
              </a:solidFill>
              <a:latin typeface="Times New Roman"/>
              <a:ea typeface="Times New Roman"/>
              <a:cs typeface="Times New Roman"/>
              <a:sym typeface="Times New Roman"/>
            </a:endParaRPr>
          </a:p>
          <a:p>
            <a:pPr indent="0" lvl="0" marL="523875" marR="0" rtl="0" algn="l">
              <a:lnSpc>
                <a:spcPct val="85611"/>
              </a:lnSpc>
              <a:spcBef>
                <a:spcPts val="0"/>
              </a:spcBef>
              <a:spcAft>
                <a:spcPts val="0"/>
              </a:spcAft>
              <a:buClr>
                <a:srgbClr val="000000"/>
              </a:buClr>
              <a:buSzPts val="1800"/>
              <a:buFont typeface="Arial"/>
              <a:buNone/>
            </a:pPr>
            <a:r>
              <a:rPr b="0" i="0" lang="en-US" sz="1800" u="none" cap="none" strike="noStrike">
                <a:solidFill>
                  <a:srgbClr val="221F1F"/>
                </a:solidFill>
                <a:latin typeface="Times New Roman"/>
                <a:ea typeface="Times New Roman"/>
                <a:cs typeface="Times New Roman"/>
                <a:sym typeface="Times New Roman"/>
              </a:rPr>
              <a:t>graph and compute f ' (cost of the remaining distance) for each of them</a:t>
            </a:r>
            <a:endParaRPr b="0" i="0" sz="1800" u="none" cap="none" strike="noStrike">
              <a:solidFill>
                <a:schemeClr val="dk1"/>
              </a:solidFill>
              <a:latin typeface="Times New Roman"/>
              <a:ea typeface="Times New Roman"/>
              <a:cs typeface="Times New Roman"/>
              <a:sym typeface="Times New Roman"/>
            </a:endParaRPr>
          </a:p>
          <a:p>
            <a:pPr indent="-171450" lvl="1" marL="523875" marR="428149" rtl="0" algn="just">
              <a:lnSpc>
                <a:spcPct val="90300"/>
              </a:lnSpc>
              <a:spcBef>
                <a:spcPts val="363"/>
              </a:spcBef>
              <a:spcAft>
                <a:spcPts val="0"/>
              </a:spcAft>
              <a:buClr>
                <a:srgbClr val="221F1F"/>
              </a:buClr>
              <a:buSzPts val="1800"/>
              <a:buFont typeface="Arial"/>
              <a:buChar char="•"/>
            </a:pPr>
            <a:r>
              <a:rPr b="0" i="0" lang="en-US" sz="1800" u="none" cap="none" strike="noStrike">
                <a:solidFill>
                  <a:srgbClr val="221F1F"/>
                </a:solidFill>
                <a:latin typeface="Times New Roman"/>
                <a:ea typeface="Times New Roman"/>
                <a:cs typeface="Times New Roman"/>
                <a:sym typeface="Times New Roman"/>
              </a:rPr>
              <a:t>3. Change the f ' estimate of the newly expanded node to reflect the new  information produced by its successors. Propagate this change backward  through the graph. Decide which of the current best path</a:t>
            </a:r>
            <a:endParaRPr b="0" i="0" sz="2000" u="none" cap="none" strike="noStrike">
              <a:solidFill>
                <a:schemeClr val="dk1"/>
              </a:solidFill>
              <a:latin typeface="Calibri"/>
              <a:ea typeface="Calibri"/>
              <a:cs typeface="Calibri"/>
              <a:sym typeface="Calibri"/>
            </a:endParaRPr>
          </a:p>
        </p:txBody>
      </p:sp>
    </p:spTree>
  </p:cSld>
  <p:clrMapOvr>
    <a:masterClrMapping/>
  </p:clrMapOvr>
</p:sld>
</file>

<file path=ppt/slides/slide2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3" name="Shape 2293"/>
        <p:cNvGrpSpPr/>
        <p:nvPr/>
      </p:nvGrpSpPr>
      <p:grpSpPr>
        <a:xfrm>
          <a:off x="0" y="0"/>
          <a:ext cx="0" cy="0"/>
          <a:chOff x="0" y="0"/>
          <a:chExt cx="0" cy="0"/>
        </a:xfrm>
      </p:grpSpPr>
      <p:sp>
        <p:nvSpPr>
          <p:cNvPr id="2294" name="Google Shape;2294;p216"/>
          <p:cNvSpPr txBox="1"/>
          <p:nvPr/>
        </p:nvSpPr>
        <p:spPr>
          <a:xfrm>
            <a:off x="0" y="152400"/>
            <a:ext cx="5029200" cy="5357236"/>
          </a:xfrm>
          <a:prstGeom prst="rect">
            <a:avLst/>
          </a:prstGeom>
          <a:noFill/>
          <a:ln>
            <a:noFill/>
          </a:ln>
        </p:spPr>
        <p:txBody>
          <a:bodyPr anchorCtr="0" anchor="t" bIns="0" lIns="0" spcFirstLastPara="1" rIns="0" wrap="square" tIns="9525">
            <a:spAutoFit/>
          </a:bodyPr>
          <a:lstStyle/>
          <a:p>
            <a:pPr indent="-171450" lvl="0" marL="180975" marR="0" rtl="0" algn="l">
              <a:lnSpc>
                <a:spcPct val="150000"/>
              </a:lnSpc>
              <a:spcBef>
                <a:spcPts val="0"/>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The initial node is expanded and D is Marked initially as promising node.</a:t>
            </a:r>
            <a:endParaRPr b="0" i="0" sz="2000" u="none" cap="none" strike="noStrike">
              <a:solidFill>
                <a:schemeClr val="dk1"/>
              </a:solidFill>
              <a:latin typeface="Times New Roman"/>
              <a:ea typeface="Times New Roman"/>
              <a:cs typeface="Times New Roman"/>
              <a:sym typeface="Times New Roman"/>
            </a:endParaRPr>
          </a:p>
          <a:p>
            <a:pPr indent="-171450" lvl="0" marL="180975" marR="0" rtl="0" algn="l">
              <a:lnSpc>
                <a:spcPct val="150000"/>
              </a:lnSpc>
              <a:spcBef>
                <a:spcPts val="585"/>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D is expanded producing an AND arc E-F. f ' value of D is updated to 10.</a:t>
            </a:r>
            <a:endParaRPr b="0" i="0" sz="2000" u="none" cap="none" strike="noStrike">
              <a:solidFill>
                <a:schemeClr val="dk1"/>
              </a:solidFill>
              <a:latin typeface="Times New Roman"/>
              <a:ea typeface="Times New Roman"/>
              <a:cs typeface="Times New Roman"/>
              <a:sym typeface="Times New Roman"/>
            </a:endParaRPr>
          </a:p>
          <a:p>
            <a:pPr indent="-171450" lvl="0" marL="180975" marR="100489" rtl="0" algn="l">
              <a:lnSpc>
                <a:spcPct val="150000"/>
              </a:lnSpc>
              <a:spcBef>
                <a:spcPts val="769"/>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Going backwards we can see that the AND  arc B-C is better, it is now marked as current  best path.</a:t>
            </a:r>
            <a:endParaRPr b="0" i="0" sz="2000" u="none" cap="none" strike="noStrike">
              <a:solidFill>
                <a:schemeClr val="dk1"/>
              </a:solidFill>
              <a:latin typeface="Times New Roman"/>
              <a:ea typeface="Times New Roman"/>
              <a:cs typeface="Times New Roman"/>
              <a:sym typeface="Times New Roman"/>
            </a:endParaRPr>
          </a:p>
          <a:p>
            <a:pPr indent="-171450" lvl="0" marL="180975" marR="3810" rtl="0" algn="l">
              <a:lnSpc>
                <a:spcPct val="150000"/>
              </a:lnSpc>
              <a:spcBef>
                <a:spcPts val="735"/>
              </a:spcBef>
              <a:spcAft>
                <a:spcPts val="0"/>
              </a:spcAft>
              <a:buClr>
                <a:srgbClr val="221F1F"/>
              </a:buClr>
              <a:buSzPts val="2000"/>
              <a:buFont typeface="Arial"/>
              <a:buChar char="•"/>
            </a:pPr>
            <a:r>
              <a:rPr b="0" i="0" lang="en-US" sz="2000" u="none" cap="none" strike="noStrike">
                <a:solidFill>
                  <a:srgbClr val="221F1F"/>
                </a:solidFill>
                <a:latin typeface="Times New Roman"/>
                <a:ea typeface="Times New Roman"/>
                <a:cs typeface="Times New Roman"/>
                <a:sym typeface="Times New Roman"/>
              </a:rPr>
              <a:t>B and C have to be expanded next. This  process continues until a solution is found or  all paths have led to dead ends, indicating that  there is no solution.</a:t>
            </a:r>
            <a:endParaRPr b="0" i="0" sz="2000" u="none" cap="none" strike="noStrike">
              <a:solidFill>
                <a:schemeClr val="dk1"/>
              </a:solidFill>
              <a:latin typeface="Times New Roman"/>
              <a:ea typeface="Times New Roman"/>
              <a:cs typeface="Times New Roman"/>
              <a:sym typeface="Times New Roman"/>
            </a:endParaRPr>
          </a:p>
        </p:txBody>
      </p:sp>
      <p:sp>
        <p:nvSpPr>
          <p:cNvPr id="2295" name="Google Shape;2295;p216"/>
          <p:cNvSpPr/>
          <p:nvPr/>
        </p:nvSpPr>
        <p:spPr>
          <a:xfrm>
            <a:off x="5029200" y="1447800"/>
            <a:ext cx="3957882" cy="3029228"/>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6" name="Google Shape;2296;p216"/>
          <p:cNvSpPr/>
          <p:nvPr/>
        </p:nvSpPr>
        <p:spPr>
          <a:xfrm>
            <a:off x="4267200" y="5050710"/>
            <a:ext cx="4572000" cy="1754326"/>
          </a:xfrm>
          <a:prstGeom prst="rect">
            <a:avLst/>
          </a:prstGeom>
          <a:noFill/>
          <a:ln>
            <a:noFill/>
          </a:ln>
        </p:spPr>
        <p:txBody>
          <a:bodyPr anchorCtr="0" anchor="t" bIns="45700" lIns="91425" spcFirstLastPara="1" rIns="91425" wrap="square" tIns="45700">
            <a:spAutoFit/>
          </a:bodyPr>
          <a:lstStyle/>
          <a:p>
            <a:pPr indent="-171450" lvl="0" marL="180975" marR="50483" rtl="0" algn="l">
              <a:lnSpc>
                <a:spcPct val="150000"/>
              </a:lnSpc>
              <a:spcBef>
                <a:spcPts val="0"/>
              </a:spcBef>
              <a:spcAft>
                <a:spcPts val="0"/>
              </a:spcAft>
              <a:buClr>
                <a:srgbClr val="221F1F"/>
              </a:buClr>
              <a:buSzPts val="1800"/>
              <a:buFont typeface="Arial"/>
              <a:buChar char="•"/>
            </a:pPr>
            <a:r>
              <a:rPr b="0" i="0" lang="en-US" sz="1800" u="none" cap="none" strike="noStrike">
                <a:solidFill>
                  <a:srgbClr val="221F1F"/>
                </a:solidFill>
                <a:latin typeface="Times New Roman"/>
                <a:ea typeface="Times New Roman"/>
                <a:cs typeface="Times New Roman"/>
                <a:sym typeface="Times New Roman"/>
              </a:rPr>
              <a:t>An A* algorithm the path from one node to  the other is always that of the lowest cost and  it is independent of the paths through other  nodes</a:t>
            </a:r>
            <a:endParaRPr b="0" i="0" sz="1800" u="none" cap="none" strike="noStrike">
              <a:solidFill>
                <a:schemeClr val="dk1"/>
              </a:solidFill>
              <a:latin typeface="Times New Roman"/>
              <a:ea typeface="Times New Roman"/>
              <a:cs typeface="Times New Roman"/>
              <a:sym typeface="Times New Roman"/>
            </a:endParaRPr>
          </a:p>
        </p:txBody>
      </p:sp>
    </p:spTree>
  </p:cSld>
  <p:clrMapOvr>
    <a:masterClrMapping/>
  </p:clrMapOvr>
</p:sld>
</file>

<file path=ppt/slides/slide2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1" name="Shape 2301"/>
        <p:cNvGrpSpPr/>
        <p:nvPr/>
      </p:nvGrpSpPr>
      <p:grpSpPr>
        <a:xfrm>
          <a:off x="0" y="0"/>
          <a:ext cx="0" cy="0"/>
          <a:chOff x="0" y="0"/>
          <a:chExt cx="0" cy="0"/>
        </a:xfrm>
      </p:grpSpPr>
      <p:sp>
        <p:nvSpPr>
          <p:cNvPr id="2302" name="Google Shape;2302;p217"/>
          <p:cNvSpPr txBox="1"/>
          <p:nvPr>
            <p:ph type="title"/>
          </p:nvPr>
        </p:nvSpPr>
        <p:spPr>
          <a:xfrm>
            <a:off x="609600" y="228600"/>
            <a:ext cx="7848600" cy="5334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1400"/>
              <a:buNone/>
            </a:pPr>
            <a:r>
              <a:rPr lang="en-US" sz="2800"/>
              <a:t>Problem decomposition into an and-or graph</a:t>
            </a:r>
            <a:endParaRPr/>
          </a:p>
        </p:txBody>
      </p:sp>
      <p:sp>
        <p:nvSpPr>
          <p:cNvPr id="2303" name="Google Shape;2303;p217"/>
          <p:cNvSpPr txBox="1"/>
          <p:nvPr>
            <p:ph idx="1" type="body"/>
          </p:nvPr>
        </p:nvSpPr>
        <p:spPr>
          <a:xfrm>
            <a:off x="241092" y="9144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Char char="•"/>
            </a:pPr>
            <a:r>
              <a:rPr lang="en-US" sz="2800"/>
              <a:t>Example 2</a:t>
            </a:r>
            <a:r>
              <a:rPr lang="en-US"/>
              <a:t>	</a:t>
            </a:r>
            <a:endParaRPr/>
          </a:p>
          <a:p>
            <a:pPr indent="-342900" lvl="0" marL="342900" rtl="0" algn="l">
              <a:lnSpc>
                <a:spcPct val="100000"/>
              </a:lnSpc>
              <a:spcBef>
                <a:spcPts val="480"/>
              </a:spcBef>
              <a:spcAft>
                <a:spcPts val="0"/>
              </a:spcAft>
              <a:buClr>
                <a:schemeClr val="accent2"/>
              </a:buClr>
              <a:buSzPts val="2400"/>
              <a:buChar char="•"/>
            </a:pPr>
            <a:r>
              <a:rPr lang="en-US" sz="2400">
                <a:solidFill>
                  <a:schemeClr val="accent2"/>
                </a:solidFill>
              </a:rPr>
              <a:t>"The function of a financial advisor is to help the user decide whether to invest in a savings account, or the stock market, or both. The recommended investment depends on the investor's income and the current amount they have saved:</a:t>
            </a:r>
            <a:endParaRPr/>
          </a:p>
        </p:txBody>
      </p:sp>
    </p:spTree>
  </p:cSld>
  <p:clrMapOvr>
    <a:masterClrMapping/>
  </p:clrMapOvr>
</p:sld>
</file>

<file path=ppt/slides/slide2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8" name="Shape 2308"/>
        <p:cNvGrpSpPr/>
        <p:nvPr/>
      </p:nvGrpSpPr>
      <p:grpSpPr>
        <a:xfrm>
          <a:off x="0" y="0"/>
          <a:ext cx="0" cy="0"/>
          <a:chOff x="0" y="0"/>
          <a:chExt cx="0" cy="0"/>
        </a:xfrm>
      </p:grpSpPr>
      <p:sp>
        <p:nvSpPr>
          <p:cNvPr id="2309" name="Google Shape;2309;p218"/>
          <p:cNvSpPr txBox="1"/>
          <p:nvPr>
            <p:ph type="title"/>
          </p:nvPr>
        </p:nvSpPr>
        <p:spPr>
          <a:xfrm>
            <a:off x="152400" y="228600"/>
            <a:ext cx="8763000" cy="685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400"/>
              <a:buNone/>
            </a:pPr>
            <a:r>
              <a:rPr lang="en-US" sz="3200"/>
              <a:t>Problem decomposition into an and-or graph</a:t>
            </a:r>
            <a:endParaRPr/>
          </a:p>
        </p:txBody>
      </p:sp>
      <p:sp>
        <p:nvSpPr>
          <p:cNvPr id="2310" name="Google Shape;2310;p218"/>
          <p:cNvSpPr txBox="1"/>
          <p:nvPr>
            <p:ph idx="1" type="body"/>
          </p:nvPr>
        </p:nvSpPr>
        <p:spPr>
          <a:xfrm>
            <a:off x="304800" y="914400"/>
            <a:ext cx="8229600" cy="57150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accent2"/>
              </a:buClr>
              <a:buSzPts val="2400"/>
              <a:buChar char="•"/>
            </a:pPr>
            <a:r>
              <a:rPr lang="en-US" sz="2400">
                <a:solidFill>
                  <a:schemeClr val="accent2"/>
                </a:solidFill>
              </a:rPr>
              <a:t>Individuals with inadequate savings should always increase the amount saved as their first priority, regardless of income.</a:t>
            </a:r>
            <a:endParaRPr/>
          </a:p>
          <a:p>
            <a:pPr indent="-342900" lvl="0" marL="342900" rtl="0" algn="l">
              <a:lnSpc>
                <a:spcPct val="100000"/>
              </a:lnSpc>
              <a:spcBef>
                <a:spcPts val="480"/>
              </a:spcBef>
              <a:spcAft>
                <a:spcPts val="0"/>
              </a:spcAft>
              <a:buClr>
                <a:schemeClr val="accent2"/>
              </a:buClr>
              <a:buSzPts val="2400"/>
              <a:buChar char="•"/>
            </a:pPr>
            <a:r>
              <a:rPr lang="en-US" sz="2400">
                <a:solidFill>
                  <a:schemeClr val="accent2"/>
                </a:solidFill>
              </a:rPr>
              <a:t>Individuals with adequate savings and an adequate income should consider riskier but potentially more profitable investment in the stock market.</a:t>
            </a:r>
            <a:r>
              <a:rPr lang="en-US" sz="2400"/>
              <a:t> </a:t>
            </a:r>
            <a:endParaRPr sz="2400"/>
          </a:p>
          <a:p>
            <a:pPr indent="-342900" lvl="0" marL="342900" rtl="0" algn="l">
              <a:lnSpc>
                <a:spcPct val="100000"/>
              </a:lnSpc>
              <a:spcBef>
                <a:spcPts val="480"/>
              </a:spcBef>
              <a:spcAft>
                <a:spcPts val="0"/>
              </a:spcAft>
              <a:buClr>
                <a:schemeClr val="accent2"/>
              </a:buClr>
              <a:buSzPts val="2400"/>
              <a:buChar char="•"/>
            </a:pPr>
            <a:r>
              <a:rPr lang="en-US" sz="2400">
                <a:solidFill>
                  <a:schemeClr val="accent2"/>
                </a:solidFill>
              </a:rPr>
              <a:t>Individuals with low income who already have adequate savings may want to consider splitting their surplus income between savings and stocks, to increase the cushion in savings while attempting to increase their income through stocks.</a:t>
            </a:r>
            <a:endParaRPr/>
          </a:p>
          <a:p>
            <a:pPr indent="-342900" lvl="0" marL="342900" rtl="0" algn="l">
              <a:lnSpc>
                <a:spcPct val="100000"/>
              </a:lnSpc>
              <a:spcBef>
                <a:spcPts val="480"/>
              </a:spcBef>
              <a:spcAft>
                <a:spcPts val="0"/>
              </a:spcAft>
              <a:buClr>
                <a:schemeClr val="accent2"/>
              </a:buClr>
              <a:buSzPts val="2400"/>
              <a:buChar char="•"/>
            </a:pPr>
            <a:r>
              <a:rPr lang="en-US" sz="2400">
                <a:solidFill>
                  <a:schemeClr val="accent2"/>
                </a:solidFill>
              </a:rPr>
              <a:t>The adequacy of both savings and income is determined by the number of dependants an individual must support. </a:t>
            </a:r>
            <a:endParaRPr/>
          </a:p>
          <a:p>
            <a:pPr indent="-342900" lvl="0" marL="342900" rtl="0" algn="l">
              <a:lnSpc>
                <a:spcPct val="100000"/>
              </a:lnSpc>
              <a:spcBef>
                <a:spcPts val="480"/>
              </a:spcBef>
              <a:spcAft>
                <a:spcPts val="0"/>
              </a:spcAft>
              <a:buClr>
                <a:schemeClr val="accent2"/>
              </a:buClr>
              <a:buSzPts val="2400"/>
              <a:buFont typeface="Arial"/>
              <a:buNone/>
            </a:pPr>
            <a:r>
              <a:rPr lang="en-US" sz="2400">
                <a:solidFill>
                  <a:schemeClr val="accent2"/>
                </a:solidFill>
              </a:rPr>
              <a:t>	There must be at least £3000 in the bank for each dependant. </a:t>
            </a:r>
            <a:endParaRPr/>
          </a:p>
          <a:p>
            <a:pPr indent="-342900" lvl="0" marL="342900" rtl="0" algn="l">
              <a:lnSpc>
                <a:spcPct val="100000"/>
              </a:lnSpc>
              <a:spcBef>
                <a:spcPts val="480"/>
              </a:spcBef>
              <a:spcAft>
                <a:spcPts val="0"/>
              </a:spcAft>
              <a:buClr>
                <a:schemeClr val="accent2"/>
              </a:buClr>
              <a:buSzPts val="2400"/>
              <a:buFont typeface="Arial"/>
              <a:buNone/>
            </a:pPr>
            <a:r>
              <a:rPr lang="en-US" sz="2400">
                <a:solidFill>
                  <a:schemeClr val="accent2"/>
                </a:solidFill>
              </a:rPr>
              <a:t>	An adequate income is a steady income, and it must supply at least £9000 per year, plus £2500 for each dependant."</a:t>
            </a:r>
            <a:endParaRPr/>
          </a:p>
          <a:p>
            <a:pPr indent="-190500" lvl="0" marL="342900" rtl="0" algn="l">
              <a:lnSpc>
                <a:spcPct val="100000"/>
              </a:lnSpc>
              <a:spcBef>
                <a:spcPts val="480"/>
              </a:spcBef>
              <a:spcAft>
                <a:spcPts val="0"/>
              </a:spcAft>
              <a:buClr>
                <a:schemeClr val="dk1"/>
              </a:buClr>
              <a:buSzPts val="2400"/>
              <a:buNone/>
            </a:pPr>
            <a:r>
              <a:t/>
            </a:r>
            <a:endParaRPr sz="2400">
              <a:solidFill>
                <a:schemeClr val="accent2"/>
              </a:solidFill>
            </a:endParaRPr>
          </a:p>
          <a:p>
            <a:pPr indent="-190500" lvl="0" marL="342900" rtl="0" algn="l">
              <a:lnSpc>
                <a:spcPct val="100000"/>
              </a:lnSpc>
              <a:spcBef>
                <a:spcPts val="480"/>
              </a:spcBef>
              <a:spcAft>
                <a:spcPts val="0"/>
              </a:spcAft>
              <a:buClr>
                <a:schemeClr val="dk1"/>
              </a:buClr>
              <a:buSzPts val="2400"/>
              <a:buNone/>
            </a:pPr>
            <a:r>
              <a:t/>
            </a:r>
            <a:endParaRPr sz="2400"/>
          </a:p>
          <a:p>
            <a:pPr indent="-190500" lvl="0" marL="342900" rtl="0" algn="l">
              <a:lnSpc>
                <a:spcPct val="100000"/>
              </a:lnSpc>
              <a:spcBef>
                <a:spcPts val="480"/>
              </a:spcBef>
              <a:spcAft>
                <a:spcPts val="0"/>
              </a:spcAft>
              <a:buClr>
                <a:schemeClr val="dk1"/>
              </a:buClr>
              <a:buSzPts val="2400"/>
              <a:buNone/>
            </a:pPr>
            <a:r>
              <a:t/>
            </a:r>
            <a:endParaRPr sz="2400"/>
          </a:p>
        </p:txBody>
      </p:sp>
    </p:spTree>
  </p:cSld>
  <p:clrMapOvr>
    <a:masterClrMapping/>
  </p:clrMapOvr>
</p:sld>
</file>

<file path=ppt/slides/slide2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5" name="Shape 2315"/>
        <p:cNvGrpSpPr/>
        <p:nvPr/>
      </p:nvGrpSpPr>
      <p:grpSpPr>
        <a:xfrm>
          <a:off x="0" y="0"/>
          <a:ext cx="0" cy="0"/>
          <a:chOff x="0" y="0"/>
          <a:chExt cx="0" cy="0"/>
        </a:xfrm>
      </p:grpSpPr>
      <p:sp>
        <p:nvSpPr>
          <p:cNvPr id="2316" name="Google Shape;2316;p219"/>
          <p:cNvSpPr txBox="1"/>
          <p:nvPr>
            <p:ph type="title"/>
          </p:nvPr>
        </p:nvSpPr>
        <p:spPr>
          <a:xfrm>
            <a:off x="609600" y="228600"/>
            <a:ext cx="7848600" cy="4572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SzPct val="55554"/>
              <a:buNone/>
            </a:pPr>
            <a:r>
              <a:rPr lang="en-US" sz="2800"/>
              <a:t>Problem decomposition into an and-or graph</a:t>
            </a:r>
            <a:endParaRPr/>
          </a:p>
        </p:txBody>
      </p:sp>
      <p:sp>
        <p:nvSpPr>
          <p:cNvPr id="2317" name="Google Shape;2317;p219"/>
          <p:cNvSpPr txBox="1"/>
          <p:nvPr>
            <p:ph idx="1" type="body"/>
          </p:nvPr>
        </p:nvSpPr>
        <p:spPr>
          <a:xfrm>
            <a:off x="228600" y="712033"/>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How can we turn this information into an and-or graph?</a:t>
            </a:r>
            <a:endParaRPr/>
          </a:p>
          <a:p>
            <a:pPr indent="-342900" lvl="0" marL="342900" rtl="0" algn="l">
              <a:lnSpc>
                <a:spcPct val="100000"/>
              </a:lnSpc>
              <a:spcBef>
                <a:spcPts val="480"/>
              </a:spcBef>
              <a:spcAft>
                <a:spcPts val="0"/>
              </a:spcAft>
              <a:buClr>
                <a:schemeClr val="dk1"/>
              </a:buClr>
              <a:buSzPts val="2400"/>
              <a:buChar char="•"/>
            </a:pPr>
            <a:r>
              <a:rPr lang="en-US" sz="2400"/>
              <a:t>Step 1: decide what the ultimate advice that the system should provide is.</a:t>
            </a:r>
            <a:endParaRPr/>
          </a:p>
          <a:p>
            <a:pPr indent="-342900" lvl="0" marL="342900" rtl="0" algn="l">
              <a:lnSpc>
                <a:spcPct val="100000"/>
              </a:lnSpc>
              <a:spcBef>
                <a:spcPts val="480"/>
              </a:spcBef>
              <a:spcAft>
                <a:spcPts val="0"/>
              </a:spcAft>
              <a:buClr>
                <a:schemeClr val="dk1"/>
              </a:buClr>
              <a:buSzPts val="2400"/>
              <a:buFont typeface="Arial"/>
              <a:buNone/>
            </a:pPr>
            <a:r>
              <a:rPr lang="en-US" sz="2400"/>
              <a:t>	It’s a statement along the lines of “The investment should be X”, where X can be any one of several things.</a:t>
            </a:r>
            <a:endParaRPr/>
          </a:p>
        </p:txBody>
      </p:sp>
      <p:sp>
        <p:nvSpPr>
          <p:cNvPr id="2318" name="Google Shape;2318;p219"/>
          <p:cNvSpPr txBox="1"/>
          <p:nvPr/>
        </p:nvSpPr>
        <p:spPr>
          <a:xfrm>
            <a:off x="3352800" y="3048000"/>
            <a:ext cx="2667000" cy="1385888"/>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US" sz="2800" u="none" cap="none" strike="noStrike">
                <a:solidFill>
                  <a:srgbClr val="000000"/>
                </a:solidFill>
                <a:latin typeface="Calibri"/>
                <a:ea typeface="Calibri"/>
                <a:cs typeface="Calibri"/>
                <a:sym typeface="Calibri"/>
              </a:rPr>
              <a:t>Advise user: investment should be X</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2" name="Shape 2322"/>
        <p:cNvGrpSpPr/>
        <p:nvPr/>
      </p:nvGrpSpPr>
      <p:grpSpPr>
        <a:xfrm>
          <a:off x="0" y="0"/>
          <a:ext cx="0" cy="0"/>
          <a:chOff x="0" y="0"/>
          <a:chExt cx="0" cy="0"/>
        </a:xfrm>
      </p:grpSpPr>
      <p:sp>
        <p:nvSpPr>
          <p:cNvPr id="2323" name="Google Shape;2323;p220"/>
          <p:cNvSpPr txBox="1"/>
          <p:nvPr>
            <p:ph idx="1" type="body"/>
          </p:nvPr>
        </p:nvSpPr>
        <p:spPr>
          <a:xfrm>
            <a:off x="228600" y="2286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Step 2: decide what sub-goals this goal can be split into.</a:t>
            </a:r>
            <a:endParaRPr/>
          </a:p>
          <a:p>
            <a:pPr indent="-342900" lvl="0" marL="342900" rtl="0" algn="l">
              <a:lnSpc>
                <a:spcPct val="100000"/>
              </a:lnSpc>
              <a:spcBef>
                <a:spcPts val="480"/>
              </a:spcBef>
              <a:spcAft>
                <a:spcPts val="0"/>
              </a:spcAft>
              <a:buClr>
                <a:schemeClr val="dk1"/>
              </a:buClr>
              <a:buSzPts val="2400"/>
              <a:buFont typeface="Arial"/>
              <a:buNone/>
            </a:pPr>
            <a:r>
              <a:rPr lang="en-US" sz="2400"/>
              <a:t>	In this case, X can be one of three things: savings, stocks or a mixture.</a:t>
            </a:r>
            <a:endParaRPr/>
          </a:p>
          <a:p>
            <a:pPr indent="-342900" lvl="0" marL="342900" rtl="0" algn="l">
              <a:lnSpc>
                <a:spcPct val="100000"/>
              </a:lnSpc>
              <a:spcBef>
                <a:spcPts val="480"/>
              </a:spcBef>
              <a:spcAft>
                <a:spcPts val="0"/>
              </a:spcAft>
              <a:buClr>
                <a:schemeClr val="dk1"/>
              </a:buClr>
              <a:buSzPts val="2400"/>
              <a:buFont typeface="Arial"/>
              <a:buNone/>
            </a:pPr>
            <a:r>
              <a:rPr lang="en-US" sz="2400"/>
              <a:t>	Add three sub-goals to the graph. Make sure the links indicate “or” rather than “and”.</a:t>
            </a:r>
            <a:endParaRPr/>
          </a:p>
        </p:txBody>
      </p:sp>
      <p:pic>
        <p:nvPicPr>
          <p:cNvPr id="2324" name="Google Shape;2324;p220"/>
          <p:cNvPicPr preferRelativeResize="0"/>
          <p:nvPr/>
        </p:nvPicPr>
        <p:blipFill rotWithShape="1">
          <a:blip r:embed="rId3">
            <a:alphaModFix/>
          </a:blip>
          <a:srcRect b="0" l="0" r="0" t="0"/>
          <a:stretch/>
        </p:blipFill>
        <p:spPr>
          <a:xfrm>
            <a:off x="2286000" y="2286000"/>
            <a:ext cx="4572000" cy="22479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22"/>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51" name="Google Shape;351;p22"/>
          <p:cNvSpPr txBox="1"/>
          <p:nvPr>
            <p:ph type="title"/>
          </p:nvPr>
        </p:nvSpPr>
        <p:spPr>
          <a:xfrm>
            <a:off x="457200" y="274638"/>
            <a:ext cx="8229600" cy="411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PEAS Analysis –  Examples</a:t>
            </a:r>
            <a:endParaRPr/>
          </a:p>
        </p:txBody>
      </p:sp>
      <p:sp>
        <p:nvSpPr>
          <p:cNvPr id="352" name="Google Shape;352;p22"/>
          <p:cNvSpPr txBox="1"/>
          <p:nvPr>
            <p:ph idx="1" type="body"/>
          </p:nvPr>
        </p:nvSpPr>
        <p:spPr>
          <a:xfrm>
            <a:off x="457200" y="1143000"/>
            <a:ext cx="8229600" cy="50927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Agent: Medical diagnosis system</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Performance measure</a:t>
            </a:r>
            <a:r>
              <a:rPr lang="en-US" sz="1800"/>
              <a:t>: Healthy patient, minimize costs</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Environment</a:t>
            </a:r>
            <a:r>
              <a:rPr lang="en-US" sz="1800"/>
              <a:t>: Patient, hospital, staff</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Actuators</a:t>
            </a:r>
            <a:r>
              <a:rPr lang="en-US" sz="1800"/>
              <a:t>: Screen display (questions, tests, diagnoses, treatments, referrals)</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Sensors</a:t>
            </a:r>
            <a:r>
              <a:rPr lang="en-US" sz="1800"/>
              <a:t>: Keyboard (entry of symptoms, findings, patient's answers)</a:t>
            </a:r>
            <a:endParaRPr/>
          </a:p>
          <a:p>
            <a:pPr indent="-171450" lvl="1" marL="742950" rtl="0" algn="l">
              <a:lnSpc>
                <a:spcPct val="100000"/>
              </a:lnSpc>
              <a:spcBef>
                <a:spcPts val="360"/>
              </a:spcBef>
              <a:spcAft>
                <a:spcPts val="0"/>
              </a:spcAft>
              <a:buClr>
                <a:schemeClr val="dk1"/>
              </a:buClr>
              <a:buSzPts val="1800"/>
              <a:buNone/>
            </a:pPr>
            <a:r>
              <a:t/>
            </a:r>
            <a:endParaRPr sz="1800"/>
          </a:p>
          <a:p>
            <a:pPr indent="-342900" lvl="0" marL="342900" rtl="0" algn="l">
              <a:lnSpc>
                <a:spcPct val="100000"/>
              </a:lnSpc>
              <a:spcBef>
                <a:spcPts val="640"/>
              </a:spcBef>
              <a:spcAft>
                <a:spcPts val="0"/>
              </a:spcAft>
              <a:buClr>
                <a:schemeClr val="dk1"/>
              </a:buClr>
              <a:buSzPts val="3200"/>
              <a:buChar char="•"/>
            </a:pPr>
            <a:r>
              <a:rPr lang="en-US"/>
              <a:t>Agent: Part-picking robot</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Performance measure</a:t>
            </a:r>
            <a:r>
              <a:rPr lang="en-US" sz="1800"/>
              <a:t>: Percentage of parts in correct bins</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Environment</a:t>
            </a:r>
            <a:r>
              <a:rPr lang="en-US" sz="1800"/>
              <a:t>: Conveyor belt with parts, bins</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Actuators</a:t>
            </a:r>
            <a:r>
              <a:rPr lang="en-US" sz="1800"/>
              <a:t>: Jointed arm and hand</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Sensors</a:t>
            </a:r>
            <a:r>
              <a:rPr lang="en-US" sz="1800"/>
              <a:t>: Camera, joint angle sensors</a:t>
            </a:r>
            <a:endParaRPr/>
          </a:p>
        </p:txBody>
      </p:sp>
      <p:sp>
        <p:nvSpPr>
          <p:cNvPr id="353" name="Google Shape;353;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354" name="Google Shape;354;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355" name="Google Shape;355;p22"/>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2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8" name="Shape 2328"/>
        <p:cNvGrpSpPr/>
        <p:nvPr/>
      </p:nvGrpSpPr>
      <p:grpSpPr>
        <a:xfrm>
          <a:off x="0" y="0"/>
          <a:ext cx="0" cy="0"/>
          <a:chOff x="0" y="0"/>
          <a:chExt cx="0" cy="0"/>
        </a:xfrm>
      </p:grpSpPr>
      <p:sp>
        <p:nvSpPr>
          <p:cNvPr id="2329" name="Google Shape;2329;p221"/>
          <p:cNvSpPr txBox="1"/>
          <p:nvPr>
            <p:ph idx="1" type="body"/>
          </p:nvPr>
        </p:nvSpPr>
        <p:spPr>
          <a:xfrm>
            <a:off x="304800" y="228601"/>
            <a:ext cx="8229600" cy="2971800"/>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90000"/>
              </a:lnSpc>
              <a:spcBef>
                <a:spcPts val="0"/>
              </a:spcBef>
              <a:spcAft>
                <a:spcPts val="0"/>
              </a:spcAft>
              <a:buClr>
                <a:schemeClr val="dk1"/>
              </a:buClr>
              <a:buSzPts val="2400"/>
              <a:buFont typeface="Arial"/>
              <a:buChar char="•"/>
            </a:pPr>
            <a:r>
              <a:rPr lang="en-US" sz="2400"/>
              <a:t>Steps 3a, 3b and 3c: decide what sub-goals each of the goals at the bottom of the graph can be split into.</a:t>
            </a:r>
            <a:endParaRPr/>
          </a:p>
          <a:p>
            <a:pPr indent="-285750" lvl="1" marL="742950" rtl="0" algn="l">
              <a:lnSpc>
                <a:spcPct val="90000"/>
              </a:lnSpc>
              <a:spcBef>
                <a:spcPts val="400"/>
              </a:spcBef>
              <a:spcAft>
                <a:spcPts val="0"/>
              </a:spcAft>
              <a:buClr>
                <a:schemeClr val="dk1"/>
              </a:buClr>
              <a:buSzPts val="2000"/>
              <a:buFont typeface="Arial"/>
              <a:buChar char="–"/>
            </a:pPr>
            <a:r>
              <a:rPr lang="en-US" sz="2000"/>
              <a:t>	It’s only true that “X is savings” if “savings are inadequate”. That provides a subgoal under “X is savings” </a:t>
            </a:r>
            <a:endParaRPr/>
          </a:p>
          <a:p>
            <a:pPr indent="-285750" lvl="1" marL="742950" rtl="0" algn="l">
              <a:lnSpc>
                <a:spcPct val="90000"/>
              </a:lnSpc>
              <a:spcBef>
                <a:spcPts val="400"/>
              </a:spcBef>
              <a:spcAft>
                <a:spcPts val="0"/>
              </a:spcAft>
              <a:buClr>
                <a:schemeClr val="dk1"/>
              </a:buClr>
              <a:buSzPts val="2000"/>
              <a:buFont typeface="Arial"/>
              <a:buChar char="–"/>
            </a:pPr>
            <a:r>
              <a:rPr lang="en-US" sz="2000"/>
              <a:t> It’s only true that “X is stocks” if “savings are adequate” and “income is adequate. That provides two subgoals under “X is stocks” joined by “and” links.</a:t>
            </a:r>
            <a:endParaRPr/>
          </a:p>
          <a:p>
            <a:pPr indent="-285750" lvl="1" marL="742950" rtl="0" algn="l">
              <a:lnSpc>
                <a:spcPct val="90000"/>
              </a:lnSpc>
              <a:spcBef>
                <a:spcPts val="400"/>
              </a:spcBef>
              <a:spcAft>
                <a:spcPts val="0"/>
              </a:spcAft>
              <a:buClr>
                <a:schemeClr val="dk1"/>
              </a:buClr>
              <a:buSzPts val="2000"/>
              <a:buFont typeface="Arial"/>
              <a:buChar char="–"/>
            </a:pPr>
            <a:r>
              <a:rPr lang="en-US" sz="2000"/>
              <a:t>Similarly, there are two subgoals under “X is mixture” joined by “and” links.</a:t>
            </a:r>
            <a:endParaRPr/>
          </a:p>
          <a:p>
            <a:pPr indent="-342900" lvl="0" marL="342900" rtl="0" algn="l">
              <a:lnSpc>
                <a:spcPct val="100000"/>
              </a:lnSpc>
              <a:spcBef>
                <a:spcPts val="480"/>
              </a:spcBef>
              <a:spcAft>
                <a:spcPts val="0"/>
              </a:spcAft>
              <a:buClr>
                <a:schemeClr val="dk1"/>
              </a:buClr>
              <a:buSzPts val="2400"/>
              <a:buFont typeface="Arial"/>
              <a:buNone/>
            </a:pPr>
            <a:r>
              <a:rPr lang="en-US" sz="2400"/>
              <a:t>	</a:t>
            </a:r>
            <a:endParaRPr/>
          </a:p>
        </p:txBody>
      </p:sp>
      <p:pic>
        <p:nvPicPr>
          <p:cNvPr id="2330" name="Google Shape;2330;p221"/>
          <p:cNvPicPr preferRelativeResize="0"/>
          <p:nvPr/>
        </p:nvPicPr>
        <p:blipFill rotWithShape="1">
          <a:blip r:embed="rId3">
            <a:alphaModFix/>
          </a:blip>
          <a:srcRect b="0" l="0" r="0" t="0"/>
          <a:stretch/>
        </p:blipFill>
        <p:spPr>
          <a:xfrm>
            <a:off x="1752600" y="2819400"/>
            <a:ext cx="5695950" cy="3648075"/>
          </a:xfrm>
          <a:prstGeom prst="rect">
            <a:avLst/>
          </a:prstGeom>
          <a:noFill/>
          <a:ln>
            <a:noFill/>
          </a:ln>
        </p:spPr>
      </p:pic>
    </p:spTree>
  </p:cSld>
  <p:clrMapOvr>
    <a:masterClrMapping/>
  </p:clrMapOvr>
</p:sld>
</file>

<file path=ppt/slides/slide2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4" name="Shape 2334"/>
        <p:cNvGrpSpPr/>
        <p:nvPr/>
      </p:nvGrpSpPr>
      <p:grpSpPr>
        <a:xfrm>
          <a:off x="0" y="0"/>
          <a:ext cx="0" cy="0"/>
          <a:chOff x="0" y="0"/>
          <a:chExt cx="0" cy="0"/>
        </a:xfrm>
      </p:grpSpPr>
      <p:sp>
        <p:nvSpPr>
          <p:cNvPr id="2335" name="Google Shape;2335;p222"/>
          <p:cNvSpPr txBox="1"/>
          <p:nvPr>
            <p:ph idx="1" type="body"/>
          </p:nvPr>
        </p:nvSpPr>
        <p:spPr>
          <a:xfrm>
            <a:off x="381000" y="228600"/>
            <a:ext cx="8458200" cy="30480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Char char="•"/>
            </a:pPr>
            <a:r>
              <a:rPr lang="en-US" sz="2400"/>
              <a:t>The next steps (4a,4b,4c,4d &amp; 4e) mainly involve deciding whether something’s big enough.</a:t>
            </a:r>
            <a:endParaRPr/>
          </a:p>
          <a:p>
            <a:pPr indent="-285750" lvl="1" marL="742950" rtl="0" algn="l">
              <a:lnSpc>
                <a:spcPct val="90000"/>
              </a:lnSpc>
              <a:spcBef>
                <a:spcPts val="400"/>
              </a:spcBef>
              <a:spcAft>
                <a:spcPts val="0"/>
              </a:spcAft>
              <a:buClr>
                <a:schemeClr val="dk1"/>
              </a:buClr>
              <a:buSzPts val="2000"/>
              <a:buChar char="–"/>
            </a:pPr>
            <a:r>
              <a:rPr lang="en-US" sz="2000"/>
              <a:t>Step 4a: savings are only inadequate if they are smaller than a certain figure (let’s call it Y).</a:t>
            </a:r>
            <a:endParaRPr/>
          </a:p>
          <a:p>
            <a:pPr indent="-285750" lvl="1" marL="742950" rtl="0" algn="l">
              <a:lnSpc>
                <a:spcPct val="90000"/>
              </a:lnSpc>
              <a:spcBef>
                <a:spcPts val="400"/>
              </a:spcBef>
              <a:spcAft>
                <a:spcPts val="0"/>
              </a:spcAft>
              <a:buClr>
                <a:schemeClr val="dk1"/>
              </a:buClr>
              <a:buSzPts val="2000"/>
              <a:buChar char="–"/>
            </a:pPr>
            <a:r>
              <a:rPr lang="en-US" sz="2000"/>
              <a:t>Step 4b: savings are only adequate if they are bigger than this figure (Y).</a:t>
            </a:r>
            <a:endParaRPr/>
          </a:p>
          <a:p>
            <a:pPr indent="-285750" lvl="1" marL="742950" rtl="0" algn="l">
              <a:lnSpc>
                <a:spcPct val="90000"/>
              </a:lnSpc>
              <a:spcBef>
                <a:spcPts val="400"/>
              </a:spcBef>
              <a:spcAft>
                <a:spcPts val="0"/>
              </a:spcAft>
              <a:buClr>
                <a:schemeClr val="dk1"/>
              </a:buClr>
              <a:buSzPts val="2000"/>
              <a:buChar char="–"/>
            </a:pPr>
            <a:r>
              <a:rPr lang="en-US" sz="2000"/>
              <a:t>Step 4c: income is only adequate if it is bigger than a certain figure (let’s call it W), and also steady. </a:t>
            </a:r>
            <a:endParaRPr/>
          </a:p>
          <a:p>
            <a:pPr indent="-285750" lvl="1" marL="742950" rtl="0" algn="l">
              <a:lnSpc>
                <a:spcPct val="90000"/>
              </a:lnSpc>
              <a:spcBef>
                <a:spcPts val="400"/>
              </a:spcBef>
              <a:spcAft>
                <a:spcPts val="0"/>
              </a:spcAft>
              <a:buClr>
                <a:schemeClr val="dk1"/>
              </a:buClr>
              <a:buSzPts val="2000"/>
              <a:buChar char="–"/>
            </a:pPr>
            <a:r>
              <a:rPr lang="en-US" sz="2000"/>
              <a:t>Step 4d is the same as 4b. Step 4e is like 4c, but “inadequate”, “smaller” and “not steady”.</a:t>
            </a:r>
            <a:endParaRPr/>
          </a:p>
        </p:txBody>
      </p:sp>
    </p:spTree>
  </p:cSld>
  <p:clrMapOvr>
    <a:masterClrMapping/>
  </p:clrMapOvr>
</p:sld>
</file>

<file path=ppt/slides/slide2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9" name="Shape 2339"/>
        <p:cNvGrpSpPr/>
        <p:nvPr/>
      </p:nvGrpSpPr>
      <p:grpSpPr>
        <a:xfrm>
          <a:off x="0" y="0"/>
          <a:ext cx="0" cy="0"/>
          <a:chOff x="0" y="0"/>
          <a:chExt cx="0" cy="0"/>
        </a:xfrm>
      </p:grpSpPr>
      <p:sp>
        <p:nvSpPr>
          <p:cNvPr id="2340" name="Google Shape;2340;p2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t/>
            </a:r>
            <a:endParaRPr/>
          </a:p>
        </p:txBody>
      </p:sp>
      <p:sp>
        <p:nvSpPr>
          <p:cNvPr id="2341" name="Google Shape;2341;p22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139700" lvl="0" marL="342900" rtl="0" algn="l">
              <a:lnSpc>
                <a:spcPct val="100000"/>
              </a:lnSpc>
              <a:spcBef>
                <a:spcPts val="0"/>
              </a:spcBef>
              <a:spcAft>
                <a:spcPts val="0"/>
              </a:spcAft>
              <a:buClr>
                <a:schemeClr val="dk1"/>
              </a:buClr>
              <a:buSzPts val="3200"/>
              <a:buNone/>
            </a:pPr>
            <a:r>
              <a:t/>
            </a:r>
            <a:endParaRPr/>
          </a:p>
        </p:txBody>
      </p:sp>
      <p:sp>
        <p:nvSpPr>
          <p:cNvPr id="2342" name="Google Shape;2342;p223"/>
          <p:cNvSpPr/>
          <p:nvPr/>
        </p:nvSpPr>
        <p:spPr>
          <a:xfrm>
            <a:off x="0" y="0"/>
            <a:ext cx="9144000" cy="6858000"/>
          </a:xfrm>
          <a:prstGeom prst="rect">
            <a:avLst/>
          </a:prstGeom>
          <a:solidFill>
            <a:srgbClr val="FFFFFF"/>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3" name="Google Shape;2343;p223"/>
          <p:cNvSpPr txBox="1"/>
          <p:nvPr/>
        </p:nvSpPr>
        <p:spPr>
          <a:xfrm>
            <a:off x="2971800" y="304800"/>
            <a:ext cx="3124200" cy="835025"/>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Advise user: investment should be X</a:t>
            </a:r>
            <a:endParaRPr b="0" i="0" sz="1800" u="none" cap="none" strike="noStrike">
              <a:solidFill>
                <a:schemeClr val="dk1"/>
              </a:solidFill>
              <a:latin typeface="Calibri"/>
              <a:ea typeface="Calibri"/>
              <a:cs typeface="Calibri"/>
              <a:sym typeface="Calibri"/>
            </a:endParaRPr>
          </a:p>
        </p:txBody>
      </p:sp>
      <p:sp>
        <p:nvSpPr>
          <p:cNvPr id="2344" name="Google Shape;2344;p223"/>
          <p:cNvSpPr txBox="1"/>
          <p:nvPr/>
        </p:nvSpPr>
        <p:spPr>
          <a:xfrm>
            <a:off x="3276600" y="4419600"/>
            <a:ext cx="25908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345" name="Google Shape;2345;p223"/>
          <p:cNvGrpSpPr/>
          <p:nvPr/>
        </p:nvGrpSpPr>
        <p:grpSpPr>
          <a:xfrm>
            <a:off x="1447800" y="1143000"/>
            <a:ext cx="5943600" cy="1485900"/>
            <a:chOff x="672" y="2112"/>
            <a:chExt cx="4416" cy="1194"/>
          </a:xfrm>
        </p:grpSpPr>
        <p:sp>
          <p:nvSpPr>
            <p:cNvPr id="2346" name="Google Shape;2346;p223"/>
            <p:cNvSpPr txBox="1"/>
            <p:nvPr/>
          </p:nvSpPr>
          <p:spPr>
            <a:xfrm>
              <a:off x="2208" y="2928"/>
              <a:ext cx="1391" cy="378"/>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X is stocks</a:t>
              </a:r>
              <a:endParaRPr b="0" i="0" sz="1800" u="none" cap="none" strike="noStrike">
                <a:solidFill>
                  <a:schemeClr val="dk1"/>
                </a:solidFill>
                <a:latin typeface="Calibri"/>
                <a:ea typeface="Calibri"/>
                <a:cs typeface="Calibri"/>
                <a:sym typeface="Calibri"/>
              </a:endParaRPr>
            </a:p>
          </p:txBody>
        </p:sp>
        <p:sp>
          <p:nvSpPr>
            <p:cNvPr id="2347" name="Google Shape;2347;p223"/>
            <p:cNvSpPr txBox="1"/>
            <p:nvPr/>
          </p:nvSpPr>
          <p:spPr>
            <a:xfrm>
              <a:off x="672" y="2928"/>
              <a:ext cx="1392" cy="378"/>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X is savings</a:t>
              </a:r>
              <a:endParaRPr b="0" i="0" sz="1800" u="none" cap="none" strike="noStrike">
                <a:solidFill>
                  <a:schemeClr val="dk1"/>
                </a:solidFill>
                <a:latin typeface="Calibri"/>
                <a:ea typeface="Calibri"/>
                <a:cs typeface="Calibri"/>
                <a:sym typeface="Calibri"/>
              </a:endParaRPr>
            </a:p>
          </p:txBody>
        </p:sp>
        <p:sp>
          <p:nvSpPr>
            <p:cNvPr id="2348" name="Google Shape;2348;p223"/>
            <p:cNvSpPr txBox="1"/>
            <p:nvPr/>
          </p:nvSpPr>
          <p:spPr>
            <a:xfrm>
              <a:off x="3792" y="2928"/>
              <a:ext cx="1296" cy="378"/>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X is mixture</a:t>
              </a:r>
              <a:endParaRPr b="0" i="0" sz="1800" u="none" cap="none" strike="noStrike">
                <a:solidFill>
                  <a:schemeClr val="dk1"/>
                </a:solidFill>
                <a:latin typeface="Calibri"/>
                <a:ea typeface="Calibri"/>
                <a:cs typeface="Calibri"/>
                <a:sym typeface="Calibri"/>
              </a:endParaRPr>
            </a:p>
          </p:txBody>
        </p:sp>
        <p:cxnSp>
          <p:nvCxnSpPr>
            <p:cNvPr id="2349" name="Google Shape;2349;p223"/>
            <p:cNvCxnSpPr/>
            <p:nvPr/>
          </p:nvCxnSpPr>
          <p:spPr>
            <a:xfrm>
              <a:off x="2928" y="2112"/>
              <a:ext cx="0" cy="816"/>
            </a:xfrm>
            <a:prstGeom prst="straightConnector1">
              <a:avLst/>
            </a:prstGeom>
            <a:noFill/>
            <a:ln cap="flat" cmpd="sng" w="12700">
              <a:solidFill>
                <a:srgbClr val="000000"/>
              </a:solidFill>
              <a:prstDash val="solid"/>
              <a:round/>
              <a:headEnd len="sm" w="sm" type="none"/>
              <a:tailEnd len="sm" w="sm" type="none"/>
            </a:ln>
          </p:spPr>
        </p:cxnSp>
        <p:cxnSp>
          <p:nvCxnSpPr>
            <p:cNvPr id="2350" name="Google Shape;2350;p223"/>
            <p:cNvCxnSpPr/>
            <p:nvPr/>
          </p:nvCxnSpPr>
          <p:spPr>
            <a:xfrm flipH="1">
              <a:off x="1392" y="2112"/>
              <a:ext cx="1536" cy="816"/>
            </a:xfrm>
            <a:prstGeom prst="straightConnector1">
              <a:avLst/>
            </a:prstGeom>
            <a:noFill/>
            <a:ln cap="flat" cmpd="sng" w="12700">
              <a:solidFill>
                <a:srgbClr val="000000"/>
              </a:solidFill>
              <a:prstDash val="solid"/>
              <a:round/>
              <a:headEnd len="sm" w="sm" type="none"/>
              <a:tailEnd len="sm" w="sm" type="none"/>
            </a:ln>
          </p:spPr>
        </p:cxnSp>
        <p:cxnSp>
          <p:nvCxnSpPr>
            <p:cNvPr id="2351" name="Google Shape;2351;p223"/>
            <p:cNvCxnSpPr/>
            <p:nvPr/>
          </p:nvCxnSpPr>
          <p:spPr>
            <a:xfrm>
              <a:off x="2928" y="2112"/>
              <a:ext cx="1536" cy="816"/>
            </a:xfrm>
            <a:prstGeom prst="straightConnector1">
              <a:avLst/>
            </a:prstGeom>
            <a:noFill/>
            <a:ln cap="flat" cmpd="sng" w="12700">
              <a:solidFill>
                <a:srgbClr val="000000"/>
              </a:solidFill>
              <a:prstDash val="solid"/>
              <a:round/>
              <a:headEnd len="sm" w="sm" type="none"/>
              <a:tailEnd len="sm" w="sm" type="none"/>
            </a:ln>
          </p:spPr>
        </p:cxnSp>
      </p:grpSp>
      <p:grpSp>
        <p:nvGrpSpPr>
          <p:cNvPr id="2352" name="Google Shape;2352;p223"/>
          <p:cNvGrpSpPr/>
          <p:nvPr/>
        </p:nvGrpSpPr>
        <p:grpSpPr>
          <a:xfrm>
            <a:off x="304800" y="2590800"/>
            <a:ext cx="8686800" cy="1885950"/>
            <a:chOff x="192" y="2784"/>
            <a:chExt cx="5472" cy="1188"/>
          </a:xfrm>
        </p:grpSpPr>
        <p:sp>
          <p:nvSpPr>
            <p:cNvPr id="2353" name="Google Shape;2353;p223"/>
            <p:cNvSpPr txBox="1"/>
            <p:nvPr/>
          </p:nvSpPr>
          <p:spPr>
            <a:xfrm>
              <a:off x="192" y="3216"/>
              <a:ext cx="1104" cy="526"/>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Savings are inadequate</a:t>
              </a:r>
              <a:endParaRPr b="0" i="0" sz="1800" u="none" cap="none" strike="noStrike">
                <a:solidFill>
                  <a:schemeClr val="dk1"/>
                </a:solidFill>
                <a:latin typeface="Calibri"/>
                <a:ea typeface="Calibri"/>
                <a:cs typeface="Calibri"/>
                <a:sym typeface="Calibri"/>
              </a:endParaRPr>
            </a:p>
          </p:txBody>
        </p:sp>
        <p:sp>
          <p:nvSpPr>
            <p:cNvPr id="2354" name="Google Shape;2354;p223"/>
            <p:cNvSpPr txBox="1"/>
            <p:nvPr/>
          </p:nvSpPr>
          <p:spPr>
            <a:xfrm>
              <a:off x="1776" y="3216"/>
              <a:ext cx="816" cy="756"/>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Savings are adequate</a:t>
              </a:r>
              <a:endParaRPr b="0" i="0" sz="1800" u="none" cap="none" strike="noStrike">
                <a:solidFill>
                  <a:schemeClr val="dk1"/>
                </a:solidFill>
                <a:latin typeface="Calibri"/>
                <a:ea typeface="Calibri"/>
                <a:cs typeface="Calibri"/>
                <a:sym typeface="Calibri"/>
              </a:endParaRPr>
            </a:p>
          </p:txBody>
        </p:sp>
        <p:sp>
          <p:nvSpPr>
            <p:cNvPr id="2355" name="Google Shape;2355;p223"/>
            <p:cNvSpPr txBox="1"/>
            <p:nvPr/>
          </p:nvSpPr>
          <p:spPr>
            <a:xfrm>
              <a:off x="2688" y="3216"/>
              <a:ext cx="816" cy="756"/>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Income is adequate</a:t>
              </a:r>
              <a:endParaRPr b="0" i="0" sz="1800" u="none" cap="none" strike="noStrike">
                <a:solidFill>
                  <a:schemeClr val="dk1"/>
                </a:solidFill>
                <a:latin typeface="Calibri"/>
                <a:ea typeface="Calibri"/>
                <a:cs typeface="Calibri"/>
                <a:sym typeface="Calibri"/>
              </a:endParaRPr>
            </a:p>
          </p:txBody>
        </p:sp>
        <p:sp>
          <p:nvSpPr>
            <p:cNvPr id="2356" name="Google Shape;2356;p223"/>
            <p:cNvSpPr txBox="1"/>
            <p:nvPr/>
          </p:nvSpPr>
          <p:spPr>
            <a:xfrm>
              <a:off x="3744" y="3216"/>
              <a:ext cx="864" cy="756"/>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Savings are adequate</a:t>
              </a:r>
              <a:endParaRPr b="0" i="0" sz="1800" u="none" cap="none" strike="noStrike">
                <a:solidFill>
                  <a:schemeClr val="dk1"/>
                </a:solidFill>
                <a:latin typeface="Calibri"/>
                <a:ea typeface="Calibri"/>
                <a:cs typeface="Calibri"/>
                <a:sym typeface="Calibri"/>
              </a:endParaRPr>
            </a:p>
          </p:txBody>
        </p:sp>
        <p:sp>
          <p:nvSpPr>
            <p:cNvPr id="2357" name="Google Shape;2357;p223"/>
            <p:cNvSpPr txBox="1"/>
            <p:nvPr/>
          </p:nvSpPr>
          <p:spPr>
            <a:xfrm>
              <a:off x="4704" y="3216"/>
              <a:ext cx="960" cy="756"/>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Income   is inadequate</a:t>
              </a:r>
              <a:endParaRPr b="0" i="0" sz="1800" u="none" cap="none" strike="noStrike">
                <a:solidFill>
                  <a:schemeClr val="dk1"/>
                </a:solidFill>
                <a:latin typeface="Calibri"/>
                <a:ea typeface="Calibri"/>
                <a:cs typeface="Calibri"/>
                <a:sym typeface="Calibri"/>
              </a:endParaRPr>
            </a:p>
          </p:txBody>
        </p:sp>
        <p:cxnSp>
          <p:nvCxnSpPr>
            <p:cNvPr id="2358" name="Google Shape;2358;p223"/>
            <p:cNvCxnSpPr/>
            <p:nvPr/>
          </p:nvCxnSpPr>
          <p:spPr>
            <a:xfrm flipH="1">
              <a:off x="768" y="2784"/>
              <a:ext cx="528" cy="432"/>
            </a:xfrm>
            <a:prstGeom prst="straightConnector1">
              <a:avLst/>
            </a:prstGeom>
            <a:noFill/>
            <a:ln cap="flat" cmpd="sng" w="12700">
              <a:solidFill>
                <a:srgbClr val="000000"/>
              </a:solidFill>
              <a:prstDash val="solid"/>
              <a:round/>
              <a:headEnd len="sm" w="sm" type="none"/>
              <a:tailEnd len="sm" w="sm" type="none"/>
            </a:ln>
          </p:spPr>
        </p:cxnSp>
        <p:cxnSp>
          <p:nvCxnSpPr>
            <p:cNvPr id="2359" name="Google Shape;2359;p223"/>
            <p:cNvCxnSpPr/>
            <p:nvPr/>
          </p:nvCxnSpPr>
          <p:spPr>
            <a:xfrm flipH="1">
              <a:off x="2208" y="2784"/>
              <a:ext cx="672" cy="432"/>
            </a:xfrm>
            <a:prstGeom prst="straightConnector1">
              <a:avLst/>
            </a:prstGeom>
            <a:noFill/>
            <a:ln cap="flat" cmpd="sng" w="12700">
              <a:solidFill>
                <a:srgbClr val="000000"/>
              </a:solidFill>
              <a:prstDash val="solid"/>
              <a:round/>
              <a:headEnd len="sm" w="sm" type="none"/>
              <a:tailEnd len="sm" w="sm" type="none"/>
            </a:ln>
          </p:spPr>
        </p:cxnSp>
        <p:cxnSp>
          <p:nvCxnSpPr>
            <p:cNvPr id="2360" name="Google Shape;2360;p223"/>
            <p:cNvCxnSpPr/>
            <p:nvPr/>
          </p:nvCxnSpPr>
          <p:spPr>
            <a:xfrm>
              <a:off x="2880" y="2784"/>
              <a:ext cx="240" cy="432"/>
            </a:xfrm>
            <a:prstGeom prst="straightConnector1">
              <a:avLst/>
            </a:prstGeom>
            <a:noFill/>
            <a:ln cap="flat" cmpd="sng" w="12700">
              <a:solidFill>
                <a:srgbClr val="000000"/>
              </a:solidFill>
              <a:prstDash val="solid"/>
              <a:round/>
              <a:headEnd len="sm" w="sm" type="none"/>
              <a:tailEnd len="sm" w="sm" type="none"/>
            </a:ln>
          </p:spPr>
        </p:cxnSp>
        <p:cxnSp>
          <p:nvCxnSpPr>
            <p:cNvPr id="2361" name="Google Shape;2361;p223"/>
            <p:cNvCxnSpPr/>
            <p:nvPr/>
          </p:nvCxnSpPr>
          <p:spPr>
            <a:xfrm flipH="1">
              <a:off x="4176" y="2784"/>
              <a:ext cx="288" cy="432"/>
            </a:xfrm>
            <a:prstGeom prst="straightConnector1">
              <a:avLst/>
            </a:prstGeom>
            <a:noFill/>
            <a:ln cap="flat" cmpd="sng" w="12700">
              <a:solidFill>
                <a:srgbClr val="000000"/>
              </a:solidFill>
              <a:prstDash val="solid"/>
              <a:round/>
              <a:headEnd len="sm" w="sm" type="none"/>
              <a:tailEnd len="sm" w="sm" type="none"/>
            </a:ln>
          </p:spPr>
        </p:cxnSp>
        <p:cxnSp>
          <p:nvCxnSpPr>
            <p:cNvPr id="2362" name="Google Shape;2362;p223"/>
            <p:cNvCxnSpPr/>
            <p:nvPr/>
          </p:nvCxnSpPr>
          <p:spPr>
            <a:xfrm>
              <a:off x="4464" y="2784"/>
              <a:ext cx="768" cy="432"/>
            </a:xfrm>
            <a:prstGeom prst="straightConnector1">
              <a:avLst/>
            </a:prstGeom>
            <a:noFill/>
            <a:ln cap="flat" cmpd="sng" w="12700">
              <a:solidFill>
                <a:srgbClr val="000000"/>
              </a:solidFill>
              <a:prstDash val="solid"/>
              <a:round/>
              <a:headEnd len="sm" w="sm" type="none"/>
              <a:tailEnd len="sm" w="sm" type="none"/>
            </a:ln>
          </p:spPr>
        </p:cxnSp>
        <p:sp>
          <p:nvSpPr>
            <p:cNvPr id="2363" name="Google Shape;2363;p223"/>
            <p:cNvSpPr/>
            <p:nvPr/>
          </p:nvSpPr>
          <p:spPr>
            <a:xfrm flipH="1" rot="-5400000">
              <a:off x="2789" y="2828"/>
              <a:ext cx="144" cy="247"/>
            </a:xfrm>
            <a:custGeom>
              <a:rect b="b" l="l" r="r" t="t"/>
              <a:pathLst>
                <a:path extrusionOk="0" fill="none" h="37059" w="21600">
                  <a:moveTo>
                    <a:pt x="-1" y="0"/>
                  </a:moveTo>
                  <a:cubicBezTo>
                    <a:pt x="11929" y="0"/>
                    <a:pt x="21600" y="9670"/>
                    <a:pt x="21600" y="21600"/>
                  </a:cubicBezTo>
                  <a:cubicBezTo>
                    <a:pt x="21600" y="27420"/>
                    <a:pt x="19251" y="32994"/>
                    <a:pt x="15085" y="37059"/>
                  </a:cubicBezTo>
                </a:path>
                <a:path extrusionOk="0" h="37059" w="21600">
                  <a:moveTo>
                    <a:pt x="-1" y="0"/>
                  </a:moveTo>
                  <a:cubicBezTo>
                    <a:pt x="11929" y="0"/>
                    <a:pt x="21600" y="9670"/>
                    <a:pt x="21600" y="21600"/>
                  </a:cubicBezTo>
                  <a:cubicBezTo>
                    <a:pt x="21600" y="27420"/>
                    <a:pt x="19251" y="32994"/>
                    <a:pt x="15085" y="37059"/>
                  </a:cubicBezTo>
                  <a:lnTo>
                    <a:pt x="0" y="21600"/>
                  </a:lnTo>
                  <a:lnTo>
                    <a:pt x="-1" y="0"/>
                  </a:lnTo>
                  <a:close/>
                </a:path>
              </a:pathLst>
            </a:custGeom>
            <a:noFill/>
            <a:ln cap="flat" cmpd="sng" w="127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64" name="Google Shape;2364;p223"/>
            <p:cNvSpPr/>
            <p:nvPr/>
          </p:nvSpPr>
          <p:spPr>
            <a:xfrm flipH="1" rot="10800000">
              <a:off x="4381" y="2880"/>
              <a:ext cx="275" cy="144"/>
            </a:xfrm>
            <a:custGeom>
              <a:rect b="b" l="l" r="r" t="t"/>
              <a:pathLst>
                <a:path extrusionOk="0" fill="none" h="21600" w="41312">
                  <a:moveTo>
                    <a:pt x="-1" y="12768"/>
                  </a:moveTo>
                  <a:cubicBezTo>
                    <a:pt x="3480" y="5000"/>
                    <a:pt x="11199" y="-1"/>
                    <a:pt x="19712" y="0"/>
                  </a:cubicBezTo>
                  <a:cubicBezTo>
                    <a:pt x="31641" y="0"/>
                    <a:pt x="41312" y="9670"/>
                    <a:pt x="41312" y="21600"/>
                  </a:cubicBezTo>
                </a:path>
                <a:path extrusionOk="0" h="21600" w="41312">
                  <a:moveTo>
                    <a:pt x="-1" y="12768"/>
                  </a:moveTo>
                  <a:cubicBezTo>
                    <a:pt x="3480" y="5000"/>
                    <a:pt x="11199" y="-1"/>
                    <a:pt x="19712" y="0"/>
                  </a:cubicBezTo>
                  <a:cubicBezTo>
                    <a:pt x="31641" y="0"/>
                    <a:pt x="41312" y="9670"/>
                    <a:pt x="41312" y="21600"/>
                  </a:cubicBezTo>
                  <a:lnTo>
                    <a:pt x="19712" y="21600"/>
                  </a:lnTo>
                  <a:lnTo>
                    <a:pt x="-1" y="12768"/>
                  </a:lnTo>
                  <a:close/>
                </a:path>
              </a:pathLst>
            </a:custGeom>
            <a:noFill/>
            <a:ln cap="flat" cmpd="sng" w="127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65" name="Google Shape;2365;p223"/>
          <p:cNvSpPr txBox="1"/>
          <p:nvPr/>
        </p:nvSpPr>
        <p:spPr>
          <a:xfrm>
            <a:off x="152400" y="5257800"/>
            <a:ext cx="1219200" cy="1200150"/>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Amount saved   &lt; Y</a:t>
            </a:r>
            <a:endParaRPr b="0" i="0" sz="1800" u="none" cap="none" strike="noStrike">
              <a:solidFill>
                <a:schemeClr val="dk1"/>
              </a:solidFill>
              <a:latin typeface="Calibri"/>
              <a:ea typeface="Calibri"/>
              <a:cs typeface="Calibri"/>
              <a:sym typeface="Calibri"/>
            </a:endParaRPr>
          </a:p>
        </p:txBody>
      </p:sp>
      <p:sp>
        <p:nvSpPr>
          <p:cNvPr id="2366" name="Google Shape;2366;p223"/>
          <p:cNvSpPr txBox="1"/>
          <p:nvPr/>
        </p:nvSpPr>
        <p:spPr>
          <a:xfrm>
            <a:off x="1447800" y="5638800"/>
            <a:ext cx="1447800" cy="835025"/>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Amount saved &gt; Y</a:t>
            </a:r>
            <a:endParaRPr b="0" i="0" sz="1800" u="none" cap="none" strike="noStrike">
              <a:solidFill>
                <a:schemeClr val="dk1"/>
              </a:solidFill>
              <a:latin typeface="Calibri"/>
              <a:ea typeface="Calibri"/>
              <a:cs typeface="Calibri"/>
              <a:sym typeface="Calibri"/>
            </a:endParaRPr>
          </a:p>
        </p:txBody>
      </p:sp>
      <p:sp>
        <p:nvSpPr>
          <p:cNvPr id="2367" name="Google Shape;2367;p223"/>
          <p:cNvSpPr txBox="1"/>
          <p:nvPr/>
        </p:nvSpPr>
        <p:spPr>
          <a:xfrm>
            <a:off x="3276600" y="5638800"/>
            <a:ext cx="1371600" cy="835025"/>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Income is  steady</a:t>
            </a:r>
            <a:endParaRPr b="0" i="0" sz="1800" u="none" cap="none" strike="noStrike">
              <a:solidFill>
                <a:schemeClr val="dk1"/>
              </a:solidFill>
              <a:latin typeface="Calibri"/>
              <a:ea typeface="Calibri"/>
              <a:cs typeface="Calibri"/>
              <a:sym typeface="Calibri"/>
            </a:endParaRPr>
          </a:p>
        </p:txBody>
      </p:sp>
      <p:sp>
        <p:nvSpPr>
          <p:cNvPr id="2368" name="Google Shape;2368;p223"/>
          <p:cNvSpPr txBox="1"/>
          <p:nvPr/>
        </p:nvSpPr>
        <p:spPr>
          <a:xfrm>
            <a:off x="7467600" y="5638800"/>
            <a:ext cx="1524000" cy="835025"/>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Income is  not steady</a:t>
            </a:r>
            <a:endParaRPr b="0" i="0" sz="1800" u="none" cap="none" strike="noStrike">
              <a:solidFill>
                <a:schemeClr val="dk1"/>
              </a:solidFill>
              <a:latin typeface="Calibri"/>
              <a:ea typeface="Calibri"/>
              <a:cs typeface="Calibri"/>
              <a:sym typeface="Calibri"/>
            </a:endParaRPr>
          </a:p>
        </p:txBody>
      </p:sp>
      <p:sp>
        <p:nvSpPr>
          <p:cNvPr id="2369" name="Google Shape;2369;p223"/>
          <p:cNvSpPr txBox="1"/>
          <p:nvPr/>
        </p:nvSpPr>
        <p:spPr>
          <a:xfrm>
            <a:off x="4800600" y="5638800"/>
            <a:ext cx="1143000" cy="835025"/>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Income &gt; W</a:t>
            </a:r>
            <a:endParaRPr b="0" i="0" sz="1800" u="none" cap="none" strike="noStrike">
              <a:solidFill>
                <a:schemeClr val="dk1"/>
              </a:solidFill>
              <a:latin typeface="Calibri"/>
              <a:ea typeface="Calibri"/>
              <a:cs typeface="Calibri"/>
              <a:sym typeface="Calibri"/>
            </a:endParaRPr>
          </a:p>
        </p:txBody>
      </p:sp>
      <p:sp>
        <p:nvSpPr>
          <p:cNvPr id="2370" name="Google Shape;2370;p223"/>
          <p:cNvSpPr txBox="1"/>
          <p:nvPr/>
        </p:nvSpPr>
        <p:spPr>
          <a:xfrm>
            <a:off x="6172200" y="5638800"/>
            <a:ext cx="1143000" cy="835025"/>
          </a:xfrm>
          <a:prstGeom prst="rect">
            <a:avLst/>
          </a:prstGeom>
          <a:no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Income &lt; W</a:t>
            </a:r>
            <a:endParaRPr b="0" i="0" sz="1800" u="none" cap="none" strike="noStrike">
              <a:solidFill>
                <a:schemeClr val="dk1"/>
              </a:solidFill>
              <a:latin typeface="Calibri"/>
              <a:ea typeface="Calibri"/>
              <a:cs typeface="Calibri"/>
              <a:sym typeface="Calibri"/>
            </a:endParaRPr>
          </a:p>
        </p:txBody>
      </p:sp>
      <p:cxnSp>
        <p:nvCxnSpPr>
          <p:cNvPr id="2371" name="Google Shape;2371;p223"/>
          <p:cNvCxnSpPr/>
          <p:nvPr/>
        </p:nvCxnSpPr>
        <p:spPr>
          <a:xfrm flipH="1">
            <a:off x="838200" y="4114800"/>
            <a:ext cx="381000" cy="1143000"/>
          </a:xfrm>
          <a:prstGeom prst="straightConnector1">
            <a:avLst/>
          </a:prstGeom>
          <a:noFill/>
          <a:ln cap="flat" cmpd="sng" w="12700">
            <a:solidFill>
              <a:srgbClr val="000000"/>
            </a:solidFill>
            <a:prstDash val="solid"/>
            <a:round/>
            <a:headEnd len="sm" w="sm" type="none"/>
            <a:tailEnd len="sm" w="sm" type="none"/>
          </a:ln>
        </p:spPr>
      </p:cxnSp>
      <p:cxnSp>
        <p:nvCxnSpPr>
          <p:cNvPr id="2372" name="Google Shape;2372;p223"/>
          <p:cNvCxnSpPr/>
          <p:nvPr/>
        </p:nvCxnSpPr>
        <p:spPr>
          <a:xfrm flipH="1">
            <a:off x="2286000" y="4495800"/>
            <a:ext cx="1219200" cy="1143000"/>
          </a:xfrm>
          <a:prstGeom prst="straightConnector1">
            <a:avLst/>
          </a:prstGeom>
          <a:noFill/>
          <a:ln cap="flat" cmpd="sng" w="12700">
            <a:solidFill>
              <a:srgbClr val="000000"/>
            </a:solidFill>
            <a:prstDash val="solid"/>
            <a:round/>
            <a:headEnd len="sm" w="sm" type="none"/>
            <a:tailEnd len="sm" w="sm" type="none"/>
          </a:ln>
        </p:spPr>
      </p:cxnSp>
      <p:cxnSp>
        <p:nvCxnSpPr>
          <p:cNvPr id="2373" name="Google Shape;2373;p223"/>
          <p:cNvCxnSpPr/>
          <p:nvPr/>
        </p:nvCxnSpPr>
        <p:spPr>
          <a:xfrm flipH="1">
            <a:off x="2895600" y="4495800"/>
            <a:ext cx="3733800" cy="1143000"/>
          </a:xfrm>
          <a:prstGeom prst="straightConnector1">
            <a:avLst/>
          </a:prstGeom>
          <a:noFill/>
          <a:ln cap="flat" cmpd="sng" w="12700">
            <a:solidFill>
              <a:srgbClr val="000000"/>
            </a:solidFill>
            <a:prstDash val="solid"/>
            <a:round/>
            <a:headEnd len="sm" w="sm" type="none"/>
            <a:tailEnd len="sm" w="sm" type="none"/>
          </a:ln>
        </p:spPr>
      </p:cxnSp>
      <p:cxnSp>
        <p:nvCxnSpPr>
          <p:cNvPr id="2374" name="Google Shape;2374;p223"/>
          <p:cNvCxnSpPr/>
          <p:nvPr/>
        </p:nvCxnSpPr>
        <p:spPr>
          <a:xfrm flipH="1">
            <a:off x="4038600" y="4495800"/>
            <a:ext cx="838200" cy="1143000"/>
          </a:xfrm>
          <a:prstGeom prst="straightConnector1">
            <a:avLst/>
          </a:prstGeom>
          <a:noFill/>
          <a:ln cap="flat" cmpd="sng" w="12700">
            <a:solidFill>
              <a:srgbClr val="000000"/>
            </a:solidFill>
            <a:prstDash val="solid"/>
            <a:round/>
            <a:headEnd len="sm" w="sm" type="none"/>
            <a:tailEnd len="sm" w="sm" type="none"/>
          </a:ln>
        </p:spPr>
      </p:cxnSp>
      <p:cxnSp>
        <p:nvCxnSpPr>
          <p:cNvPr id="2375" name="Google Shape;2375;p223"/>
          <p:cNvCxnSpPr/>
          <p:nvPr/>
        </p:nvCxnSpPr>
        <p:spPr>
          <a:xfrm>
            <a:off x="4876800" y="4495800"/>
            <a:ext cx="533400" cy="1143000"/>
          </a:xfrm>
          <a:prstGeom prst="straightConnector1">
            <a:avLst/>
          </a:prstGeom>
          <a:noFill/>
          <a:ln cap="flat" cmpd="sng" w="12700">
            <a:solidFill>
              <a:srgbClr val="000000"/>
            </a:solidFill>
            <a:prstDash val="solid"/>
            <a:round/>
            <a:headEnd len="sm" w="sm" type="none"/>
            <a:tailEnd len="sm" w="sm" type="none"/>
          </a:ln>
        </p:spPr>
      </p:cxnSp>
      <p:cxnSp>
        <p:nvCxnSpPr>
          <p:cNvPr id="2376" name="Google Shape;2376;p223"/>
          <p:cNvCxnSpPr/>
          <p:nvPr/>
        </p:nvCxnSpPr>
        <p:spPr>
          <a:xfrm flipH="1">
            <a:off x="6781800" y="4495800"/>
            <a:ext cx="1447800" cy="1143000"/>
          </a:xfrm>
          <a:prstGeom prst="straightConnector1">
            <a:avLst/>
          </a:prstGeom>
          <a:noFill/>
          <a:ln cap="flat" cmpd="sng" w="12700">
            <a:solidFill>
              <a:srgbClr val="000000"/>
            </a:solidFill>
            <a:prstDash val="solid"/>
            <a:round/>
            <a:headEnd len="sm" w="sm" type="none"/>
            <a:tailEnd len="sm" w="sm" type="none"/>
          </a:ln>
        </p:spPr>
      </p:cxnSp>
      <p:cxnSp>
        <p:nvCxnSpPr>
          <p:cNvPr id="2377" name="Google Shape;2377;p223"/>
          <p:cNvCxnSpPr/>
          <p:nvPr/>
        </p:nvCxnSpPr>
        <p:spPr>
          <a:xfrm>
            <a:off x="8229600" y="4495800"/>
            <a:ext cx="0" cy="1143000"/>
          </a:xfrm>
          <a:prstGeom prst="straightConnector1">
            <a:avLst/>
          </a:prstGeom>
          <a:noFill/>
          <a:ln cap="flat" cmpd="sng" w="12700">
            <a:solidFill>
              <a:srgbClr val="000000"/>
            </a:solidFill>
            <a:prstDash val="solid"/>
            <a:round/>
            <a:headEnd len="sm" w="sm" type="none"/>
            <a:tailEnd len="sm" w="sm" type="none"/>
          </a:ln>
        </p:spPr>
      </p:cxnSp>
      <p:sp>
        <p:nvSpPr>
          <p:cNvPr id="2378" name="Google Shape;2378;p223"/>
          <p:cNvSpPr/>
          <p:nvPr/>
        </p:nvSpPr>
        <p:spPr>
          <a:xfrm rot="10800000">
            <a:off x="7850188" y="4800600"/>
            <a:ext cx="358775" cy="304800"/>
          </a:xfrm>
          <a:custGeom>
            <a:rect b="b" l="l" r="r" t="t"/>
            <a:pathLst>
              <a:path extrusionOk="0" fill="none" h="21600" w="33942">
                <a:moveTo>
                  <a:pt x="-1" y="3873"/>
                </a:moveTo>
                <a:cubicBezTo>
                  <a:pt x="3621" y="1351"/>
                  <a:pt x="7928" y="-1"/>
                  <a:pt x="12342" y="0"/>
                </a:cubicBezTo>
                <a:cubicBezTo>
                  <a:pt x="24271" y="0"/>
                  <a:pt x="33942" y="9670"/>
                  <a:pt x="33942" y="21600"/>
                </a:cubicBezTo>
              </a:path>
              <a:path extrusionOk="0" h="21600" w="33942">
                <a:moveTo>
                  <a:pt x="-1" y="3873"/>
                </a:moveTo>
                <a:cubicBezTo>
                  <a:pt x="3621" y="1351"/>
                  <a:pt x="7928" y="-1"/>
                  <a:pt x="12342" y="0"/>
                </a:cubicBezTo>
                <a:cubicBezTo>
                  <a:pt x="24271" y="0"/>
                  <a:pt x="33942" y="9670"/>
                  <a:pt x="33942" y="21600"/>
                </a:cubicBezTo>
                <a:lnTo>
                  <a:pt x="12342" y="21600"/>
                </a:lnTo>
                <a:lnTo>
                  <a:pt x="-1" y="3873"/>
                </a:lnTo>
                <a:close/>
              </a:path>
            </a:pathLst>
          </a:custGeom>
          <a:noFill/>
          <a:ln cap="flat" cmpd="sng" w="127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79" name="Google Shape;2379;p223"/>
          <p:cNvSpPr/>
          <p:nvPr/>
        </p:nvSpPr>
        <p:spPr>
          <a:xfrm flipH="1" rot="-8860823">
            <a:off x="4687888" y="4632325"/>
            <a:ext cx="382587" cy="304800"/>
          </a:xfrm>
          <a:custGeom>
            <a:rect b="b" l="l" r="r" t="t"/>
            <a:pathLst>
              <a:path extrusionOk="0" fill="none" h="21600" w="21651">
                <a:moveTo>
                  <a:pt x="-1" y="115"/>
                </a:moveTo>
                <a:cubicBezTo>
                  <a:pt x="741" y="38"/>
                  <a:pt x="1485" y="-1"/>
                  <a:pt x="2231" y="0"/>
                </a:cubicBezTo>
                <a:cubicBezTo>
                  <a:pt x="10494" y="0"/>
                  <a:pt x="18033" y="4714"/>
                  <a:pt x="21651" y="12143"/>
                </a:cubicBezTo>
              </a:path>
              <a:path extrusionOk="0" h="21600" w="21651">
                <a:moveTo>
                  <a:pt x="-1" y="115"/>
                </a:moveTo>
                <a:cubicBezTo>
                  <a:pt x="741" y="38"/>
                  <a:pt x="1485" y="-1"/>
                  <a:pt x="2231" y="0"/>
                </a:cubicBezTo>
                <a:cubicBezTo>
                  <a:pt x="10494" y="0"/>
                  <a:pt x="18033" y="4714"/>
                  <a:pt x="21651" y="12143"/>
                </a:cubicBezTo>
                <a:lnTo>
                  <a:pt x="2231" y="21600"/>
                </a:lnTo>
                <a:lnTo>
                  <a:pt x="-1" y="115"/>
                </a:lnTo>
                <a:close/>
              </a:path>
            </a:pathLst>
          </a:custGeom>
          <a:noFill/>
          <a:ln cap="flat" cmpd="sng" w="127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3" name="Shape 2383"/>
        <p:cNvGrpSpPr/>
        <p:nvPr/>
      </p:nvGrpSpPr>
      <p:grpSpPr>
        <a:xfrm>
          <a:off x="0" y="0"/>
          <a:ext cx="0" cy="0"/>
          <a:chOff x="0" y="0"/>
          <a:chExt cx="0" cy="0"/>
        </a:xfrm>
      </p:grpSpPr>
      <p:sp>
        <p:nvSpPr>
          <p:cNvPr id="2384" name="Google Shape;2384;p224"/>
          <p:cNvSpPr txBox="1"/>
          <p:nvPr/>
        </p:nvSpPr>
        <p:spPr>
          <a:xfrm>
            <a:off x="609600" y="904749"/>
            <a:ext cx="3276600" cy="461665"/>
          </a:xfrm>
          <a:prstGeom prst="rect">
            <a:avLst/>
          </a:prstGeom>
          <a:solidFill>
            <a:srgbClr val="FFFFFF"/>
          </a:solid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alibri"/>
                <a:ea typeface="Calibri"/>
                <a:cs typeface="Calibri"/>
                <a:sym typeface="Calibri"/>
              </a:rPr>
              <a:t>Y is Z times 3000</a:t>
            </a:r>
            <a:endParaRPr b="0" i="0" sz="1600" u="none" cap="none" strike="noStrike">
              <a:solidFill>
                <a:srgbClr val="000000"/>
              </a:solidFill>
              <a:latin typeface="Calibri"/>
              <a:ea typeface="Calibri"/>
              <a:cs typeface="Calibri"/>
              <a:sym typeface="Calibri"/>
            </a:endParaRPr>
          </a:p>
        </p:txBody>
      </p:sp>
      <p:sp>
        <p:nvSpPr>
          <p:cNvPr id="2385" name="Google Shape;2385;p224"/>
          <p:cNvSpPr txBox="1"/>
          <p:nvPr/>
        </p:nvSpPr>
        <p:spPr>
          <a:xfrm>
            <a:off x="4610100" y="910614"/>
            <a:ext cx="4076700" cy="461665"/>
          </a:xfrm>
          <a:prstGeom prst="rect">
            <a:avLst/>
          </a:prstGeom>
          <a:solidFill>
            <a:srgbClr val="FFFFFF"/>
          </a:solid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000000"/>
                </a:solidFill>
                <a:latin typeface="Calibri"/>
                <a:ea typeface="Calibri"/>
                <a:cs typeface="Calibri"/>
                <a:sym typeface="Calibri"/>
              </a:rPr>
              <a:t>W is 9000 plus 2500 times Z</a:t>
            </a:r>
            <a:endParaRPr b="0" i="0" sz="1400" u="none" cap="none" strike="noStrike">
              <a:solidFill>
                <a:srgbClr val="000000"/>
              </a:solidFill>
              <a:latin typeface="Arial"/>
              <a:ea typeface="Arial"/>
              <a:cs typeface="Arial"/>
              <a:sym typeface="Arial"/>
            </a:endParaRPr>
          </a:p>
        </p:txBody>
      </p:sp>
      <p:sp>
        <p:nvSpPr>
          <p:cNvPr id="2386" name="Google Shape;2386;p224"/>
          <p:cNvSpPr/>
          <p:nvPr/>
        </p:nvSpPr>
        <p:spPr>
          <a:xfrm>
            <a:off x="228600" y="284202"/>
            <a:ext cx="837138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Now we need a box in which the value of Y &amp; W is calculated: </a:t>
            </a:r>
            <a:endParaRPr b="0" i="0" sz="1400" u="none" cap="none" strike="noStrike">
              <a:solidFill>
                <a:srgbClr val="000000"/>
              </a:solidFill>
              <a:latin typeface="Arial"/>
              <a:ea typeface="Arial"/>
              <a:cs typeface="Arial"/>
              <a:sym typeface="Arial"/>
            </a:endParaRPr>
          </a:p>
        </p:txBody>
      </p:sp>
      <p:sp>
        <p:nvSpPr>
          <p:cNvPr id="2387" name="Google Shape;2387;p224"/>
          <p:cNvSpPr/>
          <p:nvPr/>
        </p:nvSpPr>
        <p:spPr>
          <a:xfrm>
            <a:off x="342900" y="1752600"/>
            <a:ext cx="85344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Z is the number of dependants, so we need a box in which this value is obtained: </a:t>
            </a:r>
            <a:endParaRPr b="0" i="0" sz="1400" u="none" cap="none" strike="noStrike">
              <a:solidFill>
                <a:srgbClr val="000000"/>
              </a:solidFill>
              <a:latin typeface="Arial"/>
              <a:ea typeface="Arial"/>
              <a:cs typeface="Arial"/>
              <a:sym typeface="Arial"/>
            </a:endParaRPr>
          </a:p>
        </p:txBody>
      </p:sp>
      <p:sp>
        <p:nvSpPr>
          <p:cNvPr id="2388" name="Google Shape;2388;p224"/>
          <p:cNvSpPr txBox="1"/>
          <p:nvPr/>
        </p:nvSpPr>
        <p:spPr>
          <a:xfrm>
            <a:off x="2133600" y="2230530"/>
            <a:ext cx="3276600" cy="469900"/>
          </a:xfrm>
          <a:prstGeom prst="rect">
            <a:avLst/>
          </a:prstGeom>
          <a:solidFill>
            <a:srgbClr val="FFFFFF"/>
          </a:solidFill>
          <a:ln cap="flat" cmpd="sng" w="12700">
            <a:solidFill>
              <a:srgbClr val="00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Client has Z dependants </a:t>
            </a:r>
            <a:endParaRPr b="0" i="0" sz="1400" u="none" cap="none" strike="noStrike">
              <a:solidFill>
                <a:srgbClr val="000000"/>
              </a:solidFill>
              <a:latin typeface="Arial"/>
              <a:ea typeface="Arial"/>
              <a:cs typeface="Arial"/>
              <a:sym typeface="Arial"/>
            </a:endParaRPr>
          </a:p>
        </p:txBody>
      </p:sp>
      <p:sp>
        <p:nvSpPr>
          <p:cNvPr id="2389" name="Google Shape;2389;p224"/>
          <p:cNvSpPr/>
          <p:nvPr/>
        </p:nvSpPr>
        <p:spPr>
          <a:xfrm>
            <a:off x="609600" y="3105835"/>
            <a:ext cx="80772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the bottom layers of the graph in the same way as we’ve added all the others: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4" name="Shape 2394"/>
        <p:cNvGrpSpPr/>
        <p:nvPr/>
      </p:nvGrpSpPr>
      <p:grpSpPr>
        <a:xfrm>
          <a:off x="0" y="0"/>
          <a:ext cx="0" cy="0"/>
          <a:chOff x="0" y="0"/>
          <a:chExt cx="0" cy="0"/>
        </a:xfrm>
      </p:grpSpPr>
      <p:graphicFrame>
        <p:nvGraphicFramePr>
          <p:cNvPr id="2395" name="Google Shape;2395;p225"/>
          <p:cNvGraphicFramePr/>
          <p:nvPr/>
        </p:nvGraphicFramePr>
        <p:xfrm>
          <a:off x="0" y="0"/>
          <a:ext cx="9144000" cy="6858000"/>
        </p:xfrm>
        <a:graphic>
          <a:graphicData uri="http://schemas.openxmlformats.org/presentationml/2006/ole">
            <mc:AlternateContent>
              <mc:Choice Requires="v">
                <p:oleObj r:id="rId4" imgH="6858000" imgW="9144000" progId="" spid="_x0000_s1">
                  <p:embed/>
                </p:oleObj>
              </mc:Choice>
              <mc:Fallback>
                <p:oleObj r:id="rId5" imgH="6858000" imgW="9144000" progId="">
                  <p:embed/>
                  <p:pic>
                    <p:nvPicPr>
                      <p:cNvPr id="2395" name="Google Shape;2395;p225"/>
                      <p:cNvPicPr preferRelativeResize="0"/>
                      <p:nvPr/>
                    </p:nvPicPr>
                    <p:blipFill rotWithShape="1">
                      <a:blip r:embed="rId6">
                        <a:alphaModFix/>
                      </a:blip>
                      <a:srcRect b="0" l="0" r="0" t="0"/>
                      <a:stretch/>
                    </p:blipFill>
                    <p:spPr>
                      <a:xfrm>
                        <a:off x="0" y="0"/>
                        <a:ext cx="9144000" cy="6858000"/>
                      </a:xfrm>
                      <a:prstGeom prst="rect">
                        <a:avLst/>
                      </a:prstGeom>
                      <a:noFill/>
                      <a:ln>
                        <a:noFill/>
                      </a:ln>
                    </p:spPr>
                  </p:pic>
                </p:oleObj>
              </mc:Fallback>
            </mc:AlternateContent>
          </a:graphicData>
        </a:graphic>
      </p:graphicFrame>
    </p:spTree>
  </p:cSld>
  <p:clrMapOvr>
    <a:masterClrMapping/>
  </p:clrMapOvr>
</p:sld>
</file>

<file path=ppt/slides/slide2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0" name="Shape 2400"/>
        <p:cNvGrpSpPr/>
        <p:nvPr/>
      </p:nvGrpSpPr>
      <p:grpSpPr>
        <a:xfrm>
          <a:off x="0" y="0"/>
          <a:ext cx="0" cy="0"/>
          <a:chOff x="0" y="0"/>
          <a:chExt cx="0" cy="0"/>
        </a:xfrm>
      </p:grpSpPr>
      <p:graphicFrame>
        <p:nvGraphicFramePr>
          <p:cNvPr id="2401" name="Google Shape;2401;p226"/>
          <p:cNvGraphicFramePr/>
          <p:nvPr/>
        </p:nvGraphicFramePr>
        <p:xfrm>
          <a:off x="76200" y="0"/>
          <a:ext cx="9144000" cy="6858000"/>
        </p:xfrm>
        <a:graphic>
          <a:graphicData uri="http://schemas.openxmlformats.org/presentationml/2006/ole">
            <mc:AlternateContent>
              <mc:Choice Requires="v">
                <p:oleObj r:id="rId4" imgH="6858000" imgW="9144000" progId="" spid="_x0000_s1">
                  <p:embed/>
                </p:oleObj>
              </mc:Choice>
              <mc:Fallback>
                <p:oleObj r:id="rId5" imgH="6858000" imgW="9144000" progId="">
                  <p:embed/>
                  <p:pic>
                    <p:nvPicPr>
                      <p:cNvPr id="2401" name="Google Shape;2401;p226"/>
                      <p:cNvPicPr preferRelativeResize="0"/>
                      <p:nvPr/>
                    </p:nvPicPr>
                    <p:blipFill rotWithShape="1">
                      <a:blip r:embed="rId6">
                        <a:alphaModFix/>
                      </a:blip>
                      <a:srcRect b="0" l="0" r="0" t="0"/>
                      <a:stretch/>
                    </p:blipFill>
                    <p:spPr>
                      <a:xfrm>
                        <a:off x="76200" y="0"/>
                        <a:ext cx="9144000" cy="6858000"/>
                      </a:xfrm>
                      <a:prstGeom prst="rect">
                        <a:avLst/>
                      </a:prstGeom>
                      <a:noFill/>
                      <a:ln>
                        <a:noFill/>
                      </a:ln>
                    </p:spPr>
                  </p:pic>
                </p:oleObj>
              </mc:Fallback>
            </mc:AlternateContent>
          </a:graphicData>
        </a:graphic>
      </p:graphicFrame>
      <p:sp>
        <p:nvSpPr>
          <p:cNvPr id="2402" name="Google Shape;2402;p226"/>
          <p:cNvSpPr/>
          <p:nvPr/>
        </p:nvSpPr>
        <p:spPr>
          <a:xfrm>
            <a:off x="1409700" y="1066800"/>
            <a:ext cx="4838700" cy="2768600"/>
          </a:xfrm>
          <a:custGeom>
            <a:rect b="b" l="l" r="r" t="t"/>
            <a:pathLst>
              <a:path extrusionOk="0" h="1712" w="3048">
                <a:moveTo>
                  <a:pt x="1560" y="64"/>
                </a:moveTo>
                <a:cubicBezTo>
                  <a:pt x="1736" y="64"/>
                  <a:pt x="1960" y="0"/>
                  <a:pt x="2088" y="112"/>
                </a:cubicBezTo>
                <a:cubicBezTo>
                  <a:pt x="2216" y="224"/>
                  <a:pt x="2232" y="608"/>
                  <a:pt x="2328" y="736"/>
                </a:cubicBezTo>
                <a:cubicBezTo>
                  <a:pt x="2424" y="864"/>
                  <a:pt x="2608" y="752"/>
                  <a:pt x="2664" y="880"/>
                </a:cubicBezTo>
                <a:cubicBezTo>
                  <a:pt x="2720" y="1008"/>
                  <a:pt x="3048" y="1384"/>
                  <a:pt x="2664" y="1504"/>
                </a:cubicBezTo>
                <a:cubicBezTo>
                  <a:pt x="2280" y="1624"/>
                  <a:pt x="720" y="1712"/>
                  <a:pt x="360" y="1600"/>
                </a:cubicBezTo>
                <a:cubicBezTo>
                  <a:pt x="0" y="1488"/>
                  <a:pt x="416" y="976"/>
                  <a:pt x="504" y="832"/>
                </a:cubicBezTo>
                <a:cubicBezTo>
                  <a:pt x="592" y="688"/>
                  <a:pt x="800" y="856"/>
                  <a:pt x="888" y="736"/>
                </a:cubicBezTo>
                <a:cubicBezTo>
                  <a:pt x="976" y="616"/>
                  <a:pt x="920" y="224"/>
                  <a:pt x="1032" y="112"/>
                </a:cubicBezTo>
                <a:cubicBezTo>
                  <a:pt x="1144" y="0"/>
                  <a:pt x="1384" y="64"/>
                  <a:pt x="1560" y="64"/>
                </a:cubicBez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3" name="Google Shape;2403;p226"/>
          <p:cNvSpPr txBox="1"/>
          <p:nvPr/>
        </p:nvSpPr>
        <p:spPr>
          <a:xfrm>
            <a:off x="6858000" y="228600"/>
            <a:ext cx="2286000" cy="1930400"/>
          </a:xfrm>
          <a:prstGeom prst="rect">
            <a:avLst/>
          </a:prstGeom>
          <a:no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accent1"/>
                </a:solidFill>
                <a:latin typeface="Calibri"/>
                <a:ea typeface="Calibri"/>
                <a:cs typeface="Calibri"/>
                <a:sym typeface="Calibri"/>
              </a:rPr>
              <a:t>Production rule:  if savings adequate </a:t>
            </a:r>
            <a:r>
              <a:rPr b="0" i="0" lang="en-US" sz="1800" u="none" cap="none" strike="noStrike">
                <a:solidFill>
                  <a:schemeClr val="dk2"/>
                </a:solidFill>
                <a:latin typeface="Calibri"/>
                <a:ea typeface="Calibri"/>
                <a:cs typeface="Calibri"/>
                <a:sym typeface="Calibri"/>
              </a:rPr>
              <a:t>and</a:t>
            </a:r>
            <a:r>
              <a:rPr b="0" i="0" lang="en-US" sz="1800" u="none" cap="none" strike="noStrike">
                <a:solidFill>
                  <a:schemeClr val="accent1"/>
                </a:solidFill>
                <a:latin typeface="Calibri"/>
                <a:ea typeface="Calibri"/>
                <a:cs typeface="Calibri"/>
                <a:sym typeface="Calibri"/>
              </a:rPr>
              <a:t> income adequate then X is stocks</a:t>
            </a:r>
            <a:endParaRPr b="0" i="0" sz="1800" u="none" cap="none" strike="noStrike">
              <a:solidFill>
                <a:schemeClr val="dk1"/>
              </a:solidFill>
              <a:latin typeface="Calibri"/>
              <a:ea typeface="Calibri"/>
              <a:cs typeface="Calibri"/>
              <a:sym typeface="Calibri"/>
            </a:endParaRPr>
          </a:p>
        </p:txBody>
      </p:sp>
      <p:cxnSp>
        <p:nvCxnSpPr>
          <p:cNvPr id="2404" name="Google Shape;2404;p226"/>
          <p:cNvCxnSpPr/>
          <p:nvPr/>
        </p:nvCxnSpPr>
        <p:spPr>
          <a:xfrm flipH="1">
            <a:off x="4800600" y="457200"/>
            <a:ext cx="2057400" cy="914400"/>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
</file>

<file path=ppt/slides/slide2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9" name="Shape 2409"/>
        <p:cNvGrpSpPr/>
        <p:nvPr/>
      </p:nvGrpSpPr>
      <p:grpSpPr>
        <a:xfrm>
          <a:off x="0" y="0"/>
          <a:ext cx="0" cy="0"/>
          <a:chOff x="0" y="0"/>
          <a:chExt cx="0" cy="0"/>
        </a:xfrm>
      </p:grpSpPr>
      <p:sp>
        <p:nvSpPr>
          <p:cNvPr id="2410" name="Google Shape;2410;p227"/>
          <p:cNvSpPr/>
          <p:nvPr/>
        </p:nvSpPr>
        <p:spPr>
          <a:xfrm>
            <a:off x="8763000" y="0"/>
            <a:ext cx="381000" cy="6858000"/>
          </a:xfrm>
          <a:prstGeom prst="rect">
            <a:avLst/>
          </a:prstGeom>
          <a:solidFill>
            <a:srgbClr val="FFFFFF"/>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aphicFrame>
        <p:nvGraphicFramePr>
          <p:cNvPr id="2411" name="Google Shape;2411;p227"/>
          <p:cNvGraphicFramePr/>
          <p:nvPr/>
        </p:nvGraphicFramePr>
        <p:xfrm>
          <a:off x="0" y="0"/>
          <a:ext cx="8763000" cy="6629400"/>
        </p:xfrm>
        <a:graphic>
          <a:graphicData uri="http://schemas.openxmlformats.org/presentationml/2006/ole">
            <mc:AlternateContent>
              <mc:Choice Requires="v">
                <p:oleObj r:id="rId4" imgH="6629400" imgW="8763000" progId="" spid="_x0000_s1">
                  <p:embed/>
                </p:oleObj>
              </mc:Choice>
              <mc:Fallback>
                <p:oleObj r:id="rId5" imgH="6629400" imgW="8763000" progId="">
                  <p:embed/>
                  <p:pic>
                    <p:nvPicPr>
                      <p:cNvPr id="2411" name="Google Shape;2411;p227"/>
                      <p:cNvPicPr preferRelativeResize="0"/>
                      <p:nvPr/>
                    </p:nvPicPr>
                    <p:blipFill rotWithShape="1">
                      <a:blip r:embed="rId6">
                        <a:alphaModFix/>
                      </a:blip>
                      <a:srcRect b="0" l="0" r="0" t="0"/>
                      <a:stretch/>
                    </p:blipFill>
                    <p:spPr>
                      <a:xfrm>
                        <a:off x="0" y="0"/>
                        <a:ext cx="8763000" cy="6629400"/>
                      </a:xfrm>
                      <a:prstGeom prst="rect">
                        <a:avLst/>
                      </a:prstGeom>
                      <a:noFill/>
                      <a:ln>
                        <a:noFill/>
                      </a:ln>
                    </p:spPr>
                  </p:pic>
                </p:oleObj>
              </mc:Fallback>
            </mc:AlternateContent>
          </a:graphicData>
        </a:graphic>
      </p:graphicFrame>
      <p:sp>
        <p:nvSpPr>
          <p:cNvPr id="2412" name="Google Shape;2412;p227"/>
          <p:cNvSpPr txBox="1"/>
          <p:nvPr/>
        </p:nvSpPr>
        <p:spPr>
          <a:xfrm>
            <a:off x="6324600" y="152400"/>
            <a:ext cx="2819400" cy="1930400"/>
          </a:xfrm>
          <a:prstGeom prst="rect">
            <a:avLst/>
          </a:prstGeom>
          <a:no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accent1"/>
                </a:solidFill>
                <a:latin typeface="Calibri"/>
                <a:ea typeface="Calibri"/>
                <a:cs typeface="Calibri"/>
                <a:sym typeface="Calibri"/>
              </a:rPr>
              <a:t>Production rule:  if  income &lt; W </a:t>
            </a:r>
            <a:r>
              <a:rPr b="0" i="0" lang="en-US" sz="1800" u="none" cap="none" strike="noStrike">
                <a:solidFill>
                  <a:schemeClr val="dk2"/>
                </a:solidFill>
                <a:latin typeface="Calibri"/>
                <a:ea typeface="Calibri"/>
                <a:cs typeface="Calibri"/>
                <a:sym typeface="Calibri"/>
              </a:rPr>
              <a:t>and</a:t>
            </a:r>
            <a:r>
              <a:rPr b="0" i="0" lang="en-US" sz="1800" u="none" cap="none" strike="noStrike">
                <a:solidFill>
                  <a:schemeClr val="accent1"/>
                </a:solidFill>
                <a:latin typeface="Calibri"/>
                <a:ea typeface="Calibri"/>
                <a:cs typeface="Calibri"/>
                <a:sym typeface="Calibri"/>
              </a:rPr>
              <a:t> income is not steady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accent1"/>
                </a:solidFill>
                <a:latin typeface="Calibri"/>
                <a:ea typeface="Calibri"/>
                <a:cs typeface="Calibri"/>
                <a:sym typeface="Calibri"/>
              </a:rPr>
              <a:t>         then income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accent1"/>
                </a:solidFill>
                <a:latin typeface="Calibri"/>
                <a:ea typeface="Calibri"/>
                <a:cs typeface="Calibri"/>
                <a:sym typeface="Calibri"/>
              </a:rPr>
              <a:t>               inadequate</a:t>
            </a:r>
            <a:endParaRPr b="0" i="0" sz="1800" u="none" cap="none" strike="noStrike">
              <a:solidFill>
                <a:schemeClr val="dk1"/>
              </a:solidFill>
              <a:latin typeface="Calibri"/>
              <a:ea typeface="Calibri"/>
              <a:cs typeface="Calibri"/>
              <a:sym typeface="Calibri"/>
            </a:endParaRPr>
          </a:p>
        </p:txBody>
      </p:sp>
      <p:sp>
        <p:nvSpPr>
          <p:cNvPr id="2413" name="Google Shape;2413;p227"/>
          <p:cNvSpPr/>
          <p:nvPr/>
        </p:nvSpPr>
        <p:spPr>
          <a:xfrm>
            <a:off x="0" y="6629400"/>
            <a:ext cx="9144000" cy="228600"/>
          </a:xfrm>
          <a:prstGeom prst="rect">
            <a:avLst/>
          </a:prstGeom>
          <a:solidFill>
            <a:srgbClr val="FFFFFF"/>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14" name="Google Shape;2414;p227"/>
          <p:cNvSpPr/>
          <p:nvPr/>
        </p:nvSpPr>
        <p:spPr>
          <a:xfrm>
            <a:off x="6248400" y="2222500"/>
            <a:ext cx="2844800" cy="4572000"/>
          </a:xfrm>
          <a:custGeom>
            <a:rect b="b" l="l" r="r" t="t"/>
            <a:pathLst>
              <a:path extrusionOk="0" h="2880" w="1792">
                <a:moveTo>
                  <a:pt x="1008" y="40"/>
                </a:moveTo>
                <a:cubicBezTo>
                  <a:pt x="824" y="0"/>
                  <a:pt x="656" y="112"/>
                  <a:pt x="576" y="184"/>
                </a:cubicBezTo>
                <a:cubicBezTo>
                  <a:pt x="496" y="256"/>
                  <a:pt x="536" y="384"/>
                  <a:pt x="528" y="472"/>
                </a:cubicBezTo>
                <a:cubicBezTo>
                  <a:pt x="520" y="560"/>
                  <a:pt x="592" y="656"/>
                  <a:pt x="528" y="712"/>
                </a:cubicBezTo>
                <a:cubicBezTo>
                  <a:pt x="464" y="768"/>
                  <a:pt x="232" y="744"/>
                  <a:pt x="144" y="808"/>
                </a:cubicBezTo>
                <a:cubicBezTo>
                  <a:pt x="56" y="872"/>
                  <a:pt x="0" y="1000"/>
                  <a:pt x="0" y="1096"/>
                </a:cubicBezTo>
                <a:cubicBezTo>
                  <a:pt x="0" y="1192"/>
                  <a:pt x="48" y="1320"/>
                  <a:pt x="144" y="1384"/>
                </a:cubicBezTo>
                <a:cubicBezTo>
                  <a:pt x="240" y="1448"/>
                  <a:pt x="480" y="1424"/>
                  <a:pt x="576" y="1480"/>
                </a:cubicBezTo>
                <a:cubicBezTo>
                  <a:pt x="672" y="1536"/>
                  <a:pt x="720" y="1624"/>
                  <a:pt x="720" y="1720"/>
                </a:cubicBezTo>
                <a:cubicBezTo>
                  <a:pt x="720" y="1816"/>
                  <a:pt x="616" y="1928"/>
                  <a:pt x="576" y="2056"/>
                </a:cubicBezTo>
                <a:cubicBezTo>
                  <a:pt x="536" y="2184"/>
                  <a:pt x="480" y="2368"/>
                  <a:pt x="480" y="2488"/>
                </a:cubicBezTo>
                <a:cubicBezTo>
                  <a:pt x="480" y="2608"/>
                  <a:pt x="480" y="2712"/>
                  <a:pt x="576" y="2776"/>
                </a:cubicBezTo>
                <a:cubicBezTo>
                  <a:pt x="672" y="2840"/>
                  <a:pt x="896" y="2872"/>
                  <a:pt x="1056" y="2872"/>
                </a:cubicBezTo>
                <a:cubicBezTo>
                  <a:pt x="1216" y="2872"/>
                  <a:pt x="1432" y="2840"/>
                  <a:pt x="1536" y="2776"/>
                </a:cubicBezTo>
                <a:cubicBezTo>
                  <a:pt x="1640" y="2712"/>
                  <a:pt x="1656" y="2880"/>
                  <a:pt x="1680" y="2488"/>
                </a:cubicBezTo>
                <a:cubicBezTo>
                  <a:pt x="1704" y="2096"/>
                  <a:pt x="1792" y="832"/>
                  <a:pt x="1680" y="424"/>
                </a:cubicBezTo>
                <a:cubicBezTo>
                  <a:pt x="1568" y="16"/>
                  <a:pt x="1192" y="80"/>
                  <a:pt x="1008" y="40"/>
                </a:cubicBez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2415" name="Google Shape;2415;p227"/>
          <p:cNvCxnSpPr/>
          <p:nvPr/>
        </p:nvCxnSpPr>
        <p:spPr>
          <a:xfrm flipH="1">
            <a:off x="8153400" y="2057400"/>
            <a:ext cx="76200" cy="228600"/>
          </a:xfrm>
          <a:prstGeom prst="straightConnector1">
            <a:avLst/>
          </a:prstGeom>
          <a:noFill/>
          <a:ln cap="flat" cmpd="sng" w="38100">
            <a:solidFill>
              <a:schemeClr val="accent1"/>
            </a:solidFill>
            <a:prstDash val="solid"/>
            <a:round/>
            <a:headEnd len="sm" w="sm" type="none"/>
            <a:tailEnd len="sm" w="sm" type="none"/>
          </a:ln>
        </p:spPr>
      </p:cxnSp>
    </p:spTree>
  </p:cSld>
  <p:clrMapOvr>
    <a:masterClrMapping/>
  </p:clrMapOvr>
</p:sld>
</file>

<file path=ppt/slides/slide2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9" name="Shape 2419"/>
        <p:cNvGrpSpPr/>
        <p:nvPr/>
      </p:nvGrpSpPr>
      <p:grpSpPr>
        <a:xfrm>
          <a:off x="0" y="0"/>
          <a:ext cx="0" cy="0"/>
          <a:chOff x="0" y="0"/>
          <a:chExt cx="0" cy="0"/>
        </a:xfrm>
      </p:grpSpPr>
      <p:sp>
        <p:nvSpPr>
          <p:cNvPr id="2420" name="Google Shape;2420;p228"/>
          <p:cNvSpPr txBox="1"/>
          <p:nvPr>
            <p:ph type="ctrTitle"/>
          </p:nvPr>
        </p:nvSpPr>
        <p:spPr>
          <a:xfrm>
            <a:off x="762000" y="1905000"/>
            <a:ext cx="7623175" cy="1752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br>
              <a:rPr b="1" lang="en-US" sz="3600">
                <a:latin typeface="Times New Roman"/>
                <a:ea typeface="Times New Roman"/>
                <a:cs typeface="Times New Roman"/>
                <a:sym typeface="Times New Roman"/>
              </a:rPr>
            </a:br>
            <a:r>
              <a:rPr b="1" lang="en-US" sz="3600">
                <a:latin typeface="Times New Roman"/>
                <a:ea typeface="Times New Roman"/>
                <a:cs typeface="Times New Roman"/>
                <a:sym typeface="Times New Roman"/>
              </a:rPr>
              <a:t>Local Search Algorithm</a:t>
            </a:r>
            <a:endParaRPr/>
          </a:p>
        </p:txBody>
      </p:sp>
    </p:spTree>
  </p:cSld>
  <p:clrMapOvr>
    <a:masterClrMapping/>
  </p:clrMapOvr>
</p:sld>
</file>

<file path=ppt/slides/slide2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4" name="Shape 2424"/>
        <p:cNvGrpSpPr/>
        <p:nvPr/>
      </p:nvGrpSpPr>
      <p:grpSpPr>
        <a:xfrm>
          <a:off x="0" y="0"/>
          <a:ext cx="0" cy="0"/>
          <a:chOff x="0" y="0"/>
          <a:chExt cx="0" cy="0"/>
        </a:xfrm>
      </p:grpSpPr>
      <p:sp>
        <p:nvSpPr>
          <p:cNvPr id="2425" name="Google Shape;2425;p229"/>
          <p:cNvSpPr txBox="1"/>
          <p:nvPr>
            <p:ph idx="4294967295" type="title"/>
          </p:nvPr>
        </p:nvSpPr>
        <p:spPr>
          <a:xfrm>
            <a:off x="685800" y="304800"/>
            <a:ext cx="7772400" cy="914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2400"/>
              <a:t>MORE SEARCH ALGORITHMS</a:t>
            </a:r>
            <a:endParaRPr/>
          </a:p>
        </p:txBody>
      </p:sp>
      <p:sp>
        <p:nvSpPr>
          <p:cNvPr id="2426" name="Google Shape;2426;p2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400"/>
              <a:buFont typeface="Times New Roman"/>
              <a:buNone/>
            </a:pPr>
            <a:r>
              <a:t/>
            </a:r>
            <a:endParaRPr b="0" i="0" sz="1400" u="none" cap="none" strike="noStrike">
              <a:solidFill>
                <a:schemeClr val="dk1"/>
              </a:solidFill>
              <a:latin typeface="Times New Roman"/>
              <a:ea typeface="Times New Roman"/>
              <a:cs typeface="Times New Roman"/>
              <a:sym typeface="Times New Roman"/>
            </a:endParaRPr>
          </a:p>
        </p:txBody>
      </p:sp>
      <p:sp>
        <p:nvSpPr>
          <p:cNvPr id="2427" name="Google Shape;2427;p229"/>
          <p:cNvSpPr txBox="1"/>
          <p:nvPr/>
        </p:nvSpPr>
        <p:spPr>
          <a:xfrm>
            <a:off x="838200" y="1981200"/>
            <a:ext cx="6361113" cy="3046413"/>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2400"/>
              <a:buFont typeface="Times New Roman"/>
              <a:buChar char="•"/>
            </a:pPr>
            <a:r>
              <a:rPr b="0" i="0" lang="en-US" sz="2400" u="sng" cap="none" strike="noStrike">
                <a:solidFill>
                  <a:schemeClr val="dk1"/>
                </a:solidFill>
                <a:latin typeface="Times New Roman"/>
                <a:ea typeface="Times New Roman"/>
                <a:cs typeface="Times New Roman"/>
                <a:sym typeface="Times New Roman"/>
              </a:rPr>
              <a:t>Local search:</a:t>
            </a:r>
            <a:r>
              <a:rPr b="0" i="0" lang="en-US" sz="2400" u="none" cap="none" strike="noStrike">
                <a:solidFill>
                  <a:schemeClr val="dk1"/>
                </a:solidFill>
                <a:latin typeface="Times New Roman"/>
                <a:ea typeface="Times New Roman"/>
                <a:cs typeface="Times New Roman"/>
                <a:sym typeface="Times New Roman"/>
              </a:rPr>
              <a:t> Only achieving a </a:t>
            </a:r>
            <a:r>
              <a:rPr b="0" i="1" lang="en-US" sz="2400" u="none" cap="none" strike="noStrike">
                <a:solidFill>
                  <a:schemeClr val="dk1"/>
                </a:solidFill>
                <a:latin typeface="Times New Roman"/>
                <a:ea typeface="Times New Roman"/>
                <a:cs typeface="Times New Roman"/>
                <a:sym typeface="Times New Roman"/>
              </a:rPr>
              <a:t>goal</a:t>
            </a:r>
            <a:r>
              <a:rPr b="0" i="0" lang="en-US" sz="2400" u="none" cap="none" strike="noStrike">
                <a:solidFill>
                  <a:schemeClr val="dk1"/>
                </a:solidFill>
                <a:latin typeface="Times New Roman"/>
                <a:ea typeface="Times New Roman"/>
                <a:cs typeface="Times New Roman"/>
                <a:sym typeface="Times New Roman"/>
              </a:rPr>
              <a:t> is needed, </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0"/>
              </a:spcBef>
              <a:spcAft>
                <a:spcPts val="0"/>
              </a:spcAft>
              <a:buClr>
                <a:schemeClr val="dk1"/>
              </a:buClr>
              <a:buSzPts val="2000"/>
              <a:buFont typeface="Times New Roman"/>
              <a:buChar char="–"/>
            </a:pPr>
            <a:r>
              <a:rPr b="0" i="0" lang="en-US" sz="2000" u="none" cap="none" strike="noStrike">
                <a:solidFill>
                  <a:schemeClr val="dk1"/>
                </a:solidFill>
                <a:latin typeface="Times New Roman"/>
                <a:ea typeface="Times New Roman"/>
                <a:cs typeface="Times New Roman"/>
                <a:sym typeface="Times New Roman"/>
              </a:rPr>
              <a:t>not the path to the goal </a:t>
            </a:r>
            <a:endParaRPr b="0" i="0" sz="1400" u="none" cap="none" strike="noStrike">
              <a:solidFill>
                <a:srgbClr val="000000"/>
              </a:solidFill>
              <a:latin typeface="Arial"/>
              <a:ea typeface="Arial"/>
              <a:cs typeface="Arial"/>
              <a:sym typeface="Arial"/>
            </a:endParaRPr>
          </a:p>
          <a:p>
            <a:pPr indent="-190500" lvl="0" marL="342900" marR="0" rtl="0" algn="l">
              <a:lnSpc>
                <a:spcPct val="100000"/>
              </a:lnSpc>
              <a:spcBef>
                <a:spcPts val="0"/>
              </a:spcBef>
              <a:spcAft>
                <a:spcPts val="0"/>
              </a:spcAft>
              <a:buClr>
                <a:schemeClr val="dk1"/>
              </a:buClr>
              <a:buSzPts val="2400"/>
              <a:buFont typeface="Times New Roman"/>
              <a:buNone/>
            </a:pPr>
            <a:r>
              <a:t/>
            </a:r>
            <a:endParaRPr b="0" i="0" sz="2400" u="none" cap="none" strike="noStrike">
              <a:solidFill>
                <a:schemeClr val="dk1"/>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Possibilities:</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0"/>
              </a:spcBef>
              <a:spcAft>
                <a:spcPts val="0"/>
              </a:spcAft>
              <a:buClr>
                <a:schemeClr val="dk1"/>
              </a:buClr>
              <a:buSzPts val="2000"/>
              <a:buFont typeface="Times New Roman"/>
              <a:buChar char="–"/>
            </a:pPr>
            <a:r>
              <a:rPr b="0" i="0" lang="en-US" sz="2000" u="none" cap="none" strike="noStrike">
                <a:solidFill>
                  <a:schemeClr val="dk1"/>
                </a:solidFill>
                <a:latin typeface="Times New Roman"/>
                <a:ea typeface="Times New Roman"/>
                <a:cs typeface="Times New Roman"/>
                <a:sym typeface="Times New Roman"/>
              </a:rPr>
              <a:t>Non-determinism in state space (graph)</a:t>
            </a:r>
            <a:endParaRPr b="0" i="0" sz="1400" u="none" cap="none" strike="noStrike">
              <a:solidFill>
                <a:srgbClr val="000000"/>
              </a:solidFill>
              <a:latin typeface="Arial"/>
              <a:ea typeface="Arial"/>
              <a:cs typeface="Arial"/>
              <a:sym typeface="Arial"/>
            </a:endParaRPr>
          </a:p>
          <a:p>
            <a:pPr indent="-158750" lvl="1" marL="742950" marR="0" rtl="0" algn="l">
              <a:lnSpc>
                <a:spcPct val="100000"/>
              </a:lnSpc>
              <a:spcBef>
                <a:spcPts val="0"/>
              </a:spcBef>
              <a:spcAft>
                <a:spcPts val="0"/>
              </a:spcAft>
              <a:buClr>
                <a:schemeClr val="dk1"/>
              </a:buClr>
              <a:buSzPts val="2000"/>
              <a:buFont typeface="Times New Roman"/>
              <a:buNone/>
            </a:pPr>
            <a:r>
              <a:t/>
            </a:r>
            <a:endParaRPr b="0" i="0" sz="2000" u="none" cap="none" strike="noStrike">
              <a:solidFill>
                <a:schemeClr val="dk1"/>
              </a:solidFill>
              <a:latin typeface="Times New Roman"/>
              <a:ea typeface="Times New Roman"/>
              <a:cs typeface="Times New Roman"/>
              <a:sym typeface="Times New Roman"/>
            </a:endParaRPr>
          </a:p>
          <a:p>
            <a:pPr indent="-285750" lvl="1" marL="742950" marR="0" rtl="0" algn="l">
              <a:lnSpc>
                <a:spcPct val="100000"/>
              </a:lnSpc>
              <a:spcBef>
                <a:spcPts val="0"/>
              </a:spcBef>
              <a:spcAft>
                <a:spcPts val="0"/>
              </a:spcAft>
              <a:buClr>
                <a:schemeClr val="dk1"/>
              </a:buClr>
              <a:buSzPts val="2000"/>
              <a:buFont typeface="Times New Roman"/>
              <a:buChar char="–"/>
            </a:pPr>
            <a:r>
              <a:rPr b="0" i="0" lang="en-US" sz="2000" u="none" cap="none" strike="noStrike">
                <a:solidFill>
                  <a:schemeClr val="dk1"/>
                </a:solidFill>
                <a:latin typeface="Times New Roman"/>
                <a:ea typeface="Times New Roman"/>
                <a:cs typeface="Times New Roman"/>
                <a:sym typeface="Times New Roman"/>
              </a:rPr>
              <a:t>Partially-observable state space</a:t>
            </a:r>
            <a:endParaRPr b="0" i="0" sz="1400" u="none" cap="none" strike="noStrike">
              <a:solidFill>
                <a:srgbClr val="000000"/>
              </a:solidFill>
              <a:latin typeface="Arial"/>
              <a:ea typeface="Arial"/>
              <a:cs typeface="Arial"/>
              <a:sym typeface="Arial"/>
            </a:endParaRPr>
          </a:p>
          <a:p>
            <a:pPr indent="-158750" lvl="1" marL="742950" marR="0" rtl="0" algn="l">
              <a:lnSpc>
                <a:spcPct val="100000"/>
              </a:lnSpc>
              <a:spcBef>
                <a:spcPts val="0"/>
              </a:spcBef>
              <a:spcAft>
                <a:spcPts val="0"/>
              </a:spcAft>
              <a:buClr>
                <a:schemeClr val="dk1"/>
              </a:buClr>
              <a:buSzPts val="2000"/>
              <a:buFont typeface="Times New Roman"/>
              <a:buNone/>
            </a:pPr>
            <a:r>
              <a:t/>
            </a:r>
            <a:endParaRPr b="0" i="0" sz="2000" u="none" cap="none" strike="noStrike">
              <a:solidFill>
                <a:schemeClr val="dk1"/>
              </a:solidFill>
              <a:latin typeface="Times New Roman"/>
              <a:ea typeface="Times New Roman"/>
              <a:cs typeface="Times New Roman"/>
              <a:sym typeface="Times New Roman"/>
            </a:endParaRPr>
          </a:p>
          <a:p>
            <a:pPr indent="-285750" lvl="1" marL="742950" marR="0" rtl="0" algn="l">
              <a:lnSpc>
                <a:spcPct val="100000"/>
              </a:lnSpc>
              <a:spcBef>
                <a:spcPts val="0"/>
              </a:spcBef>
              <a:spcAft>
                <a:spcPts val="0"/>
              </a:spcAft>
              <a:buClr>
                <a:schemeClr val="dk1"/>
              </a:buClr>
              <a:buSzPts val="2000"/>
              <a:buFont typeface="Times New Roman"/>
              <a:buChar char="–"/>
            </a:pPr>
            <a:r>
              <a:rPr b="0" i="0" lang="en-US" sz="2000" u="none" cap="none" strike="noStrike">
                <a:solidFill>
                  <a:schemeClr val="dk1"/>
                </a:solidFill>
                <a:latin typeface="Times New Roman"/>
                <a:ea typeface="Times New Roman"/>
                <a:cs typeface="Times New Roman"/>
                <a:sym typeface="Times New Roman"/>
              </a:rPr>
              <a:t>On-line search (full search space is not available)</a:t>
            </a:r>
            <a:endParaRPr b="0" i="0" sz="1400" u="none" cap="none" strike="noStrike">
              <a:solidFill>
                <a:srgbClr val="000000"/>
              </a:solidFill>
              <a:latin typeface="Arial"/>
              <a:ea typeface="Arial"/>
              <a:cs typeface="Arial"/>
              <a:sym typeface="Arial"/>
            </a:endParaRPr>
          </a:p>
        </p:txBody>
      </p:sp>
      <p:sp>
        <p:nvSpPr>
          <p:cNvPr id="2428" name="Google Shape;2428;p229"/>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spTree>
  </p:cSld>
  <p:clrMapOvr>
    <a:masterClrMapping/>
  </p:clrMapOvr>
</p:sld>
</file>

<file path=ppt/slides/slide2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2" name="Shape 2432"/>
        <p:cNvGrpSpPr/>
        <p:nvPr/>
      </p:nvGrpSpPr>
      <p:grpSpPr>
        <a:xfrm>
          <a:off x="0" y="0"/>
          <a:ext cx="0" cy="0"/>
          <a:chOff x="0" y="0"/>
          <a:chExt cx="0" cy="0"/>
        </a:xfrm>
      </p:grpSpPr>
      <p:sp>
        <p:nvSpPr>
          <p:cNvPr id="2433" name="Google Shape;2433;p230"/>
          <p:cNvSpPr/>
          <p:nvPr/>
        </p:nvSpPr>
        <p:spPr>
          <a:xfrm>
            <a:off x="457200" y="110423"/>
            <a:ext cx="8229600" cy="6365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2"/>
                </a:solidFill>
                <a:latin typeface="Calibri"/>
                <a:ea typeface="Calibri"/>
                <a:cs typeface="Calibri"/>
                <a:sym typeface="Calibri"/>
              </a:rPr>
              <a:t>Local search algorithms and optimization</a:t>
            </a:r>
            <a:endParaRPr b="0" i="0" sz="1400" u="none" cap="none" strike="noStrike">
              <a:solidFill>
                <a:srgbClr val="000000"/>
              </a:solidFill>
              <a:latin typeface="Arial"/>
              <a:ea typeface="Arial"/>
              <a:cs typeface="Arial"/>
              <a:sym typeface="Arial"/>
            </a:endParaRPr>
          </a:p>
        </p:txBody>
      </p:sp>
      <p:sp>
        <p:nvSpPr>
          <p:cNvPr id="2434" name="Google Shape;2434;p230"/>
          <p:cNvSpPr/>
          <p:nvPr/>
        </p:nvSpPr>
        <p:spPr>
          <a:xfrm>
            <a:off x="457200" y="762000"/>
            <a:ext cx="8229600" cy="58674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folHlink"/>
              </a:buClr>
              <a:buSzPts val="1560"/>
              <a:buFont typeface="Noto Sans Symbols"/>
              <a:buChar char="■"/>
            </a:pPr>
            <a:r>
              <a:rPr b="0" i="0" lang="en-US" sz="2400" u="none" cap="none" strike="noStrike">
                <a:solidFill>
                  <a:schemeClr val="dk1"/>
                </a:solidFill>
                <a:latin typeface="Calibri"/>
                <a:ea typeface="Calibri"/>
                <a:cs typeface="Calibri"/>
                <a:sym typeface="Calibri"/>
              </a:rPr>
              <a:t>Systematic search algorithms </a:t>
            </a:r>
            <a:r>
              <a:rPr b="0" i="0" lang="en-US" sz="2000" u="none" cap="none" strike="noStrike">
                <a:solidFill>
                  <a:schemeClr val="dk1"/>
                </a:solidFill>
                <a:latin typeface="Calibri"/>
                <a:ea typeface="Calibri"/>
                <a:cs typeface="Calibri"/>
                <a:sym typeface="Calibri"/>
              </a:rPr>
              <a:t>to find the </a:t>
            </a:r>
            <a:r>
              <a:rPr b="0" i="0" lang="en-US" sz="2000" u="none" cap="none" strike="noStrike">
                <a:solidFill>
                  <a:srgbClr val="3333CC"/>
                </a:solidFill>
                <a:latin typeface="Calibri"/>
                <a:ea typeface="Calibri"/>
                <a:cs typeface="Calibri"/>
                <a:sym typeface="Calibri"/>
              </a:rPr>
              <a:t>goal</a:t>
            </a:r>
            <a:r>
              <a:rPr b="0" i="0" lang="en-US" sz="2000" u="none" cap="none" strike="noStrike">
                <a:solidFill>
                  <a:schemeClr val="dk1"/>
                </a:solidFill>
                <a:latin typeface="Calibri"/>
                <a:ea typeface="Calibri"/>
                <a:cs typeface="Calibri"/>
                <a:sym typeface="Calibri"/>
              </a:rPr>
              <a:t> </a:t>
            </a:r>
            <a:endParaRPr b="0" i="0" sz="1600" u="none" cap="none" strike="noStrike">
              <a:solidFill>
                <a:schemeClr val="dk1"/>
              </a:solidFill>
              <a:latin typeface="Calibri"/>
              <a:ea typeface="Calibri"/>
              <a:cs typeface="Calibri"/>
              <a:sym typeface="Calibri"/>
            </a:endParaRPr>
          </a:p>
          <a:p>
            <a:pPr indent="-342900" lvl="0" marL="342900" marR="0" rtl="0" algn="l">
              <a:lnSpc>
                <a:spcPct val="90000"/>
              </a:lnSpc>
              <a:spcBef>
                <a:spcPts val="480"/>
              </a:spcBef>
              <a:spcAft>
                <a:spcPts val="0"/>
              </a:spcAft>
              <a:buClr>
                <a:schemeClr val="folHlink"/>
              </a:buClr>
              <a:buSzPts val="1560"/>
              <a:buFont typeface="Noto Sans Symbols"/>
              <a:buChar char="■"/>
            </a:pPr>
            <a:r>
              <a:rPr b="0" i="0" lang="en-US" sz="2400" u="none" cap="none" strike="noStrike">
                <a:solidFill>
                  <a:schemeClr val="dk1"/>
                </a:solidFill>
                <a:latin typeface="Calibri"/>
                <a:ea typeface="Calibri"/>
                <a:cs typeface="Calibri"/>
                <a:sym typeface="Calibri"/>
              </a:rPr>
              <a:t>Local search algorithms</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400"/>
              </a:spcBef>
              <a:spcAft>
                <a:spcPts val="0"/>
              </a:spcAft>
              <a:buClr>
                <a:schemeClr val="accent2"/>
              </a:buClr>
              <a:buSzPts val="1300"/>
              <a:buFont typeface="Noto Sans Symbols"/>
              <a:buChar char="❑"/>
            </a:pPr>
            <a:r>
              <a:rPr b="0" i="0" lang="en-US" sz="2000" u="none" cap="none" strike="noStrike">
                <a:solidFill>
                  <a:schemeClr val="dk1"/>
                </a:solidFill>
                <a:latin typeface="Calibri"/>
                <a:ea typeface="Calibri"/>
                <a:cs typeface="Calibri"/>
                <a:sym typeface="Calibri"/>
              </a:rPr>
              <a:t>the </a:t>
            </a:r>
            <a:r>
              <a:rPr b="0" i="0" lang="en-US" sz="2000" u="none" cap="none" strike="noStrike">
                <a:solidFill>
                  <a:srgbClr val="3333CC"/>
                </a:solidFill>
                <a:latin typeface="Calibri"/>
                <a:ea typeface="Calibri"/>
                <a:cs typeface="Calibri"/>
                <a:sym typeface="Calibri"/>
              </a:rPr>
              <a:t>path</a:t>
            </a:r>
            <a:r>
              <a:rPr b="0" i="0" lang="en-US" sz="2000" u="none" cap="none" strike="noStrike">
                <a:solidFill>
                  <a:schemeClr val="dk1"/>
                </a:solidFill>
                <a:latin typeface="Calibri"/>
                <a:ea typeface="Calibri"/>
                <a:cs typeface="Calibri"/>
                <a:sym typeface="Calibri"/>
              </a:rPr>
              <a:t> to the goal is </a:t>
            </a:r>
            <a:r>
              <a:rPr b="0" i="0" lang="en-US" sz="2000" u="none" cap="none" strike="noStrike">
                <a:solidFill>
                  <a:srgbClr val="3333CC"/>
                </a:solidFill>
                <a:latin typeface="Calibri"/>
                <a:ea typeface="Calibri"/>
                <a:cs typeface="Calibri"/>
                <a:sym typeface="Calibri"/>
              </a:rPr>
              <a:t>irrelevant</a:t>
            </a:r>
            <a:r>
              <a:rPr b="0" i="0" lang="en-US" sz="2000" u="none" cap="none" strike="noStrike">
                <a:solidFill>
                  <a:schemeClr val="dk1"/>
                </a:solidFill>
                <a:latin typeface="Calibri"/>
                <a:ea typeface="Calibri"/>
                <a:cs typeface="Calibri"/>
                <a:sym typeface="Calibri"/>
              </a:rPr>
              <a:t>, e.g., </a:t>
            </a:r>
            <a:r>
              <a:rPr b="0" i="1" lang="en-US" sz="2000" u="none" cap="none" strike="noStrike">
                <a:solidFill>
                  <a:schemeClr val="dk1"/>
                </a:solidFill>
                <a:latin typeface="Calibri"/>
                <a:ea typeface="Calibri"/>
                <a:cs typeface="Calibri"/>
                <a:sym typeface="Calibri"/>
              </a:rPr>
              <a:t>n</a:t>
            </a:r>
            <a:r>
              <a:rPr b="0" i="0" lang="en-US" sz="2000" u="none" cap="none" strike="noStrike">
                <a:solidFill>
                  <a:schemeClr val="dk1"/>
                </a:solidFill>
                <a:latin typeface="Calibri"/>
                <a:ea typeface="Calibri"/>
                <a:cs typeface="Calibri"/>
                <a:sym typeface="Calibri"/>
              </a:rPr>
              <a:t>-queens problem</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400"/>
              </a:spcBef>
              <a:spcAft>
                <a:spcPts val="0"/>
              </a:spcAft>
              <a:buClr>
                <a:schemeClr val="accent2"/>
              </a:buClr>
              <a:buSzPts val="1300"/>
              <a:buFont typeface="Noto Sans Symbols"/>
              <a:buChar char="❑"/>
            </a:pPr>
            <a:r>
              <a:rPr b="0" i="0" lang="en-US" sz="2000" u="none" cap="none" strike="noStrike">
                <a:solidFill>
                  <a:schemeClr val="dk1"/>
                </a:solidFill>
                <a:latin typeface="Calibri"/>
                <a:ea typeface="Calibri"/>
                <a:cs typeface="Calibri"/>
                <a:sym typeface="Calibri"/>
              </a:rPr>
              <a:t>state space = set of “complete” configurations</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400"/>
              </a:spcBef>
              <a:spcAft>
                <a:spcPts val="0"/>
              </a:spcAft>
              <a:buClr>
                <a:schemeClr val="accent2"/>
              </a:buClr>
              <a:buSzPts val="1300"/>
              <a:buFont typeface="Noto Sans Symbols"/>
              <a:buChar char="❑"/>
            </a:pPr>
            <a:r>
              <a:rPr b="0" i="0" lang="en-US" sz="2000" u="none" cap="none" strike="noStrike">
                <a:solidFill>
                  <a:schemeClr val="dk1"/>
                </a:solidFill>
                <a:latin typeface="Calibri"/>
                <a:ea typeface="Calibri"/>
                <a:cs typeface="Calibri"/>
                <a:sym typeface="Calibri"/>
              </a:rPr>
              <a:t>keep a </a:t>
            </a:r>
            <a:r>
              <a:rPr b="0" i="0" lang="en-US" sz="2000" u="none" cap="none" strike="noStrike">
                <a:solidFill>
                  <a:srgbClr val="CC3300"/>
                </a:solidFill>
                <a:latin typeface="Calibri"/>
                <a:ea typeface="Calibri"/>
                <a:cs typeface="Calibri"/>
                <a:sym typeface="Calibri"/>
              </a:rPr>
              <a:t>single</a:t>
            </a:r>
            <a:r>
              <a:rPr b="0" i="0" lang="en-US" sz="2000" u="none" cap="none" strike="noStrike">
                <a:solidFill>
                  <a:schemeClr val="dk1"/>
                </a:solidFill>
                <a:latin typeface="Calibri"/>
                <a:ea typeface="Calibri"/>
                <a:cs typeface="Calibri"/>
                <a:sym typeface="Calibri"/>
              </a:rPr>
              <a:t> “current” state and try to </a:t>
            </a:r>
            <a:r>
              <a:rPr b="0" i="0" lang="en-US" sz="2000" u="none" cap="none" strike="noStrike">
                <a:solidFill>
                  <a:srgbClr val="CC3300"/>
                </a:solidFill>
                <a:latin typeface="Calibri"/>
                <a:ea typeface="Calibri"/>
                <a:cs typeface="Calibri"/>
                <a:sym typeface="Calibri"/>
              </a:rPr>
              <a:t>improve</a:t>
            </a:r>
            <a:r>
              <a:rPr b="0" i="0" lang="en-US" sz="2000" u="none" cap="none" strike="noStrike">
                <a:solidFill>
                  <a:schemeClr val="dk1"/>
                </a:solidFill>
                <a:latin typeface="Calibri"/>
                <a:ea typeface="Calibri"/>
                <a:cs typeface="Calibri"/>
                <a:sym typeface="Calibri"/>
              </a:rPr>
              <a:t> it, e.g., move to its neighbors</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400"/>
              </a:spcBef>
              <a:spcAft>
                <a:spcPts val="0"/>
              </a:spcAft>
              <a:buClr>
                <a:schemeClr val="accent2"/>
              </a:buClr>
              <a:buSzPts val="1300"/>
              <a:buFont typeface="Noto Sans Symbols"/>
              <a:buChar char="❑"/>
            </a:pPr>
            <a:r>
              <a:rPr b="0" i="0" lang="en-US" sz="2000" u="none" cap="none" strike="noStrike">
                <a:solidFill>
                  <a:srgbClr val="CC3300"/>
                </a:solidFill>
                <a:latin typeface="Calibri"/>
                <a:ea typeface="Calibri"/>
                <a:cs typeface="Calibri"/>
                <a:sym typeface="Calibri"/>
              </a:rPr>
              <a:t>Key</a:t>
            </a:r>
            <a:r>
              <a:rPr b="0" i="0" lang="en-US" sz="2000" u="none" cap="none" strike="noStrike">
                <a:solidFill>
                  <a:schemeClr val="dk1"/>
                </a:solidFill>
                <a:latin typeface="Calibri"/>
                <a:ea typeface="Calibri"/>
                <a:cs typeface="Calibri"/>
                <a:sym typeface="Calibri"/>
              </a:rPr>
              <a:t> advantages:</a:t>
            </a:r>
            <a:endParaRPr b="0" i="0" sz="1400" u="none" cap="none" strike="noStrike">
              <a:solidFill>
                <a:srgbClr val="000000"/>
              </a:solidFill>
              <a:latin typeface="Arial"/>
              <a:ea typeface="Arial"/>
              <a:cs typeface="Arial"/>
              <a:sym typeface="Arial"/>
            </a:endParaRPr>
          </a:p>
          <a:p>
            <a:pPr indent="-228600" lvl="2" marL="1143000" marR="0" rtl="0" algn="l">
              <a:lnSpc>
                <a:spcPct val="90000"/>
              </a:lnSpc>
              <a:spcBef>
                <a:spcPts val="360"/>
              </a:spcBef>
              <a:spcAft>
                <a:spcPts val="0"/>
              </a:spcAft>
              <a:buClr>
                <a:schemeClr val="folHlink"/>
              </a:buClr>
              <a:buSzPts val="1170"/>
              <a:buFont typeface="Noto Sans Symbols"/>
              <a:buChar char="■"/>
            </a:pPr>
            <a:r>
              <a:rPr b="0" i="0" lang="en-US" sz="1800" u="none" cap="none" strike="noStrike">
                <a:solidFill>
                  <a:schemeClr val="dk1"/>
                </a:solidFill>
                <a:latin typeface="Calibri"/>
                <a:ea typeface="Calibri"/>
                <a:cs typeface="Calibri"/>
                <a:sym typeface="Calibri"/>
              </a:rPr>
              <a:t>use very little (constant) memory</a:t>
            </a:r>
            <a:endParaRPr b="0" i="0" sz="1400" u="none" cap="none" strike="noStrike">
              <a:solidFill>
                <a:srgbClr val="000000"/>
              </a:solidFill>
              <a:latin typeface="Arial"/>
              <a:ea typeface="Arial"/>
              <a:cs typeface="Arial"/>
              <a:sym typeface="Arial"/>
            </a:endParaRPr>
          </a:p>
          <a:p>
            <a:pPr indent="-228600" lvl="2" marL="1143000" marR="0" rtl="0" algn="l">
              <a:lnSpc>
                <a:spcPct val="90000"/>
              </a:lnSpc>
              <a:spcBef>
                <a:spcPts val="360"/>
              </a:spcBef>
              <a:spcAft>
                <a:spcPts val="0"/>
              </a:spcAft>
              <a:buClr>
                <a:schemeClr val="folHlink"/>
              </a:buClr>
              <a:buSzPts val="1170"/>
              <a:buFont typeface="Noto Sans Symbols"/>
              <a:buChar char="■"/>
            </a:pPr>
            <a:r>
              <a:rPr b="0" i="0" lang="en-US" sz="1800" u="none" cap="none" strike="noStrike">
                <a:solidFill>
                  <a:schemeClr val="dk1"/>
                </a:solidFill>
                <a:latin typeface="Calibri"/>
                <a:ea typeface="Calibri"/>
                <a:cs typeface="Calibri"/>
                <a:sym typeface="Calibri"/>
              </a:rPr>
              <a:t>find reasonable solutions in large or infinite (continuous) state spaces</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400"/>
              </a:spcBef>
              <a:spcAft>
                <a:spcPts val="0"/>
              </a:spcAft>
              <a:buClr>
                <a:schemeClr val="accent2"/>
              </a:buClr>
              <a:buSzPts val="1300"/>
              <a:buFont typeface="Noto Sans Symbols"/>
              <a:buChar char="❑"/>
            </a:pPr>
            <a:r>
              <a:rPr b="0" i="0" lang="en-US" sz="2000" u="none" cap="none" strike="noStrike">
                <a:solidFill>
                  <a:srgbClr val="CC3300"/>
                </a:solidFill>
                <a:latin typeface="Calibri"/>
                <a:ea typeface="Calibri"/>
                <a:cs typeface="Calibri"/>
                <a:sym typeface="Calibri"/>
              </a:rPr>
              <a:t>Optimization</a:t>
            </a:r>
            <a:r>
              <a:rPr b="0" i="0" lang="en-US" sz="2000" u="none" cap="none" strike="noStrike">
                <a:solidFill>
                  <a:schemeClr val="dk1"/>
                </a:solidFill>
                <a:latin typeface="Calibri"/>
                <a:ea typeface="Calibri"/>
                <a:cs typeface="Calibri"/>
                <a:sym typeface="Calibri"/>
              </a:rPr>
              <a:t> problem (pure)-</a:t>
            </a:r>
            <a:endParaRPr b="0" i="0" sz="2000" u="none" cap="none" strike="noStrike">
              <a:solidFill>
                <a:schemeClr val="dk1"/>
              </a:solidFill>
              <a:latin typeface="Calibri"/>
              <a:ea typeface="Calibri"/>
              <a:cs typeface="Calibri"/>
              <a:sym typeface="Calibri"/>
            </a:endParaRPr>
          </a:p>
          <a:p>
            <a:pPr indent="-228600" lvl="2" marL="1143000" marR="0" rtl="0" algn="l">
              <a:lnSpc>
                <a:spcPct val="90000"/>
              </a:lnSpc>
              <a:spcBef>
                <a:spcPts val="360"/>
              </a:spcBef>
              <a:spcAft>
                <a:spcPts val="0"/>
              </a:spcAft>
              <a:buClr>
                <a:schemeClr val="folHlink"/>
              </a:buClr>
              <a:buSzPts val="1170"/>
              <a:buFont typeface="Noto Sans Symbols"/>
              <a:buChar char="■"/>
            </a:pPr>
            <a:r>
              <a:rPr b="0" i="0" lang="en-US" sz="1800" u="none" cap="none" strike="noStrike">
                <a:solidFill>
                  <a:schemeClr val="dk1"/>
                </a:solidFill>
                <a:latin typeface="Calibri"/>
                <a:ea typeface="Calibri"/>
                <a:cs typeface="Calibri"/>
                <a:sym typeface="Calibri"/>
              </a:rPr>
              <a:t>to find the best state (optimal configuration ) based on an </a:t>
            </a:r>
            <a:r>
              <a:rPr b="0" i="0" lang="en-US" sz="1800" u="none" cap="none" strike="noStrike">
                <a:solidFill>
                  <a:srgbClr val="CC3300"/>
                </a:solidFill>
                <a:latin typeface="Calibri"/>
                <a:ea typeface="Calibri"/>
                <a:cs typeface="Calibri"/>
                <a:sym typeface="Calibri"/>
              </a:rPr>
              <a:t>objective function</a:t>
            </a:r>
            <a:r>
              <a:rPr b="0" i="0" lang="en-US" sz="1800" u="none" cap="none" strike="noStrike">
                <a:solidFill>
                  <a:schemeClr val="dk1"/>
                </a:solidFill>
                <a:latin typeface="Calibri"/>
                <a:ea typeface="Calibri"/>
                <a:cs typeface="Calibri"/>
                <a:sym typeface="Calibri"/>
              </a:rPr>
              <a:t>, e.g. reproductive fitness –  no goal test and path cost</a:t>
            </a:r>
            <a:endParaRPr b="0" i="0" sz="1400" u="none" cap="none" strike="noStrike">
              <a:solidFill>
                <a:srgbClr val="000000"/>
              </a:solidFill>
              <a:latin typeface="Arial"/>
              <a:ea typeface="Arial"/>
              <a:cs typeface="Arial"/>
              <a:sym typeface="Arial"/>
            </a:endParaRPr>
          </a:p>
          <a:p>
            <a:pPr indent="0" lvl="2" marL="914400" marR="0" rtl="0" algn="l">
              <a:lnSpc>
                <a:spcPct val="90000"/>
              </a:lnSpc>
              <a:spcBef>
                <a:spcPts val="36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114300" lvl="0" marL="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Instead of considering the whole state space, consider only the current state</a:t>
            </a:r>
            <a:endParaRPr b="0" i="0" sz="1800" u="none" cap="none" strike="noStrike">
              <a:solidFill>
                <a:schemeClr val="dk1"/>
              </a:solidFill>
              <a:latin typeface="Calibri"/>
              <a:ea typeface="Calibri"/>
              <a:cs typeface="Calibri"/>
              <a:sym typeface="Calibri"/>
            </a:endParaRPr>
          </a:p>
          <a:p>
            <a:pPr indent="-114300" lvl="0" marL="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Limits necessary memory; paths not retained</a:t>
            </a:r>
            <a:endParaRPr b="0" i="0" sz="1800" u="none" cap="none" strike="noStrike">
              <a:solidFill>
                <a:schemeClr val="dk1"/>
              </a:solidFill>
              <a:latin typeface="Calibri"/>
              <a:ea typeface="Calibri"/>
              <a:cs typeface="Calibri"/>
              <a:sym typeface="Calibri"/>
            </a:endParaRPr>
          </a:p>
          <a:p>
            <a:pPr indent="-114300" lvl="0" marL="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Amenable to large or continuous (infinite) state spaces where exhaustive algorithms aren’t possible</a:t>
            </a:r>
            <a:endParaRPr b="0" i="0" sz="1400" u="none" cap="none" strike="noStrike">
              <a:solidFill>
                <a:srgbClr val="000000"/>
              </a:solidFill>
              <a:latin typeface="Arial"/>
              <a:ea typeface="Arial"/>
              <a:cs typeface="Arial"/>
              <a:sym typeface="Arial"/>
            </a:endParaRPr>
          </a:p>
          <a:p>
            <a:pPr indent="-114300" lvl="0" marL="0" marR="0" rtl="0" algn="l">
              <a:lnSpc>
                <a:spcPct val="100000"/>
              </a:lnSpc>
              <a:spcBef>
                <a:spcPts val="0"/>
              </a:spcBef>
              <a:spcAft>
                <a:spcPts val="0"/>
              </a:spcAft>
              <a:buClr>
                <a:srgbClr val="CC3300"/>
              </a:buClr>
              <a:buSzPts val="1800"/>
              <a:buFont typeface="Arial"/>
              <a:buChar char="•"/>
            </a:pPr>
            <a:r>
              <a:rPr b="1" i="0" lang="en-US" sz="1800" u="none" cap="none" strike="noStrike">
                <a:solidFill>
                  <a:srgbClr val="CC3300"/>
                </a:solidFill>
                <a:latin typeface="Calibri"/>
                <a:ea typeface="Calibri"/>
                <a:cs typeface="Calibri"/>
                <a:sym typeface="Calibri"/>
              </a:rPr>
              <a:t>Local search algorithms can’t backtrack!</a:t>
            </a:r>
            <a:endParaRPr b="0" i="0" sz="1400" u="none" cap="none" strike="noStrike">
              <a:solidFill>
                <a:srgbClr val="000000"/>
              </a:solidFill>
              <a:latin typeface="Arial"/>
              <a:ea typeface="Arial"/>
              <a:cs typeface="Arial"/>
              <a:sym typeface="Arial"/>
            </a:endParaRPr>
          </a:p>
          <a:p>
            <a:pPr indent="0" lvl="2" marL="0" marR="0" rtl="0" algn="l">
              <a:lnSpc>
                <a:spcPct val="90000"/>
              </a:lnSpc>
              <a:spcBef>
                <a:spcPts val="240"/>
              </a:spcBef>
              <a:spcAft>
                <a:spcPts val="0"/>
              </a:spcAft>
              <a:buClr>
                <a:schemeClr val="folHlink"/>
              </a:buClr>
              <a:buSzPts val="780"/>
              <a:buFont typeface="Noto Sans Symbols"/>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23"/>
          <p:cNvSpPr txBox="1"/>
          <p:nvPr>
            <p:ph idx="10" type="dt"/>
          </p:nvPr>
        </p:nvSpPr>
        <p:spPr>
          <a:xfrm>
            <a:off x="381000" y="6400800"/>
            <a:ext cx="28956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US" sz="1000" u="none" cap="none" strike="noStrike">
                <a:solidFill>
                  <a:srgbClr val="000000"/>
                </a:solidFill>
                <a:latin typeface="Arial"/>
                <a:ea typeface="Arial"/>
                <a:cs typeface="Arial"/>
                <a:sym typeface="Arial"/>
              </a:rPr>
              <a:t>3/28/2022</a:t>
            </a:r>
            <a:endParaRPr b="1" i="0" sz="1000" u="none" cap="none" strike="noStrike">
              <a:solidFill>
                <a:srgbClr val="000000"/>
              </a:solidFill>
              <a:latin typeface="Arial"/>
              <a:ea typeface="Arial"/>
              <a:cs typeface="Arial"/>
              <a:sym typeface="Arial"/>
            </a:endParaRPr>
          </a:p>
        </p:txBody>
      </p:sp>
      <p:graphicFrame>
        <p:nvGraphicFramePr>
          <p:cNvPr id="362" name="Google Shape;362;p23"/>
          <p:cNvGraphicFramePr/>
          <p:nvPr/>
        </p:nvGraphicFramePr>
        <p:xfrm>
          <a:off x="0" y="57150"/>
          <a:ext cx="9144000" cy="6800850"/>
        </p:xfrm>
        <a:graphic>
          <a:graphicData uri="http://schemas.openxmlformats.org/presentationml/2006/ole">
            <mc:AlternateContent>
              <mc:Choice Requires="v">
                <p:oleObj r:id="rId4" imgH="6800850" imgW="9144000" progId="PBrush" spid="_x0000_s1">
                  <p:embed/>
                </p:oleObj>
              </mc:Choice>
              <mc:Fallback>
                <p:oleObj r:id="rId5" imgH="6800850" imgW="9144000" progId="PBrush">
                  <p:embed/>
                  <p:pic>
                    <p:nvPicPr>
                      <p:cNvPr id="362" name="Google Shape;362;p23"/>
                      <p:cNvPicPr preferRelativeResize="0"/>
                      <p:nvPr/>
                    </p:nvPicPr>
                    <p:blipFill rotWithShape="1">
                      <a:blip r:embed="rId6">
                        <a:alphaModFix/>
                      </a:blip>
                      <a:srcRect b="0" l="0" r="0" t="0"/>
                      <a:stretch/>
                    </p:blipFill>
                    <p:spPr>
                      <a:xfrm>
                        <a:off x="0" y="57150"/>
                        <a:ext cx="9144000" cy="6800850"/>
                      </a:xfrm>
                      <a:prstGeom prst="rect">
                        <a:avLst/>
                      </a:prstGeom>
                      <a:noFill/>
                      <a:ln>
                        <a:noFill/>
                      </a:ln>
                    </p:spPr>
                  </p:pic>
                </p:oleObj>
              </mc:Fallback>
            </mc:AlternateContent>
          </a:graphicData>
        </a:graphic>
      </p:graphicFrame>
      <p:sp>
        <p:nvSpPr>
          <p:cNvPr id="363" name="Google Shape;363;p23"/>
          <p:cNvSpPr txBox="1"/>
          <p:nvPr>
            <p:ph idx="12" type="sldNum"/>
          </p:nvPr>
        </p:nvSpPr>
        <p:spPr>
          <a:xfrm>
            <a:off x="1524000" y="6248400"/>
            <a:ext cx="1295400" cy="457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sp>
        <p:nvSpPr>
          <p:cNvPr id="364" name="Google Shape;364;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Unit -1 Introduction</a:t>
            </a:r>
            <a:endParaRPr b="0" i="0" sz="1400" u="none" cap="none" strike="noStrike">
              <a:solidFill>
                <a:srgbClr val="000000"/>
              </a:solidFill>
              <a:latin typeface="Arial"/>
              <a:ea typeface="Arial"/>
              <a:cs typeface="Arial"/>
              <a:sym typeface="Arial"/>
            </a:endParaRPr>
          </a:p>
        </p:txBody>
      </p:sp>
      <p:pic>
        <p:nvPicPr>
          <p:cNvPr id="365" name="Google Shape;365;p23"/>
          <p:cNvPicPr preferRelativeResize="0"/>
          <p:nvPr/>
        </p:nvPicPr>
        <p:blipFill rotWithShape="1">
          <a:blip r:embed="rId7">
            <a:alphaModFix/>
          </a:blip>
          <a:srcRect b="0" l="0" r="0" t="0"/>
          <a:stretch/>
        </p:blipFill>
        <p:spPr>
          <a:xfrm>
            <a:off x="0" y="0"/>
            <a:ext cx="914400" cy="863600"/>
          </a:xfrm>
          <a:prstGeom prst="rect">
            <a:avLst/>
          </a:prstGeom>
          <a:noFill/>
          <a:ln>
            <a:noFill/>
          </a:ln>
        </p:spPr>
      </p:pic>
    </p:spTree>
  </p:cSld>
  <p:clrMapOvr>
    <a:masterClrMapping/>
  </p:clrMapOvr>
</p:sld>
</file>

<file path=ppt/slides/slide2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8" name="Shape 2438"/>
        <p:cNvGrpSpPr/>
        <p:nvPr/>
      </p:nvGrpSpPr>
      <p:grpSpPr>
        <a:xfrm>
          <a:off x="0" y="0"/>
          <a:ext cx="0" cy="0"/>
          <a:chOff x="0" y="0"/>
          <a:chExt cx="0" cy="0"/>
        </a:xfrm>
      </p:grpSpPr>
      <p:sp>
        <p:nvSpPr>
          <p:cNvPr id="2439" name="Google Shape;2439;p231"/>
          <p:cNvSpPr/>
          <p:nvPr/>
        </p:nvSpPr>
        <p:spPr>
          <a:xfrm>
            <a:off x="0" y="0"/>
            <a:ext cx="8915400" cy="63658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Arial"/>
                <a:ea typeface="Arial"/>
                <a:cs typeface="Arial"/>
                <a:sym typeface="Arial"/>
              </a:rPr>
              <a:t>State-space Diagram/landscape  for Hill Climbing</a:t>
            </a:r>
            <a:endParaRPr b="0" i="0" sz="2400" u="none" cap="none" strike="noStrike">
              <a:solidFill>
                <a:srgbClr val="FF0000"/>
              </a:solidFill>
              <a:latin typeface="Arial"/>
              <a:ea typeface="Arial"/>
              <a:cs typeface="Arial"/>
              <a:sym typeface="Arial"/>
            </a:endParaRPr>
          </a:p>
        </p:txBody>
      </p:sp>
      <p:sp>
        <p:nvSpPr>
          <p:cNvPr id="2440" name="Google Shape;2440;p231"/>
          <p:cNvSpPr/>
          <p:nvPr/>
        </p:nvSpPr>
        <p:spPr>
          <a:xfrm>
            <a:off x="0" y="601662"/>
            <a:ext cx="8610600" cy="381000"/>
          </a:xfrm>
          <a:prstGeom prst="rect">
            <a:avLst/>
          </a:prstGeom>
          <a:noFill/>
          <a:ln>
            <a:noFill/>
          </a:ln>
        </p:spPr>
        <p:txBody>
          <a:bodyPr anchorCtr="0" anchor="t" bIns="45700" lIns="91425" spcFirstLastPara="1" rIns="91425" wrap="square" tIns="45700">
            <a:noAutofit/>
          </a:bodyPr>
          <a:lstStyle/>
          <a:p>
            <a:pPr indent="0" lvl="1" marL="457200" marR="0" rtl="0" algn="l">
              <a:lnSpc>
                <a:spcPct val="90000"/>
              </a:lnSpc>
              <a:spcBef>
                <a:spcPts val="0"/>
              </a:spcBef>
              <a:spcAft>
                <a:spcPts val="0"/>
              </a:spcAft>
              <a:buClr>
                <a:srgbClr val="000000"/>
              </a:buClr>
              <a:buSzPts val="2000"/>
              <a:buFont typeface="Arial"/>
              <a:buNone/>
            </a:pPr>
            <a:r>
              <a:rPr b="0" i="0" lang="en-US" sz="2000" u="none" cap="none" strike="noStrike">
                <a:solidFill>
                  <a:srgbClr val="CC3300"/>
                </a:solidFill>
                <a:latin typeface="Calibri"/>
                <a:ea typeface="Calibri"/>
                <a:cs typeface="Calibri"/>
                <a:sym typeface="Calibri"/>
              </a:rPr>
              <a:t>Elevation </a:t>
            </a:r>
            <a:r>
              <a:rPr b="0" i="0" lang="en-US" sz="2000" u="none" cap="none" strike="noStrike">
                <a:solidFill>
                  <a:schemeClr val="dk1"/>
                </a:solidFill>
                <a:latin typeface="Calibri"/>
                <a:ea typeface="Calibri"/>
                <a:cs typeface="Calibri"/>
                <a:sym typeface="Calibri"/>
              </a:rPr>
              <a:t>=</a:t>
            </a:r>
            <a:r>
              <a:rPr b="0" i="0" lang="en-US" sz="2000" u="none" cap="none" strike="noStrike">
                <a:solidFill>
                  <a:srgbClr val="CC3300"/>
                </a:solidFill>
                <a:latin typeface="Calibri"/>
                <a:ea typeface="Calibri"/>
                <a:cs typeface="Calibri"/>
                <a:sym typeface="Calibri"/>
              </a:rPr>
              <a:t> </a:t>
            </a:r>
            <a:r>
              <a:rPr b="0" i="0" lang="en-US" sz="2000" u="none" cap="none" strike="noStrike">
                <a:solidFill>
                  <a:schemeClr val="dk1"/>
                </a:solidFill>
                <a:latin typeface="Calibri"/>
                <a:ea typeface="Calibri"/>
                <a:cs typeface="Calibri"/>
                <a:sym typeface="Calibri"/>
              </a:rPr>
              <a:t>the value of the </a:t>
            </a:r>
            <a:r>
              <a:rPr b="0" i="0" lang="en-US" sz="2000" u="sng" cap="none" strike="noStrike">
                <a:solidFill>
                  <a:srgbClr val="3333CC"/>
                </a:solidFill>
                <a:latin typeface="Calibri"/>
                <a:ea typeface="Calibri"/>
                <a:cs typeface="Calibri"/>
                <a:sym typeface="Calibri"/>
              </a:rPr>
              <a:t>objective function</a:t>
            </a:r>
            <a:r>
              <a:rPr b="0" i="0" lang="en-US" sz="2000" u="none" cap="none" strike="noStrike">
                <a:solidFill>
                  <a:schemeClr val="dk1"/>
                </a:solidFill>
                <a:latin typeface="Calibri"/>
                <a:ea typeface="Calibri"/>
                <a:cs typeface="Calibri"/>
                <a:sym typeface="Calibri"/>
              </a:rPr>
              <a:t> or </a:t>
            </a:r>
            <a:r>
              <a:rPr b="0" i="0" lang="en-US" sz="2000" u="sng" cap="none" strike="noStrike">
                <a:solidFill>
                  <a:srgbClr val="3333CC"/>
                </a:solidFill>
                <a:latin typeface="Calibri"/>
                <a:ea typeface="Calibri"/>
                <a:cs typeface="Calibri"/>
                <a:sym typeface="Calibri"/>
              </a:rPr>
              <a:t>heuristic cost function</a:t>
            </a:r>
            <a:endParaRPr b="0" i="0" sz="2000" u="sng" cap="none" strike="noStrike">
              <a:solidFill>
                <a:schemeClr val="dk1"/>
              </a:solidFill>
              <a:latin typeface="Calibri"/>
              <a:ea typeface="Calibri"/>
              <a:cs typeface="Calibri"/>
              <a:sym typeface="Calibri"/>
            </a:endParaRPr>
          </a:p>
        </p:txBody>
      </p:sp>
      <p:pic>
        <p:nvPicPr>
          <p:cNvPr id="2441" name="Google Shape;2441;p231"/>
          <p:cNvPicPr preferRelativeResize="0"/>
          <p:nvPr/>
        </p:nvPicPr>
        <p:blipFill rotWithShape="1">
          <a:blip r:embed="rId3">
            <a:alphaModFix/>
          </a:blip>
          <a:srcRect b="0" l="0" r="0" t="0"/>
          <a:stretch/>
        </p:blipFill>
        <p:spPr>
          <a:xfrm>
            <a:off x="457200" y="1312329"/>
            <a:ext cx="4848225" cy="2981325"/>
          </a:xfrm>
          <a:prstGeom prst="rect">
            <a:avLst/>
          </a:prstGeom>
          <a:noFill/>
          <a:ln>
            <a:noFill/>
          </a:ln>
        </p:spPr>
      </p:pic>
      <p:sp>
        <p:nvSpPr>
          <p:cNvPr id="2442" name="Google Shape;2442;p231"/>
          <p:cNvSpPr/>
          <p:nvPr/>
        </p:nvSpPr>
        <p:spPr>
          <a:xfrm>
            <a:off x="152400" y="4419600"/>
            <a:ext cx="8610600" cy="147732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333333"/>
                </a:solidFill>
                <a:latin typeface="Inter"/>
                <a:ea typeface="Inter"/>
                <a:cs typeface="Inter"/>
                <a:sym typeface="Inter"/>
              </a:rPr>
              <a:t>On Y-axis we have taken the function which can be an objective function or cost function, and state-space on the x-axis. If the function on Y-axis is cost then, the goal of search is to find the global minimum and local minimum. If the function of Y-axis is Objective function, then the goal of the search is to find the global maximum and local maximum.</a:t>
            </a:r>
            <a:endParaRPr b="0" i="0" sz="1800" u="none" cap="none" strike="noStrike">
              <a:solidFill>
                <a:srgbClr val="333333"/>
              </a:solidFill>
              <a:latin typeface="Inter"/>
              <a:ea typeface="Inter"/>
              <a:cs typeface="Inter"/>
              <a:sym typeface="Inter"/>
            </a:endParaRPr>
          </a:p>
        </p:txBody>
      </p:sp>
      <p:sp>
        <p:nvSpPr>
          <p:cNvPr id="2443" name="Google Shape;2443;p231"/>
          <p:cNvSpPr/>
          <p:nvPr/>
        </p:nvSpPr>
        <p:spPr>
          <a:xfrm>
            <a:off x="5280441" y="1153904"/>
            <a:ext cx="3634959" cy="178510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333333"/>
                </a:solidFill>
                <a:latin typeface="Inter"/>
                <a:ea typeface="Inter"/>
                <a:cs typeface="Inter"/>
                <a:sym typeface="Inter"/>
              </a:rPr>
              <a:t>The state-space landscape is a graphical representation of the hill-climbing algorithm which is showing a graph between various states of algorithm and Objective function/Cost</a:t>
            </a:r>
            <a:r>
              <a:rPr b="0" i="0" lang="en-US" sz="2000" u="none" cap="none" strike="noStrike">
                <a:solidFill>
                  <a:srgbClr val="333333"/>
                </a:solidFill>
                <a:latin typeface="Inter"/>
                <a:ea typeface="Inter"/>
                <a:cs typeface="Inter"/>
                <a:sym typeface="Inter"/>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8" name="Shape 2448"/>
        <p:cNvGrpSpPr/>
        <p:nvPr/>
      </p:nvGrpSpPr>
      <p:grpSpPr>
        <a:xfrm>
          <a:off x="0" y="0"/>
          <a:ext cx="0" cy="0"/>
          <a:chOff x="0" y="0"/>
          <a:chExt cx="0" cy="0"/>
        </a:xfrm>
      </p:grpSpPr>
      <p:grpSp>
        <p:nvGrpSpPr>
          <p:cNvPr id="2449" name="Google Shape;2449;p232"/>
          <p:cNvGrpSpPr/>
          <p:nvPr/>
        </p:nvGrpSpPr>
        <p:grpSpPr>
          <a:xfrm>
            <a:off x="4659313" y="179388"/>
            <a:ext cx="4160837" cy="3775075"/>
            <a:chOff x="0" y="161"/>
            <a:chExt cx="2864" cy="2466"/>
          </a:xfrm>
        </p:grpSpPr>
        <p:pic>
          <p:nvPicPr>
            <p:cNvPr descr="mountain-fog1" id="2450" name="Google Shape;2450;p232"/>
            <p:cNvPicPr preferRelativeResize="0"/>
            <p:nvPr/>
          </p:nvPicPr>
          <p:blipFill rotWithShape="1">
            <a:blip r:embed="rId3">
              <a:alphaModFix/>
            </a:blip>
            <a:srcRect b="0" l="0" r="0" t="0"/>
            <a:stretch/>
          </p:blipFill>
          <p:spPr>
            <a:xfrm>
              <a:off x="0" y="688"/>
              <a:ext cx="2864" cy="1939"/>
            </a:xfrm>
            <a:prstGeom prst="rect">
              <a:avLst/>
            </a:prstGeom>
            <a:noFill/>
            <a:ln>
              <a:noFill/>
            </a:ln>
          </p:spPr>
        </p:pic>
        <p:sp>
          <p:nvSpPr>
            <p:cNvPr id="2451" name="Google Shape;2451;p232"/>
            <p:cNvSpPr txBox="1"/>
            <p:nvPr/>
          </p:nvSpPr>
          <p:spPr>
            <a:xfrm>
              <a:off x="0" y="161"/>
              <a:ext cx="2100" cy="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What we think hill-climbing</a:t>
              </a:r>
              <a:r>
                <a:rPr b="0" i="0" lang="en-US" sz="1400" u="none" cap="none" strike="noStrike">
                  <a:solidFill>
                    <a:srgbClr val="000000"/>
                  </a:solidFill>
                  <a:latin typeface="Arial"/>
                  <a:ea typeface="Arial"/>
                  <a:cs typeface="Arial"/>
                  <a:sym typeface="Arial"/>
                </a:rPr>
                <a:t> </a:t>
              </a:r>
              <a:r>
                <a:rPr b="0" i="0" lang="en-US" sz="2000" u="none" cap="none" strike="noStrike">
                  <a:solidFill>
                    <a:schemeClr val="dk1"/>
                  </a:solidFill>
                  <a:latin typeface="Times New Roman"/>
                  <a:ea typeface="Times New Roman"/>
                  <a:cs typeface="Times New Roman"/>
                  <a:sym typeface="Times New Roman"/>
                </a:rPr>
                <a:t>looks like</a:t>
              </a:r>
              <a:endParaRPr b="0" i="0" sz="1400" u="none" cap="none" strike="noStrike">
                <a:solidFill>
                  <a:srgbClr val="000000"/>
                </a:solidFill>
                <a:latin typeface="Arial"/>
                <a:ea typeface="Arial"/>
                <a:cs typeface="Arial"/>
                <a:sym typeface="Arial"/>
              </a:endParaRPr>
            </a:p>
          </p:txBody>
        </p:sp>
      </p:grpSp>
      <p:grpSp>
        <p:nvGrpSpPr>
          <p:cNvPr id="2452" name="Google Shape;2452;p232"/>
          <p:cNvGrpSpPr/>
          <p:nvPr/>
        </p:nvGrpSpPr>
        <p:grpSpPr>
          <a:xfrm>
            <a:off x="304800" y="3048000"/>
            <a:ext cx="3962400" cy="3810000"/>
            <a:chOff x="3240" y="1905"/>
            <a:chExt cx="2520" cy="2271"/>
          </a:xfrm>
        </p:grpSpPr>
        <p:pic>
          <p:nvPicPr>
            <p:cNvPr descr="lost-in-fog2" id="2453" name="Google Shape;2453;p232"/>
            <p:cNvPicPr preferRelativeResize="0"/>
            <p:nvPr/>
          </p:nvPicPr>
          <p:blipFill rotWithShape="1">
            <a:blip r:embed="rId4">
              <a:alphaModFix/>
            </a:blip>
            <a:srcRect b="0" l="0" r="0" t="0"/>
            <a:stretch/>
          </p:blipFill>
          <p:spPr>
            <a:xfrm>
              <a:off x="3240" y="2349"/>
              <a:ext cx="2520" cy="1827"/>
            </a:xfrm>
            <a:prstGeom prst="rect">
              <a:avLst/>
            </a:prstGeom>
            <a:noFill/>
            <a:ln>
              <a:noFill/>
            </a:ln>
          </p:spPr>
        </p:pic>
        <p:sp>
          <p:nvSpPr>
            <p:cNvPr id="2454" name="Google Shape;2454;p232"/>
            <p:cNvSpPr txBox="1"/>
            <p:nvPr/>
          </p:nvSpPr>
          <p:spPr>
            <a:xfrm>
              <a:off x="3270" y="1905"/>
              <a:ext cx="2086" cy="4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What we learn hill-climbing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Usually like</a:t>
              </a:r>
              <a:endParaRPr b="0" i="0" sz="1400" u="none" cap="none" strike="noStrike">
                <a:solidFill>
                  <a:srgbClr val="000000"/>
                </a:solidFill>
                <a:latin typeface="Arial"/>
                <a:ea typeface="Arial"/>
                <a:cs typeface="Arial"/>
                <a:sym typeface="Arial"/>
              </a:endParaRPr>
            </a:p>
          </p:txBody>
        </p:sp>
      </p:grpSp>
      <p:sp>
        <p:nvSpPr>
          <p:cNvPr id="2455" name="Google Shape;2455;p232"/>
          <p:cNvSpPr/>
          <p:nvPr/>
        </p:nvSpPr>
        <p:spPr>
          <a:xfrm>
            <a:off x="351971" y="186883"/>
            <a:ext cx="3525068"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0000"/>
                </a:solidFill>
                <a:latin typeface="Calibri"/>
                <a:ea typeface="Calibri"/>
                <a:cs typeface="Calibri"/>
                <a:sym typeface="Calibri"/>
              </a:rPr>
              <a:t>1. Hill-Climbing Search</a:t>
            </a:r>
            <a:endParaRPr b="0" i="0" sz="2800" u="none" cap="none" strike="noStrike">
              <a:solidFill>
                <a:srgbClr val="FF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9"/>
                                        </p:tgtEl>
                                        <p:attrNameLst>
                                          <p:attrName>style.visibility</p:attrName>
                                        </p:attrNameLst>
                                      </p:cBhvr>
                                      <p:to>
                                        <p:strVal val="visible"/>
                                      </p:to>
                                    </p:set>
                                    <p:animEffect filter="fade" transition="in">
                                      <p:cBhvr>
                                        <p:cTn dur="500"/>
                                        <p:tgtEl>
                                          <p:spTgt spid="24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2"/>
                                        </p:tgtEl>
                                        <p:attrNameLst>
                                          <p:attrName>style.visibility</p:attrName>
                                        </p:attrNameLst>
                                      </p:cBhvr>
                                      <p:to>
                                        <p:strVal val="visible"/>
                                      </p:to>
                                    </p:set>
                                    <p:animEffect filter="fade" transition="in">
                                      <p:cBhvr>
                                        <p:cTn dur="500"/>
                                        <p:tgtEl>
                                          <p:spTgt spid="2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9" name="Shape 2459"/>
        <p:cNvGrpSpPr/>
        <p:nvPr/>
      </p:nvGrpSpPr>
      <p:grpSpPr>
        <a:xfrm>
          <a:off x="0" y="0"/>
          <a:ext cx="0" cy="0"/>
          <a:chOff x="0" y="0"/>
          <a:chExt cx="0" cy="0"/>
        </a:xfrm>
      </p:grpSpPr>
      <p:sp>
        <p:nvSpPr>
          <p:cNvPr id="2460" name="Google Shape;2460;p233"/>
          <p:cNvSpPr txBox="1"/>
          <p:nvPr>
            <p:ph type="title"/>
          </p:nvPr>
        </p:nvSpPr>
        <p:spPr>
          <a:xfrm>
            <a:off x="457199" y="2498"/>
            <a:ext cx="8229600" cy="56038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t> Hill-Climbing Algorithm</a:t>
            </a:r>
            <a:endParaRPr b="1" sz="2800"/>
          </a:p>
        </p:txBody>
      </p:sp>
      <p:sp>
        <p:nvSpPr>
          <p:cNvPr id="2461" name="Google Shape;2461;p233"/>
          <p:cNvSpPr txBox="1"/>
          <p:nvPr>
            <p:ph idx="1" type="body"/>
          </p:nvPr>
        </p:nvSpPr>
        <p:spPr>
          <a:xfrm>
            <a:off x="152399" y="541155"/>
            <a:ext cx="8839199" cy="6316846"/>
          </a:xfrm>
          <a:prstGeom prst="rect">
            <a:avLst/>
          </a:prstGeom>
          <a:noFill/>
          <a:ln>
            <a:noFill/>
          </a:ln>
        </p:spPr>
        <p:txBody>
          <a:bodyPr anchorCtr="0" anchor="t" bIns="45700" lIns="91425" spcFirstLastPara="1" rIns="91425" wrap="square" tIns="45700">
            <a:noAutofit/>
          </a:bodyPr>
          <a:lstStyle/>
          <a:p>
            <a:pPr indent="-127000" lvl="0" marL="0" rtl="0" algn="l">
              <a:lnSpc>
                <a:spcPct val="100000"/>
              </a:lnSpc>
              <a:spcBef>
                <a:spcPts val="0"/>
              </a:spcBef>
              <a:spcAft>
                <a:spcPts val="0"/>
              </a:spcAft>
              <a:buClr>
                <a:schemeClr val="dk1"/>
              </a:buClr>
              <a:buSzPts val="2000"/>
              <a:buChar char="•"/>
            </a:pPr>
            <a:r>
              <a:rPr lang="en-US" sz="2000"/>
              <a:t>Hill climbing algorithm is a local search algorithm which continuously moves in the direction of increasing elevation/value to find the peak of the mountain or best solution to the problem. It terminates when it reaches a peak value where no neighbor has a higher value.</a:t>
            </a:r>
            <a:endParaRPr/>
          </a:p>
          <a:p>
            <a:pPr indent="-127000" lvl="0" marL="0" rtl="0" algn="l">
              <a:lnSpc>
                <a:spcPct val="150000"/>
              </a:lnSpc>
              <a:spcBef>
                <a:spcPts val="0"/>
              </a:spcBef>
              <a:spcAft>
                <a:spcPts val="0"/>
              </a:spcAft>
              <a:buClr>
                <a:schemeClr val="dk1"/>
              </a:buClr>
              <a:buSzPts val="2000"/>
              <a:buChar char="•"/>
            </a:pPr>
            <a:r>
              <a:rPr lang="en-US" sz="2000"/>
              <a:t>Hill climbing algorithm is a technique which is used for optimizing the mathematical problems. One of the widely discussed examples of Hill climbing algorithm is Traveling-salesman Problem in which we need to minimize the distance traveled by the salesman.</a:t>
            </a:r>
            <a:endParaRPr/>
          </a:p>
          <a:p>
            <a:pPr indent="-127000" lvl="0" marL="0" rtl="0" algn="l">
              <a:lnSpc>
                <a:spcPct val="150000"/>
              </a:lnSpc>
              <a:spcBef>
                <a:spcPts val="0"/>
              </a:spcBef>
              <a:spcAft>
                <a:spcPts val="0"/>
              </a:spcAft>
              <a:buClr>
                <a:schemeClr val="dk1"/>
              </a:buClr>
              <a:buSzPts val="2000"/>
              <a:buChar char="•"/>
            </a:pPr>
            <a:r>
              <a:rPr lang="en-US" sz="2000"/>
              <a:t>It is also called greedy local search as it only looks to its good immediate neighbor state and not beyond that.</a:t>
            </a:r>
            <a:endParaRPr/>
          </a:p>
          <a:p>
            <a:pPr indent="-127000" lvl="0" marL="0" rtl="0" algn="l">
              <a:lnSpc>
                <a:spcPct val="150000"/>
              </a:lnSpc>
              <a:spcBef>
                <a:spcPts val="0"/>
              </a:spcBef>
              <a:spcAft>
                <a:spcPts val="0"/>
              </a:spcAft>
              <a:buClr>
                <a:schemeClr val="dk1"/>
              </a:buClr>
              <a:buSzPts val="2000"/>
              <a:buChar char="•"/>
            </a:pPr>
            <a:r>
              <a:rPr lang="en-US" sz="2000"/>
              <a:t>A node of hill climbing algorithm has two components which are state and value.</a:t>
            </a:r>
            <a:endParaRPr/>
          </a:p>
          <a:p>
            <a:pPr indent="-127000" lvl="0" marL="0" rtl="0" algn="l">
              <a:lnSpc>
                <a:spcPct val="150000"/>
              </a:lnSpc>
              <a:spcBef>
                <a:spcPts val="0"/>
              </a:spcBef>
              <a:spcAft>
                <a:spcPts val="0"/>
              </a:spcAft>
              <a:buClr>
                <a:schemeClr val="dk1"/>
              </a:buClr>
              <a:buSzPts val="2000"/>
              <a:buChar char="•"/>
            </a:pPr>
            <a:r>
              <a:rPr lang="en-US" sz="2000"/>
              <a:t>Hill Climbing is mostly used when a good heuristic is available.</a:t>
            </a:r>
            <a:endParaRPr/>
          </a:p>
          <a:p>
            <a:pPr indent="-127000" lvl="0" marL="0" rtl="0" algn="l">
              <a:lnSpc>
                <a:spcPct val="100000"/>
              </a:lnSpc>
              <a:spcBef>
                <a:spcPts val="0"/>
              </a:spcBef>
              <a:spcAft>
                <a:spcPts val="0"/>
              </a:spcAft>
              <a:buClr>
                <a:schemeClr val="dk1"/>
              </a:buClr>
              <a:buSzPts val="2000"/>
              <a:buChar char="•"/>
            </a:pPr>
            <a:r>
              <a:rPr lang="en-US" sz="2000"/>
              <a:t>In this algorithm, we don't need to maintain and handle the search tree or graph as it only keeps a single current state.</a:t>
            </a:r>
            <a:endParaRPr/>
          </a:p>
          <a:p>
            <a:pPr indent="0" lvl="0" marL="0" rtl="0" algn="l">
              <a:lnSpc>
                <a:spcPct val="100000"/>
              </a:lnSpc>
              <a:spcBef>
                <a:spcPts val="0"/>
              </a:spcBef>
              <a:spcAft>
                <a:spcPts val="0"/>
              </a:spcAft>
              <a:buClr>
                <a:schemeClr val="dk1"/>
              </a:buClr>
              <a:buSzPts val="2000"/>
              <a:buNone/>
            </a:pPr>
            <a:r>
              <a:t/>
            </a:r>
            <a:endParaRPr sz="2000"/>
          </a:p>
        </p:txBody>
      </p:sp>
    </p:spTree>
  </p:cSld>
  <p:clrMapOvr>
    <a:masterClrMapping/>
  </p:clrMapOvr>
</p:sld>
</file>

<file path=ppt/slides/slide2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5" name="Shape 2465"/>
        <p:cNvGrpSpPr/>
        <p:nvPr/>
      </p:nvGrpSpPr>
      <p:grpSpPr>
        <a:xfrm>
          <a:off x="0" y="0"/>
          <a:ext cx="0" cy="0"/>
          <a:chOff x="0" y="0"/>
          <a:chExt cx="0" cy="0"/>
        </a:xfrm>
      </p:grpSpPr>
      <p:sp>
        <p:nvSpPr>
          <p:cNvPr id="2466" name="Google Shape;2466;p234"/>
          <p:cNvSpPr txBox="1"/>
          <p:nvPr>
            <p:ph type="title"/>
          </p:nvPr>
        </p:nvSpPr>
        <p:spPr>
          <a:xfrm>
            <a:off x="457200" y="274638"/>
            <a:ext cx="8229600" cy="2587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600"/>
              <a:t>Features of Hill Climbing:</a:t>
            </a:r>
            <a:endParaRPr/>
          </a:p>
        </p:txBody>
      </p:sp>
      <p:sp>
        <p:nvSpPr>
          <p:cNvPr id="2467" name="Google Shape;2467;p234"/>
          <p:cNvSpPr txBox="1"/>
          <p:nvPr>
            <p:ph idx="1" type="body"/>
          </p:nvPr>
        </p:nvSpPr>
        <p:spPr>
          <a:xfrm>
            <a:off x="381000" y="838200"/>
            <a:ext cx="8229600" cy="45261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Char char="•"/>
            </a:pPr>
            <a:r>
              <a:rPr lang="en-US" sz="2800"/>
              <a:t>Following are some main features of Hill Climbing Algorithm:</a:t>
            </a:r>
            <a:endParaRPr/>
          </a:p>
          <a:p>
            <a:pPr indent="-342900" lvl="0" marL="342900" rtl="0" algn="l">
              <a:lnSpc>
                <a:spcPct val="100000"/>
              </a:lnSpc>
              <a:spcBef>
                <a:spcPts val="560"/>
              </a:spcBef>
              <a:spcAft>
                <a:spcPts val="0"/>
              </a:spcAft>
              <a:buClr>
                <a:schemeClr val="dk1"/>
              </a:buClr>
              <a:buSzPts val="2800"/>
              <a:buChar char="•"/>
            </a:pPr>
            <a:r>
              <a:rPr b="1" lang="en-US" sz="2800"/>
              <a:t>Generate and Test variant:</a:t>
            </a:r>
            <a:r>
              <a:rPr lang="en-US" sz="2800"/>
              <a:t> Hill Climbing is the variant of Generate and Test method. The Generate and Test method produce feedback which helps to decide which direction to move in the search space.</a:t>
            </a:r>
            <a:endParaRPr/>
          </a:p>
          <a:p>
            <a:pPr indent="-342900" lvl="0" marL="342900" rtl="0" algn="l">
              <a:lnSpc>
                <a:spcPct val="100000"/>
              </a:lnSpc>
              <a:spcBef>
                <a:spcPts val="560"/>
              </a:spcBef>
              <a:spcAft>
                <a:spcPts val="0"/>
              </a:spcAft>
              <a:buClr>
                <a:schemeClr val="dk1"/>
              </a:buClr>
              <a:buSzPts val="2800"/>
              <a:buChar char="•"/>
            </a:pPr>
            <a:r>
              <a:rPr b="1" lang="en-US" sz="2800"/>
              <a:t>Greedy approach:</a:t>
            </a:r>
            <a:r>
              <a:rPr lang="en-US" sz="2800"/>
              <a:t> Hill-climbing algorithm search moves in the direction which optimizes the cost.</a:t>
            </a:r>
            <a:endParaRPr/>
          </a:p>
          <a:p>
            <a:pPr indent="-342900" lvl="0" marL="342900" rtl="0" algn="l">
              <a:lnSpc>
                <a:spcPct val="100000"/>
              </a:lnSpc>
              <a:spcBef>
                <a:spcPts val="560"/>
              </a:spcBef>
              <a:spcAft>
                <a:spcPts val="0"/>
              </a:spcAft>
              <a:buClr>
                <a:schemeClr val="dk1"/>
              </a:buClr>
              <a:buSzPts val="2800"/>
              <a:buChar char="•"/>
            </a:pPr>
            <a:r>
              <a:rPr b="1" lang="en-US" sz="2800"/>
              <a:t>No backtracking:</a:t>
            </a:r>
            <a:r>
              <a:rPr lang="en-US" sz="2800"/>
              <a:t> It does not backtrack the search space, as it does not remember the previous states.</a:t>
            </a:r>
            <a:endParaRPr/>
          </a:p>
        </p:txBody>
      </p:sp>
    </p:spTree>
  </p:cSld>
  <p:clrMapOvr>
    <a:masterClrMapping/>
  </p:clrMapOvr>
</p:sld>
</file>

<file path=ppt/slides/slide2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1" name="Shape 2471"/>
        <p:cNvGrpSpPr/>
        <p:nvPr/>
      </p:nvGrpSpPr>
      <p:grpSpPr>
        <a:xfrm>
          <a:off x="0" y="0"/>
          <a:ext cx="0" cy="0"/>
          <a:chOff x="0" y="0"/>
          <a:chExt cx="0" cy="0"/>
        </a:xfrm>
      </p:grpSpPr>
      <p:sp>
        <p:nvSpPr>
          <p:cNvPr id="2472" name="Google Shape;2472;p235"/>
          <p:cNvSpPr/>
          <p:nvPr/>
        </p:nvSpPr>
        <p:spPr>
          <a:xfrm>
            <a:off x="308548" y="609600"/>
            <a:ext cx="8610600" cy="1143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folHlink"/>
              </a:buClr>
              <a:buSzPts val="1560"/>
              <a:buFont typeface="Noto Sans Symbols"/>
              <a:buChar char="■"/>
            </a:pPr>
            <a:r>
              <a:rPr b="0" i="0" lang="en-US" sz="2400" u="none" cap="none" strike="noStrike">
                <a:solidFill>
                  <a:schemeClr val="dk1"/>
                </a:solidFill>
                <a:latin typeface="Calibri"/>
                <a:ea typeface="Calibri"/>
                <a:cs typeface="Calibri"/>
                <a:sym typeface="Calibri"/>
              </a:rPr>
              <a:t>moves in the direction of increasing value until a “</a:t>
            </a:r>
            <a:r>
              <a:rPr b="0" i="0" lang="en-US" sz="2400" u="none" cap="none" strike="noStrike">
                <a:solidFill>
                  <a:srgbClr val="CC3300"/>
                </a:solidFill>
                <a:latin typeface="Calibri"/>
                <a:ea typeface="Calibri"/>
                <a:cs typeface="Calibri"/>
                <a:sym typeface="Calibri"/>
              </a:rPr>
              <a:t>peak</a:t>
            </a:r>
            <a:r>
              <a:rPr b="0" i="0" lang="en-US" sz="24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400"/>
              </a:spcBef>
              <a:spcAft>
                <a:spcPts val="0"/>
              </a:spcAft>
              <a:buClr>
                <a:schemeClr val="accent2"/>
              </a:buClr>
              <a:buSzPts val="1300"/>
              <a:buFont typeface="Noto Sans Symbols"/>
              <a:buChar char="❑"/>
            </a:pPr>
            <a:r>
              <a:rPr b="0" i="0" lang="en-US" sz="2000" u="none" cap="none" strike="noStrike">
                <a:solidFill>
                  <a:schemeClr val="dk1"/>
                </a:solidFill>
                <a:latin typeface="Calibri"/>
                <a:ea typeface="Calibri"/>
                <a:cs typeface="Calibri"/>
                <a:sym typeface="Calibri"/>
              </a:rPr>
              <a:t>current node data structure only records the </a:t>
            </a:r>
            <a:r>
              <a:rPr b="0" i="0" lang="en-US" sz="2000" u="none" cap="none" strike="noStrike">
                <a:solidFill>
                  <a:srgbClr val="3333CC"/>
                </a:solidFill>
                <a:latin typeface="Calibri"/>
                <a:ea typeface="Calibri"/>
                <a:cs typeface="Calibri"/>
                <a:sym typeface="Calibri"/>
              </a:rPr>
              <a:t>state</a:t>
            </a:r>
            <a:r>
              <a:rPr b="0" i="0" lang="en-US" sz="2000" u="none" cap="none" strike="noStrike">
                <a:solidFill>
                  <a:schemeClr val="dk1"/>
                </a:solidFill>
                <a:latin typeface="Calibri"/>
                <a:ea typeface="Calibri"/>
                <a:cs typeface="Calibri"/>
                <a:sym typeface="Calibri"/>
              </a:rPr>
              <a:t> and its </a:t>
            </a:r>
            <a:r>
              <a:rPr b="0" i="0" lang="en-US" sz="2000" u="none" cap="none" strike="noStrike">
                <a:solidFill>
                  <a:srgbClr val="3333CC"/>
                </a:solidFill>
                <a:latin typeface="Calibri"/>
                <a:ea typeface="Calibri"/>
                <a:cs typeface="Calibri"/>
                <a:sym typeface="Calibri"/>
              </a:rPr>
              <a:t>objective function</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400"/>
              </a:spcBef>
              <a:spcAft>
                <a:spcPts val="0"/>
              </a:spcAft>
              <a:buClr>
                <a:schemeClr val="accent2"/>
              </a:buClr>
              <a:buSzPts val="1300"/>
              <a:buFont typeface="Noto Sans Symbols"/>
              <a:buChar char="❑"/>
            </a:pPr>
            <a:r>
              <a:rPr b="0" i="0" lang="en-US" sz="2000" u="none" cap="none" strike="noStrike">
                <a:solidFill>
                  <a:schemeClr val="dk1"/>
                </a:solidFill>
                <a:latin typeface="Calibri"/>
                <a:ea typeface="Calibri"/>
                <a:cs typeface="Calibri"/>
                <a:sym typeface="Calibri"/>
              </a:rPr>
              <a:t>neither remember the </a:t>
            </a:r>
            <a:r>
              <a:rPr b="0" i="0" lang="en-US" sz="2000" u="none" cap="none" strike="noStrike">
                <a:solidFill>
                  <a:srgbClr val="3333CC"/>
                </a:solidFill>
                <a:latin typeface="Calibri"/>
                <a:ea typeface="Calibri"/>
                <a:cs typeface="Calibri"/>
                <a:sym typeface="Calibri"/>
              </a:rPr>
              <a:t>history</a:t>
            </a:r>
            <a:r>
              <a:rPr b="0" i="0" lang="en-US" sz="2000" u="none" cap="none" strike="noStrike">
                <a:solidFill>
                  <a:schemeClr val="dk1"/>
                </a:solidFill>
                <a:latin typeface="Calibri"/>
                <a:ea typeface="Calibri"/>
                <a:cs typeface="Calibri"/>
                <a:sym typeface="Calibri"/>
              </a:rPr>
              <a:t> nor look beyond the </a:t>
            </a:r>
            <a:r>
              <a:rPr b="0" i="0" lang="en-US" sz="2000" u="none" cap="none" strike="noStrike">
                <a:solidFill>
                  <a:srgbClr val="3333CC"/>
                </a:solidFill>
                <a:latin typeface="Calibri"/>
                <a:ea typeface="Calibri"/>
                <a:cs typeface="Calibri"/>
                <a:sym typeface="Calibri"/>
              </a:rPr>
              <a:t>immediate</a:t>
            </a:r>
            <a:r>
              <a:rPr b="0" i="0" lang="en-US" sz="2000" u="none" cap="none" strike="noStrike">
                <a:solidFill>
                  <a:schemeClr val="dk1"/>
                </a:solidFill>
                <a:latin typeface="Calibri"/>
                <a:ea typeface="Calibri"/>
                <a:cs typeface="Calibri"/>
                <a:sym typeface="Calibri"/>
              </a:rPr>
              <a:t> </a:t>
            </a:r>
            <a:r>
              <a:rPr b="0" i="0" lang="en-US" sz="2000" u="none" cap="none" strike="noStrike">
                <a:solidFill>
                  <a:srgbClr val="3333CC"/>
                </a:solidFill>
                <a:latin typeface="Calibri"/>
                <a:ea typeface="Calibri"/>
                <a:cs typeface="Calibri"/>
                <a:sym typeface="Calibri"/>
              </a:rPr>
              <a:t>neighbors</a:t>
            </a:r>
            <a:endParaRPr b="0" i="0" sz="2000" u="none" cap="none" strike="noStrike">
              <a:solidFill>
                <a:schemeClr val="dk1"/>
              </a:solidFill>
              <a:latin typeface="Calibri"/>
              <a:ea typeface="Calibri"/>
              <a:cs typeface="Calibri"/>
              <a:sym typeface="Calibri"/>
            </a:endParaRPr>
          </a:p>
        </p:txBody>
      </p:sp>
      <p:sp>
        <p:nvSpPr>
          <p:cNvPr id="2473" name="Google Shape;2473;p235"/>
          <p:cNvSpPr/>
          <p:nvPr/>
        </p:nvSpPr>
        <p:spPr>
          <a:xfrm>
            <a:off x="490928" y="156643"/>
            <a:ext cx="8458200" cy="6365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chemeClr val="dk2"/>
                </a:solidFill>
                <a:latin typeface="Calibri"/>
                <a:ea typeface="Calibri"/>
                <a:cs typeface="Calibri"/>
                <a:sym typeface="Calibri"/>
              </a:rPr>
              <a:t>Hill-climbing search</a:t>
            </a:r>
            <a:endParaRPr b="0" i="0" sz="1400" u="none" cap="none" strike="noStrike">
              <a:solidFill>
                <a:srgbClr val="000000"/>
              </a:solidFill>
              <a:latin typeface="Arial"/>
              <a:ea typeface="Arial"/>
              <a:cs typeface="Arial"/>
              <a:sym typeface="Arial"/>
            </a:endParaRPr>
          </a:p>
        </p:txBody>
      </p:sp>
      <p:pic>
        <p:nvPicPr>
          <p:cNvPr id="2474" name="Google Shape;2474;p235"/>
          <p:cNvPicPr preferRelativeResize="0"/>
          <p:nvPr>
            <p:ph idx="1" type="body"/>
          </p:nvPr>
        </p:nvPicPr>
        <p:blipFill rotWithShape="1">
          <a:blip r:embed="rId3">
            <a:alphaModFix/>
          </a:blip>
          <a:srcRect b="0" l="0" r="0" t="0"/>
          <a:stretch/>
        </p:blipFill>
        <p:spPr>
          <a:xfrm>
            <a:off x="685800" y="2209800"/>
            <a:ext cx="7467600" cy="4114800"/>
          </a:xfrm>
          <a:prstGeom prst="rect">
            <a:avLst/>
          </a:prstGeom>
          <a:noFill/>
          <a:ln>
            <a:noFill/>
          </a:ln>
        </p:spPr>
      </p:pic>
    </p:spTree>
  </p:cSld>
  <p:clrMapOvr>
    <a:masterClrMapping/>
  </p:clrMapOvr>
</p:sld>
</file>

<file path=ppt/slides/slide2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8" name="Shape 2478"/>
        <p:cNvGrpSpPr/>
        <p:nvPr/>
      </p:nvGrpSpPr>
      <p:grpSpPr>
        <a:xfrm>
          <a:off x="0" y="0"/>
          <a:ext cx="0" cy="0"/>
          <a:chOff x="0" y="0"/>
          <a:chExt cx="0" cy="0"/>
        </a:xfrm>
      </p:grpSpPr>
      <p:sp>
        <p:nvSpPr>
          <p:cNvPr id="2479" name="Google Shape;2479;p236"/>
          <p:cNvSpPr txBox="1"/>
          <p:nvPr>
            <p:ph idx="1" type="body"/>
          </p:nvPr>
        </p:nvSpPr>
        <p:spPr>
          <a:xfrm>
            <a:off x="457200" y="277813"/>
            <a:ext cx="8229600" cy="5970587"/>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Algorithm for Simple Hill Climbing:</a:t>
            </a:r>
            <a:endParaRPr/>
          </a:p>
          <a:p>
            <a:pPr indent="-342900" lvl="0" marL="342900" rtl="0" algn="l">
              <a:lnSpc>
                <a:spcPct val="100000"/>
              </a:lnSpc>
              <a:spcBef>
                <a:spcPts val="480"/>
              </a:spcBef>
              <a:spcAft>
                <a:spcPts val="0"/>
              </a:spcAft>
              <a:buClr>
                <a:schemeClr val="dk1"/>
              </a:buClr>
              <a:buSzPts val="2400"/>
              <a:buChar char="•"/>
            </a:pPr>
            <a:r>
              <a:rPr b="1" lang="en-US" sz="2400"/>
              <a:t>Step 1:</a:t>
            </a:r>
            <a:r>
              <a:rPr lang="en-US" sz="2400"/>
              <a:t> Evaluate the initial state, if it is goal state then return success and Stop.</a:t>
            </a:r>
            <a:endParaRPr/>
          </a:p>
          <a:p>
            <a:pPr indent="-342900" lvl="0" marL="342900" rtl="0" algn="l">
              <a:lnSpc>
                <a:spcPct val="100000"/>
              </a:lnSpc>
              <a:spcBef>
                <a:spcPts val="480"/>
              </a:spcBef>
              <a:spcAft>
                <a:spcPts val="0"/>
              </a:spcAft>
              <a:buClr>
                <a:schemeClr val="dk1"/>
              </a:buClr>
              <a:buSzPts val="2400"/>
              <a:buChar char="•"/>
            </a:pPr>
            <a:r>
              <a:rPr b="1" lang="en-US" sz="2400"/>
              <a:t>Step 2:</a:t>
            </a:r>
            <a:r>
              <a:rPr lang="en-US" sz="2400"/>
              <a:t> Loop Until a solution is found or there is no new operator left to apply.</a:t>
            </a:r>
            <a:endParaRPr/>
          </a:p>
          <a:p>
            <a:pPr indent="-342900" lvl="0" marL="342900" rtl="0" algn="l">
              <a:lnSpc>
                <a:spcPct val="100000"/>
              </a:lnSpc>
              <a:spcBef>
                <a:spcPts val="480"/>
              </a:spcBef>
              <a:spcAft>
                <a:spcPts val="0"/>
              </a:spcAft>
              <a:buClr>
                <a:schemeClr val="dk1"/>
              </a:buClr>
              <a:buSzPts val="2400"/>
              <a:buChar char="•"/>
            </a:pPr>
            <a:r>
              <a:rPr b="1" lang="en-US" sz="2400"/>
              <a:t>Step 3:</a:t>
            </a:r>
            <a:r>
              <a:rPr lang="en-US" sz="2400"/>
              <a:t> Select and apply an operator to the current state.</a:t>
            </a:r>
            <a:endParaRPr/>
          </a:p>
          <a:p>
            <a:pPr indent="-342900" lvl="0" marL="342900" rtl="0" algn="l">
              <a:lnSpc>
                <a:spcPct val="100000"/>
              </a:lnSpc>
              <a:spcBef>
                <a:spcPts val="480"/>
              </a:spcBef>
              <a:spcAft>
                <a:spcPts val="0"/>
              </a:spcAft>
              <a:buClr>
                <a:schemeClr val="dk1"/>
              </a:buClr>
              <a:buSzPts val="2400"/>
              <a:buChar char="•"/>
            </a:pPr>
            <a:r>
              <a:rPr b="1" lang="en-US" sz="2400"/>
              <a:t>Step 4:</a:t>
            </a:r>
            <a:r>
              <a:rPr lang="en-US" sz="2400"/>
              <a:t> Check new state:</a:t>
            </a:r>
            <a:endParaRPr/>
          </a:p>
          <a:p>
            <a:pPr indent="-285750" lvl="1" marL="742950" rtl="0" algn="l">
              <a:lnSpc>
                <a:spcPct val="100000"/>
              </a:lnSpc>
              <a:spcBef>
                <a:spcPts val="400"/>
              </a:spcBef>
              <a:spcAft>
                <a:spcPts val="0"/>
              </a:spcAft>
              <a:buClr>
                <a:schemeClr val="dk1"/>
              </a:buClr>
              <a:buSzPts val="2000"/>
              <a:buChar char="–"/>
            </a:pPr>
            <a:r>
              <a:rPr lang="en-US" sz="2000"/>
              <a:t>If it is goal state, then return success and quit.</a:t>
            </a:r>
            <a:endParaRPr/>
          </a:p>
          <a:p>
            <a:pPr indent="-285750" lvl="1" marL="742950" rtl="0" algn="l">
              <a:lnSpc>
                <a:spcPct val="100000"/>
              </a:lnSpc>
              <a:spcBef>
                <a:spcPts val="400"/>
              </a:spcBef>
              <a:spcAft>
                <a:spcPts val="0"/>
              </a:spcAft>
              <a:buClr>
                <a:schemeClr val="dk1"/>
              </a:buClr>
              <a:buSzPts val="2000"/>
              <a:buChar char="–"/>
            </a:pPr>
            <a:r>
              <a:rPr lang="en-US" sz="2000"/>
              <a:t>Else if it is better than the current state then assign new state as a current state.</a:t>
            </a:r>
            <a:endParaRPr/>
          </a:p>
          <a:p>
            <a:pPr indent="-285750" lvl="1" marL="742950" rtl="0" algn="l">
              <a:lnSpc>
                <a:spcPct val="100000"/>
              </a:lnSpc>
              <a:spcBef>
                <a:spcPts val="400"/>
              </a:spcBef>
              <a:spcAft>
                <a:spcPts val="0"/>
              </a:spcAft>
              <a:buClr>
                <a:schemeClr val="dk1"/>
              </a:buClr>
              <a:buSzPts val="2000"/>
              <a:buChar char="–"/>
            </a:pPr>
            <a:r>
              <a:rPr lang="en-US" sz="2000"/>
              <a:t>Else if not better than the current state, then return to step2.</a:t>
            </a:r>
            <a:endParaRPr/>
          </a:p>
          <a:p>
            <a:pPr indent="-342900" lvl="0" marL="342900" rtl="0" algn="l">
              <a:lnSpc>
                <a:spcPct val="100000"/>
              </a:lnSpc>
              <a:spcBef>
                <a:spcPts val="480"/>
              </a:spcBef>
              <a:spcAft>
                <a:spcPts val="0"/>
              </a:spcAft>
              <a:buClr>
                <a:schemeClr val="dk1"/>
              </a:buClr>
              <a:buSzPts val="2400"/>
              <a:buChar char="•"/>
            </a:pPr>
            <a:r>
              <a:rPr b="1" lang="en-US" sz="2400"/>
              <a:t>Step 5:</a:t>
            </a:r>
            <a:r>
              <a:rPr lang="en-US" sz="2400"/>
              <a:t> Exit.</a:t>
            </a:r>
            <a:endParaRPr/>
          </a:p>
        </p:txBody>
      </p:sp>
    </p:spTree>
  </p:cSld>
  <p:clrMapOvr>
    <a:masterClrMapping/>
  </p:clrMapOvr>
</p:sld>
</file>

<file path=ppt/slides/slide2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3" name="Shape 2483"/>
        <p:cNvGrpSpPr/>
        <p:nvPr/>
      </p:nvGrpSpPr>
      <p:grpSpPr>
        <a:xfrm>
          <a:off x="0" y="0"/>
          <a:ext cx="0" cy="0"/>
          <a:chOff x="0" y="0"/>
          <a:chExt cx="0" cy="0"/>
        </a:xfrm>
      </p:grpSpPr>
      <p:sp>
        <p:nvSpPr>
          <p:cNvPr id="2484" name="Google Shape;2484;p237"/>
          <p:cNvSpPr/>
          <p:nvPr/>
        </p:nvSpPr>
        <p:spPr>
          <a:xfrm>
            <a:off x="457200" y="277813"/>
            <a:ext cx="8229600" cy="6365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chemeClr val="dk2"/>
                </a:solidFill>
                <a:latin typeface="Calibri"/>
                <a:ea typeface="Calibri"/>
                <a:cs typeface="Calibri"/>
                <a:sym typeface="Calibri"/>
              </a:rPr>
              <a:t>Hill-climbing search – greedy local search</a:t>
            </a:r>
            <a:endParaRPr b="0" i="0" sz="1400" u="none" cap="none" strike="noStrike">
              <a:solidFill>
                <a:srgbClr val="000000"/>
              </a:solidFill>
              <a:latin typeface="Arial"/>
              <a:ea typeface="Arial"/>
              <a:cs typeface="Arial"/>
              <a:sym typeface="Arial"/>
            </a:endParaRPr>
          </a:p>
        </p:txBody>
      </p:sp>
      <p:sp>
        <p:nvSpPr>
          <p:cNvPr id="2485" name="Google Shape;2485;p237"/>
          <p:cNvSpPr/>
          <p:nvPr/>
        </p:nvSpPr>
        <p:spPr>
          <a:xfrm>
            <a:off x="304800" y="1041400"/>
            <a:ext cx="8153400" cy="1473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folHlink"/>
              </a:buClr>
              <a:buSzPts val="1560"/>
              <a:buFont typeface="Noto Sans Symbols"/>
              <a:buChar char="■"/>
            </a:pPr>
            <a:r>
              <a:rPr b="0" i="0" lang="en-US" sz="2400" u="none" cap="none" strike="noStrike">
                <a:solidFill>
                  <a:schemeClr val="dk1"/>
                </a:solidFill>
                <a:latin typeface="Calibri"/>
                <a:ea typeface="Calibri"/>
                <a:cs typeface="Calibri"/>
                <a:sym typeface="Calibri"/>
              </a:rPr>
              <a:t>Hill climbing, the greedy local search, often gets stuck</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400"/>
              </a:spcBef>
              <a:spcAft>
                <a:spcPts val="0"/>
              </a:spcAft>
              <a:buClr>
                <a:schemeClr val="accent2"/>
              </a:buClr>
              <a:buSzPts val="1300"/>
              <a:buFont typeface="Noto Sans Symbols"/>
              <a:buChar char="❑"/>
            </a:pPr>
            <a:r>
              <a:rPr b="0" i="0" lang="en-US" sz="2000" u="none" cap="none" strike="noStrike">
                <a:solidFill>
                  <a:srgbClr val="CC3300"/>
                </a:solidFill>
                <a:latin typeface="Calibri"/>
                <a:ea typeface="Calibri"/>
                <a:cs typeface="Calibri"/>
                <a:sym typeface="Calibri"/>
              </a:rPr>
              <a:t>Local maxima</a:t>
            </a:r>
            <a:r>
              <a:rPr b="0" i="0" lang="en-US" sz="2000" u="none" cap="none" strike="noStrike">
                <a:solidFill>
                  <a:schemeClr val="dk1"/>
                </a:solidFill>
                <a:latin typeface="Calibri"/>
                <a:ea typeface="Calibri"/>
                <a:cs typeface="Calibri"/>
                <a:sym typeface="Calibri"/>
              </a:rPr>
              <a:t>: a </a:t>
            </a:r>
            <a:r>
              <a:rPr b="0" i="0" lang="en-US" sz="2000" u="none" cap="none" strike="noStrike">
                <a:solidFill>
                  <a:srgbClr val="3333CC"/>
                </a:solidFill>
                <a:latin typeface="Calibri"/>
                <a:ea typeface="Calibri"/>
                <a:cs typeface="Calibri"/>
                <a:sym typeface="Calibri"/>
              </a:rPr>
              <a:t>peak</a:t>
            </a:r>
            <a:r>
              <a:rPr b="0" i="0" lang="en-US" sz="2000" u="none" cap="none" strike="noStrike">
                <a:solidFill>
                  <a:schemeClr val="dk1"/>
                </a:solidFill>
                <a:latin typeface="Calibri"/>
                <a:ea typeface="Calibri"/>
                <a:cs typeface="Calibri"/>
                <a:sym typeface="Calibri"/>
              </a:rPr>
              <a:t> that is higher than each of its neighboring states, but lower than the global maximum</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400"/>
              </a:spcBef>
              <a:spcAft>
                <a:spcPts val="0"/>
              </a:spcAft>
              <a:buClr>
                <a:schemeClr val="accent2"/>
              </a:buClr>
              <a:buSzPts val="1300"/>
              <a:buFont typeface="Noto Sans Symbols"/>
              <a:buChar char="❑"/>
            </a:pPr>
            <a:r>
              <a:rPr b="0" i="0" lang="en-US" sz="2000" u="none" cap="none" strike="noStrike">
                <a:solidFill>
                  <a:srgbClr val="CC3300"/>
                </a:solidFill>
                <a:latin typeface="Calibri"/>
                <a:ea typeface="Calibri"/>
                <a:cs typeface="Calibri"/>
                <a:sym typeface="Calibri"/>
              </a:rPr>
              <a:t>Ridges</a:t>
            </a:r>
            <a:r>
              <a:rPr b="0" i="0" lang="en-US" sz="2000" u="none" cap="none" strike="noStrike">
                <a:solidFill>
                  <a:schemeClr val="dk1"/>
                </a:solidFill>
                <a:latin typeface="Calibri"/>
                <a:ea typeface="Calibri"/>
                <a:cs typeface="Calibri"/>
                <a:sym typeface="Calibri"/>
              </a:rPr>
              <a:t>: a </a:t>
            </a:r>
            <a:r>
              <a:rPr b="0" i="0" lang="en-US" sz="2000" u="none" cap="none" strike="noStrike">
                <a:solidFill>
                  <a:srgbClr val="3333CC"/>
                </a:solidFill>
                <a:latin typeface="Calibri"/>
                <a:ea typeface="Calibri"/>
                <a:cs typeface="Calibri"/>
                <a:sym typeface="Calibri"/>
              </a:rPr>
              <a:t>sequence</a:t>
            </a:r>
            <a:r>
              <a:rPr b="0" i="0" lang="en-US" sz="2000" u="none" cap="none" strike="noStrike">
                <a:solidFill>
                  <a:schemeClr val="dk1"/>
                </a:solidFill>
                <a:latin typeface="Calibri"/>
                <a:ea typeface="Calibri"/>
                <a:cs typeface="Calibri"/>
                <a:sym typeface="Calibri"/>
              </a:rPr>
              <a:t> of local maxima that is difficult to navigate</a:t>
            </a:r>
            <a:endParaRPr b="0" i="0" sz="1400" u="none" cap="none" strike="noStrike">
              <a:solidFill>
                <a:srgbClr val="000000"/>
              </a:solidFill>
              <a:latin typeface="Arial"/>
              <a:ea typeface="Arial"/>
              <a:cs typeface="Arial"/>
              <a:sym typeface="Arial"/>
            </a:endParaRPr>
          </a:p>
        </p:txBody>
      </p:sp>
      <p:pic>
        <p:nvPicPr>
          <p:cNvPr id="2486" name="Google Shape;2486;p237"/>
          <p:cNvPicPr preferRelativeResize="0"/>
          <p:nvPr>
            <p:ph idx="1" type="body"/>
          </p:nvPr>
        </p:nvPicPr>
        <p:blipFill rotWithShape="1">
          <a:blip r:embed="rId3">
            <a:alphaModFix/>
          </a:blip>
          <a:srcRect b="0" l="0" r="0" t="0"/>
          <a:stretch/>
        </p:blipFill>
        <p:spPr>
          <a:xfrm>
            <a:off x="457200" y="2514600"/>
            <a:ext cx="2667000" cy="2559050"/>
          </a:xfrm>
          <a:prstGeom prst="rect">
            <a:avLst/>
          </a:prstGeom>
          <a:noFill/>
          <a:ln>
            <a:noFill/>
          </a:ln>
        </p:spPr>
      </p:pic>
      <p:sp>
        <p:nvSpPr>
          <p:cNvPr id="2487" name="Google Shape;2487;p237"/>
          <p:cNvSpPr/>
          <p:nvPr/>
        </p:nvSpPr>
        <p:spPr>
          <a:xfrm>
            <a:off x="152400" y="5537200"/>
            <a:ext cx="8610600" cy="1092200"/>
          </a:xfrm>
          <a:prstGeom prst="rect">
            <a:avLst/>
          </a:prstGeom>
          <a:noFill/>
          <a:ln>
            <a:noFill/>
          </a:ln>
        </p:spPr>
        <p:txBody>
          <a:bodyPr anchorCtr="0" anchor="t" bIns="45700" lIns="91425" spcFirstLastPara="1" rIns="91425" wrap="square" tIns="45700">
            <a:noAutofit/>
          </a:bodyPr>
          <a:lstStyle/>
          <a:p>
            <a:pPr indent="-285750" lvl="1" marL="742950" marR="0" rtl="0" algn="l">
              <a:lnSpc>
                <a:spcPct val="90000"/>
              </a:lnSpc>
              <a:spcBef>
                <a:spcPts val="0"/>
              </a:spcBef>
              <a:spcAft>
                <a:spcPts val="0"/>
              </a:spcAft>
              <a:buClr>
                <a:schemeClr val="accent2"/>
              </a:buClr>
              <a:buSzPts val="1300"/>
              <a:buFont typeface="Noto Sans Symbols"/>
              <a:buChar char="❑"/>
            </a:pPr>
            <a:r>
              <a:rPr b="0" i="0" lang="en-US" sz="2000" u="none" cap="none" strike="noStrike">
                <a:solidFill>
                  <a:srgbClr val="CC3300"/>
                </a:solidFill>
                <a:latin typeface="Calibri"/>
                <a:ea typeface="Calibri"/>
                <a:cs typeface="Calibri"/>
                <a:sym typeface="Calibri"/>
              </a:rPr>
              <a:t>Plateau</a:t>
            </a:r>
            <a:r>
              <a:rPr b="0" i="0" lang="en-US" sz="2000" u="none" cap="none" strike="noStrike">
                <a:solidFill>
                  <a:schemeClr val="dk1"/>
                </a:solidFill>
                <a:latin typeface="Calibri"/>
                <a:ea typeface="Calibri"/>
                <a:cs typeface="Calibri"/>
                <a:sym typeface="Calibri"/>
              </a:rPr>
              <a:t>: a </a:t>
            </a:r>
            <a:r>
              <a:rPr b="0" i="0" lang="en-US" sz="2000" u="none" cap="none" strike="noStrike">
                <a:solidFill>
                  <a:srgbClr val="3333CC"/>
                </a:solidFill>
                <a:latin typeface="Calibri"/>
                <a:ea typeface="Calibri"/>
                <a:cs typeface="Calibri"/>
                <a:sym typeface="Calibri"/>
              </a:rPr>
              <a:t>flat</a:t>
            </a:r>
            <a:r>
              <a:rPr b="0" i="0" lang="en-US" sz="2000" u="none" cap="none" strike="noStrike">
                <a:solidFill>
                  <a:schemeClr val="dk1"/>
                </a:solidFill>
                <a:latin typeface="Calibri"/>
                <a:ea typeface="Calibri"/>
                <a:cs typeface="Calibri"/>
                <a:sym typeface="Calibri"/>
              </a:rPr>
              <a:t> area of the state space landscape</a:t>
            </a:r>
            <a:endParaRPr b="0" i="0" sz="1400" u="none" cap="none" strike="noStrike">
              <a:solidFill>
                <a:srgbClr val="000000"/>
              </a:solidFill>
              <a:latin typeface="Arial"/>
              <a:ea typeface="Arial"/>
              <a:cs typeface="Arial"/>
              <a:sym typeface="Arial"/>
            </a:endParaRPr>
          </a:p>
          <a:p>
            <a:pPr indent="-228600" lvl="2" marL="1143000" marR="0" rtl="0" algn="l">
              <a:lnSpc>
                <a:spcPct val="90000"/>
              </a:lnSpc>
              <a:spcBef>
                <a:spcPts val="360"/>
              </a:spcBef>
              <a:spcAft>
                <a:spcPts val="0"/>
              </a:spcAft>
              <a:buClr>
                <a:schemeClr val="folHlink"/>
              </a:buClr>
              <a:buSzPts val="1170"/>
              <a:buFont typeface="Noto Sans Symbols"/>
              <a:buChar char="■"/>
            </a:pPr>
            <a:r>
              <a:rPr b="0" i="0" lang="en-US" sz="1800" u="none" cap="none" strike="noStrike">
                <a:solidFill>
                  <a:schemeClr val="dk1"/>
                </a:solidFill>
                <a:latin typeface="Calibri"/>
                <a:ea typeface="Calibri"/>
                <a:cs typeface="Calibri"/>
                <a:sym typeface="Calibri"/>
              </a:rPr>
              <a:t>a </a:t>
            </a:r>
            <a:r>
              <a:rPr b="0" i="0" lang="en-US" sz="1800" u="none" cap="none" strike="noStrike">
                <a:solidFill>
                  <a:srgbClr val="CC3300"/>
                </a:solidFill>
                <a:latin typeface="Calibri"/>
                <a:ea typeface="Calibri"/>
                <a:cs typeface="Calibri"/>
                <a:sym typeface="Calibri"/>
              </a:rPr>
              <a:t>flat local maximum</a:t>
            </a:r>
            <a:r>
              <a:rPr b="0" i="0" lang="en-US" sz="1800" u="none" cap="none" strike="noStrike">
                <a:solidFill>
                  <a:schemeClr val="dk1"/>
                </a:solidFill>
                <a:latin typeface="Calibri"/>
                <a:ea typeface="Calibri"/>
                <a:cs typeface="Calibri"/>
                <a:sym typeface="Calibri"/>
              </a:rPr>
              <a:t>: no uphill exit exists</a:t>
            </a:r>
            <a:endParaRPr b="0" i="0" sz="1400" u="none" cap="none" strike="noStrike">
              <a:solidFill>
                <a:srgbClr val="000000"/>
              </a:solidFill>
              <a:latin typeface="Arial"/>
              <a:ea typeface="Arial"/>
              <a:cs typeface="Arial"/>
              <a:sym typeface="Arial"/>
            </a:endParaRPr>
          </a:p>
          <a:p>
            <a:pPr indent="-228600" lvl="2" marL="1143000" marR="0" rtl="0" algn="l">
              <a:lnSpc>
                <a:spcPct val="90000"/>
              </a:lnSpc>
              <a:spcBef>
                <a:spcPts val="360"/>
              </a:spcBef>
              <a:spcAft>
                <a:spcPts val="0"/>
              </a:spcAft>
              <a:buClr>
                <a:schemeClr val="folHlink"/>
              </a:buClr>
              <a:buSzPts val="1170"/>
              <a:buFont typeface="Noto Sans Symbols"/>
              <a:buChar char="■"/>
            </a:pPr>
            <a:r>
              <a:rPr b="0" i="0" lang="en-US" sz="1800" u="none" cap="none" strike="noStrike">
                <a:solidFill>
                  <a:schemeClr val="dk1"/>
                </a:solidFill>
                <a:latin typeface="Calibri"/>
                <a:ea typeface="Calibri"/>
                <a:cs typeface="Calibri"/>
                <a:sym typeface="Calibri"/>
              </a:rPr>
              <a:t>a </a:t>
            </a:r>
            <a:r>
              <a:rPr b="0" i="0" lang="en-US" sz="1800" u="none" cap="none" strike="noStrike">
                <a:solidFill>
                  <a:srgbClr val="CC3300"/>
                </a:solidFill>
                <a:latin typeface="Calibri"/>
                <a:ea typeface="Calibri"/>
                <a:cs typeface="Calibri"/>
                <a:sym typeface="Calibri"/>
              </a:rPr>
              <a:t>shoulder</a:t>
            </a:r>
            <a:r>
              <a:rPr b="0" i="0" lang="en-US" sz="1800" u="none" cap="none" strike="noStrike">
                <a:solidFill>
                  <a:schemeClr val="dk1"/>
                </a:solidFill>
                <a:latin typeface="Calibri"/>
                <a:ea typeface="Calibri"/>
                <a:cs typeface="Calibri"/>
                <a:sym typeface="Calibri"/>
              </a:rPr>
              <a:t>: possible to make progress</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400"/>
              </a:spcBef>
              <a:spcAft>
                <a:spcPts val="0"/>
              </a:spcAft>
              <a:buClr>
                <a:schemeClr val="accent2"/>
              </a:buClr>
              <a:buSzPts val="1300"/>
              <a:buFont typeface="Noto Sans Symbols"/>
              <a:buNone/>
            </a:pPr>
            <a:r>
              <a:t/>
            </a:r>
            <a:endParaRPr b="0" i="0" sz="2000" u="none" cap="none" strike="noStrike">
              <a:solidFill>
                <a:schemeClr val="dk1"/>
              </a:solidFill>
              <a:latin typeface="Calibri"/>
              <a:ea typeface="Calibri"/>
              <a:cs typeface="Calibri"/>
              <a:sym typeface="Calibri"/>
            </a:endParaRPr>
          </a:p>
        </p:txBody>
      </p:sp>
      <p:pic>
        <p:nvPicPr>
          <p:cNvPr id="2488" name="Google Shape;2488;p237"/>
          <p:cNvPicPr preferRelativeResize="0"/>
          <p:nvPr>
            <p:ph idx="2" type="body"/>
          </p:nvPr>
        </p:nvPicPr>
        <p:blipFill rotWithShape="1">
          <a:blip r:embed="rId4">
            <a:alphaModFix/>
          </a:blip>
          <a:srcRect b="0" l="0" r="0" t="0"/>
          <a:stretch/>
        </p:blipFill>
        <p:spPr>
          <a:xfrm>
            <a:off x="3810000" y="2565400"/>
            <a:ext cx="5334000" cy="2921000"/>
          </a:xfrm>
          <a:prstGeom prst="rect">
            <a:avLst/>
          </a:prstGeom>
          <a:noFill/>
          <a:ln>
            <a:noFill/>
          </a:ln>
        </p:spPr>
      </p:pic>
    </p:spTree>
  </p:cSld>
  <p:clrMapOvr>
    <a:masterClrMapping/>
  </p:clrMapOvr>
</p:sld>
</file>

<file path=ppt/slides/slide2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2" name="Shape 2492"/>
        <p:cNvGrpSpPr/>
        <p:nvPr/>
      </p:nvGrpSpPr>
      <p:grpSpPr>
        <a:xfrm>
          <a:off x="0" y="0"/>
          <a:ext cx="0" cy="0"/>
          <a:chOff x="0" y="0"/>
          <a:chExt cx="0" cy="0"/>
        </a:xfrm>
      </p:grpSpPr>
      <p:sp>
        <p:nvSpPr>
          <p:cNvPr id="2493" name="Google Shape;2493;p238"/>
          <p:cNvSpPr txBox="1"/>
          <p:nvPr>
            <p:ph type="title"/>
          </p:nvPr>
        </p:nvSpPr>
        <p:spPr>
          <a:xfrm>
            <a:off x="433466" y="152400"/>
            <a:ext cx="8077200" cy="4873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2800"/>
              <a:t>Drawbacks of hill climbing</a:t>
            </a:r>
            <a:endParaRPr/>
          </a:p>
        </p:txBody>
      </p:sp>
      <p:sp>
        <p:nvSpPr>
          <p:cNvPr id="2494" name="Google Shape;2494;p238"/>
          <p:cNvSpPr txBox="1"/>
          <p:nvPr>
            <p:ph idx="1" type="body"/>
          </p:nvPr>
        </p:nvSpPr>
        <p:spPr>
          <a:xfrm>
            <a:off x="242966" y="639762"/>
            <a:ext cx="8748634" cy="62182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000"/>
              <a:buNone/>
            </a:pPr>
            <a:r>
              <a:rPr b="1" lang="en-US" sz="2000"/>
              <a:t>1. Local Maximum:</a:t>
            </a:r>
            <a:r>
              <a:rPr lang="en-US" sz="2000"/>
              <a:t> A local maximum is a peak state in the landscape which is better than each of its neighboring states, but there is another state also present which is higher than the local maximum.</a:t>
            </a:r>
            <a:endParaRPr/>
          </a:p>
          <a:p>
            <a:pPr indent="0" lvl="0" marL="0" rtl="0" algn="l">
              <a:lnSpc>
                <a:spcPct val="100000"/>
              </a:lnSpc>
              <a:spcBef>
                <a:spcPts val="400"/>
              </a:spcBef>
              <a:spcAft>
                <a:spcPts val="0"/>
              </a:spcAft>
              <a:buClr>
                <a:schemeClr val="dk1"/>
              </a:buClr>
              <a:buSzPts val="2000"/>
              <a:buNone/>
            </a:pPr>
            <a:r>
              <a:rPr b="1" lang="en-US" sz="2000"/>
              <a:t>Solution:</a:t>
            </a:r>
            <a:r>
              <a:rPr lang="en-US" sz="2000"/>
              <a:t> Backtracking technique can be a solution of the local maximum in state space landscape. Create a list of the promising path so that the algorithm can backtrack the search space and explore other paths as well.</a:t>
            </a:r>
            <a:endParaRPr/>
          </a:p>
          <a:p>
            <a:pPr indent="0" lvl="0" marL="0" rtl="0" algn="l">
              <a:lnSpc>
                <a:spcPct val="100000"/>
              </a:lnSpc>
              <a:spcBef>
                <a:spcPts val="400"/>
              </a:spcBef>
              <a:spcAft>
                <a:spcPts val="0"/>
              </a:spcAft>
              <a:buClr>
                <a:schemeClr val="dk1"/>
              </a:buClr>
              <a:buSzPts val="2000"/>
              <a:buNone/>
            </a:pPr>
            <a:r>
              <a:rPr b="1" lang="en-US" sz="2000"/>
              <a:t>2. Plateau:</a:t>
            </a:r>
            <a:r>
              <a:rPr lang="en-US" sz="2000"/>
              <a:t> A plateau is the flat area of the search space in which all the neighbor states of the current state contains the same value, because of this algorithm does not find any best direction to move. A hill-climbing search might be lost in the plateau area.</a:t>
            </a:r>
            <a:endParaRPr/>
          </a:p>
          <a:p>
            <a:pPr indent="0" lvl="0" marL="0" rtl="0" algn="l">
              <a:lnSpc>
                <a:spcPct val="100000"/>
              </a:lnSpc>
              <a:spcBef>
                <a:spcPts val="400"/>
              </a:spcBef>
              <a:spcAft>
                <a:spcPts val="0"/>
              </a:spcAft>
              <a:buClr>
                <a:schemeClr val="dk1"/>
              </a:buClr>
              <a:buSzPts val="2000"/>
              <a:buNone/>
            </a:pPr>
            <a:r>
              <a:rPr b="1" lang="en-US" sz="2000"/>
              <a:t>Solution:</a:t>
            </a:r>
            <a:r>
              <a:rPr lang="en-US" sz="2000"/>
              <a:t> The solution for the plateau is to take big steps or very little steps while searching, to solve the problem. Randomly select a state which is far away from the current state so it is possible that the algorithm could find non-plateau region.</a:t>
            </a:r>
            <a:endParaRPr/>
          </a:p>
          <a:p>
            <a:pPr indent="0" lvl="0" marL="0" rtl="0" algn="l">
              <a:lnSpc>
                <a:spcPct val="100000"/>
              </a:lnSpc>
              <a:spcBef>
                <a:spcPts val="400"/>
              </a:spcBef>
              <a:spcAft>
                <a:spcPts val="0"/>
              </a:spcAft>
              <a:buClr>
                <a:schemeClr val="dk1"/>
              </a:buClr>
              <a:buSzPts val="2000"/>
              <a:buNone/>
            </a:pPr>
            <a:r>
              <a:rPr b="1" lang="en-US" sz="2000"/>
              <a:t>3. Ridges:</a:t>
            </a:r>
            <a:r>
              <a:rPr lang="en-US" sz="2000"/>
              <a:t> A ridge is a special form of the local maximum. It has an area which is higher than its surrounding areas, but itself has a slope, and cannot be reached in a single move.</a:t>
            </a:r>
            <a:endParaRPr/>
          </a:p>
          <a:p>
            <a:pPr indent="0" lvl="0" marL="0" rtl="0" algn="l">
              <a:lnSpc>
                <a:spcPct val="100000"/>
              </a:lnSpc>
              <a:spcBef>
                <a:spcPts val="400"/>
              </a:spcBef>
              <a:spcAft>
                <a:spcPts val="0"/>
              </a:spcAft>
              <a:buClr>
                <a:schemeClr val="dk1"/>
              </a:buClr>
              <a:buSzPts val="2000"/>
              <a:buNone/>
            </a:pPr>
            <a:r>
              <a:rPr b="1" lang="en-US" sz="2000"/>
              <a:t>Solution:</a:t>
            </a:r>
            <a:r>
              <a:rPr lang="en-US" sz="2000"/>
              <a:t> With the use of bidirectional search, or by moving in different directions, we can improve this problem.</a:t>
            </a:r>
            <a:endParaRPr/>
          </a:p>
          <a:p>
            <a:pPr indent="-215900" lvl="0" marL="342900" rtl="0" algn="l">
              <a:lnSpc>
                <a:spcPct val="100000"/>
              </a:lnSpc>
              <a:spcBef>
                <a:spcPts val="400"/>
              </a:spcBef>
              <a:spcAft>
                <a:spcPts val="0"/>
              </a:spcAft>
              <a:buClr>
                <a:schemeClr val="dk1"/>
              </a:buClr>
              <a:buSzPts val="2000"/>
              <a:buNone/>
            </a:pPr>
            <a:r>
              <a:t/>
            </a:r>
            <a:endParaRPr sz="2000"/>
          </a:p>
          <a:p>
            <a:pPr indent="0" lvl="0" marL="0" rtl="0" algn="l">
              <a:lnSpc>
                <a:spcPct val="100000"/>
              </a:lnSpc>
              <a:spcBef>
                <a:spcPts val="400"/>
              </a:spcBef>
              <a:spcAft>
                <a:spcPts val="0"/>
              </a:spcAft>
              <a:buClr>
                <a:schemeClr val="dk1"/>
              </a:buClr>
              <a:buSzPts val="2000"/>
              <a:buNone/>
            </a:pPr>
            <a:r>
              <a:t/>
            </a:r>
            <a:endParaRPr sz="2000"/>
          </a:p>
        </p:txBody>
      </p:sp>
    </p:spTree>
  </p:cSld>
  <p:clrMapOvr>
    <a:masterClrMapping/>
  </p:clrMapOvr>
</p:sld>
</file>

<file path=ppt/slides/slide2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8" name="Shape 2498"/>
        <p:cNvGrpSpPr/>
        <p:nvPr/>
      </p:nvGrpSpPr>
      <p:grpSpPr>
        <a:xfrm>
          <a:off x="0" y="0"/>
          <a:ext cx="0" cy="0"/>
          <a:chOff x="0" y="0"/>
          <a:chExt cx="0" cy="0"/>
        </a:xfrm>
      </p:grpSpPr>
      <p:sp>
        <p:nvSpPr>
          <p:cNvPr id="2499" name="Google Shape;2499;p239"/>
          <p:cNvSpPr txBox="1"/>
          <p:nvPr>
            <p:ph type="title"/>
          </p:nvPr>
        </p:nvSpPr>
        <p:spPr>
          <a:xfrm>
            <a:off x="533400" y="228600"/>
            <a:ext cx="7467600" cy="3429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600"/>
              <a:t>Hill-climbing search</a:t>
            </a:r>
            <a:endParaRPr/>
          </a:p>
        </p:txBody>
      </p:sp>
      <p:sp>
        <p:nvSpPr>
          <p:cNvPr id="2500" name="Google Shape;2500;p239"/>
          <p:cNvSpPr txBox="1"/>
          <p:nvPr>
            <p:ph idx="1" type="body"/>
          </p:nvPr>
        </p:nvSpPr>
        <p:spPr>
          <a:xfrm>
            <a:off x="533400" y="914400"/>
            <a:ext cx="7772400" cy="52578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Simple hill climbing is the simplest way to implement a hill climbing algorithm. </a:t>
            </a:r>
            <a:r>
              <a:rPr b="1" lang="en-US" sz="2400"/>
              <a:t>It only evaluates the neighbor node state at a time and selects the first one which optimizes current cost and set it as a current state</a:t>
            </a:r>
            <a:r>
              <a:rPr lang="en-US" sz="2400"/>
              <a:t>. It only checks it's one successor state, and if it finds better than the current state, then move else be in the same state. This algorithm has the following features:</a:t>
            </a:r>
            <a:endParaRPr/>
          </a:p>
          <a:p>
            <a:pPr indent="-342900" lvl="0" marL="342900" rtl="0" algn="l">
              <a:lnSpc>
                <a:spcPct val="100000"/>
              </a:lnSpc>
              <a:spcBef>
                <a:spcPts val="480"/>
              </a:spcBef>
              <a:spcAft>
                <a:spcPts val="0"/>
              </a:spcAft>
              <a:buClr>
                <a:schemeClr val="dk1"/>
              </a:buClr>
              <a:buSzPts val="2400"/>
              <a:buChar char="•"/>
            </a:pPr>
            <a:r>
              <a:rPr lang="en-US" sz="2400"/>
              <a:t>Less time consuming</a:t>
            </a:r>
            <a:endParaRPr/>
          </a:p>
          <a:p>
            <a:pPr indent="-342900" lvl="0" marL="342900" rtl="0" algn="l">
              <a:lnSpc>
                <a:spcPct val="100000"/>
              </a:lnSpc>
              <a:spcBef>
                <a:spcPts val="480"/>
              </a:spcBef>
              <a:spcAft>
                <a:spcPts val="0"/>
              </a:spcAft>
              <a:buClr>
                <a:schemeClr val="dk1"/>
              </a:buClr>
              <a:buSzPts val="2400"/>
              <a:buChar char="•"/>
            </a:pPr>
            <a:r>
              <a:rPr lang="en-US" sz="2400"/>
              <a:t>Less optimal solution and the solution is not guaranteed</a:t>
            </a:r>
            <a:endParaRPr/>
          </a:p>
          <a:p>
            <a:pPr indent="-98425" lvl="0" marL="225425" rtl="0" algn="l">
              <a:lnSpc>
                <a:spcPct val="100000"/>
              </a:lnSpc>
              <a:spcBef>
                <a:spcPts val="400"/>
              </a:spcBef>
              <a:spcAft>
                <a:spcPts val="0"/>
              </a:spcAft>
              <a:buClr>
                <a:schemeClr val="dk1"/>
              </a:buClr>
              <a:buSzPts val="2000"/>
              <a:buNone/>
            </a:pPr>
            <a:r>
              <a:t/>
            </a:r>
            <a:endParaRPr sz="2000"/>
          </a:p>
        </p:txBody>
      </p:sp>
    </p:spTree>
  </p:cSld>
  <p:clrMapOvr>
    <a:masterClrMapping/>
  </p:clrMapOvr>
</p:sld>
</file>

<file path=ppt/slides/slide2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4" name="Shape 2504"/>
        <p:cNvGrpSpPr/>
        <p:nvPr/>
      </p:nvGrpSpPr>
      <p:grpSpPr>
        <a:xfrm>
          <a:off x="0" y="0"/>
          <a:ext cx="0" cy="0"/>
          <a:chOff x="0" y="0"/>
          <a:chExt cx="0" cy="0"/>
        </a:xfrm>
      </p:grpSpPr>
      <p:sp>
        <p:nvSpPr>
          <p:cNvPr id="2505" name="Google Shape;2505;p240"/>
          <p:cNvSpPr txBox="1"/>
          <p:nvPr>
            <p:ph type="title"/>
          </p:nvPr>
        </p:nvSpPr>
        <p:spPr>
          <a:xfrm>
            <a:off x="650875" y="0"/>
            <a:ext cx="77724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Hill climbing example </a:t>
            </a:r>
            <a:endParaRPr/>
          </a:p>
        </p:txBody>
      </p:sp>
      <p:grpSp>
        <p:nvGrpSpPr>
          <p:cNvPr id="2506" name="Google Shape;2506;p240"/>
          <p:cNvGrpSpPr/>
          <p:nvPr/>
        </p:nvGrpSpPr>
        <p:grpSpPr>
          <a:xfrm>
            <a:off x="1555750" y="1087438"/>
            <a:ext cx="1187450" cy="1285875"/>
            <a:chOff x="3519" y="1880"/>
            <a:chExt cx="748" cy="810"/>
          </a:xfrm>
        </p:grpSpPr>
        <p:grpSp>
          <p:nvGrpSpPr>
            <p:cNvPr id="2507" name="Google Shape;2507;p240"/>
            <p:cNvGrpSpPr/>
            <p:nvPr/>
          </p:nvGrpSpPr>
          <p:grpSpPr>
            <a:xfrm>
              <a:off x="3529" y="1880"/>
              <a:ext cx="738" cy="288"/>
              <a:chOff x="1282" y="2126"/>
              <a:chExt cx="738" cy="288"/>
            </a:xfrm>
          </p:grpSpPr>
          <p:grpSp>
            <p:nvGrpSpPr>
              <p:cNvPr id="2508" name="Google Shape;2508;p240"/>
              <p:cNvGrpSpPr/>
              <p:nvPr/>
            </p:nvGrpSpPr>
            <p:grpSpPr>
              <a:xfrm>
                <a:off x="1282" y="2126"/>
                <a:ext cx="246" cy="288"/>
                <a:chOff x="1287" y="1865"/>
                <a:chExt cx="246" cy="288"/>
              </a:xfrm>
            </p:grpSpPr>
            <p:sp>
              <p:nvSpPr>
                <p:cNvPr id="2509" name="Google Shape;2509;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0" name="Google Shape;2510;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grpSp>
          <p:grpSp>
            <p:nvGrpSpPr>
              <p:cNvPr id="2511" name="Google Shape;2511;p240"/>
              <p:cNvGrpSpPr/>
              <p:nvPr/>
            </p:nvGrpSpPr>
            <p:grpSpPr>
              <a:xfrm>
                <a:off x="1528" y="2126"/>
                <a:ext cx="246" cy="288"/>
                <a:chOff x="1287" y="1865"/>
                <a:chExt cx="246" cy="288"/>
              </a:xfrm>
            </p:grpSpPr>
            <p:sp>
              <p:nvSpPr>
                <p:cNvPr id="2512" name="Google Shape;2512;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3" name="Google Shape;2513;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8</a:t>
                  </a:r>
                  <a:endParaRPr b="0" i="0" sz="1400" u="none" cap="none" strike="noStrike">
                    <a:solidFill>
                      <a:srgbClr val="000000"/>
                    </a:solidFill>
                    <a:latin typeface="Arial"/>
                    <a:ea typeface="Arial"/>
                    <a:cs typeface="Arial"/>
                    <a:sym typeface="Arial"/>
                  </a:endParaRPr>
                </a:p>
              </p:txBody>
            </p:sp>
          </p:grpSp>
          <p:grpSp>
            <p:nvGrpSpPr>
              <p:cNvPr id="2514" name="Google Shape;2514;p240"/>
              <p:cNvGrpSpPr/>
              <p:nvPr/>
            </p:nvGrpSpPr>
            <p:grpSpPr>
              <a:xfrm>
                <a:off x="1774" y="2126"/>
                <a:ext cx="246" cy="288"/>
                <a:chOff x="1287" y="1865"/>
                <a:chExt cx="246" cy="288"/>
              </a:xfrm>
            </p:grpSpPr>
            <p:sp>
              <p:nvSpPr>
                <p:cNvPr id="2515" name="Google Shape;2515;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6" name="Google Shape;2516;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grpSp>
        </p:grpSp>
        <p:grpSp>
          <p:nvGrpSpPr>
            <p:cNvPr id="2517" name="Google Shape;2517;p240"/>
            <p:cNvGrpSpPr/>
            <p:nvPr/>
          </p:nvGrpSpPr>
          <p:grpSpPr>
            <a:xfrm>
              <a:off x="3524" y="2141"/>
              <a:ext cx="738" cy="288"/>
              <a:chOff x="1282" y="2126"/>
              <a:chExt cx="738" cy="288"/>
            </a:xfrm>
          </p:grpSpPr>
          <p:grpSp>
            <p:nvGrpSpPr>
              <p:cNvPr id="2518" name="Google Shape;2518;p240"/>
              <p:cNvGrpSpPr/>
              <p:nvPr/>
            </p:nvGrpSpPr>
            <p:grpSpPr>
              <a:xfrm>
                <a:off x="1282" y="2126"/>
                <a:ext cx="246" cy="288"/>
                <a:chOff x="1287" y="1865"/>
                <a:chExt cx="246" cy="288"/>
              </a:xfrm>
            </p:grpSpPr>
            <p:sp>
              <p:nvSpPr>
                <p:cNvPr id="2519" name="Google Shape;2519;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20" name="Google Shape;2520;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p:txBody>
            </p:sp>
          </p:grpSp>
          <p:grpSp>
            <p:nvGrpSpPr>
              <p:cNvPr id="2521" name="Google Shape;2521;p240"/>
              <p:cNvGrpSpPr/>
              <p:nvPr/>
            </p:nvGrpSpPr>
            <p:grpSpPr>
              <a:xfrm>
                <a:off x="1528" y="2126"/>
                <a:ext cx="246" cy="288"/>
                <a:chOff x="1287" y="1865"/>
                <a:chExt cx="246" cy="288"/>
              </a:xfrm>
            </p:grpSpPr>
            <p:sp>
              <p:nvSpPr>
                <p:cNvPr id="2522" name="Google Shape;2522;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23" name="Google Shape;2523;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6</a:t>
                  </a:r>
                  <a:endParaRPr b="0" i="0" sz="1400" u="none" cap="none" strike="noStrike">
                    <a:solidFill>
                      <a:srgbClr val="000000"/>
                    </a:solidFill>
                    <a:latin typeface="Arial"/>
                    <a:ea typeface="Arial"/>
                    <a:cs typeface="Arial"/>
                    <a:sym typeface="Arial"/>
                  </a:endParaRPr>
                </a:p>
              </p:txBody>
            </p:sp>
          </p:grpSp>
          <p:grpSp>
            <p:nvGrpSpPr>
              <p:cNvPr id="2524" name="Google Shape;2524;p240"/>
              <p:cNvGrpSpPr/>
              <p:nvPr/>
            </p:nvGrpSpPr>
            <p:grpSpPr>
              <a:xfrm>
                <a:off x="1774" y="2126"/>
                <a:ext cx="246" cy="288"/>
                <a:chOff x="1287" y="1865"/>
                <a:chExt cx="246" cy="288"/>
              </a:xfrm>
            </p:grpSpPr>
            <p:sp>
              <p:nvSpPr>
                <p:cNvPr id="2525" name="Google Shape;2525;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26" name="Google Shape;2526;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grpSp>
        </p:grpSp>
        <p:grpSp>
          <p:nvGrpSpPr>
            <p:cNvPr id="2527" name="Google Shape;2527;p240"/>
            <p:cNvGrpSpPr/>
            <p:nvPr/>
          </p:nvGrpSpPr>
          <p:grpSpPr>
            <a:xfrm>
              <a:off x="3519" y="2402"/>
              <a:ext cx="738" cy="288"/>
              <a:chOff x="1282" y="2126"/>
              <a:chExt cx="738" cy="288"/>
            </a:xfrm>
          </p:grpSpPr>
          <p:grpSp>
            <p:nvGrpSpPr>
              <p:cNvPr id="2528" name="Google Shape;2528;p240"/>
              <p:cNvGrpSpPr/>
              <p:nvPr/>
            </p:nvGrpSpPr>
            <p:grpSpPr>
              <a:xfrm>
                <a:off x="1282" y="2126"/>
                <a:ext cx="246" cy="288"/>
                <a:chOff x="1287" y="1865"/>
                <a:chExt cx="246" cy="288"/>
              </a:xfrm>
            </p:grpSpPr>
            <p:sp>
              <p:nvSpPr>
                <p:cNvPr id="2529" name="Google Shape;2529;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0" name="Google Shape;2530;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7</a:t>
                  </a:r>
                  <a:endParaRPr b="0" i="0" sz="1400" u="none" cap="none" strike="noStrike">
                    <a:solidFill>
                      <a:srgbClr val="000000"/>
                    </a:solidFill>
                    <a:latin typeface="Arial"/>
                    <a:ea typeface="Arial"/>
                    <a:cs typeface="Arial"/>
                    <a:sym typeface="Arial"/>
                  </a:endParaRPr>
                </a:p>
              </p:txBody>
            </p:sp>
          </p:grpSp>
          <p:grpSp>
            <p:nvGrpSpPr>
              <p:cNvPr id="2531" name="Google Shape;2531;p240"/>
              <p:cNvGrpSpPr/>
              <p:nvPr/>
            </p:nvGrpSpPr>
            <p:grpSpPr>
              <a:xfrm>
                <a:off x="1528" y="2126"/>
                <a:ext cx="246" cy="288"/>
                <a:chOff x="1287" y="1865"/>
                <a:chExt cx="246" cy="288"/>
              </a:xfrm>
            </p:grpSpPr>
            <p:sp>
              <p:nvSpPr>
                <p:cNvPr id="2532" name="Google Shape;2532;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3" name="Google Shape;2533;p240"/>
                <p:cNvSpPr txBox="1"/>
                <p:nvPr/>
              </p:nvSpPr>
              <p:spPr>
                <a:xfrm>
                  <a:off x="1316" y="1865"/>
                  <a:ext cx="164"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grpSp>
          <p:grpSp>
            <p:nvGrpSpPr>
              <p:cNvPr id="2534" name="Google Shape;2534;p240"/>
              <p:cNvGrpSpPr/>
              <p:nvPr/>
            </p:nvGrpSpPr>
            <p:grpSpPr>
              <a:xfrm>
                <a:off x="1774" y="2126"/>
                <a:ext cx="246" cy="288"/>
                <a:chOff x="1287" y="1865"/>
                <a:chExt cx="246" cy="288"/>
              </a:xfrm>
            </p:grpSpPr>
            <p:sp>
              <p:nvSpPr>
                <p:cNvPr id="2535" name="Google Shape;2535;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6" name="Google Shape;2536;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grpSp>
        </p:grpSp>
      </p:grpSp>
      <p:grpSp>
        <p:nvGrpSpPr>
          <p:cNvPr id="2537" name="Google Shape;2537;p240"/>
          <p:cNvGrpSpPr/>
          <p:nvPr/>
        </p:nvGrpSpPr>
        <p:grpSpPr>
          <a:xfrm>
            <a:off x="1509713" y="2971800"/>
            <a:ext cx="1187450" cy="1651000"/>
            <a:chOff x="3519" y="1880"/>
            <a:chExt cx="748" cy="1040"/>
          </a:xfrm>
        </p:grpSpPr>
        <p:grpSp>
          <p:nvGrpSpPr>
            <p:cNvPr id="2538" name="Google Shape;2538;p240"/>
            <p:cNvGrpSpPr/>
            <p:nvPr/>
          </p:nvGrpSpPr>
          <p:grpSpPr>
            <a:xfrm>
              <a:off x="3529" y="1880"/>
              <a:ext cx="738" cy="288"/>
              <a:chOff x="1282" y="2126"/>
              <a:chExt cx="738" cy="288"/>
            </a:xfrm>
          </p:grpSpPr>
          <p:grpSp>
            <p:nvGrpSpPr>
              <p:cNvPr id="2539" name="Google Shape;2539;p240"/>
              <p:cNvGrpSpPr/>
              <p:nvPr/>
            </p:nvGrpSpPr>
            <p:grpSpPr>
              <a:xfrm>
                <a:off x="1282" y="2126"/>
                <a:ext cx="246" cy="288"/>
                <a:chOff x="1287" y="1865"/>
                <a:chExt cx="246" cy="288"/>
              </a:xfrm>
            </p:grpSpPr>
            <p:sp>
              <p:nvSpPr>
                <p:cNvPr id="2540" name="Google Shape;2540;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41" name="Google Shape;2541;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grpSp>
          <p:grpSp>
            <p:nvGrpSpPr>
              <p:cNvPr id="2542" name="Google Shape;2542;p240"/>
              <p:cNvGrpSpPr/>
              <p:nvPr/>
            </p:nvGrpSpPr>
            <p:grpSpPr>
              <a:xfrm>
                <a:off x="1528" y="2126"/>
                <a:ext cx="246" cy="288"/>
                <a:chOff x="1287" y="1865"/>
                <a:chExt cx="246" cy="288"/>
              </a:xfrm>
            </p:grpSpPr>
            <p:sp>
              <p:nvSpPr>
                <p:cNvPr id="2543" name="Google Shape;2543;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44" name="Google Shape;2544;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8</a:t>
                  </a:r>
                  <a:endParaRPr b="0" i="0" sz="1400" u="none" cap="none" strike="noStrike">
                    <a:solidFill>
                      <a:srgbClr val="000000"/>
                    </a:solidFill>
                    <a:latin typeface="Arial"/>
                    <a:ea typeface="Arial"/>
                    <a:cs typeface="Arial"/>
                    <a:sym typeface="Arial"/>
                  </a:endParaRPr>
                </a:p>
              </p:txBody>
            </p:sp>
          </p:grpSp>
          <p:grpSp>
            <p:nvGrpSpPr>
              <p:cNvPr id="2545" name="Google Shape;2545;p240"/>
              <p:cNvGrpSpPr/>
              <p:nvPr/>
            </p:nvGrpSpPr>
            <p:grpSpPr>
              <a:xfrm>
                <a:off x="1774" y="2126"/>
                <a:ext cx="246" cy="288"/>
                <a:chOff x="1287" y="1865"/>
                <a:chExt cx="246" cy="288"/>
              </a:xfrm>
            </p:grpSpPr>
            <p:sp>
              <p:nvSpPr>
                <p:cNvPr id="2546" name="Google Shape;2546;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47" name="Google Shape;2547;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grpSp>
        </p:grpSp>
        <p:grpSp>
          <p:nvGrpSpPr>
            <p:cNvPr id="2548" name="Google Shape;2548;p240"/>
            <p:cNvGrpSpPr/>
            <p:nvPr/>
          </p:nvGrpSpPr>
          <p:grpSpPr>
            <a:xfrm>
              <a:off x="3524" y="2141"/>
              <a:ext cx="738" cy="288"/>
              <a:chOff x="1282" y="2126"/>
              <a:chExt cx="738" cy="288"/>
            </a:xfrm>
          </p:grpSpPr>
          <p:grpSp>
            <p:nvGrpSpPr>
              <p:cNvPr id="2549" name="Google Shape;2549;p240"/>
              <p:cNvGrpSpPr/>
              <p:nvPr/>
            </p:nvGrpSpPr>
            <p:grpSpPr>
              <a:xfrm>
                <a:off x="1282" y="2126"/>
                <a:ext cx="246" cy="288"/>
                <a:chOff x="1287" y="1865"/>
                <a:chExt cx="246" cy="288"/>
              </a:xfrm>
            </p:grpSpPr>
            <p:sp>
              <p:nvSpPr>
                <p:cNvPr id="2550" name="Google Shape;2550;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51" name="Google Shape;2551;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p:txBody>
            </p:sp>
          </p:grpSp>
          <p:grpSp>
            <p:nvGrpSpPr>
              <p:cNvPr id="2552" name="Google Shape;2552;p240"/>
              <p:cNvGrpSpPr/>
              <p:nvPr/>
            </p:nvGrpSpPr>
            <p:grpSpPr>
              <a:xfrm>
                <a:off x="1528" y="2126"/>
                <a:ext cx="246" cy="288"/>
                <a:chOff x="1287" y="1865"/>
                <a:chExt cx="246" cy="288"/>
              </a:xfrm>
            </p:grpSpPr>
            <p:sp>
              <p:nvSpPr>
                <p:cNvPr id="2553" name="Google Shape;2553;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54" name="Google Shape;2554;p240"/>
                <p:cNvSpPr txBox="1"/>
                <p:nvPr/>
              </p:nvSpPr>
              <p:spPr>
                <a:xfrm>
                  <a:off x="1316" y="1865"/>
                  <a:ext cx="116"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p:txBody>
            </p:sp>
          </p:grpSp>
          <p:grpSp>
            <p:nvGrpSpPr>
              <p:cNvPr id="2555" name="Google Shape;2555;p240"/>
              <p:cNvGrpSpPr/>
              <p:nvPr/>
            </p:nvGrpSpPr>
            <p:grpSpPr>
              <a:xfrm>
                <a:off x="1774" y="2126"/>
                <a:ext cx="246" cy="288"/>
                <a:chOff x="1287" y="1865"/>
                <a:chExt cx="246" cy="288"/>
              </a:xfrm>
            </p:grpSpPr>
            <p:sp>
              <p:nvSpPr>
                <p:cNvPr id="2556" name="Google Shape;2556;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57" name="Google Shape;2557;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grpSp>
        </p:grpSp>
        <p:grpSp>
          <p:nvGrpSpPr>
            <p:cNvPr id="2558" name="Google Shape;2558;p240"/>
            <p:cNvGrpSpPr/>
            <p:nvPr/>
          </p:nvGrpSpPr>
          <p:grpSpPr>
            <a:xfrm>
              <a:off x="3519" y="2402"/>
              <a:ext cx="738" cy="518"/>
              <a:chOff x="1282" y="2126"/>
              <a:chExt cx="738" cy="518"/>
            </a:xfrm>
          </p:grpSpPr>
          <p:grpSp>
            <p:nvGrpSpPr>
              <p:cNvPr id="2559" name="Google Shape;2559;p240"/>
              <p:cNvGrpSpPr/>
              <p:nvPr/>
            </p:nvGrpSpPr>
            <p:grpSpPr>
              <a:xfrm>
                <a:off x="1282" y="2126"/>
                <a:ext cx="246" cy="288"/>
                <a:chOff x="1287" y="1865"/>
                <a:chExt cx="246" cy="288"/>
              </a:xfrm>
            </p:grpSpPr>
            <p:sp>
              <p:nvSpPr>
                <p:cNvPr id="2560" name="Google Shape;2560;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61" name="Google Shape;2561;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7</a:t>
                  </a:r>
                  <a:endParaRPr b="0" i="0" sz="1400" u="none" cap="none" strike="noStrike">
                    <a:solidFill>
                      <a:srgbClr val="000000"/>
                    </a:solidFill>
                    <a:latin typeface="Arial"/>
                    <a:ea typeface="Arial"/>
                    <a:cs typeface="Arial"/>
                    <a:sym typeface="Arial"/>
                  </a:endParaRPr>
                </a:p>
              </p:txBody>
            </p:sp>
          </p:grpSp>
          <p:grpSp>
            <p:nvGrpSpPr>
              <p:cNvPr id="2562" name="Google Shape;2562;p240"/>
              <p:cNvGrpSpPr/>
              <p:nvPr/>
            </p:nvGrpSpPr>
            <p:grpSpPr>
              <a:xfrm>
                <a:off x="1528" y="2126"/>
                <a:ext cx="246" cy="518"/>
                <a:chOff x="1287" y="1865"/>
                <a:chExt cx="246" cy="518"/>
              </a:xfrm>
            </p:grpSpPr>
            <p:sp>
              <p:nvSpPr>
                <p:cNvPr id="2563" name="Google Shape;2563;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64" name="Google Shape;2564;p240"/>
                <p:cNvSpPr txBox="1"/>
                <p:nvPr/>
              </p:nvSpPr>
              <p:spPr>
                <a:xfrm>
                  <a:off x="1316" y="1865"/>
                  <a:ext cx="212" cy="5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6</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p:txBody>
            </p:sp>
          </p:grpSp>
          <p:grpSp>
            <p:nvGrpSpPr>
              <p:cNvPr id="2565" name="Google Shape;2565;p240"/>
              <p:cNvGrpSpPr/>
              <p:nvPr/>
            </p:nvGrpSpPr>
            <p:grpSpPr>
              <a:xfrm>
                <a:off x="1774" y="2126"/>
                <a:ext cx="246" cy="288"/>
                <a:chOff x="1287" y="1865"/>
                <a:chExt cx="246" cy="288"/>
              </a:xfrm>
            </p:grpSpPr>
            <p:sp>
              <p:nvSpPr>
                <p:cNvPr id="2566" name="Google Shape;2566;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67" name="Google Shape;2567;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grpSp>
        </p:grpSp>
      </p:grpSp>
      <p:grpSp>
        <p:nvGrpSpPr>
          <p:cNvPr id="2568" name="Google Shape;2568;p240"/>
          <p:cNvGrpSpPr/>
          <p:nvPr/>
        </p:nvGrpSpPr>
        <p:grpSpPr>
          <a:xfrm>
            <a:off x="1485900" y="4884738"/>
            <a:ext cx="1187450" cy="1285875"/>
            <a:chOff x="3519" y="1880"/>
            <a:chExt cx="748" cy="810"/>
          </a:xfrm>
        </p:grpSpPr>
        <p:grpSp>
          <p:nvGrpSpPr>
            <p:cNvPr id="2569" name="Google Shape;2569;p240"/>
            <p:cNvGrpSpPr/>
            <p:nvPr/>
          </p:nvGrpSpPr>
          <p:grpSpPr>
            <a:xfrm>
              <a:off x="3529" y="1880"/>
              <a:ext cx="738" cy="288"/>
              <a:chOff x="1282" y="2126"/>
              <a:chExt cx="738" cy="288"/>
            </a:xfrm>
          </p:grpSpPr>
          <p:grpSp>
            <p:nvGrpSpPr>
              <p:cNvPr id="2570" name="Google Shape;2570;p240"/>
              <p:cNvGrpSpPr/>
              <p:nvPr/>
            </p:nvGrpSpPr>
            <p:grpSpPr>
              <a:xfrm>
                <a:off x="1282" y="2126"/>
                <a:ext cx="246" cy="288"/>
                <a:chOff x="1287" y="1865"/>
                <a:chExt cx="246" cy="288"/>
              </a:xfrm>
            </p:grpSpPr>
            <p:sp>
              <p:nvSpPr>
                <p:cNvPr id="2571" name="Google Shape;2571;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72" name="Google Shape;2572;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grpSp>
          <p:grpSp>
            <p:nvGrpSpPr>
              <p:cNvPr id="2573" name="Google Shape;2573;p240"/>
              <p:cNvGrpSpPr/>
              <p:nvPr/>
            </p:nvGrpSpPr>
            <p:grpSpPr>
              <a:xfrm>
                <a:off x="1528" y="2126"/>
                <a:ext cx="246" cy="288"/>
                <a:chOff x="1287" y="1865"/>
                <a:chExt cx="246" cy="288"/>
              </a:xfrm>
            </p:grpSpPr>
            <p:sp>
              <p:nvSpPr>
                <p:cNvPr id="2574" name="Google Shape;2574;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75" name="Google Shape;2575;p240"/>
                <p:cNvSpPr txBox="1"/>
                <p:nvPr/>
              </p:nvSpPr>
              <p:spPr>
                <a:xfrm>
                  <a:off x="1316" y="1865"/>
                  <a:ext cx="116"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p:txBody>
            </p:sp>
          </p:grpSp>
          <p:grpSp>
            <p:nvGrpSpPr>
              <p:cNvPr id="2576" name="Google Shape;2576;p240"/>
              <p:cNvGrpSpPr/>
              <p:nvPr/>
            </p:nvGrpSpPr>
            <p:grpSpPr>
              <a:xfrm>
                <a:off x="1774" y="2126"/>
                <a:ext cx="246" cy="288"/>
                <a:chOff x="1287" y="1865"/>
                <a:chExt cx="246" cy="288"/>
              </a:xfrm>
            </p:grpSpPr>
            <p:sp>
              <p:nvSpPr>
                <p:cNvPr id="2577" name="Google Shape;2577;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78" name="Google Shape;2578;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grpSp>
        </p:grpSp>
        <p:grpSp>
          <p:nvGrpSpPr>
            <p:cNvPr id="2579" name="Google Shape;2579;p240"/>
            <p:cNvGrpSpPr/>
            <p:nvPr/>
          </p:nvGrpSpPr>
          <p:grpSpPr>
            <a:xfrm>
              <a:off x="3524" y="2141"/>
              <a:ext cx="738" cy="288"/>
              <a:chOff x="1282" y="2126"/>
              <a:chExt cx="738" cy="288"/>
            </a:xfrm>
          </p:grpSpPr>
          <p:grpSp>
            <p:nvGrpSpPr>
              <p:cNvPr id="2580" name="Google Shape;2580;p240"/>
              <p:cNvGrpSpPr/>
              <p:nvPr/>
            </p:nvGrpSpPr>
            <p:grpSpPr>
              <a:xfrm>
                <a:off x="1282" y="2126"/>
                <a:ext cx="246" cy="288"/>
                <a:chOff x="1287" y="1865"/>
                <a:chExt cx="246" cy="288"/>
              </a:xfrm>
            </p:grpSpPr>
            <p:sp>
              <p:nvSpPr>
                <p:cNvPr id="2581" name="Google Shape;2581;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2" name="Google Shape;2582;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p:txBody>
            </p:sp>
          </p:grpSp>
          <p:grpSp>
            <p:nvGrpSpPr>
              <p:cNvPr id="2583" name="Google Shape;2583;p240"/>
              <p:cNvGrpSpPr/>
              <p:nvPr/>
            </p:nvGrpSpPr>
            <p:grpSpPr>
              <a:xfrm>
                <a:off x="1528" y="2126"/>
                <a:ext cx="246" cy="288"/>
                <a:chOff x="1287" y="1865"/>
                <a:chExt cx="246" cy="288"/>
              </a:xfrm>
            </p:grpSpPr>
            <p:sp>
              <p:nvSpPr>
                <p:cNvPr id="2584" name="Google Shape;2584;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5" name="Google Shape;2585;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8</a:t>
                  </a:r>
                  <a:endParaRPr b="0" i="0" sz="1400" u="none" cap="none" strike="noStrike">
                    <a:solidFill>
                      <a:srgbClr val="000000"/>
                    </a:solidFill>
                    <a:latin typeface="Arial"/>
                    <a:ea typeface="Arial"/>
                    <a:cs typeface="Arial"/>
                    <a:sym typeface="Arial"/>
                  </a:endParaRPr>
                </a:p>
              </p:txBody>
            </p:sp>
          </p:grpSp>
          <p:grpSp>
            <p:nvGrpSpPr>
              <p:cNvPr id="2586" name="Google Shape;2586;p240"/>
              <p:cNvGrpSpPr/>
              <p:nvPr/>
            </p:nvGrpSpPr>
            <p:grpSpPr>
              <a:xfrm>
                <a:off x="1774" y="2126"/>
                <a:ext cx="246" cy="288"/>
                <a:chOff x="1287" y="1865"/>
                <a:chExt cx="246" cy="288"/>
              </a:xfrm>
            </p:grpSpPr>
            <p:sp>
              <p:nvSpPr>
                <p:cNvPr id="2587" name="Google Shape;2587;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8" name="Google Shape;2588;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grpSp>
        </p:grpSp>
        <p:grpSp>
          <p:nvGrpSpPr>
            <p:cNvPr id="2589" name="Google Shape;2589;p240"/>
            <p:cNvGrpSpPr/>
            <p:nvPr/>
          </p:nvGrpSpPr>
          <p:grpSpPr>
            <a:xfrm>
              <a:off x="3519" y="2402"/>
              <a:ext cx="738" cy="288"/>
              <a:chOff x="1282" y="2126"/>
              <a:chExt cx="738" cy="288"/>
            </a:xfrm>
          </p:grpSpPr>
          <p:grpSp>
            <p:nvGrpSpPr>
              <p:cNvPr id="2590" name="Google Shape;2590;p240"/>
              <p:cNvGrpSpPr/>
              <p:nvPr/>
            </p:nvGrpSpPr>
            <p:grpSpPr>
              <a:xfrm>
                <a:off x="1282" y="2126"/>
                <a:ext cx="246" cy="288"/>
                <a:chOff x="1287" y="1865"/>
                <a:chExt cx="246" cy="288"/>
              </a:xfrm>
            </p:grpSpPr>
            <p:sp>
              <p:nvSpPr>
                <p:cNvPr id="2591" name="Google Shape;2591;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92" name="Google Shape;2592;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7</a:t>
                  </a:r>
                  <a:endParaRPr b="0" i="0" sz="1400" u="none" cap="none" strike="noStrike">
                    <a:solidFill>
                      <a:srgbClr val="000000"/>
                    </a:solidFill>
                    <a:latin typeface="Arial"/>
                    <a:ea typeface="Arial"/>
                    <a:cs typeface="Arial"/>
                    <a:sym typeface="Arial"/>
                  </a:endParaRPr>
                </a:p>
              </p:txBody>
            </p:sp>
          </p:grpSp>
          <p:grpSp>
            <p:nvGrpSpPr>
              <p:cNvPr id="2593" name="Google Shape;2593;p240"/>
              <p:cNvGrpSpPr/>
              <p:nvPr/>
            </p:nvGrpSpPr>
            <p:grpSpPr>
              <a:xfrm>
                <a:off x="1528" y="2126"/>
                <a:ext cx="246" cy="288"/>
                <a:chOff x="1287" y="1865"/>
                <a:chExt cx="246" cy="288"/>
              </a:xfrm>
            </p:grpSpPr>
            <p:sp>
              <p:nvSpPr>
                <p:cNvPr id="2594" name="Google Shape;2594;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95" name="Google Shape;2595;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6</a:t>
                  </a:r>
                  <a:endParaRPr b="0" i="0" sz="1400" u="none" cap="none" strike="noStrike">
                    <a:solidFill>
                      <a:srgbClr val="000000"/>
                    </a:solidFill>
                    <a:latin typeface="Arial"/>
                    <a:ea typeface="Arial"/>
                    <a:cs typeface="Arial"/>
                    <a:sym typeface="Arial"/>
                  </a:endParaRPr>
                </a:p>
              </p:txBody>
            </p:sp>
          </p:grpSp>
          <p:grpSp>
            <p:nvGrpSpPr>
              <p:cNvPr id="2596" name="Google Shape;2596;p240"/>
              <p:cNvGrpSpPr/>
              <p:nvPr/>
            </p:nvGrpSpPr>
            <p:grpSpPr>
              <a:xfrm>
                <a:off x="1774" y="2126"/>
                <a:ext cx="246" cy="288"/>
                <a:chOff x="1287" y="1865"/>
                <a:chExt cx="246" cy="288"/>
              </a:xfrm>
            </p:grpSpPr>
            <p:sp>
              <p:nvSpPr>
                <p:cNvPr id="2597" name="Google Shape;2597;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98" name="Google Shape;2598;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grpSp>
        </p:grpSp>
      </p:grpSp>
      <p:grpSp>
        <p:nvGrpSpPr>
          <p:cNvPr id="2599" name="Google Shape;2599;p240"/>
          <p:cNvGrpSpPr/>
          <p:nvPr/>
        </p:nvGrpSpPr>
        <p:grpSpPr>
          <a:xfrm>
            <a:off x="6297613" y="2995613"/>
            <a:ext cx="1187450" cy="1309687"/>
            <a:chOff x="3797" y="3132"/>
            <a:chExt cx="748" cy="825"/>
          </a:xfrm>
        </p:grpSpPr>
        <p:grpSp>
          <p:nvGrpSpPr>
            <p:cNvPr id="2600" name="Google Shape;2600;p240"/>
            <p:cNvGrpSpPr/>
            <p:nvPr/>
          </p:nvGrpSpPr>
          <p:grpSpPr>
            <a:xfrm>
              <a:off x="3807" y="3147"/>
              <a:ext cx="738" cy="288"/>
              <a:chOff x="1282" y="2126"/>
              <a:chExt cx="738" cy="288"/>
            </a:xfrm>
          </p:grpSpPr>
          <p:grpSp>
            <p:nvGrpSpPr>
              <p:cNvPr id="2601" name="Google Shape;2601;p240"/>
              <p:cNvGrpSpPr/>
              <p:nvPr/>
            </p:nvGrpSpPr>
            <p:grpSpPr>
              <a:xfrm>
                <a:off x="1282" y="2126"/>
                <a:ext cx="246" cy="288"/>
                <a:chOff x="1287" y="1865"/>
                <a:chExt cx="246" cy="288"/>
              </a:xfrm>
            </p:grpSpPr>
            <p:sp>
              <p:nvSpPr>
                <p:cNvPr id="2602" name="Google Shape;2602;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03" name="Google Shape;2603;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p:txBody>
            </p:sp>
          </p:grpSp>
          <p:grpSp>
            <p:nvGrpSpPr>
              <p:cNvPr id="2604" name="Google Shape;2604;p240"/>
              <p:cNvGrpSpPr/>
              <p:nvPr/>
            </p:nvGrpSpPr>
            <p:grpSpPr>
              <a:xfrm>
                <a:off x="1528" y="2126"/>
                <a:ext cx="246" cy="288"/>
                <a:chOff x="1287" y="1865"/>
                <a:chExt cx="246" cy="288"/>
              </a:xfrm>
            </p:grpSpPr>
            <p:sp>
              <p:nvSpPr>
                <p:cNvPr id="2605" name="Google Shape;2605;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06" name="Google Shape;2606;p240"/>
                <p:cNvSpPr txBox="1"/>
                <p:nvPr/>
              </p:nvSpPr>
              <p:spPr>
                <a:xfrm>
                  <a:off x="1316" y="1865"/>
                  <a:ext cx="116"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p:txBody>
            </p:sp>
          </p:grpSp>
          <p:grpSp>
            <p:nvGrpSpPr>
              <p:cNvPr id="2607" name="Google Shape;2607;p240"/>
              <p:cNvGrpSpPr/>
              <p:nvPr/>
            </p:nvGrpSpPr>
            <p:grpSpPr>
              <a:xfrm>
                <a:off x="1774" y="2126"/>
                <a:ext cx="246" cy="288"/>
                <a:chOff x="1287" y="1865"/>
                <a:chExt cx="246" cy="288"/>
              </a:xfrm>
            </p:grpSpPr>
            <p:sp>
              <p:nvSpPr>
                <p:cNvPr id="2608" name="Google Shape;2608;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09" name="Google Shape;2609;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grpSp>
        </p:grpSp>
        <p:grpSp>
          <p:nvGrpSpPr>
            <p:cNvPr id="2610" name="Google Shape;2610;p240"/>
            <p:cNvGrpSpPr/>
            <p:nvPr/>
          </p:nvGrpSpPr>
          <p:grpSpPr>
            <a:xfrm>
              <a:off x="3802" y="3408"/>
              <a:ext cx="246" cy="288"/>
              <a:chOff x="1287" y="1865"/>
              <a:chExt cx="246" cy="288"/>
            </a:xfrm>
          </p:grpSpPr>
          <p:sp>
            <p:nvSpPr>
              <p:cNvPr id="2611" name="Google Shape;2611;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12" name="Google Shape;2612;p240"/>
              <p:cNvSpPr txBox="1"/>
              <p:nvPr/>
            </p:nvSpPr>
            <p:spPr>
              <a:xfrm>
                <a:off x="1316" y="1865"/>
                <a:ext cx="164"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grpSp>
        <p:grpSp>
          <p:nvGrpSpPr>
            <p:cNvPr id="2613" name="Google Shape;2613;p240"/>
            <p:cNvGrpSpPr/>
            <p:nvPr/>
          </p:nvGrpSpPr>
          <p:grpSpPr>
            <a:xfrm>
              <a:off x="4048" y="3408"/>
              <a:ext cx="246" cy="288"/>
              <a:chOff x="1287" y="1865"/>
              <a:chExt cx="246" cy="288"/>
            </a:xfrm>
          </p:grpSpPr>
          <p:sp>
            <p:nvSpPr>
              <p:cNvPr id="2614" name="Google Shape;2614;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15" name="Google Shape;2615;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8</a:t>
                </a:r>
                <a:endParaRPr b="0" i="0" sz="1400" u="none" cap="none" strike="noStrike">
                  <a:solidFill>
                    <a:srgbClr val="000000"/>
                  </a:solidFill>
                  <a:latin typeface="Arial"/>
                  <a:ea typeface="Arial"/>
                  <a:cs typeface="Arial"/>
                  <a:sym typeface="Arial"/>
                </a:endParaRPr>
              </a:p>
            </p:txBody>
          </p:sp>
        </p:grpSp>
        <p:grpSp>
          <p:nvGrpSpPr>
            <p:cNvPr id="2616" name="Google Shape;2616;p240"/>
            <p:cNvGrpSpPr/>
            <p:nvPr/>
          </p:nvGrpSpPr>
          <p:grpSpPr>
            <a:xfrm>
              <a:off x="4294" y="3408"/>
              <a:ext cx="246" cy="288"/>
              <a:chOff x="1287" y="1865"/>
              <a:chExt cx="246" cy="288"/>
            </a:xfrm>
          </p:grpSpPr>
          <p:sp>
            <p:nvSpPr>
              <p:cNvPr id="2617" name="Google Shape;2617;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18" name="Google Shape;2618;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grpSp>
        <p:grpSp>
          <p:nvGrpSpPr>
            <p:cNvPr id="2619" name="Google Shape;2619;p240"/>
            <p:cNvGrpSpPr/>
            <p:nvPr/>
          </p:nvGrpSpPr>
          <p:grpSpPr>
            <a:xfrm>
              <a:off x="3797" y="3669"/>
              <a:ext cx="738" cy="288"/>
              <a:chOff x="1282" y="2126"/>
              <a:chExt cx="738" cy="288"/>
            </a:xfrm>
          </p:grpSpPr>
          <p:grpSp>
            <p:nvGrpSpPr>
              <p:cNvPr id="2620" name="Google Shape;2620;p240"/>
              <p:cNvGrpSpPr/>
              <p:nvPr/>
            </p:nvGrpSpPr>
            <p:grpSpPr>
              <a:xfrm>
                <a:off x="1282" y="2126"/>
                <a:ext cx="246" cy="288"/>
                <a:chOff x="1287" y="1865"/>
                <a:chExt cx="246" cy="288"/>
              </a:xfrm>
            </p:grpSpPr>
            <p:sp>
              <p:nvSpPr>
                <p:cNvPr id="2621" name="Google Shape;2621;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2" name="Google Shape;2622;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7</a:t>
                  </a:r>
                  <a:endParaRPr b="0" i="0" sz="1400" u="none" cap="none" strike="noStrike">
                    <a:solidFill>
                      <a:srgbClr val="000000"/>
                    </a:solidFill>
                    <a:latin typeface="Arial"/>
                    <a:ea typeface="Arial"/>
                    <a:cs typeface="Arial"/>
                    <a:sym typeface="Arial"/>
                  </a:endParaRPr>
                </a:p>
              </p:txBody>
            </p:sp>
          </p:grpSp>
          <p:grpSp>
            <p:nvGrpSpPr>
              <p:cNvPr id="2623" name="Google Shape;2623;p240"/>
              <p:cNvGrpSpPr/>
              <p:nvPr/>
            </p:nvGrpSpPr>
            <p:grpSpPr>
              <a:xfrm>
                <a:off x="1528" y="2126"/>
                <a:ext cx="246" cy="288"/>
                <a:chOff x="1287" y="1865"/>
                <a:chExt cx="246" cy="288"/>
              </a:xfrm>
            </p:grpSpPr>
            <p:sp>
              <p:nvSpPr>
                <p:cNvPr id="2624" name="Google Shape;2624;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5" name="Google Shape;2625;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6</a:t>
                  </a:r>
                  <a:endParaRPr b="0" i="0" sz="1400" u="none" cap="none" strike="noStrike">
                    <a:solidFill>
                      <a:srgbClr val="000000"/>
                    </a:solidFill>
                    <a:latin typeface="Arial"/>
                    <a:ea typeface="Arial"/>
                    <a:cs typeface="Arial"/>
                    <a:sym typeface="Arial"/>
                  </a:endParaRPr>
                </a:p>
              </p:txBody>
            </p:sp>
          </p:grpSp>
          <p:grpSp>
            <p:nvGrpSpPr>
              <p:cNvPr id="2626" name="Google Shape;2626;p240"/>
              <p:cNvGrpSpPr/>
              <p:nvPr/>
            </p:nvGrpSpPr>
            <p:grpSpPr>
              <a:xfrm>
                <a:off x="1774" y="2126"/>
                <a:ext cx="246" cy="288"/>
                <a:chOff x="1287" y="1865"/>
                <a:chExt cx="246" cy="288"/>
              </a:xfrm>
            </p:grpSpPr>
            <p:sp>
              <p:nvSpPr>
                <p:cNvPr id="2627" name="Google Shape;2627;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28" name="Google Shape;2628;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grpSp>
        </p:grpSp>
        <p:sp>
          <p:nvSpPr>
            <p:cNvPr id="2629" name="Google Shape;2629;p240"/>
            <p:cNvSpPr txBox="1"/>
            <p:nvPr/>
          </p:nvSpPr>
          <p:spPr>
            <a:xfrm>
              <a:off x="4072" y="3132"/>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grpSp>
      <p:grpSp>
        <p:nvGrpSpPr>
          <p:cNvPr id="2630" name="Google Shape;2630;p240"/>
          <p:cNvGrpSpPr/>
          <p:nvPr/>
        </p:nvGrpSpPr>
        <p:grpSpPr>
          <a:xfrm>
            <a:off x="6321425" y="4860925"/>
            <a:ext cx="1187450" cy="1309688"/>
            <a:chOff x="3797" y="3132"/>
            <a:chExt cx="748" cy="825"/>
          </a:xfrm>
        </p:grpSpPr>
        <p:grpSp>
          <p:nvGrpSpPr>
            <p:cNvPr id="2631" name="Google Shape;2631;p240"/>
            <p:cNvGrpSpPr/>
            <p:nvPr/>
          </p:nvGrpSpPr>
          <p:grpSpPr>
            <a:xfrm>
              <a:off x="3807" y="3147"/>
              <a:ext cx="738" cy="288"/>
              <a:chOff x="1282" y="2126"/>
              <a:chExt cx="738" cy="288"/>
            </a:xfrm>
          </p:grpSpPr>
          <p:grpSp>
            <p:nvGrpSpPr>
              <p:cNvPr id="2632" name="Google Shape;2632;p240"/>
              <p:cNvGrpSpPr/>
              <p:nvPr/>
            </p:nvGrpSpPr>
            <p:grpSpPr>
              <a:xfrm>
                <a:off x="1282" y="2126"/>
                <a:ext cx="246" cy="288"/>
                <a:chOff x="1287" y="1865"/>
                <a:chExt cx="246" cy="288"/>
              </a:xfrm>
            </p:grpSpPr>
            <p:sp>
              <p:nvSpPr>
                <p:cNvPr id="2633" name="Google Shape;2633;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4" name="Google Shape;2634;p240"/>
                <p:cNvSpPr txBox="1"/>
                <p:nvPr/>
              </p:nvSpPr>
              <p:spPr>
                <a:xfrm>
                  <a:off x="1316" y="1865"/>
                  <a:ext cx="164"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grpSp>
          <p:grpSp>
            <p:nvGrpSpPr>
              <p:cNvPr id="2635" name="Google Shape;2635;p240"/>
              <p:cNvGrpSpPr/>
              <p:nvPr/>
            </p:nvGrpSpPr>
            <p:grpSpPr>
              <a:xfrm>
                <a:off x="1528" y="2126"/>
                <a:ext cx="246" cy="288"/>
                <a:chOff x="1287" y="1865"/>
                <a:chExt cx="246" cy="288"/>
              </a:xfrm>
            </p:grpSpPr>
            <p:sp>
              <p:nvSpPr>
                <p:cNvPr id="2636" name="Google Shape;2636;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37" name="Google Shape;2637;p240"/>
                <p:cNvSpPr txBox="1"/>
                <p:nvPr/>
              </p:nvSpPr>
              <p:spPr>
                <a:xfrm>
                  <a:off x="1316" y="1865"/>
                  <a:ext cx="116"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p:txBody>
            </p:sp>
          </p:grpSp>
          <p:grpSp>
            <p:nvGrpSpPr>
              <p:cNvPr id="2638" name="Google Shape;2638;p240"/>
              <p:cNvGrpSpPr/>
              <p:nvPr/>
            </p:nvGrpSpPr>
            <p:grpSpPr>
              <a:xfrm>
                <a:off x="1774" y="2126"/>
                <a:ext cx="246" cy="288"/>
                <a:chOff x="1287" y="1865"/>
                <a:chExt cx="246" cy="288"/>
              </a:xfrm>
            </p:grpSpPr>
            <p:sp>
              <p:nvSpPr>
                <p:cNvPr id="2639" name="Google Shape;2639;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0" name="Google Shape;2640;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grpSp>
        </p:grpSp>
        <p:grpSp>
          <p:nvGrpSpPr>
            <p:cNvPr id="2641" name="Google Shape;2641;p240"/>
            <p:cNvGrpSpPr/>
            <p:nvPr/>
          </p:nvGrpSpPr>
          <p:grpSpPr>
            <a:xfrm>
              <a:off x="3802" y="3408"/>
              <a:ext cx="246" cy="288"/>
              <a:chOff x="1287" y="1865"/>
              <a:chExt cx="246" cy="288"/>
            </a:xfrm>
          </p:grpSpPr>
          <p:sp>
            <p:nvSpPr>
              <p:cNvPr id="2642" name="Google Shape;2642;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3" name="Google Shape;2643;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p:txBody>
          </p:sp>
        </p:grpSp>
        <p:grpSp>
          <p:nvGrpSpPr>
            <p:cNvPr id="2644" name="Google Shape;2644;p240"/>
            <p:cNvGrpSpPr/>
            <p:nvPr/>
          </p:nvGrpSpPr>
          <p:grpSpPr>
            <a:xfrm>
              <a:off x="4048" y="3408"/>
              <a:ext cx="246" cy="288"/>
              <a:chOff x="1287" y="1865"/>
              <a:chExt cx="246" cy="288"/>
            </a:xfrm>
          </p:grpSpPr>
          <p:sp>
            <p:nvSpPr>
              <p:cNvPr id="2645" name="Google Shape;2645;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6" name="Google Shape;2646;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8</a:t>
                </a:r>
                <a:endParaRPr b="0" i="0" sz="1400" u="none" cap="none" strike="noStrike">
                  <a:solidFill>
                    <a:srgbClr val="000000"/>
                  </a:solidFill>
                  <a:latin typeface="Arial"/>
                  <a:ea typeface="Arial"/>
                  <a:cs typeface="Arial"/>
                  <a:sym typeface="Arial"/>
                </a:endParaRPr>
              </a:p>
            </p:txBody>
          </p:sp>
        </p:grpSp>
        <p:grpSp>
          <p:nvGrpSpPr>
            <p:cNvPr id="2647" name="Google Shape;2647;p240"/>
            <p:cNvGrpSpPr/>
            <p:nvPr/>
          </p:nvGrpSpPr>
          <p:grpSpPr>
            <a:xfrm>
              <a:off x="4294" y="3408"/>
              <a:ext cx="246" cy="288"/>
              <a:chOff x="1287" y="1865"/>
              <a:chExt cx="246" cy="288"/>
            </a:xfrm>
          </p:grpSpPr>
          <p:sp>
            <p:nvSpPr>
              <p:cNvPr id="2648" name="Google Shape;2648;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9" name="Google Shape;2649;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grpSp>
        <p:grpSp>
          <p:nvGrpSpPr>
            <p:cNvPr id="2650" name="Google Shape;2650;p240"/>
            <p:cNvGrpSpPr/>
            <p:nvPr/>
          </p:nvGrpSpPr>
          <p:grpSpPr>
            <a:xfrm>
              <a:off x="3797" y="3669"/>
              <a:ext cx="738" cy="288"/>
              <a:chOff x="1282" y="2126"/>
              <a:chExt cx="738" cy="288"/>
            </a:xfrm>
          </p:grpSpPr>
          <p:grpSp>
            <p:nvGrpSpPr>
              <p:cNvPr id="2651" name="Google Shape;2651;p240"/>
              <p:cNvGrpSpPr/>
              <p:nvPr/>
            </p:nvGrpSpPr>
            <p:grpSpPr>
              <a:xfrm>
                <a:off x="1282" y="2126"/>
                <a:ext cx="246" cy="288"/>
                <a:chOff x="1287" y="1865"/>
                <a:chExt cx="246" cy="288"/>
              </a:xfrm>
            </p:grpSpPr>
            <p:sp>
              <p:nvSpPr>
                <p:cNvPr id="2652" name="Google Shape;2652;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53" name="Google Shape;2653;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7</a:t>
                  </a:r>
                  <a:endParaRPr b="0" i="0" sz="1400" u="none" cap="none" strike="noStrike">
                    <a:solidFill>
                      <a:srgbClr val="000000"/>
                    </a:solidFill>
                    <a:latin typeface="Arial"/>
                    <a:ea typeface="Arial"/>
                    <a:cs typeface="Arial"/>
                    <a:sym typeface="Arial"/>
                  </a:endParaRPr>
                </a:p>
              </p:txBody>
            </p:sp>
          </p:grpSp>
          <p:grpSp>
            <p:nvGrpSpPr>
              <p:cNvPr id="2654" name="Google Shape;2654;p240"/>
              <p:cNvGrpSpPr/>
              <p:nvPr/>
            </p:nvGrpSpPr>
            <p:grpSpPr>
              <a:xfrm>
                <a:off x="1528" y="2126"/>
                <a:ext cx="246" cy="288"/>
                <a:chOff x="1287" y="1865"/>
                <a:chExt cx="246" cy="288"/>
              </a:xfrm>
            </p:grpSpPr>
            <p:sp>
              <p:nvSpPr>
                <p:cNvPr id="2655" name="Google Shape;2655;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56" name="Google Shape;2656;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6</a:t>
                  </a:r>
                  <a:endParaRPr b="0" i="0" sz="1400" u="none" cap="none" strike="noStrike">
                    <a:solidFill>
                      <a:srgbClr val="000000"/>
                    </a:solidFill>
                    <a:latin typeface="Arial"/>
                    <a:ea typeface="Arial"/>
                    <a:cs typeface="Arial"/>
                    <a:sym typeface="Arial"/>
                  </a:endParaRPr>
                </a:p>
              </p:txBody>
            </p:sp>
          </p:grpSp>
          <p:grpSp>
            <p:nvGrpSpPr>
              <p:cNvPr id="2657" name="Google Shape;2657;p240"/>
              <p:cNvGrpSpPr/>
              <p:nvPr/>
            </p:nvGrpSpPr>
            <p:grpSpPr>
              <a:xfrm>
                <a:off x="1774" y="2126"/>
                <a:ext cx="246" cy="288"/>
                <a:chOff x="1287" y="1865"/>
                <a:chExt cx="246" cy="288"/>
              </a:xfrm>
            </p:grpSpPr>
            <p:sp>
              <p:nvSpPr>
                <p:cNvPr id="2658" name="Google Shape;2658;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59" name="Google Shape;2659;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grpSp>
        </p:grpSp>
        <p:sp>
          <p:nvSpPr>
            <p:cNvPr id="2660" name="Google Shape;2660;p240"/>
            <p:cNvSpPr txBox="1"/>
            <p:nvPr/>
          </p:nvSpPr>
          <p:spPr>
            <a:xfrm>
              <a:off x="4072" y="3132"/>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grpSp>
      <p:grpSp>
        <p:nvGrpSpPr>
          <p:cNvPr id="2661" name="Google Shape;2661;p240"/>
          <p:cNvGrpSpPr/>
          <p:nvPr/>
        </p:nvGrpSpPr>
        <p:grpSpPr>
          <a:xfrm>
            <a:off x="6230938" y="1106488"/>
            <a:ext cx="1187450" cy="1309687"/>
            <a:chOff x="3797" y="3132"/>
            <a:chExt cx="748" cy="825"/>
          </a:xfrm>
        </p:grpSpPr>
        <p:grpSp>
          <p:nvGrpSpPr>
            <p:cNvPr id="2662" name="Google Shape;2662;p240"/>
            <p:cNvGrpSpPr/>
            <p:nvPr/>
          </p:nvGrpSpPr>
          <p:grpSpPr>
            <a:xfrm>
              <a:off x="3807" y="3147"/>
              <a:ext cx="738" cy="288"/>
              <a:chOff x="1282" y="2126"/>
              <a:chExt cx="738" cy="288"/>
            </a:xfrm>
          </p:grpSpPr>
          <p:grpSp>
            <p:nvGrpSpPr>
              <p:cNvPr id="2663" name="Google Shape;2663;p240"/>
              <p:cNvGrpSpPr/>
              <p:nvPr/>
            </p:nvGrpSpPr>
            <p:grpSpPr>
              <a:xfrm>
                <a:off x="1282" y="2126"/>
                <a:ext cx="246" cy="288"/>
                <a:chOff x="1287" y="1865"/>
                <a:chExt cx="246" cy="288"/>
              </a:xfrm>
            </p:grpSpPr>
            <p:sp>
              <p:nvSpPr>
                <p:cNvPr id="2664" name="Google Shape;2664;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65" name="Google Shape;2665;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p:txBody>
            </p:sp>
          </p:grpSp>
          <p:grpSp>
            <p:nvGrpSpPr>
              <p:cNvPr id="2666" name="Google Shape;2666;p240"/>
              <p:cNvGrpSpPr/>
              <p:nvPr/>
            </p:nvGrpSpPr>
            <p:grpSpPr>
              <a:xfrm>
                <a:off x="1528" y="2126"/>
                <a:ext cx="246" cy="288"/>
                <a:chOff x="1287" y="1865"/>
                <a:chExt cx="246" cy="288"/>
              </a:xfrm>
            </p:grpSpPr>
            <p:sp>
              <p:nvSpPr>
                <p:cNvPr id="2667" name="Google Shape;2667;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68" name="Google Shape;2668;p240"/>
                <p:cNvSpPr txBox="1"/>
                <p:nvPr/>
              </p:nvSpPr>
              <p:spPr>
                <a:xfrm>
                  <a:off x="1316" y="1865"/>
                  <a:ext cx="116"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p:txBody>
            </p:sp>
          </p:grpSp>
          <p:grpSp>
            <p:nvGrpSpPr>
              <p:cNvPr id="2669" name="Google Shape;2669;p240"/>
              <p:cNvGrpSpPr/>
              <p:nvPr/>
            </p:nvGrpSpPr>
            <p:grpSpPr>
              <a:xfrm>
                <a:off x="1774" y="2126"/>
                <a:ext cx="246" cy="288"/>
                <a:chOff x="1287" y="1865"/>
                <a:chExt cx="246" cy="288"/>
              </a:xfrm>
            </p:grpSpPr>
            <p:sp>
              <p:nvSpPr>
                <p:cNvPr id="2670" name="Google Shape;2670;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71" name="Google Shape;2671;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grpSp>
        </p:grpSp>
        <p:grpSp>
          <p:nvGrpSpPr>
            <p:cNvPr id="2672" name="Google Shape;2672;p240"/>
            <p:cNvGrpSpPr/>
            <p:nvPr/>
          </p:nvGrpSpPr>
          <p:grpSpPr>
            <a:xfrm>
              <a:off x="3802" y="3408"/>
              <a:ext cx="289" cy="288"/>
              <a:chOff x="1287" y="1865"/>
              <a:chExt cx="289" cy="288"/>
            </a:xfrm>
          </p:grpSpPr>
          <p:sp>
            <p:nvSpPr>
              <p:cNvPr id="2673" name="Google Shape;2673;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74" name="Google Shape;2674;p240"/>
              <p:cNvSpPr txBox="1"/>
              <p:nvPr/>
            </p:nvSpPr>
            <p:spPr>
              <a:xfrm>
                <a:off x="1316" y="1865"/>
                <a:ext cx="260"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8 </a:t>
                </a:r>
                <a:endParaRPr b="0" i="0" sz="1400" u="none" cap="none" strike="noStrike">
                  <a:solidFill>
                    <a:srgbClr val="000000"/>
                  </a:solidFill>
                  <a:latin typeface="Arial"/>
                  <a:ea typeface="Arial"/>
                  <a:cs typeface="Arial"/>
                  <a:sym typeface="Arial"/>
                </a:endParaRPr>
              </a:p>
            </p:txBody>
          </p:sp>
        </p:grpSp>
        <p:grpSp>
          <p:nvGrpSpPr>
            <p:cNvPr id="2675" name="Google Shape;2675;p240"/>
            <p:cNvGrpSpPr/>
            <p:nvPr/>
          </p:nvGrpSpPr>
          <p:grpSpPr>
            <a:xfrm>
              <a:off x="4048" y="3408"/>
              <a:ext cx="246" cy="288"/>
              <a:chOff x="1287" y="1865"/>
              <a:chExt cx="246" cy="288"/>
            </a:xfrm>
          </p:grpSpPr>
          <p:sp>
            <p:nvSpPr>
              <p:cNvPr id="2676" name="Google Shape;2676;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77" name="Google Shape;2677;p240"/>
              <p:cNvSpPr txBox="1"/>
              <p:nvPr/>
            </p:nvSpPr>
            <p:spPr>
              <a:xfrm>
                <a:off x="1316" y="1865"/>
                <a:ext cx="164"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grpSp>
        <p:grpSp>
          <p:nvGrpSpPr>
            <p:cNvPr id="2678" name="Google Shape;2678;p240"/>
            <p:cNvGrpSpPr/>
            <p:nvPr/>
          </p:nvGrpSpPr>
          <p:grpSpPr>
            <a:xfrm>
              <a:off x="4294" y="3408"/>
              <a:ext cx="246" cy="288"/>
              <a:chOff x="1287" y="1865"/>
              <a:chExt cx="246" cy="288"/>
            </a:xfrm>
          </p:grpSpPr>
          <p:sp>
            <p:nvSpPr>
              <p:cNvPr id="2679" name="Google Shape;2679;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80" name="Google Shape;2680;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grpSp>
        <p:grpSp>
          <p:nvGrpSpPr>
            <p:cNvPr id="2681" name="Google Shape;2681;p240"/>
            <p:cNvGrpSpPr/>
            <p:nvPr/>
          </p:nvGrpSpPr>
          <p:grpSpPr>
            <a:xfrm>
              <a:off x="3797" y="3669"/>
              <a:ext cx="738" cy="288"/>
              <a:chOff x="1282" y="2126"/>
              <a:chExt cx="738" cy="288"/>
            </a:xfrm>
          </p:grpSpPr>
          <p:grpSp>
            <p:nvGrpSpPr>
              <p:cNvPr id="2682" name="Google Shape;2682;p240"/>
              <p:cNvGrpSpPr/>
              <p:nvPr/>
            </p:nvGrpSpPr>
            <p:grpSpPr>
              <a:xfrm>
                <a:off x="1282" y="2126"/>
                <a:ext cx="246" cy="288"/>
                <a:chOff x="1287" y="1865"/>
                <a:chExt cx="246" cy="288"/>
              </a:xfrm>
            </p:grpSpPr>
            <p:sp>
              <p:nvSpPr>
                <p:cNvPr id="2683" name="Google Shape;2683;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84" name="Google Shape;2684;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7</a:t>
                  </a:r>
                  <a:endParaRPr b="0" i="0" sz="1400" u="none" cap="none" strike="noStrike">
                    <a:solidFill>
                      <a:srgbClr val="000000"/>
                    </a:solidFill>
                    <a:latin typeface="Arial"/>
                    <a:ea typeface="Arial"/>
                    <a:cs typeface="Arial"/>
                    <a:sym typeface="Arial"/>
                  </a:endParaRPr>
                </a:p>
              </p:txBody>
            </p:sp>
          </p:grpSp>
          <p:grpSp>
            <p:nvGrpSpPr>
              <p:cNvPr id="2685" name="Google Shape;2685;p240"/>
              <p:cNvGrpSpPr/>
              <p:nvPr/>
            </p:nvGrpSpPr>
            <p:grpSpPr>
              <a:xfrm>
                <a:off x="1528" y="2126"/>
                <a:ext cx="246" cy="288"/>
                <a:chOff x="1287" y="1865"/>
                <a:chExt cx="246" cy="288"/>
              </a:xfrm>
            </p:grpSpPr>
            <p:sp>
              <p:nvSpPr>
                <p:cNvPr id="2686" name="Google Shape;2686;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87" name="Google Shape;2687;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6</a:t>
                  </a:r>
                  <a:endParaRPr b="0" i="0" sz="1400" u="none" cap="none" strike="noStrike">
                    <a:solidFill>
                      <a:srgbClr val="000000"/>
                    </a:solidFill>
                    <a:latin typeface="Arial"/>
                    <a:ea typeface="Arial"/>
                    <a:cs typeface="Arial"/>
                    <a:sym typeface="Arial"/>
                  </a:endParaRPr>
                </a:p>
              </p:txBody>
            </p:sp>
          </p:grpSp>
          <p:grpSp>
            <p:nvGrpSpPr>
              <p:cNvPr id="2688" name="Google Shape;2688;p240"/>
              <p:cNvGrpSpPr/>
              <p:nvPr/>
            </p:nvGrpSpPr>
            <p:grpSpPr>
              <a:xfrm>
                <a:off x="1774" y="2126"/>
                <a:ext cx="246" cy="288"/>
                <a:chOff x="1287" y="1865"/>
                <a:chExt cx="246" cy="288"/>
              </a:xfrm>
            </p:grpSpPr>
            <p:sp>
              <p:nvSpPr>
                <p:cNvPr id="2689" name="Google Shape;2689;p240"/>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90" name="Google Shape;2690;p240"/>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grpSp>
        </p:grpSp>
        <p:sp>
          <p:nvSpPr>
            <p:cNvPr id="2691" name="Google Shape;2691;p240"/>
            <p:cNvSpPr txBox="1"/>
            <p:nvPr/>
          </p:nvSpPr>
          <p:spPr>
            <a:xfrm>
              <a:off x="4072" y="3132"/>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grpSp>
      <p:sp>
        <p:nvSpPr>
          <p:cNvPr id="2692" name="Google Shape;2692;p240"/>
          <p:cNvSpPr txBox="1"/>
          <p:nvPr/>
        </p:nvSpPr>
        <p:spPr>
          <a:xfrm>
            <a:off x="522288" y="1501775"/>
            <a:ext cx="7080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start</a:t>
            </a:r>
            <a:endParaRPr b="0" i="0" sz="1400" u="none" cap="none" strike="noStrike">
              <a:solidFill>
                <a:srgbClr val="000000"/>
              </a:solidFill>
              <a:latin typeface="Arial"/>
              <a:ea typeface="Arial"/>
              <a:cs typeface="Arial"/>
              <a:sym typeface="Arial"/>
            </a:endParaRPr>
          </a:p>
        </p:txBody>
      </p:sp>
      <p:sp>
        <p:nvSpPr>
          <p:cNvPr id="2693" name="Google Shape;2693;p240"/>
          <p:cNvSpPr txBox="1"/>
          <p:nvPr/>
        </p:nvSpPr>
        <p:spPr>
          <a:xfrm>
            <a:off x="5399088" y="1568450"/>
            <a:ext cx="7080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goal</a:t>
            </a:r>
            <a:endParaRPr b="0" i="0" sz="1400" u="none" cap="none" strike="noStrike">
              <a:solidFill>
                <a:srgbClr val="000000"/>
              </a:solidFill>
              <a:latin typeface="Arial"/>
              <a:ea typeface="Arial"/>
              <a:cs typeface="Arial"/>
              <a:sym typeface="Arial"/>
            </a:endParaRPr>
          </a:p>
        </p:txBody>
      </p:sp>
      <p:grpSp>
        <p:nvGrpSpPr>
          <p:cNvPr id="2694" name="Google Shape;2694;p240"/>
          <p:cNvGrpSpPr/>
          <p:nvPr/>
        </p:nvGrpSpPr>
        <p:grpSpPr>
          <a:xfrm>
            <a:off x="1230313" y="2373313"/>
            <a:ext cx="1882775" cy="598487"/>
            <a:chOff x="686" y="1661"/>
            <a:chExt cx="1186" cy="377"/>
          </a:xfrm>
        </p:grpSpPr>
        <p:cxnSp>
          <p:nvCxnSpPr>
            <p:cNvPr id="2695" name="Google Shape;2695;p240"/>
            <p:cNvCxnSpPr/>
            <p:nvPr/>
          </p:nvCxnSpPr>
          <p:spPr>
            <a:xfrm>
              <a:off x="1258" y="1661"/>
              <a:ext cx="0" cy="377"/>
            </a:xfrm>
            <a:prstGeom prst="straightConnector1">
              <a:avLst/>
            </a:prstGeom>
            <a:noFill/>
            <a:ln cap="flat" cmpd="sng" w="9525">
              <a:solidFill>
                <a:schemeClr val="dk1"/>
              </a:solidFill>
              <a:prstDash val="solid"/>
              <a:round/>
              <a:headEnd len="sm" w="sm" type="none"/>
              <a:tailEnd len="med" w="med" type="triangle"/>
            </a:ln>
          </p:spPr>
        </p:cxnSp>
        <p:cxnSp>
          <p:nvCxnSpPr>
            <p:cNvPr id="2696" name="Google Shape;2696;p240"/>
            <p:cNvCxnSpPr/>
            <p:nvPr/>
          </p:nvCxnSpPr>
          <p:spPr>
            <a:xfrm>
              <a:off x="1288" y="1661"/>
              <a:ext cx="584" cy="259"/>
            </a:xfrm>
            <a:prstGeom prst="straightConnector1">
              <a:avLst/>
            </a:prstGeom>
            <a:noFill/>
            <a:ln cap="flat" cmpd="sng" w="9525">
              <a:solidFill>
                <a:schemeClr val="dk1"/>
              </a:solidFill>
              <a:prstDash val="solid"/>
              <a:round/>
              <a:headEnd len="sm" w="sm" type="none"/>
              <a:tailEnd len="med" w="med" type="triangle"/>
            </a:ln>
          </p:spPr>
        </p:cxnSp>
        <p:cxnSp>
          <p:nvCxnSpPr>
            <p:cNvPr id="2697" name="Google Shape;2697;p240"/>
            <p:cNvCxnSpPr/>
            <p:nvPr/>
          </p:nvCxnSpPr>
          <p:spPr>
            <a:xfrm flipH="1">
              <a:off x="686" y="1661"/>
              <a:ext cx="572" cy="259"/>
            </a:xfrm>
            <a:prstGeom prst="straightConnector1">
              <a:avLst/>
            </a:prstGeom>
            <a:noFill/>
            <a:ln cap="flat" cmpd="sng" w="9525">
              <a:solidFill>
                <a:schemeClr val="dk1"/>
              </a:solidFill>
              <a:prstDash val="solid"/>
              <a:round/>
              <a:headEnd len="sm" w="sm" type="none"/>
              <a:tailEnd len="med" w="med" type="triangle"/>
            </a:ln>
          </p:spPr>
        </p:cxnSp>
      </p:grpSp>
      <p:grpSp>
        <p:nvGrpSpPr>
          <p:cNvPr id="2698" name="Google Shape;2698;p240"/>
          <p:cNvGrpSpPr/>
          <p:nvPr/>
        </p:nvGrpSpPr>
        <p:grpSpPr>
          <a:xfrm>
            <a:off x="1131888" y="4257675"/>
            <a:ext cx="1882775" cy="598488"/>
            <a:chOff x="686" y="1661"/>
            <a:chExt cx="1186" cy="377"/>
          </a:xfrm>
        </p:grpSpPr>
        <p:cxnSp>
          <p:nvCxnSpPr>
            <p:cNvPr id="2699" name="Google Shape;2699;p240"/>
            <p:cNvCxnSpPr/>
            <p:nvPr/>
          </p:nvCxnSpPr>
          <p:spPr>
            <a:xfrm>
              <a:off x="1258" y="1661"/>
              <a:ext cx="0" cy="377"/>
            </a:xfrm>
            <a:prstGeom prst="straightConnector1">
              <a:avLst/>
            </a:prstGeom>
            <a:noFill/>
            <a:ln cap="flat" cmpd="sng" w="9525">
              <a:solidFill>
                <a:schemeClr val="dk1"/>
              </a:solidFill>
              <a:prstDash val="solid"/>
              <a:round/>
              <a:headEnd len="sm" w="sm" type="none"/>
              <a:tailEnd len="med" w="med" type="triangle"/>
            </a:ln>
          </p:spPr>
        </p:cxnSp>
        <p:cxnSp>
          <p:nvCxnSpPr>
            <p:cNvPr id="2700" name="Google Shape;2700;p240"/>
            <p:cNvCxnSpPr/>
            <p:nvPr/>
          </p:nvCxnSpPr>
          <p:spPr>
            <a:xfrm>
              <a:off x="1288" y="1661"/>
              <a:ext cx="584" cy="259"/>
            </a:xfrm>
            <a:prstGeom prst="straightConnector1">
              <a:avLst/>
            </a:prstGeom>
            <a:noFill/>
            <a:ln cap="flat" cmpd="sng" w="9525">
              <a:solidFill>
                <a:schemeClr val="dk1"/>
              </a:solidFill>
              <a:prstDash val="solid"/>
              <a:round/>
              <a:headEnd len="sm" w="sm" type="none"/>
              <a:tailEnd len="med" w="med" type="triangle"/>
            </a:ln>
          </p:spPr>
        </p:cxnSp>
        <p:cxnSp>
          <p:nvCxnSpPr>
            <p:cNvPr id="2701" name="Google Shape;2701;p240"/>
            <p:cNvCxnSpPr/>
            <p:nvPr/>
          </p:nvCxnSpPr>
          <p:spPr>
            <a:xfrm flipH="1">
              <a:off x="686" y="1661"/>
              <a:ext cx="572" cy="259"/>
            </a:xfrm>
            <a:prstGeom prst="straightConnector1">
              <a:avLst/>
            </a:prstGeom>
            <a:noFill/>
            <a:ln cap="flat" cmpd="sng" w="9525">
              <a:solidFill>
                <a:schemeClr val="dk1"/>
              </a:solidFill>
              <a:prstDash val="solid"/>
              <a:round/>
              <a:headEnd len="sm" w="sm" type="none"/>
              <a:tailEnd len="med" w="med" type="triangle"/>
            </a:ln>
          </p:spPr>
        </p:cxnSp>
      </p:grpSp>
      <p:sp>
        <p:nvSpPr>
          <p:cNvPr id="2702" name="Google Shape;2702;p240"/>
          <p:cNvSpPr txBox="1"/>
          <p:nvPr/>
        </p:nvSpPr>
        <p:spPr>
          <a:xfrm>
            <a:off x="792163" y="2586038"/>
            <a:ext cx="438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sp>
        <p:nvSpPr>
          <p:cNvPr id="2703" name="Google Shape;2703;p240"/>
          <p:cNvSpPr txBox="1"/>
          <p:nvPr/>
        </p:nvSpPr>
        <p:spPr>
          <a:xfrm>
            <a:off x="2743200" y="3367088"/>
            <a:ext cx="914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h = -3</a:t>
            </a:r>
            <a:endParaRPr b="0" i="0" sz="1400" u="none" cap="none" strike="noStrike">
              <a:solidFill>
                <a:srgbClr val="000000"/>
              </a:solidFill>
              <a:latin typeface="Arial"/>
              <a:ea typeface="Arial"/>
              <a:cs typeface="Arial"/>
              <a:sym typeface="Arial"/>
            </a:endParaRPr>
          </a:p>
        </p:txBody>
      </p:sp>
      <p:sp>
        <p:nvSpPr>
          <p:cNvPr id="2704" name="Google Shape;2704;p240"/>
          <p:cNvSpPr txBox="1"/>
          <p:nvPr/>
        </p:nvSpPr>
        <p:spPr>
          <a:xfrm>
            <a:off x="595313" y="5908675"/>
            <a:ext cx="914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h = -3</a:t>
            </a:r>
            <a:endParaRPr b="0" i="0" sz="1400" u="none" cap="none" strike="noStrike">
              <a:solidFill>
                <a:srgbClr val="000000"/>
              </a:solidFill>
              <a:latin typeface="Arial"/>
              <a:ea typeface="Arial"/>
              <a:cs typeface="Arial"/>
              <a:sym typeface="Arial"/>
            </a:endParaRPr>
          </a:p>
        </p:txBody>
      </p:sp>
      <p:sp>
        <p:nvSpPr>
          <p:cNvPr id="2705" name="Google Shape;2705;p240"/>
          <p:cNvSpPr txBox="1"/>
          <p:nvPr/>
        </p:nvSpPr>
        <p:spPr>
          <a:xfrm>
            <a:off x="7508875" y="5280025"/>
            <a:ext cx="914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h = -2</a:t>
            </a:r>
            <a:endParaRPr b="0" i="0" sz="1400" u="none" cap="none" strike="noStrike">
              <a:solidFill>
                <a:srgbClr val="000000"/>
              </a:solidFill>
              <a:latin typeface="Arial"/>
              <a:ea typeface="Arial"/>
              <a:cs typeface="Arial"/>
              <a:sym typeface="Arial"/>
            </a:endParaRPr>
          </a:p>
        </p:txBody>
      </p:sp>
      <p:sp>
        <p:nvSpPr>
          <p:cNvPr id="2706" name="Google Shape;2706;p240"/>
          <p:cNvSpPr txBox="1"/>
          <p:nvPr/>
        </p:nvSpPr>
        <p:spPr>
          <a:xfrm>
            <a:off x="7508875" y="3433763"/>
            <a:ext cx="914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h = -1</a:t>
            </a:r>
            <a:endParaRPr b="0" i="0" sz="1400" u="none" cap="none" strike="noStrike">
              <a:solidFill>
                <a:srgbClr val="000000"/>
              </a:solidFill>
              <a:latin typeface="Arial"/>
              <a:ea typeface="Arial"/>
              <a:cs typeface="Arial"/>
              <a:sym typeface="Arial"/>
            </a:endParaRPr>
          </a:p>
        </p:txBody>
      </p:sp>
      <p:sp>
        <p:nvSpPr>
          <p:cNvPr id="2707" name="Google Shape;2707;p240"/>
          <p:cNvSpPr txBox="1"/>
          <p:nvPr/>
        </p:nvSpPr>
        <p:spPr>
          <a:xfrm>
            <a:off x="7508875" y="1544638"/>
            <a:ext cx="8128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h = 0</a:t>
            </a:r>
            <a:endParaRPr b="0" i="0" sz="1400" u="none" cap="none" strike="noStrike">
              <a:solidFill>
                <a:srgbClr val="000000"/>
              </a:solidFill>
              <a:latin typeface="Arial"/>
              <a:ea typeface="Arial"/>
              <a:cs typeface="Arial"/>
              <a:sym typeface="Arial"/>
            </a:endParaRPr>
          </a:p>
        </p:txBody>
      </p:sp>
      <p:sp>
        <p:nvSpPr>
          <p:cNvPr id="2708" name="Google Shape;2708;p240"/>
          <p:cNvSpPr txBox="1"/>
          <p:nvPr/>
        </p:nvSpPr>
        <p:spPr>
          <a:xfrm>
            <a:off x="2895600" y="1611313"/>
            <a:ext cx="9144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h = -4</a:t>
            </a:r>
            <a:endParaRPr b="0" i="0" sz="1400" u="none" cap="none" strike="noStrike">
              <a:solidFill>
                <a:srgbClr val="000000"/>
              </a:solidFill>
              <a:latin typeface="Arial"/>
              <a:ea typeface="Arial"/>
              <a:cs typeface="Arial"/>
              <a:sym typeface="Arial"/>
            </a:endParaRPr>
          </a:p>
        </p:txBody>
      </p:sp>
      <p:sp>
        <p:nvSpPr>
          <p:cNvPr id="2709" name="Google Shape;2709;p240"/>
          <p:cNvSpPr txBox="1"/>
          <p:nvPr/>
        </p:nvSpPr>
        <p:spPr>
          <a:xfrm>
            <a:off x="3014663" y="2586038"/>
            <a:ext cx="438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sp>
        <p:nvSpPr>
          <p:cNvPr id="2710" name="Google Shape;2710;p240"/>
          <p:cNvSpPr txBox="1"/>
          <p:nvPr/>
        </p:nvSpPr>
        <p:spPr>
          <a:xfrm>
            <a:off x="3371850" y="5908675"/>
            <a:ext cx="438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sp>
        <p:nvSpPr>
          <p:cNvPr id="2711" name="Google Shape;2711;p240"/>
          <p:cNvSpPr txBox="1"/>
          <p:nvPr/>
        </p:nvSpPr>
        <p:spPr>
          <a:xfrm>
            <a:off x="3014663" y="4473575"/>
            <a:ext cx="438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sp>
        <p:nvSpPr>
          <p:cNvPr id="2712" name="Google Shape;2712;p240"/>
          <p:cNvSpPr txBox="1"/>
          <p:nvPr/>
        </p:nvSpPr>
        <p:spPr>
          <a:xfrm>
            <a:off x="693738" y="4473575"/>
            <a:ext cx="438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sp>
        <p:nvSpPr>
          <p:cNvPr id="2713" name="Google Shape;2713;p240"/>
          <p:cNvSpPr txBox="1"/>
          <p:nvPr/>
        </p:nvSpPr>
        <p:spPr>
          <a:xfrm>
            <a:off x="5265738" y="2514600"/>
            <a:ext cx="438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FF0000"/>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cxnSp>
        <p:nvCxnSpPr>
          <p:cNvPr id="2714" name="Google Shape;2714;p240"/>
          <p:cNvCxnSpPr/>
          <p:nvPr/>
        </p:nvCxnSpPr>
        <p:spPr>
          <a:xfrm rot="10800000">
            <a:off x="6910388" y="4305300"/>
            <a:ext cx="0" cy="579438"/>
          </a:xfrm>
          <a:prstGeom prst="straightConnector1">
            <a:avLst/>
          </a:prstGeom>
          <a:noFill/>
          <a:ln cap="flat" cmpd="sng" w="9525">
            <a:solidFill>
              <a:schemeClr val="dk1"/>
            </a:solidFill>
            <a:prstDash val="solid"/>
            <a:round/>
            <a:headEnd len="sm" w="sm" type="none"/>
            <a:tailEnd len="med" w="med" type="triangle"/>
          </a:ln>
        </p:spPr>
      </p:cxnSp>
      <p:cxnSp>
        <p:nvCxnSpPr>
          <p:cNvPr id="2715" name="Google Shape;2715;p240"/>
          <p:cNvCxnSpPr/>
          <p:nvPr/>
        </p:nvCxnSpPr>
        <p:spPr>
          <a:xfrm>
            <a:off x="2719388" y="5527675"/>
            <a:ext cx="3511550" cy="0"/>
          </a:xfrm>
          <a:prstGeom prst="straightConnector1">
            <a:avLst/>
          </a:prstGeom>
          <a:noFill/>
          <a:ln cap="flat" cmpd="sng" w="9525">
            <a:solidFill>
              <a:schemeClr val="dk1"/>
            </a:solidFill>
            <a:prstDash val="solid"/>
            <a:round/>
            <a:headEnd len="sm" w="sm" type="none"/>
            <a:tailEnd len="med" w="med" type="triangle"/>
          </a:ln>
        </p:spPr>
      </p:cxnSp>
      <p:cxnSp>
        <p:nvCxnSpPr>
          <p:cNvPr id="2716" name="Google Shape;2716;p240"/>
          <p:cNvCxnSpPr/>
          <p:nvPr/>
        </p:nvCxnSpPr>
        <p:spPr>
          <a:xfrm>
            <a:off x="2719388" y="5527675"/>
            <a:ext cx="733425" cy="381000"/>
          </a:xfrm>
          <a:prstGeom prst="straightConnector1">
            <a:avLst/>
          </a:prstGeom>
          <a:noFill/>
          <a:ln cap="flat" cmpd="sng" w="9525">
            <a:solidFill>
              <a:schemeClr val="dk1"/>
            </a:solidFill>
            <a:prstDash val="solid"/>
            <a:round/>
            <a:headEnd len="sm" w="sm" type="none"/>
            <a:tailEnd len="med" w="med" type="triangle"/>
          </a:ln>
        </p:spPr>
      </p:cxnSp>
      <p:cxnSp>
        <p:nvCxnSpPr>
          <p:cNvPr id="2717" name="Google Shape;2717;p240"/>
          <p:cNvCxnSpPr/>
          <p:nvPr/>
        </p:nvCxnSpPr>
        <p:spPr>
          <a:xfrm rot="10800000">
            <a:off x="6786563" y="2416175"/>
            <a:ext cx="0" cy="579438"/>
          </a:xfrm>
          <a:prstGeom prst="straightConnector1">
            <a:avLst/>
          </a:prstGeom>
          <a:noFill/>
          <a:ln cap="flat" cmpd="sng" w="9525">
            <a:solidFill>
              <a:schemeClr val="dk1"/>
            </a:solidFill>
            <a:prstDash val="solid"/>
            <a:round/>
            <a:headEnd len="sm" w="sm" type="none"/>
            <a:tailEnd len="med" w="med" type="triangle"/>
          </a:ln>
        </p:spPr>
      </p:cxnSp>
      <p:cxnSp>
        <p:nvCxnSpPr>
          <p:cNvPr id="2718" name="Google Shape;2718;p240"/>
          <p:cNvCxnSpPr/>
          <p:nvPr/>
        </p:nvCxnSpPr>
        <p:spPr>
          <a:xfrm rot="10800000">
            <a:off x="5703888" y="2784475"/>
            <a:ext cx="1054100" cy="211138"/>
          </a:xfrm>
          <a:prstGeom prst="straightConnector1">
            <a:avLst/>
          </a:prstGeom>
          <a:noFill/>
          <a:ln cap="flat" cmpd="sng" w="9525">
            <a:solidFill>
              <a:schemeClr val="dk1"/>
            </a:solidFill>
            <a:prstDash val="solid"/>
            <a:round/>
            <a:headEnd len="sm" w="sm" type="none"/>
            <a:tailEnd len="med" w="med" type="triangle"/>
          </a:ln>
        </p:spPr>
      </p:cxnSp>
      <p:sp>
        <p:nvSpPr>
          <p:cNvPr id="2719" name="Google Shape;2719;p240"/>
          <p:cNvSpPr txBox="1"/>
          <p:nvPr/>
        </p:nvSpPr>
        <p:spPr>
          <a:xfrm>
            <a:off x="2320925" y="6365875"/>
            <a:ext cx="49117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Times New Roman"/>
                <a:ea typeface="Times New Roman"/>
                <a:cs typeface="Times New Roman"/>
                <a:sym typeface="Times New Roman"/>
              </a:rPr>
              <a:t>f(n) = -(number of tiles out of place)</a:t>
            </a:r>
            <a:r>
              <a:rPr b="0" i="0" lang="en-US" sz="24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0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1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1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5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6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24"/>
          <p:cNvSpPr txBox="1"/>
          <p:nvPr>
            <p:ph idx="10" type="dt"/>
          </p:nvPr>
        </p:nvSpPr>
        <p:spPr>
          <a:xfrm>
            <a:off x="381000" y="6400800"/>
            <a:ext cx="28956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i="0" lang="en-US" sz="1000" u="none" cap="none" strike="noStrike">
                <a:solidFill>
                  <a:srgbClr val="000000"/>
                </a:solidFill>
                <a:latin typeface="Arial"/>
                <a:ea typeface="Arial"/>
                <a:cs typeface="Arial"/>
                <a:sym typeface="Arial"/>
              </a:rPr>
              <a:t>3/28/2022</a:t>
            </a:r>
            <a:endParaRPr b="1" i="0" sz="1000" u="none" cap="none" strike="noStrike">
              <a:solidFill>
                <a:srgbClr val="000000"/>
              </a:solidFill>
              <a:latin typeface="Arial"/>
              <a:ea typeface="Arial"/>
              <a:cs typeface="Arial"/>
              <a:sym typeface="Arial"/>
            </a:endParaRPr>
          </a:p>
        </p:txBody>
      </p:sp>
      <p:graphicFrame>
        <p:nvGraphicFramePr>
          <p:cNvPr id="372" name="Google Shape;372;p24"/>
          <p:cNvGraphicFramePr/>
          <p:nvPr/>
        </p:nvGraphicFramePr>
        <p:xfrm>
          <a:off x="0" y="0"/>
          <a:ext cx="9144000" cy="6924675"/>
        </p:xfrm>
        <a:graphic>
          <a:graphicData uri="http://schemas.openxmlformats.org/presentationml/2006/ole">
            <mc:AlternateContent>
              <mc:Choice Requires="v">
                <p:oleObj r:id="rId4" imgH="6924675" imgW="9144000" progId="PBrush" spid="_x0000_s1">
                  <p:embed/>
                </p:oleObj>
              </mc:Choice>
              <mc:Fallback>
                <p:oleObj r:id="rId5" imgH="6924675" imgW="9144000" progId="PBrush">
                  <p:embed/>
                  <p:pic>
                    <p:nvPicPr>
                      <p:cNvPr id="372" name="Google Shape;372;p24"/>
                      <p:cNvPicPr preferRelativeResize="0"/>
                      <p:nvPr/>
                    </p:nvPicPr>
                    <p:blipFill rotWithShape="1">
                      <a:blip r:embed="rId6">
                        <a:alphaModFix/>
                      </a:blip>
                      <a:srcRect b="0" l="0" r="0" t="0"/>
                      <a:stretch/>
                    </p:blipFill>
                    <p:spPr>
                      <a:xfrm>
                        <a:off x="0" y="0"/>
                        <a:ext cx="9144000" cy="6924675"/>
                      </a:xfrm>
                      <a:prstGeom prst="rect">
                        <a:avLst/>
                      </a:prstGeom>
                      <a:noFill/>
                      <a:ln>
                        <a:noFill/>
                      </a:ln>
                    </p:spPr>
                  </p:pic>
                </p:oleObj>
              </mc:Fallback>
            </mc:AlternateContent>
          </a:graphicData>
        </a:graphic>
      </p:graphicFrame>
      <p:sp>
        <p:nvSpPr>
          <p:cNvPr id="373" name="Google Shape;373;p24"/>
          <p:cNvSpPr txBox="1"/>
          <p:nvPr>
            <p:ph idx="12" type="sldNum"/>
          </p:nvPr>
        </p:nvSpPr>
        <p:spPr>
          <a:xfrm>
            <a:off x="1524000" y="6248400"/>
            <a:ext cx="1295400" cy="457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sp>
        <p:nvSpPr>
          <p:cNvPr id="374" name="Google Shape;374;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Unit -1 Introduction</a:t>
            </a:r>
            <a:endParaRPr b="0" i="0" sz="1400" u="none" cap="none" strike="noStrike">
              <a:solidFill>
                <a:srgbClr val="000000"/>
              </a:solidFill>
              <a:latin typeface="Arial"/>
              <a:ea typeface="Arial"/>
              <a:cs typeface="Arial"/>
              <a:sym typeface="Arial"/>
            </a:endParaRPr>
          </a:p>
        </p:txBody>
      </p:sp>
      <p:pic>
        <p:nvPicPr>
          <p:cNvPr id="375" name="Google Shape;375;p24"/>
          <p:cNvPicPr preferRelativeResize="0"/>
          <p:nvPr/>
        </p:nvPicPr>
        <p:blipFill rotWithShape="1">
          <a:blip r:embed="rId7">
            <a:alphaModFix/>
          </a:blip>
          <a:srcRect b="0" l="0" r="0" t="0"/>
          <a:stretch/>
        </p:blipFill>
        <p:spPr>
          <a:xfrm>
            <a:off x="0" y="0"/>
            <a:ext cx="914400" cy="863600"/>
          </a:xfrm>
          <a:prstGeom prst="rect">
            <a:avLst/>
          </a:prstGeom>
          <a:noFill/>
          <a:ln>
            <a:noFill/>
          </a:ln>
        </p:spPr>
      </p:pic>
    </p:spTree>
  </p:cSld>
  <p:clrMapOvr>
    <a:masterClrMapping/>
  </p:clrMapOvr>
</p:sld>
</file>

<file path=ppt/slides/slide2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3" name="Shape 2723"/>
        <p:cNvGrpSpPr/>
        <p:nvPr/>
      </p:nvGrpSpPr>
      <p:grpSpPr>
        <a:xfrm>
          <a:off x="0" y="0"/>
          <a:ext cx="0" cy="0"/>
          <a:chOff x="0" y="0"/>
          <a:chExt cx="0" cy="0"/>
        </a:xfrm>
      </p:grpSpPr>
      <p:sp>
        <p:nvSpPr>
          <p:cNvPr id="2724" name="Google Shape;2724;p24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Hill Climbing Search</a:t>
            </a:r>
            <a:endParaRPr/>
          </a:p>
        </p:txBody>
      </p:sp>
      <p:sp>
        <p:nvSpPr>
          <p:cNvPr id="2725" name="Google Shape;2725;p24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Variants of Hill climbing</a:t>
            </a:r>
            <a:endParaRPr/>
          </a:p>
          <a:p>
            <a:pPr indent="-285750" lvl="1" marL="742950" rtl="0" algn="l">
              <a:lnSpc>
                <a:spcPct val="100000"/>
              </a:lnSpc>
              <a:spcBef>
                <a:spcPts val="560"/>
              </a:spcBef>
              <a:spcAft>
                <a:spcPts val="0"/>
              </a:spcAft>
              <a:buClr>
                <a:schemeClr val="dk1"/>
              </a:buClr>
              <a:buSzPts val="2800"/>
              <a:buChar char="–"/>
            </a:pPr>
            <a:r>
              <a:rPr lang="en-US"/>
              <a:t>Stochastic Hill Climbing</a:t>
            </a:r>
            <a:endParaRPr/>
          </a:p>
          <a:p>
            <a:pPr indent="-285750" lvl="1" marL="742950" rtl="0" algn="l">
              <a:lnSpc>
                <a:spcPct val="100000"/>
              </a:lnSpc>
              <a:spcBef>
                <a:spcPts val="560"/>
              </a:spcBef>
              <a:spcAft>
                <a:spcPts val="0"/>
              </a:spcAft>
              <a:buClr>
                <a:schemeClr val="dk1"/>
              </a:buClr>
              <a:buSzPts val="2800"/>
              <a:buChar char="–"/>
            </a:pPr>
            <a:r>
              <a:rPr lang="en-US"/>
              <a:t>First Choice Hill Climbing</a:t>
            </a:r>
            <a:endParaRPr/>
          </a:p>
          <a:p>
            <a:pPr indent="-285750" lvl="1" marL="742950" rtl="0" algn="l">
              <a:lnSpc>
                <a:spcPct val="100000"/>
              </a:lnSpc>
              <a:spcBef>
                <a:spcPts val="560"/>
              </a:spcBef>
              <a:spcAft>
                <a:spcPts val="0"/>
              </a:spcAft>
              <a:buClr>
                <a:schemeClr val="dk1"/>
              </a:buClr>
              <a:buSzPts val="2800"/>
              <a:buChar char="–"/>
            </a:pPr>
            <a:r>
              <a:rPr lang="en-US"/>
              <a:t>Random restart hill climbing</a:t>
            </a:r>
            <a:endParaRPr/>
          </a:p>
          <a:p>
            <a:pPr indent="-285750" lvl="1" marL="742950" rtl="0" algn="l">
              <a:lnSpc>
                <a:spcPct val="100000"/>
              </a:lnSpc>
              <a:spcBef>
                <a:spcPts val="560"/>
              </a:spcBef>
              <a:spcAft>
                <a:spcPts val="0"/>
              </a:spcAft>
              <a:buClr>
                <a:schemeClr val="dk1"/>
              </a:buClr>
              <a:buSzPts val="2800"/>
              <a:buChar char="–"/>
            </a:pPr>
            <a:r>
              <a:rPr lang="en-US"/>
              <a:t>Evolutionary Hill Climbing</a:t>
            </a:r>
            <a:endParaRPr/>
          </a:p>
        </p:txBody>
      </p:sp>
    </p:spTree>
  </p:cSld>
  <p:clrMapOvr>
    <a:masterClrMapping/>
  </p:clrMapOvr>
</p:sld>
</file>

<file path=ppt/slides/slide2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9" name="Shape 2729"/>
        <p:cNvGrpSpPr/>
        <p:nvPr/>
      </p:nvGrpSpPr>
      <p:grpSpPr>
        <a:xfrm>
          <a:off x="0" y="0"/>
          <a:ext cx="0" cy="0"/>
          <a:chOff x="0" y="0"/>
          <a:chExt cx="0" cy="0"/>
        </a:xfrm>
      </p:grpSpPr>
      <p:sp>
        <p:nvSpPr>
          <p:cNvPr id="2730" name="Google Shape;2730;p242"/>
          <p:cNvSpPr txBox="1"/>
          <p:nvPr>
            <p:ph idx="1" type="body"/>
          </p:nvPr>
        </p:nvSpPr>
        <p:spPr>
          <a:xfrm>
            <a:off x="457200" y="304800"/>
            <a:ext cx="8382000" cy="5821363"/>
          </a:xfrm>
          <a:prstGeom prst="rect">
            <a:avLst/>
          </a:prstGeom>
          <a:noFill/>
          <a:ln>
            <a:noFill/>
          </a:ln>
        </p:spPr>
        <p:txBody>
          <a:bodyPr anchorCtr="0" anchor="t" bIns="45700" lIns="91425" spcFirstLastPara="1" rIns="91425" wrap="square" tIns="45700">
            <a:normAutofit/>
          </a:bodyPr>
          <a:lstStyle/>
          <a:p>
            <a:pPr indent="-285750" lvl="1" marL="742950" rtl="0" algn="l">
              <a:lnSpc>
                <a:spcPct val="100000"/>
              </a:lnSpc>
              <a:spcBef>
                <a:spcPts val="0"/>
              </a:spcBef>
              <a:spcAft>
                <a:spcPts val="0"/>
              </a:spcAft>
              <a:buClr>
                <a:srgbClr val="C00000"/>
              </a:buClr>
              <a:buSzPts val="2800"/>
              <a:buChar char="–"/>
            </a:pPr>
            <a:r>
              <a:rPr b="1" lang="en-US">
                <a:solidFill>
                  <a:srgbClr val="C00000"/>
                </a:solidFill>
              </a:rPr>
              <a:t>Stochastic Hill Climbing</a:t>
            </a:r>
            <a:endParaRPr/>
          </a:p>
          <a:p>
            <a:pPr indent="-228600" lvl="2" marL="1143000" rtl="0" algn="l">
              <a:lnSpc>
                <a:spcPct val="100000"/>
              </a:lnSpc>
              <a:spcBef>
                <a:spcPts val="480"/>
              </a:spcBef>
              <a:spcAft>
                <a:spcPts val="0"/>
              </a:spcAft>
              <a:buClr>
                <a:schemeClr val="dk1"/>
              </a:buClr>
              <a:buSzPts val="2400"/>
              <a:buChar char="•"/>
            </a:pPr>
            <a:r>
              <a:rPr lang="en-US"/>
              <a:t>Basic hill climbing selects always up hill moves,</a:t>
            </a:r>
            <a:endParaRPr/>
          </a:p>
          <a:p>
            <a:pPr indent="-228600" lvl="2" marL="1143000" rtl="0" algn="l">
              <a:lnSpc>
                <a:spcPct val="100000"/>
              </a:lnSpc>
              <a:spcBef>
                <a:spcPts val="480"/>
              </a:spcBef>
              <a:spcAft>
                <a:spcPts val="0"/>
              </a:spcAft>
              <a:buClr>
                <a:srgbClr val="FABF8E"/>
              </a:buClr>
              <a:buSzPts val="2400"/>
              <a:buChar char="•"/>
            </a:pPr>
            <a:r>
              <a:rPr b="1" lang="en-US">
                <a:solidFill>
                  <a:srgbClr val="FABF8E"/>
                </a:solidFill>
              </a:rPr>
              <a:t>This selects random from available uphill moves</a:t>
            </a:r>
            <a:endParaRPr/>
          </a:p>
          <a:p>
            <a:pPr indent="-228600" lvl="2" marL="1143000" rtl="0" algn="l">
              <a:lnSpc>
                <a:spcPct val="100000"/>
              </a:lnSpc>
              <a:spcBef>
                <a:spcPts val="480"/>
              </a:spcBef>
              <a:spcAft>
                <a:spcPts val="0"/>
              </a:spcAft>
              <a:buClr>
                <a:schemeClr val="dk1"/>
              </a:buClr>
              <a:buSzPts val="2400"/>
              <a:buChar char="•"/>
            </a:pPr>
            <a:r>
              <a:rPr lang="en-US"/>
              <a:t>This help in </a:t>
            </a:r>
            <a:r>
              <a:rPr lang="en-US">
                <a:solidFill>
                  <a:srgbClr val="FABF8E"/>
                </a:solidFill>
              </a:rPr>
              <a:t>addressing issues </a:t>
            </a:r>
            <a:r>
              <a:rPr lang="en-US"/>
              <a:t>with simple hill climbing like </a:t>
            </a:r>
            <a:r>
              <a:rPr lang="en-US">
                <a:solidFill>
                  <a:srgbClr val="FABF8E"/>
                </a:solidFill>
              </a:rPr>
              <a:t>ridge.</a:t>
            </a:r>
            <a:endParaRPr/>
          </a:p>
          <a:p>
            <a:pPr indent="-285750" lvl="1" marL="742950" rtl="0" algn="l">
              <a:lnSpc>
                <a:spcPct val="100000"/>
              </a:lnSpc>
              <a:spcBef>
                <a:spcPts val="560"/>
              </a:spcBef>
              <a:spcAft>
                <a:spcPts val="0"/>
              </a:spcAft>
              <a:buClr>
                <a:srgbClr val="C00000"/>
              </a:buClr>
              <a:buSzPts val="2800"/>
              <a:buChar char="–"/>
            </a:pPr>
            <a:r>
              <a:rPr b="1" lang="en-US">
                <a:solidFill>
                  <a:srgbClr val="C00000"/>
                </a:solidFill>
              </a:rPr>
              <a:t>Random restart hill climbing</a:t>
            </a:r>
            <a:endParaRPr/>
          </a:p>
          <a:p>
            <a:pPr indent="-228600" lvl="2" marL="1143000" rtl="0" algn="l">
              <a:lnSpc>
                <a:spcPct val="100000"/>
              </a:lnSpc>
              <a:spcBef>
                <a:spcPts val="480"/>
              </a:spcBef>
              <a:spcAft>
                <a:spcPts val="0"/>
              </a:spcAft>
              <a:buClr>
                <a:schemeClr val="dk1"/>
              </a:buClr>
              <a:buSzPts val="2400"/>
              <a:buChar char="•"/>
            </a:pPr>
            <a:r>
              <a:rPr lang="en-US"/>
              <a:t>It tries to overcome other problem with hill climbing </a:t>
            </a:r>
            <a:endParaRPr/>
          </a:p>
          <a:p>
            <a:pPr indent="-228600" lvl="2" marL="1143000" rtl="0" algn="l">
              <a:lnSpc>
                <a:spcPct val="100000"/>
              </a:lnSpc>
              <a:spcBef>
                <a:spcPts val="480"/>
              </a:spcBef>
              <a:spcAft>
                <a:spcPts val="0"/>
              </a:spcAft>
              <a:buClr>
                <a:schemeClr val="dk1"/>
              </a:buClr>
              <a:buSzPts val="2400"/>
              <a:buChar char="•"/>
            </a:pPr>
            <a:r>
              <a:rPr lang="en-US"/>
              <a:t>Initial state is randomly generated </a:t>
            </a:r>
            <a:endParaRPr/>
          </a:p>
          <a:p>
            <a:pPr indent="-228600" lvl="2" marL="1143000" rtl="0" algn="l">
              <a:lnSpc>
                <a:spcPct val="100000"/>
              </a:lnSpc>
              <a:spcBef>
                <a:spcPts val="480"/>
              </a:spcBef>
              <a:spcAft>
                <a:spcPts val="0"/>
              </a:spcAft>
              <a:buClr>
                <a:schemeClr val="dk1"/>
              </a:buClr>
              <a:buSzPts val="2400"/>
              <a:buChar char="•"/>
            </a:pPr>
            <a:r>
              <a:rPr lang="en-US"/>
              <a:t>Reaches to a position from </a:t>
            </a:r>
            <a:r>
              <a:rPr lang="en-US">
                <a:solidFill>
                  <a:srgbClr val="00B050"/>
                </a:solidFill>
              </a:rPr>
              <a:t>where  no progressive state is possible</a:t>
            </a:r>
            <a:endParaRPr/>
          </a:p>
          <a:p>
            <a:pPr indent="-228600" lvl="2" marL="1143000" rtl="0" algn="l">
              <a:lnSpc>
                <a:spcPct val="100000"/>
              </a:lnSpc>
              <a:spcBef>
                <a:spcPts val="480"/>
              </a:spcBef>
              <a:spcAft>
                <a:spcPts val="0"/>
              </a:spcAft>
              <a:buClr>
                <a:srgbClr val="00B050"/>
              </a:buClr>
              <a:buSzPts val="2400"/>
              <a:buChar char="•"/>
            </a:pPr>
            <a:r>
              <a:rPr lang="en-US">
                <a:solidFill>
                  <a:srgbClr val="00B050"/>
                </a:solidFill>
              </a:rPr>
              <a:t>Local maxima problem is handled by RRHC</a:t>
            </a:r>
            <a:endParaRPr/>
          </a:p>
          <a:p>
            <a:pPr indent="-285750" lvl="1" marL="742950" rtl="0" algn="l">
              <a:lnSpc>
                <a:spcPct val="100000"/>
              </a:lnSpc>
              <a:spcBef>
                <a:spcPts val="560"/>
              </a:spcBef>
              <a:spcAft>
                <a:spcPts val="0"/>
              </a:spcAft>
              <a:buClr>
                <a:srgbClr val="C00000"/>
              </a:buClr>
              <a:buSzPts val="2800"/>
              <a:buChar char="–"/>
            </a:pPr>
            <a:r>
              <a:rPr b="1" lang="en-US">
                <a:solidFill>
                  <a:srgbClr val="C00000"/>
                </a:solidFill>
              </a:rPr>
              <a:t>Evolutionary Hill Climbing</a:t>
            </a:r>
            <a:endParaRPr/>
          </a:p>
          <a:p>
            <a:pPr indent="-228600" lvl="2" marL="1143000" rtl="0" algn="l">
              <a:lnSpc>
                <a:spcPct val="100000"/>
              </a:lnSpc>
              <a:spcBef>
                <a:spcPts val="480"/>
              </a:spcBef>
              <a:spcAft>
                <a:spcPts val="0"/>
              </a:spcAft>
              <a:buClr>
                <a:schemeClr val="dk1"/>
              </a:buClr>
              <a:buSzPts val="2400"/>
              <a:buChar char="•"/>
            </a:pPr>
            <a:r>
              <a:rPr lang="en-US"/>
              <a:t>Performs random mutations</a:t>
            </a:r>
            <a:endParaRPr/>
          </a:p>
          <a:p>
            <a:pPr indent="-228600" lvl="2" marL="1143000" rtl="0" algn="l">
              <a:lnSpc>
                <a:spcPct val="100000"/>
              </a:lnSpc>
              <a:spcBef>
                <a:spcPts val="480"/>
              </a:spcBef>
              <a:spcAft>
                <a:spcPts val="0"/>
              </a:spcAft>
              <a:buClr>
                <a:schemeClr val="dk1"/>
              </a:buClr>
              <a:buSzPts val="2400"/>
              <a:buChar char="•"/>
            </a:pPr>
            <a:r>
              <a:rPr lang="en-US"/>
              <a:t>Genetic algorithm base search</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2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4" name="Shape 2734"/>
        <p:cNvGrpSpPr/>
        <p:nvPr/>
      </p:nvGrpSpPr>
      <p:grpSpPr>
        <a:xfrm>
          <a:off x="0" y="0"/>
          <a:ext cx="0" cy="0"/>
          <a:chOff x="0" y="0"/>
          <a:chExt cx="0" cy="0"/>
        </a:xfrm>
      </p:grpSpPr>
      <p:sp>
        <p:nvSpPr>
          <p:cNvPr id="2735" name="Google Shape;2735;p2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Example of a local optimum</a:t>
            </a:r>
            <a:endParaRPr/>
          </a:p>
        </p:txBody>
      </p:sp>
      <p:grpSp>
        <p:nvGrpSpPr>
          <p:cNvPr id="2736" name="Google Shape;2736;p243"/>
          <p:cNvGrpSpPr/>
          <p:nvPr/>
        </p:nvGrpSpPr>
        <p:grpSpPr>
          <a:xfrm>
            <a:off x="747713" y="3616325"/>
            <a:ext cx="1187450" cy="1285875"/>
            <a:chOff x="3519" y="1880"/>
            <a:chExt cx="748" cy="810"/>
          </a:xfrm>
        </p:grpSpPr>
        <p:grpSp>
          <p:nvGrpSpPr>
            <p:cNvPr id="2737" name="Google Shape;2737;p243"/>
            <p:cNvGrpSpPr/>
            <p:nvPr/>
          </p:nvGrpSpPr>
          <p:grpSpPr>
            <a:xfrm>
              <a:off x="3529" y="1880"/>
              <a:ext cx="738" cy="288"/>
              <a:chOff x="1282" y="2126"/>
              <a:chExt cx="738" cy="288"/>
            </a:xfrm>
          </p:grpSpPr>
          <p:grpSp>
            <p:nvGrpSpPr>
              <p:cNvPr id="2738" name="Google Shape;2738;p243"/>
              <p:cNvGrpSpPr/>
              <p:nvPr/>
            </p:nvGrpSpPr>
            <p:grpSpPr>
              <a:xfrm>
                <a:off x="1282" y="2126"/>
                <a:ext cx="246" cy="288"/>
                <a:chOff x="1287" y="1865"/>
                <a:chExt cx="246" cy="288"/>
              </a:xfrm>
            </p:grpSpPr>
            <p:sp>
              <p:nvSpPr>
                <p:cNvPr id="2739" name="Google Shape;2739;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40" name="Google Shape;2740;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p:txBody>
            </p:sp>
          </p:grpSp>
          <p:grpSp>
            <p:nvGrpSpPr>
              <p:cNvPr id="2741" name="Google Shape;2741;p243"/>
              <p:cNvGrpSpPr/>
              <p:nvPr/>
            </p:nvGrpSpPr>
            <p:grpSpPr>
              <a:xfrm>
                <a:off x="1528" y="2126"/>
                <a:ext cx="246" cy="288"/>
                <a:chOff x="1287" y="1865"/>
                <a:chExt cx="246" cy="288"/>
              </a:xfrm>
            </p:grpSpPr>
            <p:sp>
              <p:nvSpPr>
                <p:cNvPr id="2742" name="Google Shape;2742;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43" name="Google Shape;2743;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grpSp>
          <p:grpSp>
            <p:nvGrpSpPr>
              <p:cNvPr id="2744" name="Google Shape;2744;p243"/>
              <p:cNvGrpSpPr/>
              <p:nvPr/>
            </p:nvGrpSpPr>
            <p:grpSpPr>
              <a:xfrm>
                <a:off x="1774" y="2126"/>
                <a:ext cx="246" cy="288"/>
                <a:chOff x="1287" y="1865"/>
                <a:chExt cx="246" cy="288"/>
              </a:xfrm>
            </p:grpSpPr>
            <p:sp>
              <p:nvSpPr>
                <p:cNvPr id="2745" name="Google Shape;2745;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46" name="Google Shape;2746;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grpSp>
        </p:grpSp>
        <p:grpSp>
          <p:nvGrpSpPr>
            <p:cNvPr id="2747" name="Google Shape;2747;p243"/>
            <p:cNvGrpSpPr/>
            <p:nvPr/>
          </p:nvGrpSpPr>
          <p:grpSpPr>
            <a:xfrm>
              <a:off x="3524" y="2141"/>
              <a:ext cx="738" cy="288"/>
              <a:chOff x="1282" y="2126"/>
              <a:chExt cx="738" cy="288"/>
            </a:xfrm>
          </p:grpSpPr>
          <p:grpSp>
            <p:nvGrpSpPr>
              <p:cNvPr id="2748" name="Google Shape;2748;p243"/>
              <p:cNvGrpSpPr/>
              <p:nvPr/>
            </p:nvGrpSpPr>
            <p:grpSpPr>
              <a:xfrm>
                <a:off x="1282" y="2126"/>
                <a:ext cx="246" cy="288"/>
                <a:chOff x="1287" y="1865"/>
                <a:chExt cx="246" cy="288"/>
              </a:xfrm>
            </p:grpSpPr>
            <p:sp>
              <p:nvSpPr>
                <p:cNvPr id="2749" name="Google Shape;2749;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50" name="Google Shape;2750;p243"/>
                <p:cNvSpPr txBox="1"/>
                <p:nvPr/>
              </p:nvSpPr>
              <p:spPr>
                <a:xfrm>
                  <a:off x="1316" y="1865"/>
                  <a:ext cx="164"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grpSp>
          <p:grpSp>
            <p:nvGrpSpPr>
              <p:cNvPr id="2751" name="Google Shape;2751;p243"/>
              <p:cNvGrpSpPr/>
              <p:nvPr/>
            </p:nvGrpSpPr>
            <p:grpSpPr>
              <a:xfrm>
                <a:off x="1528" y="2126"/>
                <a:ext cx="246" cy="288"/>
                <a:chOff x="1287" y="1865"/>
                <a:chExt cx="246" cy="288"/>
              </a:xfrm>
            </p:grpSpPr>
            <p:sp>
              <p:nvSpPr>
                <p:cNvPr id="2752" name="Google Shape;2752;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53" name="Google Shape;2753;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7</a:t>
                  </a:r>
                  <a:endParaRPr b="0" i="0" sz="1400" u="none" cap="none" strike="noStrike">
                    <a:solidFill>
                      <a:srgbClr val="000000"/>
                    </a:solidFill>
                    <a:latin typeface="Arial"/>
                    <a:ea typeface="Arial"/>
                    <a:cs typeface="Arial"/>
                    <a:sym typeface="Arial"/>
                  </a:endParaRPr>
                </a:p>
              </p:txBody>
            </p:sp>
          </p:grpSp>
          <p:grpSp>
            <p:nvGrpSpPr>
              <p:cNvPr id="2754" name="Google Shape;2754;p243"/>
              <p:cNvGrpSpPr/>
              <p:nvPr/>
            </p:nvGrpSpPr>
            <p:grpSpPr>
              <a:xfrm>
                <a:off x="1774" y="2126"/>
                <a:ext cx="246" cy="288"/>
                <a:chOff x="1287" y="1865"/>
                <a:chExt cx="246" cy="288"/>
              </a:xfrm>
            </p:grpSpPr>
            <p:sp>
              <p:nvSpPr>
                <p:cNvPr id="2755" name="Google Shape;2755;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56" name="Google Shape;2756;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grpSp>
        </p:grpSp>
        <p:grpSp>
          <p:nvGrpSpPr>
            <p:cNvPr id="2757" name="Google Shape;2757;p243"/>
            <p:cNvGrpSpPr/>
            <p:nvPr/>
          </p:nvGrpSpPr>
          <p:grpSpPr>
            <a:xfrm>
              <a:off x="3519" y="2402"/>
              <a:ext cx="738" cy="288"/>
              <a:chOff x="1282" y="2126"/>
              <a:chExt cx="738" cy="288"/>
            </a:xfrm>
          </p:grpSpPr>
          <p:grpSp>
            <p:nvGrpSpPr>
              <p:cNvPr id="2758" name="Google Shape;2758;p243"/>
              <p:cNvGrpSpPr/>
              <p:nvPr/>
            </p:nvGrpSpPr>
            <p:grpSpPr>
              <a:xfrm>
                <a:off x="1282" y="2126"/>
                <a:ext cx="246" cy="288"/>
                <a:chOff x="1287" y="1865"/>
                <a:chExt cx="246" cy="288"/>
              </a:xfrm>
            </p:grpSpPr>
            <p:sp>
              <p:nvSpPr>
                <p:cNvPr id="2759" name="Google Shape;2759;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60" name="Google Shape;2760;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8</a:t>
                  </a:r>
                  <a:endParaRPr b="0" i="0" sz="1400" u="none" cap="none" strike="noStrike">
                    <a:solidFill>
                      <a:srgbClr val="000000"/>
                    </a:solidFill>
                    <a:latin typeface="Arial"/>
                    <a:ea typeface="Arial"/>
                    <a:cs typeface="Arial"/>
                    <a:sym typeface="Arial"/>
                  </a:endParaRPr>
                </a:p>
              </p:txBody>
            </p:sp>
          </p:grpSp>
          <p:grpSp>
            <p:nvGrpSpPr>
              <p:cNvPr id="2761" name="Google Shape;2761;p243"/>
              <p:cNvGrpSpPr/>
              <p:nvPr/>
            </p:nvGrpSpPr>
            <p:grpSpPr>
              <a:xfrm>
                <a:off x="1528" y="2126"/>
                <a:ext cx="289" cy="288"/>
                <a:chOff x="1287" y="1865"/>
                <a:chExt cx="289" cy="288"/>
              </a:xfrm>
            </p:grpSpPr>
            <p:sp>
              <p:nvSpPr>
                <p:cNvPr id="2762" name="Google Shape;2762;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63" name="Google Shape;2763;p243"/>
                <p:cNvSpPr txBox="1"/>
                <p:nvPr/>
              </p:nvSpPr>
              <p:spPr>
                <a:xfrm>
                  <a:off x="1316" y="1865"/>
                  <a:ext cx="260"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6 </a:t>
                  </a:r>
                  <a:endParaRPr b="0" i="0" sz="1400" u="none" cap="none" strike="noStrike">
                    <a:solidFill>
                      <a:srgbClr val="000000"/>
                    </a:solidFill>
                    <a:latin typeface="Arial"/>
                    <a:ea typeface="Arial"/>
                    <a:cs typeface="Arial"/>
                    <a:sym typeface="Arial"/>
                  </a:endParaRPr>
                </a:p>
              </p:txBody>
            </p:sp>
          </p:grpSp>
          <p:grpSp>
            <p:nvGrpSpPr>
              <p:cNvPr id="2764" name="Google Shape;2764;p243"/>
              <p:cNvGrpSpPr/>
              <p:nvPr/>
            </p:nvGrpSpPr>
            <p:grpSpPr>
              <a:xfrm>
                <a:off x="1774" y="2126"/>
                <a:ext cx="246" cy="288"/>
                <a:chOff x="1287" y="1865"/>
                <a:chExt cx="246" cy="288"/>
              </a:xfrm>
            </p:grpSpPr>
            <p:sp>
              <p:nvSpPr>
                <p:cNvPr id="2765" name="Google Shape;2765;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66" name="Google Shape;2766;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grpSp>
        </p:grpSp>
      </p:grpSp>
      <p:grpSp>
        <p:nvGrpSpPr>
          <p:cNvPr id="2767" name="Google Shape;2767;p243"/>
          <p:cNvGrpSpPr/>
          <p:nvPr/>
        </p:nvGrpSpPr>
        <p:grpSpPr>
          <a:xfrm>
            <a:off x="7664450" y="4030663"/>
            <a:ext cx="390525" cy="457200"/>
            <a:chOff x="1287" y="1865"/>
            <a:chExt cx="246" cy="288"/>
          </a:xfrm>
        </p:grpSpPr>
        <p:sp>
          <p:nvSpPr>
            <p:cNvPr id="2768" name="Google Shape;2768;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69" name="Google Shape;2769;p243"/>
            <p:cNvSpPr txBox="1"/>
            <p:nvPr/>
          </p:nvSpPr>
          <p:spPr>
            <a:xfrm>
              <a:off x="1316" y="1865"/>
              <a:ext cx="164"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 </a:t>
              </a:r>
              <a:endParaRPr b="0" i="0" sz="1400" u="none" cap="none" strike="noStrike">
                <a:solidFill>
                  <a:srgbClr val="000000"/>
                </a:solidFill>
                <a:latin typeface="Arial"/>
                <a:ea typeface="Arial"/>
                <a:cs typeface="Arial"/>
                <a:sym typeface="Arial"/>
              </a:endParaRPr>
            </a:p>
          </p:txBody>
        </p:sp>
      </p:grpSp>
      <p:grpSp>
        <p:nvGrpSpPr>
          <p:cNvPr id="2770" name="Google Shape;2770;p243"/>
          <p:cNvGrpSpPr/>
          <p:nvPr/>
        </p:nvGrpSpPr>
        <p:grpSpPr>
          <a:xfrm>
            <a:off x="8067675" y="4030663"/>
            <a:ext cx="390525" cy="457200"/>
            <a:chOff x="1287" y="1865"/>
            <a:chExt cx="246" cy="288"/>
          </a:xfrm>
        </p:grpSpPr>
        <p:sp>
          <p:nvSpPr>
            <p:cNvPr id="2771" name="Google Shape;2771;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72" name="Google Shape;2772;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grpSp>
      <p:grpSp>
        <p:nvGrpSpPr>
          <p:cNvPr id="2773" name="Google Shape;2773;p243"/>
          <p:cNvGrpSpPr/>
          <p:nvPr/>
        </p:nvGrpSpPr>
        <p:grpSpPr>
          <a:xfrm>
            <a:off x="7262813" y="3640138"/>
            <a:ext cx="1171575" cy="1236662"/>
            <a:chOff x="4575" y="2293"/>
            <a:chExt cx="738" cy="779"/>
          </a:xfrm>
        </p:grpSpPr>
        <p:grpSp>
          <p:nvGrpSpPr>
            <p:cNvPr id="2774" name="Google Shape;2774;p243"/>
            <p:cNvGrpSpPr/>
            <p:nvPr/>
          </p:nvGrpSpPr>
          <p:grpSpPr>
            <a:xfrm>
              <a:off x="4575" y="2293"/>
              <a:ext cx="738" cy="288"/>
              <a:chOff x="1282" y="2126"/>
              <a:chExt cx="738" cy="288"/>
            </a:xfrm>
          </p:grpSpPr>
          <p:grpSp>
            <p:nvGrpSpPr>
              <p:cNvPr id="2775" name="Google Shape;2775;p243"/>
              <p:cNvGrpSpPr/>
              <p:nvPr/>
            </p:nvGrpSpPr>
            <p:grpSpPr>
              <a:xfrm>
                <a:off x="1282" y="2126"/>
                <a:ext cx="246" cy="288"/>
                <a:chOff x="1287" y="1865"/>
                <a:chExt cx="246" cy="288"/>
              </a:xfrm>
            </p:grpSpPr>
            <p:sp>
              <p:nvSpPr>
                <p:cNvPr id="2776" name="Google Shape;2776;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77" name="Google Shape;2777;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p:txBody>
            </p:sp>
          </p:grpSp>
          <p:grpSp>
            <p:nvGrpSpPr>
              <p:cNvPr id="2778" name="Google Shape;2778;p243"/>
              <p:cNvGrpSpPr/>
              <p:nvPr/>
            </p:nvGrpSpPr>
            <p:grpSpPr>
              <a:xfrm>
                <a:off x="1528" y="2126"/>
                <a:ext cx="246" cy="288"/>
                <a:chOff x="1287" y="1865"/>
                <a:chExt cx="246" cy="288"/>
              </a:xfrm>
            </p:grpSpPr>
            <p:sp>
              <p:nvSpPr>
                <p:cNvPr id="2779" name="Google Shape;2779;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80" name="Google Shape;2780;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grpSp>
          <p:grpSp>
            <p:nvGrpSpPr>
              <p:cNvPr id="2781" name="Google Shape;2781;p243"/>
              <p:cNvGrpSpPr/>
              <p:nvPr/>
            </p:nvGrpSpPr>
            <p:grpSpPr>
              <a:xfrm>
                <a:off x="1774" y="2126"/>
                <a:ext cx="246" cy="288"/>
                <a:chOff x="1287" y="1865"/>
                <a:chExt cx="246" cy="288"/>
              </a:xfrm>
            </p:grpSpPr>
            <p:sp>
              <p:nvSpPr>
                <p:cNvPr id="2782" name="Google Shape;2782;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83" name="Google Shape;2783;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grpSp>
        </p:grpSp>
        <p:grpSp>
          <p:nvGrpSpPr>
            <p:cNvPr id="2784" name="Google Shape;2784;p243"/>
            <p:cNvGrpSpPr/>
            <p:nvPr/>
          </p:nvGrpSpPr>
          <p:grpSpPr>
            <a:xfrm>
              <a:off x="4575" y="2539"/>
              <a:ext cx="246" cy="288"/>
              <a:chOff x="1287" y="1865"/>
              <a:chExt cx="246" cy="288"/>
            </a:xfrm>
          </p:grpSpPr>
          <p:sp>
            <p:nvSpPr>
              <p:cNvPr id="2785" name="Google Shape;2785;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86" name="Google Shape;2786;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8</a:t>
                </a:r>
                <a:endParaRPr b="0" i="0" sz="1400" u="none" cap="none" strike="noStrike">
                  <a:solidFill>
                    <a:srgbClr val="000000"/>
                  </a:solidFill>
                  <a:latin typeface="Arial"/>
                  <a:ea typeface="Arial"/>
                  <a:cs typeface="Arial"/>
                  <a:sym typeface="Arial"/>
                </a:endParaRPr>
              </a:p>
            </p:txBody>
          </p:sp>
        </p:grpSp>
        <p:grpSp>
          <p:nvGrpSpPr>
            <p:cNvPr id="2787" name="Google Shape;2787;p243"/>
            <p:cNvGrpSpPr/>
            <p:nvPr/>
          </p:nvGrpSpPr>
          <p:grpSpPr>
            <a:xfrm>
              <a:off x="4575" y="2784"/>
              <a:ext cx="738" cy="288"/>
              <a:chOff x="1282" y="2126"/>
              <a:chExt cx="738" cy="288"/>
            </a:xfrm>
          </p:grpSpPr>
          <p:grpSp>
            <p:nvGrpSpPr>
              <p:cNvPr id="2788" name="Google Shape;2788;p243"/>
              <p:cNvGrpSpPr/>
              <p:nvPr/>
            </p:nvGrpSpPr>
            <p:grpSpPr>
              <a:xfrm>
                <a:off x="1282" y="2126"/>
                <a:ext cx="246" cy="288"/>
                <a:chOff x="1287" y="1865"/>
                <a:chExt cx="246" cy="288"/>
              </a:xfrm>
            </p:grpSpPr>
            <p:sp>
              <p:nvSpPr>
                <p:cNvPr id="2789" name="Google Shape;2789;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90" name="Google Shape;2790;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7</a:t>
                  </a:r>
                  <a:endParaRPr b="0" i="0" sz="1400" u="none" cap="none" strike="noStrike">
                    <a:solidFill>
                      <a:srgbClr val="000000"/>
                    </a:solidFill>
                    <a:latin typeface="Arial"/>
                    <a:ea typeface="Arial"/>
                    <a:cs typeface="Arial"/>
                    <a:sym typeface="Arial"/>
                  </a:endParaRPr>
                </a:p>
              </p:txBody>
            </p:sp>
          </p:grpSp>
          <p:grpSp>
            <p:nvGrpSpPr>
              <p:cNvPr id="2791" name="Google Shape;2791;p243"/>
              <p:cNvGrpSpPr/>
              <p:nvPr/>
            </p:nvGrpSpPr>
            <p:grpSpPr>
              <a:xfrm>
                <a:off x="1528" y="2126"/>
                <a:ext cx="289" cy="288"/>
                <a:chOff x="1287" y="1865"/>
                <a:chExt cx="289" cy="288"/>
              </a:xfrm>
            </p:grpSpPr>
            <p:sp>
              <p:nvSpPr>
                <p:cNvPr id="2792" name="Google Shape;2792;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93" name="Google Shape;2793;p243"/>
                <p:cNvSpPr txBox="1"/>
                <p:nvPr/>
              </p:nvSpPr>
              <p:spPr>
                <a:xfrm>
                  <a:off x="1316" y="1865"/>
                  <a:ext cx="260"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6 </a:t>
                  </a:r>
                  <a:endParaRPr b="0" i="0" sz="1400" u="none" cap="none" strike="noStrike">
                    <a:solidFill>
                      <a:srgbClr val="000000"/>
                    </a:solidFill>
                    <a:latin typeface="Arial"/>
                    <a:ea typeface="Arial"/>
                    <a:cs typeface="Arial"/>
                    <a:sym typeface="Arial"/>
                  </a:endParaRPr>
                </a:p>
              </p:txBody>
            </p:sp>
          </p:grpSp>
          <p:grpSp>
            <p:nvGrpSpPr>
              <p:cNvPr id="2794" name="Google Shape;2794;p243"/>
              <p:cNvGrpSpPr/>
              <p:nvPr/>
            </p:nvGrpSpPr>
            <p:grpSpPr>
              <a:xfrm>
                <a:off x="1774" y="2126"/>
                <a:ext cx="246" cy="288"/>
                <a:chOff x="1287" y="1865"/>
                <a:chExt cx="246" cy="288"/>
              </a:xfrm>
            </p:grpSpPr>
            <p:sp>
              <p:nvSpPr>
                <p:cNvPr id="2795" name="Google Shape;2795;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96" name="Google Shape;2796;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grpSp>
        </p:grpSp>
      </p:grpSp>
      <p:grpSp>
        <p:nvGrpSpPr>
          <p:cNvPr id="2797" name="Google Shape;2797;p243"/>
          <p:cNvGrpSpPr/>
          <p:nvPr/>
        </p:nvGrpSpPr>
        <p:grpSpPr>
          <a:xfrm>
            <a:off x="3314700" y="3616325"/>
            <a:ext cx="1187450" cy="1285875"/>
            <a:chOff x="3519" y="1880"/>
            <a:chExt cx="748" cy="810"/>
          </a:xfrm>
        </p:grpSpPr>
        <p:grpSp>
          <p:nvGrpSpPr>
            <p:cNvPr id="2798" name="Google Shape;2798;p243"/>
            <p:cNvGrpSpPr/>
            <p:nvPr/>
          </p:nvGrpSpPr>
          <p:grpSpPr>
            <a:xfrm>
              <a:off x="3529" y="1880"/>
              <a:ext cx="738" cy="288"/>
              <a:chOff x="1282" y="2126"/>
              <a:chExt cx="738" cy="288"/>
            </a:xfrm>
          </p:grpSpPr>
          <p:grpSp>
            <p:nvGrpSpPr>
              <p:cNvPr id="2799" name="Google Shape;2799;p243"/>
              <p:cNvGrpSpPr/>
              <p:nvPr/>
            </p:nvGrpSpPr>
            <p:grpSpPr>
              <a:xfrm>
                <a:off x="1282" y="2126"/>
                <a:ext cx="246" cy="288"/>
                <a:chOff x="1287" y="1865"/>
                <a:chExt cx="246" cy="288"/>
              </a:xfrm>
            </p:grpSpPr>
            <p:sp>
              <p:nvSpPr>
                <p:cNvPr id="2800" name="Google Shape;2800;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01" name="Google Shape;2801;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p:txBody>
            </p:sp>
          </p:grpSp>
          <p:grpSp>
            <p:nvGrpSpPr>
              <p:cNvPr id="2802" name="Google Shape;2802;p243"/>
              <p:cNvGrpSpPr/>
              <p:nvPr/>
            </p:nvGrpSpPr>
            <p:grpSpPr>
              <a:xfrm>
                <a:off x="1528" y="2126"/>
                <a:ext cx="246" cy="288"/>
                <a:chOff x="1287" y="1865"/>
                <a:chExt cx="246" cy="288"/>
              </a:xfrm>
            </p:grpSpPr>
            <p:sp>
              <p:nvSpPr>
                <p:cNvPr id="2803" name="Google Shape;2803;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04" name="Google Shape;2804;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grpSp>
          <p:grpSp>
            <p:nvGrpSpPr>
              <p:cNvPr id="2805" name="Google Shape;2805;p243"/>
              <p:cNvGrpSpPr/>
              <p:nvPr/>
            </p:nvGrpSpPr>
            <p:grpSpPr>
              <a:xfrm>
                <a:off x="1774" y="2126"/>
                <a:ext cx="246" cy="288"/>
                <a:chOff x="1287" y="1865"/>
                <a:chExt cx="246" cy="288"/>
              </a:xfrm>
            </p:grpSpPr>
            <p:sp>
              <p:nvSpPr>
                <p:cNvPr id="2806" name="Google Shape;2806;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07" name="Google Shape;2807;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grpSp>
        </p:grpSp>
        <p:grpSp>
          <p:nvGrpSpPr>
            <p:cNvPr id="2808" name="Google Shape;2808;p243"/>
            <p:cNvGrpSpPr/>
            <p:nvPr/>
          </p:nvGrpSpPr>
          <p:grpSpPr>
            <a:xfrm>
              <a:off x="3524" y="2141"/>
              <a:ext cx="738" cy="288"/>
              <a:chOff x="1282" y="2126"/>
              <a:chExt cx="738" cy="288"/>
            </a:xfrm>
          </p:grpSpPr>
          <p:grpSp>
            <p:nvGrpSpPr>
              <p:cNvPr id="2809" name="Google Shape;2809;p243"/>
              <p:cNvGrpSpPr/>
              <p:nvPr/>
            </p:nvGrpSpPr>
            <p:grpSpPr>
              <a:xfrm>
                <a:off x="1282" y="2126"/>
                <a:ext cx="289" cy="288"/>
                <a:chOff x="1287" y="1865"/>
                <a:chExt cx="289" cy="288"/>
              </a:xfrm>
            </p:grpSpPr>
            <p:sp>
              <p:nvSpPr>
                <p:cNvPr id="2810" name="Google Shape;2810;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11" name="Google Shape;2811;p243"/>
                <p:cNvSpPr txBox="1"/>
                <p:nvPr/>
              </p:nvSpPr>
              <p:spPr>
                <a:xfrm>
                  <a:off x="1316" y="1865"/>
                  <a:ext cx="260"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 7</a:t>
                  </a:r>
                  <a:endParaRPr b="0" i="0" sz="1400" u="none" cap="none" strike="noStrike">
                    <a:solidFill>
                      <a:srgbClr val="000000"/>
                    </a:solidFill>
                    <a:latin typeface="Arial"/>
                    <a:ea typeface="Arial"/>
                    <a:cs typeface="Arial"/>
                    <a:sym typeface="Arial"/>
                  </a:endParaRPr>
                </a:p>
              </p:txBody>
            </p:sp>
          </p:grpSp>
          <p:grpSp>
            <p:nvGrpSpPr>
              <p:cNvPr id="2812" name="Google Shape;2812;p243"/>
              <p:cNvGrpSpPr/>
              <p:nvPr/>
            </p:nvGrpSpPr>
            <p:grpSpPr>
              <a:xfrm>
                <a:off x="1528" y="2126"/>
                <a:ext cx="246" cy="288"/>
                <a:chOff x="1287" y="1865"/>
                <a:chExt cx="246" cy="288"/>
              </a:xfrm>
            </p:grpSpPr>
            <p:sp>
              <p:nvSpPr>
                <p:cNvPr id="2813" name="Google Shape;2813;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14" name="Google Shape;2814;p243"/>
                <p:cNvSpPr txBox="1"/>
                <p:nvPr/>
              </p:nvSpPr>
              <p:spPr>
                <a:xfrm>
                  <a:off x="1316" y="1865"/>
                  <a:ext cx="116"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p:txBody>
            </p:sp>
          </p:grpSp>
          <p:grpSp>
            <p:nvGrpSpPr>
              <p:cNvPr id="2815" name="Google Shape;2815;p243"/>
              <p:cNvGrpSpPr/>
              <p:nvPr/>
            </p:nvGrpSpPr>
            <p:grpSpPr>
              <a:xfrm>
                <a:off x="1774" y="2126"/>
                <a:ext cx="246" cy="288"/>
                <a:chOff x="1287" y="1865"/>
                <a:chExt cx="246" cy="288"/>
              </a:xfrm>
            </p:grpSpPr>
            <p:sp>
              <p:nvSpPr>
                <p:cNvPr id="2816" name="Google Shape;2816;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17" name="Google Shape;2817;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grpSp>
        </p:grpSp>
        <p:grpSp>
          <p:nvGrpSpPr>
            <p:cNvPr id="2818" name="Google Shape;2818;p243"/>
            <p:cNvGrpSpPr/>
            <p:nvPr/>
          </p:nvGrpSpPr>
          <p:grpSpPr>
            <a:xfrm>
              <a:off x="3519" y="2402"/>
              <a:ext cx="738" cy="288"/>
              <a:chOff x="1282" y="2126"/>
              <a:chExt cx="738" cy="288"/>
            </a:xfrm>
          </p:grpSpPr>
          <p:grpSp>
            <p:nvGrpSpPr>
              <p:cNvPr id="2819" name="Google Shape;2819;p243"/>
              <p:cNvGrpSpPr/>
              <p:nvPr/>
            </p:nvGrpSpPr>
            <p:grpSpPr>
              <a:xfrm>
                <a:off x="1282" y="2126"/>
                <a:ext cx="246" cy="288"/>
                <a:chOff x="1287" y="1865"/>
                <a:chExt cx="246" cy="288"/>
              </a:xfrm>
            </p:grpSpPr>
            <p:sp>
              <p:nvSpPr>
                <p:cNvPr id="2820" name="Google Shape;2820;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21" name="Google Shape;2821;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8</a:t>
                  </a:r>
                  <a:endParaRPr b="0" i="0" sz="1400" u="none" cap="none" strike="noStrike">
                    <a:solidFill>
                      <a:srgbClr val="000000"/>
                    </a:solidFill>
                    <a:latin typeface="Arial"/>
                    <a:ea typeface="Arial"/>
                    <a:cs typeface="Arial"/>
                    <a:sym typeface="Arial"/>
                  </a:endParaRPr>
                </a:p>
              </p:txBody>
            </p:sp>
          </p:grpSp>
          <p:grpSp>
            <p:nvGrpSpPr>
              <p:cNvPr id="2822" name="Google Shape;2822;p243"/>
              <p:cNvGrpSpPr/>
              <p:nvPr/>
            </p:nvGrpSpPr>
            <p:grpSpPr>
              <a:xfrm>
                <a:off x="1528" y="2126"/>
                <a:ext cx="289" cy="288"/>
                <a:chOff x="1287" y="1865"/>
                <a:chExt cx="289" cy="288"/>
              </a:xfrm>
            </p:grpSpPr>
            <p:sp>
              <p:nvSpPr>
                <p:cNvPr id="2823" name="Google Shape;2823;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24" name="Google Shape;2824;p243"/>
                <p:cNvSpPr txBox="1"/>
                <p:nvPr/>
              </p:nvSpPr>
              <p:spPr>
                <a:xfrm>
                  <a:off x="1316" y="1865"/>
                  <a:ext cx="260"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6 </a:t>
                  </a:r>
                  <a:endParaRPr b="0" i="0" sz="1400" u="none" cap="none" strike="noStrike">
                    <a:solidFill>
                      <a:srgbClr val="000000"/>
                    </a:solidFill>
                    <a:latin typeface="Arial"/>
                    <a:ea typeface="Arial"/>
                    <a:cs typeface="Arial"/>
                    <a:sym typeface="Arial"/>
                  </a:endParaRPr>
                </a:p>
              </p:txBody>
            </p:sp>
          </p:grpSp>
          <p:grpSp>
            <p:nvGrpSpPr>
              <p:cNvPr id="2825" name="Google Shape;2825;p243"/>
              <p:cNvGrpSpPr/>
              <p:nvPr/>
            </p:nvGrpSpPr>
            <p:grpSpPr>
              <a:xfrm>
                <a:off x="1774" y="2126"/>
                <a:ext cx="246" cy="288"/>
                <a:chOff x="1287" y="1865"/>
                <a:chExt cx="246" cy="288"/>
              </a:xfrm>
            </p:grpSpPr>
            <p:sp>
              <p:nvSpPr>
                <p:cNvPr id="2826" name="Google Shape;2826;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27" name="Google Shape;2827;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grpSp>
        </p:grpSp>
      </p:grpSp>
      <p:grpSp>
        <p:nvGrpSpPr>
          <p:cNvPr id="2828" name="Google Shape;2828;p243"/>
          <p:cNvGrpSpPr/>
          <p:nvPr/>
        </p:nvGrpSpPr>
        <p:grpSpPr>
          <a:xfrm>
            <a:off x="3244850" y="2143125"/>
            <a:ext cx="1187450" cy="1285875"/>
            <a:chOff x="3519" y="1880"/>
            <a:chExt cx="748" cy="810"/>
          </a:xfrm>
        </p:grpSpPr>
        <p:grpSp>
          <p:nvGrpSpPr>
            <p:cNvPr id="2829" name="Google Shape;2829;p243"/>
            <p:cNvGrpSpPr/>
            <p:nvPr/>
          </p:nvGrpSpPr>
          <p:grpSpPr>
            <a:xfrm>
              <a:off x="3529" y="1880"/>
              <a:ext cx="738" cy="288"/>
              <a:chOff x="1282" y="2126"/>
              <a:chExt cx="738" cy="288"/>
            </a:xfrm>
          </p:grpSpPr>
          <p:grpSp>
            <p:nvGrpSpPr>
              <p:cNvPr id="2830" name="Google Shape;2830;p243"/>
              <p:cNvGrpSpPr/>
              <p:nvPr/>
            </p:nvGrpSpPr>
            <p:grpSpPr>
              <a:xfrm>
                <a:off x="1282" y="2126"/>
                <a:ext cx="246" cy="288"/>
                <a:chOff x="1287" y="1865"/>
                <a:chExt cx="246" cy="288"/>
              </a:xfrm>
            </p:grpSpPr>
            <p:sp>
              <p:nvSpPr>
                <p:cNvPr id="2831" name="Google Shape;2831;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32" name="Google Shape;2832;p243"/>
                <p:cNvSpPr txBox="1"/>
                <p:nvPr/>
              </p:nvSpPr>
              <p:spPr>
                <a:xfrm>
                  <a:off x="1316" y="1865"/>
                  <a:ext cx="116"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p:txBody>
            </p:sp>
          </p:grpSp>
          <p:grpSp>
            <p:nvGrpSpPr>
              <p:cNvPr id="2833" name="Google Shape;2833;p243"/>
              <p:cNvGrpSpPr/>
              <p:nvPr/>
            </p:nvGrpSpPr>
            <p:grpSpPr>
              <a:xfrm>
                <a:off x="1528" y="2126"/>
                <a:ext cx="246" cy="288"/>
                <a:chOff x="1287" y="1865"/>
                <a:chExt cx="246" cy="288"/>
              </a:xfrm>
            </p:grpSpPr>
            <p:sp>
              <p:nvSpPr>
                <p:cNvPr id="2834" name="Google Shape;2834;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35" name="Google Shape;2835;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grpSp>
          <p:grpSp>
            <p:nvGrpSpPr>
              <p:cNvPr id="2836" name="Google Shape;2836;p243"/>
              <p:cNvGrpSpPr/>
              <p:nvPr/>
            </p:nvGrpSpPr>
            <p:grpSpPr>
              <a:xfrm>
                <a:off x="1774" y="2126"/>
                <a:ext cx="246" cy="288"/>
                <a:chOff x="1287" y="1865"/>
                <a:chExt cx="246" cy="288"/>
              </a:xfrm>
            </p:grpSpPr>
            <p:sp>
              <p:nvSpPr>
                <p:cNvPr id="2837" name="Google Shape;2837;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38" name="Google Shape;2838;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grpSp>
        </p:grpSp>
        <p:grpSp>
          <p:nvGrpSpPr>
            <p:cNvPr id="2839" name="Google Shape;2839;p243"/>
            <p:cNvGrpSpPr/>
            <p:nvPr/>
          </p:nvGrpSpPr>
          <p:grpSpPr>
            <a:xfrm>
              <a:off x="3524" y="2141"/>
              <a:ext cx="738" cy="288"/>
              <a:chOff x="1282" y="2126"/>
              <a:chExt cx="738" cy="288"/>
            </a:xfrm>
          </p:grpSpPr>
          <p:grpSp>
            <p:nvGrpSpPr>
              <p:cNvPr id="2840" name="Google Shape;2840;p243"/>
              <p:cNvGrpSpPr/>
              <p:nvPr/>
            </p:nvGrpSpPr>
            <p:grpSpPr>
              <a:xfrm>
                <a:off x="1282" y="2126"/>
                <a:ext cx="289" cy="288"/>
                <a:chOff x="1287" y="1865"/>
                <a:chExt cx="289" cy="288"/>
              </a:xfrm>
            </p:grpSpPr>
            <p:sp>
              <p:nvSpPr>
                <p:cNvPr id="2841" name="Google Shape;2841;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42" name="Google Shape;2842;p243"/>
                <p:cNvSpPr txBox="1"/>
                <p:nvPr/>
              </p:nvSpPr>
              <p:spPr>
                <a:xfrm>
                  <a:off x="1316" y="1865"/>
                  <a:ext cx="260"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1 </a:t>
                  </a:r>
                  <a:endParaRPr b="0" i="0" sz="1400" u="none" cap="none" strike="noStrike">
                    <a:solidFill>
                      <a:srgbClr val="000000"/>
                    </a:solidFill>
                    <a:latin typeface="Arial"/>
                    <a:ea typeface="Arial"/>
                    <a:cs typeface="Arial"/>
                    <a:sym typeface="Arial"/>
                  </a:endParaRPr>
                </a:p>
              </p:txBody>
            </p:sp>
          </p:grpSp>
          <p:grpSp>
            <p:nvGrpSpPr>
              <p:cNvPr id="2843" name="Google Shape;2843;p243"/>
              <p:cNvGrpSpPr/>
              <p:nvPr/>
            </p:nvGrpSpPr>
            <p:grpSpPr>
              <a:xfrm>
                <a:off x="1528" y="2126"/>
                <a:ext cx="246" cy="288"/>
                <a:chOff x="1287" y="1865"/>
                <a:chExt cx="246" cy="288"/>
              </a:xfrm>
            </p:grpSpPr>
            <p:sp>
              <p:nvSpPr>
                <p:cNvPr id="2844" name="Google Shape;2844;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45" name="Google Shape;2845;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7</a:t>
                  </a:r>
                  <a:endParaRPr b="0" i="0" sz="1400" u="none" cap="none" strike="noStrike">
                    <a:solidFill>
                      <a:srgbClr val="000000"/>
                    </a:solidFill>
                    <a:latin typeface="Arial"/>
                    <a:ea typeface="Arial"/>
                    <a:cs typeface="Arial"/>
                    <a:sym typeface="Arial"/>
                  </a:endParaRPr>
                </a:p>
              </p:txBody>
            </p:sp>
          </p:grpSp>
          <p:grpSp>
            <p:nvGrpSpPr>
              <p:cNvPr id="2846" name="Google Shape;2846;p243"/>
              <p:cNvGrpSpPr/>
              <p:nvPr/>
            </p:nvGrpSpPr>
            <p:grpSpPr>
              <a:xfrm>
                <a:off x="1774" y="2126"/>
                <a:ext cx="246" cy="288"/>
                <a:chOff x="1287" y="1865"/>
                <a:chExt cx="246" cy="288"/>
              </a:xfrm>
            </p:grpSpPr>
            <p:sp>
              <p:nvSpPr>
                <p:cNvPr id="2847" name="Google Shape;2847;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48" name="Google Shape;2848;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grpSp>
        </p:grpSp>
        <p:grpSp>
          <p:nvGrpSpPr>
            <p:cNvPr id="2849" name="Google Shape;2849;p243"/>
            <p:cNvGrpSpPr/>
            <p:nvPr/>
          </p:nvGrpSpPr>
          <p:grpSpPr>
            <a:xfrm>
              <a:off x="3519" y="2402"/>
              <a:ext cx="738" cy="288"/>
              <a:chOff x="1282" y="2126"/>
              <a:chExt cx="738" cy="288"/>
            </a:xfrm>
          </p:grpSpPr>
          <p:grpSp>
            <p:nvGrpSpPr>
              <p:cNvPr id="2850" name="Google Shape;2850;p243"/>
              <p:cNvGrpSpPr/>
              <p:nvPr/>
            </p:nvGrpSpPr>
            <p:grpSpPr>
              <a:xfrm>
                <a:off x="1282" y="2126"/>
                <a:ext cx="246" cy="288"/>
                <a:chOff x="1287" y="1865"/>
                <a:chExt cx="246" cy="288"/>
              </a:xfrm>
            </p:grpSpPr>
            <p:sp>
              <p:nvSpPr>
                <p:cNvPr id="2851" name="Google Shape;2851;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2" name="Google Shape;2852;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8</a:t>
                  </a:r>
                  <a:endParaRPr b="0" i="0" sz="1400" u="none" cap="none" strike="noStrike">
                    <a:solidFill>
                      <a:srgbClr val="000000"/>
                    </a:solidFill>
                    <a:latin typeface="Arial"/>
                    <a:ea typeface="Arial"/>
                    <a:cs typeface="Arial"/>
                    <a:sym typeface="Arial"/>
                  </a:endParaRPr>
                </a:p>
              </p:txBody>
            </p:sp>
          </p:grpSp>
          <p:grpSp>
            <p:nvGrpSpPr>
              <p:cNvPr id="2853" name="Google Shape;2853;p243"/>
              <p:cNvGrpSpPr/>
              <p:nvPr/>
            </p:nvGrpSpPr>
            <p:grpSpPr>
              <a:xfrm>
                <a:off x="1528" y="2126"/>
                <a:ext cx="289" cy="288"/>
                <a:chOff x="1287" y="1865"/>
                <a:chExt cx="289" cy="288"/>
              </a:xfrm>
            </p:grpSpPr>
            <p:sp>
              <p:nvSpPr>
                <p:cNvPr id="2854" name="Google Shape;2854;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5" name="Google Shape;2855;p243"/>
                <p:cNvSpPr txBox="1"/>
                <p:nvPr/>
              </p:nvSpPr>
              <p:spPr>
                <a:xfrm>
                  <a:off x="1316" y="1865"/>
                  <a:ext cx="260"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6 </a:t>
                  </a:r>
                  <a:endParaRPr b="0" i="0" sz="1400" u="none" cap="none" strike="noStrike">
                    <a:solidFill>
                      <a:srgbClr val="000000"/>
                    </a:solidFill>
                    <a:latin typeface="Arial"/>
                    <a:ea typeface="Arial"/>
                    <a:cs typeface="Arial"/>
                    <a:sym typeface="Arial"/>
                  </a:endParaRPr>
                </a:p>
              </p:txBody>
            </p:sp>
          </p:grpSp>
          <p:grpSp>
            <p:nvGrpSpPr>
              <p:cNvPr id="2856" name="Google Shape;2856;p243"/>
              <p:cNvGrpSpPr/>
              <p:nvPr/>
            </p:nvGrpSpPr>
            <p:grpSpPr>
              <a:xfrm>
                <a:off x="1774" y="2126"/>
                <a:ext cx="246" cy="288"/>
                <a:chOff x="1287" y="1865"/>
                <a:chExt cx="246" cy="288"/>
              </a:xfrm>
            </p:grpSpPr>
            <p:sp>
              <p:nvSpPr>
                <p:cNvPr id="2857" name="Google Shape;2857;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58" name="Google Shape;2858;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grpSp>
        </p:grpSp>
      </p:grpSp>
      <p:grpSp>
        <p:nvGrpSpPr>
          <p:cNvPr id="2859" name="Google Shape;2859;p243"/>
          <p:cNvGrpSpPr/>
          <p:nvPr/>
        </p:nvGrpSpPr>
        <p:grpSpPr>
          <a:xfrm>
            <a:off x="3330575" y="5105400"/>
            <a:ext cx="1187450" cy="1285875"/>
            <a:chOff x="3519" y="1880"/>
            <a:chExt cx="748" cy="810"/>
          </a:xfrm>
        </p:grpSpPr>
        <p:grpSp>
          <p:nvGrpSpPr>
            <p:cNvPr id="2860" name="Google Shape;2860;p243"/>
            <p:cNvGrpSpPr/>
            <p:nvPr/>
          </p:nvGrpSpPr>
          <p:grpSpPr>
            <a:xfrm>
              <a:off x="3529" y="1880"/>
              <a:ext cx="738" cy="288"/>
              <a:chOff x="1282" y="2126"/>
              <a:chExt cx="738" cy="288"/>
            </a:xfrm>
          </p:grpSpPr>
          <p:grpSp>
            <p:nvGrpSpPr>
              <p:cNvPr id="2861" name="Google Shape;2861;p243"/>
              <p:cNvGrpSpPr/>
              <p:nvPr/>
            </p:nvGrpSpPr>
            <p:grpSpPr>
              <a:xfrm>
                <a:off x="1282" y="2126"/>
                <a:ext cx="246" cy="288"/>
                <a:chOff x="1287" y="1865"/>
                <a:chExt cx="246" cy="288"/>
              </a:xfrm>
            </p:grpSpPr>
            <p:sp>
              <p:nvSpPr>
                <p:cNvPr id="2862" name="Google Shape;2862;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3" name="Google Shape;2863;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1</a:t>
                  </a:r>
                  <a:endParaRPr b="0" i="0" sz="1400" u="none" cap="none" strike="noStrike">
                    <a:solidFill>
                      <a:srgbClr val="000000"/>
                    </a:solidFill>
                    <a:latin typeface="Arial"/>
                    <a:ea typeface="Arial"/>
                    <a:cs typeface="Arial"/>
                    <a:sym typeface="Arial"/>
                  </a:endParaRPr>
                </a:p>
              </p:txBody>
            </p:sp>
          </p:grpSp>
          <p:grpSp>
            <p:nvGrpSpPr>
              <p:cNvPr id="2864" name="Google Shape;2864;p243"/>
              <p:cNvGrpSpPr/>
              <p:nvPr/>
            </p:nvGrpSpPr>
            <p:grpSpPr>
              <a:xfrm>
                <a:off x="1528" y="2126"/>
                <a:ext cx="246" cy="288"/>
                <a:chOff x="1287" y="1865"/>
                <a:chExt cx="246" cy="288"/>
              </a:xfrm>
            </p:grpSpPr>
            <p:sp>
              <p:nvSpPr>
                <p:cNvPr id="2865" name="Google Shape;2865;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6" name="Google Shape;2866;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2</a:t>
                  </a:r>
                  <a:endParaRPr b="0" i="0" sz="1400" u="none" cap="none" strike="noStrike">
                    <a:solidFill>
                      <a:srgbClr val="000000"/>
                    </a:solidFill>
                    <a:latin typeface="Arial"/>
                    <a:ea typeface="Arial"/>
                    <a:cs typeface="Arial"/>
                    <a:sym typeface="Arial"/>
                  </a:endParaRPr>
                </a:p>
              </p:txBody>
            </p:sp>
          </p:grpSp>
          <p:grpSp>
            <p:nvGrpSpPr>
              <p:cNvPr id="2867" name="Google Shape;2867;p243"/>
              <p:cNvGrpSpPr/>
              <p:nvPr/>
            </p:nvGrpSpPr>
            <p:grpSpPr>
              <a:xfrm>
                <a:off x="1774" y="2126"/>
                <a:ext cx="246" cy="288"/>
                <a:chOff x="1287" y="1865"/>
                <a:chExt cx="246" cy="288"/>
              </a:xfrm>
            </p:grpSpPr>
            <p:sp>
              <p:nvSpPr>
                <p:cNvPr id="2868" name="Google Shape;2868;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9" name="Google Shape;2869;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5</a:t>
                  </a:r>
                  <a:endParaRPr b="0" i="0" sz="1400" u="none" cap="none" strike="noStrike">
                    <a:solidFill>
                      <a:srgbClr val="000000"/>
                    </a:solidFill>
                    <a:latin typeface="Arial"/>
                    <a:ea typeface="Arial"/>
                    <a:cs typeface="Arial"/>
                    <a:sym typeface="Arial"/>
                  </a:endParaRPr>
                </a:p>
              </p:txBody>
            </p:sp>
          </p:grpSp>
        </p:grpSp>
        <p:grpSp>
          <p:nvGrpSpPr>
            <p:cNvPr id="2870" name="Google Shape;2870;p243"/>
            <p:cNvGrpSpPr/>
            <p:nvPr/>
          </p:nvGrpSpPr>
          <p:grpSpPr>
            <a:xfrm>
              <a:off x="3524" y="2141"/>
              <a:ext cx="738" cy="288"/>
              <a:chOff x="1282" y="2126"/>
              <a:chExt cx="738" cy="288"/>
            </a:xfrm>
          </p:grpSpPr>
          <p:grpSp>
            <p:nvGrpSpPr>
              <p:cNvPr id="2871" name="Google Shape;2871;p243"/>
              <p:cNvGrpSpPr/>
              <p:nvPr/>
            </p:nvGrpSpPr>
            <p:grpSpPr>
              <a:xfrm>
                <a:off x="1282" y="2126"/>
                <a:ext cx="289" cy="288"/>
                <a:chOff x="1287" y="1865"/>
                <a:chExt cx="289" cy="288"/>
              </a:xfrm>
            </p:grpSpPr>
            <p:sp>
              <p:nvSpPr>
                <p:cNvPr id="2872" name="Google Shape;2872;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73" name="Google Shape;2873;p243"/>
                <p:cNvSpPr txBox="1"/>
                <p:nvPr/>
              </p:nvSpPr>
              <p:spPr>
                <a:xfrm>
                  <a:off x="1316" y="1865"/>
                  <a:ext cx="260"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 8</a:t>
                  </a:r>
                  <a:endParaRPr b="0" i="0" sz="1400" u="none" cap="none" strike="noStrike">
                    <a:solidFill>
                      <a:srgbClr val="000000"/>
                    </a:solidFill>
                    <a:latin typeface="Arial"/>
                    <a:ea typeface="Arial"/>
                    <a:cs typeface="Arial"/>
                    <a:sym typeface="Arial"/>
                  </a:endParaRPr>
                </a:p>
              </p:txBody>
            </p:sp>
          </p:grpSp>
          <p:grpSp>
            <p:nvGrpSpPr>
              <p:cNvPr id="2874" name="Google Shape;2874;p243"/>
              <p:cNvGrpSpPr/>
              <p:nvPr/>
            </p:nvGrpSpPr>
            <p:grpSpPr>
              <a:xfrm>
                <a:off x="1528" y="2126"/>
                <a:ext cx="246" cy="288"/>
                <a:chOff x="1287" y="1865"/>
                <a:chExt cx="246" cy="288"/>
              </a:xfrm>
            </p:grpSpPr>
            <p:sp>
              <p:nvSpPr>
                <p:cNvPr id="2875" name="Google Shape;2875;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76" name="Google Shape;2876;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7</a:t>
                  </a:r>
                  <a:endParaRPr b="0" i="0" sz="1400" u="none" cap="none" strike="noStrike">
                    <a:solidFill>
                      <a:srgbClr val="000000"/>
                    </a:solidFill>
                    <a:latin typeface="Arial"/>
                    <a:ea typeface="Arial"/>
                    <a:cs typeface="Arial"/>
                    <a:sym typeface="Arial"/>
                  </a:endParaRPr>
                </a:p>
              </p:txBody>
            </p:sp>
          </p:grpSp>
          <p:grpSp>
            <p:nvGrpSpPr>
              <p:cNvPr id="2877" name="Google Shape;2877;p243"/>
              <p:cNvGrpSpPr/>
              <p:nvPr/>
            </p:nvGrpSpPr>
            <p:grpSpPr>
              <a:xfrm>
                <a:off x="1774" y="2126"/>
                <a:ext cx="246" cy="288"/>
                <a:chOff x="1287" y="1865"/>
                <a:chExt cx="246" cy="288"/>
              </a:xfrm>
            </p:grpSpPr>
            <p:sp>
              <p:nvSpPr>
                <p:cNvPr id="2878" name="Google Shape;2878;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79" name="Google Shape;2879;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grpSp>
        </p:grpSp>
        <p:grpSp>
          <p:nvGrpSpPr>
            <p:cNvPr id="2880" name="Google Shape;2880;p243"/>
            <p:cNvGrpSpPr/>
            <p:nvPr/>
          </p:nvGrpSpPr>
          <p:grpSpPr>
            <a:xfrm>
              <a:off x="3519" y="2402"/>
              <a:ext cx="738" cy="288"/>
              <a:chOff x="1282" y="2126"/>
              <a:chExt cx="738" cy="288"/>
            </a:xfrm>
          </p:grpSpPr>
          <p:grpSp>
            <p:nvGrpSpPr>
              <p:cNvPr id="2881" name="Google Shape;2881;p243"/>
              <p:cNvGrpSpPr/>
              <p:nvPr/>
            </p:nvGrpSpPr>
            <p:grpSpPr>
              <a:xfrm>
                <a:off x="1282" y="2126"/>
                <a:ext cx="246" cy="288"/>
                <a:chOff x="1287" y="1865"/>
                <a:chExt cx="246" cy="288"/>
              </a:xfrm>
            </p:grpSpPr>
            <p:sp>
              <p:nvSpPr>
                <p:cNvPr id="2882" name="Google Shape;2882;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3" name="Google Shape;2883;p243"/>
                <p:cNvSpPr txBox="1"/>
                <p:nvPr/>
              </p:nvSpPr>
              <p:spPr>
                <a:xfrm>
                  <a:off x="1316" y="1865"/>
                  <a:ext cx="116"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Times New Roman"/>
                    <a:ea typeface="Times New Roman"/>
                    <a:cs typeface="Times New Roman"/>
                    <a:sym typeface="Times New Roman"/>
                  </a:endParaRPr>
                </a:p>
              </p:txBody>
            </p:sp>
          </p:grpSp>
          <p:grpSp>
            <p:nvGrpSpPr>
              <p:cNvPr id="2884" name="Google Shape;2884;p243"/>
              <p:cNvGrpSpPr/>
              <p:nvPr/>
            </p:nvGrpSpPr>
            <p:grpSpPr>
              <a:xfrm>
                <a:off x="1528" y="2126"/>
                <a:ext cx="289" cy="288"/>
                <a:chOff x="1287" y="1865"/>
                <a:chExt cx="289" cy="288"/>
              </a:xfrm>
            </p:grpSpPr>
            <p:sp>
              <p:nvSpPr>
                <p:cNvPr id="2885" name="Google Shape;2885;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6" name="Google Shape;2886;p243"/>
                <p:cNvSpPr txBox="1"/>
                <p:nvPr/>
              </p:nvSpPr>
              <p:spPr>
                <a:xfrm>
                  <a:off x="1316" y="1865"/>
                  <a:ext cx="260"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6 </a:t>
                  </a:r>
                  <a:endParaRPr b="0" i="0" sz="1400" u="none" cap="none" strike="noStrike">
                    <a:solidFill>
                      <a:srgbClr val="000000"/>
                    </a:solidFill>
                    <a:latin typeface="Arial"/>
                    <a:ea typeface="Arial"/>
                    <a:cs typeface="Arial"/>
                    <a:sym typeface="Arial"/>
                  </a:endParaRPr>
                </a:p>
              </p:txBody>
            </p:sp>
          </p:grpSp>
          <p:grpSp>
            <p:nvGrpSpPr>
              <p:cNvPr id="2887" name="Google Shape;2887;p243"/>
              <p:cNvGrpSpPr/>
              <p:nvPr/>
            </p:nvGrpSpPr>
            <p:grpSpPr>
              <a:xfrm>
                <a:off x="1774" y="2126"/>
                <a:ext cx="246" cy="288"/>
                <a:chOff x="1287" y="1865"/>
                <a:chExt cx="246" cy="288"/>
              </a:xfrm>
            </p:grpSpPr>
            <p:sp>
              <p:nvSpPr>
                <p:cNvPr id="2888" name="Google Shape;2888;p243"/>
                <p:cNvSpPr/>
                <p:nvPr/>
              </p:nvSpPr>
              <p:spPr>
                <a:xfrm>
                  <a:off x="1287" y="1880"/>
                  <a:ext cx="246" cy="24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89" name="Google Shape;2889;p243"/>
                <p:cNvSpPr txBox="1"/>
                <p:nvPr/>
              </p:nvSpPr>
              <p:spPr>
                <a:xfrm>
                  <a:off x="1316" y="1865"/>
                  <a:ext cx="212" cy="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grpSp>
        </p:grpSp>
      </p:grpSp>
      <p:cxnSp>
        <p:nvCxnSpPr>
          <p:cNvPr id="2890" name="Google Shape;2890;p243"/>
          <p:cNvCxnSpPr/>
          <p:nvPr/>
        </p:nvCxnSpPr>
        <p:spPr>
          <a:xfrm>
            <a:off x="1935163" y="4267200"/>
            <a:ext cx="1309687" cy="0"/>
          </a:xfrm>
          <a:prstGeom prst="straightConnector1">
            <a:avLst/>
          </a:prstGeom>
          <a:noFill/>
          <a:ln cap="flat" cmpd="sng" w="9525">
            <a:solidFill>
              <a:schemeClr val="dk1"/>
            </a:solidFill>
            <a:prstDash val="solid"/>
            <a:round/>
            <a:headEnd len="sm" w="sm" type="none"/>
            <a:tailEnd len="med" w="med" type="triangle"/>
          </a:ln>
        </p:spPr>
      </p:cxnSp>
      <p:cxnSp>
        <p:nvCxnSpPr>
          <p:cNvPr id="2891" name="Google Shape;2891;p243"/>
          <p:cNvCxnSpPr/>
          <p:nvPr/>
        </p:nvCxnSpPr>
        <p:spPr>
          <a:xfrm flipH="1" rot="10800000">
            <a:off x="1935163" y="2971800"/>
            <a:ext cx="1189037" cy="1295400"/>
          </a:xfrm>
          <a:prstGeom prst="straightConnector1">
            <a:avLst/>
          </a:prstGeom>
          <a:noFill/>
          <a:ln cap="flat" cmpd="sng" w="9525">
            <a:solidFill>
              <a:schemeClr val="dk1"/>
            </a:solidFill>
            <a:prstDash val="solid"/>
            <a:round/>
            <a:headEnd len="sm" w="sm" type="none"/>
            <a:tailEnd len="med" w="med" type="triangle"/>
          </a:ln>
        </p:spPr>
      </p:cxnSp>
      <p:cxnSp>
        <p:nvCxnSpPr>
          <p:cNvPr id="2892" name="Google Shape;2892;p243"/>
          <p:cNvCxnSpPr/>
          <p:nvPr/>
        </p:nvCxnSpPr>
        <p:spPr>
          <a:xfrm>
            <a:off x="1935163" y="4267200"/>
            <a:ext cx="1309687" cy="1447800"/>
          </a:xfrm>
          <a:prstGeom prst="straightConnector1">
            <a:avLst/>
          </a:prstGeom>
          <a:noFill/>
          <a:ln cap="flat" cmpd="sng" w="9525">
            <a:solidFill>
              <a:schemeClr val="dk1"/>
            </a:solidFill>
            <a:prstDash val="solid"/>
            <a:round/>
            <a:headEnd len="sm" w="sm" type="none"/>
            <a:tailEnd len="med" w="med" type="triangle"/>
          </a:ln>
        </p:spPr>
      </p:cxnSp>
      <p:sp>
        <p:nvSpPr>
          <p:cNvPr id="2893" name="Google Shape;2893;p243"/>
          <p:cNvSpPr txBox="1"/>
          <p:nvPr/>
        </p:nvSpPr>
        <p:spPr>
          <a:xfrm>
            <a:off x="1062038" y="4926013"/>
            <a:ext cx="438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0000"/>
                </a:solidFill>
                <a:latin typeface="Times New Roman"/>
                <a:ea typeface="Times New Roman"/>
                <a:cs typeface="Times New Roman"/>
                <a:sym typeface="Times New Roman"/>
              </a:rPr>
              <a:t>-3</a:t>
            </a:r>
            <a:endParaRPr b="0" i="0" sz="1400" u="none" cap="none" strike="noStrike">
              <a:solidFill>
                <a:srgbClr val="000000"/>
              </a:solidFill>
              <a:latin typeface="Arial"/>
              <a:ea typeface="Arial"/>
              <a:cs typeface="Arial"/>
              <a:sym typeface="Arial"/>
            </a:endParaRPr>
          </a:p>
        </p:txBody>
      </p:sp>
      <p:sp>
        <p:nvSpPr>
          <p:cNvPr id="2894" name="Google Shape;2894;p243"/>
          <p:cNvSpPr txBox="1"/>
          <p:nvPr/>
        </p:nvSpPr>
        <p:spPr>
          <a:xfrm>
            <a:off x="4572000" y="2362200"/>
            <a:ext cx="438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0000"/>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sp>
        <p:nvSpPr>
          <p:cNvPr id="2895" name="Google Shape;2895;p243"/>
          <p:cNvSpPr txBox="1"/>
          <p:nvPr/>
        </p:nvSpPr>
        <p:spPr>
          <a:xfrm>
            <a:off x="4572000" y="4035425"/>
            <a:ext cx="438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0000"/>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sp>
        <p:nvSpPr>
          <p:cNvPr id="2896" name="Google Shape;2896;p243"/>
          <p:cNvSpPr txBox="1"/>
          <p:nvPr/>
        </p:nvSpPr>
        <p:spPr>
          <a:xfrm>
            <a:off x="4572000" y="5476875"/>
            <a:ext cx="438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0000"/>
                </a:solidFill>
                <a:latin typeface="Times New Roman"/>
                <a:ea typeface="Times New Roman"/>
                <a:cs typeface="Times New Roman"/>
                <a:sym typeface="Times New Roman"/>
              </a:rPr>
              <a:t>-4</a:t>
            </a:r>
            <a:endParaRPr b="0" i="0" sz="1400" u="none" cap="none" strike="noStrike">
              <a:solidFill>
                <a:srgbClr val="000000"/>
              </a:solidFill>
              <a:latin typeface="Arial"/>
              <a:ea typeface="Arial"/>
              <a:cs typeface="Arial"/>
              <a:sym typeface="Arial"/>
            </a:endParaRPr>
          </a:p>
        </p:txBody>
      </p:sp>
      <p:sp>
        <p:nvSpPr>
          <p:cNvPr id="2897" name="Google Shape;2897;p243"/>
          <p:cNvSpPr txBox="1"/>
          <p:nvPr/>
        </p:nvSpPr>
        <p:spPr>
          <a:xfrm>
            <a:off x="8458200" y="4054475"/>
            <a:ext cx="3365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FF0000"/>
                </a:solidFill>
                <a:latin typeface="Times New Roman"/>
                <a:ea typeface="Times New Roman"/>
                <a:cs typeface="Times New Roman"/>
                <a:sym typeface="Times New Roman"/>
              </a:rPr>
              <a:t>0</a:t>
            </a:r>
            <a:endParaRPr b="0" i="0" sz="1400" u="none" cap="none" strike="noStrike">
              <a:solidFill>
                <a:srgbClr val="000000"/>
              </a:solidFill>
              <a:latin typeface="Arial"/>
              <a:ea typeface="Arial"/>
              <a:cs typeface="Arial"/>
              <a:sym typeface="Arial"/>
            </a:endParaRPr>
          </a:p>
        </p:txBody>
      </p:sp>
      <p:sp>
        <p:nvSpPr>
          <p:cNvPr id="2898" name="Google Shape;2898;p243"/>
          <p:cNvSpPr txBox="1"/>
          <p:nvPr/>
        </p:nvSpPr>
        <p:spPr>
          <a:xfrm>
            <a:off x="854075" y="3014663"/>
            <a:ext cx="7429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1" lang="en-US" sz="2400" u="none" cap="none" strike="noStrike">
                <a:solidFill>
                  <a:schemeClr val="accent2"/>
                </a:solidFill>
                <a:latin typeface="Times New Roman"/>
                <a:ea typeface="Times New Roman"/>
                <a:cs typeface="Times New Roman"/>
                <a:sym typeface="Times New Roman"/>
              </a:rPr>
              <a:t>start</a:t>
            </a:r>
            <a:endParaRPr b="0" i="0" sz="1400" u="none" cap="none" strike="noStrike">
              <a:solidFill>
                <a:srgbClr val="000000"/>
              </a:solidFill>
              <a:latin typeface="Arial"/>
              <a:ea typeface="Arial"/>
              <a:cs typeface="Arial"/>
              <a:sym typeface="Arial"/>
            </a:endParaRPr>
          </a:p>
        </p:txBody>
      </p:sp>
      <p:sp>
        <p:nvSpPr>
          <p:cNvPr id="2899" name="Google Shape;2899;p243"/>
          <p:cNvSpPr txBox="1"/>
          <p:nvPr/>
        </p:nvSpPr>
        <p:spPr>
          <a:xfrm>
            <a:off x="7585075" y="3014663"/>
            <a:ext cx="725488"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1" lang="en-US" sz="2400" u="none" cap="none" strike="noStrike">
                <a:solidFill>
                  <a:schemeClr val="accent2"/>
                </a:solidFill>
                <a:latin typeface="Times New Roman"/>
                <a:ea typeface="Times New Roman"/>
                <a:cs typeface="Times New Roman"/>
                <a:sym typeface="Times New Roman"/>
              </a:rPr>
              <a:t>goal</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891"/>
                                        </p:tgtEl>
                                        <p:attrNameLst>
                                          <p:attrName>style.visibility</p:attrName>
                                        </p:attrNameLst>
                                      </p:cBhvr>
                                      <p:to>
                                        <p:strVal val="visible"/>
                                      </p:to>
                                    </p:set>
                                    <p:anim calcmode="lin" valueType="num">
                                      <p:cBhvr additive="base">
                                        <p:cTn dur="500"/>
                                        <p:tgtEl>
                                          <p:spTgt spid="289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890"/>
                                        </p:tgtEl>
                                        <p:attrNameLst>
                                          <p:attrName>style.visibility</p:attrName>
                                        </p:attrNameLst>
                                      </p:cBhvr>
                                      <p:to>
                                        <p:strVal val="visible"/>
                                      </p:to>
                                    </p:set>
                                    <p:anim calcmode="lin" valueType="num">
                                      <p:cBhvr additive="base">
                                        <p:cTn dur="500"/>
                                        <p:tgtEl>
                                          <p:spTgt spid="289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892"/>
                                        </p:tgtEl>
                                        <p:attrNameLst>
                                          <p:attrName>style.visibility</p:attrName>
                                        </p:attrNameLst>
                                      </p:cBhvr>
                                      <p:to>
                                        <p:strVal val="visible"/>
                                      </p:to>
                                    </p:set>
                                    <p:anim calcmode="lin" valueType="num">
                                      <p:cBhvr additive="base">
                                        <p:cTn dur="500"/>
                                        <p:tgtEl>
                                          <p:spTgt spid="289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828"/>
                                        </p:tgtEl>
                                        <p:attrNameLst>
                                          <p:attrName>style.visibility</p:attrName>
                                        </p:attrNameLst>
                                      </p:cBhvr>
                                      <p:to>
                                        <p:strVal val="visible"/>
                                      </p:to>
                                    </p:set>
                                    <p:anim calcmode="lin" valueType="num">
                                      <p:cBhvr additive="base">
                                        <p:cTn dur="500"/>
                                        <p:tgtEl>
                                          <p:spTgt spid="282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797"/>
                                        </p:tgtEl>
                                        <p:attrNameLst>
                                          <p:attrName>style.visibility</p:attrName>
                                        </p:attrNameLst>
                                      </p:cBhvr>
                                      <p:to>
                                        <p:strVal val="visible"/>
                                      </p:to>
                                    </p:set>
                                    <p:anim calcmode="lin" valueType="num">
                                      <p:cBhvr additive="base">
                                        <p:cTn dur="500"/>
                                        <p:tgtEl>
                                          <p:spTgt spid="279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859"/>
                                        </p:tgtEl>
                                        <p:attrNameLst>
                                          <p:attrName>style.visibility</p:attrName>
                                        </p:attrNameLst>
                                      </p:cBhvr>
                                      <p:to>
                                        <p:strVal val="visible"/>
                                      </p:to>
                                    </p:set>
                                    <p:anim calcmode="lin" valueType="num">
                                      <p:cBhvr additive="base">
                                        <p:cTn dur="500"/>
                                        <p:tgtEl>
                                          <p:spTgt spid="285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894"/>
                                        </p:tgtEl>
                                        <p:attrNameLst>
                                          <p:attrName>style.visibility</p:attrName>
                                        </p:attrNameLst>
                                      </p:cBhvr>
                                      <p:to>
                                        <p:strVal val="visible"/>
                                      </p:to>
                                    </p:set>
                                    <p:anim calcmode="lin" valueType="num">
                                      <p:cBhvr additive="base">
                                        <p:cTn dur="500"/>
                                        <p:tgtEl>
                                          <p:spTgt spid="289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895"/>
                                        </p:tgtEl>
                                        <p:attrNameLst>
                                          <p:attrName>style.visibility</p:attrName>
                                        </p:attrNameLst>
                                      </p:cBhvr>
                                      <p:to>
                                        <p:strVal val="visible"/>
                                      </p:to>
                                    </p:set>
                                    <p:anim calcmode="lin" valueType="num">
                                      <p:cBhvr additive="base">
                                        <p:cTn dur="500"/>
                                        <p:tgtEl>
                                          <p:spTgt spid="289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896"/>
                                        </p:tgtEl>
                                        <p:attrNameLst>
                                          <p:attrName>style.visibility</p:attrName>
                                        </p:attrNameLst>
                                      </p:cBhvr>
                                      <p:to>
                                        <p:strVal val="visible"/>
                                      </p:to>
                                    </p:set>
                                    <p:anim calcmode="lin" valueType="num">
                                      <p:cBhvr additive="base">
                                        <p:cTn dur="500"/>
                                        <p:tgtEl>
                                          <p:spTgt spid="289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4" name="Shape 2904"/>
        <p:cNvGrpSpPr/>
        <p:nvPr/>
      </p:nvGrpSpPr>
      <p:grpSpPr>
        <a:xfrm>
          <a:off x="0" y="0"/>
          <a:ext cx="0" cy="0"/>
          <a:chOff x="0" y="0"/>
          <a:chExt cx="0" cy="0"/>
        </a:xfrm>
      </p:grpSpPr>
      <p:sp>
        <p:nvSpPr>
          <p:cNvPr id="2905" name="Google Shape;2905;p244"/>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The N-Queens Problem</a:t>
            </a:r>
            <a:endParaRPr/>
          </a:p>
        </p:txBody>
      </p:sp>
      <p:sp>
        <p:nvSpPr>
          <p:cNvPr id="2906" name="Google Shape;2906;p244"/>
          <p:cNvSpPr txBox="1"/>
          <p:nvPr>
            <p:ph idx="4294967295" type="body"/>
          </p:nvPr>
        </p:nvSpPr>
        <p:spPr>
          <a:xfrm>
            <a:off x="457200" y="1600200"/>
            <a:ext cx="4035425" cy="4649788"/>
          </a:xfrm>
          <a:prstGeom prst="rect">
            <a:avLst/>
          </a:prstGeom>
          <a:noFill/>
          <a:ln>
            <a:noFill/>
          </a:ln>
        </p:spPr>
        <p:txBody>
          <a:bodyPr anchorCtr="0" anchor="t" bIns="44275" lIns="90350" spcFirstLastPara="1" rIns="90350" wrap="square" tIns="44275">
            <a:noAutofit/>
          </a:bodyPr>
          <a:lstStyle/>
          <a:p>
            <a:pPr indent="-341313" lvl="0" marL="341313" rtl="0" algn="l">
              <a:lnSpc>
                <a:spcPct val="95000"/>
              </a:lnSpc>
              <a:spcBef>
                <a:spcPts val="0"/>
              </a:spcBef>
              <a:spcAft>
                <a:spcPts val="0"/>
              </a:spcAft>
              <a:buClr>
                <a:schemeClr val="dk1"/>
              </a:buClr>
              <a:buSzPts val="2000"/>
              <a:buFont typeface="Arial"/>
              <a:buChar char="•"/>
            </a:pPr>
            <a:r>
              <a:rPr lang="en-US" sz="2000"/>
              <a:t>Suppose you have 8 chess queens...</a:t>
            </a:r>
            <a:endParaRPr/>
          </a:p>
          <a:p>
            <a:pPr indent="-341313" lvl="0" marL="341313" rtl="0" algn="l">
              <a:lnSpc>
                <a:spcPct val="100000"/>
              </a:lnSpc>
              <a:spcBef>
                <a:spcPts val="700"/>
              </a:spcBef>
              <a:spcAft>
                <a:spcPts val="0"/>
              </a:spcAft>
              <a:buClr>
                <a:schemeClr val="dk1"/>
              </a:buClr>
              <a:buSzPts val="2000"/>
              <a:buFont typeface="Arial"/>
              <a:buChar char="•"/>
            </a:pPr>
            <a:r>
              <a:rPr lang="en-US" sz="2000"/>
              <a:t>...and a chess board</a:t>
            </a:r>
            <a:endParaRPr/>
          </a:p>
        </p:txBody>
      </p:sp>
      <p:grpSp>
        <p:nvGrpSpPr>
          <p:cNvPr id="2907" name="Google Shape;2907;p244"/>
          <p:cNvGrpSpPr/>
          <p:nvPr/>
        </p:nvGrpSpPr>
        <p:grpSpPr>
          <a:xfrm>
            <a:off x="5480050" y="2159000"/>
            <a:ext cx="2794001" cy="1908176"/>
            <a:chOff x="3452" y="1360"/>
            <a:chExt cx="1760" cy="1202"/>
          </a:xfrm>
        </p:grpSpPr>
        <p:grpSp>
          <p:nvGrpSpPr>
            <p:cNvPr id="2908" name="Google Shape;2908;p244"/>
            <p:cNvGrpSpPr/>
            <p:nvPr/>
          </p:nvGrpSpPr>
          <p:grpSpPr>
            <a:xfrm>
              <a:off x="3639" y="2048"/>
              <a:ext cx="217" cy="464"/>
              <a:chOff x="3639" y="2048"/>
              <a:chExt cx="217" cy="464"/>
            </a:xfrm>
          </p:grpSpPr>
          <p:pic>
            <p:nvPicPr>
              <p:cNvPr id="2909" name="Google Shape;2909;p244"/>
              <p:cNvPicPr preferRelativeResize="0"/>
              <p:nvPr/>
            </p:nvPicPr>
            <p:blipFill rotWithShape="1">
              <a:blip r:embed="rId3">
                <a:alphaModFix/>
              </a:blip>
              <a:srcRect b="0" l="0" r="0" t="0"/>
              <a:stretch/>
            </p:blipFill>
            <p:spPr>
              <a:xfrm>
                <a:off x="3654" y="2133"/>
                <a:ext cx="176" cy="379"/>
              </a:xfrm>
              <a:prstGeom prst="rect">
                <a:avLst/>
              </a:prstGeom>
              <a:noFill/>
              <a:ln>
                <a:noFill/>
              </a:ln>
            </p:spPr>
          </p:pic>
          <p:pic>
            <p:nvPicPr>
              <p:cNvPr id="2910" name="Google Shape;2910;p244"/>
              <p:cNvPicPr preferRelativeResize="0"/>
              <p:nvPr/>
            </p:nvPicPr>
            <p:blipFill rotWithShape="1">
              <a:blip r:embed="rId4">
                <a:alphaModFix/>
              </a:blip>
              <a:srcRect b="0" l="0" r="0" t="15456"/>
              <a:stretch/>
            </p:blipFill>
            <p:spPr>
              <a:xfrm>
                <a:off x="3639" y="2048"/>
                <a:ext cx="217" cy="175"/>
              </a:xfrm>
              <a:prstGeom prst="rect">
                <a:avLst/>
              </a:prstGeom>
              <a:noFill/>
              <a:ln>
                <a:noFill/>
              </a:ln>
            </p:spPr>
          </p:pic>
        </p:grpSp>
        <p:grpSp>
          <p:nvGrpSpPr>
            <p:cNvPr id="2911" name="Google Shape;2911;p244"/>
            <p:cNvGrpSpPr/>
            <p:nvPr/>
          </p:nvGrpSpPr>
          <p:grpSpPr>
            <a:xfrm>
              <a:off x="3739" y="2039"/>
              <a:ext cx="300" cy="523"/>
              <a:chOff x="3739" y="2039"/>
              <a:chExt cx="300" cy="523"/>
            </a:xfrm>
          </p:grpSpPr>
          <p:pic>
            <p:nvPicPr>
              <p:cNvPr id="2912" name="Google Shape;2912;p244"/>
              <p:cNvPicPr preferRelativeResize="0"/>
              <p:nvPr/>
            </p:nvPicPr>
            <p:blipFill rotWithShape="1">
              <a:blip r:embed="rId5">
                <a:alphaModFix/>
              </a:blip>
              <a:srcRect b="0" l="0" r="0" t="0"/>
              <a:stretch/>
            </p:blipFill>
            <p:spPr>
              <a:xfrm>
                <a:off x="3760" y="2134"/>
                <a:ext cx="244" cy="428"/>
              </a:xfrm>
              <a:prstGeom prst="rect">
                <a:avLst/>
              </a:prstGeom>
              <a:noFill/>
              <a:ln>
                <a:noFill/>
              </a:ln>
            </p:spPr>
          </p:pic>
          <p:pic>
            <p:nvPicPr>
              <p:cNvPr id="2913" name="Google Shape;2913;p244"/>
              <p:cNvPicPr preferRelativeResize="0"/>
              <p:nvPr/>
            </p:nvPicPr>
            <p:blipFill rotWithShape="1">
              <a:blip r:embed="rId6">
                <a:alphaModFix/>
              </a:blip>
              <a:srcRect b="0" l="0" r="0" t="15448"/>
              <a:stretch/>
            </p:blipFill>
            <p:spPr>
              <a:xfrm>
                <a:off x="3739" y="2039"/>
                <a:ext cx="300" cy="197"/>
              </a:xfrm>
              <a:prstGeom prst="rect">
                <a:avLst/>
              </a:prstGeom>
              <a:noFill/>
              <a:ln>
                <a:noFill/>
              </a:ln>
            </p:spPr>
          </p:pic>
        </p:grpSp>
        <p:grpSp>
          <p:nvGrpSpPr>
            <p:cNvPr id="2914" name="Google Shape;2914;p244"/>
            <p:cNvGrpSpPr/>
            <p:nvPr/>
          </p:nvGrpSpPr>
          <p:grpSpPr>
            <a:xfrm>
              <a:off x="4513" y="1526"/>
              <a:ext cx="231" cy="566"/>
              <a:chOff x="4513" y="1526"/>
              <a:chExt cx="231" cy="566"/>
            </a:xfrm>
          </p:grpSpPr>
          <p:pic>
            <p:nvPicPr>
              <p:cNvPr id="2915" name="Google Shape;2915;p244"/>
              <p:cNvPicPr preferRelativeResize="0"/>
              <p:nvPr/>
            </p:nvPicPr>
            <p:blipFill rotWithShape="1">
              <a:blip r:embed="rId7">
                <a:alphaModFix/>
              </a:blip>
              <a:srcRect b="0" l="0" r="0" t="0"/>
              <a:stretch/>
            </p:blipFill>
            <p:spPr>
              <a:xfrm>
                <a:off x="4529" y="1629"/>
                <a:ext cx="188" cy="463"/>
              </a:xfrm>
              <a:prstGeom prst="rect">
                <a:avLst/>
              </a:prstGeom>
              <a:noFill/>
              <a:ln>
                <a:noFill/>
              </a:ln>
            </p:spPr>
          </p:pic>
          <p:pic>
            <p:nvPicPr>
              <p:cNvPr id="2916" name="Google Shape;2916;p244"/>
              <p:cNvPicPr preferRelativeResize="0"/>
              <p:nvPr/>
            </p:nvPicPr>
            <p:blipFill rotWithShape="1">
              <a:blip r:embed="rId8">
                <a:alphaModFix/>
              </a:blip>
              <a:srcRect b="0" l="0" r="0" t="15079"/>
              <a:stretch/>
            </p:blipFill>
            <p:spPr>
              <a:xfrm>
                <a:off x="4513" y="1526"/>
                <a:ext cx="231" cy="214"/>
              </a:xfrm>
              <a:prstGeom prst="rect">
                <a:avLst/>
              </a:prstGeom>
              <a:noFill/>
              <a:ln>
                <a:noFill/>
              </a:ln>
            </p:spPr>
          </p:pic>
        </p:grpSp>
        <p:grpSp>
          <p:nvGrpSpPr>
            <p:cNvPr id="2917" name="Google Shape;2917;p244"/>
            <p:cNvGrpSpPr/>
            <p:nvPr/>
          </p:nvGrpSpPr>
          <p:grpSpPr>
            <a:xfrm>
              <a:off x="4066" y="1787"/>
              <a:ext cx="237" cy="499"/>
              <a:chOff x="4066" y="1787"/>
              <a:chExt cx="237" cy="499"/>
            </a:xfrm>
          </p:grpSpPr>
          <p:pic>
            <p:nvPicPr>
              <p:cNvPr id="2918" name="Google Shape;2918;p244"/>
              <p:cNvPicPr preferRelativeResize="0"/>
              <p:nvPr/>
            </p:nvPicPr>
            <p:blipFill rotWithShape="1">
              <a:blip r:embed="rId9">
                <a:alphaModFix/>
              </a:blip>
              <a:srcRect b="0" l="0" r="0" t="0"/>
              <a:stretch/>
            </p:blipFill>
            <p:spPr>
              <a:xfrm>
                <a:off x="4082" y="1878"/>
                <a:ext cx="193" cy="408"/>
              </a:xfrm>
              <a:prstGeom prst="rect">
                <a:avLst/>
              </a:prstGeom>
              <a:noFill/>
              <a:ln>
                <a:noFill/>
              </a:ln>
            </p:spPr>
          </p:pic>
          <p:pic>
            <p:nvPicPr>
              <p:cNvPr id="2919" name="Google Shape;2919;p244"/>
              <p:cNvPicPr preferRelativeResize="0"/>
              <p:nvPr/>
            </p:nvPicPr>
            <p:blipFill rotWithShape="1">
              <a:blip r:embed="rId10">
                <a:alphaModFix/>
              </a:blip>
              <a:srcRect b="0" l="0" r="0" t="15248"/>
              <a:stretch/>
            </p:blipFill>
            <p:spPr>
              <a:xfrm>
                <a:off x="4066" y="1787"/>
                <a:ext cx="237" cy="189"/>
              </a:xfrm>
              <a:prstGeom prst="rect">
                <a:avLst/>
              </a:prstGeom>
              <a:noFill/>
              <a:ln>
                <a:noFill/>
              </a:ln>
            </p:spPr>
          </p:pic>
        </p:grpSp>
        <p:grpSp>
          <p:nvGrpSpPr>
            <p:cNvPr id="2920" name="Google Shape;2920;p244"/>
            <p:cNvGrpSpPr/>
            <p:nvPr/>
          </p:nvGrpSpPr>
          <p:grpSpPr>
            <a:xfrm>
              <a:off x="3907" y="1854"/>
              <a:ext cx="234" cy="564"/>
              <a:chOff x="3907" y="1854"/>
              <a:chExt cx="234" cy="564"/>
            </a:xfrm>
          </p:grpSpPr>
          <p:pic>
            <p:nvPicPr>
              <p:cNvPr id="2921" name="Google Shape;2921;p244"/>
              <p:cNvPicPr preferRelativeResize="0"/>
              <p:nvPr/>
            </p:nvPicPr>
            <p:blipFill rotWithShape="1">
              <a:blip r:embed="rId11">
                <a:alphaModFix/>
              </a:blip>
              <a:srcRect b="0" l="0" r="0" t="0"/>
              <a:stretch/>
            </p:blipFill>
            <p:spPr>
              <a:xfrm>
                <a:off x="3924" y="1956"/>
                <a:ext cx="189" cy="462"/>
              </a:xfrm>
              <a:prstGeom prst="rect">
                <a:avLst/>
              </a:prstGeom>
              <a:noFill/>
              <a:ln>
                <a:noFill/>
              </a:ln>
            </p:spPr>
          </p:pic>
          <p:pic>
            <p:nvPicPr>
              <p:cNvPr id="2922" name="Google Shape;2922;p244"/>
              <p:cNvPicPr preferRelativeResize="0"/>
              <p:nvPr/>
            </p:nvPicPr>
            <p:blipFill rotWithShape="1">
              <a:blip r:embed="rId12">
                <a:alphaModFix/>
              </a:blip>
              <a:srcRect b="0" l="0" r="0" t="15202"/>
              <a:stretch/>
            </p:blipFill>
            <p:spPr>
              <a:xfrm>
                <a:off x="3907" y="1854"/>
                <a:ext cx="234" cy="212"/>
              </a:xfrm>
              <a:prstGeom prst="rect">
                <a:avLst/>
              </a:prstGeom>
              <a:noFill/>
              <a:ln>
                <a:noFill/>
              </a:ln>
            </p:spPr>
          </p:pic>
        </p:grpSp>
        <p:grpSp>
          <p:nvGrpSpPr>
            <p:cNvPr id="2923" name="Google Shape;2923;p244"/>
            <p:cNvGrpSpPr/>
            <p:nvPr/>
          </p:nvGrpSpPr>
          <p:grpSpPr>
            <a:xfrm>
              <a:off x="4204" y="1668"/>
              <a:ext cx="238" cy="639"/>
              <a:chOff x="4204" y="1668"/>
              <a:chExt cx="238" cy="639"/>
            </a:xfrm>
          </p:grpSpPr>
          <p:pic>
            <p:nvPicPr>
              <p:cNvPr id="2924" name="Google Shape;2924;p244"/>
              <p:cNvPicPr preferRelativeResize="0"/>
              <p:nvPr/>
            </p:nvPicPr>
            <p:blipFill rotWithShape="1">
              <a:blip r:embed="rId13">
                <a:alphaModFix/>
              </a:blip>
              <a:srcRect b="0" l="0" r="0" t="0"/>
              <a:stretch/>
            </p:blipFill>
            <p:spPr>
              <a:xfrm>
                <a:off x="4220" y="1784"/>
                <a:ext cx="195" cy="523"/>
              </a:xfrm>
              <a:prstGeom prst="rect">
                <a:avLst/>
              </a:prstGeom>
              <a:noFill/>
              <a:ln>
                <a:noFill/>
              </a:ln>
            </p:spPr>
          </p:pic>
          <p:pic>
            <p:nvPicPr>
              <p:cNvPr id="2925" name="Google Shape;2925;p244"/>
              <p:cNvPicPr preferRelativeResize="0"/>
              <p:nvPr/>
            </p:nvPicPr>
            <p:blipFill rotWithShape="1">
              <a:blip r:embed="rId14">
                <a:alphaModFix/>
              </a:blip>
              <a:srcRect b="0" l="0" r="0" t="15138"/>
              <a:stretch/>
            </p:blipFill>
            <p:spPr>
              <a:xfrm>
                <a:off x="4204" y="1668"/>
                <a:ext cx="238" cy="241"/>
              </a:xfrm>
              <a:prstGeom prst="rect">
                <a:avLst/>
              </a:prstGeom>
              <a:noFill/>
              <a:ln>
                <a:noFill/>
              </a:ln>
            </p:spPr>
          </p:pic>
        </p:grpSp>
        <p:grpSp>
          <p:nvGrpSpPr>
            <p:cNvPr id="2926" name="Google Shape;2926;p244"/>
            <p:cNvGrpSpPr/>
            <p:nvPr/>
          </p:nvGrpSpPr>
          <p:grpSpPr>
            <a:xfrm>
              <a:off x="3452" y="1692"/>
              <a:ext cx="298" cy="588"/>
              <a:chOff x="3452" y="1692"/>
              <a:chExt cx="298" cy="588"/>
            </a:xfrm>
          </p:grpSpPr>
          <p:pic>
            <p:nvPicPr>
              <p:cNvPr id="2927" name="Google Shape;2927;p244"/>
              <p:cNvPicPr preferRelativeResize="0"/>
              <p:nvPr/>
            </p:nvPicPr>
            <p:blipFill rotWithShape="1">
              <a:blip r:embed="rId15">
                <a:alphaModFix/>
              </a:blip>
              <a:srcRect b="0" l="0" r="0" t="0"/>
              <a:stretch/>
            </p:blipFill>
            <p:spPr>
              <a:xfrm>
                <a:off x="3472" y="1799"/>
                <a:ext cx="243" cy="481"/>
              </a:xfrm>
              <a:prstGeom prst="rect">
                <a:avLst/>
              </a:prstGeom>
              <a:noFill/>
              <a:ln>
                <a:noFill/>
              </a:ln>
            </p:spPr>
          </p:pic>
          <p:pic>
            <p:nvPicPr>
              <p:cNvPr id="2928" name="Google Shape;2928;p244"/>
              <p:cNvPicPr preferRelativeResize="0"/>
              <p:nvPr/>
            </p:nvPicPr>
            <p:blipFill rotWithShape="1">
              <a:blip r:embed="rId16">
                <a:alphaModFix/>
              </a:blip>
              <a:srcRect b="0" l="0" r="0" t="15268"/>
              <a:stretch/>
            </p:blipFill>
            <p:spPr>
              <a:xfrm>
                <a:off x="3452" y="1692"/>
                <a:ext cx="298" cy="222"/>
              </a:xfrm>
              <a:prstGeom prst="rect">
                <a:avLst/>
              </a:prstGeom>
              <a:noFill/>
              <a:ln>
                <a:noFill/>
              </a:ln>
            </p:spPr>
          </p:pic>
        </p:grpSp>
        <p:grpSp>
          <p:nvGrpSpPr>
            <p:cNvPr id="2929" name="Google Shape;2929;p244"/>
            <p:cNvGrpSpPr/>
            <p:nvPr/>
          </p:nvGrpSpPr>
          <p:grpSpPr>
            <a:xfrm>
              <a:off x="4741" y="1360"/>
              <a:ext cx="471" cy="863"/>
              <a:chOff x="4741" y="1360"/>
              <a:chExt cx="471" cy="863"/>
            </a:xfrm>
          </p:grpSpPr>
          <p:pic>
            <p:nvPicPr>
              <p:cNvPr id="2930" name="Google Shape;2930;p244"/>
              <p:cNvPicPr preferRelativeResize="0"/>
              <p:nvPr/>
            </p:nvPicPr>
            <p:blipFill rotWithShape="1">
              <a:blip r:embed="rId17">
                <a:alphaModFix/>
              </a:blip>
              <a:srcRect b="0" l="0" r="0" t="0"/>
              <a:stretch/>
            </p:blipFill>
            <p:spPr>
              <a:xfrm>
                <a:off x="4773" y="1517"/>
                <a:ext cx="384" cy="706"/>
              </a:xfrm>
              <a:prstGeom prst="rect">
                <a:avLst/>
              </a:prstGeom>
              <a:noFill/>
              <a:ln>
                <a:noFill/>
              </a:ln>
            </p:spPr>
          </p:pic>
          <p:pic>
            <p:nvPicPr>
              <p:cNvPr id="2931" name="Google Shape;2931;p244"/>
              <p:cNvPicPr preferRelativeResize="0"/>
              <p:nvPr/>
            </p:nvPicPr>
            <p:blipFill rotWithShape="1">
              <a:blip r:embed="rId18">
                <a:alphaModFix/>
              </a:blip>
              <a:srcRect b="0" l="0" r="0" t="15143"/>
              <a:stretch/>
            </p:blipFill>
            <p:spPr>
              <a:xfrm>
                <a:off x="4741" y="1360"/>
                <a:ext cx="471" cy="325"/>
              </a:xfrm>
              <a:prstGeom prst="rect">
                <a:avLst/>
              </a:prstGeom>
              <a:noFill/>
              <a:ln>
                <a:noFill/>
              </a:ln>
            </p:spPr>
          </p:pic>
        </p:grpSp>
      </p:grpSp>
      <p:grpSp>
        <p:nvGrpSpPr>
          <p:cNvPr id="2932" name="Google Shape;2932;p244"/>
          <p:cNvGrpSpPr/>
          <p:nvPr/>
        </p:nvGrpSpPr>
        <p:grpSpPr>
          <a:xfrm>
            <a:off x="639763" y="4492625"/>
            <a:ext cx="6732588" cy="1897063"/>
            <a:chOff x="403" y="2830"/>
            <a:chExt cx="4241" cy="1195"/>
          </a:xfrm>
        </p:grpSpPr>
        <p:sp>
          <p:nvSpPr>
            <p:cNvPr id="2933" name="Google Shape;2933;p244"/>
            <p:cNvSpPr/>
            <p:nvPr/>
          </p:nvSpPr>
          <p:spPr>
            <a:xfrm>
              <a:off x="403" y="2834"/>
              <a:ext cx="4240" cy="1191"/>
            </a:xfrm>
            <a:custGeom>
              <a:rect b="b" l="l" r="r" t="t"/>
              <a:pathLst>
                <a:path extrusionOk="0" h="5253" w="18699">
                  <a:moveTo>
                    <a:pt x="0" y="5243"/>
                  </a:moveTo>
                  <a:lnTo>
                    <a:pt x="6359" y="0"/>
                  </a:lnTo>
                  <a:lnTo>
                    <a:pt x="14248" y="70"/>
                  </a:lnTo>
                  <a:lnTo>
                    <a:pt x="18698" y="5252"/>
                  </a:lnTo>
                  <a:lnTo>
                    <a:pt x="0" y="5243"/>
                  </a:ln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4" name="Google Shape;2934;p244"/>
            <p:cNvSpPr/>
            <p:nvPr/>
          </p:nvSpPr>
          <p:spPr>
            <a:xfrm>
              <a:off x="1758" y="3057"/>
              <a:ext cx="418" cy="142"/>
            </a:xfrm>
            <a:custGeom>
              <a:rect b="b" l="l" r="r" t="t"/>
              <a:pathLst>
                <a:path extrusionOk="0" h="627" w="1845">
                  <a:moveTo>
                    <a:pt x="542" y="0"/>
                  </a:moveTo>
                  <a:lnTo>
                    <a:pt x="0" y="626"/>
                  </a:lnTo>
                  <a:lnTo>
                    <a:pt x="1469" y="626"/>
                  </a:lnTo>
                  <a:lnTo>
                    <a:pt x="1844" y="0"/>
                  </a:lnTo>
                  <a:lnTo>
                    <a:pt x="542"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5" name="Google Shape;2935;p244"/>
            <p:cNvSpPr/>
            <p:nvPr/>
          </p:nvSpPr>
          <p:spPr>
            <a:xfrm>
              <a:off x="2409" y="3057"/>
              <a:ext cx="308" cy="142"/>
            </a:xfrm>
            <a:custGeom>
              <a:rect b="b" l="l" r="r" t="t"/>
              <a:pathLst>
                <a:path extrusionOk="0" h="627" w="1360">
                  <a:moveTo>
                    <a:pt x="203" y="0"/>
                  </a:moveTo>
                  <a:lnTo>
                    <a:pt x="0" y="626"/>
                  </a:lnTo>
                  <a:lnTo>
                    <a:pt x="1288" y="626"/>
                  </a:lnTo>
                  <a:lnTo>
                    <a:pt x="1359" y="0"/>
                  </a:lnTo>
                  <a:lnTo>
                    <a:pt x="20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6" name="Google Shape;2936;p244"/>
            <p:cNvSpPr/>
            <p:nvPr/>
          </p:nvSpPr>
          <p:spPr>
            <a:xfrm>
              <a:off x="2987" y="3057"/>
              <a:ext cx="305" cy="142"/>
            </a:xfrm>
            <a:custGeom>
              <a:rect b="b" l="l" r="r" t="t"/>
              <a:pathLst>
                <a:path extrusionOk="0" h="627" w="1346">
                  <a:moveTo>
                    <a:pt x="70" y="626"/>
                  </a:moveTo>
                  <a:lnTo>
                    <a:pt x="0" y="0"/>
                  </a:lnTo>
                  <a:lnTo>
                    <a:pt x="1133" y="0"/>
                  </a:lnTo>
                  <a:lnTo>
                    <a:pt x="1345" y="626"/>
                  </a:lnTo>
                  <a:lnTo>
                    <a:pt x="70" y="62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7" name="Google Shape;2937;p244"/>
            <p:cNvSpPr/>
            <p:nvPr/>
          </p:nvSpPr>
          <p:spPr>
            <a:xfrm>
              <a:off x="3522" y="3057"/>
              <a:ext cx="426" cy="142"/>
            </a:xfrm>
            <a:custGeom>
              <a:rect b="b" l="l" r="r" t="t"/>
              <a:pathLst>
                <a:path extrusionOk="0" h="627" w="1880">
                  <a:moveTo>
                    <a:pt x="0" y="0"/>
                  </a:moveTo>
                  <a:lnTo>
                    <a:pt x="388" y="626"/>
                  </a:lnTo>
                  <a:lnTo>
                    <a:pt x="1879" y="626"/>
                  </a:lnTo>
                  <a:lnTo>
                    <a:pt x="1319"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8" name="Google Shape;2938;p244"/>
            <p:cNvSpPr/>
            <p:nvPr/>
          </p:nvSpPr>
          <p:spPr>
            <a:xfrm>
              <a:off x="1146" y="3207"/>
              <a:ext cx="602" cy="195"/>
            </a:xfrm>
            <a:custGeom>
              <a:rect b="b" l="l" r="r" t="t"/>
              <a:pathLst>
                <a:path extrusionOk="0" h="858" w="2656">
                  <a:moveTo>
                    <a:pt x="0" y="857"/>
                  </a:moveTo>
                  <a:lnTo>
                    <a:pt x="1067" y="0"/>
                  </a:lnTo>
                  <a:lnTo>
                    <a:pt x="2655" y="0"/>
                  </a:lnTo>
                  <a:lnTo>
                    <a:pt x="1888" y="857"/>
                  </a:lnTo>
                  <a:lnTo>
                    <a:pt x="0" y="85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9" name="Google Shape;2939;p244"/>
            <p:cNvSpPr/>
            <p:nvPr/>
          </p:nvSpPr>
          <p:spPr>
            <a:xfrm>
              <a:off x="1982" y="3207"/>
              <a:ext cx="419" cy="195"/>
            </a:xfrm>
            <a:custGeom>
              <a:rect b="b" l="l" r="r" t="t"/>
              <a:pathLst>
                <a:path extrusionOk="0" h="858" w="1849">
                  <a:moveTo>
                    <a:pt x="0" y="857"/>
                  </a:moveTo>
                  <a:lnTo>
                    <a:pt x="507" y="0"/>
                  </a:lnTo>
                  <a:lnTo>
                    <a:pt x="1848" y="0"/>
                  </a:lnTo>
                  <a:lnTo>
                    <a:pt x="1552" y="857"/>
                  </a:lnTo>
                  <a:lnTo>
                    <a:pt x="0" y="85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0" name="Google Shape;2940;p244"/>
            <p:cNvSpPr/>
            <p:nvPr/>
          </p:nvSpPr>
          <p:spPr>
            <a:xfrm>
              <a:off x="2689" y="3207"/>
              <a:ext cx="324" cy="195"/>
            </a:xfrm>
            <a:custGeom>
              <a:rect b="b" l="l" r="r" t="t"/>
              <a:pathLst>
                <a:path extrusionOk="0" h="858" w="1430">
                  <a:moveTo>
                    <a:pt x="83" y="0"/>
                  </a:moveTo>
                  <a:lnTo>
                    <a:pt x="0" y="857"/>
                  </a:lnTo>
                  <a:lnTo>
                    <a:pt x="1429" y="857"/>
                  </a:lnTo>
                  <a:lnTo>
                    <a:pt x="1341" y="0"/>
                  </a:lnTo>
                  <a:lnTo>
                    <a:pt x="8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1" name="Google Shape;2941;p244"/>
            <p:cNvSpPr/>
            <p:nvPr/>
          </p:nvSpPr>
          <p:spPr>
            <a:xfrm>
              <a:off x="3302" y="3207"/>
              <a:ext cx="422" cy="195"/>
            </a:xfrm>
            <a:custGeom>
              <a:rect b="b" l="l" r="r" t="t"/>
              <a:pathLst>
                <a:path extrusionOk="0" h="858" w="1862">
                  <a:moveTo>
                    <a:pt x="0" y="0"/>
                  </a:moveTo>
                  <a:lnTo>
                    <a:pt x="295" y="857"/>
                  </a:lnTo>
                  <a:lnTo>
                    <a:pt x="1861" y="857"/>
                  </a:lnTo>
                  <a:lnTo>
                    <a:pt x="1336"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2" name="Google Shape;2942;p244"/>
            <p:cNvSpPr/>
            <p:nvPr/>
          </p:nvSpPr>
          <p:spPr>
            <a:xfrm>
              <a:off x="1340" y="3412"/>
              <a:ext cx="631" cy="283"/>
            </a:xfrm>
            <a:custGeom>
              <a:rect b="b" l="l" r="r" t="t"/>
              <a:pathLst>
                <a:path extrusionOk="0" h="1246" w="2784">
                  <a:moveTo>
                    <a:pt x="0" y="1245"/>
                  </a:moveTo>
                  <a:lnTo>
                    <a:pt x="1058" y="0"/>
                  </a:lnTo>
                  <a:lnTo>
                    <a:pt x="2783" y="0"/>
                  </a:lnTo>
                  <a:lnTo>
                    <a:pt x="2042" y="1245"/>
                  </a:lnTo>
                  <a:lnTo>
                    <a:pt x="0" y="124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3" name="Google Shape;2943;p244"/>
            <p:cNvSpPr/>
            <p:nvPr/>
          </p:nvSpPr>
          <p:spPr>
            <a:xfrm>
              <a:off x="2245" y="3412"/>
              <a:ext cx="431" cy="283"/>
            </a:xfrm>
            <a:custGeom>
              <a:rect b="b" l="l" r="r" t="t"/>
              <a:pathLst>
                <a:path extrusionOk="0" h="1246" w="1902">
                  <a:moveTo>
                    <a:pt x="0" y="1245"/>
                  </a:moveTo>
                  <a:lnTo>
                    <a:pt x="423" y="0"/>
                  </a:lnTo>
                  <a:lnTo>
                    <a:pt x="1901" y="0"/>
                  </a:lnTo>
                  <a:lnTo>
                    <a:pt x="1786" y="1245"/>
                  </a:lnTo>
                  <a:lnTo>
                    <a:pt x="0" y="124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4" name="Google Shape;2944;p244"/>
            <p:cNvSpPr/>
            <p:nvPr/>
          </p:nvSpPr>
          <p:spPr>
            <a:xfrm>
              <a:off x="3024" y="3412"/>
              <a:ext cx="435" cy="283"/>
            </a:xfrm>
            <a:custGeom>
              <a:rect b="b" l="l" r="r" t="t"/>
              <a:pathLst>
                <a:path extrusionOk="0" h="1246" w="1920">
                  <a:moveTo>
                    <a:pt x="0" y="0"/>
                  </a:moveTo>
                  <a:lnTo>
                    <a:pt x="127" y="1245"/>
                  </a:lnTo>
                  <a:lnTo>
                    <a:pt x="1919" y="1245"/>
                  </a:lnTo>
                  <a:lnTo>
                    <a:pt x="1495"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5" name="Google Shape;2945;p244"/>
            <p:cNvSpPr/>
            <p:nvPr/>
          </p:nvSpPr>
          <p:spPr>
            <a:xfrm>
              <a:off x="3734" y="3412"/>
              <a:ext cx="632" cy="283"/>
            </a:xfrm>
            <a:custGeom>
              <a:rect b="b" l="l" r="r" t="t"/>
              <a:pathLst>
                <a:path extrusionOk="0" h="1246" w="2788">
                  <a:moveTo>
                    <a:pt x="0" y="0"/>
                  </a:moveTo>
                  <a:lnTo>
                    <a:pt x="736" y="1245"/>
                  </a:lnTo>
                  <a:lnTo>
                    <a:pt x="2787" y="1245"/>
                  </a:lnTo>
                  <a:lnTo>
                    <a:pt x="1711"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6" name="Google Shape;2946;p244"/>
            <p:cNvSpPr/>
            <p:nvPr/>
          </p:nvSpPr>
          <p:spPr>
            <a:xfrm>
              <a:off x="417" y="3705"/>
              <a:ext cx="913" cy="303"/>
            </a:xfrm>
            <a:custGeom>
              <a:rect b="b" l="l" r="r" t="t"/>
              <a:pathLst>
                <a:path extrusionOk="0" h="1334" w="4027">
                  <a:moveTo>
                    <a:pt x="0" y="1333"/>
                  </a:moveTo>
                  <a:lnTo>
                    <a:pt x="1640" y="0"/>
                  </a:lnTo>
                  <a:lnTo>
                    <a:pt x="4026" y="0"/>
                  </a:lnTo>
                  <a:lnTo>
                    <a:pt x="2871"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7" name="Google Shape;2947;p244"/>
            <p:cNvSpPr/>
            <p:nvPr/>
          </p:nvSpPr>
          <p:spPr>
            <a:xfrm>
              <a:off x="1630" y="3705"/>
              <a:ext cx="603" cy="303"/>
            </a:xfrm>
            <a:custGeom>
              <a:rect b="b" l="l" r="r" t="t"/>
              <a:pathLst>
                <a:path extrusionOk="0" h="1334" w="2660">
                  <a:moveTo>
                    <a:pt x="0" y="1333"/>
                  </a:moveTo>
                  <a:lnTo>
                    <a:pt x="780" y="0"/>
                  </a:lnTo>
                  <a:lnTo>
                    <a:pt x="2659" y="0"/>
                  </a:lnTo>
                  <a:lnTo>
                    <a:pt x="2209"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8" name="Google Shape;2948;p244"/>
            <p:cNvSpPr/>
            <p:nvPr/>
          </p:nvSpPr>
          <p:spPr>
            <a:xfrm>
              <a:off x="2625" y="3705"/>
              <a:ext cx="453" cy="303"/>
            </a:xfrm>
            <a:custGeom>
              <a:rect b="b" l="l" r="r" t="t"/>
              <a:pathLst>
                <a:path extrusionOk="0" h="1334" w="1999">
                  <a:moveTo>
                    <a:pt x="0" y="1333"/>
                  </a:moveTo>
                  <a:lnTo>
                    <a:pt x="132" y="0"/>
                  </a:lnTo>
                  <a:lnTo>
                    <a:pt x="1852" y="0"/>
                  </a:lnTo>
                  <a:lnTo>
                    <a:pt x="1998"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9" name="Google Shape;2949;p244"/>
            <p:cNvSpPr/>
            <p:nvPr/>
          </p:nvSpPr>
          <p:spPr>
            <a:xfrm>
              <a:off x="3469" y="3705"/>
              <a:ext cx="605" cy="303"/>
            </a:xfrm>
            <a:custGeom>
              <a:rect b="b" l="l" r="r" t="t"/>
              <a:pathLst>
                <a:path extrusionOk="0" h="1334" w="2670">
                  <a:moveTo>
                    <a:pt x="0" y="0"/>
                  </a:moveTo>
                  <a:lnTo>
                    <a:pt x="428" y="1333"/>
                  </a:lnTo>
                  <a:lnTo>
                    <a:pt x="2669" y="1333"/>
                  </a:lnTo>
                  <a:lnTo>
                    <a:pt x="1888"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50" name="Google Shape;2950;p244"/>
            <p:cNvGrpSpPr/>
            <p:nvPr/>
          </p:nvGrpSpPr>
          <p:grpSpPr>
            <a:xfrm>
              <a:off x="1772" y="2864"/>
              <a:ext cx="1892" cy="24"/>
              <a:chOff x="1772" y="2864"/>
              <a:chExt cx="1892" cy="24"/>
            </a:xfrm>
          </p:grpSpPr>
          <p:sp>
            <p:nvSpPr>
              <p:cNvPr id="2951" name="Google Shape;2951;p244"/>
              <p:cNvSpPr/>
              <p:nvPr/>
            </p:nvSpPr>
            <p:spPr>
              <a:xfrm>
                <a:off x="1772" y="2868"/>
                <a:ext cx="266" cy="20"/>
              </a:xfrm>
              <a:custGeom>
                <a:rect b="b" l="l" r="r" t="t"/>
                <a:pathLst>
                  <a:path extrusionOk="0" h="88" w="1174">
                    <a:moveTo>
                      <a:pt x="0" y="87"/>
                    </a:moveTo>
                    <a:lnTo>
                      <a:pt x="1058" y="87"/>
                    </a:lnTo>
                    <a:lnTo>
                      <a:pt x="1173" y="0"/>
                    </a:lnTo>
                    <a:lnTo>
                      <a:pt x="158" y="0"/>
                    </a:lnTo>
                    <a:lnTo>
                      <a:pt x="0" y="8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2" name="Google Shape;2952;p244"/>
              <p:cNvSpPr/>
              <p:nvPr/>
            </p:nvSpPr>
            <p:spPr>
              <a:xfrm>
                <a:off x="2281" y="2868"/>
                <a:ext cx="230" cy="20"/>
              </a:xfrm>
              <a:custGeom>
                <a:rect b="b" l="l" r="r" t="t"/>
                <a:pathLst>
                  <a:path extrusionOk="0" h="88" w="1015">
                    <a:moveTo>
                      <a:pt x="0" y="87"/>
                    </a:moveTo>
                    <a:lnTo>
                      <a:pt x="74" y="0"/>
                    </a:lnTo>
                    <a:lnTo>
                      <a:pt x="1014" y="0"/>
                    </a:lnTo>
                    <a:lnTo>
                      <a:pt x="966" y="87"/>
                    </a:lnTo>
                    <a:lnTo>
                      <a:pt x="0" y="8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3" name="Google Shape;2953;p244"/>
              <p:cNvSpPr/>
              <p:nvPr/>
            </p:nvSpPr>
            <p:spPr>
              <a:xfrm>
                <a:off x="2743" y="2868"/>
                <a:ext cx="217" cy="20"/>
              </a:xfrm>
              <a:custGeom>
                <a:rect b="b" l="l" r="r" t="t"/>
                <a:pathLst>
                  <a:path extrusionOk="0" h="88" w="958">
                    <a:moveTo>
                      <a:pt x="4" y="0"/>
                    </a:moveTo>
                    <a:lnTo>
                      <a:pt x="0" y="87"/>
                    </a:lnTo>
                    <a:lnTo>
                      <a:pt x="957" y="87"/>
                    </a:lnTo>
                    <a:lnTo>
                      <a:pt x="944" y="0"/>
                    </a:lnTo>
                    <a:lnTo>
                      <a:pt x="4"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4" name="Google Shape;2954;p244"/>
              <p:cNvSpPr/>
              <p:nvPr/>
            </p:nvSpPr>
            <p:spPr>
              <a:xfrm>
                <a:off x="3189" y="2868"/>
                <a:ext cx="231" cy="20"/>
              </a:xfrm>
              <a:custGeom>
                <a:rect b="b" l="l" r="r" t="t"/>
                <a:pathLst>
                  <a:path extrusionOk="0" h="88" w="1020">
                    <a:moveTo>
                      <a:pt x="0" y="0"/>
                    </a:moveTo>
                    <a:lnTo>
                      <a:pt x="39" y="87"/>
                    </a:lnTo>
                    <a:lnTo>
                      <a:pt x="1019" y="87"/>
                    </a:lnTo>
                    <a:lnTo>
                      <a:pt x="95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2955" name="Google Shape;2955;p244"/>
              <p:cNvCxnSpPr/>
              <p:nvPr/>
            </p:nvCxnSpPr>
            <p:spPr>
              <a:xfrm>
                <a:off x="1808" y="2864"/>
                <a:ext cx="1856" cy="1"/>
              </a:xfrm>
              <a:prstGeom prst="straightConnector1">
                <a:avLst/>
              </a:prstGeom>
              <a:noFill/>
              <a:ln cap="flat" cmpd="sng" w="25550">
                <a:solidFill>
                  <a:srgbClr val="000000"/>
                </a:solidFill>
                <a:prstDash val="solid"/>
                <a:round/>
                <a:headEnd len="sm" w="sm" type="none"/>
                <a:tailEnd len="sm" w="sm" type="none"/>
              </a:ln>
            </p:spPr>
          </p:cxnSp>
        </p:grpSp>
        <p:grpSp>
          <p:nvGrpSpPr>
            <p:cNvPr id="2956" name="Google Shape;2956;p244"/>
            <p:cNvGrpSpPr/>
            <p:nvPr/>
          </p:nvGrpSpPr>
          <p:grpSpPr>
            <a:xfrm>
              <a:off x="1573" y="2957"/>
              <a:ext cx="2168" cy="91"/>
              <a:chOff x="1573" y="2957"/>
              <a:chExt cx="2168" cy="91"/>
            </a:xfrm>
          </p:grpSpPr>
          <p:sp>
            <p:nvSpPr>
              <p:cNvPr id="2957" name="Google Shape;2957;p244"/>
              <p:cNvSpPr/>
              <p:nvPr/>
            </p:nvSpPr>
            <p:spPr>
              <a:xfrm>
                <a:off x="1573" y="2958"/>
                <a:ext cx="393" cy="90"/>
              </a:xfrm>
              <a:custGeom>
                <a:rect b="b" l="l" r="r" t="t"/>
                <a:pathLst>
                  <a:path extrusionOk="0" h="399" w="1731">
                    <a:moveTo>
                      <a:pt x="0" y="398"/>
                    </a:moveTo>
                    <a:lnTo>
                      <a:pt x="534" y="0"/>
                    </a:lnTo>
                    <a:lnTo>
                      <a:pt x="1730" y="0"/>
                    </a:lnTo>
                    <a:lnTo>
                      <a:pt x="1346"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8" name="Google Shape;2958;p244"/>
              <p:cNvSpPr/>
              <p:nvPr/>
            </p:nvSpPr>
            <p:spPr>
              <a:xfrm>
                <a:off x="2186" y="2958"/>
                <a:ext cx="297" cy="90"/>
              </a:xfrm>
              <a:custGeom>
                <a:rect b="b" l="l" r="r" t="t"/>
                <a:pathLst>
                  <a:path extrusionOk="0" h="399" w="1311">
                    <a:moveTo>
                      <a:pt x="0" y="398"/>
                    </a:moveTo>
                    <a:lnTo>
                      <a:pt x="251" y="0"/>
                    </a:lnTo>
                    <a:lnTo>
                      <a:pt x="1310" y="0"/>
                    </a:lnTo>
                    <a:lnTo>
                      <a:pt x="1151"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9" name="Google Shape;2959;p244"/>
              <p:cNvSpPr/>
              <p:nvPr/>
            </p:nvSpPr>
            <p:spPr>
              <a:xfrm>
                <a:off x="2724" y="2958"/>
                <a:ext cx="252" cy="90"/>
              </a:xfrm>
              <a:custGeom>
                <a:rect b="b" l="l" r="r" t="t"/>
                <a:pathLst>
                  <a:path extrusionOk="0" h="399" w="1113">
                    <a:moveTo>
                      <a:pt x="0" y="398"/>
                    </a:moveTo>
                    <a:lnTo>
                      <a:pt x="52" y="0"/>
                    </a:lnTo>
                    <a:lnTo>
                      <a:pt x="1072" y="0"/>
                    </a:lnTo>
                    <a:lnTo>
                      <a:pt x="1112"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60" name="Google Shape;2960;p244"/>
              <p:cNvSpPr/>
              <p:nvPr/>
            </p:nvSpPr>
            <p:spPr>
              <a:xfrm>
                <a:off x="3222" y="2958"/>
                <a:ext cx="293" cy="90"/>
              </a:xfrm>
              <a:custGeom>
                <a:rect b="b" l="l" r="r" t="t"/>
                <a:pathLst>
                  <a:path extrusionOk="0" h="399" w="1294">
                    <a:moveTo>
                      <a:pt x="0" y="0"/>
                    </a:moveTo>
                    <a:lnTo>
                      <a:pt x="136" y="398"/>
                    </a:lnTo>
                    <a:lnTo>
                      <a:pt x="1293" y="398"/>
                    </a:lnTo>
                    <a:lnTo>
                      <a:pt x="103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2961" name="Google Shape;2961;p244"/>
              <p:cNvCxnSpPr/>
              <p:nvPr/>
            </p:nvCxnSpPr>
            <p:spPr>
              <a:xfrm>
                <a:off x="1693" y="2957"/>
                <a:ext cx="2048" cy="1"/>
              </a:xfrm>
              <a:prstGeom prst="straightConnector1">
                <a:avLst/>
              </a:prstGeom>
              <a:noFill/>
              <a:ln cap="flat" cmpd="sng" w="50750">
                <a:solidFill>
                  <a:srgbClr val="000000"/>
                </a:solidFill>
                <a:prstDash val="solid"/>
                <a:round/>
                <a:headEnd len="sm" w="sm" type="none"/>
                <a:tailEnd len="sm" w="sm" type="none"/>
              </a:ln>
            </p:spPr>
          </p:cxnSp>
        </p:grpSp>
        <p:cxnSp>
          <p:nvCxnSpPr>
            <p:cNvPr id="2962" name="Google Shape;2962;p244"/>
            <p:cNvCxnSpPr/>
            <p:nvPr/>
          </p:nvCxnSpPr>
          <p:spPr>
            <a:xfrm>
              <a:off x="1584" y="3056"/>
              <a:ext cx="2234" cy="1"/>
            </a:xfrm>
            <a:prstGeom prst="straightConnector1">
              <a:avLst/>
            </a:prstGeom>
            <a:noFill/>
            <a:ln cap="flat" cmpd="sng" w="50750">
              <a:solidFill>
                <a:srgbClr val="000000"/>
              </a:solidFill>
              <a:prstDash val="solid"/>
              <a:round/>
              <a:headEnd len="sm" w="sm" type="none"/>
              <a:tailEnd len="sm" w="sm" type="none"/>
            </a:ln>
          </p:spPr>
        </p:cxnSp>
        <p:cxnSp>
          <p:nvCxnSpPr>
            <p:cNvPr id="2963" name="Google Shape;2963;p244"/>
            <p:cNvCxnSpPr/>
            <p:nvPr/>
          </p:nvCxnSpPr>
          <p:spPr>
            <a:xfrm>
              <a:off x="1395" y="3210"/>
              <a:ext cx="2563" cy="1"/>
            </a:xfrm>
            <a:prstGeom prst="straightConnector1">
              <a:avLst/>
            </a:prstGeom>
            <a:noFill/>
            <a:ln cap="flat" cmpd="sng" w="50750">
              <a:solidFill>
                <a:srgbClr val="000000"/>
              </a:solidFill>
              <a:prstDash val="solid"/>
              <a:round/>
              <a:headEnd len="sm" w="sm" type="none"/>
              <a:tailEnd len="sm" w="sm" type="none"/>
            </a:ln>
          </p:spPr>
        </p:cxnSp>
        <p:cxnSp>
          <p:nvCxnSpPr>
            <p:cNvPr id="2964" name="Google Shape;2964;p244"/>
            <p:cNvCxnSpPr/>
            <p:nvPr/>
          </p:nvCxnSpPr>
          <p:spPr>
            <a:xfrm flipH="1" rot="10800000">
              <a:off x="1152" y="3405"/>
              <a:ext cx="2974" cy="4"/>
            </a:xfrm>
            <a:prstGeom prst="straightConnector1">
              <a:avLst/>
            </a:prstGeom>
            <a:noFill/>
            <a:ln cap="flat" cmpd="sng" w="50750">
              <a:solidFill>
                <a:srgbClr val="000000"/>
              </a:solidFill>
              <a:prstDash val="solid"/>
              <a:round/>
              <a:headEnd len="sm" w="sm" type="none"/>
              <a:tailEnd len="sm" w="sm" type="none"/>
            </a:ln>
          </p:spPr>
        </p:cxnSp>
        <p:cxnSp>
          <p:nvCxnSpPr>
            <p:cNvPr id="2965" name="Google Shape;2965;p244"/>
            <p:cNvCxnSpPr/>
            <p:nvPr/>
          </p:nvCxnSpPr>
          <p:spPr>
            <a:xfrm>
              <a:off x="781" y="3703"/>
              <a:ext cx="3603" cy="1"/>
            </a:xfrm>
            <a:prstGeom prst="straightConnector1">
              <a:avLst/>
            </a:prstGeom>
            <a:noFill/>
            <a:ln cap="flat" cmpd="sng" w="50750">
              <a:solidFill>
                <a:srgbClr val="000000"/>
              </a:solidFill>
              <a:prstDash val="solid"/>
              <a:round/>
              <a:headEnd len="sm" w="sm" type="none"/>
              <a:tailEnd len="sm" w="sm" type="none"/>
            </a:ln>
          </p:spPr>
        </p:cxnSp>
        <p:cxnSp>
          <p:nvCxnSpPr>
            <p:cNvPr id="2966" name="Google Shape;2966;p244"/>
            <p:cNvCxnSpPr/>
            <p:nvPr/>
          </p:nvCxnSpPr>
          <p:spPr>
            <a:xfrm>
              <a:off x="403" y="4023"/>
              <a:ext cx="4237" cy="1"/>
            </a:xfrm>
            <a:prstGeom prst="straightConnector1">
              <a:avLst/>
            </a:prstGeom>
            <a:noFill/>
            <a:ln cap="flat" cmpd="sng" w="50750">
              <a:solidFill>
                <a:srgbClr val="000000"/>
              </a:solidFill>
              <a:prstDash val="solid"/>
              <a:round/>
              <a:headEnd len="sm" w="sm" type="none"/>
              <a:tailEnd len="sm" w="sm" type="none"/>
            </a:ln>
          </p:spPr>
        </p:cxnSp>
        <p:grpSp>
          <p:nvGrpSpPr>
            <p:cNvPr id="2967" name="Google Shape;2967;p244"/>
            <p:cNvGrpSpPr/>
            <p:nvPr/>
          </p:nvGrpSpPr>
          <p:grpSpPr>
            <a:xfrm>
              <a:off x="1782" y="2893"/>
              <a:ext cx="1950" cy="56"/>
              <a:chOff x="1782" y="2893"/>
              <a:chExt cx="1950" cy="56"/>
            </a:xfrm>
          </p:grpSpPr>
          <p:sp>
            <p:nvSpPr>
              <p:cNvPr id="2968" name="Google Shape;2968;p244"/>
              <p:cNvSpPr/>
              <p:nvPr/>
            </p:nvSpPr>
            <p:spPr>
              <a:xfrm>
                <a:off x="1974" y="2897"/>
                <a:ext cx="298" cy="52"/>
              </a:xfrm>
              <a:custGeom>
                <a:rect b="b" l="l" r="r" t="t"/>
                <a:pathLst>
                  <a:path extrusionOk="0" h="230" w="1312">
                    <a:moveTo>
                      <a:pt x="0" y="229"/>
                    </a:moveTo>
                    <a:lnTo>
                      <a:pt x="202" y="0"/>
                    </a:lnTo>
                    <a:lnTo>
                      <a:pt x="1311" y="0"/>
                    </a:lnTo>
                    <a:lnTo>
                      <a:pt x="1179" y="229"/>
                    </a:lnTo>
                    <a:lnTo>
                      <a:pt x="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69" name="Google Shape;2969;p244"/>
              <p:cNvSpPr/>
              <p:nvPr/>
            </p:nvSpPr>
            <p:spPr>
              <a:xfrm>
                <a:off x="2493" y="2897"/>
                <a:ext cx="239" cy="52"/>
              </a:xfrm>
              <a:custGeom>
                <a:rect b="b" l="l" r="r" t="t"/>
                <a:pathLst>
                  <a:path extrusionOk="0" h="230" w="1052">
                    <a:moveTo>
                      <a:pt x="0" y="229"/>
                    </a:moveTo>
                    <a:lnTo>
                      <a:pt x="83" y="0"/>
                    </a:lnTo>
                    <a:lnTo>
                      <a:pt x="1051" y="0"/>
                    </a:lnTo>
                    <a:lnTo>
                      <a:pt x="1020" y="229"/>
                    </a:lnTo>
                    <a:lnTo>
                      <a:pt x="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0" name="Google Shape;2970;p244"/>
              <p:cNvSpPr/>
              <p:nvPr/>
            </p:nvSpPr>
            <p:spPr>
              <a:xfrm>
                <a:off x="2973" y="2897"/>
                <a:ext cx="240" cy="52"/>
              </a:xfrm>
              <a:custGeom>
                <a:rect b="b" l="l" r="r" t="t"/>
                <a:pathLst>
                  <a:path extrusionOk="0" h="230" w="1060">
                    <a:moveTo>
                      <a:pt x="30" y="229"/>
                    </a:moveTo>
                    <a:lnTo>
                      <a:pt x="0" y="0"/>
                    </a:lnTo>
                    <a:lnTo>
                      <a:pt x="958" y="0"/>
                    </a:lnTo>
                    <a:lnTo>
                      <a:pt x="1059" y="229"/>
                    </a:lnTo>
                    <a:lnTo>
                      <a:pt x="3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1" name="Google Shape;2971;p244"/>
              <p:cNvSpPr/>
              <p:nvPr/>
            </p:nvSpPr>
            <p:spPr>
              <a:xfrm>
                <a:off x="3431" y="2897"/>
                <a:ext cx="301" cy="52"/>
              </a:xfrm>
              <a:custGeom>
                <a:rect b="b" l="l" r="r" t="t"/>
                <a:pathLst>
                  <a:path extrusionOk="0" h="230" w="1326">
                    <a:moveTo>
                      <a:pt x="154" y="229"/>
                    </a:moveTo>
                    <a:lnTo>
                      <a:pt x="0" y="0"/>
                    </a:lnTo>
                    <a:lnTo>
                      <a:pt x="1104" y="0"/>
                    </a:lnTo>
                    <a:lnTo>
                      <a:pt x="1325" y="229"/>
                    </a:lnTo>
                    <a:lnTo>
                      <a:pt x="154"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2972" name="Google Shape;2972;p244"/>
              <p:cNvCxnSpPr/>
              <p:nvPr/>
            </p:nvCxnSpPr>
            <p:spPr>
              <a:xfrm>
                <a:off x="1782" y="2893"/>
                <a:ext cx="1909" cy="1"/>
              </a:xfrm>
              <a:prstGeom prst="straightConnector1">
                <a:avLst/>
              </a:prstGeom>
              <a:noFill/>
              <a:ln cap="flat" cmpd="sng" w="25550">
                <a:solidFill>
                  <a:srgbClr val="000000"/>
                </a:solidFill>
                <a:prstDash val="solid"/>
                <a:round/>
                <a:headEnd len="sm" w="sm" type="none"/>
                <a:tailEnd len="sm" w="sm" type="none"/>
              </a:ln>
            </p:spPr>
          </p:cxnSp>
        </p:grpSp>
        <p:sp>
          <p:nvSpPr>
            <p:cNvPr id="2973" name="Google Shape;2973;p244"/>
            <p:cNvSpPr/>
            <p:nvPr/>
          </p:nvSpPr>
          <p:spPr>
            <a:xfrm>
              <a:off x="2040" y="2840"/>
              <a:ext cx="275" cy="15"/>
            </a:xfrm>
            <a:custGeom>
              <a:rect b="b" l="l" r="r" t="t"/>
              <a:pathLst>
                <a:path extrusionOk="0" h="67" w="1214">
                  <a:moveTo>
                    <a:pt x="0" y="66"/>
                  </a:moveTo>
                  <a:lnTo>
                    <a:pt x="189" y="0"/>
                  </a:lnTo>
                  <a:lnTo>
                    <a:pt x="1213" y="0"/>
                  </a:lnTo>
                  <a:lnTo>
                    <a:pt x="1090" y="66"/>
                  </a:lnTo>
                  <a:lnTo>
                    <a:pt x="0"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4" name="Google Shape;2974;p244"/>
            <p:cNvSpPr/>
            <p:nvPr/>
          </p:nvSpPr>
          <p:spPr>
            <a:xfrm>
              <a:off x="2521" y="2840"/>
              <a:ext cx="220" cy="15"/>
            </a:xfrm>
            <a:custGeom>
              <a:rect b="b" l="l" r="r" t="t"/>
              <a:pathLst>
                <a:path extrusionOk="0" h="67" w="971">
                  <a:moveTo>
                    <a:pt x="0" y="66"/>
                  </a:moveTo>
                  <a:lnTo>
                    <a:pt x="79" y="0"/>
                  </a:lnTo>
                  <a:lnTo>
                    <a:pt x="970" y="0"/>
                  </a:lnTo>
                  <a:lnTo>
                    <a:pt x="944" y="66"/>
                  </a:lnTo>
                  <a:lnTo>
                    <a:pt x="0"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5" name="Google Shape;2975;p244"/>
            <p:cNvSpPr/>
            <p:nvPr/>
          </p:nvSpPr>
          <p:spPr>
            <a:xfrm>
              <a:off x="2965" y="2840"/>
              <a:ext cx="222" cy="15"/>
            </a:xfrm>
            <a:custGeom>
              <a:rect b="b" l="l" r="r" t="t"/>
              <a:pathLst>
                <a:path extrusionOk="0" h="67" w="980">
                  <a:moveTo>
                    <a:pt x="26" y="66"/>
                  </a:moveTo>
                  <a:lnTo>
                    <a:pt x="0" y="0"/>
                  </a:lnTo>
                  <a:lnTo>
                    <a:pt x="886" y="0"/>
                  </a:lnTo>
                  <a:lnTo>
                    <a:pt x="979" y="66"/>
                  </a:lnTo>
                  <a:lnTo>
                    <a:pt x="26"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6" name="Google Shape;2976;p244"/>
            <p:cNvSpPr/>
            <p:nvPr/>
          </p:nvSpPr>
          <p:spPr>
            <a:xfrm>
              <a:off x="3389" y="2840"/>
              <a:ext cx="278" cy="15"/>
            </a:xfrm>
            <a:custGeom>
              <a:rect b="b" l="l" r="r" t="t"/>
              <a:pathLst>
                <a:path extrusionOk="0" h="67" w="1227">
                  <a:moveTo>
                    <a:pt x="141" y="66"/>
                  </a:moveTo>
                  <a:lnTo>
                    <a:pt x="0" y="0"/>
                  </a:lnTo>
                  <a:lnTo>
                    <a:pt x="1019" y="0"/>
                  </a:lnTo>
                  <a:lnTo>
                    <a:pt x="1226" y="66"/>
                  </a:lnTo>
                  <a:lnTo>
                    <a:pt x="141"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2977" name="Google Shape;2977;p244"/>
            <p:cNvCxnSpPr/>
            <p:nvPr/>
          </p:nvCxnSpPr>
          <p:spPr>
            <a:xfrm>
              <a:off x="1845" y="2837"/>
              <a:ext cx="1795" cy="1"/>
            </a:xfrm>
            <a:prstGeom prst="straightConnector1">
              <a:avLst/>
            </a:prstGeom>
            <a:noFill/>
            <a:ln cap="flat" cmpd="sng" w="25550">
              <a:solidFill>
                <a:srgbClr val="000000"/>
              </a:solidFill>
              <a:prstDash val="solid"/>
              <a:round/>
              <a:headEnd len="sm" w="sm" type="none"/>
              <a:tailEnd len="sm" w="sm" type="none"/>
            </a:ln>
          </p:spPr>
        </p:cxnSp>
        <p:grpSp>
          <p:nvGrpSpPr>
            <p:cNvPr id="2978" name="Google Shape;2978;p244"/>
            <p:cNvGrpSpPr/>
            <p:nvPr/>
          </p:nvGrpSpPr>
          <p:grpSpPr>
            <a:xfrm>
              <a:off x="412" y="2830"/>
              <a:ext cx="4232" cy="1188"/>
              <a:chOff x="412" y="2830"/>
              <a:chExt cx="4232" cy="1188"/>
            </a:xfrm>
          </p:grpSpPr>
          <p:cxnSp>
            <p:nvCxnSpPr>
              <p:cNvPr id="2979" name="Google Shape;2979;p244"/>
              <p:cNvCxnSpPr/>
              <p:nvPr/>
            </p:nvCxnSpPr>
            <p:spPr>
              <a:xfrm flipH="1">
                <a:off x="2624" y="2832"/>
                <a:ext cx="121" cy="1186"/>
              </a:xfrm>
              <a:prstGeom prst="straightConnector1">
                <a:avLst/>
              </a:prstGeom>
              <a:noFill/>
              <a:ln cap="flat" cmpd="sng" w="50750">
                <a:solidFill>
                  <a:srgbClr val="000000"/>
                </a:solidFill>
                <a:prstDash val="solid"/>
                <a:round/>
                <a:headEnd len="sm" w="sm" type="none"/>
                <a:tailEnd len="sm" w="sm" type="none"/>
              </a:ln>
            </p:spPr>
          </p:cxnSp>
          <p:cxnSp>
            <p:nvCxnSpPr>
              <p:cNvPr id="2980" name="Google Shape;2980;p244"/>
              <p:cNvCxnSpPr/>
              <p:nvPr/>
            </p:nvCxnSpPr>
            <p:spPr>
              <a:xfrm>
                <a:off x="2963" y="2838"/>
                <a:ext cx="125" cy="1180"/>
              </a:xfrm>
              <a:prstGeom prst="straightConnector1">
                <a:avLst/>
              </a:prstGeom>
              <a:noFill/>
              <a:ln cap="flat" cmpd="sng" w="50750">
                <a:solidFill>
                  <a:srgbClr val="000000"/>
                </a:solidFill>
                <a:prstDash val="solid"/>
                <a:round/>
                <a:headEnd len="sm" w="sm" type="none"/>
                <a:tailEnd len="sm" w="sm" type="none"/>
              </a:ln>
            </p:spPr>
          </p:cxnSp>
          <p:cxnSp>
            <p:nvCxnSpPr>
              <p:cNvPr id="2981" name="Google Shape;2981;p244"/>
              <p:cNvCxnSpPr/>
              <p:nvPr/>
            </p:nvCxnSpPr>
            <p:spPr>
              <a:xfrm>
                <a:off x="3180" y="2837"/>
                <a:ext cx="392" cy="1181"/>
              </a:xfrm>
              <a:prstGeom prst="straightConnector1">
                <a:avLst/>
              </a:prstGeom>
              <a:noFill/>
              <a:ln cap="flat" cmpd="sng" w="50750">
                <a:solidFill>
                  <a:srgbClr val="000000"/>
                </a:solidFill>
                <a:prstDash val="solid"/>
                <a:round/>
                <a:headEnd len="sm" w="sm" type="none"/>
                <a:tailEnd len="sm" w="sm" type="none"/>
              </a:ln>
            </p:spPr>
          </p:cxnSp>
          <p:cxnSp>
            <p:nvCxnSpPr>
              <p:cNvPr id="2982" name="Google Shape;2982;p244"/>
              <p:cNvCxnSpPr/>
              <p:nvPr/>
            </p:nvCxnSpPr>
            <p:spPr>
              <a:xfrm flipH="1">
                <a:off x="412" y="2830"/>
                <a:ext cx="1439" cy="1188"/>
              </a:xfrm>
              <a:prstGeom prst="straightConnector1">
                <a:avLst/>
              </a:prstGeom>
              <a:noFill/>
              <a:ln cap="flat" cmpd="sng" w="50750">
                <a:solidFill>
                  <a:srgbClr val="000000"/>
                </a:solidFill>
                <a:prstDash val="solid"/>
                <a:round/>
                <a:headEnd len="sm" w="sm" type="none"/>
                <a:tailEnd len="sm" w="sm" type="none"/>
              </a:ln>
            </p:spPr>
          </p:cxnSp>
          <p:cxnSp>
            <p:nvCxnSpPr>
              <p:cNvPr id="2983" name="Google Shape;2983;p244"/>
              <p:cNvCxnSpPr/>
              <p:nvPr/>
            </p:nvCxnSpPr>
            <p:spPr>
              <a:xfrm flipH="1">
                <a:off x="1067" y="2837"/>
                <a:ext cx="1004" cy="1181"/>
              </a:xfrm>
              <a:prstGeom prst="straightConnector1">
                <a:avLst/>
              </a:prstGeom>
              <a:noFill/>
              <a:ln cap="flat" cmpd="sng" w="50750">
                <a:solidFill>
                  <a:srgbClr val="000000"/>
                </a:solidFill>
                <a:prstDash val="solid"/>
                <a:round/>
                <a:headEnd len="sm" w="sm" type="none"/>
                <a:tailEnd len="sm" w="sm" type="none"/>
              </a:ln>
            </p:spPr>
          </p:cxnSp>
          <p:cxnSp>
            <p:nvCxnSpPr>
              <p:cNvPr id="2984" name="Google Shape;2984;p244"/>
              <p:cNvCxnSpPr/>
              <p:nvPr/>
            </p:nvCxnSpPr>
            <p:spPr>
              <a:xfrm flipH="1">
                <a:off x="1624" y="2835"/>
                <a:ext cx="687" cy="1183"/>
              </a:xfrm>
              <a:prstGeom prst="straightConnector1">
                <a:avLst/>
              </a:prstGeom>
              <a:noFill/>
              <a:ln cap="flat" cmpd="sng" w="50750">
                <a:solidFill>
                  <a:srgbClr val="000000"/>
                </a:solidFill>
                <a:prstDash val="solid"/>
                <a:round/>
                <a:headEnd len="sm" w="sm" type="none"/>
                <a:tailEnd len="sm" w="sm" type="none"/>
              </a:ln>
            </p:spPr>
          </p:cxnSp>
          <p:cxnSp>
            <p:nvCxnSpPr>
              <p:cNvPr id="2985" name="Google Shape;2985;p244"/>
              <p:cNvCxnSpPr/>
              <p:nvPr/>
            </p:nvCxnSpPr>
            <p:spPr>
              <a:xfrm flipH="1">
                <a:off x="2136" y="2835"/>
                <a:ext cx="391" cy="1183"/>
              </a:xfrm>
              <a:prstGeom prst="straightConnector1">
                <a:avLst/>
              </a:prstGeom>
              <a:noFill/>
              <a:ln cap="flat" cmpd="sng" w="50750">
                <a:solidFill>
                  <a:srgbClr val="000000"/>
                </a:solidFill>
                <a:prstDash val="solid"/>
                <a:round/>
                <a:headEnd len="sm" w="sm" type="none"/>
                <a:tailEnd len="sm" w="sm" type="none"/>
              </a:ln>
            </p:spPr>
          </p:cxnSp>
          <p:cxnSp>
            <p:nvCxnSpPr>
              <p:cNvPr id="2986" name="Google Shape;2986;p244"/>
              <p:cNvCxnSpPr/>
              <p:nvPr/>
            </p:nvCxnSpPr>
            <p:spPr>
              <a:xfrm>
                <a:off x="3637" y="2837"/>
                <a:ext cx="1007" cy="1181"/>
              </a:xfrm>
              <a:prstGeom prst="straightConnector1">
                <a:avLst/>
              </a:prstGeom>
              <a:noFill/>
              <a:ln cap="flat" cmpd="sng" w="50750">
                <a:solidFill>
                  <a:srgbClr val="000000"/>
                </a:solidFill>
                <a:prstDash val="solid"/>
                <a:round/>
                <a:headEnd len="sm" w="sm" type="none"/>
                <a:tailEnd len="sm" w="sm" type="none"/>
              </a:ln>
            </p:spPr>
          </p:cxnSp>
          <p:cxnSp>
            <p:nvCxnSpPr>
              <p:cNvPr id="2987" name="Google Shape;2987;p244"/>
              <p:cNvCxnSpPr/>
              <p:nvPr/>
            </p:nvCxnSpPr>
            <p:spPr>
              <a:xfrm>
                <a:off x="3395" y="2839"/>
                <a:ext cx="695" cy="1179"/>
              </a:xfrm>
              <a:prstGeom prst="straightConnector1">
                <a:avLst/>
              </a:prstGeom>
              <a:noFill/>
              <a:ln cap="flat" cmpd="sng" w="50750">
                <a:solidFill>
                  <a:srgbClr val="000000"/>
                </a:solidFill>
                <a:prstDash val="solid"/>
                <a:round/>
                <a:headEnd len="sm" w="sm" type="none"/>
                <a:tailEnd len="sm" w="sm" type="none"/>
              </a:ln>
            </p:spPr>
          </p:cxnSp>
        </p:grpSp>
      </p:grpSp>
    </p:spTree>
  </p:cSld>
  <p:clrMapOvr>
    <a:masterClrMapping/>
  </p:clrMapOvr>
</p:sld>
</file>

<file path=ppt/slides/slide2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2" name="Shape 2992"/>
        <p:cNvGrpSpPr/>
        <p:nvPr/>
      </p:nvGrpSpPr>
      <p:grpSpPr>
        <a:xfrm>
          <a:off x="0" y="0"/>
          <a:ext cx="0" cy="0"/>
          <a:chOff x="0" y="0"/>
          <a:chExt cx="0" cy="0"/>
        </a:xfrm>
      </p:grpSpPr>
      <p:sp>
        <p:nvSpPr>
          <p:cNvPr id="2993" name="Google Shape;2993;p245"/>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The N-Queens Problem</a:t>
            </a:r>
            <a:endParaRPr/>
          </a:p>
        </p:txBody>
      </p:sp>
      <p:sp>
        <p:nvSpPr>
          <p:cNvPr id="2994" name="Google Shape;2994;p245"/>
          <p:cNvSpPr txBox="1"/>
          <p:nvPr>
            <p:ph idx="4294967295" type="body"/>
          </p:nvPr>
        </p:nvSpPr>
        <p:spPr>
          <a:xfrm>
            <a:off x="457200" y="1600200"/>
            <a:ext cx="403542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rgbClr val="00FF00"/>
              </a:buClr>
              <a:buSzPts val="2000"/>
              <a:buFont typeface="Noto Sans Symbols"/>
              <a:buNone/>
            </a:pPr>
            <a:r>
              <a:rPr b="1" i="1" lang="en-US" sz="2000">
                <a:solidFill>
                  <a:srgbClr val="00FF00"/>
                </a:solidFill>
              </a:rPr>
              <a:t>Can the queens be placed on the board so that no two queens are attacking each other  </a:t>
            </a:r>
            <a:endParaRPr/>
          </a:p>
        </p:txBody>
      </p:sp>
      <p:grpSp>
        <p:nvGrpSpPr>
          <p:cNvPr id="2995" name="Google Shape;2995;p245"/>
          <p:cNvGrpSpPr/>
          <p:nvPr/>
        </p:nvGrpSpPr>
        <p:grpSpPr>
          <a:xfrm>
            <a:off x="5480050" y="2159000"/>
            <a:ext cx="2794001" cy="1908176"/>
            <a:chOff x="3452" y="1360"/>
            <a:chExt cx="1760" cy="1202"/>
          </a:xfrm>
        </p:grpSpPr>
        <p:grpSp>
          <p:nvGrpSpPr>
            <p:cNvPr id="2996" name="Google Shape;2996;p245"/>
            <p:cNvGrpSpPr/>
            <p:nvPr/>
          </p:nvGrpSpPr>
          <p:grpSpPr>
            <a:xfrm>
              <a:off x="3639" y="2048"/>
              <a:ext cx="217" cy="464"/>
              <a:chOff x="3639" y="2048"/>
              <a:chExt cx="217" cy="464"/>
            </a:xfrm>
          </p:grpSpPr>
          <p:pic>
            <p:nvPicPr>
              <p:cNvPr id="2997" name="Google Shape;2997;p245"/>
              <p:cNvPicPr preferRelativeResize="0"/>
              <p:nvPr/>
            </p:nvPicPr>
            <p:blipFill rotWithShape="1">
              <a:blip r:embed="rId3">
                <a:alphaModFix/>
              </a:blip>
              <a:srcRect b="0" l="0" r="0" t="0"/>
              <a:stretch/>
            </p:blipFill>
            <p:spPr>
              <a:xfrm>
                <a:off x="3654" y="2133"/>
                <a:ext cx="176" cy="379"/>
              </a:xfrm>
              <a:prstGeom prst="rect">
                <a:avLst/>
              </a:prstGeom>
              <a:noFill/>
              <a:ln>
                <a:noFill/>
              </a:ln>
            </p:spPr>
          </p:pic>
          <p:pic>
            <p:nvPicPr>
              <p:cNvPr id="2998" name="Google Shape;2998;p245"/>
              <p:cNvPicPr preferRelativeResize="0"/>
              <p:nvPr/>
            </p:nvPicPr>
            <p:blipFill rotWithShape="1">
              <a:blip r:embed="rId4">
                <a:alphaModFix/>
              </a:blip>
              <a:srcRect b="0" l="0" r="0" t="15456"/>
              <a:stretch/>
            </p:blipFill>
            <p:spPr>
              <a:xfrm>
                <a:off x="3639" y="2048"/>
                <a:ext cx="217" cy="175"/>
              </a:xfrm>
              <a:prstGeom prst="rect">
                <a:avLst/>
              </a:prstGeom>
              <a:noFill/>
              <a:ln>
                <a:noFill/>
              </a:ln>
            </p:spPr>
          </p:pic>
        </p:grpSp>
        <p:grpSp>
          <p:nvGrpSpPr>
            <p:cNvPr id="2999" name="Google Shape;2999;p245"/>
            <p:cNvGrpSpPr/>
            <p:nvPr/>
          </p:nvGrpSpPr>
          <p:grpSpPr>
            <a:xfrm>
              <a:off x="3739" y="2039"/>
              <a:ext cx="300" cy="523"/>
              <a:chOff x="3739" y="2039"/>
              <a:chExt cx="300" cy="523"/>
            </a:xfrm>
          </p:grpSpPr>
          <p:pic>
            <p:nvPicPr>
              <p:cNvPr id="3000" name="Google Shape;3000;p245"/>
              <p:cNvPicPr preferRelativeResize="0"/>
              <p:nvPr/>
            </p:nvPicPr>
            <p:blipFill rotWithShape="1">
              <a:blip r:embed="rId5">
                <a:alphaModFix/>
              </a:blip>
              <a:srcRect b="0" l="0" r="0" t="0"/>
              <a:stretch/>
            </p:blipFill>
            <p:spPr>
              <a:xfrm>
                <a:off x="3760" y="2134"/>
                <a:ext cx="244" cy="428"/>
              </a:xfrm>
              <a:prstGeom prst="rect">
                <a:avLst/>
              </a:prstGeom>
              <a:noFill/>
              <a:ln>
                <a:noFill/>
              </a:ln>
            </p:spPr>
          </p:pic>
          <p:pic>
            <p:nvPicPr>
              <p:cNvPr id="3001" name="Google Shape;3001;p245"/>
              <p:cNvPicPr preferRelativeResize="0"/>
              <p:nvPr/>
            </p:nvPicPr>
            <p:blipFill rotWithShape="1">
              <a:blip r:embed="rId6">
                <a:alphaModFix/>
              </a:blip>
              <a:srcRect b="0" l="0" r="0" t="15448"/>
              <a:stretch/>
            </p:blipFill>
            <p:spPr>
              <a:xfrm>
                <a:off x="3739" y="2039"/>
                <a:ext cx="300" cy="197"/>
              </a:xfrm>
              <a:prstGeom prst="rect">
                <a:avLst/>
              </a:prstGeom>
              <a:noFill/>
              <a:ln>
                <a:noFill/>
              </a:ln>
            </p:spPr>
          </p:pic>
        </p:grpSp>
        <p:grpSp>
          <p:nvGrpSpPr>
            <p:cNvPr id="3002" name="Google Shape;3002;p245"/>
            <p:cNvGrpSpPr/>
            <p:nvPr/>
          </p:nvGrpSpPr>
          <p:grpSpPr>
            <a:xfrm>
              <a:off x="4513" y="1526"/>
              <a:ext cx="231" cy="566"/>
              <a:chOff x="4513" y="1526"/>
              <a:chExt cx="231" cy="566"/>
            </a:xfrm>
          </p:grpSpPr>
          <p:pic>
            <p:nvPicPr>
              <p:cNvPr id="3003" name="Google Shape;3003;p245"/>
              <p:cNvPicPr preferRelativeResize="0"/>
              <p:nvPr/>
            </p:nvPicPr>
            <p:blipFill rotWithShape="1">
              <a:blip r:embed="rId7">
                <a:alphaModFix/>
              </a:blip>
              <a:srcRect b="0" l="0" r="0" t="0"/>
              <a:stretch/>
            </p:blipFill>
            <p:spPr>
              <a:xfrm>
                <a:off x="4529" y="1629"/>
                <a:ext cx="188" cy="463"/>
              </a:xfrm>
              <a:prstGeom prst="rect">
                <a:avLst/>
              </a:prstGeom>
              <a:noFill/>
              <a:ln>
                <a:noFill/>
              </a:ln>
            </p:spPr>
          </p:pic>
          <p:pic>
            <p:nvPicPr>
              <p:cNvPr id="3004" name="Google Shape;3004;p245"/>
              <p:cNvPicPr preferRelativeResize="0"/>
              <p:nvPr/>
            </p:nvPicPr>
            <p:blipFill rotWithShape="1">
              <a:blip r:embed="rId8">
                <a:alphaModFix/>
              </a:blip>
              <a:srcRect b="0" l="0" r="0" t="15079"/>
              <a:stretch/>
            </p:blipFill>
            <p:spPr>
              <a:xfrm>
                <a:off x="4513" y="1526"/>
                <a:ext cx="231" cy="214"/>
              </a:xfrm>
              <a:prstGeom prst="rect">
                <a:avLst/>
              </a:prstGeom>
              <a:noFill/>
              <a:ln>
                <a:noFill/>
              </a:ln>
            </p:spPr>
          </p:pic>
        </p:grpSp>
        <p:grpSp>
          <p:nvGrpSpPr>
            <p:cNvPr id="3005" name="Google Shape;3005;p245"/>
            <p:cNvGrpSpPr/>
            <p:nvPr/>
          </p:nvGrpSpPr>
          <p:grpSpPr>
            <a:xfrm>
              <a:off x="4066" y="1787"/>
              <a:ext cx="237" cy="499"/>
              <a:chOff x="4066" y="1787"/>
              <a:chExt cx="237" cy="499"/>
            </a:xfrm>
          </p:grpSpPr>
          <p:pic>
            <p:nvPicPr>
              <p:cNvPr id="3006" name="Google Shape;3006;p245"/>
              <p:cNvPicPr preferRelativeResize="0"/>
              <p:nvPr/>
            </p:nvPicPr>
            <p:blipFill rotWithShape="1">
              <a:blip r:embed="rId9">
                <a:alphaModFix/>
              </a:blip>
              <a:srcRect b="0" l="0" r="0" t="0"/>
              <a:stretch/>
            </p:blipFill>
            <p:spPr>
              <a:xfrm>
                <a:off x="4082" y="1878"/>
                <a:ext cx="193" cy="408"/>
              </a:xfrm>
              <a:prstGeom prst="rect">
                <a:avLst/>
              </a:prstGeom>
              <a:noFill/>
              <a:ln>
                <a:noFill/>
              </a:ln>
            </p:spPr>
          </p:pic>
          <p:pic>
            <p:nvPicPr>
              <p:cNvPr id="3007" name="Google Shape;3007;p245"/>
              <p:cNvPicPr preferRelativeResize="0"/>
              <p:nvPr/>
            </p:nvPicPr>
            <p:blipFill rotWithShape="1">
              <a:blip r:embed="rId10">
                <a:alphaModFix/>
              </a:blip>
              <a:srcRect b="0" l="0" r="0" t="15248"/>
              <a:stretch/>
            </p:blipFill>
            <p:spPr>
              <a:xfrm>
                <a:off x="4066" y="1787"/>
                <a:ext cx="237" cy="189"/>
              </a:xfrm>
              <a:prstGeom prst="rect">
                <a:avLst/>
              </a:prstGeom>
              <a:noFill/>
              <a:ln>
                <a:noFill/>
              </a:ln>
            </p:spPr>
          </p:pic>
        </p:grpSp>
        <p:grpSp>
          <p:nvGrpSpPr>
            <p:cNvPr id="3008" name="Google Shape;3008;p245"/>
            <p:cNvGrpSpPr/>
            <p:nvPr/>
          </p:nvGrpSpPr>
          <p:grpSpPr>
            <a:xfrm>
              <a:off x="3907" y="1854"/>
              <a:ext cx="234" cy="564"/>
              <a:chOff x="3907" y="1854"/>
              <a:chExt cx="234" cy="564"/>
            </a:xfrm>
          </p:grpSpPr>
          <p:pic>
            <p:nvPicPr>
              <p:cNvPr id="3009" name="Google Shape;3009;p245"/>
              <p:cNvPicPr preferRelativeResize="0"/>
              <p:nvPr/>
            </p:nvPicPr>
            <p:blipFill rotWithShape="1">
              <a:blip r:embed="rId11">
                <a:alphaModFix/>
              </a:blip>
              <a:srcRect b="0" l="0" r="0" t="0"/>
              <a:stretch/>
            </p:blipFill>
            <p:spPr>
              <a:xfrm>
                <a:off x="3924" y="1956"/>
                <a:ext cx="189" cy="462"/>
              </a:xfrm>
              <a:prstGeom prst="rect">
                <a:avLst/>
              </a:prstGeom>
              <a:noFill/>
              <a:ln>
                <a:noFill/>
              </a:ln>
            </p:spPr>
          </p:pic>
          <p:pic>
            <p:nvPicPr>
              <p:cNvPr id="3010" name="Google Shape;3010;p245"/>
              <p:cNvPicPr preferRelativeResize="0"/>
              <p:nvPr/>
            </p:nvPicPr>
            <p:blipFill rotWithShape="1">
              <a:blip r:embed="rId12">
                <a:alphaModFix/>
              </a:blip>
              <a:srcRect b="0" l="0" r="0" t="15202"/>
              <a:stretch/>
            </p:blipFill>
            <p:spPr>
              <a:xfrm>
                <a:off x="3907" y="1854"/>
                <a:ext cx="234" cy="212"/>
              </a:xfrm>
              <a:prstGeom prst="rect">
                <a:avLst/>
              </a:prstGeom>
              <a:noFill/>
              <a:ln>
                <a:noFill/>
              </a:ln>
            </p:spPr>
          </p:pic>
        </p:grpSp>
        <p:grpSp>
          <p:nvGrpSpPr>
            <p:cNvPr id="3011" name="Google Shape;3011;p245"/>
            <p:cNvGrpSpPr/>
            <p:nvPr/>
          </p:nvGrpSpPr>
          <p:grpSpPr>
            <a:xfrm>
              <a:off x="4204" y="1668"/>
              <a:ext cx="238" cy="639"/>
              <a:chOff x="4204" y="1668"/>
              <a:chExt cx="238" cy="639"/>
            </a:xfrm>
          </p:grpSpPr>
          <p:pic>
            <p:nvPicPr>
              <p:cNvPr id="3012" name="Google Shape;3012;p245"/>
              <p:cNvPicPr preferRelativeResize="0"/>
              <p:nvPr/>
            </p:nvPicPr>
            <p:blipFill rotWithShape="1">
              <a:blip r:embed="rId13">
                <a:alphaModFix/>
              </a:blip>
              <a:srcRect b="0" l="0" r="0" t="0"/>
              <a:stretch/>
            </p:blipFill>
            <p:spPr>
              <a:xfrm>
                <a:off x="4220" y="1784"/>
                <a:ext cx="195" cy="523"/>
              </a:xfrm>
              <a:prstGeom prst="rect">
                <a:avLst/>
              </a:prstGeom>
              <a:noFill/>
              <a:ln>
                <a:noFill/>
              </a:ln>
            </p:spPr>
          </p:pic>
          <p:pic>
            <p:nvPicPr>
              <p:cNvPr id="3013" name="Google Shape;3013;p245"/>
              <p:cNvPicPr preferRelativeResize="0"/>
              <p:nvPr/>
            </p:nvPicPr>
            <p:blipFill rotWithShape="1">
              <a:blip r:embed="rId14">
                <a:alphaModFix/>
              </a:blip>
              <a:srcRect b="0" l="0" r="0" t="15138"/>
              <a:stretch/>
            </p:blipFill>
            <p:spPr>
              <a:xfrm>
                <a:off x="4204" y="1668"/>
                <a:ext cx="238" cy="241"/>
              </a:xfrm>
              <a:prstGeom prst="rect">
                <a:avLst/>
              </a:prstGeom>
              <a:noFill/>
              <a:ln>
                <a:noFill/>
              </a:ln>
            </p:spPr>
          </p:pic>
        </p:grpSp>
        <p:grpSp>
          <p:nvGrpSpPr>
            <p:cNvPr id="3014" name="Google Shape;3014;p245"/>
            <p:cNvGrpSpPr/>
            <p:nvPr/>
          </p:nvGrpSpPr>
          <p:grpSpPr>
            <a:xfrm>
              <a:off x="3452" y="1692"/>
              <a:ext cx="298" cy="588"/>
              <a:chOff x="3452" y="1692"/>
              <a:chExt cx="298" cy="588"/>
            </a:xfrm>
          </p:grpSpPr>
          <p:pic>
            <p:nvPicPr>
              <p:cNvPr id="3015" name="Google Shape;3015;p245"/>
              <p:cNvPicPr preferRelativeResize="0"/>
              <p:nvPr/>
            </p:nvPicPr>
            <p:blipFill rotWithShape="1">
              <a:blip r:embed="rId15">
                <a:alphaModFix/>
              </a:blip>
              <a:srcRect b="0" l="0" r="0" t="0"/>
              <a:stretch/>
            </p:blipFill>
            <p:spPr>
              <a:xfrm>
                <a:off x="3472" y="1799"/>
                <a:ext cx="243" cy="481"/>
              </a:xfrm>
              <a:prstGeom prst="rect">
                <a:avLst/>
              </a:prstGeom>
              <a:noFill/>
              <a:ln>
                <a:noFill/>
              </a:ln>
            </p:spPr>
          </p:pic>
          <p:pic>
            <p:nvPicPr>
              <p:cNvPr id="3016" name="Google Shape;3016;p245"/>
              <p:cNvPicPr preferRelativeResize="0"/>
              <p:nvPr/>
            </p:nvPicPr>
            <p:blipFill rotWithShape="1">
              <a:blip r:embed="rId16">
                <a:alphaModFix/>
              </a:blip>
              <a:srcRect b="0" l="0" r="0" t="15268"/>
              <a:stretch/>
            </p:blipFill>
            <p:spPr>
              <a:xfrm>
                <a:off x="3452" y="1692"/>
                <a:ext cx="298" cy="222"/>
              </a:xfrm>
              <a:prstGeom prst="rect">
                <a:avLst/>
              </a:prstGeom>
              <a:noFill/>
              <a:ln>
                <a:noFill/>
              </a:ln>
            </p:spPr>
          </p:pic>
        </p:grpSp>
        <p:grpSp>
          <p:nvGrpSpPr>
            <p:cNvPr id="3017" name="Google Shape;3017;p245"/>
            <p:cNvGrpSpPr/>
            <p:nvPr/>
          </p:nvGrpSpPr>
          <p:grpSpPr>
            <a:xfrm>
              <a:off x="4741" y="1360"/>
              <a:ext cx="471" cy="863"/>
              <a:chOff x="4741" y="1360"/>
              <a:chExt cx="471" cy="863"/>
            </a:xfrm>
          </p:grpSpPr>
          <p:pic>
            <p:nvPicPr>
              <p:cNvPr id="3018" name="Google Shape;3018;p245"/>
              <p:cNvPicPr preferRelativeResize="0"/>
              <p:nvPr/>
            </p:nvPicPr>
            <p:blipFill rotWithShape="1">
              <a:blip r:embed="rId17">
                <a:alphaModFix/>
              </a:blip>
              <a:srcRect b="0" l="0" r="0" t="0"/>
              <a:stretch/>
            </p:blipFill>
            <p:spPr>
              <a:xfrm>
                <a:off x="4773" y="1517"/>
                <a:ext cx="384" cy="706"/>
              </a:xfrm>
              <a:prstGeom prst="rect">
                <a:avLst/>
              </a:prstGeom>
              <a:noFill/>
              <a:ln>
                <a:noFill/>
              </a:ln>
            </p:spPr>
          </p:pic>
          <p:pic>
            <p:nvPicPr>
              <p:cNvPr id="3019" name="Google Shape;3019;p245"/>
              <p:cNvPicPr preferRelativeResize="0"/>
              <p:nvPr/>
            </p:nvPicPr>
            <p:blipFill rotWithShape="1">
              <a:blip r:embed="rId18">
                <a:alphaModFix/>
              </a:blip>
              <a:srcRect b="0" l="0" r="0" t="15143"/>
              <a:stretch/>
            </p:blipFill>
            <p:spPr>
              <a:xfrm>
                <a:off x="4741" y="1360"/>
                <a:ext cx="471" cy="325"/>
              </a:xfrm>
              <a:prstGeom prst="rect">
                <a:avLst/>
              </a:prstGeom>
              <a:noFill/>
              <a:ln>
                <a:noFill/>
              </a:ln>
            </p:spPr>
          </p:pic>
        </p:grpSp>
      </p:grpSp>
      <p:sp>
        <p:nvSpPr>
          <p:cNvPr id="3020" name="Google Shape;3020;p245"/>
          <p:cNvSpPr/>
          <p:nvPr/>
        </p:nvSpPr>
        <p:spPr>
          <a:xfrm>
            <a:off x="3776663" y="3327400"/>
            <a:ext cx="463550" cy="762000"/>
          </a:xfrm>
          <a:prstGeom prst="roundRect">
            <a:avLst>
              <a:gd fmla="val 338" name="adj"/>
            </a:avLst>
          </a:prstGeom>
          <a:noFill/>
          <a:ln>
            <a:noFill/>
          </a:ln>
        </p:spPr>
        <p:txBody>
          <a:bodyPr anchorCtr="0" anchor="t" bIns="44275" lIns="90350" spcFirstLastPara="1" rIns="90350" wrap="square" tIns="44275">
            <a:spAutoFit/>
          </a:bodyPr>
          <a:lstStyle/>
          <a:p>
            <a:pPr indent="0" lvl="0" marL="0" marR="0" rtl="0" algn="l">
              <a:lnSpc>
                <a:spcPct val="95000"/>
              </a:lnSpc>
              <a:spcBef>
                <a:spcPts val="0"/>
              </a:spcBef>
              <a:spcAft>
                <a:spcPts val="0"/>
              </a:spcAft>
              <a:buClr>
                <a:srgbClr val="00FF00"/>
              </a:buClr>
              <a:buSzPts val="4400"/>
              <a:buFont typeface="Times New Roman"/>
              <a:buNone/>
            </a:pPr>
            <a:r>
              <a:rPr b="0" i="1" lang="en-US" sz="4400" u="none" cap="none" strike="noStrike">
                <a:solidFill>
                  <a:srgbClr val="00FF00"/>
                </a:solidFill>
                <a:latin typeface="Times New Roman"/>
                <a:ea typeface="Times New Roman"/>
                <a:cs typeface="Times New Roman"/>
                <a:sym typeface="Times New Roman"/>
              </a:rPr>
              <a:t>?</a:t>
            </a:r>
            <a:endParaRPr b="0" i="0" sz="1400" u="none" cap="none" strike="noStrike">
              <a:solidFill>
                <a:srgbClr val="000000"/>
              </a:solidFill>
              <a:latin typeface="Arial"/>
              <a:ea typeface="Arial"/>
              <a:cs typeface="Arial"/>
              <a:sym typeface="Arial"/>
            </a:endParaRPr>
          </a:p>
        </p:txBody>
      </p:sp>
      <p:grpSp>
        <p:nvGrpSpPr>
          <p:cNvPr id="3021" name="Google Shape;3021;p245"/>
          <p:cNvGrpSpPr/>
          <p:nvPr/>
        </p:nvGrpSpPr>
        <p:grpSpPr>
          <a:xfrm>
            <a:off x="639763" y="4492625"/>
            <a:ext cx="6732588" cy="1897063"/>
            <a:chOff x="403" y="2830"/>
            <a:chExt cx="4241" cy="1195"/>
          </a:xfrm>
        </p:grpSpPr>
        <p:sp>
          <p:nvSpPr>
            <p:cNvPr id="3022" name="Google Shape;3022;p245"/>
            <p:cNvSpPr/>
            <p:nvPr/>
          </p:nvSpPr>
          <p:spPr>
            <a:xfrm>
              <a:off x="403" y="2834"/>
              <a:ext cx="4240" cy="1191"/>
            </a:xfrm>
            <a:custGeom>
              <a:rect b="b" l="l" r="r" t="t"/>
              <a:pathLst>
                <a:path extrusionOk="0" h="5253" w="18699">
                  <a:moveTo>
                    <a:pt x="0" y="5243"/>
                  </a:moveTo>
                  <a:lnTo>
                    <a:pt x="6359" y="0"/>
                  </a:lnTo>
                  <a:lnTo>
                    <a:pt x="14248" y="70"/>
                  </a:lnTo>
                  <a:lnTo>
                    <a:pt x="18698" y="5252"/>
                  </a:lnTo>
                  <a:lnTo>
                    <a:pt x="0" y="5243"/>
                  </a:ln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3" name="Google Shape;3023;p245"/>
            <p:cNvSpPr/>
            <p:nvPr/>
          </p:nvSpPr>
          <p:spPr>
            <a:xfrm>
              <a:off x="1758" y="3057"/>
              <a:ext cx="418" cy="142"/>
            </a:xfrm>
            <a:custGeom>
              <a:rect b="b" l="l" r="r" t="t"/>
              <a:pathLst>
                <a:path extrusionOk="0" h="627" w="1845">
                  <a:moveTo>
                    <a:pt x="542" y="0"/>
                  </a:moveTo>
                  <a:lnTo>
                    <a:pt x="0" y="626"/>
                  </a:lnTo>
                  <a:lnTo>
                    <a:pt x="1469" y="626"/>
                  </a:lnTo>
                  <a:lnTo>
                    <a:pt x="1844" y="0"/>
                  </a:lnTo>
                  <a:lnTo>
                    <a:pt x="542"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4" name="Google Shape;3024;p245"/>
            <p:cNvSpPr/>
            <p:nvPr/>
          </p:nvSpPr>
          <p:spPr>
            <a:xfrm>
              <a:off x="2409" y="3057"/>
              <a:ext cx="308" cy="142"/>
            </a:xfrm>
            <a:custGeom>
              <a:rect b="b" l="l" r="r" t="t"/>
              <a:pathLst>
                <a:path extrusionOk="0" h="627" w="1360">
                  <a:moveTo>
                    <a:pt x="203" y="0"/>
                  </a:moveTo>
                  <a:lnTo>
                    <a:pt x="0" y="626"/>
                  </a:lnTo>
                  <a:lnTo>
                    <a:pt x="1288" y="626"/>
                  </a:lnTo>
                  <a:lnTo>
                    <a:pt x="1359" y="0"/>
                  </a:lnTo>
                  <a:lnTo>
                    <a:pt x="20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5" name="Google Shape;3025;p245"/>
            <p:cNvSpPr/>
            <p:nvPr/>
          </p:nvSpPr>
          <p:spPr>
            <a:xfrm>
              <a:off x="2987" y="3057"/>
              <a:ext cx="305" cy="142"/>
            </a:xfrm>
            <a:custGeom>
              <a:rect b="b" l="l" r="r" t="t"/>
              <a:pathLst>
                <a:path extrusionOk="0" h="627" w="1346">
                  <a:moveTo>
                    <a:pt x="70" y="626"/>
                  </a:moveTo>
                  <a:lnTo>
                    <a:pt x="0" y="0"/>
                  </a:lnTo>
                  <a:lnTo>
                    <a:pt x="1133" y="0"/>
                  </a:lnTo>
                  <a:lnTo>
                    <a:pt x="1345" y="626"/>
                  </a:lnTo>
                  <a:lnTo>
                    <a:pt x="70" y="62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6" name="Google Shape;3026;p245"/>
            <p:cNvSpPr/>
            <p:nvPr/>
          </p:nvSpPr>
          <p:spPr>
            <a:xfrm>
              <a:off x="3522" y="3057"/>
              <a:ext cx="426" cy="142"/>
            </a:xfrm>
            <a:custGeom>
              <a:rect b="b" l="l" r="r" t="t"/>
              <a:pathLst>
                <a:path extrusionOk="0" h="627" w="1880">
                  <a:moveTo>
                    <a:pt x="0" y="0"/>
                  </a:moveTo>
                  <a:lnTo>
                    <a:pt x="388" y="626"/>
                  </a:lnTo>
                  <a:lnTo>
                    <a:pt x="1879" y="626"/>
                  </a:lnTo>
                  <a:lnTo>
                    <a:pt x="1319"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7" name="Google Shape;3027;p245"/>
            <p:cNvSpPr/>
            <p:nvPr/>
          </p:nvSpPr>
          <p:spPr>
            <a:xfrm>
              <a:off x="1146" y="3207"/>
              <a:ext cx="602" cy="195"/>
            </a:xfrm>
            <a:custGeom>
              <a:rect b="b" l="l" r="r" t="t"/>
              <a:pathLst>
                <a:path extrusionOk="0" h="858" w="2656">
                  <a:moveTo>
                    <a:pt x="0" y="857"/>
                  </a:moveTo>
                  <a:lnTo>
                    <a:pt x="1067" y="0"/>
                  </a:lnTo>
                  <a:lnTo>
                    <a:pt x="2655" y="0"/>
                  </a:lnTo>
                  <a:lnTo>
                    <a:pt x="1888" y="857"/>
                  </a:lnTo>
                  <a:lnTo>
                    <a:pt x="0" y="85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8" name="Google Shape;3028;p245"/>
            <p:cNvSpPr/>
            <p:nvPr/>
          </p:nvSpPr>
          <p:spPr>
            <a:xfrm>
              <a:off x="1982" y="3207"/>
              <a:ext cx="419" cy="195"/>
            </a:xfrm>
            <a:custGeom>
              <a:rect b="b" l="l" r="r" t="t"/>
              <a:pathLst>
                <a:path extrusionOk="0" h="858" w="1849">
                  <a:moveTo>
                    <a:pt x="0" y="857"/>
                  </a:moveTo>
                  <a:lnTo>
                    <a:pt x="507" y="0"/>
                  </a:lnTo>
                  <a:lnTo>
                    <a:pt x="1848" y="0"/>
                  </a:lnTo>
                  <a:lnTo>
                    <a:pt x="1552" y="857"/>
                  </a:lnTo>
                  <a:lnTo>
                    <a:pt x="0" y="85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29" name="Google Shape;3029;p245"/>
            <p:cNvSpPr/>
            <p:nvPr/>
          </p:nvSpPr>
          <p:spPr>
            <a:xfrm>
              <a:off x="2689" y="3207"/>
              <a:ext cx="324" cy="195"/>
            </a:xfrm>
            <a:custGeom>
              <a:rect b="b" l="l" r="r" t="t"/>
              <a:pathLst>
                <a:path extrusionOk="0" h="858" w="1430">
                  <a:moveTo>
                    <a:pt x="83" y="0"/>
                  </a:moveTo>
                  <a:lnTo>
                    <a:pt x="0" y="857"/>
                  </a:lnTo>
                  <a:lnTo>
                    <a:pt x="1429" y="857"/>
                  </a:lnTo>
                  <a:lnTo>
                    <a:pt x="1341" y="0"/>
                  </a:lnTo>
                  <a:lnTo>
                    <a:pt x="8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0" name="Google Shape;3030;p245"/>
            <p:cNvSpPr/>
            <p:nvPr/>
          </p:nvSpPr>
          <p:spPr>
            <a:xfrm>
              <a:off x="3302" y="3207"/>
              <a:ext cx="422" cy="195"/>
            </a:xfrm>
            <a:custGeom>
              <a:rect b="b" l="l" r="r" t="t"/>
              <a:pathLst>
                <a:path extrusionOk="0" h="858" w="1862">
                  <a:moveTo>
                    <a:pt x="0" y="0"/>
                  </a:moveTo>
                  <a:lnTo>
                    <a:pt x="295" y="857"/>
                  </a:lnTo>
                  <a:lnTo>
                    <a:pt x="1861" y="857"/>
                  </a:lnTo>
                  <a:lnTo>
                    <a:pt x="1336"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1" name="Google Shape;3031;p245"/>
            <p:cNvSpPr/>
            <p:nvPr/>
          </p:nvSpPr>
          <p:spPr>
            <a:xfrm>
              <a:off x="1340" y="3412"/>
              <a:ext cx="631" cy="283"/>
            </a:xfrm>
            <a:custGeom>
              <a:rect b="b" l="l" r="r" t="t"/>
              <a:pathLst>
                <a:path extrusionOk="0" h="1246" w="2784">
                  <a:moveTo>
                    <a:pt x="0" y="1245"/>
                  </a:moveTo>
                  <a:lnTo>
                    <a:pt x="1058" y="0"/>
                  </a:lnTo>
                  <a:lnTo>
                    <a:pt x="2783" y="0"/>
                  </a:lnTo>
                  <a:lnTo>
                    <a:pt x="2042" y="1245"/>
                  </a:lnTo>
                  <a:lnTo>
                    <a:pt x="0" y="124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2" name="Google Shape;3032;p245"/>
            <p:cNvSpPr/>
            <p:nvPr/>
          </p:nvSpPr>
          <p:spPr>
            <a:xfrm>
              <a:off x="2245" y="3412"/>
              <a:ext cx="431" cy="283"/>
            </a:xfrm>
            <a:custGeom>
              <a:rect b="b" l="l" r="r" t="t"/>
              <a:pathLst>
                <a:path extrusionOk="0" h="1246" w="1902">
                  <a:moveTo>
                    <a:pt x="0" y="1245"/>
                  </a:moveTo>
                  <a:lnTo>
                    <a:pt x="423" y="0"/>
                  </a:lnTo>
                  <a:lnTo>
                    <a:pt x="1901" y="0"/>
                  </a:lnTo>
                  <a:lnTo>
                    <a:pt x="1786" y="1245"/>
                  </a:lnTo>
                  <a:lnTo>
                    <a:pt x="0" y="124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3" name="Google Shape;3033;p245"/>
            <p:cNvSpPr/>
            <p:nvPr/>
          </p:nvSpPr>
          <p:spPr>
            <a:xfrm>
              <a:off x="3024" y="3412"/>
              <a:ext cx="435" cy="283"/>
            </a:xfrm>
            <a:custGeom>
              <a:rect b="b" l="l" r="r" t="t"/>
              <a:pathLst>
                <a:path extrusionOk="0" h="1246" w="1920">
                  <a:moveTo>
                    <a:pt x="0" y="0"/>
                  </a:moveTo>
                  <a:lnTo>
                    <a:pt x="127" y="1245"/>
                  </a:lnTo>
                  <a:lnTo>
                    <a:pt x="1919" y="1245"/>
                  </a:lnTo>
                  <a:lnTo>
                    <a:pt x="1495"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4" name="Google Shape;3034;p245"/>
            <p:cNvSpPr/>
            <p:nvPr/>
          </p:nvSpPr>
          <p:spPr>
            <a:xfrm>
              <a:off x="3734" y="3412"/>
              <a:ext cx="632" cy="283"/>
            </a:xfrm>
            <a:custGeom>
              <a:rect b="b" l="l" r="r" t="t"/>
              <a:pathLst>
                <a:path extrusionOk="0" h="1246" w="2788">
                  <a:moveTo>
                    <a:pt x="0" y="0"/>
                  </a:moveTo>
                  <a:lnTo>
                    <a:pt x="736" y="1245"/>
                  </a:lnTo>
                  <a:lnTo>
                    <a:pt x="2787" y="1245"/>
                  </a:lnTo>
                  <a:lnTo>
                    <a:pt x="1711"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5" name="Google Shape;3035;p245"/>
            <p:cNvSpPr/>
            <p:nvPr/>
          </p:nvSpPr>
          <p:spPr>
            <a:xfrm>
              <a:off x="417" y="3705"/>
              <a:ext cx="913" cy="303"/>
            </a:xfrm>
            <a:custGeom>
              <a:rect b="b" l="l" r="r" t="t"/>
              <a:pathLst>
                <a:path extrusionOk="0" h="1334" w="4027">
                  <a:moveTo>
                    <a:pt x="0" y="1333"/>
                  </a:moveTo>
                  <a:lnTo>
                    <a:pt x="1640" y="0"/>
                  </a:lnTo>
                  <a:lnTo>
                    <a:pt x="4026" y="0"/>
                  </a:lnTo>
                  <a:lnTo>
                    <a:pt x="2871"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6" name="Google Shape;3036;p245"/>
            <p:cNvSpPr/>
            <p:nvPr/>
          </p:nvSpPr>
          <p:spPr>
            <a:xfrm>
              <a:off x="1630" y="3705"/>
              <a:ext cx="603" cy="303"/>
            </a:xfrm>
            <a:custGeom>
              <a:rect b="b" l="l" r="r" t="t"/>
              <a:pathLst>
                <a:path extrusionOk="0" h="1334" w="2660">
                  <a:moveTo>
                    <a:pt x="0" y="1333"/>
                  </a:moveTo>
                  <a:lnTo>
                    <a:pt x="780" y="0"/>
                  </a:lnTo>
                  <a:lnTo>
                    <a:pt x="2659" y="0"/>
                  </a:lnTo>
                  <a:lnTo>
                    <a:pt x="2209"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7" name="Google Shape;3037;p245"/>
            <p:cNvSpPr/>
            <p:nvPr/>
          </p:nvSpPr>
          <p:spPr>
            <a:xfrm>
              <a:off x="2625" y="3705"/>
              <a:ext cx="453" cy="303"/>
            </a:xfrm>
            <a:custGeom>
              <a:rect b="b" l="l" r="r" t="t"/>
              <a:pathLst>
                <a:path extrusionOk="0" h="1334" w="1999">
                  <a:moveTo>
                    <a:pt x="0" y="1333"/>
                  </a:moveTo>
                  <a:lnTo>
                    <a:pt x="132" y="0"/>
                  </a:lnTo>
                  <a:lnTo>
                    <a:pt x="1852" y="0"/>
                  </a:lnTo>
                  <a:lnTo>
                    <a:pt x="1998"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8" name="Google Shape;3038;p245"/>
            <p:cNvSpPr/>
            <p:nvPr/>
          </p:nvSpPr>
          <p:spPr>
            <a:xfrm>
              <a:off x="3469" y="3705"/>
              <a:ext cx="605" cy="303"/>
            </a:xfrm>
            <a:custGeom>
              <a:rect b="b" l="l" r="r" t="t"/>
              <a:pathLst>
                <a:path extrusionOk="0" h="1334" w="2670">
                  <a:moveTo>
                    <a:pt x="0" y="0"/>
                  </a:moveTo>
                  <a:lnTo>
                    <a:pt x="428" y="1333"/>
                  </a:lnTo>
                  <a:lnTo>
                    <a:pt x="2669" y="1333"/>
                  </a:lnTo>
                  <a:lnTo>
                    <a:pt x="1888"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039" name="Google Shape;3039;p245"/>
            <p:cNvGrpSpPr/>
            <p:nvPr/>
          </p:nvGrpSpPr>
          <p:grpSpPr>
            <a:xfrm>
              <a:off x="1772" y="2864"/>
              <a:ext cx="1892" cy="24"/>
              <a:chOff x="1772" y="2864"/>
              <a:chExt cx="1892" cy="24"/>
            </a:xfrm>
          </p:grpSpPr>
          <p:sp>
            <p:nvSpPr>
              <p:cNvPr id="3040" name="Google Shape;3040;p245"/>
              <p:cNvSpPr/>
              <p:nvPr/>
            </p:nvSpPr>
            <p:spPr>
              <a:xfrm>
                <a:off x="1772" y="2868"/>
                <a:ext cx="266" cy="20"/>
              </a:xfrm>
              <a:custGeom>
                <a:rect b="b" l="l" r="r" t="t"/>
                <a:pathLst>
                  <a:path extrusionOk="0" h="88" w="1174">
                    <a:moveTo>
                      <a:pt x="0" y="87"/>
                    </a:moveTo>
                    <a:lnTo>
                      <a:pt x="1058" y="87"/>
                    </a:lnTo>
                    <a:lnTo>
                      <a:pt x="1173" y="0"/>
                    </a:lnTo>
                    <a:lnTo>
                      <a:pt x="158" y="0"/>
                    </a:lnTo>
                    <a:lnTo>
                      <a:pt x="0" y="8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41" name="Google Shape;3041;p245"/>
              <p:cNvSpPr/>
              <p:nvPr/>
            </p:nvSpPr>
            <p:spPr>
              <a:xfrm>
                <a:off x="2281" y="2868"/>
                <a:ext cx="230" cy="20"/>
              </a:xfrm>
              <a:custGeom>
                <a:rect b="b" l="l" r="r" t="t"/>
                <a:pathLst>
                  <a:path extrusionOk="0" h="88" w="1015">
                    <a:moveTo>
                      <a:pt x="0" y="87"/>
                    </a:moveTo>
                    <a:lnTo>
                      <a:pt x="74" y="0"/>
                    </a:lnTo>
                    <a:lnTo>
                      <a:pt x="1014" y="0"/>
                    </a:lnTo>
                    <a:lnTo>
                      <a:pt x="966" y="87"/>
                    </a:lnTo>
                    <a:lnTo>
                      <a:pt x="0" y="8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42" name="Google Shape;3042;p245"/>
              <p:cNvSpPr/>
              <p:nvPr/>
            </p:nvSpPr>
            <p:spPr>
              <a:xfrm>
                <a:off x="2743" y="2868"/>
                <a:ext cx="217" cy="20"/>
              </a:xfrm>
              <a:custGeom>
                <a:rect b="b" l="l" r="r" t="t"/>
                <a:pathLst>
                  <a:path extrusionOk="0" h="88" w="958">
                    <a:moveTo>
                      <a:pt x="4" y="0"/>
                    </a:moveTo>
                    <a:lnTo>
                      <a:pt x="0" y="87"/>
                    </a:lnTo>
                    <a:lnTo>
                      <a:pt x="957" y="87"/>
                    </a:lnTo>
                    <a:lnTo>
                      <a:pt x="944" y="0"/>
                    </a:lnTo>
                    <a:lnTo>
                      <a:pt x="4"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43" name="Google Shape;3043;p245"/>
              <p:cNvSpPr/>
              <p:nvPr/>
            </p:nvSpPr>
            <p:spPr>
              <a:xfrm>
                <a:off x="3189" y="2868"/>
                <a:ext cx="231" cy="20"/>
              </a:xfrm>
              <a:custGeom>
                <a:rect b="b" l="l" r="r" t="t"/>
                <a:pathLst>
                  <a:path extrusionOk="0" h="88" w="1020">
                    <a:moveTo>
                      <a:pt x="0" y="0"/>
                    </a:moveTo>
                    <a:lnTo>
                      <a:pt x="39" y="87"/>
                    </a:lnTo>
                    <a:lnTo>
                      <a:pt x="1019" y="87"/>
                    </a:lnTo>
                    <a:lnTo>
                      <a:pt x="95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044" name="Google Shape;3044;p245"/>
              <p:cNvCxnSpPr/>
              <p:nvPr/>
            </p:nvCxnSpPr>
            <p:spPr>
              <a:xfrm>
                <a:off x="1808" y="2864"/>
                <a:ext cx="1856" cy="1"/>
              </a:xfrm>
              <a:prstGeom prst="straightConnector1">
                <a:avLst/>
              </a:prstGeom>
              <a:noFill/>
              <a:ln cap="flat" cmpd="sng" w="25550">
                <a:solidFill>
                  <a:srgbClr val="000000"/>
                </a:solidFill>
                <a:prstDash val="solid"/>
                <a:round/>
                <a:headEnd len="sm" w="sm" type="none"/>
                <a:tailEnd len="sm" w="sm" type="none"/>
              </a:ln>
            </p:spPr>
          </p:cxnSp>
        </p:grpSp>
        <p:grpSp>
          <p:nvGrpSpPr>
            <p:cNvPr id="3045" name="Google Shape;3045;p245"/>
            <p:cNvGrpSpPr/>
            <p:nvPr/>
          </p:nvGrpSpPr>
          <p:grpSpPr>
            <a:xfrm>
              <a:off x="1573" y="2957"/>
              <a:ext cx="2168" cy="91"/>
              <a:chOff x="1573" y="2957"/>
              <a:chExt cx="2168" cy="91"/>
            </a:xfrm>
          </p:grpSpPr>
          <p:sp>
            <p:nvSpPr>
              <p:cNvPr id="3046" name="Google Shape;3046;p245"/>
              <p:cNvSpPr/>
              <p:nvPr/>
            </p:nvSpPr>
            <p:spPr>
              <a:xfrm>
                <a:off x="1573" y="2958"/>
                <a:ext cx="393" cy="90"/>
              </a:xfrm>
              <a:custGeom>
                <a:rect b="b" l="l" r="r" t="t"/>
                <a:pathLst>
                  <a:path extrusionOk="0" h="399" w="1731">
                    <a:moveTo>
                      <a:pt x="0" y="398"/>
                    </a:moveTo>
                    <a:lnTo>
                      <a:pt x="534" y="0"/>
                    </a:lnTo>
                    <a:lnTo>
                      <a:pt x="1730" y="0"/>
                    </a:lnTo>
                    <a:lnTo>
                      <a:pt x="1346"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47" name="Google Shape;3047;p245"/>
              <p:cNvSpPr/>
              <p:nvPr/>
            </p:nvSpPr>
            <p:spPr>
              <a:xfrm>
                <a:off x="2186" y="2958"/>
                <a:ext cx="297" cy="90"/>
              </a:xfrm>
              <a:custGeom>
                <a:rect b="b" l="l" r="r" t="t"/>
                <a:pathLst>
                  <a:path extrusionOk="0" h="399" w="1311">
                    <a:moveTo>
                      <a:pt x="0" y="398"/>
                    </a:moveTo>
                    <a:lnTo>
                      <a:pt x="251" y="0"/>
                    </a:lnTo>
                    <a:lnTo>
                      <a:pt x="1310" y="0"/>
                    </a:lnTo>
                    <a:lnTo>
                      <a:pt x="1151"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48" name="Google Shape;3048;p245"/>
              <p:cNvSpPr/>
              <p:nvPr/>
            </p:nvSpPr>
            <p:spPr>
              <a:xfrm>
                <a:off x="2724" y="2958"/>
                <a:ext cx="252" cy="90"/>
              </a:xfrm>
              <a:custGeom>
                <a:rect b="b" l="l" r="r" t="t"/>
                <a:pathLst>
                  <a:path extrusionOk="0" h="399" w="1113">
                    <a:moveTo>
                      <a:pt x="0" y="398"/>
                    </a:moveTo>
                    <a:lnTo>
                      <a:pt x="52" y="0"/>
                    </a:lnTo>
                    <a:lnTo>
                      <a:pt x="1072" y="0"/>
                    </a:lnTo>
                    <a:lnTo>
                      <a:pt x="1112"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49" name="Google Shape;3049;p245"/>
              <p:cNvSpPr/>
              <p:nvPr/>
            </p:nvSpPr>
            <p:spPr>
              <a:xfrm>
                <a:off x="3222" y="2958"/>
                <a:ext cx="293" cy="90"/>
              </a:xfrm>
              <a:custGeom>
                <a:rect b="b" l="l" r="r" t="t"/>
                <a:pathLst>
                  <a:path extrusionOk="0" h="399" w="1294">
                    <a:moveTo>
                      <a:pt x="0" y="0"/>
                    </a:moveTo>
                    <a:lnTo>
                      <a:pt x="136" y="398"/>
                    </a:lnTo>
                    <a:lnTo>
                      <a:pt x="1293" y="398"/>
                    </a:lnTo>
                    <a:lnTo>
                      <a:pt x="103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050" name="Google Shape;3050;p245"/>
              <p:cNvCxnSpPr/>
              <p:nvPr/>
            </p:nvCxnSpPr>
            <p:spPr>
              <a:xfrm>
                <a:off x="1693" y="2957"/>
                <a:ext cx="2048" cy="1"/>
              </a:xfrm>
              <a:prstGeom prst="straightConnector1">
                <a:avLst/>
              </a:prstGeom>
              <a:noFill/>
              <a:ln cap="flat" cmpd="sng" w="50750">
                <a:solidFill>
                  <a:srgbClr val="000000"/>
                </a:solidFill>
                <a:prstDash val="solid"/>
                <a:round/>
                <a:headEnd len="sm" w="sm" type="none"/>
                <a:tailEnd len="sm" w="sm" type="none"/>
              </a:ln>
            </p:spPr>
          </p:cxnSp>
        </p:grpSp>
        <p:cxnSp>
          <p:nvCxnSpPr>
            <p:cNvPr id="3051" name="Google Shape;3051;p245"/>
            <p:cNvCxnSpPr/>
            <p:nvPr/>
          </p:nvCxnSpPr>
          <p:spPr>
            <a:xfrm>
              <a:off x="1584" y="3056"/>
              <a:ext cx="2234" cy="1"/>
            </a:xfrm>
            <a:prstGeom prst="straightConnector1">
              <a:avLst/>
            </a:prstGeom>
            <a:noFill/>
            <a:ln cap="flat" cmpd="sng" w="50750">
              <a:solidFill>
                <a:srgbClr val="000000"/>
              </a:solidFill>
              <a:prstDash val="solid"/>
              <a:round/>
              <a:headEnd len="sm" w="sm" type="none"/>
              <a:tailEnd len="sm" w="sm" type="none"/>
            </a:ln>
          </p:spPr>
        </p:cxnSp>
        <p:cxnSp>
          <p:nvCxnSpPr>
            <p:cNvPr id="3052" name="Google Shape;3052;p245"/>
            <p:cNvCxnSpPr/>
            <p:nvPr/>
          </p:nvCxnSpPr>
          <p:spPr>
            <a:xfrm>
              <a:off x="1395" y="3210"/>
              <a:ext cx="2563" cy="1"/>
            </a:xfrm>
            <a:prstGeom prst="straightConnector1">
              <a:avLst/>
            </a:prstGeom>
            <a:noFill/>
            <a:ln cap="flat" cmpd="sng" w="50750">
              <a:solidFill>
                <a:srgbClr val="000000"/>
              </a:solidFill>
              <a:prstDash val="solid"/>
              <a:round/>
              <a:headEnd len="sm" w="sm" type="none"/>
              <a:tailEnd len="sm" w="sm" type="none"/>
            </a:ln>
          </p:spPr>
        </p:cxnSp>
        <p:cxnSp>
          <p:nvCxnSpPr>
            <p:cNvPr id="3053" name="Google Shape;3053;p245"/>
            <p:cNvCxnSpPr/>
            <p:nvPr/>
          </p:nvCxnSpPr>
          <p:spPr>
            <a:xfrm flipH="1" rot="10800000">
              <a:off x="1152" y="3405"/>
              <a:ext cx="2974" cy="4"/>
            </a:xfrm>
            <a:prstGeom prst="straightConnector1">
              <a:avLst/>
            </a:prstGeom>
            <a:noFill/>
            <a:ln cap="flat" cmpd="sng" w="50750">
              <a:solidFill>
                <a:srgbClr val="000000"/>
              </a:solidFill>
              <a:prstDash val="solid"/>
              <a:round/>
              <a:headEnd len="sm" w="sm" type="none"/>
              <a:tailEnd len="sm" w="sm" type="none"/>
            </a:ln>
          </p:spPr>
        </p:cxnSp>
        <p:cxnSp>
          <p:nvCxnSpPr>
            <p:cNvPr id="3054" name="Google Shape;3054;p245"/>
            <p:cNvCxnSpPr/>
            <p:nvPr/>
          </p:nvCxnSpPr>
          <p:spPr>
            <a:xfrm>
              <a:off x="781" y="3703"/>
              <a:ext cx="3603" cy="1"/>
            </a:xfrm>
            <a:prstGeom prst="straightConnector1">
              <a:avLst/>
            </a:prstGeom>
            <a:noFill/>
            <a:ln cap="flat" cmpd="sng" w="50750">
              <a:solidFill>
                <a:srgbClr val="000000"/>
              </a:solidFill>
              <a:prstDash val="solid"/>
              <a:round/>
              <a:headEnd len="sm" w="sm" type="none"/>
              <a:tailEnd len="sm" w="sm" type="none"/>
            </a:ln>
          </p:spPr>
        </p:cxnSp>
        <p:cxnSp>
          <p:nvCxnSpPr>
            <p:cNvPr id="3055" name="Google Shape;3055;p245"/>
            <p:cNvCxnSpPr/>
            <p:nvPr/>
          </p:nvCxnSpPr>
          <p:spPr>
            <a:xfrm>
              <a:off x="403" y="4023"/>
              <a:ext cx="4237" cy="1"/>
            </a:xfrm>
            <a:prstGeom prst="straightConnector1">
              <a:avLst/>
            </a:prstGeom>
            <a:noFill/>
            <a:ln cap="flat" cmpd="sng" w="50750">
              <a:solidFill>
                <a:srgbClr val="000000"/>
              </a:solidFill>
              <a:prstDash val="solid"/>
              <a:round/>
              <a:headEnd len="sm" w="sm" type="none"/>
              <a:tailEnd len="sm" w="sm" type="none"/>
            </a:ln>
          </p:spPr>
        </p:cxnSp>
        <p:grpSp>
          <p:nvGrpSpPr>
            <p:cNvPr id="3056" name="Google Shape;3056;p245"/>
            <p:cNvGrpSpPr/>
            <p:nvPr/>
          </p:nvGrpSpPr>
          <p:grpSpPr>
            <a:xfrm>
              <a:off x="1782" y="2893"/>
              <a:ext cx="1950" cy="56"/>
              <a:chOff x="1782" y="2893"/>
              <a:chExt cx="1950" cy="56"/>
            </a:xfrm>
          </p:grpSpPr>
          <p:sp>
            <p:nvSpPr>
              <p:cNvPr id="3057" name="Google Shape;3057;p245"/>
              <p:cNvSpPr/>
              <p:nvPr/>
            </p:nvSpPr>
            <p:spPr>
              <a:xfrm>
                <a:off x="1974" y="2897"/>
                <a:ext cx="298" cy="52"/>
              </a:xfrm>
              <a:custGeom>
                <a:rect b="b" l="l" r="r" t="t"/>
                <a:pathLst>
                  <a:path extrusionOk="0" h="230" w="1312">
                    <a:moveTo>
                      <a:pt x="0" y="229"/>
                    </a:moveTo>
                    <a:lnTo>
                      <a:pt x="202" y="0"/>
                    </a:lnTo>
                    <a:lnTo>
                      <a:pt x="1311" y="0"/>
                    </a:lnTo>
                    <a:lnTo>
                      <a:pt x="1179" y="229"/>
                    </a:lnTo>
                    <a:lnTo>
                      <a:pt x="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58" name="Google Shape;3058;p245"/>
              <p:cNvSpPr/>
              <p:nvPr/>
            </p:nvSpPr>
            <p:spPr>
              <a:xfrm>
                <a:off x="2493" y="2897"/>
                <a:ext cx="239" cy="52"/>
              </a:xfrm>
              <a:custGeom>
                <a:rect b="b" l="l" r="r" t="t"/>
                <a:pathLst>
                  <a:path extrusionOk="0" h="230" w="1052">
                    <a:moveTo>
                      <a:pt x="0" y="229"/>
                    </a:moveTo>
                    <a:lnTo>
                      <a:pt x="83" y="0"/>
                    </a:lnTo>
                    <a:lnTo>
                      <a:pt x="1051" y="0"/>
                    </a:lnTo>
                    <a:lnTo>
                      <a:pt x="1020" y="229"/>
                    </a:lnTo>
                    <a:lnTo>
                      <a:pt x="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59" name="Google Shape;3059;p245"/>
              <p:cNvSpPr/>
              <p:nvPr/>
            </p:nvSpPr>
            <p:spPr>
              <a:xfrm>
                <a:off x="2973" y="2897"/>
                <a:ext cx="240" cy="52"/>
              </a:xfrm>
              <a:custGeom>
                <a:rect b="b" l="l" r="r" t="t"/>
                <a:pathLst>
                  <a:path extrusionOk="0" h="230" w="1060">
                    <a:moveTo>
                      <a:pt x="30" y="229"/>
                    </a:moveTo>
                    <a:lnTo>
                      <a:pt x="0" y="0"/>
                    </a:lnTo>
                    <a:lnTo>
                      <a:pt x="958" y="0"/>
                    </a:lnTo>
                    <a:lnTo>
                      <a:pt x="1059" y="229"/>
                    </a:lnTo>
                    <a:lnTo>
                      <a:pt x="3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60" name="Google Shape;3060;p245"/>
              <p:cNvSpPr/>
              <p:nvPr/>
            </p:nvSpPr>
            <p:spPr>
              <a:xfrm>
                <a:off x="3431" y="2897"/>
                <a:ext cx="301" cy="52"/>
              </a:xfrm>
              <a:custGeom>
                <a:rect b="b" l="l" r="r" t="t"/>
                <a:pathLst>
                  <a:path extrusionOk="0" h="230" w="1326">
                    <a:moveTo>
                      <a:pt x="154" y="229"/>
                    </a:moveTo>
                    <a:lnTo>
                      <a:pt x="0" y="0"/>
                    </a:lnTo>
                    <a:lnTo>
                      <a:pt x="1104" y="0"/>
                    </a:lnTo>
                    <a:lnTo>
                      <a:pt x="1325" y="229"/>
                    </a:lnTo>
                    <a:lnTo>
                      <a:pt x="154"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061" name="Google Shape;3061;p245"/>
              <p:cNvCxnSpPr/>
              <p:nvPr/>
            </p:nvCxnSpPr>
            <p:spPr>
              <a:xfrm>
                <a:off x="1782" y="2893"/>
                <a:ext cx="1909" cy="1"/>
              </a:xfrm>
              <a:prstGeom prst="straightConnector1">
                <a:avLst/>
              </a:prstGeom>
              <a:noFill/>
              <a:ln cap="flat" cmpd="sng" w="25550">
                <a:solidFill>
                  <a:srgbClr val="000000"/>
                </a:solidFill>
                <a:prstDash val="solid"/>
                <a:round/>
                <a:headEnd len="sm" w="sm" type="none"/>
                <a:tailEnd len="sm" w="sm" type="none"/>
              </a:ln>
            </p:spPr>
          </p:cxnSp>
        </p:grpSp>
        <p:sp>
          <p:nvSpPr>
            <p:cNvPr id="3062" name="Google Shape;3062;p245"/>
            <p:cNvSpPr/>
            <p:nvPr/>
          </p:nvSpPr>
          <p:spPr>
            <a:xfrm>
              <a:off x="2040" y="2840"/>
              <a:ext cx="275" cy="15"/>
            </a:xfrm>
            <a:custGeom>
              <a:rect b="b" l="l" r="r" t="t"/>
              <a:pathLst>
                <a:path extrusionOk="0" h="67" w="1214">
                  <a:moveTo>
                    <a:pt x="0" y="66"/>
                  </a:moveTo>
                  <a:lnTo>
                    <a:pt x="189" y="0"/>
                  </a:lnTo>
                  <a:lnTo>
                    <a:pt x="1213" y="0"/>
                  </a:lnTo>
                  <a:lnTo>
                    <a:pt x="1090" y="66"/>
                  </a:lnTo>
                  <a:lnTo>
                    <a:pt x="0"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63" name="Google Shape;3063;p245"/>
            <p:cNvSpPr/>
            <p:nvPr/>
          </p:nvSpPr>
          <p:spPr>
            <a:xfrm>
              <a:off x="2521" y="2840"/>
              <a:ext cx="220" cy="15"/>
            </a:xfrm>
            <a:custGeom>
              <a:rect b="b" l="l" r="r" t="t"/>
              <a:pathLst>
                <a:path extrusionOk="0" h="67" w="971">
                  <a:moveTo>
                    <a:pt x="0" y="66"/>
                  </a:moveTo>
                  <a:lnTo>
                    <a:pt x="79" y="0"/>
                  </a:lnTo>
                  <a:lnTo>
                    <a:pt x="970" y="0"/>
                  </a:lnTo>
                  <a:lnTo>
                    <a:pt x="944" y="66"/>
                  </a:lnTo>
                  <a:lnTo>
                    <a:pt x="0"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64" name="Google Shape;3064;p245"/>
            <p:cNvSpPr/>
            <p:nvPr/>
          </p:nvSpPr>
          <p:spPr>
            <a:xfrm>
              <a:off x="2965" y="2840"/>
              <a:ext cx="222" cy="15"/>
            </a:xfrm>
            <a:custGeom>
              <a:rect b="b" l="l" r="r" t="t"/>
              <a:pathLst>
                <a:path extrusionOk="0" h="67" w="980">
                  <a:moveTo>
                    <a:pt x="26" y="66"/>
                  </a:moveTo>
                  <a:lnTo>
                    <a:pt x="0" y="0"/>
                  </a:lnTo>
                  <a:lnTo>
                    <a:pt x="886" y="0"/>
                  </a:lnTo>
                  <a:lnTo>
                    <a:pt x="979" y="66"/>
                  </a:lnTo>
                  <a:lnTo>
                    <a:pt x="26"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65" name="Google Shape;3065;p245"/>
            <p:cNvSpPr/>
            <p:nvPr/>
          </p:nvSpPr>
          <p:spPr>
            <a:xfrm>
              <a:off x="3389" y="2840"/>
              <a:ext cx="278" cy="15"/>
            </a:xfrm>
            <a:custGeom>
              <a:rect b="b" l="l" r="r" t="t"/>
              <a:pathLst>
                <a:path extrusionOk="0" h="67" w="1227">
                  <a:moveTo>
                    <a:pt x="141" y="66"/>
                  </a:moveTo>
                  <a:lnTo>
                    <a:pt x="0" y="0"/>
                  </a:lnTo>
                  <a:lnTo>
                    <a:pt x="1019" y="0"/>
                  </a:lnTo>
                  <a:lnTo>
                    <a:pt x="1226" y="66"/>
                  </a:lnTo>
                  <a:lnTo>
                    <a:pt x="141"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066" name="Google Shape;3066;p245"/>
            <p:cNvCxnSpPr/>
            <p:nvPr/>
          </p:nvCxnSpPr>
          <p:spPr>
            <a:xfrm>
              <a:off x="1845" y="2837"/>
              <a:ext cx="1795" cy="1"/>
            </a:xfrm>
            <a:prstGeom prst="straightConnector1">
              <a:avLst/>
            </a:prstGeom>
            <a:noFill/>
            <a:ln cap="flat" cmpd="sng" w="25550">
              <a:solidFill>
                <a:srgbClr val="000000"/>
              </a:solidFill>
              <a:prstDash val="solid"/>
              <a:round/>
              <a:headEnd len="sm" w="sm" type="none"/>
              <a:tailEnd len="sm" w="sm" type="none"/>
            </a:ln>
          </p:spPr>
        </p:cxnSp>
        <p:grpSp>
          <p:nvGrpSpPr>
            <p:cNvPr id="3067" name="Google Shape;3067;p245"/>
            <p:cNvGrpSpPr/>
            <p:nvPr/>
          </p:nvGrpSpPr>
          <p:grpSpPr>
            <a:xfrm>
              <a:off x="412" y="2830"/>
              <a:ext cx="4232" cy="1188"/>
              <a:chOff x="412" y="2830"/>
              <a:chExt cx="4232" cy="1188"/>
            </a:xfrm>
          </p:grpSpPr>
          <p:cxnSp>
            <p:nvCxnSpPr>
              <p:cNvPr id="3068" name="Google Shape;3068;p245"/>
              <p:cNvCxnSpPr/>
              <p:nvPr/>
            </p:nvCxnSpPr>
            <p:spPr>
              <a:xfrm flipH="1">
                <a:off x="2624" y="2832"/>
                <a:ext cx="121" cy="1186"/>
              </a:xfrm>
              <a:prstGeom prst="straightConnector1">
                <a:avLst/>
              </a:prstGeom>
              <a:noFill/>
              <a:ln cap="flat" cmpd="sng" w="50750">
                <a:solidFill>
                  <a:srgbClr val="000000"/>
                </a:solidFill>
                <a:prstDash val="solid"/>
                <a:round/>
                <a:headEnd len="sm" w="sm" type="none"/>
                <a:tailEnd len="sm" w="sm" type="none"/>
              </a:ln>
            </p:spPr>
          </p:cxnSp>
          <p:cxnSp>
            <p:nvCxnSpPr>
              <p:cNvPr id="3069" name="Google Shape;3069;p245"/>
              <p:cNvCxnSpPr/>
              <p:nvPr/>
            </p:nvCxnSpPr>
            <p:spPr>
              <a:xfrm>
                <a:off x="2963" y="2838"/>
                <a:ext cx="125" cy="1180"/>
              </a:xfrm>
              <a:prstGeom prst="straightConnector1">
                <a:avLst/>
              </a:prstGeom>
              <a:noFill/>
              <a:ln cap="flat" cmpd="sng" w="50750">
                <a:solidFill>
                  <a:srgbClr val="000000"/>
                </a:solidFill>
                <a:prstDash val="solid"/>
                <a:round/>
                <a:headEnd len="sm" w="sm" type="none"/>
                <a:tailEnd len="sm" w="sm" type="none"/>
              </a:ln>
            </p:spPr>
          </p:cxnSp>
          <p:cxnSp>
            <p:nvCxnSpPr>
              <p:cNvPr id="3070" name="Google Shape;3070;p245"/>
              <p:cNvCxnSpPr/>
              <p:nvPr/>
            </p:nvCxnSpPr>
            <p:spPr>
              <a:xfrm>
                <a:off x="3180" y="2837"/>
                <a:ext cx="392" cy="1181"/>
              </a:xfrm>
              <a:prstGeom prst="straightConnector1">
                <a:avLst/>
              </a:prstGeom>
              <a:noFill/>
              <a:ln cap="flat" cmpd="sng" w="50750">
                <a:solidFill>
                  <a:srgbClr val="000000"/>
                </a:solidFill>
                <a:prstDash val="solid"/>
                <a:round/>
                <a:headEnd len="sm" w="sm" type="none"/>
                <a:tailEnd len="sm" w="sm" type="none"/>
              </a:ln>
            </p:spPr>
          </p:cxnSp>
          <p:cxnSp>
            <p:nvCxnSpPr>
              <p:cNvPr id="3071" name="Google Shape;3071;p245"/>
              <p:cNvCxnSpPr/>
              <p:nvPr/>
            </p:nvCxnSpPr>
            <p:spPr>
              <a:xfrm flipH="1">
                <a:off x="412" y="2830"/>
                <a:ext cx="1439" cy="1188"/>
              </a:xfrm>
              <a:prstGeom prst="straightConnector1">
                <a:avLst/>
              </a:prstGeom>
              <a:noFill/>
              <a:ln cap="flat" cmpd="sng" w="50750">
                <a:solidFill>
                  <a:srgbClr val="000000"/>
                </a:solidFill>
                <a:prstDash val="solid"/>
                <a:round/>
                <a:headEnd len="sm" w="sm" type="none"/>
                <a:tailEnd len="sm" w="sm" type="none"/>
              </a:ln>
            </p:spPr>
          </p:cxnSp>
          <p:cxnSp>
            <p:nvCxnSpPr>
              <p:cNvPr id="3072" name="Google Shape;3072;p245"/>
              <p:cNvCxnSpPr/>
              <p:nvPr/>
            </p:nvCxnSpPr>
            <p:spPr>
              <a:xfrm flipH="1">
                <a:off x="1067" y="2837"/>
                <a:ext cx="1004" cy="1181"/>
              </a:xfrm>
              <a:prstGeom prst="straightConnector1">
                <a:avLst/>
              </a:prstGeom>
              <a:noFill/>
              <a:ln cap="flat" cmpd="sng" w="50750">
                <a:solidFill>
                  <a:srgbClr val="000000"/>
                </a:solidFill>
                <a:prstDash val="solid"/>
                <a:round/>
                <a:headEnd len="sm" w="sm" type="none"/>
                <a:tailEnd len="sm" w="sm" type="none"/>
              </a:ln>
            </p:spPr>
          </p:cxnSp>
          <p:cxnSp>
            <p:nvCxnSpPr>
              <p:cNvPr id="3073" name="Google Shape;3073;p245"/>
              <p:cNvCxnSpPr/>
              <p:nvPr/>
            </p:nvCxnSpPr>
            <p:spPr>
              <a:xfrm flipH="1">
                <a:off x="1624" y="2835"/>
                <a:ext cx="687" cy="1183"/>
              </a:xfrm>
              <a:prstGeom prst="straightConnector1">
                <a:avLst/>
              </a:prstGeom>
              <a:noFill/>
              <a:ln cap="flat" cmpd="sng" w="50750">
                <a:solidFill>
                  <a:srgbClr val="000000"/>
                </a:solidFill>
                <a:prstDash val="solid"/>
                <a:round/>
                <a:headEnd len="sm" w="sm" type="none"/>
                <a:tailEnd len="sm" w="sm" type="none"/>
              </a:ln>
            </p:spPr>
          </p:cxnSp>
          <p:cxnSp>
            <p:nvCxnSpPr>
              <p:cNvPr id="3074" name="Google Shape;3074;p245"/>
              <p:cNvCxnSpPr/>
              <p:nvPr/>
            </p:nvCxnSpPr>
            <p:spPr>
              <a:xfrm flipH="1">
                <a:off x="2136" y="2835"/>
                <a:ext cx="391" cy="1183"/>
              </a:xfrm>
              <a:prstGeom prst="straightConnector1">
                <a:avLst/>
              </a:prstGeom>
              <a:noFill/>
              <a:ln cap="flat" cmpd="sng" w="50750">
                <a:solidFill>
                  <a:srgbClr val="000000"/>
                </a:solidFill>
                <a:prstDash val="solid"/>
                <a:round/>
                <a:headEnd len="sm" w="sm" type="none"/>
                <a:tailEnd len="sm" w="sm" type="none"/>
              </a:ln>
            </p:spPr>
          </p:cxnSp>
          <p:cxnSp>
            <p:nvCxnSpPr>
              <p:cNvPr id="3075" name="Google Shape;3075;p245"/>
              <p:cNvCxnSpPr/>
              <p:nvPr/>
            </p:nvCxnSpPr>
            <p:spPr>
              <a:xfrm>
                <a:off x="3637" y="2837"/>
                <a:ext cx="1007" cy="1181"/>
              </a:xfrm>
              <a:prstGeom prst="straightConnector1">
                <a:avLst/>
              </a:prstGeom>
              <a:noFill/>
              <a:ln cap="flat" cmpd="sng" w="50750">
                <a:solidFill>
                  <a:srgbClr val="000000"/>
                </a:solidFill>
                <a:prstDash val="solid"/>
                <a:round/>
                <a:headEnd len="sm" w="sm" type="none"/>
                <a:tailEnd len="sm" w="sm" type="none"/>
              </a:ln>
            </p:spPr>
          </p:cxnSp>
          <p:cxnSp>
            <p:nvCxnSpPr>
              <p:cNvPr id="3076" name="Google Shape;3076;p245"/>
              <p:cNvCxnSpPr/>
              <p:nvPr/>
            </p:nvCxnSpPr>
            <p:spPr>
              <a:xfrm>
                <a:off x="3395" y="2839"/>
                <a:ext cx="695" cy="1179"/>
              </a:xfrm>
              <a:prstGeom prst="straightConnector1">
                <a:avLst/>
              </a:prstGeom>
              <a:noFill/>
              <a:ln cap="flat" cmpd="sng" w="50750">
                <a:solidFill>
                  <a:srgbClr val="000000"/>
                </a:solidFill>
                <a:prstDash val="solid"/>
                <a:round/>
                <a:headEnd len="sm" w="sm" type="none"/>
                <a:tailEnd len="sm" w="sm" type="none"/>
              </a:ln>
            </p:spPr>
          </p:cxnSp>
        </p:grpSp>
      </p:grpSp>
    </p:spTree>
  </p:cSld>
  <p:clrMapOvr>
    <a:masterClrMapping/>
  </p:clrMapOvr>
  <p:transition>
    <p:randomBar dir="vert"/>
  </p:transition>
</p:sld>
</file>

<file path=ppt/slides/slide2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1" name="Shape 3081"/>
        <p:cNvGrpSpPr/>
        <p:nvPr/>
      </p:nvGrpSpPr>
      <p:grpSpPr>
        <a:xfrm>
          <a:off x="0" y="0"/>
          <a:ext cx="0" cy="0"/>
          <a:chOff x="0" y="0"/>
          <a:chExt cx="0" cy="0"/>
        </a:xfrm>
      </p:grpSpPr>
      <p:grpSp>
        <p:nvGrpSpPr>
          <p:cNvPr id="3082" name="Google Shape;3082;p246"/>
          <p:cNvGrpSpPr/>
          <p:nvPr/>
        </p:nvGrpSpPr>
        <p:grpSpPr>
          <a:xfrm>
            <a:off x="639763" y="4492625"/>
            <a:ext cx="6732588" cy="1897063"/>
            <a:chOff x="403" y="2830"/>
            <a:chExt cx="4241" cy="1195"/>
          </a:xfrm>
        </p:grpSpPr>
        <p:sp>
          <p:nvSpPr>
            <p:cNvPr id="3083" name="Google Shape;3083;p246"/>
            <p:cNvSpPr/>
            <p:nvPr/>
          </p:nvSpPr>
          <p:spPr>
            <a:xfrm>
              <a:off x="403" y="2834"/>
              <a:ext cx="4240" cy="1191"/>
            </a:xfrm>
            <a:custGeom>
              <a:rect b="b" l="l" r="r" t="t"/>
              <a:pathLst>
                <a:path extrusionOk="0" h="5253" w="18699">
                  <a:moveTo>
                    <a:pt x="0" y="5243"/>
                  </a:moveTo>
                  <a:lnTo>
                    <a:pt x="6359" y="0"/>
                  </a:lnTo>
                  <a:lnTo>
                    <a:pt x="14248" y="70"/>
                  </a:lnTo>
                  <a:lnTo>
                    <a:pt x="18698" y="5252"/>
                  </a:lnTo>
                  <a:lnTo>
                    <a:pt x="0" y="5243"/>
                  </a:ln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84" name="Google Shape;3084;p246"/>
            <p:cNvSpPr/>
            <p:nvPr/>
          </p:nvSpPr>
          <p:spPr>
            <a:xfrm>
              <a:off x="1758" y="3057"/>
              <a:ext cx="418" cy="142"/>
            </a:xfrm>
            <a:custGeom>
              <a:rect b="b" l="l" r="r" t="t"/>
              <a:pathLst>
                <a:path extrusionOk="0" h="627" w="1845">
                  <a:moveTo>
                    <a:pt x="542" y="0"/>
                  </a:moveTo>
                  <a:lnTo>
                    <a:pt x="0" y="626"/>
                  </a:lnTo>
                  <a:lnTo>
                    <a:pt x="1469" y="626"/>
                  </a:lnTo>
                  <a:lnTo>
                    <a:pt x="1844" y="0"/>
                  </a:lnTo>
                  <a:lnTo>
                    <a:pt x="542"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85" name="Google Shape;3085;p246"/>
            <p:cNvSpPr/>
            <p:nvPr/>
          </p:nvSpPr>
          <p:spPr>
            <a:xfrm>
              <a:off x="2409" y="3057"/>
              <a:ext cx="308" cy="142"/>
            </a:xfrm>
            <a:custGeom>
              <a:rect b="b" l="l" r="r" t="t"/>
              <a:pathLst>
                <a:path extrusionOk="0" h="627" w="1360">
                  <a:moveTo>
                    <a:pt x="203" y="0"/>
                  </a:moveTo>
                  <a:lnTo>
                    <a:pt x="0" y="626"/>
                  </a:lnTo>
                  <a:lnTo>
                    <a:pt x="1288" y="626"/>
                  </a:lnTo>
                  <a:lnTo>
                    <a:pt x="1359" y="0"/>
                  </a:lnTo>
                  <a:lnTo>
                    <a:pt x="20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86" name="Google Shape;3086;p246"/>
            <p:cNvSpPr/>
            <p:nvPr/>
          </p:nvSpPr>
          <p:spPr>
            <a:xfrm>
              <a:off x="2987" y="3057"/>
              <a:ext cx="305" cy="142"/>
            </a:xfrm>
            <a:custGeom>
              <a:rect b="b" l="l" r="r" t="t"/>
              <a:pathLst>
                <a:path extrusionOk="0" h="627" w="1346">
                  <a:moveTo>
                    <a:pt x="70" y="626"/>
                  </a:moveTo>
                  <a:lnTo>
                    <a:pt x="0" y="0"/>
                  </a:lnTo>
                  <a:lnTo>
                    <a:pt x="1133" y="0"/>
                  </a:lnTo>
                  <a:lnTo>
                    <a:pt x="1345" y="626"/>
                  </a:lnTo>
                  <a:lnTo>
                    <a:pt x="70" y="62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87" name="Google Shape;3087;p246"/>
            <p:cNvSpPr/>
            <p:nvPr/>
          </p:nvSpPr>
          <p:spPr>
            <a:xfrm>
              <a:off x="3522" y="3057"/>
              <a:ext cx="426" cy="142"/>
            </a:xfrm>
            <a:custGeom>
              <a:rect b="b" l="l" r="r" t="t"/>
              <a:pathLst>
                <a:path extrusionOk="0" h="627" w="1880">
                  <a:moveTo>
                    <a:pt x="0" y="0"/>
                  </a:moveTo>
                  <a:lnTo>
                    <a:pt x="388" y="626"/>
                  </a:lnTo>
                  <a:lnTo>
                    <a:pt x="1879" y="626"/>
                  </a:lnTo>
                  <a:lnTo>
                    <a:pt x="1319"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88" name="Google Shape;3088;p246"/>
            <p:cNvSpPr/>
            <p:nvPr/>
          </p:nvSpPr>
          <p:spPr>
            <a:xfrm>
              <a:off x="1146" y="3207"/>
              <a:ext cx="602" cy="195"/>
            </a:xfrm>
            <a:custGeom>
              <a:rect b="b" l="l" r="r" t="t"/>
              <a:pathLst>
                <a:path extrusionOk="0" h="858" w="2656">
                  <a:moveTo>
                    <a:pt x="0" y="857"/>
                  </a:moveTo>
                  <a:lnTo>
                    <a:pt x="1067" y="0"/>
                  </a:lnTo>
                  <a:lnTo>
                    <a:pt x="2655" y="0"/>
                  </a:lnTo>
                  <a:lnTo>
                    <a:pt x="1888" y="857"/>
                  </a:lnTo>
                  <a:lnTo>
                    <a:pt x="0" y="85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89" name="Google Shape;3089;p246"/>
            <p:cNvSpPr/>
            <p:nvPr/>
          </p:nvSpPr>
          <p:spPr>
            <a:xfrm>
              <a:off x="1982" y="3207"/>
              <a:ext cx="419" cy="195"/>
            </a:xfrm>
            <a:custGeom>
              <a:rect b="b" l="l" r="r" t="t"/>
              <a:pathLst>
                <a:path extrusionOk="0" h="858" w="1849">
                  <a:moveTo>
                    <a:pt x="0" y="857"/>
                  </a:moveTo>
                  <a:lnTo>
                    <a:pt x="507" y="0"/>
                  </a:lnTo>
                  <a:lnTo>
                    <a:pt x="1848" y="0"/>
                  </a:lnTo>
                  <a:lnTo>
                    <a:pt x="1552" y="857"/>
                  </a:lnTo>
                  <a:lnTo>
                    <a:pt x="0" y="85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0" name="Google Shape;3090;p246"/>
            <p:cNvSpPr/>
            <p:nvPr/>
          </p:nvSpPr>
          <p:spPr>
            <a:xfrm>
              <a:off x="2689" y="3207"/>
              <a:ext cx="324" cy="195"/>
            </a:xfrm>
            <a:custGeom>
              <a:rect b="b" l="l" r="r" t="t"/>
              <a:pathLst>
                <a:path extrusionOk="0" h="858" w="1430">
                  <a:moveTo>
                    <a:pt x="83" y="0"/>
                  </a:moveTo>
                  <a:lnTo>
                    <a:pt x="0" y="857"/>
                  </a:lnTo>
                  <a:lnTo>
                    <a:pt x="1429" y="857"/>
                  </a:lnTo>
                  <a:lnTo>
                    <a:pt x="1341" y="0"/>
                  </a:lnTo>
                  <a:lnTo>
                    <a:pt x="8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1" name="Google Shape;3091;p246"/>
            <p:cNvSpPr/>
            <p:nvPr/>
          </p:nvSpPr>
          <p:spPr>
            <a:xfrm>
              <a:off x="3302" y="3207"/>
              <a:ext cx="422" cy="195"/>
            </a:xfrm>
            <a:custGeom>
              <a:rect b="b" l="l" r="r" t="t"/>
              <a:pathLst>
                <a:path extrusionOk="0" h="858" w="1862">
                  <a:moveTo>
                    <a:pt x="0" y="0"/>
                  </a:moveTo>
                  <a:lnTo>
                    <a:pt x="295" y="857"/>
                  </a:lnTo>
                  <a:lnTo>
                    <a:pt x="1861" y="857"/>
                  </a:lnTo>
                  <a:lnTo>
                    <a:pt x="1336"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2" name="Google Shape;3092;p246"/>
            <p:cNvSpPr/>
            <p:nvPr/>
          </p:nvSpPr>
          <p:spPr>
            <a:xfrm>
              <a:off x="1340" y="3412"/>
              <a:ext cx="631" cy="283"/>
            </a:xfrm>
            <a:custGeom>
              <a:rect b="b" l="l" r="r" t="t"/>
              <a:pathLst>
                <a:path extrusionOk="0" h="1246" w="2784">
                  <a:moveTo>
                    <a:pt x="0" y="1245"/>
                  </a:moveTo>
                  <a:lnTo>
                    <a:pt x="1058" y="0"/>
                  </a:lnTo>
                  <a:lnTo>
                    <a:pt x="2783" y="0"/>
                  </a:lnTo>
                  <a:lnTo>
                    <a:pt x="2042" y="1245"/>
                  </a:lnTo>
                  <a:lnTo>
                    <a:pt x="0" y="124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3" name="Google Shape;3093;p246"/>
            <p:cNvSpPr/>
            <p:nvPr/>
          </p:nvSpPr>
          <p:spPr>
            <a:xfrm>
              <a:off x="2245" y="3412"/>
              <a:ext cx="431" cy="283"/>
            </a:xfrm>
            <a:custGeom>
              <a:rect b="b" l="l" r="r" t="t"/>
              <a:pathLst>
                <a:path extrusionOk="0" h="1246" w="1902">
                  <a:moveTo>
                    <a:pt x="0" y="1245"/>
                  </a:moveTo>
                  <a:lnTo>
                    <a:pt x="423" y="0"/>
                  </a:lnTo>
                  <a:lnTo>
                    <a:pt x="1901" y="0"/>
                  </a:lnTo>
                  <a:lnTo>
                    <a:pt x="1786" y="1245"/>
                  </a:lnTo>
                  <a:lnTo>
                    <a:pt x="0" y="124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4" name="Google Shape;3094;p246"/>
            <p:cNvSpPr/>
            <p:nvPr/>
          </p:nvSpPr>
          <p:spPr>
            <a:xfrm>
              <a:off x="3024" y="3412"/>
              <a:ext cx="435" cy="283"/>
            </a:xfrm>
            <a:custGeom>
              <a:rect b="b" l="l" r="r" t="t"/>
              <a:pathLst>
                <a:path extrusionOk="0" h="1246" w="1920">
                  <a:moveTo>
                    <a:pt x="0" y="0"/>
                  </a:moveTo>
                  <a:lnTo>
                    <a:pt x="127" y="1245"/>
                  </a:lnTo>
                  <a:lnTo>
                    <a:pt x="1919" y="1245"/>
                  </a:lnTo>
                  <a:lnTo>
                    <a:pt x="1495"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5" name="Google Shape;3095;p246"/>
            <p:cNvSpPr/>
            <p:nvPr/>
          </p:nvSpPr>
          <p:spPr>
            <a:xfrm>
              <a:off x="3734" y="3412"/>
              <a:ext cx="632" cy="283"/>
            </a:xfrm>
            <a:custGeom>
              <a:rect b="b" l="l" r="r" t="t"/>
              <a:pathLst>
                <a:path extrusionOk="0" h="1246" w="2788">
                  <a:moveTo>
                    <a:pt x="0" y="0"/>
                  </a:moveTo>
                  <a:lnTo>
                    <a:pt x="736" y="1245"/>
                  </a:lnTo>
                  <a:lnTo>
                    <a:pt x="2787" y="1245"/>
                  </a:lnTo>
                  <a:lnTo>
                    <a:pt x="1711"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6" name="Google Shape;3096;p246"/>
            <p:cNvSpPr/>
            <p:nvPr/>
          </p:nvSpPr>
          <p:spPr>
            <a:xfrm>
              <a:off x="417" y="3705"/>
              <a:ext cx="913" cy="303"/>
            </a:xfrm>
            <a:custGeom>
              <a:rect b="b" l="l" r="r" t="t"/>
              <a:pathLst>
                <a:path extrusionOk="0" h="1334" w="4027">
                  <a:moveTo>
                    <a:pt x="0" y="1333"/>
                  </a:moveTo>
                  <a:lnTo>
                    <a:pt x="1640" y="0"/>
                  </a:lnTo>
                  <a:lnTo>
                    <a:pt x="4026" y="0"/>
                  </a:lnTo>
                  <a:lnTo>
                    <a:pt x="2871"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7" name="Google Shape;3097;p246"/>
            <p:cNvSpPr/>
            <p:nvPr/>
          </p:nvSpPr>
          <p:spPr>
            <a:xfrm>
              <a:off x="1630" y="3705"/>
              <a:ext cx="603" cy="303"/>
            </a:xfrm>
            <a:custGeom>
              <a:rect b="b" l="l" r="r" t="t"/>
              <a:pathLst>
                <a:path extrusionOk="0" h="1334" w="2660">
                  <a:moveTo>
                    <a:pt x="0" y="1333"/>
                  </a:moveTo>
                  <a:lnTo>
                    <a:pt x="780" y="0"/>
                  </a:lnTo>
                  <a:lnTo>
                    <a:pt x="2659" y="0"/>
                  </a:lnTo>
                  <a:lnTo>
                    <a:pt x="2209"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8" name="Google Shape;3098;p246"/>
            <p:cNvSpPr/>
            <p:nvPr/>
          </p:nvSpPr>
          <p:spPr>
            <a:xfrm>
              <a:off x="2625" y="3705"/>
              <a:ext cx="453" cy="303"/>
            </a:xfrm>
            <a:custGeom>
              <a:rect b="b" l="l" r="r" t="t"/>
              <a:pathLst>
                <a:path extrusionOk="0" h="1334" w="1999">
                  <a:moveTo>
                    <a:pt x="0" y="1333"/>
                  </a:moveTo>
                  <a:lnTo>
                    <a:pt x="132" y="0"/>
                  </a:lnTo>
                  <a:lnTo>
                    <a:pt x="1852" y="0"/>
                  </a:lnTo>
                  <a:lnTo>
                    <a:pt x="1998"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99" name="Google Shape;3099;p246"/>
            <p:cNvSpPr/>
            <p:nvPr/>
          </p:nvSpPr>
          <p:spPr>
            <a:xfrm>
              <a:off x="3469" y="3705"/>
              <a:ext cx="605" cy="303"/>
            </a:xfrm>
            <a:custGeom>
              <a:rect b="b" l="l" r="r" t="t"/>
              <a:pathLst>
                <a:path extrusionOk="0" h="1334" w="2670">
                  <a:moveTo>
                    <a:pt x="0" y="0"/>
                  </a:moveTo>
                  <a:lnTo>
                    <a:pt x="428" y="1333"/>
                  </a:lnTo>
                  <a:lnTo>
                    <a:pt x="2669" y="1333"/>
                  </a:lnTo>
                  <a:lnTo>
                    <a:pt x="1888"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100" name="Google Shape;3100;p246"/>
            <p:cNvGrpSpPr/>
            <p:nvPr/>
          </p:nvGrpSpPr>
          <p:grpSpPr>
            <a:xfrm>
              <a:off x="1772" y="2864"/>
              <a:ext cx="1892" cy="24"/>
              <a:chOff x="1772" y="2864"/>
              <a:chExt cx="1892" cy="24"/>
            </a:xfrm>
          </p:grpSpPr>
          <p:sp>
            <p:nvSpPr>
              <p:cNvPr id="3101" name="Google Shape;3101;p246"/>
              <p:cNvSpPr/>
              <p:nvPr/>
            </p:nvSpPr>
            <p:spPr>
              <a:xfrm>
                <a:off x="1772" y="2868"/>
                <a:ext cx="266" cy="20"/>
              </a:xfrm>
              <a:custGeom>
                <a:rect b="b" l="l" r="r" t="t"/>
                <a:pathLst>
                  <a:path extrusionOk="0" h="88" w="1174">
                    <a:moveTo>
                      <a:pt x="0" y="87"/>
                    </a:moveTo>
                    <a:lnTo>
                      <a:pt x="1058" y="87"/>
                    </a:lnTo>
                    <a:lnTo>
                      <a:pt x="1173" y="0"/>
                    </a:lnTo>
                    <a:lnTo>
                      <a:pt x="158" y="0"/>
                    </a:lnTo>
                    <a:lnTo>
                      <a:pt x="0" y="8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02" name="Google Shape;3102;p246"/>
              <p:cNvSpPr/>
              <p:nvPr/>
            </p:nvSpPr>
            <p:spPr>
              <a:xfrm>
                <a:off x="2281" y="2868"/>
                <a:ext cx="230" cy="20"/>
              </a:xfrm>
              <a:custGeom>
                <a:rect b="b" l="l" r="r" t="t"/>
                <a:pathLst>
                  <a:path extrusionOk="0" h="88" w="1015">
                    <a:moveTo>
                      <a:pt x="0" y="87"/>
                    </a:moveTo>
                    <a:lnTo>
                      <a:pt x="74" y="0"/>
                    </a:lnTo>
                    <a:lnTo>
                      <a:pt x="1014" y="0"/>
                    </a:lnTo>
                    <a:lnTo>
                      <a:pt x="966" y="87"/>
                    </a:lnTo>
                    <a:lnTo>
                      <a:pt x="0" y="8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03" name="Google Shape;3103;p246"/>
              <p:cNvSpPr/>
              <p:nvPr/>
            </p:nvSpPr>
            <p:spPr>
              <a:xfrm>
                <a:off x="2743" y="2868"/>
                <a:ext cx="217" cy="20"/>
              </a:xfrm>
              <a:custGeom>
                <a:rect b="b" l="l" r="r" t="t"/>
                <a:pathLst>
                  <a:path extrusionOk="0" h="88" w="958">
                    <a:moveTo>
                      <a:pt x="4" y="0"/>
                    </a:moveTo>
                    <a:lnTo>
                      <a:pt x="0" y="87"/>
                    </a:lnTo>
                    <a:lnTo>
                      <a:pt x="957" y="87"/>
                    </a:lnTo>
                    <a:lnTo>
                      <a:pt x="944" y="0"/>
                    </a:lnTo>
                    <a:lnTo>
                      <a:pt x="4"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04" name="Google Shape;3104;p246"/>
              <p:cNvSpPr/>
              <p:nvPr/>
            </p:nvSpPr>
            <p:spPr>
              <a:xfrm>
                <a:off x="3189" y="2868"/>
                <a:ext cx="231" cy="20"/>
              </a:xfrm>
              <a:custGeom>
                <a:rect b="b" l="l" r="r" t="t"/>
                <a:pathLst>
                  <a:path extrusionOk="0" h="88" w="1020">
                    <a:moveTo>
                      <a:pt x="0" y="0"/>
                    </a:moveTo>
                    <a:lnTo>
                      <a:pt x="39" y="87"/>
                    </a:lnTo>
                    <a:lnTo>
                      <a:pt x="1019" y="87"/>
                    </a:lnTo>
                    <a:lnTo>
                      <a:pt x="95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105" name="Google Shape;3105;p246"/>
              <p:cNvCxnSpPr/>
              <p:nvPr/>
            </p:nvCxnSpPr>
            <p:spPr>
              <a:xfrm>
                <a:off x="1808" y="2864"/>
                <a:ext cx="1856" cy="1"/>
              </a:xfrm>
              <a:prstGeom prst="straightConnector1">
                <a:avLst/>
              </a:prstGeom>
              <a:noFill/>
              <a:ln cap="flat" cmpd="sng" w="25550">
                <a:solidFill>
                  <a:srgbClr val="000000"/>
                </a:solidFill>
                <a:prstDash val="solid"/>
                <a:round/>
                <a:headEnd len="sm" w="sm" type="none"/>
                <a:tailEnd len="sm" w="sm" type="none"/>
              </a:ln>
            </p:spPr>
          </p:cxnSp>
        </p:grpSp>
        <p:grpSp>
          <p:nvGrpSpPr>
            <p:cNvPr id="3106" name="Google Shape;3106;p246"/>
            <p:cNvGrpSpPr/>
            <p:nvPr/>
          </p:nvGrpSpPr>
          <p:grpSpPr>
            <a:xfrm>
              <a:off x="1573" y="2957"/>
              <a:ext cx="2168" cy="91"/>
              <a:chOff x="1573" y="2957"/>
              <a:chExt cx="2168" cy="91"/>
            </a:xfrm>
          </p:grpSpPr>
          <p:sp>
            <p:nvSpPr>
              <p:cNvPr id="3107" name="Google Shape;3107;p246"/>
              <p:cNvSpPr/>
              <p:nvPr/>
            </p:nvSpPr>
            <p:spPr>
              <a:xfrm>
                <a:off x="1573" y="2958"/>
                <a:ext cx="393" cy="90"/>
              </a:xfrm>
              <a:custGeom>
                <a:rect b="b" l="l" r="r" t="t"/>
                <a:pathLst>
                  <a:path extrusionOk="0" h="399" w="1731">
                    <a:moveTo>
                      <a:pt x="0" y="398"/>
                    </a:moveTo>
                    <a:lnTo>
                      <a:pt x="534" y="0"/>
                    </a:lnTo>
                    <a:lnTo>
                      <a:pt x="1730" y="0"/>
                    </a:lnTo>
                    <a:lnTo>
                      <a:pt x="1346"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08" name="Google Shape;3108;p246"/>
              <p:cNvSpPr/>
              <p:nvPr/>
            </p:nvSpPr>
            <p:spPr>
              <a:xfrm>
                <a:off x="2186" y="2958"/>
                <a:ext cx="297" cy="90"/>
              </a:xfrm>
              <a:custGeom>
                <a:rect b="b" l="l" r="r" t="t"/>
                <a:pathLst>
                  <a:path extrusionOk="0" h="399" w="1311">
                    <a:moveTo>
                      <a:pt x="0" y="398"/>
                    </a:moveTo>
                    <a:lnTo>
                      <a:pt x="251" y="0"/>
                    </a:lnTo>
                    <a:lnTo>
                      <a:pt x="1310" y="0"/>
                    </a:lnTo>
                    <a:lnTo>
                      <a:pt x="1151"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09" name="Google Shape;3109;p246"/>
              <p:cNvSpPr/>
              <p:nvPr/>
            </p:nvSpPr>
            <p:spPr>
              <a:xfrm>
                <a:off x="2724" y="2958"/>
                <a:ext cx="252" cy="90"/>
              </a:xfrm>
              <a:custGeom>
                <a:rect b="b" l="l" r="r" t="t"/>
                <a:pathLst>
                  <a:path extrusionOk="0" h="399" w="1113">
                    <a:moveTo>
                      <a:pt x="0" y="398"/>
                    </a:moveTo>
                    <a:lnTo>
                      <a:pt x="52" y="0"/>
                    </a:lnTo>
                    <a:lnTo>
                      <a:pt x="1072" y="0"/>
                    </a:lnTo>
                    <a:lnTo>
                      <a:pt x="1112"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10" name="Google Shape;3110;p246"/>
              <p:cNvSpPr/>
              <p:nvPr/>
            </p:nvSpPr>
            <p:spPr>
              <a:xfrm>
                <a:off x="3222" y="2958"/>
                <a:ext cx="293" cy="90"/>
              </a:xfrm>
              <a:custGeom>
                <a:rect b="b" l="l" r="r" t="t"/>
                <a:pathLst>
                  <a:path extrusionOk="0" h="399" w="1294">
                    <a:moveTo>
                      <a:pt x="0" y="0"/>
                    </a:moveTo>
                    <a:lnTo>
                      <a:pt x="136" y="398"/>
                    </a:lnTo>
                    <a:lnTo>
                      <a:pt x="1293" y="398"/>
                    </a:lnTo>
                    <a:lnTo>
                      <a:pt x="103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111" name="Google Shape;3111;p246"/>
              <p:cNvCxnSpPr/>
              <p:nvPr/>
            </p:nvCxnSpPr>
            <p:spPr>
              <a:xfrm>
                <a:off x="1693" y="2957"/>
                <a:ext cx="2048" cy="1"/>
              </a:xfrm>
              <a:prstGeom prst="straightConnector1">
                <a:avLst/>
              </a:prstGeom>
              <a:noFill/>
              <a:ln cap="flat" cmpd="sng" w="50750">
                <a:solidFill>
                  <a:srgbClr val="000000"/>
                </a:solidFill>
                <a:prstDash val="solid"/>
                <a:round/>
                <a:headEnd len="sm" w="sm" type="none"/>
                <a:tailEnd len="sm" w="sm" type="none"/>
              </a:ln>
            </p:spPr>
          </p:cxnSp>
        </p:grpSp>
        <p:cxnSp>
          <p:nvCxnSpPr>
            <p:cNvPr id="3112" name="Google Shape;3112;p246"/>
            <p:cNvCxnSpPr/>
            <p:nvPr/>
          </p:nvCxnSpPr>
          <p:spPr>
            <a:xfrm>
              <a:off x="1584" y="3056"/>
              <a:ext cx="2234" cy="1"/>
            </a:xfrm>
            <a:prstGeom prst="straightConnector1">
              <a:avLst/>
            </a:prstGeom>
            <a:noFill/>
            <a:ln cap="flat" cmpd="sng" w="50750">
              <a:solidFill>
                <a:srgbClr val="000000"/>
              </a:solidFill>
              <a:prstDash val="solid"/>
              <a:round/>
              <a:headEnd len="sm" w="sm" type="none"/>
              <a:tailEnd len="sm" w="sm" type="none"/>
            </a:ln>
          </p:spPr>
        </p:cxnSp>
        <p:cxnSp>
          <p:nvCxnSpPr>
            <p:cNvPr id="3113" name="Google Shape;3113;p246"/>
            <p:cNvCxnSpPr/>
            <p:nvPr/>
          </p:nvCxnSpPr>
          <p:spPr>
            <a:xfrm>
              <a:off x="1395" y="3210"/>
              <a:ext cx="2563" cy="1"/>
            </a:xfrm>
            <a:prstGeom prst="straightConnector1">
              <a:avLst/>
            </a:prstGeom>
            <a:noFill/>
            <a:ln cap="flat" cmpd="sng" w="50750">
              <a:solidFill>
                <a:srgbClr val="000000"/>
              </a:solidFill>
              <a:prstDash val="solid"/>
              <a:round/>
              <a:headEnd len="sm" w="sm" type="none"/>
              <a:tailEnd len="sm" w="sm" type="none"/>
            </a:ln>
          </p:spPr>
        </p:cxnSp>
        <p:cxnSp>
          <p:nvCxnSpPr>
            <p:cNvPr id="3114" name="Google Shape;3114;p246"/>
            <p:cNvCxnSpPr/>
            <p:nvPr/>
          </p:nvCxnSpPr>
          <p:spPr>
            <a:xfrm flipH="1" rot="10800000">
              <a:off x="1152" y="3405"/>
              <a:ext cx="2974" cy="4"/>
            </a:xfrm>
            <a:prstGeom prst="straightConnector1">
              <a:avLst/>
            </a:prstGeom>
            <a:noFill/>
            <a:ln cap="flat" cmpd="sng" w="50750">
              <a:solidFill>
                <a:srgbClr val="000000"/>
              </a:solidFill>
              <a:prstDash val="solid"/>
              <a:round/>
              <a:headEnd len="sm" w="sm" type="none"/>
              <a:tailEnd len="sm" w="sm" type="none"/>
            </a:ln>
          </p:spPr>
        </p:cxnSp>
        <p:cxnSp>
          <p:nvCxnSpPr>
            <p:cNvPr id="3115" name="Google Shape;3115;p246"/>
            <p:cNvCxnSpPr/>
            <p:nvPr/>
          </p:nvCxnSpPr>
          <p:spPr>
            <a:xfrm>
              <a:off x="781" y="3703"/>
              <a:ext cx="3603" cy="1"/>
            </a:xfrm>
            <a:prstGeom prst="straightConnector1">
              <a:avLst/>
            </a:prstGeom>
            <a:noFill/>
            <a:ln cap="flat" cmpd="sng" w="50750">
              <a:solidFill>
                <a:srgbClr val="000000"/>
              </a:solidFill>
              <a:prstDash val="solid"/>
              <a:round/>
              <a:headEnd len="sm" w="sm" type="none"/>
              <a:tailEnd len="sm" w="sm" type="none"/>
            </a:ln>
          </p:spPr>
        </p:cxnSp>
        <p:cxnSp>
          <p:nvCxnSpPr>
            <p:cNvPr id="3116" name="Google Shape;3116;p246"/>
            <p:cNvCxnSpPr/>
            <p:nvPr/>
          </p:nvCxnSpPr>
          <p:spPr>
            <a:xfrm>
              <a:off x="403" y="4023"/>
              <a:ext cx="4237" cy="1"/>
            </a:xfrm>
            <a:prstGeom prst="straightConnector1">
              <a:avLst/>
            </a:prstGeom>
            <a:noFill/>
            <a:ln cap="flat" cmpd="sng" w="50750">
              <a:solidFill>
                <a:srgbClr val="000000"/>
              </a:solidFill>
              <a:prstDash val="solid"/>
              <a:round/>
              <a:headEnd len="sm" w="sm" type="none"/>
              <a:tailEnd len="sm" w="sm" type="none"/>
            </a:ln>
          </p:spPr>
        </p:cxnSp>
        <p:grpSp>
          <p:nvGrpSpPr>
            <p:cNvPr id="3117" name="Google Shape;3117;p246"/>
            <p:cNvGrpSpPr/>
            <p:nvPr/>
          </p:nvGrpSpPr>
          <p:grpSpPr>
            <a:xfrm>
              <a:off x="1782" y="2893"/>
              <a:ext cx="1950" cy="56"/>
              <a:chOff x="1782" y="2893"/>
              <a:chExt cx="1950" cy="56"/>
            </a:xfrm>
          </p:grpSpPr>
          <p:sp>
            <p:nvSpPr>
              <p:cNvPr id="3118" name="Google Shape;3118;p246"/>
              <p:cNvSpPr/>
              <p:nvPr/>
            </p:nvSpPr>
            <p:spPr>
              <a:xfrm>
                <a:off x="1974" y="2897"/>
                <a:ext cx="298" cy="52"/>
              </a:xfrm>
              <a:custGeom>
                <a:rect b="b" l="l" r="r" t="t"/>
                <a:pathLst>
                  <a:path extrusionOk="0" h="230" w="1312">
                    <a:moveTo>
                      <a:pt x="0" y="229"/>
                    </a:moveTo>
                    <a:lnTo>
                      <a:pt x="202" y="0"/>
                    </a:lnTo>
                    <a:lnTo>
                      <a:pt x="1311" y="0"/>
                    </a:lnTo>
                    <a:lnTo>
                      <a:pt x="1179" y="229"/>
                    </a:lnTo>
                    <a:lnTo>
                      <a:pt x="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19" name="Google Shape;3119;p246"/>
              <p:cNvSpPr/>
              <p:nvPr/>
            </p:nvSpPr>
            <p:spPr>
              <a:xfrm>
                <a:off x="2493" y="2897"/>
                <a:ext cx="239" cy="52"/>
              </a:xfrm>
              <a:custGeom>
                <a:rect b="b" l="l" r="r" t="t"/>
                <a:pathLst>
                  <a:path extrusionOk="0" h="230" w="1052">
                    <a:moveTo>
                      <a:pt x="0" y="229"/>
                    </a:moveTo>
                    <a:lnTo>
                      <a:pt x="83" y="0"/>
                    </a:lnTo>
                    <a:lnTo>
                      <a:pt x="1051" y="0"/>
                    </a:lnTo>
                    <a:lnTo>
                      <a:pt x="1020" y="229"/>
                    </a:lnTo>
                    <a:lnTo>
                      <a:pt x="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20" name="Google Shape;3120;p246"/>
              <p:cNvSpPr/>
              <p:nvPr/>
            </p:nvSpPr>
            <p:spPr>
              <a:xfrm>
                <a:off x="2973" y="2897"/>
                <a:ext cx="240" cy="52"/>
              </a:xfrm>
              <a:custGeom>
                <a:rect b="b" l="l" r="r" t="t"/>
                <a:pathLst>
                  <a:path extrusionOk="0" h="230" w="1060">
                    <a:moveTo>
                      <a:pt x="30" y="229"/>
                    </a:moveTo>
                    <a:lnTo>
                      <a:pt x="0" y="0"/>
                    </a:lnTo>
                    <a:lnTo>
                      <a:pt x="958" y="0"/>
                    </a:lnTo>
                    <a:lnTo>
                      <a:pt x="1059" y="229"/>
                    </a:lnTo>
                    <a:lnTo>
                      <a:pt x="3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21" name="Google Shape;3121;p246"/>
              <p:cNvSpPr/>
              <p:nvPr/>
            </p:nvSpPr>
            <p:spPr>
              <a:xfrm>
                <a:off x="3431" y="2897"/>
                <a:ext cx="301" cy="52"/>
              </a:xfrm>
              <a:custGeom>
                <a:rect b="b" l="l" r="r" t="t"/>
                <a:pathLst>
                  <a:path extrusionOk="0" h="230" w="1326">
                    <a:moveTo>
                      <a:pt x="154" y="229"/>
                    </a:moveTo>
                    <a:lnTo>
                      <a:pt x="0" y="0"/>
                    </a:lnTo>
                    <a:lnTo>
                      <a:pt x="1104" y="0"/>
                    </a:lnTo>
                    <a:lnTo>
                      <a:pt x="1325" y="229"/>
                    </a:lnTo>
                    <a:lnTo>
                      <a:pt x="154"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122" name="Google Shape;3122;p246"/>
              <p:cNvCxnSpPr/>
              <p:nvPr/>
            </p:nvCxnSpPr>
            <p:spPr>
              <a:xfrm>
                <a:off x="1782" y="2893"/>
                <a:ext cx="1909" cy="1"/>
              </a:xfrm>
              <a:prstGeom prst="straightConnector1">
                <a:avLst/>
              </a:prstGeom>
              <a:noFill/>
              <a:ln cap="flat" cmpd="sng" w="25550">
                <a:solidFill>
                  <a:srgbClr val="000000"/>
                </a:solidFill>
                <a:prstDash val="solid"/>
                <a:round/>
                <a:headEnd len="sm" w="sm" type="none"/>
                <a:tailEnd len="sm" w="sm" type="none"/>
              </a:ln>
            </p:spPr>
          </p:cxnSp>
        </p:grpSp>
        <p:sp>
          <p:nvSpPr>
            <p:cNvPr id="3123" name="Google Shape;3123;p246"/>
            <p:cNvSpPr/>
            <p:nvPr/>
          </p:nvSpPr>
          <p:spPr>
            <a:xfrm>
              <a:off x="2040" y="2840"/>
              <a:ext cx="275" cy="15"/>
            </a:xfrm>
            <a:custGeom>
              <a:rect b="b" l="l" r="r" t="t"/>
              <a:pathLst>
                <a:path extrusionOk="0" h="67" w="1214">
                  <a:moveTo>
                    <a:pt x="0" y="66"/>
                  </a:moveTo>
                  <a:lnTo>
                    <a:pt x="189" y="0"/>
                  </a:lnTo>
                  <a:lnTo>
                    <a:pt x="1213" y="0"/>
                  </a:lnTo>
                  <a:lnTo>
                    <a:pt x="1090" y="66"/>
                  </a:lnTo>
                  <a:lnTo>
                    <a:pt x="0"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24" name="Google Shape;3124;p246"/>
            <p:cNvSpPr/>
            <p:nvPr/>
          </p:nvSpPr>
          <p:spPr>
            <a:xfrm>
              <a:off x="2521" y="2840"/>
              <a:ext cx="220" cy="15"/>
            </a:xfrm>
            <a:custGeom>
              <a:rect b="b" l="l" r="r" t="t"/>
              <a:pathLst>
                <a:path extrusionOk="0" h="67" w="971">
                  <a:moveTo>
                    <a:pt x="0" y="66"/>
                  </a:moveTo>
                  <a:lnTo>
                    <a:pt x="79" y="0"/>
                  </a:lnTo>
                  <a:lnTo>
                    <a:pt x="970" y="0"/>
                  </a:lnTo>
                  <a:lnTo>
                    <a:pt x="944" y="66"/>
                  </a:lnTo>
                  <a:lnTo>
                    <a:pt x="0"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25" name="Google Shape;3125;p246"/>
            <p:cNvSpPr/>
            <p:nvPr/>
          </p:nvSpPr>
          <p:spPr>
            <a:xfrm>
              <a:off x="2965" y="2840"/>
              <a:ext cx="222" cy="15"/>
            </a:xfrm>
            <a:custGeom>
              <a:rect b="b" l="l" r="r" t="t"/>
              <a:pathLst>
                <a:path extrusionOk="0" h="67" w="980">
                  <a:moveTo>
                    <a:pt x="26" y="66"/>
                  </a:moveTo>
                  <a:lnTo>
                    <a:pt x="0" y="0"/>
                  </a:lnTo>
                  <a:lnTo>
                    <a:pt x="886" y="0"/>
                  </a:lnTo>
                  <a:lnTo>
                    <a:pt x="979" y="66"/>
                  </a:lnTo>
                  <a:lnTo>
                    <a:pt x="26"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26" name="Google Shape;3126;p246"/>
            <p:cNvSpPr/>
            <p:nvPr/>
          </p:nvSpPr>
          <p:spPr>
            <a:xfrm>
              <a:off x="3389" y="2840"/>
              <a:ext cx="278" cy="15"/>
            </a:xfrm>
            <a:custGeom>
              <a:rect b="b" l="l" r="r" t="t"/>
              <a:pathLst>
                <a:path extrusionOk="0" h="67" w="1227">
                  <a:moveTo>
                    <a:pt x="141" y="66"/>
                  </a:moveTo>
                  <a:lnTo>
                    <a:pt x="0" y="0"/>
                  </a:lnTo>
                  <a:lnTo>
                    <a:pt x="1019" y="0"/>
                  </a:lnTo>
                  <a:lnTo>
                    <a:pt x="1226" y="66"/>
                  </a:lnTo>
                  <a:lnTo>
                    <a:pt x="141"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127" name="Google Shape;3127;p246"/>
            <p:cNvCxnSpPr/>
            <p:nvPr/>
          </p:nvCxnSpPr>
          <p:spPr>
            <a:xfrm>
              <a:off x="1845" y="2837"/>
              <a:ext cx="1795" cy="1"/>
            </a:xfrm>
            <a:prstGeom prst="straightConnector1">
              <a:avLst/>
            </a:prstGeom>
            <a:noFill/>
            <a:ln cap="flat" cmpd="sng" w="25550">
              <a:solidFill>
                <a:srgbClr val="000000"/>
              </a:solidFill>
              <a:prstDash val="solid"/>
              <a:round/>
              <a:headEnd len="sm" w="sm" type="none"/>
              <a:tailEnd len="sm" w="sm" type="none"/>
            </a:ln>
          </p:spPr>
        </p:cxnSp>
        <p:grpSp>
          <p:nvGrpSpPr>
            <p:cNvPr id="3128" name="Google Shape;3128;p246"/>
            <p:cNvGrpSpPr/>
            <p:nvPr/>
          </p:nvGrpSpPr>
          <p:grpSpPr>
            <a:xfrm>
              <a:off x="412" y="2830"/>
              <a:ext cx="4232" cy="1188"/>
              <a:chOff x="412" y="2830"/>
              <a:chExt cx="4232" cy="1188"/>
            </a:xfrm>
          </p:grpSpPr>
          <p:cxnSp>
            <p:nvCxnSpPr>
              <p:cNvPr id="3129" name="Google Shape;3129;p246"/>
              <p:cNvCxnSpPr/>
              <p:nvPr/>
            </p:nvCxnSpPr>
            <p:spPr>
              <a:xfrm flipH="1">
                <a:off x="2624" y="2832"/>
                <a:ext cx="121" cy="1186"/>
              </a:xfrm>
              <a:prstGeom prst="straightConnector1">
                <a:avLst/>
              </a:prstGeom>
              <a:noFill/>
              <a:ln cap="flat" cmpd="sng" w="50750">
                <a:solidFill>
                  <a:srgbClr val="000000"/>
                </a:solidFill>
                <a:prstDash val="solid"/>
                <a:round/>
                <a:headEnd len="sm" w="sm" type="none"/>
                <a:tailEnd len="sm" w="sm" type="none"/>
              </a:ln>
            </p:spPr>
          </p:cxnSp>
          <p:cxnSp>
            <p:nvCxnSpPr>
              <p:cNvPr id="3130" name="Google Shape;3130;p246"/>
              <p:cNvCxnSpPr/>
              <p:nvPr/>
            </p:nvCxnSpPr>
            <p:spPr>
              <a:xfrm>
                <a:off x="2963" y="2838"/>
                <a:ext cx="125" cy="1180"/>
              </a:xfrm>
              <a:prstGeom prst="straightConnector1">
                <a:avLst/>
              </a:prstGeom>
              <a:noFill/>
              <a:ln cap="flat" cmpd="sng" w="50750">
                <a:solidFill>
                  <a:srgbClr val="000000"/>
                </a:solidFill>
                <a:prstDash val="solid"/>
                <a:round/>
                <a:headEnd len="sm" w="sm" type="none"/>
                <a:tailEnd len="sm" w="sm" type="none"/>
              </a:ln>
            </p:spPr>
          </p:cxnSp>
          <p:cxnSp>
            <p:nvCxnSpPr>
              <p:cNvPr id="3131" name="Google Shape;3131;p246"/>
              <p:cNvCxnSpPr/>
              <p:nvPr/>
            </p:nvCxnSpPr>
            <p:spPr>
              <a:xfrm>
                <a:off x="3180" y="2837"/>
                <a:ext cx="392" cy="1181"/>
              </a:xfrm>
              <a:prstGeom prst="straightConnector1">
                <a:avLst/>
              </a:prstGeom>
              <a:noFill/>
              <a:ln cap="flat" cmpd="sng" w="50750">
                <a:solidFill>
                  <a:srgbClr val="000000"/>
                </a:solidFill>
                <a:prstDash val="solid"/>
                <a:round/>
                <a:headEnd len="sm" w="sm" type="none"/>
                <a:tailEnd len="sm" w="sm" type="none"/>
              </a:ln>
            </p:spPr>
          </p:cxnSp>
          <p:cxnSp>
            <p:nvCxnSpPr>
              <p:cNvPr id="3132" name="Google Shape;3132;p246"/>
              <p:cNvCxnSpPr/>
              <p:nvPr/>
            </p:nvCxnSpPr>
            <p:spPr>
              <a:xfrm flipH="1">
                <a:off x="412" y="2830"/>
                <a:ext cx="1439" cy="1188"/>
              </a:xfrm>
              <a:prstGeom prst="straightConnector1">
                <a:avLst/>
              </a:prstGeom>
              <a:noFill/>
              <a:ln cap="flat" cmpd="sng" w="50750">
                <a:solidFill>
                  <a:srgbClr val="000000"/>
                </a:solidFill>
                <a:prstDash val="solid"/>
                <a:round/>
                <a:headEnd len="sm" w="sm" type="none"/>
                <a:tailEnd len="sm" w="sm" type="none"/>
              </a:ln>
            </p:spPr>
          </p:cxnSp>
          <p:cxnSp>
            <p:nvCxnSpPr>
              <p:cNvPr id="3133" name="Google Shape;3133;p246"/>
              <p:cNvCxnSpPr/>
              <p:nvPr/>
            </p:nvCxnSpPr>
            <p:spPr>
              <a:xfrm flipH="1">
                <a:off x="1067" y="2837"/>
                <a:ext cx="1004" cy="1181"/>
              </a:xfrm>
              <a:prstGeom prst="straightConnector1">
                <a:avLst/>
              </a:prstGeom>
              <a:noFill/>
              <a:ln cap="flat" cmpd="sng" w="50750">
                <a:solidFill>
                  <a:srgbClr val="000000"/>
                </a:solidFill>
                <a:prstDash val="solid"/>
                <a:round/>
                <a:headEnd len="sm" w="sm" type="none"/>
                <a:tailEnd len="sm" w="sm" type="none"/>
              </a:ln>
            </p:spPr>
          </p:cxnSp>
          <p:cxnSp>
            <p:nvCxnSpPr>
              <p:cNvPr id="3134" name="Google Shape;3134;p246"/>
              <p:cNvCxnSpPr/>
              <p:nvPr/>
            </p:nvCxnSpPr>
            <p:spPr>
              <a:xfrm flipH="1">
                <a:off x="1624" y="2835"/>
                <a:ext cx="687" cy="1183"/>
              </a:xfrm>
              <a:prstGeom prst="straightConnector1">
                <a:avLst/>
              </a:prstGeom>
              <a:noFill/>
              <a:ln cap="flat" cmpd="sng" w="50750">
                <a:solidFill>
                  <a:srgbClr val="000000"/>
                </a:solidFill>
                <a:prstDash val="solid"/>
                <a:round/>
                <a:headEnd len="sm" w="sm" type="none"/>
                <a:tailEnd len="sm" w="sm" type="none"/>
              </a:ln>
            </p:spPr>
          </p:cxnSp>
          <p:cxnSp>
            <p:nvCxnSpPr>
              <p:cNvPr id="3135" name="Google Shape;3135;p246"/>
              <p:cNvCxnSpPr/>
              <p:nvPr/>
            </p:nvCxnSpPr>
            <p:spPr>
              <a:xfrm flipH="1">
                <a:off x="2136" y="2835"/>
                <a:ext cx="391" cy="1183"/>
              </a:xfrm>
              <a:prstGeom prst="straightConnector1">
                <a:avLst/>
              </a:prstGeom>
              <a:noFill/>
              <a:ln cap="flat" cmpd="sng" w="50750">
                <a:solidFill>
                  <a:srgbClr val="000000"/>
                </a:solidFill>
                <a:prstDash val="solid"/>
                <a:round/>
                <a:headEnd len="sm" w="sm" type="none"/>
                <a:tailEnd len="sm" w="sm" type="none"/>
              </a:ln>
            </p:spPr>
          </p:cxnSp>
          <p:cxnSp>
            <p:nvCxnSpPr>
              <p:cNvPr id="3136" name="Google Shape;3136;p246"/>
              <p:cNvCxnSpPr/>
              <p:nvPr/>
            </p:nvCxnSpPr>
            <p:spPr>
              <a:xfrm>
                <a:off x="3637" y="2837"/>
                <a:ext cx="1007" cy="1181"/>
              </a:xfrm>
              <a:prstGeom prst="straightConnector1">
                <a:avLst/>
              </a:prstGeom>
              <a:noFill/>
              <a:ln cap="flat" cmpd="sng" w="50750">
                <a:solidFill>
                  <a:srgbClr val="000000"/>
                </a:solidFill>
                <a:prstDash val="solid"/>
                <a:round/>
                <a:headEnd len="sm" w="sm" type="none"/>
                <a:tailEnd len="sm" w="sm" type="none"/>
              </a:ln>
            </p:spPr>
          </p:cxnSp>
          <p:cxnSp>
            <p:nvCxnSpPr>
              <p:cNvPr id="3137" name="Google Shape;3137;p246"/>
              <p:cNvCxnSpPr/>
              <p:nvPr/>
            </p:nvCxnSpPr>
            <p:spPr>
              <a:xfrm>
                <a:off x="3395" y="2839"/>
                <a:ext cx="695" cy="1179"/>
              </a:xfrm>
              <a:prstGeom prst="straightConnector1">
                <a:avLst/>
              </a:prstGeom>
              <a:noFill/>
              <a:ln cap="flat" cmpd="sng" w="50750">
                <a:solidFill>
                  <a:srgbClr val="000000"/>
                </a:solidFill>
                <a:prstDash val="solid"/>
                <a:round/>
                <a:headEnd len="sm" w="sm" type="none"/>
                <a:tailEnd len="sm" w="sm" type="none"/>
              </a:ln>
            </p:spPr>
          </p:cxnSp>
        </p:grpSp>
      </p:grpSp>
      <p:sp>
        <p:nvSpPr>
          <p:cNvPr id="3138" name="Google Shape;3138;p246"/>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The N-Queens Problem</a:t>
            </a:r>
            <a:endParaRPr/>
          </a:p>
        </p:txBody>
      </p:sp>
      <p:sp>
        <p:nvSpPr>
          <p:cNvPr id="3139" name="Google Shape;3139;p246"/>
          <p:cNvSpPr txBox="1"/>
          <p:nvPr>
            <p:ph idx="4294967295" type="body"/>
          </p:nvPr>
        </p:nvSpPr>
        <p:spPr>
          <a:xfrm>
            <a:off x="457200" y="1600200"/>
            <a:ext cx="403542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Two queens are not allowed in the same row...</a:t>
            </a:r>
            <a:endParaRPr/>
          </a:p>
        </p:txBody>
      </p:sp>
      <p:grpSp>
        <p:nvGrpSpPr>
          <p:cNvPr id="3140" name="Google Shape;3140;p246"/>
          <p:cNvGrpSpPr/>
          <p:nvPr/>
        </p:nvGrpSpPr>
        <p:grpSpPr>
          <a:xfrm>
            <a:off x="5776913" y="3251200"/>
            <a:ext cx="344488" cy="736601"/>
            <a:chOff x="3639" y="2048"/>
            <a:chExt cx="217" cy="464"/>
          </a:xfrm>
        </p:grpSpPr>
        <p:pic>
          <p:nvPicPr>
            <p:cNvPr id="3141" name="Google Shape;3141;p246"/>
            <p:cNvPicPr preferRelativeResize="0"/>
            <p:nvPr/>
          </p:nvPicPr>
          <p:blipFill rotWithShape="1">
            <a:blip r:embed="rId3">
              <a:alphaModFix/>
            </a:blip>
            <a:srcRect b="0" l="0" r="0" t="0"/>
            <a:stretch/>
          </p:blipFill>
          <p:spPr>
            <a:xfrm>
              <a:off x="3654" y="2133"/>
              <a:ext cx="176" cy="379"/>
            </a:xfrm>
            <a:prstGeom prst="rect">
              <a:avLst/>
            </a:prstGeom>
            <a:noFill/>
            <a:ln>
              <a:noFill/>
            </a:ln>
          </p:spPr>
        </p:pic>
        <p:pic>
          <p:nvPicPr>
            <p:cNvPr id="3142" name="Google Shape;3142;p246"/>
            <p:cNvPicPr preferRelativeResize="0"/>
            <p:nvPr/>
          </p:nvPicPr>
          <p:blipFill rotWithShape="1">
            <a:blip r:embed="rId4">
              <a:alphaModFix/>
            </a:blip>
            <a:srcRect b="0" l="0" r="0" t="15456"/>
            <a:stretch/>
          </p:blipFill>
          <p:spPr>
            <a:xfrm>
              <a:off x="3639" y="2048"/>
              <a:ext cx="217" cy="175"/>
            </a:xfrm>
            <a:prstGeom prst="rect">
              <a:avLst/>
            </a:prstGeom>
            <a:noFill/>
            <a:ln>
              <a:noFill/>
            </a:ln>
          </p:spPr>
        </p:pic>
      </p:grpSp>
      <p:grpSp>
        <p:nvGrpSpPr>
          <p:cNvPr id="3143" name="Google Shape;3143;p246"/>
          <p:cNvGrpSpPr/>
          <p:nvPr/>
        </p:nvGrpSpPr>
        <p:grpSpPr>
          <a:xfrm>
            <a:off x="5935663" y="3236913"/>
            <a:ext cx="476249" cy="830263"/>
            <a:chOff x="3739" y="2039"/>
            <a:chExt cx="300" cy="523"/>
          </a:xfrm>
        </p:grpSpPr>
        <p:pic>
          <p:nvPicPr>
            <p:cNvPr id="3144" name="Google Shape;3144;p246"/>
            <p:cNvPicPr preferRelativeResize="0"/>
            <p:nvPr/>
          </p:nvPicPr>
          <p:blipFill rotWithShape="1">
            <a:blip r:embed="rId5">
              <a:alphaModFix/>
            </a:blip>
            <a:srcRect b="0" l="0" r="0" t="0"/>
            <a:stretch/>
          </p:blipFill>
          <p:spPr>
            <a:xfrm>
              <a:off x="3760" y="2134"/>
              <a:ext cx="244" cy="428"/>
            </a:xfrm>
            <a:prstGeom prst="rect">
              <a:avLst/>
            </a:prstGeom>
            <a:noFill/>
            <a:ln>
              <a:noFill/>
            </a:ln>
          </p:spPr>
        </p:pic>
        <p:pic>
          <p:nvPicPr>
            <p:cNvPr id="3145" name="Google Shape;3145;p246"/>
            <p:cNvPicPr preferRelativeResize="0"/>
            <p:nvPr/>
          </p:nvPicPr>
          <p:blipFill rotWithShape="1">
            <a:blip r:embed="rId6">
              <a:alphaModFix/>
            </a:blip>
            <a:srcRect b="0" l="0" r="0" t="15448"/>
            <a:stretch/>
          </p:blipFill>
          <p:spPr>
            <a:xfrm>
              <a:off x="3739" y="2039"/>
              <a:ext cx="300" cy="197"/>
            </a:xfrm>
            <a:prstGeom prst="rect">
              <a:avLst/>
            </a:prstGeom>
            <a:noFill/>
            <a:ln>
              <a:noFill/>
            </a:ln>
          </p:spPr>
        </p:pic>
      </p:grpSp>
      <p:grpSp>
        <p:nvGrpSpPr>
          <p:cNvPr id="3146" name="Google Shape;3146;p246"/>
          <p:cNvGrpSpPr/>
          <p:nvPr/>
        </p:nvGrpSpPr>
        <p:grpSpPr>
          <a:xfrm>
            <a:off x="6454775" y="2836863"/>
            <a:ext cx="376238" cy="792162"/>
            <a:chOff x="4066" y="1787"/>
            <a:chExt cx="237" cy="499"/>
          </a:xfrm>
        </p:grpSpPr>
        <p:pic>
          <p:nvPicPr>
            <p:cNvPr id="3147" name="Google Shape;3147;p246"/>
            <p:cNvPicPr preferRelativeResize="0"/>
            <p:nvPr/>
          </p:nvPicPr>
          <p:blipFill rotWithShape="1">
            <a:blip r:embed="rId7">
              <a:alphaModFix/>
            </a:blip>
            <a:srcRect b="0" l="0" r="0" t="0"/>
            <a:stretch/>
          </p:blipFill>
          <p:spPr>
            <a:xfrm>
              <a:off x="4082" y="1878"/>
              <a:ext cx="193" cy="408"/>
            </a:xfrm>
            <a:prstGeom prst="rect">
              <a:avLst/>
            </a:prstGeom>
            <a:noFill/>
            <a:ln>
              <a:noFill/>
            </a:ln>
          </p:spPr>
        </p:pic>
        <p:pic>
          <p:nvPicPr>
            <p:cNvPr id="3148" name="Google Shape;3148;p246"/>
            <p:cNvPicPr preferRelativeResize="0"/>
            <p:nvPr/>
          </p:nvPicPr>
          <p:blipFill rotWithShape="1">
            <a:blip r:embed="rId8">
              <a:alphaModFix/>
            </a:blip>
            <a:srcRect b="0" l="0" r="0" t="15248"/>
            <a:stretch/>
          </p:blipFill>
          <p:spPr>
            <a:xfrm>
              <a:off x="4066" y="1787"/>
              <a:ext cx="237" cy="189"/>
            </a:xfrm>
            <a:prstGeom prst="rect">
              <a:avLst/>
            </a:prstGeom>
            <a:noFill/>
            <a:ln>
              <a:noFill/>
            </a:ln>
          </p:spPr>
        </p:pic>
      </p:grpSp>
      <p:grpSp>
        <p:nvGrpSpPr>
          <p:cNvPr id="3149" name="Google Shape;3149;p246"/>
          <p:cNvGrpSpPr/>
          <p:nvPr/>
        </p:nvGrpSpPr>
        <p:grpSpPr>
          <a:xfrm>
            <a:off x="6202363" y="2943225"/>
            <a:ext cx="371474" cy="895351"/>
            <a:chOff x="3907" y="1854"/>
            <a:chExt cx="234" cy="564"/>
          </a:xfrm>
        </p:grpSpPr>
        <p:pic>
          <p:nvPicPr>
            <p:cNvPr id="3150" name="Google Shape;3150;p246"/>
            <p:cNvPicPr preferRelativeResize="0"/>
            <p:nvPr/>
          </p:nvPicPr>
          <p:blipFill rotWithShape="1">
            <a:blip r:embed="rId9">
              <a:alphaModFix/>
            </a:blip>
            <a:srcRect b="0" l="0" r="0" t="0"/>
            <a:stretch/>
          </p:blipFill>
          <p:spPr>
            <a:xfrm>
              <a:off x="3924" y="1956"/>
              <a:ext cx="189" cy="462"/>
            </a:xfrm>
            <a:prstGeom prst="rect">
              <a:avLst/>
            </a:prstGeom>
            <a:noFill/>
            <a:ln>
              <a:noFill/>
            </a:ln>
          </p:spPr>
        </p:pic>
        <p:pic>
          <p:nvPicPr>
            <p:cNvPr id="3151" name="Google Shape;3151;p246"/>
            <p:cNvPicPr preferRelativeResize="0"/>
            <p:nvPr/>
          </p:nvPicPr>
          <p:blipFill rotWithShape="1">
            <a:blip r:embed="rId10">
              <a:alphaModFix/>
            </a:blip>
            <a:srcRect b="0" l="0" r="0" t="15202"/>
            <a:stretch/>
          </p:blipFill>
          <p:spPr>
            <a:xfrm>
              <a:off x="3907" y="1854"/>
              <a:ext cx="234" cy="212"/>
            </a:xfrm>
            <a:prstGeom prst="rect">
              <a:avLst/>
            </a:prstGeom>
            <a:noFill/>
            <a:ln>
              <a:noFill/>
            </a:ln>
          </p:spPr>
        </p:pic>
      </p:grpSp>
      <p:grpSp>
        <p:nvGrpSpPr>
          <p:cNvPr id="3152" name="Google Shape;3152;p246"/>
          <p:cNvGrpSpPr/>
          <p:nvPr/>
        </p:nvGrpSpPr>
        <p:grpSpPr>
          <a:xfrm>
            <a:off x="6673850" y="2647950"/>
            <a:ext cx="377826" cy="1014413"/>
            <a:chOff x="4204" y="1668"/>
            <a:chExt cx="238" cy="639"/>
          </a:xfrm>
        </p:grpSpPr>
        <p:pic>
          <p:nvPicPr>
            <p:cNvPr id="3153" name="Google Shape;3153;p246"/>
            <p:cNvPicPr preferRelativeResize="0"/>
            <p:nvPr/>
          </p:nvPicPr>
          <p:blipFill rotWithShape="1">
            <a:blip r:embed="rId11">
              <a:alphaModFix/>
            </a:blip>
            <a:srcRect b="0" l="0" r="0" t="0"/>
            <a:stretch/>
          </p:blipFill>
          <p:spPr>
            <a:xfrm>
              <a:off x="4220" y="1784"/>
              <a:ext cx="195" cy="523"/>
            </a:xfrm>
            <a:prstGeom prst="rect">
              <a:avLst/>
            </a:prstGeom>
            <a:noFill/>
            <a:ln>
              <a:noFill/>
            </a:ln>
          </p:spPr>
        </p:pic>
        <p:pic>
          <p:nvPicPr>
            <p:cNvPr id="3154" name="Google Shape;3154;p246"/>
            <p:cNvPicPr preferRelativeResize="0"/>
            <p:nvPr/>
          </p:nvPicPr>
          <p:blipFill rotWithShape="1">
            <a:blip r:embed="rId12">
              <a:alphaModFix/>
            </a:blip>
            <a:srcRect b="0" l="0" r="0" t="15138"/>
            <a:stretch/>
          </p:blipFill>
          <p:spPr>
            <a:xfrm>
              <a:off x="4204" y="1668"/>
              <a:ext cx="238" cy="241"/>
            </a:xfrm>
            <a:prstGeom prst="rect">
              <a:avLst/>
            </a:prstGeom>
            <a:noFill/>
            <a:ln>
              <a:noFill/>
            </a:ln>
          </p:spPr>
        </p:pic>
      </p:grpSp>
      <p:grpSp>
        <p:nvGrpSpPr>
          <p:cNvPr id="3155" name="Google Shape;3155;p246"/>
          <p:cNvGrpSpPr/>
          <p:nvPr/>
        </p:nvGrpSpPr>
        <p:grpSpPr>
          <a:xfrm>
            <a:off x="5480050" y="2686050"/>
            <a:ext cx="473076" cy="933451"/>
            <a:chOff x="3452" y="1692"/>
            <a:chExt cx="298" cy="588"/>
          </a:xfrm>
        </p:grpSpPr>
        <p:pic>
          <p:nvPicPr>
            <p:cNvPr id="3156" name="Google Shape;3156;p246"/>
            <p:cNvPicPr preferRelativeResize="0"/>
            <p:nvPr/>
          </p:nvPicPr>
          <p:blipFill rotWithShape="1">
            <a:blip r:embed="rId13">
              <a:alphaModFix/>
            </a:blip>
            <a:srcRect b="0" l="0" r="0" t="0"/>
            <a:stretch/>
          </p:blipFill>
          <p:spPr>
            <a:xfrm>
              <a:off x="3472" y="1799"/>
              <a:ext cx="243" cy="481"/>
            </a:xfrm>
            <a:prstGeom prst="rect">
              <a:avLst/>
            </a:prstGeom>
            <a:noFill/>
            <a:ln>
              <a:noFill/>
            </a:ln>
          </p:spPr>
        </p:pic>
        <p:pic>
          <p:nvPicPr>
            <p:cNvPr id="3157" name="Google Shape;3157;p246"/>
            <p:cNvPicPr preferRelativeResize="0"/>
            <p:nvPr/>
          </p:nvPicPr>
          <p:blipFill rotWithShape="1">
            <a:blip r:embed="rId14">
              <a:alphaModFix/>
            </a:blip>
            <a:srcRect b="0" l="0" r="0" t="15268"/>
            <a:stretch/>
          </p:blipFill>
          <p:spPr>
            <a:xfrm>
              <a:off x="3452" y="1692"/>
              <a:ext cx="298" cy="222"/>
            </a:xfrm>
            <a:prstGeom prst="rect">
              <a:avLst/>
            </a:prstGeom>
            <a:noFill/>
            <a:ln>
              <a:noFill/>
            </a:ln>
          </p:spPr>
        </p:pic>
      </p:grpSp>
      <p:grpSp>
        <p:nvGrpSpPr>
          <p:cNvPr id="3158" name="Google Shape;3158;p246"/>
          <p:cNvGrpSpPr/>
          <p:nvPr/>
        </p:nvGrpSpPr>
        <p:grpSpPr>
          <a:xfrm>
            <a:off x="6554788" y="5287963"/>
            <a:ext cx="366713" cy="898524"/>
            <a:chOff x="4129" y="3331"/>
            <a:chExt cx="231" cy="566"/>
          </a:xfrm>
        </p:grpSpPr>
        <p:pic>
          <p:nvPicPr>
            <p:cNvPr id="3159" name="Google Shape;3159;p246"/>
            <p:cNvPicPr preferRelativeResize="0"/>
            <p:nvPr/>
          </p:nvPicPr>
          <p:blipFill rotWithShape="1">
            <a:blip r:embed="rId15">
              <a:alphaModFix/>
            </a:blip>
            <a:srcRect b="0" l="0" r="0" t="0"/>
            <a:stretch/>
          </p:blipFill>
          <p:spPr>
            <a:xfrm>
              <a:off x="4145" y="3434"/>
              <a:ext cx="188" cy="463"/>
            </a:xfrm>
            <a:prstGeom prst="rect">
              <a:avLst/>
            </a:prstGeom>
            <a:noFill/>
            <a:ln>
              <a:noFill/>
            </a:ln>
          </p:spPr>
        </p:pic>
        <p:pic>
          <p:nvPicPr>
            <p:cNvPr id="3160" name="Google Shape;3160;p246"/>
            <p:cNvPicPr preferRelativeResize="0"/>
            <p:nvPr/>
          </p:nvPicPr>
          <p:blipFill rotWithShape="1">
            <a:blip r:embed="rId16">
              <a:alphaModFix/>
            </a:blip>
            <a:srcRect b="0" l="0" r="0" t="15079"/>
            <a:stretch/>
          </p:blipFill>
          <p:spPr>
            <a:xfrm>
              <a:off x="4129" y="3331"/>
              <a:ext cx="231" cy="214"/>
            </a:xfrm>
            <a:prstGeom prst="rect">
              <a:avLst/>
            </a:prstGeom>
            <a:noFill/>
            <a:ln>
              <a:noFill/>
            </a:ln>
          </p:spPr>
        </p:pic>
      </p:grpSp>
      <p:grpSp>
        <p:nvGrpSpPr>
          <p:cNvPr id="3161" name="Google Shape;3161;p246"/>
          <p:cNvGrpSpPr/>
          <p:nvPr/>
        </p:nvGrpSpPr>
        <p:grpSpPr>
          <a:xfrm>
            <a:off x="4360863" y="5272088"/>
            <a:ext cx="366712" cy="898524"/>
            <a:chOff x="2747" y="3321"/>
            <a:chExt cx="231" cy="566"/>
          </a:xfrm>
        </p:grpSpPr>
        <p:pic>
          <p:nvPicPr>
            <p:cNvPr id="3162" name="Google Shape;3162;p246"/>
            <p:cNvPicPr preferRelativeResize="0"/>
            <p:nvPr/>
          </p:nvPicPr>
          <p:blipFill rotWithShape="1">
            <a:blip r:embed="rId15">
              <a:alphaModFix/>
            </a:blip>
            <a:srcRect b="0" l="0" r="0" t="0"/>
            <a:stretch/>
          </p:blipFill>
          <p:spPr>
            <a:xfrm>
              <a:off x="2763" y="3424"/>
              <a:ext cx="188" cy="463"/>
            </a:xfrm>
            <a:prstGeom prst="rect">
              <a:avLst/>
            </a:prstGeom>
            <a:noFill/>
            <a:ln>
              <a:noFill/>
            </a:ln>
          </p:spPr>
        </p:pic>
        <p:pic>
          <p:nvPicPr>
            <p:cNvPr id="3163" name="Google Shape;3163;p246"/>
            <p:cNvPicPr preferRelativeResize="0"/>
            <p:nvPr/>
          </p:nvPicPr>
          <p:blipFill rotWithShape="1">
            <a:blip r:embed="rId16">
              <a:alphaModFix/>
            </a:blip>
            <a:srcRect b="0" l="0" r="0" t="15079"/>
            <a:stretch/>
          </p:blipFill>
          <p:spPr>
            <a:xfrm>
              <a:off x="2747" y="3321"/>
              <a:ext cx="231" cy="214"/>
            </a:xfrm>
            <a:prstGeom prst="rect">
              <a:avLst/>
            </a:prstGeom>
            <a:noFill/>
            <a:ln>
              <a:noFill/>
            </a:ln>
          </p:spPr>
        </p:pic>
      </p:grpSp>
      <p:cxnSp>
        <p:nvCxnSpPr>
          <p:cNvPr id="3164" name="Google Shape;3164;p246"/>
          <p:cNvCxnSpPr/>
          <p:nvPr/>
        </p:nvCxnSpPr>
        <p:spPr>
          <a:xfrm>
            <a:off x="4648200" y="5913438"/>
            <a:ext cx="1965325" cy="14287"/>
          </a:xfrm>
          <a:prstGeom prst="straightConnector1">
            <a:avLst/>
          </a:prstGeom>
          <a:noFill/>
          <a:ln cap="flat" cmpd="sng" w="76300">
            <a:solidFill>
              <a:srgbClr val="FC0128"/>
            </a:solidFill>
            <a:prstDash val="solid"/>
            <a:round/>
            <a:headEnd len="med" w="med" type="triangle"/>
            <a:tailEnd len="med" w="med" type="triangle"/>
          </a:ln>
        </p:spPr>
      </p:cxnSp>
    </p:spTree>
  </p:cSld>
  <p:clrMapOvr>
    <a:masterClrMapping/>
  </p:clrMapOvr>
  <p:transition>
    <p:randomBar dir="vert"/>
  </p:transition>
</p:sld>
</file>

<file path=ppt/slides/slide2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9" name="Shape 3169"/>
        <p:cNvGrpSpPr/>
        <p:nvPr/>
      </p:nvGrpSpPr>
      <p:grpSpPr>
        <a:xfrm>
          <a:off x="0" y="0"/>
          <a:ext cx="0" cy="0"/>
          <a:chOff x="0" y="0"/>
          <a:chExt cx="0" cy="0"/>
        </a:xfrm>
      </p:grpSpPr>
      <p:grpSp>
        <p:nvGrpSpPr>
          <p:cNvPr id="3170" name="Google Shape;3170;p247"/>
          <p:cNvGrpSpPr/>
          <p:nvPr/>
        </p:nvGrpSpPr>
        <p:grpSpPr>
          <a:xfrm>
            <a:off x="639763" y="4492625"/>
            <a:ext cx="6732588" cy="1897063"/>
            <a:chOff x="403" y="2830"/>
            <a:chExt cx="4241" cy="1195"/>
          </a:xfrm>
        </p:grpSpPr>
        <p:sp>
          <p:nvSpPr>
            <p:cNvPr id="3171" name="Google Shape;3171;p247"/>
            <p:cNvSpPr/>
            <p:nvPr/>
          </p:nvSpPr>
          <p:spPr>
            <a:xfrm>
              <a:off x="403" y="2834"/>
              <a:ext cx="4240" cy="1191"/>
            </a:xfrm>
            <a:custGeom>
              <a:rect b="b" l="l" r="r" t="t"/>
              <a:pathLst>
                <a:path extrusionOk="0" h="5253" w="18699">
                  <a:moveTo>
                    <a:pt x="0" y="5243"/>
                  </a:moveTo>
                  <a:lnTo>
                    <a:pt x="6359" y="0"/>
                  </a:lnTo>
                  <a:lnTo>
                    <a:pt x="14248" y="70"/>
                  </a:lnTo>
                  <a:lnTo>
                    <a:pt x="18698" y="5252"/>
                  </a:lnTo>
                  <a:lnTo>
                    <a:pt x="0" y="5243"/>
                  </a:ln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72" name="Google Shape;3172;p247"/>
            <p:cNvSpPr/>
            <p:nvPr/>
          </p:nvSpPr>
          <p:spPr>
            <a:xfrm>
              <a:off x="1758" y="3057"/>
              <a:ext cx="418" cy="142"/>
            </a:xfrm>
            <a:custGeom>
              <a:rect b="b" l="l" r="r" t="t"/>
              <a:pathLst>
                <a:path extrusionOk="0" h="627" w="1845">
                  <a:moveTo>
                    <a:pt x="542" y="0"/>
                  </a:moveTo>
                  <a:lnTo>
                    <a:pt x="0" y="626"/>
                  </a:lnTo>
                  <a:lnTo>
                    <a:pt x="1469" y="626"/>
                  </a:lnTo>
                  <a:lnTo>
                    <a:pt x="1844" y="0"/>
                  </a:lnTo>
                  <a:lnTo>
                    <a:pt x="542"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73" name="Google Shape;3173;p247"/>
            <p:cNvSpPr/>
            <p:nvPr/>
          </p:nvSpPr>
          <p:spPr>
            <a:xfrm>
              <a:off x="2409" y="3057"/>
              <a:ext cx="308" cy="142"/>
            </a:xfrm>
            <a:custGeom>
              <a:rect b="b" l="l" r="r" t="t"/>
              <a:pathLst>
                <a:path extrusionOk="0" h="627" w="1360">
                  <a:moveTo>
                    <a:pt x="203" y="0"/>
                  </a:moveTo>
                  <a:lnTo>
                    <a:pt x="0" y="626"/>
                  </a:lnTo>
                  <a:lnTo>
                    <a:pt x="1288" y="626"/>
                  </a:lnTo>
                  <a:lnTo>
                    <a:pt x="1359" y="0"/>
                  </a:lnTo>
                  <a:lnTo>
                    <a:pt x="20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74" name="Google Shape;3174;p247"/>
            <p:cNvSpPr/>
            <p:nvPr/>
          </p:nvSpPr>
          <p:spPr>
            <a:xfrm>
              <a:off x="2987" y="3057"/>
              <a:ext cx="305" cy="142"/>
            </a:xfrm>
            <a:custGeom>
              <a:rect b="b" l="l" r="r" t="t"/>
              <a:pathLst>
                <a:path extrusionOk="0" h="627" w="1346">
                  <a:moveTo>
                    <a:pt x="70" y="626"/>
                  </a:moveTo>
                  <a:lnTo>
                    <a:pt x="0" y="0"/>
                  </a:lnTo>
                  <a:lnTo>
                    <a:pt x="1133" y="0"/>
                  </a:lnTo>
                  <a:lnTo>
                    <a:pt x="1345" y="626"/>
                  </a:lnTo>
                  <a:lnTo>
                    <a:pt x="70" y="62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75" name="Google Shape;3175;p247"/>
            <p:cNvSpPr/>
            <p:nvPr/>
          </p:nvSpPr>
          <p:spPr>
            <a:xfrm>
              <a:off x="3522" y="3057"/>
              <a:ext cx="426" cy="142"/>
            </a:xfrm>
            <a:custGeom>
              <a:rect b="b" l="l" r="r" t="t"/>
              <a:pathLst>
                <a:path extrusionOk="0" h="627" w="1880">
                  <a:moveTo>
                    <a:pt x="0" y="0"/>
                  </a:moveTo>
                  <a:lnTo>
                    <a:pt x="388" y="626"/>
                  </a:lnTo>
                  <a:lnTo>
                    <a:pt x="1879" y="626"/>
                  </a:lnTo>
                  <a:lnTo>
                    <a:pt x="1319"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76" name="Google Shape;3176;p247"/>
            <p:cNvSpPr/>
            <p:nvPr/>
          </p:nvSpPr>
          <p:spPr>
            <a:xfrm>
              <a:off x="1146" y="3207"/>
              <a:ext cx="602" cy="195"/>
            </a:xfrm>
            <a:custGeom>
              <a:rect b="b" l="l" r="r" t="t"/>
              <a:pathLst>
                <a:path extrusionOk="0" h="858" w="2656">
                  <a:moveTo>
                    <a:pt x="0" y="857"/>
                  </a:moveTo>
                  <a:lnTo>
                    <a:pt x="1067" y="0"/>
                  </a:lnTo>
                  <a:lnTo>
                    <a:pt x="2655" y="0"/>
                  </a:lnTo>
                  <a:lnTo>
                    <a:pt x="1888" y="857"/>
                  </a:lnTo>
                  <a:lnTo>
                    <a:pt x="0" y="85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77" name="Google Shape;3177;p247"/>
            <p:cNvSpPr/>
            <p:nvPr/>
          </p:nvSpPr>
          <p:spPr>
            <a:xfrm>
              <a:off x="1982" y="3207"/>
              <a:ext cx="419" cy="195"/>
            </a:xfrm>
            <a:custGeom>
              <a:rect b="b" l="l" r="r" t="t"/>
              <a:pathLst>
                <a:path extrusionOk="0" h="858" w="1849">
                  <a:moveTo>
                    <a:pt x="0" y="857"/>
                  </a:moveTo>
                  <a:lnTo>
                    <a:pt x="507" y="0"/>
                  </a:lnTo>
                  <a:lnTo>
                    <a:pt x="1848" y="0"/>
                  </a:lnTo>
                  <a:lnTo>
                    <a:pt x="1552" y="857"/>
                  </a:lnTo>
                  <a:lnTo>
                    <a:pt x="0" y="85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78" name="Google Shape;3178;p247"/>
            <p:cNvSpPr/>
            <p:nvPr/>
          </p:nvSpPr>
          <p:spPr>
            <a:xfrm>
              <a:off x="2689" y="3207"/>
              <a:ext cx="324" cy="195"/>
            </a:xfrm>
            <a:custGeom>
              <a:rect b="b" l="l" r="r" t="t"/>
              <a:pathLst>
                <a:path extrusionOk="0" h="858" w="1430">
                  <a:moveTo>
                    <a:pt x="83" y="0"/>
                  </a:moveTo>
                  <a:lnTo>
                    <a:pt x="0" y="857"/>
                  </a:lnTo>
                  <a:lnTo>
                    <a:pt x="1429" y="857"/>
                  </a:lnTo>
                  <a:lnTo>
                    <a:pt x="1341" y="0"/>
                  </a:lnTo>
                  <a:lnTo>
                    <a:pt x="8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79" name="Google Shape;3179;p247"/>
            <p:cNvSpPr/>
            <p:nvPr/>
          </p:nvSpPr>
          <p:spPr>
            <a:xfrm>
              <a:off x="3302" y="3207"/>
              <a:ext cx="422" cy="195"/>
            </a:xfrm>
            <a:custGeom>
              <a:rect b="b" l="l" r="r" t="t"/>
              <a:pathLst>
                <a:path extrusionOk="0" h="858" w="1862">
                  <a:moveTo>
                    <a:pt x="0" y="0"/>
                  </a:moveTo>
                  <a:lnTo>
                    <a:pt x="295" y="857"/>
                  </a:lnTo>
                  <a:lnTo>
                    <a:pt x="1861" y="857"/>
                  </a:lnTo>
                  <a:lnTo>
                    <a:pt x="1336"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80" name="Google Shape;3180;p247"/>
            <p:cNvSpPr/>
            <p:nvPr/>
          </p:nvSpPr>
          <p:spPr>
            <a:xfrm>
              <a:off x="1340" y="3412"/>
              <a:ext cx="631" cy="283"/>
            </a:xfrm>
            <a:custGeom>
              <a:rect b="b" l="l" r="r" t="t"/>
              <a:pathLst>
                <a:path extrusionOk="0" h="1246" w="2784">
                  <a:moveTo>
                    <a:pt x="0" y="1245"/>
                  </a:moveTo>
                  <a:lnTo>
                    <a:pt x="1058" y="0"/>
                  </a:lnTo>
                  <a:lnTo>
                    <a:pt x="2783" y="0"/>
                  </a:lnTo>
                  <a:lnTo>
                    <a:pt x="2042" y="1245"/>
                  </a:lnTo>
                  <a:lnTo>
                    <a:pt x="0" y="124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81" name="Google Shape;3181;p247"/>
            <p:cNvSpPr/>
            <p:nvPr/>
          </p:nvSpPr>
          <p:spPr>
            <a:xfrm>
              <a:off x="2245" y="3412"/>
              <a:ext cx="431" cy="283"/>
            </a:xfrm>
            <a:custGeom>
              <a:rect b="b" l="l" r="r" t="t"/>
              <a:pathLst>
                <a:path extrusionOk="0" h="1246" w="1902">
                  <a:moveTo>
                    <a:pt x="0" y="1245"/>
                  </a:moveTo>
                  <a:lnTo>
                    <a:pt x="423" y="0"/>
                  </a:lnTo>
                  <a:lnTo>
                    <a:pt x="1901" y="0"/>
                  </a:lnTo>
                  <a:lnTo>
                    <a:pt x="1786" y="1245"/>
                  </a:lnTo>
                  <a:lnTo>
                    <a:pt x="0" y="124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82" name="Google Shape;3182;p247"/>
            <p:cNvSpPr/>
            <p:nvPr/>
          </p:nvSpPr>
          <p:spPr>
            <a:xfrm>
              <a:off x="3024" y="3412"/>
              <a:ext cx="435" cy="283"/>
            </a:xfrm>
            <a:custGeom>
              <a:rect b="b" l="l" r="r" t="t"/>
              <a:pathLst>
                <a:path extrusionOk="0" h="1246" w="1920">
                  <a:moveTo>
                    <a:pt x="0" y="0"/>
                  </a:moveTo>
                  <a:lnTo>
                    <a:pt x="127" y="1245"/>
                  </a:lnTo>
                  <a:lnTo>
                    <a:pt x="1919" y="1245"/>
                  </a:lnTo>
                  <a:lnTo>
                    <a:pt x="1495"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83" name="Google Shape;3183;p247"/>
            <p:cNvSpPr/>
            <p:nvPr/>
          </p:nvSpPr>
          <p:spPr>
            <a:xfrm>
              <a:off x="3734" y="3412"/>
              <a:ext cx="632" cy="283"/>
            </a:xfrm>
            <a:custGeom>
              <a:rect b="b" l="l" r="r" t="t"/>
              <a:pathLst>
                <a:path extrusionOk="0" h="1246" w="2788">
                  <a:moveTo>
                    <a:pt x="0" y="0"/>
                  </a:moveTo>
                  <a:lnTo>
                    <a:pt x="736" y="1245"/>
                  </a:lnTo>
                  <a:lnTo>
                    <a:pt x="2787" y="1245"/>
                  </a:lnTo>
                  <a:lnTo>
                    <a:pt x="1711"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84" name="Google Shape;3184;p247"/>
            <p:cNvSpPr/>
            <p:nvPr/>
          </p:nvSpPr>
          <p:spPr>
            <a:xfrm>
              <a:off x="417" y="3705"/>
              <a:ext cx="913" cy="303"/>
            </a:xfrm>
            <a:custGeom>
              <a:rect b="b" l="l" r="r" t="t"/>
              <a:pathLst>
                <a:path extrusionOk="0" h="1334" w="4027">
                  <a:moveTo>
                    <a:pt x="0" y="1333"/>
                  </a:moveTo>
                  <a:lnTo>
                    <a:pt x="1640" y="0"/>
                  </a:lnTo>
                  <a:lnTo>
                    <a:pt x="4026" y="0"/>
                  </a:lnTo>
                  <a:lnTo>
                    <a:pt x="2871"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85" name="Google Shape;3185;p247"/>
            <p:cNvSpPr/>
            <p:nvPr/>
          </p:nvSpPr>
          <p:spPr>
            <a:xfrm>
              <a:off x="1630" y="3705"/>
              <a:ext cx="603" cy="303"/>
            </a:xfrm>
            <a:custGeom>
              <a:rect b="b" l="l" r="r" t="t"/>
              <a:pathLst>
                <a:path extrusionOk="0" h="1334" w="2660">
                  <a:moveTo>
                    <a:pt x="0" y="1333"/>
                  </a:moveTo>
                  <a:lnTo>
                    <a:pt x="780" y="0"/>
                  </a:lnTo>
                  <a:lnTo>
                    <a:pt x="2659" y="0"/>
                  </a:lnTo>
                  <a:lnTo>
                    <a:pt x="2209"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86" name="Google Shape;3186;p247"/>
            <p:cNvSpPr/>
            <p:nvPr/>
          </p:nvSpPr>
          <p:spPr>
            <a:xfrm>
              <a:off x="2625" y="3705"/>
              <a:ext cx="453" cy="303"/>
            </a:xfrm>
            <a:custGeom>
              <a:rect b="b" l="l" r="r" t="t"/>
              <a:pathLst>
                <a:path extrusionOk="0" h="1334" w="1999">
                  <a:moveTo>
                    <a:pt x="0" y="1333"/>
                  </a:moveTo>
                  <a:lnTo>
                    <a:pt x="132" y="0"/>
                  </a:lnTo>
                  <a:lnTo>
                    <a:pt x="1852" y="0"/>
                  </a:lnTo>
                  <a:lnTo>
                    <a:pt x="1998" y="1333"/>
                  </a:lnTo>
                  <a:lnTo>
                    <a:pt x="0" y="133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87" name="Google Shape;3187;p247"/>
            <p:cNvSpPr/>
            <p:nvPr/>
          </p:nvSpPr>
          <p:spPr>
            <a:xfrm>
              <a:off x="3469" y="3705"/>
              <a:ext cx="605" cy="303"/>
            </a:xfrm>
            <a:custGeom>
              <a:rect b="b" l="l" r="r" t="t"/>
              <a:pathLst>
                <a:path extrusionOk="0" h="1334" w="2670">
                  <a:moveTo>
                    <a:pt x="0" y="0"/>
                  </a:moveTo>
                  <a:lnTo>
                    <a:pt x="428" y="1333"/>
                  </a:lnTo>
                  <a:lnTo>
                    <a:pt x="2669" y="1333"/>
                  </a:lnTo>
                  <a:lnTo>
                    <a:pt x="1888"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188" name="Google Shape;3188;p247"/>
            <p:cNvGrpSpPr/>
            <p:nvPr/>
          </p:nvGrpSpPr>
          <p:grpSpPr>
            <a:xfrm>
              <a:off x="1772" y="2864"/>
              <a:ext cx="1892" cy="24"/>
              <a:chOff x="1772" y="2864"/>
              <a:chExt cx="1892" cy="24"/>
            </a:xfrm>
          </p:grpSpPr>
          <p:sp>
            <p:nvSpPr>
              <p:cNvPr id="3189" name="Google Shape;3189;p247"/>
              <p:cNvSpPr/>
              <p:nvPr/>
            </p:nvSpPr>
            <p:spPr>
              <a:xfrm>
                <a:off x="1772" y="2868"/>
                <a:ext cx="266" cy="20"/>
              </a:xfrm>
              <a:custGeom>
                <a:rect b="b" l="l" r="r" t="t"/>
                <a:pathLst>
                  <a:path extrusionOk="0" h="88" w="1174">
                    <a:moveTo>
                      <a:pt x="0" y="87"/>
                    </a:moveTo>
                    <a:lnTo>
                      <a:pt x="1058" y="87"/>
                    </a:lnTo>
                    <a:lnTo>
                      <a:pt x="1173" y="0"/>
                    </a:lnTo>
                    <a:lnTo>
                      <a:pt x="158" y="0"/>
                    </a:lnTo>
                    <a:lnTo>
                      <a:pt x="0" y="8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90" name="Google Shape;3190;p247"/>
              <p:cNvSpPr/>
              <p:nvPr/>
            </p:nvSpPr>
            <p:spPr>
              <a:xfrm>
                <a:off x="2281" y="2868"/>
                <a:ext cx="230" cy="20"/>
              </a:xfrm>
              <a:custGeom>
                <a:rect b="b" l="l" r="r" t="t"/>
                <a:pathLst>
                  <a:path extrusionOk="0" h="88" w="1015">
                    <a:moveTo>
                      <a:pt x="0" y="87"/>
                    </a:moveTo>
                    <a:lnTo>
                      <a:pt x="74" y="0"/>
                    </a:lnTo>
                    <a:lnTo>
                      <a:pt x="1014" y="0"/>
                    </a:lnTo>
                    <a:lnTo>
                      <a:pt x="966" y="87"/>
                    </a:lnTo>
                    <a:lnTo>
                      <a:pt x="0" y="8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91" name="Google Shape;3191;p247"/>
              <p:cNvSpPr/>
              <p:nvPr/>
            </p:nvSpPr>
            <p:spPr>
              <a:xfrm>
                <a:off x="2743" y="2868"/>
                <a:ext cx="217" cy="20"/>
              </a:xfrm>
              <a:custGeom>
                <a:rect b="b" l="l" r="r" t="t"/>
                <a:pathLst>
                  <a:path extrusionOk="0" h="88" w="958">
                    <a:moveTo>
                      <a:pt x="4" y="0"/>
                    </a:moveTo>
                    <a:lnTo>
                      <a:pt x="0" y="87"/>
                    </a:lnTo>
                    <a:lnTo>
                      <a:pt x="957" y="87"/>
                    </a:lnTo>
                    <a:lnTo>
                      <a:pt x="944" y="0"/>
                    </a:lnTo>
                    <a:lnTo>
                      <a:pt x="4"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92" name="Google Shape;3192;p247"/>
              <p:cNvSpPr/>
              <p:nvPr/>
            </p:nvSpPr>
            <p:spPr>
              <a:xfrm>
                <a:off x="3189" y="2868"/>
                <a:ext cx="231" cy="20"/>
              </a:xfrm>
              <a:custGeom>
                <a:rect b="b" l="l" r="r" t="t"/>
                <a:pathLst>
                  <a:path extrusionOk="0" h="88" w="1020">
                    <a:moveTo>
                      <a:pt x="0" y="0"/>
                    </a:moveTo>
                    <a:lnTo>
                      <a:pt x="39" y="87"/>
                    </a:lnTo>
                    <a:lnTo>
                      <a:pt x="1019" y="87"/>
                    </a:lnTo>
                    <a:lnTo>
                      <a:pt x="95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193" name="Google Shape;3193;p247"/>
              <p:cNvCxnSpPr/>
              <p:nvPr/>
            </p:nvCxnSpPr>
            <p:spPr>
              <a:xfrm>
                <a:off x="1808" y="2864"/>
                <a:ext cx="1856" cy="1"/>
              </a:xfrm>
              <a:prstGeom prst="straightConnector1">
                <a:avLst/>
              </a:prstGeom>
              <a:noFill/>
              <a:ln cap="flat" cmpd="sng" w="25550">
                <a:solidFill>
                  <a:srgbClr val="000000"/>
                </a:solidFill>
                <a:prstDash val="solid"/>
                <a:round/>
                <a:headEnd len="sm" w="sm" type="none"/>
                <a:tailEnd len="sm" w="sm" type="none"/>
              </a:ln>
            </p:spPr>
          </p:cxnSp>
        </p:grpSp>
        <p:grpSp>
          <p:nvGrpSpPr>
            <p:cNvPr id="3194" name="Google Shape;3194;p247"/>
            <p:cNvGrpSpPr/>
            <p:nvPr/>
          </p:nvGrpSpPr>
          <p:grpSpPr>
            <a:xfrm>
              <a:off x="1573" y="2957"/>
              <a:ext cx="2168" cy="91"/>
              <a:chOff x="1573" y="2957"/>
              <a:chExt cx="2168" cy="91"/>
            </a:xfrm>
          </p:grpSpPr>
          <p:sp>
            <p:nvSpPr>
              <p:cNvPr id="3195" name="Google Shape;3195;p247"/>
              <p:cNvSpPr/>
              <p:nvPr/>
            </p:nvSpPr>
            <p:spPr>
              <a:xfrm>
                <a:off x="1573" y="2958"/>
                <a:ext cx="393" cy="90"/>
              </a:xfrm>
              <a:custGeom>
                <a:rect b="b" l="l" r="r" t="t"/>
                <a:pathLst>
                  <a:path extrusionOk="0" h="399" w="1731">
                    <a:moveTo>
                      <a:pt x="0" y="398"/>
                    </a:moveTo>
                    <a:lnTo>
                      <a:pt x="534" y="0"/>
                    </a:lnTo>
                    <a:lnTo>
                      <a:pt x="1730" y="0"/>
                    </a:lnTo>
                    <a:lnTo>
                      <a:pt x="1346"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96" name="Google Shape;3196;p247"/>
              <p:cNvSpPr/>
              <p:nvPr/>
            </p:nvSpPr>
            <p:spPr>
              <a:xfrm>
                <a:off x="2186" y="2958"/>
                <a:ext cx="297" cy="90"/>
              </a:xfrm>
              <a:custGeom>
                <a:rect b="b" l="l" r="r" t="t"/>
                <a:pathLst>
                  <a:path extrusionOk="0" h="399" w="1311">
                    <a:moveTo>
                      <a:pt x="0" y="398"/>
                    </a:moveTo>
                    <a:lnTo>
                      <a:pt x="251" y="0"/>
                    </a:lnTo>
                    <a:lnTo>
                      <a:pt x="1310" y="0"/>
                    </a:lnTo>
                    <a:lnTo>
                      <a:pt x="1151"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97" name="Google Shape;3197;p247"/>
              <p:cNvSpPr/>
              <p:nvPr/>
            </p:nvSpPr>
            <p:spPr>
              <a:xfrm>
                <a:off x="2724" y="2958"/>
                <a:ext cx="252" cy="90"/>
              </a:xfrm>
              <a:custGeom>
                <a:rect b="b" l="l" r="r" t="t"/>
                <a:pathLst>
                  <a:path extrusionOk="0" h="399" w="1113">
                    <a:moveTo>
                      <a:pt x="0" y="398"/>
                    </a:moveTo>
                    <a:lnTo>
                      <a:pt x="52" y="0"/>
                    </a:lnTo>
                    <a:lnTo>
                      <a:pt x="1072" y="0"/>
                    </a:lnTo>
                    <a:lnTo>
                      <a:pt x="1112" y="398"/>
                    </a:lnTo>
                    <a:lnTo>
                      <a:pt x="0" y="398"/>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98" name="Google Shape;3198;p247"/>
              <p:cNvSpPr/>
              <p:nvPr/>
            </p:nvSpPr>
            <p:spPr>
              <a:xfrm>
                <a:off x="3222" y="2958"/>
                <a:ext cx="293" cy="90"/>
              </a:xfrm>
              <a:custGeom>
                <a:rect b="b" l="l" r="r" t="t"/>
                <a:pathLst>
                  <a:path extrusionOk="0" h="399" w="1294">
                    <a:moveTo>
                      <a:pt x="0" y="0"/>
                    </a:moveTo>
                    <a:lnTo>
                      <a:pt x="136" y="398"/>
                    </a:lnTo>
                    <a:lnTo>
                      <a:pt x="1293" y="398"/>
                    </a:lnTo>
                    <a:lnTo>
                      <a:pt x="103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199" name="Google Shape;3199;p247"/>
              <p:cNvCxnSpPr/>
              <p:nvPr/>
            </p:nvCxnSpPr>
            <p:spPr>
              <a:xfrm>
                <a:off x="1693" y="2957"/>
                <a:ext cx="2048" cy="1"/>
              </a:xfrm>
              <a:prstGeom prst="straightConnector1">
                <a:avLst/>
              </a:prstGeom>
              <a:noFill/>
              <a:ln cap="flat" cmpd="sng" w="50750">
                <a:solidFill>
                  <a:srgbClr val="000000"/>
                </a:solidFill>
                <a:prstDash val="solid"/>
                <a:round/>
                <a:headEnd len="sm" w="sm" type="none"/>
                <a:tailEnd len="sm" w="sm" type="none"/>
              </a:ln>
            </p:spPr>
          </p:cxnSp>
        </p:grpSp>
        <p:cxnSp>
          <p:nvCxnSpPr>
            <p:cNvPr id="3200" name="Google Shape;3200;p247"/>
            <p:cNvCxnSpPr/>
            <p:nvPr/>
          </p:nvCxnSpPr>
          <p:spPr>
            <a:xfrm>
              <a:off x="1584" y="3056"/>
              <a:ext cx="2234" cy="1"/>
            </a:xfrm>
            <a:prstGeom prst="straightConnector1">
              <a:avLst/>
            </a:prstGeom>
            <a:noFill/>
            <a:ln cap="flat" cmpd="sng" w="50750">
              <a:solidFill>
                <a:srgbClr val="000000"/>
              </a:solidFill>
              <a:prstDash val="solid"/>
              <a:round/>
              <a:headEnd len="sm" w="sm" type="none"/>
              <a:tailEnd len="sm" w="sm" type="none"/>
            </a:ln>
          </p:spPr>
        </p:cxnSp>
        <p:cxnSp>
          <p:nvCxnSpPr>
            <p:cNvPr id="3201" name="Google Shape;3201;p247"/>
            <p:cNvCxnSpPr/>
            <p:nvPr/>
          </p:nvCxnSpPr>
          <p:spPr>
            <a:xfrm>
              <a:off x="1395" y="3210"/>
              <a:ext cx="2563" cy="1"/>
            </a:xfrm>
            <a:prstGeom prst="straightConnector1">
              <a:avLst/>
            </a:prstGeom>
            <a:noFill/>
            <a:ln cap="flat" cmpd="sng" w="50750">
              <a:solidFill>
                <a:srgbClr val="000000"/>
              </a:solidFill>
              <a:prstDash val="solid"/>
              <a:round/>
              <a:headEnd len="sm" w="sm" type="none"/>
              <a:tailEnd len="sm" w="sm" type="none"/>
            </a:ln>
          </p:spPr>
        </p:cxnSp>
        <p:cxnSp>
          <p:nvCxnSpPr>
            <p:cNvPr id="3202" name="Google Shape;3202;p247"/>
            <p:cNvCxnSpPr/>
            <p:nvPr/>
          </p:nvCxnSpPr>
          <p:spPr>
            <a:xfrm flipH="1" rot="10800000">
              <a:off x="1152" y="3405"/>
              <a:ext cx="2974" cy="4"/>
            </a:xfrm>
            <a:prstGeom prst="straightConnector1">
              <a:avLst/>
            </a:prstGeom>
            <a:noFill/>
            <a:ln cap="flat" cmpd="sng" w="50750">
              <a:solidFill>
                <a:srgbClr val="000000"/>
              </a:solidFill>
              <a:prstDash val="solid"/>
              <a:round/>
              <a:headEnd len="sm" w="sm" type="none"/>
              <a:tailEnd len="sm" w="sm" type="none"/>
            </a:ln>
          </p:spPr>
        </p:cxnSp>
        <p:cxnSp>
          <p:nvCxnSpPr>
            <p:cNvPr id="3203" name="Google Shape;3203;p247"/>
            <p:cNvCxnSpPr/>
            <p:nvPr/>
          </p:nvCxnSpPr>
          <p:spPr>
            <a:xfrm>
              <a:off x="781" y="3703"/>
              <a:ext cx="3603" cy="1"/>
            </a:xfrm>
            <a:prstGeom prst="straightConnector1">
              <a:avLst/>
            </a:prstGeom>
            <a:noFill/>
            <a:ln cap="flat" cmpd="sng" w="50750">
              <a:solidFill>
                <a:srgbClr val="000000"/>
              </a:solidFill>
              <a:prstDash val="solid"/>
              <a:round/>
              <a:headEnd len="sm" w="sm" type="none"/>
              <a:tailEnd len="sm" w="sm" type="none"/>
            </a:ln>
          </p:spPr>
        </p:cxnSp>
        <p:cxnSp>
          <p:nvCxnSpPr>
            <p:cNvPr id="3204" name="Google Shape;3204;p247"/>
            <p:cNvCxnSpPr/>
            <p:nvPr/>
          </p:nvCxnSpPr>
          <p:spPr>
            <a:xfrm>
              <a:off x="403" y="4023"/>
              <a:ext cx="4237" cy="1"/>
            </a:xfrm>
            <a:prstGeom prst="straightConnector1">
              <a:avLst/>
            </a:prstGeom>
            <a:noFill/>
            <a:ln cap="flat" cmpd="sng" w="50750">
              <a:solidFill>
                <a:srgbClr val="000000"/>
              </a:solidFill>
              <a:prstDash val="solid"/>
              <a:round/>
              <a:headEnd len="sm" w="sm" type="none"/>
              <a:tailEnd len="sm" w="sm" type="none"/>
            </a:ln>
          </p:spPr>
        </p:cxnSp>
        <p:grpSp>
          <p:nvGrpSpPr>
            <p:cNvPr id="3205" name="Google Shape;3205;p247"/>
            <p:cNvGrpSpPr/>
            <p:nvPr/>
          </p:nvGrpSpPr>
          <p:grpSpPr>
            <a:xfrm>
              <a:off x="1782" y="2893"/>
              <a:ext cx="1950" cy="56"/>
              <a:chOff x="1782" y="2893"/>
              <a:chExt cx="1950" cy="56"/>
            </a:xfrm>
          </p:grpSpPr>
          <p:sp>
            <p:nvSpPr>
              <p:cNvPr id="3206" name="Google Shape;3206;p247"/>
              <p:cNvSpPr/>
              <p:nvPr/>
            </p:nvSpPr>
            <p:spPr>
              <a:xfrm>
                <a:off x="1974" y="2897"/>
                <a:ext cx="298" cy="52"/>
              </a:xfrm>
              <a:custGeom>
                <a:rect b="b" l="l" r="r" t="t"/>
                <a:pathLst>
                  <a:path extrusionOk="0" h="230" w="1312">
                    <a:moveTo>
                      <a:pt x="0" y="229"/>
                    </a:moveTo>
                    <a:lnTo>
                      <a:pt x="202" y="0"/>
                    </a:lnTo>
                    <a:lnTo>
                      <a:pt x="1311" y="0"/>
                    </a:lnTo>
                    <a:lnTo>
                      <a:pt x="1179" y="229"/>
                    </a:lnTo>
                    <a:lnTo>
                      <a:pt x="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07" name="Google Shape;3207;p247"/>
              <p:cNvSpPr/>
              <p:nvPr/>
            </p:nvSpPr>
            <p:spPr>
              <a:xfrm>
                <a:off x="2493" y="2897"/>
                <a:ext cx="239" cy="52"/>
              </a:xfrm>
              <a:custGeom>
                <a:rect b="b" l="l" r="r" t="t"/>
                <a:pathLst>
                  <a:path extrusionOk="0" h="230" w="1052">
                    <a:moveTo>
                      <a:pt x="0" y="229"/>
                    </a:moveTo>
                    <a:lnTo>
                      <a:pt x="83" y="0"/>
                    </a:lnTo>
                    <a:lnTo>
                      <a:pt x="1051" y="0"/>
                    </a:lnTo>
                    <a:lnTo>
                      <a:pt x="1020" y="229"/>
                    </a:lnTo>
                    <a:lnTo>
                      <a:pt x="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08" name="Google Shape;3208;p247"/>
              <p:cNvSpPr/>
              <p:nvPr/>
            </p:nvSpPr>
            <p:spPr>
              <a:xfrm>
                <a:off x="2973" y="2897"/>
                <a:ext cx="240" cy="52"/>
              </a:xfrm>
              <a:custGeom>
                <a:rect b="b" l="l" r="r" t="t"/>
                <a:pathLst>
                  <a:path extrusionOk="0" h="230" w="1060">
                    <a:moveTo>
                      <a:pt x="30" y="229"/>
                    </a:moveTo>
                    <a:lnTo>
                      <a:pt x="0" y="0"/>
                    </a:lnTo>
                    <a:lnTo>
                      <a:pt x="958" y="0"/>
                    </a:lnTo>
                    <a:lnTo>
                      <a:pt x="1059" y="229"/>
                    </a:lnTo>
                    <a:lnTo>
                      <a:pt x="30"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09" name="Google Shape;3209;p247"/>
              <p:cNvSpPr/>
              <p:nvPr/>
            </p:nvSpPr>
            <p:spPr>
              <a:xfrm>
                <a:off x="3431" y="2897"/>
                <a:ext cx="301" cy="52"/>
              </a:xfrm>
              <a:custGeom>
                <a:rect b="b" l="l" r="r" t="t"/>
                <a:pathLst>
                  <a:path extrusionOk="0" h="230" w="1326">
                    <a:moveTo>
                      <a:pt x="154" y="229"/>
                    </a:moveTo>
                    <a:lnTo>
                      <a:pt x="0" y="0"/>
                    </a:lnTo>
                    <a:lnTo>
                      <a:pt x="1104" y="0"/>
                    </a:lnTo>
                    <a:lnTo>
                      <a:pt x="1325" y="229"/>
                    </a:lnTo>
                    <a:lnTo>
                      <a:pt x="154" y="229"/>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210" name="Google Shape;3210;p247"/>
              <p:cNvCxnSpPr/>
              <p:nvPr/>
            </p:nvCxnSpPr>
            <p:spPr>
              <a:xfrm>
                <a:off x="1782" y="2893"/>
                <a:ext cx="1909" cy="1"/>
              </a:xfrm>
              <a:prstGeom prst="straightConnector1">
                <a:avLst/>
              </a:prstGeom>
              <a:noFill/>
              <a:ln cap="flat" cmpd="sng" w="25550">
                <a:solidFill>
                  <a:srgbClr val="000000"/>
                </a:solidFill>
                <a:prstDash val="solid"/>
                <a:round/>
                <a:headEnd len="sm" w="sm" type="none"/>
                <a:tailEnd len="sm" w="sm" type="none"/>
              </a:ln>
            </p:spPr>
          </p:cxnSp>
        </p:grpSp>
        <p:sp>
          <p:nvSpPr>
            <p:cNvPr id="3211" name="Google Shape;3211;p247"/>
            <p:cNvSpPr/>
            <p:nvPr/>
          </p:nvSpPr>
          <p:spPr>
            <a:xfrm>
              <a:off x="2040" y="2840"/>
              <a:ext cx="275" cy="15"/>
            </a:xfrm>
            <a:custGeom>
              <a:rect b="b" l="l" r="r" t="t"/>
              <a:pathLst>
                <a:path extrusionOk="0" h="67" w="1214">
                  <a:moveTo>
                    <a:pt x="0" y="66"/>
                  </a:moveTo>
                  <a:lnTo>
                    <a:pt x="189" y="0"/>
                  </a:lnTo>
                  <a:lnTo>
                    <a:pt x="1213" y="0"/>
                  </a:lnTo>
                  <a:lnTo>
                    <a:pt x="1090" y="66"/>
                  </a:lnTo>
                  <a:lnTo>
                    <a:pt x="0"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12" name="Google Shape;3212;p247"/>
            <p:cNvSpPr/>
            <p:nvPr/>
          </p:nvSpPr>
          <p:spPr>
            <a:xfrm>
              <a:off x="2521" y="2840"/>
              <a:ext cx="220" cy="15"/>
            </a:xfrm>
            <a:custGeom>
              <a:rect b="b" l="l" r="r" t="t"/>
              <a:pathLst>
                <a:path extrusionOk="0" h="67" w="971">
                  <a:moveTo>
                    <a:pt x="0" y="66"/>
                  </a:moveTo>
                  <a:lnTo>
                    <a:pt x="79" y="0"/>
                  </a:lnTo>
                  <a:lnTo>
                    <a:pt x="970" y="0"/>
                  </a:lnTo>
                  <a:lnTo>
                    <a:pt x="944" y="66"/>
                  </a:lnTo>
                  <a:lnTo>
                    <a:pt x="0"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13" name="Google Shape;3213;p247"/>
            <p:cNvSpPr/>
            <p:nvPr/>
          </p:nvSpPr>
          <p:spPr>
            <a:xfrm>
              <a:off x="2965" y="2840"/>
              <a:ext cx="222" cy="15"/>
            </a:xfrm>
            <a:custGeom>
              <a:rect b="b" l="l" r="r" t="t"/>
              <a:pathLst>
                <a:path extrusionOk="0" h="67" w="980">
                  <a:moveTo>
                    <a:pt x="26" y="66"/>
                  </a:moveTo>
                  <a:lnTo>
                    <a:pt x="0" y="0"/>
                  </a:lnTo>
                  <a:lnTo>
                    <a:pt x="886" y="0"/>
                  </a:lnTo>
                  <a:lnTo>
                    <a:pt x="979" y="66"/>
                  </a:lnTo>
                  <a:lnTo>
                    <a:pt x="26"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14" name="Google Shape;3214;p247"/>
            <p:cNvSpPr/>
            <p:nvPr/>
          </p:nvSpPr>
          <p:spPr>
            <a:xfrm>
              <a:off x="3389" y="2840"/>
              <a:ext cx="278" cy="15"/>
            </a:xfrm>
            <a:custGeom>
              <a:rect b="b" l="l" r="r" t="t"/>
              <a:pathLst>
                <a:path extrusionOk="0" h="67" w="1227">
                  <a:moveTo>
                    <a:pt x="141" y="66"/>
                  </a:moveTo>
                  <a:lnTo>
                    <a:pt x="0" y="0"/>
                  </a:lnTo>
                  <a:lnTo>
                    <a:pt x="1019" y="0"/>
                  </a:lnTo>
                  <a:lnTo>
                    <a:pt x="1226" y="66"/>
                  </a:lnTo>
                  <a:lnTo>
                    <a:pt x="141"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215" name="Google Shape;3215;p247"/>
            <p:cNvCxnSpPr/>
            <p:nvPr/>
          </p:nvCxnSpPr>
          <p:spPr>
            <a:xfrm>
              <a:off x="1845" y="2837"/>
              <a:ext cx="1795" cy="1"/>
            </a:xfrm>
            <a:prstGeom prst="straightConnector1">
              <a:avLst/>
            </a:prstGeom>
            <a:noFill/>
            <a:ln cap="flat" cmpd="sng" w="25550">
              <a:solidFill>
                <a:srgbClr val="000000"/>
              </a:solidFill>
              <a:prstDash val="solid"/>
              <a:round/>
              <a:headEnd len="sm" w="sm" type="none"/>
              <a:tailEnd len="sm" w="sm" type="none"/>
            </a:ln>
          </p:spPr>
        </p:cxnSp>
        <p:grpSp>
          <p:nvGrpSpPr>
            <p:cNvPr id="3216" name="Google Shape;3216;p247"/>
            <p:cNvGrpSpPr/>
            <p:nvPr/>
          </p:nvGrpSpPr>
          <p:grpSpPr>
            <a:xfrm>
              <a:off x="412" y="2830"/>
              <a:ext cx="4232" cy="1188"/>
              <a:chOff x="412" y="2830"/>
              <a:chExt cx="4232" cy="1188"/>
            </a:xfrm>
          </p:grpSpPr>
          <p:cxnSp>
            <p:nvCxnSpPr>
              <p:cNvPr id="3217" name="Google Shape;3217;p247"/>
              <p:cNvCxnSpPr/>
              <p:nvPr/>
            </p:nvCxnSpPr>
            <p:spPr>
              <a:xfrm flipH="1">
                <a:off x="2624" y="2832"/>
                <a:ext cx="121" cy="1186"/>
              </a:xfrm>
              <a:prstGeom prst="straightConnector1">
                <a:avLst/>
              </a:prstGeom>
              <a:noFill/>
              <a:ln cap="flat" cmpd="sng" w="50750">
                <a:solidFill>
                  <a:srgbClr val="000000"/>
                </a:solidFill>
                <a:prstDash val="solid"/>
                <a:round/>
                <a:headEnd len="sm" w="sm" type="none"/>
                <a:tailEnd len="sm" w="sm" type="none"/>
              </a:ln>
            </p:spPr>
          </p:cxnSp>
          <p:cxnSp>
            <p:nvCxnSpPr>
              <p:cNvPr id="3218" name="Google Shape;3218;p247"/>
              <p:cNvCxnSpPr/>
              <p:nvPr/>
            </p:nvCxnSpPr>
            <p:spPr>
              <a:xfrm>
                <a:off x="2963" y="2838"/>
                <a:ext cx="125" cy="1180"/>
              </a:xfrm>
              <a:prstGeom prst="straightConnector1">
                <a:avLst/>
              </a:prstGeom>
              <a:noFill/>
              <a:ln cap="flat" cmpd="sng" w="50750">
                <a:solidFill>
                  <a:srgbClr val="000000"/>
                </a:solidFill>
                <a:prstDash val="solid"/>
                <a:round/>
                <a:headEnd len="sm" w="sm" type="none"/>
                <a:tailEnd len="sm" w="sm" type="none"/>
              </a:ln>
            </p:spPr>
          </p:cxnSp>
          <p:cxnSp>
            <p:nvCxnSpPr>
              <p:cNvPr id="3219" name="Google Shape;3219;p247"/>
              <p:cNvCxnSpPr/>
              <p:nvPr/>
            </p:nvCxnSpPr>
            <p:spPr>
              <a:xfrm>
                <a:off x="3180" y="2837"/>
                <a:ext cx="392" cy="1181"/>
              </a:xfrm>
              <a:prstGeom prst="straightConnector1">
                <a:avLst/>
              </a:prstGeom>
              <a:noFill/>
              <a:ln cap="flat" cmpd="sng" w="50750">
                <a:solidFill>
                  <a:srgbClr val="000000"/>
                </a:solidFill>
                <a:prstDash val="solid"/>
                <a:round/>
                <a:headEnd len="sm" w="sm" type="none"/>
                <a:tailEnd len="sm" w="sm" type="none"/>
              </a:ln>
            </p:spPr>
          </p:cxnSp>
          <p:cxnSp>
            <p:nvCxnSpPr>
              <p:cNvPr id="3220" name="Google Shape;3220;p247"/>
              <p:cNvCxnSpPr/>
              <p:nvPr/>
            </p:nvCxnSpPr>
            <p:spPr>
              <a:xfrm flipH="1">
                <a:off x="412" y="2830"/>
                <a:ext cx="1439" cy="1188"/>
              </a:xfrm>
              <a:prstGeom prst="straightConnector1">
                <a:avLst/>
              </a:prstGeom>
              <a:noFill/>
              <a:ln cap="flat" cmpd="sng" w="50750">
                <a:solidFill>
                  <a:srgbClr val="000000"/>
                </a:solidFill>
                <a:prstDash val="solid"/>
                <a:round/>
                <a:headEnd len="sm" w="sm" type="none"/>
                <a:tailEnd len="sm" w="sm" type="none"/>
              </a:ln>
            </p:spPr>
          </p:cxnSp>
          <p:cxnSp>
            <p:nvCxnSpPr>
              <p:cNvPr id="3221" name="Google Shape;3221;p247"/>
              <p:cNvCxnSpPr/>
              <p:nvPr/>
            </p:nvCxnSpPr>
            <p:spPr>
              <a:xfrm flipH="1">
                <a:off x="1067" y="2837"/>
                <a:ext cx="1004" cy="1181"/>
              </a:xfrm>
              <a:prstGeom prst="straightConnector1">
                <a:avLst/>
              </a:prstGeom>
              <a:noFill/>
              <a:ln cap="flat" cmpd="sng" w="50750">
                <a:solidFill>
                  <a:srgbClr val="000000"/>
                </a:solidFill>
                <a:prstDash val="solid"/>
                <a:round/>
                <a:headEnd len="sm" w="sm" type="none"/>
                <a:tailEnd len="sm" w="sm" type="none"/>
              </a:ln>
            </p:spPr>
          </p:cxnSp>
          <p:cxnSp>
            <p:nvCxnSpPr>
              <p:cNvPr id="3222" name="Google Shape;3222;p247"/>
              <p:cNvCxnSpPr/>
              <p:nvPr/>
            </p:nvCxnSpPr>
            <p:spPr>
              <a:xfrm flipH="1">
                <a:off x="1624" y="2835"/>
                <a:ext cx="687" cy="1183"/>
              </a:xfrm>
              <a:prstGeom prst="straightConnector1">
                <a:avLst/>
              </a:prstGeom>
              <a:noFill/>
              <a:ln cap="flat" cmpd="sng" w="50750">
                <a:solidFill>
                  <a:srgbClr val="000000"/>
                </a:solidFill>
                <a:prstDash val="solid"/>
                <a:round/>
                <a:headEnd len="sm" w="sm" type="none"/>
                <a:tailEnd len="sm" w="sm" type="none"/>
              </a:ln>
            </p:spPr>
          </p:cxnSp>
          <p:cxnSp>
            <p:nvCxnSpPr>
              <p:cNvPr id="3223" name="Google Shape;3223;p247"/>
              <p:cNvCxnSpPr/>
              <p:nvPr/>
            </p:nvCxnSpPr>
            <p:spPr>
              <a:xfrm flipH="1">
                <a:off x="2136" y="2835"/>
                <a:ext cx="391" cy="1183"/>
              </a:xfrm>
              <a:prstGeom prst="straightConnector1">
                <a:avLst/>
              </a:prstGeom>
              <a:noFill/>
              <a:ln cap="flat" cmpd="sng" w="50750">
                <a:solidFill>
                  <a:srgbClr val="000000"/>
                </a:solidFill>
                <a:prstDash val="solid"/>
                <a:round/>
                <a:headEnd len="sm" w="sm" type="none"/>
                <a:tailEnd len="sm" w="sm" type="none"/>
              </a:ln>
            </p:spPr>
          </p:cxnSp>
          <p:cxnSp>
            <p:nvCxnSpPr>
              <p:cNvPr id="3224" name="Google Shape;3224;p247"/>
              <p:cNvCxnSpPr/>
              <p:nvPr/>
            </p:nvCxnSpPr>
            <p:spPr>
              <a:xfrm>
                <a:off x="3637" y="2837"/>
                <a:ext cx="1007" cy="1181"/>
              </a:xfrm>
              <a:prstGeom prst="straightConnector1">
                <a:avLst/>
              </a:prstGeom>
              <a:noFill/>
              <a:ln cap="flat" cmpd="sng" w="50750">
                <a:solidFill>
                  <a:srgbClr val="000000"/>
                </a:solidFill>
                <a:prstDash val="solid"/>
                <a:round/>
                <a:headEnd len="sm" w="sm" type="none"/>
                <a:tailEnd len="sm" w="sm" type="none"/>
              </a:ln>
            </p:spPr>
          </p:cxnSp>
          <p:cxnSp>
            <p:nvCxnSpPr>
              <p:cNvPr id="3225" name="Google Shape;3225;p247"/>
              <p:cNvCxnSpPr/>
              <p:nvPr/>
            </p:nvCxnSpPr>
            <p:spPr>
              <a:xfrm>
                <a:off x="3395" y="2839"/>
                <a:ext cx="695" cy="1179"/>
              </a:xfrm>
              <a:prstGeom prst="straightConnector1">
                <a:avLst/>
              </a:prstGeom>
              <a:noFill/>
              <a:ln cap="flat" cmpd="sng" w="50750">
                <a:solidFill>
                  <a:srgbClr val="000000"/>
                </a:solidFill>
                <a:prstDash val="solid"/>
                <a:round/>
                <a:headEnd len="sm" w="sm" type="none"/>
                <a:tailEnd len="sm" w="sm" type="none"/>
              </a:ln>
            </p:spPr>
          </p:cxnSp>
        </p:grpSp>
      </p:grpSp>
      <p:sp>
        <p:nvSpPr>
          <p:cNvPr id="3226" name="Google Shape;3226;p247"/>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The N-Queens Problem</a:t>
            </a:r>
            <a:endParaRPr/>
          </a:p>
        </p:txBody>
      </p:sp>
      <p:sp>
        <p:nvSpPr>
          <p:cNvPr id="3227" name="Google Shape;3227;p247"/>
          <p:cNvSpPr txBox="1"/>
          <p:nvPr>
            <p:ph idx="4294967295" type="body"/>
          </p:nvPr>
        </p:nvSpPr>
        <p:spPr>
          <a:xfrm>
            <a:off x="457200" y="1600200"/>
            <a:ext cx="403542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Two queens are not allowed in the same  row, or in the same column...</a:t>
            </a:r>
            <a:endParaRPr/>
          </a:p>
        </p:txBody>
      </p:sp>
      <p:grpSp>
        <p:nvGrpSpPr>
          <p:cNvPr id="3228" name="Google Shape;3228;p247"/>
          <p:cNvGrpSpPr/>
          <p:nvPr/>
        </p:nvGrpSpPr>
        <p:grpSpPr>
          <a:xfrm>
            <a:off x="5776913" y="3251200"/>
            <a:ext cx="344488" cy="736601"/>
            <a:chOff x="3639" y="2048"/>
            <a:chExt cx="217" cy="464"/>
          </a:xfrm>
        </p:grpSpPr>
        <p:pic>
          <p:nvPicPr>
            <p:cNvPr id="3229" name="Google Shape;3229;p247"/>
            <p:cNvPicPr preferRelativeResize="0"/>
            <p:nvPr/>
          </p:nvPicPr>
          <p:blipFill rotWithShape="1">
            <a:blip r:embed="rId3">
              <a:alphaModFix/>
            </a:blip>
            <a:srcRect b="0" l="0" r="0" t="0"/>
            <a:stretch/>
          </p:blipFill>
          <p:spPr>
            <a:xfrm>
              <a:off x="3654" y="2133"/>
              <a:ext cx="176" cy="379"/>
            </a:xfrm>
            <a:prstGeom prst="rect">
              <a:avLst/>
            </a:prstGeom>
            <a:noFill/>
            <a:ln>
              <a:noFill/>
            </a:ln>
          </p:spPr>
        </p:pic>
        <p:pic>
          <p:nvPicPr>
            <p:cNvPr id="3230" name="Google Shape;3230;p247"/>
            <p:cNvPicPr preferRelativeResize="0"/>
            <p:nvPr/>
          </p:nvPicPr>
          <p:blipFill rotWithShape="1">
            <a:blip r:embed="rId4">
              <a:alphaModFix/>
            </a:blip>
            <a:srcRect b="0" l="0" r="0" t="15456"/>
            <a:stretch/>
          </p:blipFill>
          <p:spPr>
            <a:xfrm>
              <a:off x="3639" y="2048"/>
              <a:ext cx="217" cy="175"/>
            </a:xfrm>
            <a:prstGeom prst="rect">
              <a:avLst/>
            </a:prstGeom>
            <a:noFill/>
            <a:ln>
              <a:noFill/>
            </a:ln>
          </p:spPr>
        </p:pic>
      </p:grpSp>
      <p:grpSp>
        <p:nvGrpSpPr>
          <p:cNvPr id="3231" name="Google Shape;3231;p247"/>
          <p:cNvGrpSpPr/>
          <p:nvPr/>
        </p:nvGrpSpPr>
        <p:grpSpPr>
          <a:xfrm>
            <a:off x="5935663" y="3236913"/>
            <a:ext cx="476249" cy="830263"/>
            <a:chOff x="3739" y="2039"/>
            <a:chExt cx="300" cy="523"/>
          </a:xfrm>
        </p:grpSpPr>
        <p:pic>
          <p:nvPicPr>
            <p:cNvPr id="3232" name="Google Shape;3232;p247"/>
            <p:cNvPicPr preferRelativeResize="0"/>
            <p:nvPr/>
          </p:nvPicPr>
          <p:blipFill rotWithShape="1">
            <a:blip r:embed="rId5">
              <a:alphaModFix/>
            </a:blip>
            <a:srcRect b="0" l="0" r="0" t="0"/>
            <a:stretch/>
          </p:blipFill>
          <p:spPr>
            <a:xfrm>
              <a:off x="3760" y="2134"/>
              <a:ext cx="244" cy="428"/>
            </a:xfrm>
            <a:prstGeom prst="rect">
              <a:avLst/>
            </a:prstGeom>
            <a:noFill/>
            <a:ln>
              <a:noFill/>
            </a:ln>
          </p:spPr>
        </p:pic>
        <p:pic>
          <p:nvPicPr>
            <p:cNvPr id="3233" name="Google Shape;3233;p247"/>
            <p:cNvPicPr preferRelativeResize="0"/>
            <p:nvPr/>
          </p:nvPicPr>
          <p:blipFill rotWithShape="1">
            <a:blip r:embed="rId6">
              <a:alphaModFix/>
            </a:blip>
            <a:srcRect b="0" l="0" r="0" t="15448"/>
            <a:stretch/>
          </p:blipFill>
          <p:spPr>
            <a:xfrm>
              <a:off x="3739" y="2039"/>
              <a:ext cx="300" cy="197"/>
            </a:xfrm>
            <a:prstGeom prst="rect">
              <a:avLst/>
            </a:prstGeom>
            <a:noFill/>
            <a:ln>
              <a:noFill/>
            </a:ln>
          </p:spPr>
        </p:pic>
      </p:grpSp>
      <p:grpSp>
        <p:nvGrpSpPr>
          <p:cNvPr id="3234" name="Google Shape;3234;p247"/>
          <p:cNvGrpSpPr/>
          <p:nvPr/>
        </p:nvGrpSpPr>
        <p:grpSpPr>
          <a:xfrm>
            <a:off x="6454775" y="2836863"/>
            <a:ext cx="376238" cy="792162"/>
            <a:chOff x="4066" y="1787"/>
            <a:chExt cx="237" cy="499"/>
          </a:xfrm>
        </p:grpSpPr>
        <p:pic>
          <p:nvPicPr>
            <p:cNvPr id="3235" name="Google Shape;3235;p247"/>
            <p:cNvPicPr preferRelativeResize="0"/>
            <p:nvPr/>
          </p:nvPicPr>
          <p:blipFill rotWithShape="1">
            <a:blip r:embed="rId7">
              <a:alphaModFix/>
            </a:blip>
            <a:srcRect b="0" l="0" r="0" t="0"/>
            <a:stretch/>
          </p:blipFill>
          <p:spPr>
            <a:xfrm>
              <a:off x="4082" y="1878"/>
              <a:ext cx="193" cy="408"/>
            </a:xfrm>
            <a:prstGeom prst="rect">
              <a:avLst/>
            </a:prstGeom>
            <a:noFill/>
            <a:ln>
              <a:noFill/>
            </a:ln>
          </p:spPr>
        </p:pic>
        <p:pic>
          <p:nvPicPr>
            <p:cNvPr id="3236" name="Google Shape;3236;p247"/>
            <p:cNvPicPr preferRelativeResize="0"/>
            <p:nvPr/>
          </p:nvPicPr>
          <p:blipFill rotWithShape="1">
            <a:blip r:embed="rId8">
              <a:alphaModFix/>
            </a:blip>
            <a:srcRect b="0" l="0" r="0" t="15248"/>
            <a:stretch/>
          </p:blipFill>
          <p:spPr>
            <a:xfrm>
              <a:off x="4066" y="1787"/>
              <a:ext cx="237" cy="189"/>
            </a:xfrm>
            <a:prstGeom prst="rect">
              <a:avLst/>
            </a:prstGeom>
            <a:noFill/>
            <a:ln>
              <a:noFill/>
            </a:ln>
          </p:spPr>
        </p:pic>
      </p:grpSp>
      <p:grpSp>
        <p:nvGrpSpPr>
          <p:cNvPr id="3237" name="Google Shape;3237;p247"/>
          <p:cNvGrpSpPr/>
          <p:nvPr/>
        </p:nvGrpSpPr>
        <p:grpSpPr>
          <a:xfrm>
            <a:off x="6202363" y="2943225"/>
            <a:ext cx="371474" cy="895351"/>
            <a:chOff x="3907" y="1854"/>
            <a:chExt cx="234" cy="564"/>
          </a:xfrm>
        </p:grpSpPr>
        <p:pic>
          <p:nvPicPr>
            <p:cNvPr id="3238" name="Google Shape;3238;p247"/>
            <p:cNvPicPr preferRelativeResize="0"/>
            <p:nvPr/>
          </p:nvPicPr>
          <p:blipFill rotWithShape="1">
            <a:blip r:embed="rId9">
              <a:alphaModFix/>
            </a:blip>
            <a:srcRect b="0" l="0" r="0" t="0"/>
            <a:stretch/>
          </p:blipFill>
          <p:spPr>
            <a:xfrm>
              <a:off x="3924" y="1956"/>
              <a:ext cx="189" cy="462"/>
            </a:xfrm>
            <a:prstGeom prst="rect">
              <a:avLst/>
            </a:prstGeom>
            <a:noFill/>
            <a:ln>
              <a:noFill/>
            </a:ln>
          </p:spPr>
        </p:pic>
        <p:pic>
          <p:nvPicPr>
            <p:cNvPr id="3239" name="Google Shape;3239;p247"/>
            <p:cNvPicPr preferRelativeResize="0"/>
            <p:nvPr/>
          </p:nvPicPr>
          <p:blipFill rotWithShape="1">
            <a:blip r:embed="rId10">
              <a:alphaModFix/>
            </a:blip>
            <a:srcRect b="0" l="0" r="0" t="15202"/>
            <a:stretch/>
          </p:blipFill>
          <p:spPr>
            <a:xfrm>
              <a:off x="3907" y="1854"/>
              <a:ext cx="234" cy="212"/>
            </a:xfrm>
            <a:prstGeom prst="rect">
              <a:avLst/>
            </a:prstGeom>
            <a:noFill/>
            <a:ln>
              <a:noFill/>
            </a:ln>
          </p:spPr>
        </p:pic>
      </p:grpSp>
      <p:grpSp>
        <p:nvGrpSpPr>
          <p:cNvPr id="3240" name="Google Shape;3240;p247"/>
          <p:cNvGrpSpPr/>
          <p:nvPr/>
        </p:nvGrpSpPr>
        <p:grpSpPr>
          <a:xfrm>
            <a:off x="6673850" y="2647950"/>
            <a:ext cx="377826" cy="1014413"/>
            <a:chOff x="4204" y="1668"/>
            <a:chExt cx="238" cy="639"/>
          </a:xfrm>
        </p:grpSpPr>
        <p:pic>
          <p:nvPicPr>
            <p:cNvPr id="3241" name="Google Shape;3241;p247"/>
            <p:cNvPicPr preferRelativeResize="0"/>
            <p:nvPr/>
          </p:nvPicPr>
          <p:blipFill rotWithShape="1">
            <a:blip r:embed="rId11">
              <a:alphaModFix/>
            </a:blip>
            <a:srcRect b="0" l="0" r="0" t="0"/>
            <a:stretch/>
          </p:blipFill>
          <p:spPr>
            <a:xfrm>
              <a:off x="4220" y="1784"/>
              <a:ext cx="195" cy="523"/>
            </a:xfrm>
            <a:prstGeom prst="rect">
              <a:avLst/>
            </a:prstGeom>
            <a:noFill/>
            <a:ln>
              <a:noFill/>
            </a:ln>
          </p:spPr>
        </p:pic>
        <p:pic>
          <p:nvPicPr>
            <p:cNvPr id="3242" name="Google Shape;3242;p247"/>
            <p:cNvPicPr preferRelativeResize="0"/>
            <p:nvPr/>
          </p:nvPicPr>
          <p:blipFill rotWithShape="1">
            <a:blip r:embed="rId12">
              <a:alphaModFix/>
            </a:blip>
            <a:srcRect b="0" l="0" r="0" t="15138"/>
            <a:stretch/>
          </p:blipFill>
          <p:spPr>
            <a:xfrm>
              <a:off x="4204" y="1668"/>
              <a:ext cx="238" cy="241"/>
            </a:xfrm>
            <a:prstGeom prst="rect">
              <a:avLst/>
            </a:prstGeom>
            <a:noFill/>
            <a:ln>
              <a:noFill/>
            </a:ln>
          </p:spPr>
        </p:pic>
      </p:grpSp>
      <p:grpSp>
        <p:nvGrpSpPr>
          <p:cNvPr id="3243" name="Google Shape;3243;p247"/>
          <p:cNvGrpSpPr/>
          <p:nvPr/>
        </p:nvGrpSpPr>
        <p:grpSpPr>
          <a:xfrm>
            <a:off x="5480050" y="2686050"/>
            <a:ext cx="473076" cy="933451"/>
            <a:chOff x="3452" y="1692"/>
            <a:chExt cx="298" cy="588"/>
          </a:xfrm>
        </p:grpSpPr>
        <p:pic>
          <p:nvPicPr>
            <p:cNvPr id="3244" name="Google Shape;3244;p247"/>
            <p:cNvPicPr preferRelativeResize="0"/>
            <p:nvPr/>
          </p:nvPicPr>
          <p:blipFill rotWithShape="1">
            <a:blip r:embed="rId13">
              <a:alphaModFix/>
            </a:blip>
            <a:srcRect b="0" l="0" r="0" t="0"/>
            <a:stretch/>
          </p:blipFill>
          <p:spPr>
            <a:xfrm>
              <a:off x="3472" y="1799"/>
              <a:ext cx="243" cy="481"/>
            </a:xfrm>
            <a:prstGeom prst="rect">
              <a:avLst/>
            </a:prstGeom>
            <a:noFill/>
            <a:ln>
              <a:noFill/>
            </a:ln>
          </p:spPr>
        </p:pic>
        <p:pic>
          <p:nvPicPr>
            <p:cNvPr id="3245" name="Google Shape;3245;p247"/>
            <p:cNvPicPr preferRelativeResize="0"/>
            <p:nvPr/>
          </p:nvPicPr>
          <p:blipFill rotWithShape="1">
            <a:blip r:embed="rId14">
              <a:alphaModFix/>
            </a:blip>
            <a:srcRect b="0" l="0" r="0" t="15268"/>
            <a:stretch/>
          </p:blipFill>
          <p:spPr>
            <a:xfrm>
              <a:off x="3452" y="1692"/>
              <a:ext cx="298" cy="222"/>
            </a:xfrm>
            <a:prstGeom prst="rect">
              <a:avLst/>
            </a:prstGeom>
            <a:noFill/>
            <a:ln>
              <a:noFill/>
            </a:ln>
          </p:spPr>
        </p:pic>
      </p:grpSp>
      <p:grpSp>
        <p:nvGrpSpPr>
          <p:cNvPr id="3246" name="Google Shape;3246;p247"/>
          <p:cNvGrpSpPr/>
          <p:nvPr/>
        </p:nvGrpSpPr>
        <p:grpSpPr>
          <a:xfrm>
            <a:off x="6554788" y="5287963"/>
            <a:ext cx="366713" cy="898524"/>
            <a:chOff x="4129" y="3331"/>
            <a:chExt cx="231" cy="566"/>
          </a:xfrm>
        </p:grpSpPr>
        <p:pic>
          <p:nvPicPr>
            <p:cNvPr id="3247" name="Google Shape;3247;p247"/>
            <p:cNvPicPr preferRelativeResize="0"/>
            <p:nvPr/>
          </p:nvPicPr>
          <p:blipFill rotWithShape="1">
            <a:blip r:embed="rId15">
              <a:alphaModFix/>
            </a:blip>
            <a:srcRect b="0" l="0" r="0" t="0"/>
            <a:stretch/>
          </p:blipFill>
          <p:spPr>
            <a:xfrm>
              <a:off x="4145" y="3434"/>
              <a:ext cx="188" cy="463"/>
            </a:xfrm>
            <a:prstGeom prst="rect">
              <a:avLst/>
            </a:prstGeom>
            <a:noFill/>
            <a:ln>
              <a:noFill/>
            </a:ln>
          </p:spPr>
        </p:pic>
        <p:pic>
          <p:nvPicPr>
            <p:cNvPr id="3248" name="Google Shape;3248;p247"/>
            <p:cNvPicPr preferRelativeResize="0"/>
            <p:nvPr/>
          </p:nvPicPr>
          <p:blipFill rotWithShape="1">
            <a:blip r:embed="rId16">
              <a:alphaModFix/>
            </a:blip>
            <a:srcRect b="0" l="0" r="0" t="15079"/>
            <a:stretch/>
          </p:blipFill>
          <p:spPr>
            <a:xfrm>
              <a:off x="4129" y="3331"/>
              <a:ext cx="231" cy="214"/>
            </a:xfrm>
            <a:prstGeom prst="rect">
              <a:avLst/>
            </a:prstGeom>
            <a:noFill/>
            <a:ln>
              <a:noFill/>
            </a:ln>
          </p:spPr>
        </p:pic>
      </p:grpSp>
      <p:grpSp>
        <p:nvGrpSpPr>
          <p:cNvPr id="3249" name="Google Shape;3249;p247"/>
          <p:cNvGrpSpPr/>
          <p:nvPr/>
        </p:nvGrpSpPr>
        <p:grpSpPr>
          <a:xfrm>
            <a:off x="5837238" y="4313238"/>
            <a:ext cx="323849" cy="668338"/>
            <a:chOff x="3677" y="2717"/>
            <a:chExt cx="204" cy="421"/>
          </a:xfrm>
        </p:grpSpPr>
        <p:pic>
          <p:nvPicPr>
            <p:cNvPr id="3250" name="Google Shape;3250;p247"/>
            <p:cNvPicPr preferRelativeResize="0"/>
            <p:nvPr/>
          </p:nvPicPr>
          <p:blipFill rotWithShape="1">
            <a:blip r:embed="rId17">
              <a:alphaModFix/>
            </a:blip>
            <a:srcRect b="0" l="0" r="0" t="0"/>
            <a:stretch/>
          </p:blipFill>
          <p:spPr>
            <a:xfrm>
              <a:off x="3691" y="2794"/>
              <a:ext cx="166" cy="344"/>
            </a:xfrm>
            <a:prstGeom prst="rect">
              <a:avLst/>
            </a:prstGeom>
            <a:noFill/>
            <a:ln>
              <a:noFill/>
            </a:ln>
          </p:spPr>
        </p:pic>
        <p:pic>
          <p:nvPicPr>
            <p:cNvPr id="3251" name="Google Shape;3251;p247"/>
            <p:cNvPicPr preferRelativeResize="0"/>
            <p:nvPr/>
          </p:nvPicPr>
          <p:blipFill rotWithShape="1">
            <a:blip r:embed="rId18">
              <a:alphaModFix/>
            </a:blip>
            <a:srcRect b="0" l="0" r="0" t="14969"/>
            <a:stretch/>
          </p:blipFill>
          <p:spPr>
            <a:xfrm>
              <a:off x="3677" y="2717"/>
              <a:ext cx="204" cy="159"/>
            </a:xfrm>
            <a:prstGeom prst="rect">
              <a:avLst/>
            </a:prstGeom>
            <a:noFill/>
            <a:ln>
              <a:noFill/>
            </a:ln>
          </p:spPr>
        </p:pic>
      </p:grpSp>
      <p:cxnSp>
        <p:nvCxnSpPr>
          <p:cNvPr id="3252" name="Google Shape;3252;p247"/>
          <p:cNvCxnSpPr/>
          <p:nvPr/>
        </p:nvCxnSpPr>
        <p:spPr>
          <a:xfrm>
            <a:off x="6019800" y="4830763"/>
            <a:ext cx="593725" cy="1096962"/>
          </a:xfrm>
          <a:prstGeom prst="straightConnector1">
            <a:avLst/>
          </a:prstGeom>
          <a:noFill/>
          <a:ln cap="flat" cmpd="sng" w="76300">
            <a:solidFill>
              <a:srgbClr val="FC0128"/>
            </a:solidFill>
            <a:prstDash val="solid"/>
            <a:round/>
            <a:headEnd len="med" w="med" type="triangle"/>
            <a:tailEnd len="med" w="med" type="triangle"/>
          </a:ln>
        </p:spPr>
      </p:cxnSp>
    </p:spTree>
  </p:cSld>
  <p:clrMapOvr>
    <a:masterClrMapping/>
  </p:clrMapOvr>
  <p:transition>
    <p:randomBar dir="vert"/>
  </p:transition>
</p:sld>
</file>

<file path=ppt/slides/slide2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7" name="Shape 3257"/>
        <p:cNvGrpSpPr/>
        <p:nvPr/>
      </p:nvGrpSpPr>
      <p:grpSpPr>
        <a:xfrm>
          <a:off x="0" y="0"/>
          <a:ext cx="0" cy="0"/>
          <a:chOff x="0" y="0"/>
          <a:chExt cx="0" cy="0"/>
        </a:xfrm>
      </p:grpSpPr>
      <p:sp>
        <p:nvSpPr>
          <p:cNvPr id="3258" name="Google Shape;3258;p248"/>
          <p:cNvSpPr/>
          <p:nvPr/>
        </p:nvSpPr>
        <p:spPr>
          <a:xfrm>
            <a:off x="639763" y="4498975"/>
            <a:ext cx="6731000" cy="1889125"/>
          </a:xfrm>
          <a:custGeom>
            <a:rect b="b" l="l" r="r" t="t"/>
            <a:pathLst>
              <a:path extrusionOk="0" h="5249" w="18699">
                <a:moveTo>
                  <a:pt x="0" y="5239"/>
                </a:moveTo>
                <a:lnTo>
                  <a:pt x="6359" y="0"/>
                </a:lnTo>
                <a:lnTo>
                  <a:pt x="14248" y="70"/>
                </a:lnTo>
                <a:lnTo>
                  <a:pt x="18698" y="5248"/>
                </a:lnTo>
                <a:lnTo>
                  <a:pt x="0" y="5239"/>
                </a:ln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59" name="Google Shape;3259;p248"/>
          <p:cNvSpPr/>
          <p:nvPr/>
        </p:nvSpPr>
        <p:spPr>
          <a:xfrm>
            <a:off x="2790825" y="4852988"/>
            <a:ext cx="663575" cy="225425"/>
          </a:xfrm>
          <a:custGeom>
            <a:rect b="b" l="l" r="r" t="t"/>
            <a:pathLst>
              <a:path extrusionOk="0" h="627" w="1845">
                <a:moveTo>
                  <a:pt x="542" y="0"/>
                </a:moveTo>
                <a:lnTo>
                  <a:pt x="0" y="626"/>
                </a:lnTo>
                <a:lnTo>
                  <a:pt x="1469" y="626"/>
                </a:lnTo>
                <a:lnTo>
                  <a:pt x="1844" y="0"/>
                </a:lnTo>
                <a:lnTo>
                  <a:pt x="542"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0" name="Google Shape;3260;p248"/>
          <p:cNvSpPr/>
          <p:nvPr/>
        </p:nvSpPr>
        <p:spPr>
          <a:xfrm>
            <a:off x="3824288" y="4852988"/>
            <a:ext cx="488950" cy="225425"/>
          </a:xfrm>
          <a:custGeom>
            <a:rect b="b" l="l" r="r" t="t"/>
            <a:pathLst>
              <a:path extrusionOk="0" h="627" w="1360">
                <a:moveTo>
                  <a:pt x="203" y="0"/>
                </a:moveTo>
                <a:lnTo>
                  <a:pt x="0" y="626"/>
                </a:lnTo>
                <a:lnTo>
                  <a:pt x="1288" y="626"/>
                </a:lnTo>
                <a:lnTo>
                  <a:pt x="1359" y="0"/>
                </a:lnTo>
                <a:lnTo>
                  <a:pt x="20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1" name="Google Shape;3261;p248"/>
          <p:cNvSpPr/>
          <p:nvPr/>
        </p:nvSpPr>
        <p:spPr>
          <a:xfrm>
            <a:off x="4741863" y="4852988"/>
            <a:ext cx="484187" cy="225425"/>
          </a:xfrm>
          <a:custGeom>
            <a:rect b="b" l="l" r="r" t="t"/>
            <a:pathLst>
              <a:path extrusionOk="0" h="627" w="1346">
                <a:moveTo>
                  <a:pt x="70" y="626"/>
                </a:moveTo>
                <a:lnTo>
                  <a:pt x="0" y="0"/>
                </a:lnTo>
                <a:lnTo>
                  <a:pt x="1133" y="0"/>
                </a:lnTo>
                <a:lnTo>
                  <a:pt x="1345" y="626"/>
                </a:lnTo>
                <a:lnTo>
                  <a:pt x="70" y="62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2" name="Google Shape;3262;p248"/>
          <p:cNvSpPr/>
          <p:nvPr/>
        </p:nvSpPr>
        <p:spPr>
          <a:xfrm>
            <a:off x="5591175" y="4852988"/>
            <a:ext cx="676275" cy="225425"/>
          </a:xfrm>
          <a:custGeom>
            <a:rect b="b" l="l" r="r" t="t"/>
            <a:pathLst>
              <a:path extrusionOk="0" h="627" w="1880">
                <a:moveTo>
                  <a:pt x="0" y="0"/>
                </a:moveTo>
                <a:lnTo>
                  <a:pt x="388" y="626"/>
                </a:lnTo>
                <a:lnTo>
                  <a:pt x="1879" y="626"/>
                </a:lnTo>
                <a:lnTo>
                  <a:pt x="1319"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3" name="Google Shape;3263;p248"/>
          <p:cNvSpPr/>
          <p:nvPr/>
        </p:nvSpPr>
        <p:spPr>
          <a:xfrm>
            <a:off x="1819275" y="5091113"/>
            <a:ext cx="955675" cy="307975"/>
          </a:xfrm>
          <a:custGeom>
            <a:rect b="b" l="l" r="r" t="t"/>
            <a:pathLst>
              <a:path extrusionOk="0" h="857" w="2656">
                <a:moveTo>
                  <a:pt x="0" y="856"/>
                </a:moveTo>
                <a:lnTo>
                  <a:pt x="1067" y="0"/>
                </a:lnTo>
                <a:lnTo>
                  <a:pt x="2655" y="0"/>
                </a:lnTo>
                <a:lnTo>
                  <a:pt x="1888" y="856"/>
                </a:lnTo>
                <a:lnTo>
                  <a:pt x="0" y="85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4" name="Google Shape;3264;p248"/>
          <p:cNvSpPr/>
          <p:nvPr/>
        </p:nvSpPr>
        <p:spPr>
          <a:xfrm>
            <a:off x="3146425" y="5091113"/>
            <a:ext cx="665163" cy="307975"/>
          </a:xfrm>
          <a:custGeom>
            <a:rect b="b" l="l" r="r" t="t"/>
            <a:pathLst>
              <a:path extrusionOk="0" h="857" w="1849">
                <a:moveTo>
                  <a:pt x="0" y="856"/>
                </a:moveTo>
                <a:lnTo>
                  <a:pt x="507" y="0"/>
                </a:lnTo>
                <a:lnTo>
                  <a:pt x="1848" y="0"/>
                </a:lnTo>
                <a:lnTo>
                  <a:pt x="1552" y="856"/>
                </a:lnTo>
                <a:lnTo>
                  <a:pt x="0" y="85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5" name="Google Shape;3265;p248"/>
          <p:cNvSpPr/>
          <p:nvPr/>
        </p:nvSpPr>
        <p:spPr>
          <a:xfrm>
            <a:off x="4268788" y="5091113"/>
            <a:ext cx="514350" cy="307975"/>
          </a:xfrm>
          <a:custGeom>
            <a:rect b="b" l="l" r="r" t="t"/>
            <a:pathLst>
              <a:path extrusionOk="0" h="857" w="1430">
                <a:moveTo>
                  <a:pt x="83" y="0"/>
                </a:moveTo>
                <a:lnTo>
                  <a:pt x="0" y="856"/>
                </a:lnTo>
                <a:lnTo>
                  <a:pt x="1429" y="856"/>
                </a:lnTo>
                <a:lnTo>
                  <a:pt x="1341" y="0"/>
                </a:lnTo>
                <a:lnTo>
                  <a:pt x="8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6" name="Google Shape;3266;p248"/>
          <p:cNvSpPr/>
          <p:nvPr/>
        </p:nvSpPr>
        <p:spPr>
          <a:xfrm>
            <a:off x="5241925" y="5091113"/>
            <a:ext cx="669925" cy="307975"/>
          </a:xfrm>
          <a:custGeom>
            <a:rect b="b" l="l" r="r" t="t"/>
            <a:pathLst>
              <a:path extrusionOk="0" h="857" w="1862">
                <a:moveTo>
                  <a:pt x="0" y="0"/>
                </a:moveTo>
                <a:lnTo>
                  <a:pt x="295" y="856"/>
                </a:lnTo>
                <a:lnTo>
                  <a:pt x="1861" y="856"/>
                </a:lnTo>
                <a:lnTo>
                  <a:pt x="1336"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7" name="Google Shape;3267;p248"/>
          <p:cNvSpPr/>
          <p:nvPr/>
        </p:nvSpPr>
        <p:spPr>
          <a:xfrm>
            <a:off x="2127250" y="5414963"/>
            <a:ext cx="1001713" cy="447675"/>
          </a:xfrm>
          <a:custGeom>
            <a:rect b="b" l="l" r="r" t="t"/>
            <a:pathLst>
              <a:path extrusionOk="0" h="1245" w="2784">
                <a:moveTo>
                  <a:pt x="0" y="1244"/>
                </a:moveTo>
                <a:lnTo>
                  <a:pt x="1058" y="0"/>
                </a:lnTo>
                <a:lnTo>
                  <a:pt x="2783" y="0"/>
                </a:lnTo>
                <a:lnTo>
                  <a:pt x="2042" y="1244"/>
                </a:lnTo>
                <a:lnTo>
                  <a:pt x="0" y="1244"/>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8" name="Google Shape;3268;p248"/>
          <p:cNvSpPr/>
          <p:nvPr/>
        </p:nvSpPr>
        <p:spPr>
          <a:xfrm>
            <a:off x="3563938" y="5414963"/>
            <a:ext cx="684212" cy="447675"/>
          </a:xfrm>
          <a:custGeom>
            <a:rect b="b" l="l" r="r" t="t"/>
            <a:pathLst>
              <a:path extrusionOk="0" h="1245" w="1902">
                <a:moveTo>
                  <a:pt x="0" y="1244"/>
                </a:moveTo>
                <a:lnTo>
                  <a:pt x="423" y="0"/>
                </a:lnTo>
                <a:lnTo>
                  <a:pt x="1901" y="0"/>
                </a:lnTo>
                <a:lnTo>
                  <a:pt x="1786" y="1244"/>
                </a:lnTo>
                <a:lnTo>
                  <a:pt x="0" y="1244"/>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9" name="Google Shape;3269;p248"/>
          <p:cNvSpPr/>
          <p:nvPr/>
        </p:nvSpPr>
        <p:spPr>
          <a:xfrm>
            <a:off x="4800600" y="5414963"/>
            <a:ext cx="690563" cy="447675"/>
          </a:xfrm>
          <a:custGeom>
            <a:rect b="b" l="l" r="r" t="t"/>
            <a:pathLst>
              <a:path extrusionOk="0" h="1245" w="1920">
                <a:moveTo>
                  <a:pt x="0" y="0"/>
                </a:moveTo>
                <a:lnTo>
                  <a:pt x="127" y="1244"/>
                </a:lnTo>
                <a:lnTo>
                  <a:pt x="1919" y="1244"/>
                </a:lnTo>
                <a:lnTo>
                  <a:pt x="1495"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0" name="Google Shape;3270;p248"/>
          <p:cNvSpPr/>
          <p:nvPr/>
        </p:nvSpPr>
        <p:spPr>
          <a:xfrm>
            <a:off x="5927725" y="5414963"/>
            <a:ext cx="1003300" cy="447675"/>
          </a:xfrm>
          <a:custGeom>
            <a:rect b="b" l="l" r="r" t="t"/>
            <a:pathLst>
              <a:path extrusionOk="0" h="1245" w="2788">
                <a:moveTo>
                  <a:pt x="0" y="0"/>
                </a:moveTo>
                <a:lnTo>
                  <a:pt x="736" y="1244"/>
                </a:lnTo>
                <a:lnTo>
                  <a:pt x="2787" y="1244"/>
                </a:lnTo>
                <a:lnTo>
                  <a:pt x="1711"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1" name="Google Shape;3271;p248"/>
          <p:cNvSpPr/>
          <p:nvPr/>
        </p:nvSpPr>
        <p:spPr>
          <a:xfrm>
            <a:off x="661988" y="5880100"/>
            <a:ext cx="1449387" cy="479425"/>
          </a:xfrm>
          <a:custGeom>
            <a:rect b="b" l="l" r="r" t="t"/>
            <a:pathLst>
              <a:path extrusionOk="0" h="1333" w="4027">
                <a:moveTo>
                  <a:pt x="0" y="1332"/>
                </a:moveTo>
                <a:lnTo>
                  <a:pt x="1640" y="0"/>
                </a:lnTo>
                <a:lnTo>
                  <a:pt x="4026" y="0"/>
                </a:lnTo>
                <a:lnTo>
                  <a:pt x="2871" y="1332"/>
                </a:lnTo>
                <a:lnTo>
                  <a:pt x="0" y="1332"/>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2" name="Google Shape;3272;p248"/>
          <p:cNvSpPr/>
          <p:nvPr/>
        </p:nvSpPr>
        <p:spPr>
          <a:xfrm>
            <a:off x="2587625" y="5880100"/>
            <a:ext cx="957263" cy="479425"/>
          </a:xfrm>
          <a:custGeom>
            <a:rect b="b" l="l" r="r" t="t"/>
            <a:pathLst>
              <a:path extrusionOk="0" h="1333" w="2660">
                <a:moveTo>
                  <a:pt x="0" y="1332"/>
                </a:moveTo>
                <a:lnTo>
                  <a:pt x="780" y="0"/>
                </a:lnTo>
                <a:lnTo>
                  <a:pt x="2659" y="0"/>
                </a:lnTo>
                <a:lnTo>
                  <a:pt x="2209" y="1332"/>
                </a:lnTo>
                <a:lnTo>
                  <a:pt x="0" y="1332"/>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3" name="Google Shape;3273;p248"/>
          <p:cNvSpPr/>
          <p:nvPr/>
        </p:nvSpPr>
        <p:spPr>
          <a:xfrm>
            <a:off x="4167188" y="5880100"/>
            <a:ext cx="719137" cy="479425"/>
          </a:xfrm>
          <a:custGeom>
            <a:rect b="b" l="l" r="r" t="t"/>
            <a:pathLst>
              <a:path extrusionOk="0" h="1333" w="1999">
                <a:moveTo>
                  <a:pt x="0" y="1332"/>
                </a:moveTo>
                <a:lnTo>
                  <a:pt x="132" y="0"/>
                </a:lnTo>
                <a:lnTo>
                  <a:pt x="1852" y="0"/>
                </a:lnTo>
                <a:lnTo>
                  <a:pt x="1998" y="1332"/>
                </a:lnTo>
                <a:lnTo>
                  <a:pt x="0" y="1332"/>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4" name="Google Shape;3274;p248"/>
          <p:cNvSpPr/>
          <p:nvPr/>
        </p:nvSpPr>
        <p:spPr>
          <a:xfrm>
            <a:off x="5507038" y="5880100"/>
            <a:ext cx="960437" cy="479425"/>
          </a:xfrm>
          <a:custGeom>
            <a:rect b="b" l="l" r="r" t="t"/>
            <a:pathLst>
              <a:path extrusionOk="0" h="1333" w="2670">
                <a:moveTo>
                  <a:pt x="0" y="0"/>
                </a:moveTo>
                <a:lnTo>
                  <a:pt x="428" y="1332"/>
                </a:lnTo>
                <a:lnTo>
                  <a:pt x="2669" y="1332"/>
                </a:lnTo>
                <a:lnTo>
                  <a:pt x="1888"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275" name="Google Shape;3275;p248"/>
          <p:cNvGrpSpPr/>
          <p:nvPr/>
        </p:nvGrpSpPr>
        <p:grpSpPr>
          <a:xfrm>
            <a:off x="2813050" y="4546600"/>
            <a:ext cx="3003551" cy="38101"/>
            <a:chOff x="1772" y="2864"/>
            <a:chExt cx="1892" cy="24"/>
          </a:xfrm>
        </p:grpSpPr>
        <p:sp>
          <p:nvSpPr>
            <p:cNvPr id="3276" name="Google Shape;3276;p248"/>
            <p:cNvSpPr/>
            <p:nvPr/>
          </p:nvSpPr>
          <p:spPr>
            <a:xfrm>
              <a:off x="1772" y="2868"/>
              <a:ext cx="266" cy="20"/>
            </a:xfrm>
            <a:custGeom>
              <a:rect b="b" l="l" r="r" t="t"/>
              <a:pathLst>
                <a:path extrusionOk="0" h="88" w="1174">
                  <a:moveTo>
                    <a:pt x="0" y="87"/>
                  </a:moveTo>
                  <a:lnTo>
                    <a:pt x="1058" y="87"/>
                  </a:lnTo>
                  <a:lnTo>
                    <a:pt x="1173" y="0"/>
                  </a:lnTo>
                  <a:lnTo>
                    <a:pt x="158" y="0"/>
                  </a:lnTo>
                  <a:lnTo>
                    <a:pt x="0" y="8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7" name="Google Shape;3277;p248"/>
            <p:cNvSpPr/>
            <p:nvPr/>
          </p:nvSpPr>
          <p:spPr>
            <a:xfrm>
              <a:off x="2281" y="2868"/>
              <a:ext cx="230" cy="20"/>
            </a:xfrm>
            <a:custGeom>
              <a:rect b="b" l="l" r="r" t="t"/>
              <a:pathLst>
                <a:path extrusionOk="0" h="88" w="1015">
                  <a:moveTo>
                    <a:pt x="0" y="87"/>
                  </a:moveTo>
                  <a:lnTo>
                    <a:pt x="74" y="0"/>
                  </a:lnTo>
                  <a:lnTo>
                    <a:pt x="1014" y="0"/>
                  </a:lnTo>
                  <a:lnTo>
                    <a:pt x="966" y="87"/>
                  </a:lnTo>
                  <a:lnTo>
                    <a:pt x="0" y="8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8" name="Google Shape;3278;p248"/>
            <p:cNvSpPr/>
            <p:nvPr/>
          </p:nvSpPr>
          <p:spPr>
            <a:xfrm>
              <a:off x="2743" y="2868"/>
              <a:ext cx="217" cy="20"/>
            </a:xfrm>
            <a:custGeom>
              <a:rect b="b" l="l" r="r" t="t"/>
              <a:pathLst>
                <a:path extrusionOk="0" h="88" w="958">
                  <a:moveTo>
                    <a:pt x="4" y="0"/>
                  </a:moveTo>
                  <a:lnTo>
                    <a:pt x="0" y="87"/>
                  </a:lnTo>
                  <a:lnTo>
                    <a:pt x="957" y="87"/>
                  </a:lnTo>
                  <a:lnTo>
                    <a:pt x="944" y="0"/>
                  </a:lnTo>
                  <a:lnTo>
                    <a:pt x="4"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79" name="Google Shape;3279;p248"/>
            <p:cNvSpPr/>
            <p:nvPr/>
          </p:nvSpPr>
          <p:spPr>
            <a:xfrm>
              <a:off x="3189" y="2868"/>
              <a:ext cx="231" cy="20"/>
            </a:xfrm>
            <a:custGeom>
              <a:rect b="b" l="l" r="r" t="t"/>
              <a:pathLst>
                <a:path extrusionOk="0" h="88" w="1020">
                  <a:moveTo>
                    <a:pt x="0" y="0"/>
                  </a:moveTo>
                  <a:lnTo>
                    <a:pt x="39" y="87"/>
                  </a:lnTo>
                  <a:lnTo>
                    <a:pt x="1019" y="87"/>
                  </a:lnTo>
                  <a:lnTo>
                    <a:pt x="95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280" name="Google Shape;3280;p248"/>
            <p:cNvCxnSpPr/>
            <p:nvPr/>
          </p:nvCxnSpPr>
          <p:spPr>
            <a:xfrm>
              <a:off x="1808" y="2864"/>
              <a:ext cx="1856" cy="1"/>
            </a:xfrm>
            <a:prstGeom prst="straightConnector1">
              <a:avLst/>
            </a:prstGeom>
            <a:noFill/>
            <a:ln cap="flat" cmpd="sng" w="25550">
              <a:solidFill>
                <a:srgbClr val="000000"/>
              </a:solidFill>
              <a:prstDash val="solid"/>
              <a:round/>
              <a:headEnd len="sm" w="sm" type="none"/>
              <a:tailEnd len="sm" w="sm" type="none"/>
            </a:ln>
          </p:spPr>
        </p:cxnSp>
      </p:grpSp>
      <p:grpSp>
        <p:nvGrpSpPr>
          <p:cNvPr id="3281" name="Google Shape;3281;p248"/>
          <p:cNvGrpSpPr/>
          <p:nvPr/>
        </p:nvGrpSpPr>
        <p:grpSpPr>
          <a:xfrm>
            <a:off x="2497138" y="4694238"/>
            <a:ext cx="3441699" cy="144462"/>
            <a:chOff x="1573" y="2957"/>
            <a:chExt cx="2168" cy="91"/>
          </a:xfrm>
        </p:grpSpPr>
        <p:sp>
          <p:nvSpPr>
            <p:cNvPr id="3282" name="Google Shape;3282;p248"/>
            <p:cNvSpPr/>
            <p:nvPr/>
          </p:nvSpPr>
          <p:spPr>
            <a:xfrm>
              <a:off x="1573" y="2958"/>
              <a:ext cx="393" cy="90"/>
            </a:xfrm>
            <a:custGeom>
              <a:rect b="b" l="l" r="r" t="t"/>
              <a:pathLst>
                <a:path extrusionOk="0" h="398" w="1731">
                  <a:moveTo>
                    <a:pt x="0" y="397"/>
                  </a:moveTo>
                  <a:lnTo>
                    <a:pt x="534" y="0"/>
                  </a:lnTo>
                  <a:lnTo>
                    <a:pt x="1730" y="0"/>
                  </a:lnTo>
                  <a:lnTo>
                    <a:pt x="1346" y="397"/>
                  </a:lnTo>
                  <a:lnTo>
                    <a:pt x="0" y="39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83" name="Google Shape;3283;p248"/>
            <p:cNvSpPr/>
            <p:nvPr/>
          </p:nvSpPr>
          <p:spPr>
            <a:xfrm>
              <a:off x="2186" y="2958"/>
              <a:ext cx="297" cy="90"/>
            </a:xfrm>
            <a:custGeom>
              <a:rect b="b" l="l" r="r" t="t"/>
              <a:pathLst>
                <a:path extrusionOk="0" h="398" w="1311">
                  <a:moveTo>
                    <a:pt x="0" y="397"/>
                  </a:moveTo>
                  <a:lnTo>
                    <a:pt x="251" y="0"/>
                  </a:lnTo>
                  <a:lnTo>
                    <a:pt x="1310" y="0"/>
                  </a:lnTo>
                  <a:lnTo>
                    <a:pt x="1151" y="397"/>
                  </a:lnTo>
                  <a:lnTo>
                    <a:pt x="0" y="39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84" name="Google Shape;3284;p248"/>
            <p:cNvSpPr/>
            <p:nvPr/>
          </p:nvSpPr>
          <p:spPr>
            <a:xfrm>
              <a:off x="2724" y="2958"/>
              <a:ext cx="252" cy="90"/>
            </a:xfrm>
            <a:custGeom>
              <a:rect b="b" l="l" r="r" t="t"/>
              <a:pathLst>
                <a:path extrusionOk="0" h="398" w="1113">
                  <a:moveTo>
                    <a:pt x="0" y="397"/>
                  </a:moveTo>
                  <a:lnTo>
                    <a:pt x="52" y="0"/>
                  </a:lnTo>
                  <a:lnTo>
                    <a:pt x="1072" y="0"/>
                  </a:lnTo>
                  <a:lnTo>
                    <a:pt x="1112" y="397"/>
                  </a:lnTo>
                  <a:lnTo>
                    <a:pt x="0" y="397"/>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85" name="Google Shape;3285;p248"/>
            <p:cNvSpPr/>
            <p:nvPr/>
          </p:nvSpPr>
          <p:spPr>
            <a:xfrm>
              <a:off x="3222" y="2958"/>
              <a:ext cx="293" cy="90"/>
            </a:xfrm>
            <a:custGeom>
              <a:rect b="b" l="l" r="r" t="t"/>
              <a:pathLst>
                <a:path extrusionOk="0" h="398" w="1294">
                  <a:moveTo>
                    <a:pt x="0" y="0"/>
                  </a:moveTo>
                  <a:lnTo>
                    <a:pt x="136" y="397"/>
                  </a:lnTo>
                  <a:lnTo>
                    <a:pt x="1293" y="397"/>
                  </a:lnTo>
                  <a:lnTo>
                    <a:pt x="103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286" name="Google Shape;3286;p248"/>
            <p:cNvCxnSpPr/>
            <p:nvPr/>
          </p:nvCxnSpPr>
          <p:spPr>
            <a:xfrm>
              <a:off x="1693" y="2957"/>
              <a:ext cx="2048" cy="1"/>
            </a:xfrm>
            <a:prstGeom prst="straightConnector1">
              <a:avLst/>
            </a:prstGeom>
            <a:noFill/>
            <a:ln cap="flat" cmpd="sng" w="50750">
              <a:solidFill>
                <a:srgbClr val="000000"/>
              </a:solidFill>
              <a:prstDash val="solid"/>
              <a:round/>
              <a:headEnd len="sm" w="sm" type="none"/>
              <a:tailEnd len="sm" w="sm" type="none"/>
            </a:ln>
          </p:spPr>
        </p:cxnSp>
      </p:grpSp>
      <p:cxnSp>
        <p:nvCxnSpPr>
          <p:cNvPr id="3287" name="Google Shape;3287;p248"/>
          <p:cNvCxnSpPr/>
          <p:nvPr/>
        </p:nvCxnSpPr>
        <p:spPr>
          <a:xfrm>
            <a:off x="2514600" y="4851400"/>
            <a:ext cx="3546475" cy="1588"/>
          </a:xfrm>
          <a:prstGeom prst="straightConnector1">
            <a:avLst/>
          </a:prstGeom>
          <a:noFill/>
          <a:ln cap="flat" cmpd="sng" w="50750">
            <a:solidFill>
              <a:srgbClr val="000000"/>
            </a:solidFill>
            <a:prstDash val="solid"/>
            <a:round/>
            <a:headEnd len="sm" w="sm" type="none"/>
            <a:tailEnd len="sm" w="sm" type="none"/>
          </a:ln>
        </p:spPr>
      </p:cxnSp>
      <p:cxnSp>
        <p:nvCxnSpPr>
          <p:cNvPr id="3288" name="Google Shape;3288;p248"/>
          <p:cNvCxnSpPr/>
          <p:nvPr/>
        </p:nvCxnSpPr>
        <p:spPr>
          <a:xfrm>
            <a:off x="2214563" y="5095875"/>
            <a:ext cx="4068762" cy="1588"/>
          </a:xfrm>
          <a:prstGeom prst="straightConnector1">
            <a:avLst/>
          </a:prstGeom>
          <a:noFill/>
          <a:ln cap="flat" cmpd="sng" w="50750">
            <a:solidFill>
              <a:srgbClr val="000000"/>
            </a:solidFill>
            <a:prstDash val="solid"/>
            <a:round/>
            <a:headEnd len="sm" w="sm" type="none"/>
            <a:tailEnd len="sm" w="sm" type="none"/>
          </a:ln>
        </p:spPr>
      </p:cxnSp>
      <p:cxnSp>
        <p:nvCxnSpPr>
          <p:cNvPr id="3289" name="Google Shape;3289;p248"/>
          <p:cNvCxnSpPr/>
          <p:nvPr/>
        </p:nvCxnSpPr>
        <p:spPr>
          <a:xfrm flipH="1" rot="10800000">
            <a:off x="1828800" y="5405438"/>
            <a:ext cx="4721225" cy="6350"/>
          </a:xfrm>
          <a:prstGeom prst="straightConnector1">
            <a:avLst/>
          </a:prstGeom>
          <a:noFill/>
          <a:ln cap="flat" cmpd="sng" w="50750">
            <a:solidFill>
              <a:srgbClr val="000000"/>
            </a:solidFill>
            <a:prstDash val="solid"/>
            <a:round/>
            <a:headEnd len="sm" w="sm" type="none"/>
            <a:tailEnd len="sm" w="sm" type="none"/>
          </a:ln>
        </p:spPr>
      </p:cxnSp>
      <p:cxnSp>
        <p:nvCxnSpPr>
          <p:cNvPr id="3290" name="Google Shape;3290;p248"/>
          <p:cNvCxnSpPr/>
          <p:nvPr/>
        </p:nvCxnSpPr>
        <p:spPr>
          <a:xfrm>
            <a:off x="1239838" y="5876925"/>
            <a:ext cx="5719762" cy="1588"/>
          </a:xfrm>
          <a:prstGeom prst="straightConnector1">
            <a:avLst/>
          </a:prstGeom>
          <a:noFill/>
          <a:ln cap="flat" cmpd="sng" w="50750">
            <a:solidFill>
              <a:srgbClr val="000000"/>
            </a:solidFill>
            <a:prstDash val="solid"/>
            <a:round/>
            <a:headEnd len="sm" w="sm" type="none"/>
            <a:tailEnd len="sm" w="sm" type="none"/>
          </a:ln>
        </p:spPr>
      </p:cxnSp>
      <p:cxnSp>
        <p:nvCxnSpPr>
          <p:cNvPr id="3291" name="Google Shape;3291;p248"/>
          <p:cNvCxnSpPr/>
          <p:nvPr/>
        </p:nvCxnSpPr>
        <p:spPr>
          <a:xfrm>
            <a:off x="639763" y="6384925"/>
            <a:ext cx="6726237" cy="1588"/>
          </a:xfrm>
          <a:prstGeom prst="straightConnector1">
            <a:avLst/>
          </a:prstGeom>
          <a:noFill/>
          <a:ln cap="flat" cmpd="sng" w="50750">
            <a:solidFill>
              <a:srgbClr val="000000"/>
            </a:solidFill>
            <a:prstDash val="solid"/>
            <a:round/>
            <a:headEnd len="sm" w="sm" type="none"/>
            <a:tailEnd len="sm" w="sm" type="none"/>
          </a:ln>
        </p:spPr>
      </p:cxnSp>
      <p:sp>
        <p:nvSpPr>
          <p:cNvPr id="3292" name="Google Shape;3292;p248"/>
          <p:cNvSpPr/>
          <p:nvPr/>
        </p:nvSpPr>
        <p:spPr>
          <a:xfrm>
            <a:off x="3133725" y="4598988"/>
            <a:ext cx="471488" cy="80962"/>
          </a:xfrm>
          <a:custGeom>
            <a:rect b="b" l="l" r="r" t="t"/>
            <a:pathLst>
              <a:path extrusionOk="0" h="226" w="1311">
                <a:moveTo>
                  <a:pt x="0" y="225"/>
                </a:moveTo>
                <a:lnTo>
                  <a:pt x="202" y="0"/>
                </a:lnTo>
                <a:lnTo>
                  <a:pt x="1310" y="0"/>
                </a:lnTo>
                <a:lnTo>
                  <a:pt x="1178" y="225"/>
                </a:lnTo>
                <a:lnTo>
                  <a:pt x="0" y="22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3" name="Google Shape;3293;p248"/>
          <p:cNvSpPr/>
          <p:nvPr/>
        </p:nvSpPr>
        <p:spPr>
          <a:xfrm>
            <a:off x="3957638" y="4598988"/>
            <a:ext cx="377825" cy="80962"/>
          </a:xfrm>
          <a:custGeom>
            <a:rect b="b" l="l" r="r" t="t"/>
            <a:pathLst>
              <a:path extrusionOk="0" h="226" w="1051">
                <a:moveTo>
                  <a:pt x="0" y="225"/>
                </a:moveTo>
                <a:lnTo>
                  <a:pt x="83" y="0"/>
                </a:lnTo>
                <a:lnTo>
                  <a:pt x="1050" y="0"/>
                </a:lnTo>
                <a:lnTo>
                  <a:pt x="1019" y="225"/>
                </a:lnTo>
                <a:lnTo>
                  <a:pt x="0" y="22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4" name="Google Shape;3294;p248"/>
          <p:cNvSpPr/>
          <p:nvPr/>
        </p:nvSpPr>
        <p:spPr>
          <a:xfrm>
            <a:off x="4718050" y="4598988"/>
            <a:ext cx="381000" cy="80962"/>
          </a:xfrm>
          <a:custGeom>
            <a:rect b="b" l="l" r="r" t="t"/>
            <a:pathLst>
              <a:path extrusionOk="0" h="226" w="1059">
                <a:moveTo>
                  <a:pt x="30" y="225"/>
                </a:moveTo>
                <a:lnTo>
                  <a:pt x="0" y="0"/>
                </a:lnTo>
                <a:lnTo>
                  <a:pt x="957" y="0"/>
                </a:lnTo>
                <a:lnTo>
                  <a:pt x="1058" y="225"/>
                </a:lnTo>
                <a:lnTo>
                  <a:pt x="30" y="22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5" name="Google Shape;3295;p248"/>
          <p:cNvSpPr/>
          <p:nvPr/>
        </p:nvSpPr>
        <p:spPr>
          <a:xfrm>
            <a:off x="5445125" y="4598988"/>
            <a:ext cx="476250" cy="80962"/>
          </a:xfrm>
          <a:custGeom>
            <a:rect b="b" l="l" r="r" t="t"/>
            <a:pathLst>
              <a:path extrusionOk="0" h="226" w="1325">
                <a:moveTo>
                  <a:pt x="154" y="225"/>
                </a:moveTo>
                <a:lnTo>
                  <a:pt x="0" y="0"/>
                </a:lnTo>
                <a:lnTo>
                  <a:pt x="1103" y="0"/>
                </a:lnTo>
                <a:lnTo>
                  <a:pt x="1324" y="225"/>
                </a:lnTo>
                <a:lnTo>
                  <a:pt x="154" y="22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296" name="Google Shape;3296;p248"/>
          <p:cNvCxnSpPr/>
          <p:nvPr/>
        </p:nvCxnSpPr>
        <p:spPr>
          <a:xfrm>
            <a:off x="2828925" y="4592638"/>
            <a:ext cx="3028950" cy="1587"/>
          </a:xfrm>
          <a:prstGeom prst="straightConnector1">
            <a:avLst/>
          </a:prstGeom>
          <a:noFill/>
          <a:ln cap="flat" cmpd="sng" w="25550">
            <a:solidFill>
              <a:srgbClr val="000000"/>
            </a:solidFill>
            <a:prstDash val="solid"/>
            <a:round/>
            <a:headEnd len="sm" w="sm" type="none"/>
            <a:tailEnd len="sm" w="sm" type="none"/>
          </a:ln>
        </p:spPr>
      </p:cxnSp>
      <p:sp>
        <p:nvSpPr>
          <p:cNvPr id="3297" name="Google Shape;3297;p248"/>
          <p:cNvSpPr/>
          <p:nvPr/>
        </p:nvSpPr>
        <p:spPr>
          <a:xfrm>
            <a:off x="3238500" y="4508500"/>
            <a:ext cx="436563" cy="23813"/>
          </a:xfrm>
          <a:custGeom>
            <a:rect b="b" l="l" r="r" t="t"/>
            <a:pathLst>
              <a:path extrusionOk="0" h="67" w="1214">
                <a:moveTo>
                  <a:pt x="0" y="66"/>
                </a:moveTo>
                <a:lnTo>
                  <a:pt x="189" y="0"/>
                </a:lnTo>
                <a:lnTo>
                  <a:pt x="1213" y="0"/>
                </a:lnTo>
                <a:lnTo>
                  <a:pt x="1090" y="66"/>
                </a:lnTo>
                <a:lnTo>
                  <a:pt x="0"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8" name="Google Shape;3298;p248"/>
          <p:cNvSpPr/>
          <p:nvPr/>
        </p:nvSpPr>
        <p:spPr>
          <a:xfrm>
            <a:off x="4002088" y="4508500"/>
            <a:ext cx="349250" cy="23813"/>
          </a:xfrm>
          <a:custGeom>
            <a:rect b="b" l="l" r="r" t="t"/>
            <a:pathLst>
              <a:path extrusionOk="0" h="67" w="971">
                <a:moveTo>
                  <a:pt x="0" y="66"/>
                </a:moveTo>
                <a:lnTo>
                  <a:pt x="79" y="0"/>
                </a:lnTo>
                <a:lnTo>
                  <a:pt x="970" y="0"/>
                </a:lnTo>
                <a:lnTo>
                  <a:pt x="944" y="66"/>
                </a:lnTo>
                <a:lnTo>
                  <a:pt x="0"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9" name="Google Shape;3299;p248"/>
          <p:cNvSpPr/>
          <p:nvPr/>
        </p:nvSpPr>
        <p:spPr>
          <a:xfrm>
            <a:off x="4706938" y="4508500"/>
            <a:ext cx="352425" cy="23813"/>
          </a:xfrm>
          <a:custGeom>
            <a:rect b="b" l="l" r="r" t="t"/>
            <a:pathLst>
              <a:path extrusionOk="0" h="67" w="980">
                <a:moveTo>
                  <a:pt x="26" y="66"/>
                </a:moveTo>
                <a:lnTo>
                  <a:pt x="0" y="0"/>
                </a:lnTo>
                <a:lnTo>
                  <a:pt x="886" y="0"/>
                </a:lnTo>
                <a:lnTo>
                  <a:pt x="979" y="66"/>
                </a:lnTo>
                <a:lnTo>
                  <a:pt x="26"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00" name="Google Shape;3300;p248"/>
          <p:cNvSpPr/>
          <p:nvPr/>
        </p:nvSpPr>
        <p:spPr>
          <a:xfrm>
            <a:off x="5380038" y="4508500"/>
            <a:ext cx="441325" cy="23813"/>
          </a:xfrm>
          <a:custGeom>
            <a:rect b="b" l="l" r="r" t="t"/>
            <a:pathLst>
              <a:path extrusionOk="0" h="67" w="1227">
                <a:moveTo>
                  <a:pt x="141" y="66"/>
                </a:moveTo>
                <a:lnTo>
                  <a:pt x="0" y="0"/>
                </a:lnTo>
                <a:lnTo>
                  <a:pt x="1019" y="0"/>
                </a:lnTo>
                <a:lnTo>
                  <a:pt x="1226" y="66"/>
                </a:lnTo>
                <a:lnTo>
                  <a:pt x="141" y="6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301" name="Google Shape;3301;p248"/>
          <p:cNvCxnSpPr/>
          <p:nvPr/>
        </p:nvCxnSpPr>
        <p:spPr>
          <a:xfrm>
            <a:off x="2928938" y="4503738"/>
            <a:ext cx="2849562" cy="1587"/>
          </a:xfrm>
          <a:prstGeom prst="straightConnector1">
            <a:avLst/>
          </a:prstGeom>
          <a:noFill/>
          <a:ln cap="flat" cmpd="sng" w="25550">
            <a:solidFill>
              <a:srgbClr val="000000"/>
            </a:solidFill>
            <a:prstDash val="solid"/>
            <a:round/>
            <a:headEnd len="sm" w="sm" type="none"/>
            <a:tailEnd len="sm" w="sm" type="none"/>
          </a:ln>
        </p:spPr>
      </p:cxnSp>
      <p:grpSp>
        <p:nvGrpSpPr>
          <p:cNvPr id="3302" name="Google Shape;3302;p248"/>
          <p:cNvGrpSpPr/>
          <p:nvPr/>
        </p:nvGrpSpPr>
        <p:grpSpPr>
          <a:xfrm>
            <a:off x="654050" y="4492625"/>
            <a:ext cx="6718300" cy="1884363"/>
            <a:chOff x="412" y="2830"/>
            <a:chExt cx="4232" cy="1187"/>
          </a:xfrm>
        </p:grpSpPr>
        <p:cxnSp>
          <p:nvCxnSpPr>
            <p:cNvPr id="3303" name="Google Shape;3303;p248"/>
            <p:cNvCxnSpPr/>
            <p:nvPr/>
          </p:nvCxnSpPr>
          <p:spPr>
            <a:xfrm flipH="1">
              <a:off x="2624" y="2832"/>
              <a:ext cx="121" cy="1185"/>
            </a:xfrm>
            <a:prstGeom prst="straightConnector1">
              <a:avLst/>
            </a:prstGeom>
            <a:noFill/>
            <a:ln cap="flat" cmpd="sng" w="50750">
              <a:solidFill>
                <a:srgbClr val="000000"/>
              </a:solidFill>
              <a:prstDash val="solid"/>
              <a:round/>
              <a:headEnd len="sm" w="sm" type="none"/>
              <a:tailEnd len="sm" w="sm" type="none"/>
            </a:ln>
          </p:spPr>
        </p:cxnSp>
        <p:cxnSp>
          <p:nvCxnSpPr>
            <p:cNvPr id="3304" name="Google Shape;3304;p248"/>
            <p:cNvCxnSpPr/>
            <p:nvPr/>
          </p:nvCxnSpPr>
          <p:spPr>
            <a:xfrm>
              <a:off x="2963" y="2838"/>
              <a:ext cx="125" cy="1179"/>
            </a:xfrm>
            <a:prstGeom prst="straightConnector1">
              <a:avLst/>
            </a:prstGeom>
            <a:noFill/>
            <a:ln cap="flat" cmpd="sng" w="50750">
              <a:solidFill>
                <a:srgbClr val="000000"/>
              </a:solidFill>
              <a:prstDash val="solid"/>
              <a:round/>
              <a:headEnd len="sm" w="sm" type="none"/>
              <a:tailEnd len="sm" w="sm" type="none"/>
            </a:ln>
          </p:spPr>
        </p:cxnSp>
        <p:cxnSp>
          <p:nvCxnSpPr>
            <p:cNvPr id="3305" name="Google Shape;3305;p248"/>
            <p:cNvCxnSpPr/>
            <p:nvPr/>
          </p:nvCxnSpPr>
          <p:spPr>
            <a:xfrm>
              <a:off x="3180" y="2837"/>
              <a:ext cx="392" cy="1180"/>
            </a:xfrm>
            <a:prstGeom prst="straightConnector1">
              <a:avLst/>
            </a:prstGeom>
            <a:noFill/>
            <a:ln cap="flat" cmpd="sng" w="50750">
              <a:solidFill>
                <a:srgbClr val="000000"/>
              </a:solidFill>
              <a:prstDash val="solid"/>
              <a:round/>
              <a:headEnd len="sm" w="sm" type="none"/>
              <a:tailEnd len="sm" w="sm" type="none"/>
            </a:ln>
          </p:spPr>
        </p:cxnSp>
        <p:cxnSp>
          <p:nvCxnSpPr>
            <p:cNvPr id="3306" name="Google Shape;3306;p248"/>
            <p:cNvCxnSpPr/>
            <p:nvPr/>
          </p:nvCxnSpPr>
          <p:spPr>
            <a:xfrm flipH="1">
              <a:off x="412" y="2830"/>
              <a:ext cx="1439" cy="1187"/>
            </a:xfrm>
            <a:prstGeom prst="straightConnector1">
              <a:avLst/>
            </a:prstGeom>
            <a:noFill/>
            <a:ln cap="flat" cmpd="sng" w="50750">
              <a:solidFill>
                <a:srgbClr val="000000"/>
              </a:solidFill>
              <a:prstDash val="solid"/>
              <a:round/>
              <a:headEnd len="sm" w="sm" type="none"/>
              <a:tailEnd len="sm" w="sm" type="none"/>
            </a:ln>
          </p:spPr>
        </p:cxnSp>
        <p:cxnSp>
          <p:nvCxnSpPr>
            <p:cNvPr id="3307" name="Google Shape;3307;p248"/>
            <p:cNvCxnSpPr/>
            <p:nvPr/>
          </p:nvCxnSpPr>
          <p:spPr>
            <a:xfrm flipH="1">
              <a:off x="1067" y="2837"/>
              <a:ext cx="1004" cy="1180"/>
            </a:xfrm>
            <a:prstGeom prst="straightConnector1">
              <a:avLst/>
            </a:prstGeom>
            <a:noFill/>
            <a:ln cap="flat" cmpd="sng" w="50750">
              <a:solidFill>
                <a:srgbClr val="000000"/>
              </a:solidFill>
              <a:prstDash val="solid"/>
              <a:round/>
              <a:headEnd len="sm" w="sm" type="none"/>
              <a:tailEnd len="sm" w="sm" type="none"/>
            </a:ln>
          </p:spPr>
        </p:cxnSp>
        <p:cxnSp>
          <p:nvCxnSpPr>
            <p:cNvPr id="3308" name="Google Shape;3308;p248"/>
            <p:cNvCxnSpPr/>
            <p:nvPr/>
          </p:nvCxnSpPr>
          <p:spPr>
            <a:xfrm flipH="1">
              <a:off x="1624" y="2835"/>
              <a:ext cx="687" cy="1182"/>
            </a:xfrm>
            <a:prstGeom prst="straightConnector1">
              <a:avLst/>
            </a:prstGeom>
            <a:noFill/>
            <a:ln cap="flat" cmpd="sng" w="50750">
              <a:solidFill>
                <a:srgbClr val="000000"/>
              </a:solidFill>
              <a:prstDash val="solid"/>
              <a:round/>
              <a:headEnd len="sm" w="sm" type="none"/>
              <a:tailEnd len="sm" w="sm" type="none"/>
            </a:ln>
          </p:spPr>
        </p:cxnSp>
        <p:cxnSp>
          <p:nvCxnSpPr>
            <p:cNvPr id="3309" name="Google Shape;3309;p248"/>
            <p:cNvCxnSpPr/>
            <p:nvPr/>
          </p:nvCxnSpPr>
          <p:spPr>
            <a:xfrm flipH="1">
              <a:off x="2136" y="2835"/>
              <a:ext cx="391" cy="1182"/>
            </a:xfrm>
            <a:prstGeom prst="straightConnector1">
              <a:avLst/>
            </a:prstGeom>
            <a:noFill/>
            <a:ln cap="flat" cmpd="sng" w="50750">
              <a:solidFill>
                <a:srgbClr val="000000"/>
              </a:solidFill>
              <a:prstDash val="solid"/>
              <a:round/>
              <a:headEnd len="sm" w="sm" type="none"/>
              <a:tailEnd len="sm" w="sm" type="none"/>
            </a:ln>
          </p:spPr>
        </p:cxnSp>
        <p:cxnSp>
          <p:nvCxnSpPr>
            <p:cNvPr id="3310" name="Google Shape;3310;p248"/>
            <p:cNvCxnSpPr/>
            <p:nvPr/>
          </p:nvCxnSpPr>
          <p:spPr>
            <a:xfrm>
              <a:off x="3637" y="2837"/>
              <a:ext cx="1007" cy="1180"/>
            </a:xfrm>
            <a:prstGeom prst="straightConnector1">
              <a:avLst/>
            </a:prstGeom>
            <a:noFill/>
            <a:ln cap="flat" cmpd="sng" w="50750">
              <a:solidFill>
                <a:srgbClr val="000000"/>
              </a:solidFill>
              <a:prstDash val="solid"/>
              <a:round/>
              <a:headEnd len="sm" w="sm" type="none"/>
              <a:tailEnd len="sm" w="sm" type="none"/>
            </a:ln>
          </p:spPr>
        </p:cxnSp>
        <p:cxnSp>
          <p:nvCxnSpPr>
            <p:cNvPr id="3311" name="Google Shape;3311;p248"/>
            <p:cNvCxnSpPr/>
            <p:nvPr/>
          </p:nvCxnSpPr>
          <p:spPr>
            <a:xfrm>
              <a:off x="3395" y="2839"/>
              <a:ext cx="695" cy="1178"/>
            </a:xfrm>
            <a:prstGeom prst="straightConnector1">
              <a:avLst/>
            </a:prstGeom>
            <a:noFill/>
            <a:ln cap="flat" cmpd="sng" w="50750">
              <a:solidFill>
                <a:srgbClr val="000000"/>
              </a:solidFill>
              <a:prstDash val="solid"/>
              <a:round/>
              <a:headEnd len="sm" w="sm" type="none"/>
              <a:tailEnd len="sm" w="sm" type="none"/>
            </a:ln>
          </p:spPr>
        </p:cxnSp>
      </p:grpSp>
      <p:sp>
        <p:nvSpPr>
          <p:cNvPr id="3312" name="Google Shape;3312;p248"/>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The N-Queens Problem</a:t>
            </a:r>
            <a:endParaRPr/>
          </a:p>
        </p:txBody>
      </p:sp>
      <p:sp>
        <p:nvSpPr>
          <p:cNvPr id="3313" name="Google Shape;3313;p248"/>
          <p:cNvSpPr txBox="1"/>
          <p:nvPr>
            <p:ph idx="4294967295" type="body"/>
          </p:nvPr>
        </p:nvSpPr>
        <p:spPr>
          <a:xfrm>
            <a:off x="457200" y="1600200"/>
            <a:ext cx="403542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Two queens are not allowed in the same  row, or in the same column, or along the same diagonal.</a:t>
            </a:r>
            <a:endParaRPr/>
          </a:p>
        </p:txBody>
      </p:sp>
      <p:grpSp>
        <p:nvGrpSpPr>
          <p:cNvPr id="3314" name="Google Shape;3314;p248"/>
          <p:cNvGrpSpPr/>
          <p:nvPr/>
        </p:nvGrpSpPr>
        <p:grpSpPr>
          <a:xfrm>
            <a:off x="5776913" y="3251200"/>
            <a:ext cx="344488" cy="736601"/>
            <a:chOff x="3639" y="2048"/>
            <a:chExt cx="217" cy="464"/>
          </a:xfrm>
        </p:grpSpPr>
        <p:pic>
          <p:nvPicPr>
            <p:cNvPr id="3315" name="Google Shape;3315;p248"/>
            <p:cNvPicPr preferRelativeResize="0"/>
            <p:nvPr/>
          </p:nvPicPr>
          <p:blipFill rotWithShape="1">
            <a:blip r:embed="rId3">
              <a:alphaModFix/>
            </a:blip>
            <a:srcRect b="0" l="0" r="0" t="0"/>
            <a:stretch/>
          </p:blipFill>
          <p:spPr>
            <a:xfrm>
              <a:off x="3654" y="2133"/>
              <a:ext cx="176" cy="379"/>
            </a:xfrm>
            <a:prstGeom prst="rect">
              <a:avLst/>
            </a:prstGeom>
            <a:noFill/>
            <a:ln>
              <a:noFill/>
            </a:ln>
          </p:spPr>
        </p:pic>
        <p:pic>
          <p:nvPicPr>
            <p:cNvPr id="3316" name="Google Shape;3316;p248"/>
            <p:cNvPicPr preferRelativeResize="0"/>
            <p:nvPr/>
          </p:nvPicPr>
          <p:blipFill rotWithShape="1">
            <a:blip r:embed="rId4">
              <a:alphaModFix/>
            </a:blip>
            <a:srcRect b="0" l="0" r="0" t="15456"/>
            <a:stretch/>
          </p:blipFill>
          <p:spPr>
            <a:xfrm>
              <a:off x="3639" y="2048"/>
              <a:ext cx="217" cy="175"/>
            </a:xfrm>
            <a:prstGeom prst="rect">
              <a:avLst/>
            </a:prstGeom>
            <a:noFill/>
            <a:ln>
              <a:noFill/>
            </a:ln>
          </p:spPr>
        </p:pic>
      </p:grpSp>
      <p:grpSp>
        <p:nvGrpSpPr>
          <p:cNvPr id="3317" name="Google Shape;3317;p248"/>
          <p:cNvGrpSpPr/>
          <p:nvPr/>
        </p:nvGrpSpPr>
        <p:grpSpPr>
          <a:xfrm>
            <a:off x="5935663" y="3236913"/>
            <a:ext cx="476249" cy="830263"/>
            <a:chOff x="3739" y="2039"/>
            <a:chExt cx="300" cy="523"/>
          </a:xfrm>
        </p:grpSpPr>
        <p:pic>
          <p:nvPicPr>
            <p:cNvPr id="3318" name="Google Shape;3318;p248"/>
            <p:cNvPicPr preferRelativeResize="0"/>
            <p:nvPr/>
          </p:nvPicPr>
          <p:blipFill rotWithShape="1">
            <a:blip r:embed="rId5">
              <a:alphaModFix/>
            </a:blip>
            <a:srcRect b="0" l="0" r="0" t="0"/>
            <a:stretch/>
          </p:blipFill>
          <p:spPr>
            <a:xfrm>
              <a:off x="3760" y="2134"/>
              <a:ext cx="244" cy="428"/>
            </a:xfrm>
            <a:prstGeom prst="rect">
              <a:avLst/>
            </a:prstGeom>
            <a:noFill/>
            <a:ln>
              <a:noFill/>
            </a:ln>
          </p:spPr>
        </p:pic>
        <p:pic>
          <p:nvPicPr>
            <p:cNvPr id="3319" name="Google Shape;3319;p248"/>
            <p:cNvPicPr preferRelativeResize="0"/>
            <p:nvPr/>
          </p:nvPicPr>
          <p:blipFill rotWithShape="1">
            <a:blip r:embed="rId6">
              <a:alphaModFix/>
            </a:blip>
            <a:srcRect b="0" l="0" r="0" t="15448"/>
            <a:stretch/>
          </p:blipFill>
          <p:spPr>
            <a:xfrm>
              <a:off x="3739" y="2039"/>
              <a:ext cx="300" cy="197"/>
            </a:xfrm>
            <a:prstGeom prst="rect">
              <a:avLst/>
            </a:prstGeom>
            <a:noFill/>
            <a:ln>
              <a:noFill/>
            </a:ln>
          </p:spPr>
        </p:pic>
      </p:grpSp>
      <p:grpSp>
        <p:nvGrpSpPr>
          <p:cNvPr id="3320" name="Google Shape;3320;p248"/>
          <p:cNvGrpSpPr/>
          <p:nvPr/>
        </p:nvGrpSpPr>
        <p:grpSpPr>
          <a:xfrm>
            <a:off x="6454775" y="2836863"/>
            <a:ext cx="376238" cy="792162"/>
            <a:chOff x="4066" y="1787"/>
            <a:chExt cx="237" cy="499"/>
          </a:xfrm>
        </p:grpSpPr>
        <p:pic>
          <p:nvPicPr>
            <p:cNvPr id="3321" name="Google Shape;3321;p248"/>
            <p:cNvPicPr preferRelativeResize="0"/>
            <p:nvPr/>
          </p:nvPicPr>
          <p:blipFill rotWithShape="1">
            <a:blip r:embed="rId7">
              <a:alphaModFix/>
            </a:blip>
            <a:srcRect b="0" l="0" r="0" t="0"/>
            <a:stretch/>
          </p:blipFill>
          <p:spPr>
            <a:xfrm>
              <a:off x="4082" y="1878"/>
              <a:ext cx="193" cy="408"/>
            </a:xfrm>
            <a:prstGeom prst="rect">
              <a:avLst/>
            </a:prstGeom>
            <a:noFill/>
            <a:ln>
              <a:noFill/>
            </a:ln>
          </p:spPr>
        </p:pic>
        <p:pic>
          <p:nvPicPr>
            <p:cNvPr id="3322" name="Google Shape;3322;p248"/>
            <p:cNvPicPr preferRelativeResize="0"/>
            <p:nvPr/>
          </p:nvPicPr>
          <p:blipFill rotWithShape="1">
            <a:blip r:embed="rId8">
              <a:alphaModFix/>
            </a:blip>
            <a:srcRect b="0" l="0" r="0" t="15248"/>
            <a:stretch/>
          </p:blipFill>
          <p:spPr>
            <a:xfrm>
              <a:off x="4066" y="1787"/>
              <a:ext cx="237" cy="189"/>
            </a:xfrm>
            <a:prstGeom prst="rect">
              <a:avLst/>
            </a:prstGeom>
            <a:noFill/>
            <a:ln>
              <a:noFill/>
            </a:ln>
          </p:spPr>
        </p:pic>
      </p:grpSp>
      <p:grpSp>
        <p:nvGrpSpPr>
          <p:cNvPr id="3323" name="Google Shape;3323;p248"/>
          <p:cNvGrpSpPr/>
          <p:nvPr/>
        </p:nvGrpSpPr>
        <p:grpSpPr>
          <a:xfrm>
            <a:off x="6202363" y="2943225"/>
            <a:ext cx="371474" cy="895351"/>
            <a:chOff x="3907" y="1854"/>
            <a:chExt cx="234" cy="564"/>
          </a:xfrm>
        </p:grpSpPr>
        <p:pic>
          <p:nvPicPr>
            <p:cNvPr id="3324" name="Google Shape;3324;p248"/>
            <p:cNvPicPr preferRelativeResize="0"/>
            <p:nvPr/>
          </p:nvPicPr>
          <p:blipFill rotWithShape="1">
            <a:blip r:embed="rId9">
              <a:alphaModFix/>
            </a:blip>
            <a:srcRect b="0" l="0" r="0" t="0"/>
            <a:stretch/>
          </p:blipFill>
          <p:spPr>
            <a:xfrm>
              <a:off x="3924" y="1956"/>
              <a:ext cx="189" cy="462"/>
            </a:xfrm>
            <a:prstGeom prst="rect">
              <a:avLst/>
            </a:prstGeom>
            <a:noFill/>
            <a:ln>
              <a:noFill/>
            </a:ln>
          </p:spPr>
        </p:pic>
        <p:pic>
          <p:nvPicPr>
            <p:cNvPr id="3325" name="Google Shape;3325;p248"/>
            <p:cNvPicPr preferRelativeResize="0"/>
            <p:nvPr/>
          </p:nvPicPr>
          <p:blipFill rotWithShape="1">
            <a:blip r:embed="rId10">
              <a:alphaModFix/>
            </a:blip>
            <a:srcRect b="0" l="0" r="0" t="15202"/>
            <a:stretch/>
          </p:blipFill>
          <p:spPr>
            <a:xfrm>
              <a:off x="3907" y="1854"/>
              <a:ext cx="234" cy="212"/>
            </a:xfrm>
            <a:prstGeom prst="rect">
              <a:avLst/>
            </a:prstGeom>
            <a:noFill/>
            <a:ln>
              <a:noFill/>
            </a:ln>
          </p:spPr>
        </p:pic>
      </p:grpSp>
      <p:grpSp>
        <p:nvGrpSpPr>
          <p:cNvPr id="3326" name="Google Shape;3326;p248"/>
          <p:cNvGrpSpPr/>
          <p:nvPr/>
        </p:nvGrpSpPr>
        <p:grpSpPr>
          <a:xfrm>
            <a:off x="6673850" y="2647950"/>
            <a:ext cx="377826" cy="1014413"/>
            <a:chOff x="4204" y="1668"/>
            <a:chExt cx="238" cy="639"/>
          </a:xfrm>
        </p:grpSpPr>
        <p:pic>
          <p:nvPicPr>
            <p:cNvPr id="3327" name="Google Shape;3327;p248"/>
            <p:cNvPicPr preferRelativeResize="0"/>
            <p:nvPr/>
          </p:nvPicPr>
          <p:blipFill rotWithShape="1">
            <a:blip r:embed="rId11">
              <a:alphaModFix/>
            </a:blip>
            <a:srcRect b="0" l="0" r="0" t="0"/>
            <a:stretch/>
          </p:blipFill>
          <p:spPr>
            <a:xfrm>
              <a:off x="4220" y="1784"/>
              <a:ext cx="195" cy="523"/>
            </a:xfrm>
            <a:prstGeom prst="rect">
              <a:avLst/>
            </a:prstGeom>
            <a:noFill/>
            <a:ln>
              <a:noFill/>
            </a:ln>
          </p:spPr>
        </p:pic>
        <p:pic>
          <p:nvPicPr>
            <p:cNvPr id="3328" name="Google Shape;3328;p248"/>
            <p:cNvPicPr preferRelativeResize="0"/>
            <p:nvPr/>
          </p:nvPicPr>
          <p:blipFill rotWithShape="1">
            <a:blip r:embed="rId12">
              <a:alphaModFix/>
            </a:blip>
            <a:srcRect b="0" l="0" r="0" t="15138"/>
            <a:stretch/>
          </p:blipFill>
          <p:spPr>
            <a:xfrm>
              <a:off x="4204" y="1668"/>
              <a:ext cx="238" cy="241"/>
            </a:xfrm>
            <a:prstGeom prst="rect">
              <a:avLst/>
            </a:prstGeom>
            <a:noFill/>
            <a:ln>
              <a:noFill/>
            </a:ln>
          </p:spPr>
        </p:pic>
      </p:grpSp>
      <p:grpSp>
        <p:nvGrpSpPr>
          <p:cNvPr id="3329" name="Google Shape;3329;p248"/>
          <p:cNvGrpSpPr/>
          <p:nvPr/>
        </p:nvGrpSpPr>
        <p:grpSpPr>
          <a:xfrm>
            <a:off x="5480050" y="2686050"/>
            <a:ext cx="473076" cy="933451"/>
            <a:chOff x="3452" y="1692"/>
            <a:chExt cx="298" cy="588"/>
          </a:xfrm>
        </p:grpSpPr>
        <p:pic>
          <p:nvPicPr>
            <p:cNvPr id="3330" name="Google Shape;3330;p248"/>
            <p:cNvPicPr preferRelativeResize="0"/>
            <p:nvPr/>
          </p:nvPicPr>
          <p:blipFill rotWithShape="1">
            <a:blip r:embed="rId13">
              <a:alphaModFix/>
            </a:blip>
            <a:srcRect b="0" l="0" r="0" t="0"/>
            <a:stretch/>
          </p:blipFill>
          <p:spPr>
            <a:xfrm>
              <a:off x="3472" y="1799"/>
              <a:ext cx="243" cy="481"/>
            </a:xfrm>
            <a:prstGeom prst="rect">
              <a:avLst/>
            </a:prstGeom>
            <a:noFill/>
            <a:ln>
              <a:noFill/>
            </a:ln>
          </p:spPr>
        </p:pic>
        <p:pic>
          <p:nvPicPr>
            <p:cNvPr id="3331" name="Google Shape;3331;p248"/>
            <p:cNvPicPr preferRelativeResize="0"/>
            <p:nvPr/>
          </p:nvPicPr>
          <p:blipFill rotWithShape="1">
            <a:blip r:embed="rId14">
              <a:alphaModFix/>
            </a:blip>
            <a:srcRect b="0" l="0" r="0" t="15268"/>
            <a:stretch/>
          </p:blipFill>
          <p:spPr>
            <a:xfrm>
              <a:off x="3452" y="1692"/>
              <a:ext cx="298" cy="222"/>
            </a:xfrm>
            <a:prstGeom prst="rect">
              <a:avLst/>
            </a:prstGeom>
            <a:noFill/>
            <a:ln>
              <a:noFill/>
            </a:ln>
          </p:spPr>
        </p:pic>
      </p:grpSp>
      <p:grpSp>
        <p:nvGrpSpPr>
          <p:cNvPr id="3332" name="Google Shape;3332;p248"/>
          <p:cNvGrpSpPr/>
          <p:nvPr/>
        </p:nvGrpSpPr>
        <p:grpSpPr>
          <a:xfrm>
            <a:off x="6554788" y="5287963"/>
            <a:ext cx="366713" cy="898524"/>
            <a:chOff x="4129" y="3331"/>
            <a:chExt cx="231" cy="566"/>
          </a:xfrm>
        </p:grpSpPr>
        <p:pic>
          <p:nvPicPr>
            <p:cNvPr id="3333" name="Google Shape;3333;p248"/>
            <p:cNvPicPr preferRelativeResize="0"/>
            <p:nvPr/>
          </p:nvPicPr>
          <p:blipFill rotWithShape="1">
            <a:blip r:embed="rId15">
              <a:alphaModFix/>
            </a:blip>
            <a:srcRect b="0" l="0" r="0" t="0"/>
            <a:stretch/>
          </p:blipFill>
          <p:spPr>
            <a:xfrm>
              <a:off x="4145" y="3434"/>
              <a:ext cx="188" cy="463"/>
            </a:xfrm>
            <a:prstGeom prst="rect">
              <a:avLst/>
            </a:prstGeom>
            <a:noFill/>
            <a:ln>
              <a:noFill/>
            </a:ln>
          </p:spPr>
        </p:pic>
        <p:pic>
          <p:nvPicPr>
            <p:cNvPr id="3334" name="Google Shape;3334;p248"/>
            <p:cNvPicPr preferRelativeResize="0"/>
            <p:nvPr/>
          </p:nvPicPr>
          <p:blipFill rotWithShape="1">
            <a:blip r:embed="rId16">
              <a:alphaModFix/>
            </a:blip>
            <a:srcRect b="0" l="0" r="0" t="15079"/>
            <a:stretch/>
          </p:blipFill>
          <p:spPr>
            <a:xfrm>
              <a:off x="4129" y="3331"/>
              <a:ext cx="231" cy="214"/>
            </a:xfrm>
            <a:prstGeom prst="rect">
              <a:avLst/>
            </a:prstGeom>
            <a:noFill/>
            <a:ln>
              <a:noFill/>
            </a:ln>
          </p:spPr>
        </p:pic>
      </p:grpSp>
      <p:grpSp>
        <p:nvGrpSpPr>
          <p:cNvPr id="3335" name="Google Shape;3335;p248"/>
          <p:cNvGrpSpPr/>
          <p:nvPr/>
        </p:nvGrpSpPr>
        <p:grpSpPr>
          <a:xfrm>
            <a:off x="4343400" y="4359275"/>
            <a:ext cx="323851" cy="668338"/>
            <a:chOff x="2736" y="2746"/>
            <a:chExt cx="204" cy="421"/>
          </a:xfrm>
        </p:grpSpPr>
        <p:pic>
          <p:nvPicPr>
            <p:cNvPr id="3336" name="Google Shape;3336;p248"/>
            <p:cNvPicPr preferRelativeResize="0"/>
            <p:nvPr/>
          </p:nvPicPr>
          <p:blipFill rotWithShape="1">
            <a:blip r:embed="rId17">
              <a:alphaModFix/>
            </a:blip>
            <a:srcRect b="0" l="0" r="0" t="0"/>
            <a:stretch/>
          </p:blipFill>
          <p:spPr>
            <a:xfrm>
              <a:off x="2750" y="2823"/>
              <a:ext cx="166" cy="344"/>
            </a:xfrm>
            <a:prstGeom prst="rect">
              <a:avLst/>
            </a:prstGeom>
            <a:noFill/>
            <a:ln>
              <a:noFill/>
            </a:ln>
          </p:spPr>
        </p:pic>
        <p:pic>
          <p:nvPicPr>
            <p:cNvPr id="3337" name="Google Shape;3337;p248"/>
            <p:cNvPicPr preferRelativeResize="0"/>
            <p:nvPr/>
          </p:nvPicPr>
          <p:blipFill rotWithShape="1">
            <a:blip r:embed="rId18">
              <a:alphaModFix/>
            </a:blip>
            <a:srcRect b="0" l="0" r="0" t="14969"/>
            <a:stretch/>
          </p:blipFill>
          <p:spPr>
            <a:xfrm>
              <a:off x="2736" y="2746"/>
              <a:ext cx="204" cy="159"/>
            </a:xfrm>
            <a:prstGeom prst="rect">
              <a:avLst/>
            </a:prstGeom>
            <a:noFill/>
            <a:ln>
              <a:noFill/>
            </a:ln>
          </p:spPr>
        </p:pic>
      </p:grpSp>
      <p:cxnSp>
        <p:nvCxnSpPr>
          <p:cNvPr id="3338" name="Google Shape;3338;p248"/>
          <p:cNvCxnSpPr/>
          <p:nvPr/>
        </p:nvCxnSpPr>
        <p:spPr>
          <a:xfrm>
            <a:off x="4525963" y="4860925"/>
            <a:ext cx="2087562" cy="1066800"/>
          </a:xfrm>
          <a:prstGeom prst="straightConnector1">
            <a:avLst/>
          </a:prstGeom>
          <a:noFill/>
          <a:ln cap="flat" cmpd="sng" w="76300">
            <a:solidFill>
              <a:srgbClr val="FC0128"/>
            </a:solidFill>
            <a:prstDash val="solid"/>
            <a:round/>
            <a:headEnd len="med" w="med" type="triangle"/>
            <a:tailEnd len="med" w="med" type="triangle"/>
          </a:ln>
        </p:spPr>
      </p:cxnSp>
    </p:spTree>
  </p:cSld>
  <p:clrMapOvr>
    <a:masterClrMapping/>
  </p:clrMapOvr>
  <p:transition>
    <p:randomBar dir="vert"/>
  </p:transition>
</p:sld>
</file>

<file path=ppt/slides/slide2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3" name="Shape 3343"/>
        <p:cNvGrpSpPr/>
        <p:nvPr/>
      </p:nvGrpSpPr>
      <p:grpSpPr>
        <a:xfrm>
          <a:off x="0" y="0"/>
          <a:ext cx="0" cy="0"/>
          <a:chOff x="0" y="0"/>
          <a:chExt cx="0" cy="0"/>
        </a:xfrm>
      </p:grpSpPr>
      <p:sp>
        <p:nvSpPr>
          <p:cNvPr id="3344" name="Google Shape;3344;p249"/>
          <p:cNvSpPr/>
          <p:nvPr/>
        </p:nvSpPr>
        <p:spPr>
          <a:xfrm>
            <a:off x="4560888" y="2382838"/>
            <a:ext cx="3470275" cy="1874837"/>
          </a:xfrm>
          <a:prstGeom prst="ellipse">
            <a:avLst/>
          </a:prstGeom>
          <a:solidFill>
            <a:srgbClr val="8080FF"/>
          </a:solidFill>
          <a:ln cap="flat" cmpd="sng" w="12600">
            <a:solidFill>
              <a:srgbClr val="000000"/>
            </a:solidFill>
            <a:prstDash val="solid"/>
            <a:round/>
            <a:headEnd len="sm" w="sm" type="none"/>
            <a:tailEnd len="sm" w="sm" type="none"/>
          </a:ln>
          <a:effectLst>
            <a:outerShdw rotWithShape="0" algn="ctr" dir="2700000" dist="107933">
              <a:srgbClr val="000000">
                <a:alpha val="4901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3345" name="Google Shape;3345;p249"/>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The N-Queens Problem</a:t>
            </a:r>
            <a:endParaRPr/>
          </a:p>
        </p:txBody>
      </p:sp>
      <p:sp>
        <p:nvSpPr>
          <p:cNvPr id="3346" name="Google Shape;3346;p249"/>
          <p:cNvSpPr txBox="1"/>
          <p:nvPr>
            <p:ph idx="4294967295" type="body"/>
          </p:nvPr>
        </p:nvSpPr>
        <p:spPr>
          <a:xfrm>
            <a:off x="457200" y="1600200"/>
            <a:ext cx="403542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The number of queens, and the size of the board can vary.</a:t>
            </a:r>
            <a:endParaRPr/>
          </a:p>
        </p:txBody>
      </p:sp>
      <p:grpSp>
        <p:nvGrpSpPr>
          <p:cNvPr id="3347" name="Google Shape;3347;p249"/>
          <p:cNvGrpSpPr/>
          <p:nvPr/>
        </p:nvGrpSpPr>
        <p:grpSpPr>
          <a:xfrm>
            <a:off x="5776913" y="3251200"/>
            <a:ext cx="344488" cy="736601"/>
            <a:chOff x="3639" y="2048"/>
            <a:chExt cx="217" cy="464"/>
          </a:xfrm>
        </p:grpSpPr>
        <p:pic>
          <p:nvPicPr>
            <p:cNvPr id="3348" name="Google Shape;3348;p249"/>
            <p:cNvPicPr preferRelativeResize="0"/>
            <p:nvPr/>
          </p:nvPicPr>
          <p:blipFill rotWithShape="1">
            <a:blip r:embed="rId3">
              <a:alphaModFix/>
            </a:blip>
            <a:srcRect b="0" l="0" r="0" t="0"/>
            <a:stretch/>
          </p:blipFill>
          <p:spPr>
            <a:xfrm>
              <a:off x="3654" y="2133"/>
              <a:ext cx="176" cy="379"/>
            </a:xfrm>
            <a:prstGeom prst="rect">
              <a:avLst/>
            </a:prstGeom>
            <a:noFill/>
            <a:ln>
              <a:noFill/>
            </a:ln>
          </p:spPr>
        </p:pic>
        <p:pic>
          <p:nvPicPr>
            <p:cNvPr id="3349" name="Google Shape;3349;p249"/>
            <p:cNvPicPr preferRelativeResize="0"/>
            <p:nvPr/>
          </p:nvPicPr>
          <p:blipFill rotWithShape="1">
            <a:blip r:embed="rId4">
              <a:alphaModFix/>
            </a:blip>
            <a:srcRect b="0" l="0" r="0" t="15456"/>
            <a:stretch/>
          </p:blipFill>
          <p:spPr>
            <a:xfrm>
              <a:off x="3639" y="2048"/>
              <a:ext cx="217" cy="175"/>
            </a:xfrm>
            <a:prstGeom prst="rect">
              <a:avLst/>
            </a:prstGeom>
            <a:noFill/>
            <a:ln>
              <a:noFill/>
            </a:ln>
          </p:spPr>
        </p:pic>
      </p:grpSp>
      <p:grpSp>
        <p:nvGrpSpPr>
          <p:cNvPr id="3350" name="Google Shape;3350;p249"/>
          <p:cNvGrpSpPr/>
          <p:nvPr/>
        </p:nvGrpSpPr>
        <p:grpSpPr>
          <a:xfrm>
            <a:off x="5935663" y="3236913"/>
            <a:ext cx="476249" cy="830263"/>
            <a:chOff x="3739" y="2039"/>
            <a:chExt cx="300" cy="523"/>
          </a:xfrm>
        </p:grpSpPr>
        <p:pic>
          <p:nvPicPr>
            <p:cNvPr id="3351" name="Google Shape;3351;p249"/>
            <p:cNvPicPr preferRelativeResize="0"/>
            <p:nvPr/>
          </p:nvPicPr>
          <p:blipFill rotWithShape="1">
            <a:blip r:embed="rId5">
              <a:alphaModFix/>
            </a:blip>
            <a:srcRect b="0" l="0" r="0" t="0"/>
            <a:stretch/>
          </p:blipFill>
          <p:spPr>
            <a:xfrm>
              <a:off x="3760" y="2134"/>
              <a:ext cx="244" cy="428"/>
            </a:xfrm>
            <a:prstGeom prst="rect">
              <a:avLst/>
            </a:prstGeom>
            <a:noFill/>
            <a:ln>
              <a:noFill/>
            </a:ln>
          </p:spPr>
        </p:pic>
        <p:pic>
          <p:nvPicPr>
            <p:cNvPr id="3352" name="Google Shape;3352;p249"/>
            <p:cNvPicPr preferRelativeResize="0"/>
            <p:nvPr/>
          </p:nvPicPr>
          <p:blipFill rotWithShape="1">
            <a:blip r:embed="rId6">
              <a:alphaModFix/>
            </a:blip>
            <a:srcRect b="0" l="0" r="0" t="15448"/>
            <a:stretch/>
          </p:blipFill>
          <p:spPr>
            <a:xfrm>
              <a:off x="3739" y="2039"/>
              <a:ext cx="300" cy="197"/>
            </a:xfrm>
            <a:prstGeom prst="rect">
              <a:avLst/>
            </a:prstGeom>
            <a:noFill/>
            <a:ln>
              <a:noFill/>
            </a:ln>
          </p:spPr>
        </p:pic>
      </p:grpSp>
      <p:grpSp>
        <p:nvGrpSpPr>
          <p:cNvPr id="3353" name="Google Shape;3353;p249"/>
          <p:cNvGrpSpPr/>
          <p:nvPr/>
        </p:nvGrpSpPr>
        <p:grpSpPr>
          <a:xfrm>
            <a:off x="6454775" y="2836863"/>
            <a:ext cx="376238" cy="792162"/>
            <a:chOff x="4066" y="1787"/>
            <a:chExt cx="237" cy="499"/>
          </a:xfrm>
        </p:grpSpPr>
        <p:pic>
          <p:nvPicPr>
            <p:cNvPr id="3354" name="Google Shape;3354;p249"/>
            <p:cNvPicPr preferRelativeResize="0"/>
            <p:nvPr/>
          </p:nvPicPr>
          <p:blipFill rotWithShape="1">
            <a:blip r:embed="rId7">
              <a:alphaModFix/>
            </a:blip>
            <a:srcRect b="0" l="0" r="0" t="0"/>
            <a:stretch/>
          </p:blipFill>
          <p:spPr>
            <a:xfrm>
              <a:off x="4082" y="1878"/>
              <a:ext cx="193" cy="408"/>
            </a:xfrm>
            <a:prstGeom prst="rect">
              <a:avLst/>
            </a:prstGeom>
            <a:noFill/>
            <a:ln>
              <a:noFill/>
            </a:ln>
          </p:spPr>
        </p:pic>
        <p:pic>
          <p:nvPicPr>
            <p:cNvPr id="3355" name="Google Shape;3355;p249"/>
            <p:cNvPicPr preferRelativeResize="0"/>
            <p:nvPr/>
          </p:nvPicPr>
          <p:blipFill rotWithShape="1">
            <a:blip r:embed="rId8">
              <a:alphaModFix/>
            </a:blip>
            <a:srcRect b="0" l="0" r="0" t="15248"/>
            <a:stretch/>
          </p:blipFill>
          <p:spPr>
            <a:xfrm>
              <a:off x="4066" y="1787"/>
              <a:ext cx="237" cy="189"/>
            </a:xfrm>
            <a:prstGeom prst="rect">
              <a:avLst/>
            </a:prstGeom>
            <a:noFill/>
            <a:ln>
              <a:noFill/>
            </a:ln>
          </p:spPr>
        </p:pic>
      </p:grpSp>
      <p:grpSp>
        <p:nvGrpSpPr>
          <p:cNvPr id="3356" name="Google Shape;3356;p249"/>
          <p:cNvGrpSpPr/>
          <p:nvPr/>
        </p:nvGrpSpPr>
        <p:grpSpPr>
          <a:xfrm>
            <a:off x="6202363" y="2943225"/>
            <a:ext cx="371474" cy="895351"/>
            <a:chOff x="3907" y="1854"/>
            <a:chExt cx="234" cy="564"/>
          </a:xfrm>
        </p:grpSpPr>
        <p:pic>
          <p:nvPicPr>
            <p:cNvPr id="3357" name="Google Shape;3357;p249"/>
            <p:cNvPicPr preferRelativeResize="0"/>
            <p:nvPr/>
          </p:nvPicPr>
          <p:blipFill rotWithShape="1">
            <a:blip r:embed="rId9">
              <a:alphaModFix/>
            </a:blip>
            <a:srcRect b="0" l="0" r="0" t="0"/>
            <a:stretch/>
          </p:blipFill>
          <p:spPr>
            <a:xfrm>
              <a:off x="3924" y="1956"/>
              <a:ext cx="189" cy="462"/>
            </a:xfrm>
            <a:prstGeom prst="rect">
              <a:avLst/>
            </a:prstGeom>
            <a:noFill/>
            <a:ln>
              <a:noFill/>
            </a:ln>
          </p:spPr>
        </p:pic>
        <p:pic>
          <p:nvPicPr>
            <p:cNvPr id="3358" name="Google Shape;3358;p249"/>
            <p:cNvPicPr preferRelativeResize="0"/>
            <p:nvPr/>
          </p:nvPicPr>
          <p:blipFill rotWithShape="1">
            <a:blip r:embed="rId10">
              <a:alphaModFix/>
            </a:blip>
            <a:srcRect b="0" l="0" r="0" t="15202"/>
            <a:stretch/>
          </p:blipFill>
          <p:spPr>
            <a:xfrm>
              <a:off x="3907" y="1854"/>
              <a:ext cx="234" cy="212"/>
            </a:xfrm>
            <a:prstGeom prst="rect">
              <a:avLst/>
            </a:prstGeom>
            <a:noFill/>
            <a:ln>
              <a:noFill/>
            </a:ln>
          </p:spPr>
        </p:pic>
      </p:grpSp>
      <p:grpSp>
        <p:nvGrpSpPr>
          <p:cNvPr id="3359" name="Google Shape;3359;p249"/>
          <p:cNvGrpSpPr/>
          <p:nvPr/>
        </p:nvGrpSpPr>
        <p:grpSpPr>
          <a:xfrm>
            <a:off x="6673850" y="2647950"/>
            <a:ext cx="377826" cy="1014413"/>
            <a:chOff x="4204" y="1668"/>
            <a:chExt cx="238" cy="639"/>
          </a:xfrm>
        </p:grpSpPr>
        <p:pic>
          <p:nvPicPr>
            <p:cNvPr id="3360" name="Google Shape;3360;p249"/>
            <p:cNvPicPr preferRelativeResize="0"/>
            <p:nvPr/>
          </p:nvPicPr>
          <p:blipFill rotWithShape="1">
            <a:blip r:embed="rId11">
              <a:alphaModFix/>
            </a:blip>
            <a:srcRect b="0" l="0" r="0" t="0"/>
            <a:stretch/>
          </p:blipFill>
          <p:spPr>
            <a:xfrm>
              <a:off x="4220" y="1784"/>
              <a:ext cx="195" cy="523"/>
            </a:xfrm>
            <a:prstGeom prst="rect">
              <a:avLst/>
            </a:prstGeom>
            <a:noFill/>
            <a:ln>
              <a:noFill/>
            </a:ln>
          </p:spPr>
        </p:pic>
        <p:pic>
          <p:nvPicPr>
            <p:cNvPr id="3361" name="Google Shape;3361;p249"/>
            <p:cNvPicPr preferRelativeResize="0"/>
            <p:nvPr/>
          </p:nvPicPr>
          <p:blipFill rotWithShape="1">
            <a:blip r:embed="rId12">
              <a:alphaModFix/>
            </a:blip>
            <a:srcRect b="0" l="0" r="0" t="15138"/>
            <a:stretch/>
          </p:blipFill>
          <p:spPr>
            <a:xfrm>
              <a:off x="4204" y="1668"/>
              <a:ext cx="238" cy="241"/>
            </a:xfrm>
            <a:prstGeom prst="rect">
              <a:avLst/>
            </a:prstGeom>
            <a:noFill/>
            <a:ln>
              <a:noFill/>
            </a:ln>
          </p:spPr>
        </p:pic>
      </p:grpSp>
      <p:grpSp>
        <p:nvGrpSpPr>
          <p:cNvPr id="3362" name="Google Shape;3362;p249"/>
          <p:cNvGrpSpPr/>
          <p:nvPr/>
        </p:nvGrpSpPr>
        <p:grpSpPr>
          <a:xfrm>
            <a:off x="5480050" y="2686050"/>
            <a:ext cx="473076" cy="933451"/>
            <a:chOff x="3452" y="1692"/>
            <a:chExt cx="298" cy="588"/>
          </a:xfrm>
        </p:grpSpPr>
        <p:pic>
          <p:nvPicPr>
            <p:cNvPr id="3363" name="Google Shape;3363;p249"/>
            <p:cNvPicPr preferRelativeResize="0"/>
            <p:nvPr/>
          </p:nvPicPr>
          <p:blipFill rotWithShape="1">
            <a:blip r:embed="rId13">
              <a:alphaModFix/>
            </a:blip>
            <a:srcRect b="0" l="0" r="0" t="0"/>
            <a:stretch/>
          </p:blipFill>
          <p:spPr>
            <a:xfrm>
              <a:off x="3472" y="1799"/>
              <a:ext cx="243" cy="481"/>
            </a:xfrm>
            <a:prstGeom prst="rect">
              <a:avLst/>
            </a:prstGeom>
            <a:noFill/>
            <a:ln>
              <a:noFill/>
            </a:ln>
          </p:spPr>
        </p:pic>
        <p:pic>
          <p:nvPicPr>
            <p:cNvPr id="3364" name="Google Shape;3364;p249"/>
            <p:cNvPicPr preferRelativeResize="0"/>
            <p:nvPr/>
          </p:nvPicPr>
          <p:blipFill rotWithShape="1">
            <a:blip r:embed="rId14">
              <a:alphaModFix/>
            </a:blip>
            <a:srcRect b="0" l="0" r="0" t="15268"/>
            <a:stretch/>
          </p:blipFill>
          <p:spPr>
            <a:xfrm>
              <a:off x="3452" y="1692"/>
              <a:ext cx="298" cy="222"/>
            </a:xfrm>
            <a:prstGeom prst="rect">
              <a:avLst/>
            </a:prstGeom>
            <a:noFill/>
            <a:ln>
              <a:noFill/>
            </a:ln>
          </p:spPr>
        </p:pic>
      </p:grpSp>
      <p:sp>
        <p:nvSpPr>
          <p:cNvPr id="3365" name="Google Shape;3365;p249"/>
          <p:cNvSpPr/>
          <p:nvPr/>
        </p:nvSpPr>
        <p:spPr>
          <a:xfrm>
            <a:off x="1701800" y="4576763"/>
            <a:ext cx="4770438" cy="1798637"/>
          </a:xfrm>
          <a:custGeom>
            <a:rect b="b" l="l" r="r" t="t"/>
            <a:pathLst>
              <a:path extrusionOk="0" h="4998" w="13253">
                <a:moveTo>
                  <a:pt x="0" y="4984"/>
                </a:moveTo>
                <a:lnTo>
                  <a:pt x="4220" y="44"/>
                </a:lnTo>
                <a:lnTo>
                  <a:pt x="10346" y="0"/>
                </a:lnTo>
                <a:lnTo>
                  <a:pt x="13252" y="4997"/>
                </a:lnTo>
                <a:lnTo>
                  <a:pt x="0" y="4984"/>
                </a:ln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66" name="Google Shape;3366;p249"/>
          <p:cNvSpPr/>
          <p:nvPr/>
        </p:nvSpPr>
        <p:spPr>
          <a:xfrm>
            <a:off x="2790825" y="4852988"/>
            <a:ext cx="663575" cy="225425"/>
          </a:xfrm>
          <a:custGeom>
            <a:rect b="b" l="l" r="r" t="t"/>
            <a:pathLst>
              <a:path extrusionOk="0" h="627" w="1845">
                <a:moveTo>
                  <a:pt x="542" y="0"/>
                </a:moveTo>
                <a:lnTo>
                  <a:pt x="0" y="626"/>
                </a:lnTo>
                <a:lnTo>
                  <a:pt x="1469" y="626"/>
                </a:lnTo>
                <a:lnTo>
                  <a:pt x="1844" y="0"/>
                </a:lnTo>
                <a:lnTo>
                  <a:pt x="542"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67" name="Google Shape;3367;p249"/>
          <p:cNvSpPr/>
          <p:nvPr/>
        </p:nvSpPr>
        <p:spPr>
          <a:xfrm>
            <a:off x="3824288" y="4852988"/>
            <a:ext cx="488950" cy="225425"/>
          </a:xfrm>
          <a:custGeom>
            <a:rect b="b" l="l" r="r" t="t"/>
            <a:pathLst>
              <a:path extrusionOk="0" h="627" w="1360">
                <a:moveTo>
                  <a:pt x="203" y="0"/>
                </a:moveTo>
                <a:lnTo>
                  <a:pt x="0" y="626"/>
                </a:lnTo>
                <a:lnTo>
                  <a:pt x="1288" y="626"/>
                </a:lnTo>
                <a:lnTo>
                  <a:pt x="1359" y="0"/>
                </a:lnTo>
                <a:lnTo>
                  <a:pt x="20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68" name="Google Shape;3368;p249"/>
          <p:cNvSpPr/>
          <p:nvPr/>
        </p:nvSpPr>
        <p:spPr>
          <a:xfrm>
            <a:off x="4741863" y="4852988"/>
            <a:ext cx="484187" cy="225425"/>
          </a:xfrm>
          <a:custGeom>
            <a:rect b="b" l="l" r="r" t="t"/>
            <a:pathLst>
              <a:path extrusionOk="0" h="627" w="1346">
                <a:moveTo>
                  <a:pt x="70" y="626"/>
                </a:moveTo>
                <a:lnTo>
                  <a:pt x="0" y="0"/>
                </a:lnTo>
                <a:lnTo>
                  <a:pt x="1133" y="0"/>
                </a:lnTo>
                <a:lnTo>
                  <a:pt x="1345" y="626"/>
                </a:lnTo>
                <a:lnTo>
                  <a:pt x="70" y="62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69" name="Google Shape;3369;p249"/>
          <p:cNvSpPr/>
          <p:nvPr/>
        </p:nvSpPr>
        <p:spPr>
          <a:xfrm>
            <a:off x="3146425" y="5091113"/>
            <a:ext cx="665163" cy="307975"/>
          </a:xfrm>
          <a:custGeom>
            <a:rect b="b" l="l" r="r" t="t"/>
            <a:pathLst>
              <a:path extrusionOk="0" h="857" w="1849">
                <a:moveTo>
                  <a:pt x="0" y="856"/>
                </a:moveTo>
                <a:lnTo>
                  <a:pt x="507" y="0"/>
                </a:lnTo>
                <a:lnTo>
                  <a:pt x="1848" y="0"/>
                </a:lnTo>
                <a:lnTo>
                  <a:pt x="1552" y="856"/>
                </a:lnTo>
                <a:lnTo>
                  <a:pt x="0" y="85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0" name="Google Shape;3370;p249"/>
          <p:cNvSpPr/>
          <p:nvPr/>
        </p:nvSpPr>
        <p:spPr>
          <a:xfrm>
            <a:off x="4268788" y="5091113"/>
            <a:ext cx="514350" cy="307975"/>
          </a:xfrm>
          <a:custGeom>
            <a:rect b="b" l="l" r="r" t="t"/>
            <a:pathLst>
              <a:path extrusionOk="0" h="857" w="1430">
                <a:moveTo>
                  <a:pt x="83" y="0"/>
                </a:moveTo>
                <a:lnTo>
                  <a:pt x="0" y="856"/>
                </a:lnTo>
                <a:lnTo>
                  <a:pt x="1429" y="856"/>
                </a:lnTo>
                <a:lnTo>
                  <a:pt x="1341" y="0"/>
                </a:lnTo>
                <a:lnTo>
                  <a:pt x="8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1" name="Google Shape;3371;p249"/>
          <p:cNvSpPr/>
          <p:nvPr/>
        </p:nvSpPr>
        <p:spPr>
          <a:xfrm>
            <a:off x="5241925" y="5091113"/>
            <a:ext cx="669925" cy="307975"/>
          </a:xfrm>
          <a:custGeom>
            <a:rect b="b" l="l" r="r" t="t"/>
            <a:pathLst>
              <a:path extrusionOk="0" h="857" w="1862">
                <a:moveTo>
                  <a:pt x="0" y="0"/>
                </a:moveTo>
                <a:lnTo>
                  <a:pt x="295" y="856"/>
                </a:lnTo>
                <a:lnTo>
                  <a:pt x="1861" y="856"/>
                </a:lnTo>
                <a:lnTo>
                  <a:pt x="1336"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2" name="Google Shape;3372;p249"/>
          <p:cNvSpPr/>
          <p:nvPr/>
        </p:nvSpPr>
        <p:spPr>
          <a:xfrm>
            <a:off x="2127250" y="5414963"/>
            <a:ext cx="1001713" cy="447675"/>
          </a:xfrm>
          <a:custGeom>
            <a:rect b="b" l="l" r="r" t="t"/>
            <a:pathLst>
              <a:path extrusionOk="0" h="1245" w="2784">
                <a:moveTo>
                  <a:pt x="0" y="1244"/>
                </a:moveTo>
                <a:lnTo>
                  <a:pt x="1058" y="0"/>
                </a:lnTo>
                <a:lnTo>
                  <a:pt x="2783" y="0"/>
                </a:lnTo>
                <a:lnTo>
                  <a:pt x="2042" y="1244"/>
                </a:lnTo>
                <a:lnTo>
                  <a:pt x="0" y="1244"/>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3" name="Google Shape;3373;p249"/>
          <p:cNvSpPr/>
          <p:nvPr/>
        </p:nvSpPr>
        <p:spPr>
          <a:xfrm>
            <a:off x="3563938" y="5414963"/>
            <a:ext cx="684212" cy="447675"/>
          </a:xfrm>
          <a:custGeom>
            <a:rect b="b" l="l" r="r" t="t"/>
            <a:pathLst>
              <a:path extrusionOk="0" h="1245" w="1902">
                <a:moveTo>
                  <a:pt x="0" y="1244"/>
                </a:moveTo>
                <a:lnTo>
                  <a:pt x="423" y="0"/>
                </a:lnTo>
                <a:lnTo>
                  <a:pt x="1901" y="0"/>
                </a:lnTo>
                <a:lnTo>
                  <a:pt x="1786" y="1244"/>
                </a:lnTo>
                <a:lnTo>
                  <a:pt x="0" y="1244"/>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4" name="Google Shape;3374;p249"/>
          <p:cNvSpPr/>
          <p:nvPr/>
        </p:nvSpPr>
        <p:spPr>
          <a:xfrm>
            <a:off x="4800600" y="5414963"/>
            <a:ext cx="690563" cy="447675"/>
          </a:xfrm>
          <a:custGeom>
            <a:rect b="b" l="l" r="r" t="t"/>
            <a:pathLst>
              <a:path extrusionOk="0" h="1245" w="1920">
                <a:moveTo>
                  <a:pt x="0" y="0"/>
                </a:moveTo>
                <a:lnTo>
                  <a:pt x="127" y="1244"/>
                </a:lnTo>
                <a:lnTo>
                  <a:pt x="1919" y="1244"/>
                </a:lnTo>
                <a:lnTo>
                  <a:pt x="1495"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5" name="Google Shape;3375;p249"/>
          <p:cNvSpPr/>
          <p:nvPr/>
        </p:nvSpPr>
        <p:spPr>
          <a:xfrm>
            <a:off x="2587625" y="5880100"/>
            <a:ext cx="957263" cy="479425"/>
          </a:xfrm>
          <a:custGeom>
            <a:rect b="b" l="l" r="r" t="t"/>
            <a:pathLst>
              <a:path extrusionOk="0" h="1333" w="2660">
                <a:moveTo>
                  <a:pt x="0" y="1332"/>
                </a:moveTo>
                <a:lnTo>
                  <a:pt x="780" y="0"/>
                </a:lnTo>
                <a:lnTo>
                  <a:pt x="2659" y="0"/>
                </a:lnTo>
                <a:lnTo>
                  <a:pt x="2209" y="1332"/>
                </a:lnTo>
                <a:lnTo>
                  <a:pt x="0" y="1332"/>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6" name="Google Shape;3376;p249"/>
          <p:cNvSpPr/>
          <p:nvPr/>
        </p:nvSpPr>
        <p:spPr>
          <a:xfrm>
            <a:off x="4167188" y="5880100"/>
            <a:ext cx="719137" cy="479425"/>
          </a:xfrm>
          <a:custGeom>
            <a:rect b="b" l="l" r="r" t="t"/>
            <a:pathLst>
              <a:path extrusionOk="0" h="1333" w="1999">
                <a:moveTo>
                  <a:pt x="0" y="1332"/>
                </a:moveTo>
                <a:lnTo>
                  <a:pt x="132" y="0"/>
                </a:lnTo>
                <a:lnTo>
                  <a:pt x="1852" y="0"/>
                </a:lnTo>
                <a:lnTo>
                  <a:pt x="1998" y="1332"/>
                </a:lnTo>
                <a:lnTo>
                  <a:pt x="0" y="1332"/>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7" name="Google Shape;3377;p249"/>
          <p:cNvSpPr/>
          <p:nvPr/>
        </p:nvSpPr>
        <p:spPr>
          <a:xfrm>
            <a:off x="5507038" y="5880100"/>
            <a:ext cx="960437" cy="479425"/>
          </a:xfrm>
          <a:custGeom>
            <a:rect b="b" l="l" r="r" t="t"/>
            <a:pathLst>
              <a:path extrusionOk="0" h="1333" w="2670">
                <a:moveTo>
                  <a:pt x="0" y="0"/>
                </a:moveTo>
                <a:lnTo>
                  <a:pt x="428" y="1332"/>
                </a:lnTo>
                <a:lnTo>
                  <a:pt x="2669" y="1332"/>
                </a:lnTo>
                <a:lnTo>
                  <a:pt x="1888"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8" name="Google Shape;3378;p249"/>
          <p:cNvSpPr/>
          <p:nvPr/>
        </p:nvSpPr>
        <p:spPr>
          <a:xfrm>
            <a:off x="3470275" y="4695825"/>
            <a:ext cx="471488" cy="141288"/>
          </a:xfrm>
          <a:custGeom>
            <a:rect b="b" l="l" r="r" t="t"/>
            <a:pathLst>
              <a:path extrusionOk="0" h="394" w="1311">
                <a:moveTo>
                  <a:pt x="0" y="393"/>
                </a:moveTo>
                <a:lnTo>
                  <a:pt x="251" y="0"/>
                </a:lnTo>
                <a:lnTo>
                  <a:pt x="1310" y="0"/>
                </a:lnTo>
                <a:lnTo>
                  <a:pt x="1151" y="393"/>
                </a:lnTo>
                <a:lnTo>
                  <a:pt x="0" y="39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79" name="Google Shape;3379;p249"/>
          <p:cNvSpPr/>
          <p:nvPr/>
        </p:nvSpPr>
        <p:spPr>
          <a:xfrm>
            <a:off x="4324350" y="4695825"/>
            <a:ext cx="400050" cy="141288"/>
          </a:xfrm>
          <a:custGeom>
            <a:rect b="b" l="l" r="r" t="t"/>
            <a:pathLst>
              <a:path extrusionOk="0" h="394" w="1113">
                <a:moveTo>
                  <a:pt x="0" y="393"/>
                </a:moveTo>
                <a:lnTo>
                  <a:pt x="52" y="0"/>
                </a:lnTo>
                <a:lnTo>
                  <a:pt x="1072" y="0"/>
                </a:lnTo>
                <a:lnTo>
                  <a:pt x="1112" y="393"/>
                </a:lnTo>
                <a:lnTo>
                  <a:pt x="0" y="39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80" name="Google Shape;3380;p249"/>
          <p:cNvSpPr/>
          <p:nvPr/>
        </p:nvSpPr>
        <p:spPr>
          <a:xfrm>
            <a:off x="5114925" y="4695825"/>
            <a:ext cx="465138" cy="141288"/>
          </a:xfrm>
          <a:custGeom>
            <a:rect b="b" l="l" r="r" t="t"/>
            <a:pathLst>
              <a:path extrusionOk="0" h="394" w="1294">
                <a:moveTo>
                  <a:pt x="0" y="0"/>
                </a:moveTo>
                <a:lnTo>
                  <a:pt x="136" y="393"/>
                </a:lnTo>
                <a:lnTo>
                  <a:pt x="1293" y="393"/>
                </a:lnTo>
                <a:lnTo>
                  <a:pt x="103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381" name="Google Shape;3381;p249"/>
          <p:cNvCxnSpPr/>
          <p:nvPr/>
        </p:nvCxnSpPr>
        <p:spPr>
          <a:xfrm flipH="1" rot="10800000">
            <a:off x="2997200" y="4845050"/>
            <a:ext cx="2590800" cy="7938"/>
          </a:xfrm>
          <a:prstGeom prst="straightConnector1">
            <a:avLst/>
          </a:prstGeom>
          <a:noFill/>
          <a:ln cap="flat" cmpd="sng" w="50750">
            <a:solidFill>
              <a:srgbClr val="000000"/>
            </a:solidFill>
            <a:prstDash val="solid"/>
            <a:round/>
            <a:headEnd len="sm" w="sm" type="none"/>
            <a:tailEnd len="sm" w="sm" type="none"/>
          </a:ln>
        </p:spPr>
      </p:cxnSp>
      <p:cxnSp>
        <p:nvCxnSpPr>
          <p:cNvPr id="3382" name="Google Shape;3382;p249"/>
          <p:cNvCxnSpPr/>
          <p:nvPr/>
        </p:nvCxnSpPr>
        <p:spPr>
          <a:xfrm flipH="1" rot="10800000">
            <a:off x="2794000" y="5073650"/>
            <a:ext cx="2936875" cy="17463"/>
          </a:xfrm>
          <a:prstGeom prst="straightConnector1">
            <a:avLst/>
          </a:prstGeom>
          <a:noFill/>
          <a:ln cap="flat" cmpd="sng" w="50750">
            <a:solidFill>
              <a:srgbClr val="000000"/>
            </a:solidFill>
            <a:prstDash val="solid"/>
            <a:round/>
            <a:headEnd len="sm" w="sm" type="none"/>
            <a:tailEnd len="sm" w="sm" type="none"/>
          </a:ln>
        </p:spPr>
      </p:cxnSp>
      <p:cxnSp>
        <p:nvCxnSpPr>
          <p:cNvPr id="3383" name="Google Shape;3383;p249"/>
          <p:cNvCxnSpPr/>
          <p:nvPr/>
        </p:nvCxnSpPr>
        <p:spPr>
          <a:xfrm>
            <a:off x="2519363" y="5405438"/>
            <a:ext cx="3403600" cy="1587"/>
          </a:xfrm>
          <a:prstGeom prst="straightConnector1">
            <a:avLst/>
          </a:prstGeom>
          <a:noFill/>
          <a:ln cap="flat" cmpd="sng" w="50750">
            <a:solidFill>
              <a:srgbClr val="000000"/>
            </a:solidFill>
            <a:prstDash val="solid"/>
            <a:round/>
            <a:headEnd len="sm" w="sm" type="none"/>
            <a:tailEnd len="sm" w="sm" type="none"/>
          </a:ln>
        </p:spPr>
      </p:cxnSp>
      <p:cxnSp>
        <p:nvCxnSpPr>
          <p:cNvPr id="3384" name="Google Shape;3384;p249"/>
          <p:cNvCxnSpPr/>
          <p:nvPr/>
        </p:nvCxnSpPr>
        <p:spPr>
          <a:xfrm flipH="1" rot="10800000">
            <a:off x="2117725" y="5865813"/>
            <a:ext cx="4079875" cy="12700"/>
          </a:xfrm>
          <a:prstGeom prst="straightConnector1">
            <a:avLst/>
          </a:prstGeom>
          <a:noFill/>
          <a:ln cap="flat" cmpd="sng" w="50750">
            <a:solidFill>
              <a:srgbClr val="000000"/>
            </a:solidFill>
            <a:prstDash val="solid"/>
            <a:round/>
            <a:headEnd len="sm" w="sm" type="none"/>
            <a:tailEnd len="sm" w="sm" type="none"/>
          </a:ln>
        </p:spPr>
      </p:cxnSp>
      <p:cxnSp>
        <p:nvCxnSpPr>
          <p:cNvPr id="3385" name="Google Shape;3385;p249"/>
          <p:cNvCxnSpPr/>
          <p:nvPr/>
        </p:nvCxnSpPr>
        <p:spPr>
          <a:xfrm flipH="1" rot="10800000">
            <a:off x="1701800" y="6373813"/>
            <a:ext cx="4770438" cy="12700"/>
          </a:xfrm>
          <a:prstGeom prst="straightConnector1">
            <a:avLst/>
          </a:prstGeom>
          <a:noFill/>
          <a:ln cap="flat" cmpd="sng" w="50750">
            <a:solidFill>
              <a:srgbClr val="000000"/>
            </a:solidFill>
            <a:prstDash val="solid"/>
            <a:round/>
            <a:headEnd len="sm" w="sm" type="none"/>
            <a:tailEnd len="sm" w="sm" type="none"/>
          </a:ln>
        </p:spPr>
      </p:cxnSp>
      <p:sp>
        <p:nvSpPr>
          <p:cNvPr id="3386" name="Google Shape;3386;p249"/>
          <p:cNvSpPr/>
          <p:nvPr/>
        </p:nvSpPr>
        <p:spPr>
          <a:xfrm>
            <a:off x="3133725" y="4598988"/>
            <a:ext cx="471488" cy="80962"/>
          </a:xfrm>
          <a:custGeom>
            <a:rect b="b" l="l" r="r" t="t"/>
            <a:pathLst>
              <a:path extrusionOk="0" h="226" w="1311">
                <a:moveTo>
                  <a:pt x="0" y="225"/>
                </a:moveTo>
                <a:lnTo>
                  <a:pt x="202" y="0"/>
                </a:lnTo>
                <a:lnTo>
                  <a:pt x="1310" y="0"/>
                </a:lnTo>
                <a:lnTo>
                  <a:pt x="1178" y="225"/>
                </a:lnTo>
                <a:lnTo>
                  <a:pt x="0" y="22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87" name="Google Shape;3387;p249"/>
          <p:cNvSpPr/>
          <p:nvPr/>
        </p:nvSpPr>
        <p:spPr>
          <a:xfrm>
            <a:off x="3957638" y="4598988"/>
            <a:ext cx="377825" cy="80962"/>
          </a:xfrm>
          <a:custGeom>
            <a:rect b="b" l="l" r="r" t="t"/>
            <a:pathLst>
              <a:path extrusionOk="0" h="226" w="1051">
                <a:moveTo>
                  <a:pt x="0" y="225"/>
                </a:moveTo>
                <a:lnTo>
                  <a:pt x="83" y="0"/>
                </a:lnTo>
                <a:lnTo>
                  <a:pt x="1050" y="0"/>
                </a:lnTo>
                <a:lnTo>
                  <a:pt x="1019" y="225"/>
                </a:lnTo>
                <a:lnTo>
                  <a:pt x="0" y="22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88" name="Google Shape;3388;p249"/>
          <p:cNvSpPr/>
          <p:nvPr/>
        </p:nvSpPr>
        <p:spPr>
          <a:xfrm>
            <a:off x="4718050" y="4598988"/>
            <a:ext cx="381000" cy="80962"/>
          </a:xfrm>
          <a:custGeom>
            <a:rect b="b" l="l" r="r" t="t"/>
            <a:pathLst>
              <a:path extrusionOk="0" h="226" w="1059">
                <a:moveTo>
                  <a:pt x="30" y="225"/>
                </a:moveTo>
                <a:lnTo>
                  <a:pt x="0" y="0"/>
                </a:lnTo>
                <a:lnTo>
                  <a:pt x="957" y="0"/>
                </a:lnTo>
                <a:lnTo>
                  <a:pt x="1058" y="225"/>
                </a:lnTo>
                <a:lnTo>
                  <a:pt x="30" y="22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389" name="Google Shape;3389;p249"/>
          <p:cNvCxnSpPr/>
          <p:nvPr/>
        </p:nvCxnSpPr>
        <p:spPr>
          <a:xfrm>
            <a:off x="3221038" y="4587875"/>
            <a:ext cx="2239962" cy="1588"/>
          </a:xfrm>
          <a:prstGeom prst="straightConnector1">
            <a:avLst/>
          </a:prstGeom>
          <a:noFill/>
          <a:ln cap="flat" cmpd="sng" w="25550">
            <a:solidFill>
              <a:srgbClr val="000000"/>
            </a:solidFill>
            <a:prstDash val="solid"/>
            <a:round/>
            <a:headEnd len="sm" w="sm" type="none"/>
            <a:tailEnd len="sm" w="sm" type="none"/>
          </a:ln>
        </p:spPr>
      </p:cxnSp>
      <p:cxnSp>
        <p:nvCxnSpPr>
          <p:cNvPr id="3390" name="Google Shape;3390;p249"/>
          <p:cNvCxnSpPr/>
          <p:nvPr/>
        </p:nvCxnSpPr>
        <p:spPr>
          <a:xfrm flipH="1">
            <a:off x="4165600" y="4592638"/>
            <a:ext cx="184150" cy="1784350"/>
          </a:xfrm>
          <a:prstGeom prst="straightConnector1">
            <a:avLst/>
          </a:prstGeom>
          <a:noFill/>
          <a:ln cap="flat" cmpd="sng" w="50750">
            <a:solidFill>
              <a:srgbClr val="000000"/>
            </a:solidFill>
            <a:prstDash val="solid"/>
            <a:round/>
            <a:headEnd len="sm" w="sm" type="none"/>
            <a:tailEnd len="sm" w="sm" type="none"/>
          </a:ln>
        </p:spPr>
      </p:cxnSp>
      <p:cxnSp>
        <p:nvCxnSpPr>
          <p:cNvPr id="3391" name="Google Shape;3391;p249"/>
          <p:cNvCxnSpPr/>
          <p:nvPr/>
        </p:nvCxnSpPr>
        <p:spPr>
          <a:xfrm>
            <a:off x="4714875" y="4581525"/>
            <a:ext cx="187325" cy="1795463"/>
          </a:xfrm>
          <a:prstGeom prst="straightConnector1">
            <a:avLst/>
          </a:prstGeom>
          <a:noFill/>
          <a:ln cap="flat" cmpd="sng" w="50750">
            <a:solidFill>
              <a:srgbClr val="000000"/>
            </a:solidFill>
            <a:prstDash val="solid"/>
            <a:round/>
            <a:headEnd len="sm" w="sm" type="none"/>
            <a:tailEnd len="sm" w="sm" type="none"/>
          </a:ln>
        </p:spPr>
      </p:cxnSp>
      <p:cxnSp>
        <p:nvCxnSpPr>
          <p:cNvPr id="3392" name="Google Shape;3392;p249"/>
          <p:cNvCxnSpPr/>
          <p:nvPr/>
        </p:nvCxnSpPr>
        <p:spPr>
          <a:xfrm>
            <a:off x="5084763" y="4581525"/>
            <a:ext cx="585787" cy="1795463"/>
          </a:xfrm>
          <a:prstGeom prst="straightConnector1">
            <a:avLst/>
          </a:prstGeom>
          <a:noFill/>
          <a:ln cap="flat" cmpd="sng" w="50750">
            <a:solidFill>
              <a:srgbClr val="000000"/>
            </a:solidFill>
            <a:prstDash val="solid"/>
            <a:round/>
            <a:headEnd len="sm" w="sm" type="none"/>
            <a:tailEnd len="sm" w="sm" type="none"/>
          </a:ln>
        </p:spPr>
      </p:cxnSp>
      <p:cxnSp>
        <p:nvCxnSpPr>
          <p:cNvPr id="3393" name="Google Shape;3393;p249"/>
          <p:cNvCxnSpPr/>
          <p:nvPr/>
        </p:nvCxnSpPr>
        <p:spPr>
          <a:xfrm flipH="1">
            <a:off x="1693863" y="4581525"/>
            <a:ext cx="1538287" cy="1795463"/>
          </a:xfrm>
          <a:prstGeom prst="straightConnector1">
            <a:avLst/>
          </a:prstGeom>
          <a:noFill/>
          <a:ln cap="flat" cmpd="sng" w="50750">
            <a:solidFill>
              <a:srgbClr val="000000"/>
            </a:solidFill>
            <a:prstDash val="solid"/>
            <a:round/>
            <a:headEnd len="sm" w="sm" type="none"/>
            <a:tailEnd len="sm" w="sm" type="none"/>
          </a:ln>
        </p:spPr>
      </p:cxnSp>
      <p:cxnSp>
        <p:nvCxnSpPr>
          <p:cNvPr id="3394" name="Google Shape;3394;p249"/>
          <p:cNvCxnSpPr/>
          <p:nvPr/>
        </p:nvCxnSpPr>
        <p:spPr>
          <a:xfrm flipH="1">
            <a:off x="2578100" y="4576763"/>
            <a:ext cx="1030288" cy="1800225"/>
          </a:xfrm>
          <a:prstGeom prst="straightConnector1">
            <a:avLst/>
          </a:prstGeom>
          <a:noFill/>
          <a:ln cap="flat" cmpd="sng" w="50750">
            <a:solidFill>
              <a:srgbClr val="000000"/>
            </a:solidFill>
            <a:prstDash val="solid"/>
            <a:round/>
            <a:headEnd len="sm" w="sm" type="none"/>
            <a:tailEnd len="sm" w="sm" type="none"/>
          </a:ln>
        </p:spPr>
      </p:cxnSp>
      <p:cxnSp>
        <p:nvCxnSpPr>
          <p:cNvPr id="3395" name="Google Shape;3395;p249"/>
          <p:cNvCxnSpPr/>
          <p:nvPr/>
        </p:nvCxnSpPr>
        <p:spPr>
          <a:xfrm flipH="1">
            <a:off x="3390900" y="4581525"/>
            <a:ext cx="582613" cy="1795463"/>
          </a:xfrm>
          <a:prstGeom prst="straightConnector1">
            <a:avLst/>
          </a:prstGeom>
          <a:noFill/>
          <a:ln cap="flat" cmpd="sng" w="50750">
            <a:solidFill>
              <a:srgbClr val="000000"/>
            </a:solidFill>
            <a:prstDash val="solid"/>
            <a:round/>
            <a:headEnd len="sm" w="sm" type="none"/>
            <a:tailEnd len="sm" w="sm" type="none"/>
          </a:ln>
        </p:spPr>
      </p:cxnSp>
      <p:cxnSp>
        <p:nvCxnSpPr>
          <p:cNvPr id="3396" name="Google Shape;3396;p249"/>
          <p:cNvCxnSpPr/>
          <p:nvPr/>
        </p:nvCxnSpPr>
        <p:spPr>
          <a:xfrm>
            <a:off x="5430838" y="4587875"/>
            <a:ext cx="1062037" cy="1789113"/>
          </a:xfrm>
          <a:prstGeom prst="straightConnector1">
            <a:avLst/>
          </a:prstGeom>
          <a:noFill/>
          <a:ln cap="flat" cmpd="sng" w="50750">
            <a:solidFill>
              <a:srgbClr val="000000"/>
            </a:solidFill>
            <a:prstDash val="solid"/>
            <a:round/>
            <a:headEnd len="sm" w="sm" type="none"/>
            <a:tailEnd len="sm" w="sm" type="none"/>
          </a:ln>
        </p:spPr>
      </p:cxnSp>
      <p:cxnSp>
        <p:nvCxnSpPr>
          <p:cNvPr id="3397" name="Google Shape;3397;p249"/>
          <p:cNvCxnSpPr/>
          <p:nvPr/>
        </p:nvCxnSpPr>
        <p:spPr>
          <a:xfrm flipH="1" rot="10800000">
            <a:off x="3133725" y="4681538"/>
            <a:ext cx="2352675" cy="9525"/>
          </a:xfrm>
          <a:prstGeom prst="straightConnector1">
            <a:avLst/>
          </a:prstGeom>
          <a:noFill/>
          <a:ln cap="flat" cmpd="sng" w="50750">
            <a:solidFill>
              <a:srgbClr val="000000"/>
            </a:solidFill>
            <a:prstDash val="solid"/>
            <a:round/>
            <a:headEnd len="sm" w="sm" type="none"/>
            <a:tailEnd len="sm" w="sm" type="none"/>
          </a:ln>
        </p:spPr>
      </p:cxnSp>
      <p:sp>
        <p:nvSpPr>
          <p:cNvPr id="3398" name="Google Shape;3398;p249"/>
          <p:cNvSpPr/>
          <p:nvPr/>
        </p:nvSpPr>
        <p:spPr>
          <a:xfrm>
            <a:off x="6548438" y="1901825"/>
            <a:ext cx="1597025" cy="519113"/>
          </a:xfrm>
          <a:prstGeom prst="roundRect">
            <a:avLst>
              <a:gd fmla="val 306" name="adj"/>
            </a:avLst>
          </a:prstGeom>
          <a:noFill/>
          <a:ln>
            <a:noFill/>
          </a:ln>
        </p:spPr>
        <p:txBody>
          <a:bodyPr anchorCtr="0" anchor="t" bIns="44275" lIns="90350" spcFirstLastPara="1" rIns="90350" wrap="square" tIns="44275">
            <a:spAutoFit/>
          </a:bodyPr>
          <a:lstStyle/>
          <a:p>
            <a:pPr indent="0" lvl="0" marL="0" marR="0" rtl="0" algn="l">
              <a:lnSpc>
                <a:spcPct val="95000"/>
              </a:lnSpc>
              <a:spcBef>
                <a:spcPts val="0"/>
              </a:spcBef>
              <a:spcAft>
                <a:spcPts val="0"/>
              </a:spcAft>
              <a:buClr>
                <a:srgbClr val="E0E0E0"/>
              </a:buClr>
              <a:buSzPts val="2800"/>
              <a:buFont typeface="Times New Roman"/>
              <a:buNone/>
            </a:pPr>
            <a:r>
              <a:rPr b="0" i="0" lang="en-US" sz="2800" u="none" cap="none" strike="noStrike">
                <a:solidFill>
                  <a:schemeClr val="dk1"/>
                </a:solidFill>
                <a:latin typeface="Calibri"/>
                <a:ea typeface="Calibri"/>
                <a:cs typeface="Calibri"/>
                <a:sym typeface="Calibri"/>
              </a:rPr>
              <a:t>N Queens</a:t>
            </a:r>
            <a:endParaRPr b="0" i="0" sz="1400" u="none" cap="none" strike="noStrike">
              <a:solidFill>
                <a:srgbClr val="000000"/>
              </a:solidFill>
              <a:latin typeface="Arial"/>
              <a:ea typeface="Arial"/>
              <a:cs typeface="Arial"/>
              <a:sym typeface="Arial"/>
            </a:endParaRPr>
          </a:p>
        </p:txBody>
      </p:sp>
      <p:sp>
        <p:nvSpPr>
          <p:cNvPr id="3399" name="Google Shape;3399;p249"/>
          <p:cNvSpPr/>
          <p:nvPr/>
        </p:nvSpPr>
        <p:spPr>
          <a:xfrm rot="-2880000">
            <a:off x="1524000" y="5059363"/>
            <a:ext cx="1220788" cy="519112"/>
          </a:xfrm>
          <a:prstGeom prst="roundRect">
            <a:avLst>
              <a:gd fmla="val 306" name="adj"/>
            </a:avLst>
          </a:prstGeom>
          <a:noFill/>
          <a:ln>
            <a:noFill/>
          </a:ln>
        </p:spPr>
        <p:txBody>
          <a:bodyPr anchorCtr="0" anchor="t" bIns="44275" lIns="90350" spcFirstLastPara="1" rIns="90350" wrap="square" tIns="44275">
            <a:spAutoFit/>
          </a:bodyPr>
          <a:lstStyle/>
          <a:p>
            <a:pPr indent="0" lvl="0" marL="0" marR="0" rtl="0" algn="l">
              <a:lnSpc>
                <a:spcPct val="95000"/>
              </a:lnSpc>
              <a:spcBef>
                <a:spcPts val="0"/>
              </a:spcBef>
              <a:spcAft>
                <a:spcPts val="0"/>
              </a:spcAft>
              <a:buClr>
                <a:srgbClr val="E0E0E0"/>
              </a:buClr>
              <a:buSzPts val="2800"/>
              <a:buFont typeface="Times New Roman"/>
              <a:buNone/>
            </a:pPr>
            <a:r>
              <a:rPr b="0" i="0" lang="en-US" sz="2800" u="none" cap="none" strike="noStrike">
                <a:solidFill>
                  <a:schemeClr val="dk1"/>
                </a:solidFill>
                <a:latin typeface="Calibri"/>
                <a:ea typeface="Calibri"/>
                <a:cs typeface="Calibri"/>
                <a:sym typeface="Calibri"/>
              </a:rPr>
              <a:t>N rows</a:t>
            </a:r>
            <a:endParaRPr b="0" i="0" sz="1400" u="none" cap="none" strike="noStrike">
              <a:solidFill>
                <a:srgbClr val="000000"/>
              </a:solidFill>
              <a:latin typeface="Arial"/>
              <a:ea typeface="Arial"/>
              <a:cs typeface="Arial"/>
              <a:sym typeface="Arial"/>
            </a:endParaRPr>
          </a:p>
        </p:txBody>
      </p:sp>
      <p:sp>
        <p:nvSpPr>
          <p:cNvPr id="3400" name="Google Shape;3400;p249"/>
          <p:cNvSpPr/>
          <p:nvPr/>
        </p:nvSpPr>
        <p:spPr>
          <a:xfrm>
            <a:off x="3482975" y="4097338"/>
            <a:ext cx="1735138" cy="519112"/>
          </a:xfrm>
          <a:prstGeom prst="roundRect">
            <a:avLst>
              <a:gd fmla="val 306" name="adj"/>
            </a:avLst>
          </a:prstGeom>
          <a:noFill/>
          <a:ln>
            <a:noFill/>
          </a:ln>
        </p:spPr>
        <p:txBody>
          <a:bodyPr anchorCtr="0" anchor="t" bIns="44275" lIns="90350" spcFirstLastPara="1" rIns="90350" wrap="square" tIns="44275">
            <a:spAutoFit/>
          </a:bodyPr>
          <a:lstStyle/>
          <a:p>
            <a:pPr indent="0" lvl="0" marL="0" marR="0" rtl="0" algn="l">
              <a:lnSpc>
                <a:spcPct val="95000"/>
              </a:lnSpc>
              <a:spcBef>
                <a:spcPts val="0"/>
              </a:spcBef>
              <a:spcAft>
                <a:spcPts val="0"/>
              </a:spcAft>
              <a:buClr>
                <a:srgbClr val="E0E0E0"/>
              </a:buClr>
              <a:buSzPts val="2800"/>
              <a:buFont typeface="Times New Roman"/>
              <a:buNone/>
            </a:pPr>
            <a:r>
              <a:rPr b="0" i="0" lang="en-US" sz="2800" u="none" cap="none" strike="noStrike">
                <a:solidFill>
                  <a:schemeClr val="dk1"/>
                </a:solidFill>
                <a:latin typeface="Calibri"/>
                <a:ea typeface="Calibri"/>
                <a:cs typeface="Calibri"/>
                <a:sym typeface="Calibri"/>
              </a:rPr>
              <a:t>N columns</a:t>
            </a:r>
            <a:endParaRPr b="0" i="0" sz="1400" u="none" cap="none" strike="noStrike">
              <a:solidFill>
                <a:srgbClr val="000000"/>
              </a:solidFill>
              <a:latin typeface="Arial"/>
              <a:ea typeface="Arial"/>
              <a:cs typeface="Arial"/>
              <a:sym typeface="Arial"/>
            </a:endParaRPr>
          </a:p>
        </p:txBody>
      </p:sp>
    </p:spTree>
  </p:cSld>
  <p:clrMapOvr>
    <a:masterClrMapping/>
  </p:clrMapOvr>
  <p:transition>
    <p:randomBar dir="vert"/>
  </p:transition>
</p:sld>
</file>

<file path=ppt/slides/slide2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5" name="Shape 3405"/>
        <p:cNvGrpSpPr/>
        <p:nvPr/>
      </p:nvGrpSpPr>
      <p:grpSpPr>
        <a:xfrm>
          <a:off x="0" y="0"/>
          <a:ext cx="0" cy="0"/>
          <a:chOff x="0" y="0"/>
          <a:chExt cx="0" cy="0"/>
        </a:xfrm>
      </p:grpSpPr>
      <p:sp>
        <p:nvSpPr>
          <p:cNvPr id="3406" name="Google Shape;3406;p250"/>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The N-Queens Problem</a:t>
            </a:r>
            <a:endParaRPr/>
          </a:p>
        </p:txBody>
      </p:sp>
      <p:sp>
        <p:nvSpPr>
          <p:cNvPr id="3407" name="Google Shape;3407;p250"/>
          <p:cNvSpPr txBox="1"/>
          <p:nvPr>
            <p:ph idx="4294967295" type="body"/>
          </p:nvPr>
        </p:nvSpPr>
        <p:spPr>
          <a:xfrm>
            <a:off x="457200" y="1600200"/>
            <a:ext cx="403542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We will write a program which tries to find a way to place N queens on an N x N chess board.</a:t>
            </a:r>
            <a:endParaRPr/>
          </a:p>
        </p:txBody>
      </p:sp>
      <p:grpSp>
        <p:nvGrpSpPr>
          <p:cNvPr id="3408" name="Google Shape;3408;p250"/>
          <p:cNvGrpSpPr/>
          <p:nvPr/>
        </p:nvGrpSpPr>
        <p:grpSpPr>
          <a:xfrm>
            <a:off x="836613" y="4152900"/>
            <a:ext cx="1571624" cy="1419226"/>
            <a:chOff x="527" y="2616"/>
            <a:chExt cx="990" cy="894"/>
          </a:xfrm>
        </p:grpSpPr>
        <p:grpSp>
          <p:nvGrpSpPr>
            <p:cNvPr id="3409" name="Google Shape;3409;p250"/>
            <p:cNvGrpSpPr/>
            <p:nvPr/>
          </p:nvGrpSpPr>
          <p:grpSpPr>
            <a:xfrm>
              <a:off x="714" y="2996"/>
              <a:ext cx="217" cy="464"/>
              <a:chOff x="714" y="2996"/>
              <a:chExt cx="217" cy="464"/>
            </a:xfrm>
          </p:grpSpPr>
          <p:pic>
            <p:nvPicPr>
              <p:cNvPr id="3410" name="Google Shape;3410;p250"/>
              <p:cNvPicPr preferRelativeResize="0"/>
              <p:nvPr/>
            </p:nvPicPr>
            <p:blipFill rotWithShape="1">
              <a:blip r:embed="rId3">
                <a:alphaModFix/>
              </a:blip>
              <a:srcRect b="0" l="0" r="0" t="0"/>
              <a:stretch/>
            </p:blipFill>
            <p:spPr>
              <a:xfrm>
                <a:off x="729" y="3081"/>
                <a:ext cx="176" cy="379"/>
              </a:xfrm>
              <a:prstGeom prst="rect">
                <a:avLst/>
              </a:prstGeom>
              <a:noFill/>
              <a:ln>
                <a:noFill/>
              </a:ln>
            </p:spPr>
          </p:pic>
          <p:pic>
            <p:nvPicPr>
              <p:cNvPr id="3411" name="Google Shape;3411;p250"/>
              <p:cNvPicPr preferRelativeResize="0"/>
              <p:nvPr/>
            </p:nvPicPr>
            <p:blipFill rotWithShape="1">
              <a:blip r:embed="rId4">
                <a:alphaModFix/>
              </a:blip>
              <a:srcRect b="0" l="0" r="0" t="15456"/>
              <a:stretch/>
            </p:blipFill>
            <p:spPr>
              <a:xfrm>
                <a:off x="714" y="2996"/>
                <a:ext cx="217" cy="175"/>
              </a:xfrm>
              <a:prstGeom prst="rect">
                <a:avLst/>
              </a:prstGeom>
              <a:noFill/>
              <a:ln>
                <a:noFill/>
              </a:ln>
            </p:spPr>
          </p:pic>
        </p:grpSp>
        <p:grpSp>
          <p:nvGrpSpPr>
            <p:cNvPr id="3412" name="Google Shape;3412;p250"/>
            <p:cNvGrpSpPr/>
            <p:nvPr/>
          </p:nvGrpSpPr>
          <p:grpSpPr>
            <a:xfrm>
              <a:off x="814" y="2987"/>
              <a:ext cx="300" cy="523"/>
              <a:chOff x="814" y="2987"/>
              <a:chExt cx="300" cy="523"/>
            </a:xfrm>
          </p:grpSpPr>
          <p:pic>
            <p:nvPicPr>
              <p:cNvPr id="3413" name="Google Shape;3413;p250"/>
              <p:cNvPicPr preferRelativeResize="0"/>
              <p:nvPr/>
            </p:nvPicPr>
            <p:blipFill rotWithShape="1">
              <a:blip r:embed="rId5">
                <a:alphaModFix/>
              </a:blip>
              <a:srcRect b="0" l="0" r="0" t="0"/>
              <a:stretch/>
            </p:blipFill>
            <p:spPr>
              <a:xfrm>
                <a:off x="835" y="3082"/>
                <a:ext cx="244" cy="428"/>
              </a:xfrm>
              <a:prstGeom prst="rect">
                <a:avLst/>
              </a:prstGeom>
              <a:noFill/>
              <a:ln>
                <a:noFill/>
              </a:ln>
            </p:spPr>
          </p:pic>
          <p:pic>
            <p:nvPicPr>
              <p:cNvPr id="3414" name="Google Shape;3414;p250"/>
              <p:cNvPicPr preferRelativeResize="0"/>
              <p:nvPr/>
            </p:nvPicPr>
            <p:blipFill rotWithShape="1">
              <a:blip r:embed="rId6">
                <a:alphaModFix/>
              </a:blip>
              <a:srcRect b="0" l="0" r="0" t="15448"/>
              <a:stretch/>
            </p:blipFill>
            <p:spPr>
              <a:xfrm>
                <a:off x="814" y="2987"/>
                <a:ext cx="300" cy="197"/>
              </a:xfrm>
              <a:prstGeom prst="rect">
                <a:avLst/>
              </a:prstGeom>
              <a:noFill/>
              <a:ln>
                <a:noFill/>
              </a:ln>
            </p:spPr>
          </p:pic>
        </p:grpSp>
        <p:grpSp>
          <p:nvGrpSpPr>
            <p:cNvPr id="3415" name="Google Shape;3415;p250"/>
            <p:cNvGrpSpPr/>
            <p:nvPr/>
          </p:nvGrpSpPr>
          <p:grpSpPr>
            <a:xfrm>
              <a:off x="1141" y="2735"/>
              <a:ext cx="237" cy="499"/>
              <a:chOff x="1141" y="2735"/>
              <a:chExt cx="237" cy="499"/>
            </a:xfrm>
          </p:grpSpPr>
          <p:pic>
            <p:nvPicPr>
              <p:cNvPr id="3416" name="Google Shape;3416;p250"/>
              <p:cNvPicPr preferRelativeResize="0"/>
              <p:nvPr/>
            </p:nvPicPr>
            <p:blipFill rotWithShape="1">
              <a:blip r:embed="rId7">
                <a:alphaModFix/>
              </a:blip>
              <a:srcRect b="0" l="0" r="0" t="0"/>
              <a:stretch/>
            </p:blipFill>
            <p:spPr>
              <a:xfrm>
                <a:off x="1157" y="2826"/>
                <a:ext cx="193" cy="408"/>
              </a:xfrm>
              <a:prstGeom prst="rect">
                <a:avLst/>
              </a:prstGeom>
              <a:noFill/>
              <a:ln>
                <a:noFill/>
              </a:ln>
            </p:spPr>
          </p:pic>
          <p:pic>
            <p:nvPicPr>
              <p:cNvPr id="3417" name="Google Shape;3417;p250"/>
              <p:cNvPicPr preferRelativeResize="0"/>
              <p:nvPr/>
            </p:nvPicPr>
            <p:blipFill rotWithShape="1">
              <a:blip r:embed="rId8">
                <a:alphaModFix/>
              </a:blip>
              <a:srcRect b="0" l="0" r="0" t="15248"/>
              <a:stretch/>
            </p:blipFill>
            <p:spPr>
              <a:xfrm>
                <a:off x="1141" y="2735"/>
                <a:ext cx="237" cy="189"/>
              </a:xfrm>
              <a:prstGeom prst="rect">
                <a:avLst/>
              </a:prstGeom>
              <a:noFill/>
              <a:ln>
                <a:noFill/>
              </a:ln>
            </p:spPr>
          </p:pic>
        </p:grpSp>
        <p:grpSp>
          <p:nvGrpSpPr>
            <p:cNvPr id="3418" name="Google Shape;3418;p250"/>
            <p:cNvGrpSpPr/>
            <p:nvPr/>
          </p:nvGrpSpPr>
          <p:grpSpPr>
            <a:xfrm>
              <a:off x="982" y="2802"/>
              <a:ext cx="234" cy="564"/>
              <a:chOff x="982" y="2802"/>
              <a:chExt cx="234" cy="564"/>
            </a:xfrm>
          </p:grpSpPr>
          <p:pic>
            <p:nvPicPr>
              <p:cNvPr id="3419" name="Google Shape;3419;p250"/>
              <p:cNvPicPr preferRelativeResize="0"/>
              <p:nvPr/>
            </p:nvPicPr>
            <p:blipFill rotWithShape="1">
              <a:blip r:embed="rId9">
                <a:alphaModFix/>
              </a:blip>
              <a:srcRect b="0" l="0" r="0" t="0"/>
              <a:stretch/>
            </p:blipFill>
            <p:spPr>
              <a:xfrm>
                <a:off x="999" y="2904"/>
                <a:ext cx="189" cy="462"/>
              </a:xfrm>
              <a:prstGeom prst="rect">
                <a:avLst/>
              </a:prstGeom>
              <a:noFill/>
              <a:ln>
                <a:noFill/>
              </a:ln>
            </p:spPr>
          </p:pic>
          <p:pic>
            <p:nvPicPr>
              <p:cNvPr id="3420" name="Google Shape;3420;p250"/>
              <p:cNvPicPr preferRelativeResize="0"/>
              <p:nvPr/>
            </p:nvPicPr>
            <p:blipFill rotWithShape="1">
              <a:blip r:embed="rId10">
                <a:alphaModFix/>
              </a:blip>
              <a:srcRect b="0" l="0" r="0" t="15202"/>
              <a:stretch/>
            </p:blipFill>
            <p:spPr>
              <a:xfrm>
                <a:off x="982" y="2802"/>
                <a:ext cx="234" cy="212"/>
              </a:xfrm>
              <a:prstGeom prst="rect">
                <a:avLst/>
              </a:prstGeom>
              <a:noFill/>
              <a:ln>
                <a:noFill/>
              </a:ln>
            </p:spPr>
          </p:pic>
        </p:grpSp>
        <p:grpSp>
          <p:nvGrpSpPr>
            <p:cNvPr id="3421" name="Google Shape;3421;p250"/>
            <p:cNvGrpSpPr/>
            <p:nvPr/>
          </p:nvGrpSpPr>
          <p:grpSpPr>
            <a:xfrm>
              <a:off x="1279" y="2616"/>
              <a:ext cx="238" cy="639"/>
              <a:chOff x="1279" y="2616"/>
              <a:chExt cx="238" cy="639"/>
            </a:xfrm>
          </p:grpSpPr>
          <p:pic>
            <p:nvPicPr>
              <p:cNvPr id="3422" name="Google Shape;3422;p250"/>
              <p:cNvPicPr preferRelativeResize="0"/>
              <p:nvPr/>
            </p:nvPicPr>
            <p:blipFill rotWithShape="1">
              <a:blip r:embed="rId11">
                <a:alphaModFix/>
              </a:blip>
              <a:srcRect b="0" l="0" r="0" t="0"/>
              <a:stretch/>
            </p:blipFill>
            <p:spPr>
              <a:xfrm>
                <a:off x="1295" y="2732"/>
                <a:ext cx="195" cy="523"/>
              </a:xfrm>
              <a:prstGeom prst="rect">
                <a:avLst/>
              </a:prstGeom>
              <a:noFill/>
              <a:ln>
                <a:noFill/>
              </a:ln>
            </p:spPr>
          </p:pic>
          <p:pic>
            <p:nvPicPr>
              <p:cNvPr id="3423" name="Google Shape;3423;p250"/>
              <p:cNvPicPr preferRelativeResize="0"/>
              <p:nvPr/>
            </p:nvPicPr>
            <p:blipFill rotWithShape="1">
              <a:blip r:embed="rId12">
                <a:alphaModFix/>
              </a:blip>
              <a:srcRect b="0" l="0" r="0" t="15138"/>
              <a:stretch/>
            </p:blipFill>
            <p:spPr>
              <a:xfrm>
                <a:off x="1279" y="2616"/>
                <a:ext cx="238" cy="241"/>
              </a:xfrm>
              <a:prstGeom prst="rect">
                <a:avLst/>
              </a:prstGeom>
              <a:noFill/>
              <a:ln>
                <a:noFill/>
              </a:ln>
            </p:spPr>
          </p:pic>
        </p:grpSp>
        <p:grpSp>
          <p:nvGrpSpPr>
            <p:cNvPr id="3424" name="Google Shape;3424;p250"/>
            <p:cNvGrpSpPr/>
            <p:nvPr/>
          </p:nvGrpSpPr>
          <p:grpSpPr>
            <a:xfrm>
              <a:off x="527" y="2640"/>
              <a:ext cx="298" cy="588"/>
              <a:chOff x="527" y="2640"/>
              <a:chExt cx="298" cy="588"/>
            </a:xfrm>
          </p:grpSpPr>
          <p:pic>
            <p:nvPicPr>
              <p:cNvPr id="3425" name="Google Shape;3425;p250"/>
              <p:cNvPicPr preferRelativeResize="0"/>
              <p:nvPr/>
            </p:nvPicPr>
            <p:blipFill rotWithShape="1">
              <a:blip r:embed="rId13">
                <a:alphaModFix/>
              </a:blip>
              <a:srcRect b="0" l="0" r="0" t="0"/>
              <a:stretch/>
            </p:blipFill>
            <p:spPr>
              <a:xfrm>
                <a:off x="547" y="2747"/>
                <a:ext cx="243" cy="481"/>
              </a:xfrm>
              <a:prstGeom prst="rect">
                <a:avLst/>
              </a:prstGeom>
              <a:noFill/>
              <a:ln>
                <a:noFill/>
              </a:ln>
            </p:spPr>
          </p:pic>
          <p:pic>
            <p:nvPicPr>
              <p:cNvPr id="3426" name="Google Shape;3426;p250"/>
              <p:cNvPicPr preferRelativeResize="0"/>
              <p:nvPr/>
            </p:nvPicPr>
            <p:blipFill rotWithShape="1">
              <a:blip r:embed="rId14">
                <a:alphaModFix/>
              </a:blip>
              <a:srcRect b="0" l="0" r="0" t="15268"/>
              <a:stretch/>
            </p:blipFill>
            <p:spPr>
              <a:xfrm>
                <a:off x="527" y="2640"/>
                <a:ext cx="298" cy="222"/>
              </a:xfrm>
              <a:prstGeom prst="rect">
                <a:avLst/>
              </a:prstGeom>
              <a:noFill/>
              <a:ln>
                <a:noFill/>
              </a:ln>
            </p:spPr>
          </p:pic>
        </p:grpSp>
      </p:grpSp>
      <p:sp>
        <p:nvSpPr>
          <p:cNvPr id="3427" name="Google Shape;3427;p250"/>
          <p:cNvSpPr/>
          <p:nvPr/>
        </p:nvSpPr>
        <p:spPr>
          <a:xfrm>
            <a:off x="1701800" y="4576763"/>
            <a:ext cx="4770438" cy="1798637"/>
          </a:xfrm>
          <a:custGeom>
            <a:rect b="b" l="l" r="r" t="t"/>
            <a:pathLst>
              <a:path extrusionOk="0" h="4998" w="13253">
                <a:moveTo>
                  <a:pt x="0" y="4984"/>
                </a:moveTo>
                <a:lnTo>
                  <a:pt x="4220" y="44"/>
                </a:lnTo>
                <a:lnTo>
                  <a:pt x="10346" y="0"/>
                </a:lnTo>
                <a:lnTo>
                  <a:pt x="13252" y="4997"/>
                </a:lnTo>
                <a:lnTo>
                  <a:pt x="0" y="4984"/>
                </a:ln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28" name="Google Shape;3428;p250"/>
          <p:cNvSpPr/>
          <p:nvPr/>
        </p:nvSpPr>
        <p:spPr>
          <a:xfrm>
            <a:off x="2790825" y="4852988"/>
            <a:ext cx="663575" cy="225425"/>
          </a:xfrm>
          <a:custGeom>
            <a:rect b="b" l="l" r="r" t="t"/>
            <a:pathLst>
              <a:path extrusionOk="0" h="627" w="1845">
                <a:moveTo>
                  <a:pt x="542" y="0"/>
                </a:moveTo>
                <a:lnTo>
                  <a:pt x="0" y="626"/>
                </a:lnTo>
                <a:lnTo>
                  <a:pt x="1469" y="626"/>
                </a:lnTo>
                <a:lnTo>
                  <a:pt x="1844" y="0"/>
                </a:lnTo>
                <a:lnTo>
                  <a:pt x="542"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29" name="Google Shape;3429;p250"/>
          <p:cNvSpPr/>
          <p:nvPr/>
        </p:nvSpPr>
        <p:spPr>
          <a:xfrm>
            <a:off x="3824288" y="4852988"/>
            <a:ext cx="488950" cy="225425"/>
          </a:xfrm>
          <a:custGeom>
            <a:rect b="b" l="l" r="r" t="t"/>
            <a:pathLst>
              <a:path extrusionOk="0" h="627" w="1360">
                <a:moveTo>
                  <a:pt x="203" y="0"/>
                </a:moveTo>
                <a:lnTo>
                  <a:pt x="0" y="626"/>
                </a:lnTo>
                <a:lnTo>
                  <a:pt x="1288" y="626"/>
                </a:lnTo>
                <a:lnTo>
                  <a:pt x="1359" y="0"/>
                </a:lnTo>
                <a:lnTo>
                  <a:pt x="20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0" name="Google Shape;3430;p250"/>
          <p:cNvSpPr/>
          <p:nvPr/>
        </p:nvSpPr>
        <p:spPr>
          <a:xfrm>
            <a:off x="4741863" y="4852988"/>
            <a:ext cx="484187" cy="225425"/>
          </a:xfrm>
          <a:custGeom>
            <a:rect b="b" l="l" r="r" t="t"/>
            <a:pathLst>
              <a:path extrusionOk="0" h="627" w="1346">
                <a:moveTo>
                  <a:pt x="70" y="626"/>
                </a:moveTo>
                <a:lnTo>
                  <a:pt x="0" y="0"/>
                </a:lnTo>
                <a:lnTo>
                  <a:pt x="1133" y="0"/>
                </a:lnTo>
                <a:lnTo>
                  <a:pt x="1345" y="626"/>
                </a:lnTo>
                <a:lnTo>
                  <a:pt x="70" y="62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1" name="Google Shape;3431;p250"/>
          <p:cNvSpPr/>
          <p:nvPr/>
        </p:nvSpPr>
        <p:spPr>
          <a:xfrm>
            <a:off x="3146425" y="5091113"/>
            <a:ext cx="665163" cy="307975"/>
          </a:xfrm>
          <a:custGeom>
            <a:rect b="b" l="l" r="r" t="t"/>
            <a:pathLst>
              <a:path extrusionOk="0" h="857" w="1849">
                <a:moveTo>
                  <a:pt x="0" y="856"/>
                </a:moveTo>
                <a:lnTo>
                  <a:pt x="507" y="0"/>
                </a:lnTo>
                <a:lnTo>
                  <a:pt x="1848" y="0"/>
                </a:lnTo>
                <a:lnTo>
                  <a:pt x="1552" y="856"/>
                </a:lnTo>
                <a:lnTo>
                  <a:pt x="0" y="856"/>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2" name="Google Shape;3432;p250"/>
          <p:cNvSpPr/>
          <p:nvPr/>
        </p:nvSpPr>
        <p:spPr>
          <a:xfrm>
            <a:off x="4268788" y="5091113"/>
            <a:ext cx="514350" cy="307975"/>
          </a:xfrm>
          <a:custGeom>
            <a:rect b="b" l="l" r="r" t="t"/>
            <a:pathLst>
              <a:path extrusionOk="0" h="857" w="1430">
                <a:moveTo>
                  <a:pt x="83" y="0"/>
                </a:moveTo>
                <a:lnTo>
                  <a:pt x="0" y="856"/>
                </a:lnTo>
                <a:lnTo>
                  <a:pt x="1429" y="856"/>
                </a:lnTo>
                <a:lnTo>
                  <a:pt x="1341" y="0"/>
                </a:lnTo>
                <a:lnTo>
                  <a:pt x="83"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3" name="Google Shape;3433;p250"/>
          <p:cNvSpPr/>
          <p:nvPr/>
        </p:nvSpPr>
        <p:spPr>
          <a:xfrm>
            <a:off x="5241925" y="5091113"/>
            <a:ext cx="669925" cy="307975"/>
          </a:xfrm>
          <a:custGeom>
            <a:rect b="b" l="l" r="r" t="t"/>
            <a:pathLst>
              <a:path extrusionOk="0" h="857" w="1862">
                <a:moveTo>
                  <a:pt x="0" y="0"/>
                </a:moveTo>
                <a:lnTo>
                  <a:pt x="295" y="856"/>
                </a:lnTo>
                <a:lnTo>
                  <a:pt x="1861" y="856"/>
                </a:lnTo>
                <a:lnTo>
                  <a:pt x="1336"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4" name="Google Shape;3434;p250"/>
          <p:cNvSpPr/>
          <p:nvPr/>
        </p:nvSpPr>
        <p:spPr>
          <a:xfrm>
            <a:off x="2127250" y="5414963"/>
            <a:ext cx="1001713" cy="447675"/>
          </a:xfrm>
          <a:custGeom>
            <a:rect b="b" l="l" r="r" t="t"/>
            <a:pathLst>
              <a:path extrusionOk="0" h="1245" w="2784">
                <a:moveTo>
                  <a:pt x="0" y="1244"/>
                </a:moveTo>
                <a:lnTo>
                  <a:pt x="1058" y="0"/>
                </a:lnTo>
                <a:lnTo>
                  <a:pt x="2783" y="0"/>
                </a:lnTo>
                <a:lnTo>
                  <a:pt x="2042" y="1244"/>
                </a:lnTo>
                <a:lnTo>
                  <a:pt x="0" y="1244"/>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5" name="Google Shape;3435;p250"/>
          <p:cNvSpPr/>
          <p:nvPr/>
        </p:nvSpPr>
        <p:spPr>
          <a:xfrm>
            <a:off x="3563938" y="5414963"/>
            <a:ext cx="684212" cy="447675"/>
          </a:xfrm>
          <a:custGeom>
            <a:rect b="b" l="l" r="r" t="t"/>
            <a:pathLst>
              <a:path extrusionOk="0" h="1245" w="1902">
                <a:moveTo>
                  <a:pt x="0" y="1244"/>
                </a:moveTo>
                <a:lnTo>
                  <a:pt x="423" y="0"/>
                </a:lnTo>
                <a:lnTo>
                  <a:pt x="1901" y="0"/>
                </a:lnTo>
                <a:lnTo>
                  <a:pt x="1786" y="1244"/>
                </a:lnTo>
                <a:lnTo>
                  <a:pt x="0" y="1244"/>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6" name="Google Shape;3436;p250"/>
          <p:cNvSpPr/>
          <p:nvPr/>
        </p:nvSpPr>
        <p:spPr>
          <a:xfrm>
            <a:off x="4800600" y="5414963"/>
            <a:ext cx="690563" cy="447675"/>
          </a:xfrm>
          <a:custGeom>
            <a:rect b="b" l="l" r="r" t="t"/>
            <a:pathLst>
              <a:path extrusionOk="0" h="1245" w="1920">
                <a:moveTo>
                  <a:pt x="0" y="0"/>
                </a:moveTo>
                <a:lnTo>
                  <a:pt x="127" y="1244"/>
                </a:lnTo>
                <a:lnTo>
                  <a:pt x="1919" y="1244"/>
                </a:lnTo>
                <a:lnTo>
                  <a:pt x="1495"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7" name="Google Shape;3437;p250"/>
          <p:cNvSpPr/>
          <p:nvPr/>
        </p:nvSpPr>
        <p:spPr>
          <a:xfrm>
            <a:off x="2587625" y="5880100"/>
            <a:ext cx="957263" cy="479425"/>
          </a:xfrm>
          <a:custGeom>
            <a:rect b="b" l="l" r="r" t="t"/>
            <a:pathLst>
              <a:path extrusionOk="0" h="1333" w="2660">
                <a:moveTo>
                  <a:pt x="0" y="1332"/>
                </a:moveTo>
                <a:lnTo>
                  <a:pt x="780" y="0"/>
                </a:lnTo>
                <a:lnTo>
                  <a:pt x="2659" y="0"/>
                </a:lnTo>
                <a:lnTo>
                  <a:pt x="2209" y="1332"/>
                </a:lnTo>
                <a:lnTo>
                  <a:pt x="0" y="1332"/>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8" name="Google Shape;3438;p250"/>
          <p:cNvSpPr/>
          <p:nvPr/>
        </p:nvSpPr>
        <p:spPr>
          <a:xfrm>
            <a:off x="4167188" y="5880100"/>
            <a:ext cx="719137" cy="479425"/>
          </a:xfrm>
          <a:custGeom>
            <a:rect b="b" l="l" r="r" t="t"/>
            <a:pathLst>
              <a:path extrusionOk="0" h="1333" w="1999">
                <a:moveTo>
                  <a:pt x="0" y="1332"/>
                </a:moveTo>
                <a:lnTo>
                  <a:pt x="132" y="0"/>
                </a:lnTo>
                <a:lnTo>
                  <a:pt x="1852" y="0"/>
                </a:lnTo>
                <a:lnTo>
                  <a:pt x="1998" y="1332"/>
                </a:lnTo>
                <a:lnTo>
                  <a:pt x="0" y="1332"/>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39" name="Google Shape;3439;p250"/>
          <p:cNvSpPr/>
          <p:nvPr/>
        </p:nvSpPr>
        <p:spPr>
          <a:xfrm>
            <a:off x="5507038" y="5880100"/>
            <a:ext cx="960437" cy="479425"/>
          </a:xfrm>
          <a:custGeom>
            <a:rect b="b" l="l" r="r" t="t"/>
            <a:pathLst>
              <a:path extrusionOk="0" h="1333" w="2670">
                <a:moveTo>
                  <a:pt x="0" y="0"/>
                </a:moveTo>
                <a:lnTo>
                  <a:pt x="428" y="1332"/>
                </a:lnTo>
                <a:lnTo>
                  <a:pt x="2669" y="1332"/>
                </a:lnTo>
                <a:lnTo>
                  <a:pt x="1888"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40" name="Google Shape;3440;p250"/>
          <p:cNvSpPr/>
          <p:nvPr/>
        </p:nvSpPr>
        <p:spPr>
          <a:xfrm>
            <a:off x="3470275" y="4695825"/>
            <a:ext cx="471488" cy="141288"/>
          </a:xfrm>
          <a:custGeom>
            <a:rect b="b" l="l" r="r" t="t"/>
            <a:pathLst>
              <a:path extrusionOk="0" h="394" w="1311">
                <a:moveTo>
                  <a:pt x="0" y="393"/>
                </a:moveTo>
                <a:lnTo>
                  <a:pt x="251" y="0"/>
                </a:lnTo>
                <a:lnTo>
                  <a:pt x="1310" y="0"/>
                </a:lnTo>
                <a:lnTo>
                  <a:pt x="1151" y="393"/>
                </a:lnTo>
                <a:lnTo>
                  <a:pt x="0" y="39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41" name="Google Shape;3441;p250"/>
          <p:cNvSpPr/>
          <p:nvPr/>
        </p:nvSpPr>
        <p:spPr>
          <a:xfrm>
            <a:off x="4324350" y="4695825"/>
            <a:ext cx="400050" cy="141288"/>
          </a:xfrm>
          <a:custGeom>
            <a:rect b="b" l="l" r="r" t="t"/>
            <a:pathLst>
              <a:path extrusionOk="0" h="394" w="1113">
                <a:moveTo>
                  <a:pt x="0" y="393"/>
                </a:moveTo>
                <a:lnTo>
                  <a:pt x="52" y="0"/>
                </a:lnTo>
                <a:lnTo>
                  <a:pt x="1072" y="0"/>
                </a:lnTo>
                <a:lnTo>
                  <a:pt x="1112" y="393"/>
                </a:lnTo>
                <a:lnTo>
                  <a:pt x="0" y="393"/>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42" name="Google Shape;3442;p250"/>
          <p:cNvSpPr/>
          <p:nvPr/>
        </p:nvSpPr>
        <p:spPr>
          <a:xfrm>
            <a:off x="5114925" y="4695825"/>
            <a:ext cx="465138" cy="141288"/>
          </a:xfrm>
          <a:custGeom>
            <a:rect b="b" l="l" r="r" t="t"/>
            <a:pathLst>
              <a:path extrusionOk="0" h="394" w="1294">
                <a:moveTo>
                  <a:pt x="0" y="0"/>
                </a:moveTo>
                <a:lnTo>
                  <a:pt x="136" y="393"/>
                </a:lnTo>
                <a:lnTo>
                  <a:pt x="1293" y="393"/>
                </a:lnTo>
                <a:lnTo>
                  <a:pt x="1033" y="0"/>
                </a:lnTo>
                <a:lnTo>
                  <a:pt x="0" y="0"/>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443" name="Google Shape;3443;p250"/>
          <p:cNvCxnSpPr/>
          <p:nvPr/>
        </p:nvCxnSpPr>
        <p:spPr>
          <a:xfrm flipH="1" rot="10800000">
            <a:off x="2997200" y="4845050"/>
            <a:ext cx="2590800" cy="7938"/>
          </a:xfrm>
          <a:prstGeom prst="straightConnector1">
            <a:avLst/>
          </a:prstGeom>
          <a:noFill/>
          <a:ln cap="flat" cmpd="sng" w="50750">
            <a:solidFill>
              <a:srgbClr val="000000"/>
            </a:solidFill>
            <a:prstDash val="solid"/>
            <a:round/>
            <a:headEnd len="sm" w="sm" type="none"/>
            <a:tailEnd len="sm" w="sm" type="none"/>
          </a:ln>
        </p:spPr>
      </p:cxnSp>
      <p:cxnSp>
        <p:nvCxnSpPr>
          <p:cNvPr id="3444" name="Google Shape;3444;p250"/>
          <p:cNvCxnSpPr/>
          <p:nvPr/>
        </p:nvCxnSpPr>
        <p:spPr>
          <a:xfrm flipH="1" rot="10800000">
            <a:off x="2794000" y="5073650"/>
            <a:ext cx="2936875" cy="17463"/>
          </a:xfrm>
          <a:prstGeom prst="straightConnector1">
            <a:avLst/>
          </a:prstGeom>
          <a:noFill/>
          <a:ln cap="flat" cmpd="sng" w="50750">
            <a:solidFill>
              <a:srgbClr val="000000"/>
            </a:solidFill>
            <a:prstDash val="solid"/>
            <a:round/>
            <a:headEnd len="sm" w="sm" type="none"/>
            <a:tailEnd len="sm" w="sm" type="none"/>
          </a:ln>
        </p:spPr>
      </p:cxnSp>
      <p:cxnSp>
        <p:nvCxnSpPr>
          <p:cNvPr id="3445" name="Google Shape;3445;p250"/>
          <p:cNvCxnSpPr/>
          <p:nvPr/>
        </p:nvCxnSpPr>
        <p:spPr>
          <a:xfrm>
            <a:off x="2519363" y="5405438"/>
            <a:ext cx="3403600" cy="1587"/>
          </a:xfrm>
          <a:prstGeom prst="straightConnector1">
            <a:avLst/>
          </a:prstGeom>
          <a:noFill/>
          <a:ln cap="flat" cmpd="sng" w="50750">
            <a:solidFill>
              <a:srgbClr val="000000"/>
            </a:solidFill>
            <a:prstDash val="solid"/>
            <a:round/>
            <a:headEnd len="sm" w="sm" type="none"/>
            <a:tailEnd len="sm" w="sm" type="none"/>
          </a:ln>
        </p:spPr>
      </p:cxnSp>
      <p:cxnSp>
        <p:nvCxnSpPr>
          <p:cNvPr id="3446" name="Google Shape;3446;p250"/>
          <p:cNvCxnSpPr/>
          <p:nvPr/>
        </p:nvCxnSpPr>
        <p:spPr>
          <a:xfrm flipH="1" rot="10800000">
            <a:off x="2117725" y="5865813"/>
            <a:ext cx="4079875" cy="12700"/>
          </a:xfrm>
          <a:prstGeom prst="straightConnector1">
            <a:avLst/>
          </a:prstGeom>
          <a:noFill/>
          <a:ln cap="flat" cmpd="sng" w="50750">
            <a:solidFill>
              <a:srgbClr val="000000"/>
            </a:solidFill>
            <a:prstDash val="solid"/>
            <a:round/>
            <a:headEnd len="sm" w="sm" type="none"/>
            <a:tailEnd len="sm" w="sm" type="none"/>
          </a:ln>
        </p:spPr>
      </p:cxnSp>
      <p:cxnSp>
        <p:nvCxnSpPr>
          <p:cNvPr id="3447" name="Google Shape;3447;p250"/>
          <p:cNvCxnSpPr/>
          <p:nvPr/>
        </p:nvCxnSpPr>
        <p:spPr>
          <a:xfrm flipH="1" rot="10800000">
            <a:off x="1701800" y="6373813"/>
            <a:ext cx="4770438" cy="12700"/>
          </a:xfrm>
          <a:prstGeom prst="straightConnector1">
            <a:avLst/>
          </a:prstGeom>
          <a:noFill/>
          <a:ln cap="flat" cmpd="sng" w="50750">
            <a:solidFill>
              <a:srgbClr val="000000"/>
            </a:solidFill>
            <a:prstDash val="solid"/>
            <a:round/>
            <a:headEnd len="sm" w="sm" type="none"/>
            <a:tailEnd len="sm" w="sm" type="none"/>
          </a:ln>
        </p:spPr>
      </p:cxnSp>
      <p:sp>
        <p:nvSpPr>
          <p:cNvPr id="3448" name="Google Shape;3448;p250"/>
          <p:cNvSpPr/>
          <p:nvPr/>
        </p:nvSpPr>
        <p:spPr>
          <a:xfrm>
            <a:off x="3133725" y="4598988"/>
            <a:ext cx="471488" cy="80962"/>
          </a:xfrm>
          <a:custGeom>
            <a:rect b="b" l="l" r="r" t="t"/>
            <a:pathLst>
              <a:path extrusionOk="0" h="226" w="1311">
                <a:moveTo>
                  <a:pt x="0" y="225"/>
                </a:moveTo>
                <a:lnTo>
                  <a:pt x="202" y="0"/>
                </a:lnTo>
                <a:lnTo>
                  <a:pt x="1310" y="0"/>
                </a:lnTo>
                <a:lnTo>
                  <a:pt x="1178" y="225"/>
                </a:lnTo>
                <a:lnTo>
                  <a:pt x="0" y="22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49" name="Google Shape;3449;p250"/>
          <p:cNvSpPr/>
          <p:nvPr/>
        </p:nvSpPr>
        <p:spPr>
          <a:xfrm>
            <a:off x="3957638" y="4598988"/>
            <a:ext cx="377825" cy="80962"/>
          </a:xfrm>
          <a:custGeom>
            <a:rect b="b" l="l" r="r" t="t"/>
            <a:pathLst>
              <a:path extrusionOk="0" h="226" w="1051">
                <a:moveTo>
                  <a:pt x="0" y="225"/>
                </a:moveTo>
                <a:lnTo>
                  <a:pt x="83" y="0"/>
                </a:lnTo>
                <a:lnTo>
                  <a:pt x="1050" y="0"/>
                </a:lnTo>
                <a:lnTo>
                  <a:pt x="1019" y="225"/>
                </a:lnTo>
                <a:lnTo>
                  <a:pt x="0" y="22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50" name="Google Shape;3450;p250"/>
          <p:cNvSpPr/>
          <p:nvPr/>
        </p:nvSpPr>
        <p:spPr>
          <a:xfrm>
            <a:off x="4718050" y="4598988"/>
            <a:ext cx="381000" cy="80962"/>
          </a:xfrm>
          <a:custGeom>
            <a:rect b="b" l="l" r="r" t="t"/>
            <a:pathLst>
              <a:path extrusionOk="0" h="226" w="1059">
                <a:moveTo>
                  <a:pt x="30" y="225"/>
                </a:moveTo>
                <a:lnTo>
                  <a:pt x="0" y="0"/>
                </a:lnTo>
                <a:lnTo>
                  <a:pt x="957" y="0"/>
                </a:lnTo>
                <a:lnTo>
                  <a:pt x="1058" y="225"/>
                </a:lnTo>
                <a:lnTo>
                  <a:pt x="30" y="225"/>
                </a:lnTo>
              </a:path>
            </a:pathLst>
          </a:custGeom>
          <a:solidFill>
            <a:srgbClr val="00235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451" name="Google Shape;3451;p250"/>
          <p:cNvCxnSpPr/>
          <p:nvPr/>
        </p:nvCxnSpPr>
        <p:spPr>
          <a:xfrm>
            <a:off x="3221038" y="4587875"/>
            <a:ext cx="2239962" cy="1588"/>
          </a:xfrm>
          <a:prstGeom prst="straightConnector1">
            <a:avLst/>
          </a:prstGeom>
          <a:noFill/>
          <a:ln cap="flat" cmpd="sng" w="25550">
            <a:solidFill>
              <a:srgbClr val="000000"/>
            </a:solidFill>
            <a:prstDash val="solid"/>
            <a:round/>
            <a:headEnd len="sm" w="sm" type="none"/>
            <a:tailEnd len="sm" w="sm" type="none"/>
          </a:ln>
        </p:spPr>
      </p:cxnSp>
      <p:cxnSp>
        <p:nvCxnSpPr>
          <p:cNvPr id="3452" name="Google Shape;3452;p250"/>
          <p:cNvCxnSpPr/>
          <p:nvPr/>
        </p:nvCxnSpPr>
        <p:spPr>
          <a:xfrm flipH="1">
            <a:off x="4165600" y="4592638"/>
            <a:ext cx="184150" cy="1784350"/>
          </a:xfrm>
          <a:prstGeom prst="straightConnector1">
            <a:avLst/>
          </a:prstGeom>
          <a:noFill/>
          <a:ln cap="flat" cmpd="sng" w="50750">
            <a:solidFill>
              <a:srgbClr val="000000"/>
            </a:solidFill>
            <a:prstDash val="solid"/>
            <a:round/>
            <a:headEnd len="sm" w="sm" type="none"/>
            <a:tailEnd len="sm" w="sm" type="none"/>
          </a:ln>
        </p:spPr>
      </p:cxnSp>
      <p:cxnSp>
        <p:nvCxnSpPr>
          <p:cNvPr id="3453" name="Google Shape;3453;p250"/>
          <p:cNvCxnSpPr/>
          <p:nvPr/>
        </p:nvCxnSpPr>
        <p:spPr>
          <a:xfrm>
            <a:off x="4714875" y="4581525"/>
            <a:ext cx="187325" cy="1795463"/>
          </a:xfrm>
          <a:prstGeom prst="straightConnector1">
            <a:avLst/>
          </a:prstGeom>
          <a:noFill/>
          <a:ln cap="flat" cmpd="sng" w="50750">
            <a:solidFill>
              <a:srgbClr val="000000"/>
            </a:solidFill>
            <a:prstDash val="solid"/>
            <a:round/>
            <a:headEnd len="sm" w="sm" type="none"/>
            <a:tailEnd len="sm" w="sm" type="none"/>
          </a:ln>
        </p:spPr>
      </p:cxnSp>
      <p:cxnSp>
        <p:nvCxnSpPr>
          <p:cNvPr id="3454" name="Google Shape;3454;p250"/>
          <p:cNvCxnSpPr/>
          <p:nvPr/>
        </p:nvCxnSpPr>
        <p:spPr>
          <a:xfrm>
            <a:off x="5084763" y="4581525"/>
            <a:ext cx="585787" cy="1795463"/>
          </a:xfrm>
          <a:prstGeom prst="straightConnector1">
            <a:avLst/>
          </a:prstGeom>
          <a:noFill/>
          <a:ln cap="flat" cmpd="sng" w="50750">
            <a:solidFill>
              <a:srgbClr val="000000"/>
            </a:solidFill>
            <a:prstDash val="solid"/>
            <a:round/>
            <a:headEnd len="sm" w="sm" type="none"/>
            <a:tailEnd len="sm" w="sm" type="none"/>
          </a:ln>
        </p:spPr>
      </p:cxnSp>
      <p:cxnSp>
        <p:nvCxnSpPr>
          <p:cNvPr id="3455" name="Google Shape;3455;p250"/>
          <p:cNvCxnSpPr/>
          <p:nvPr/>
        </p:nvCxnSpPr>
        <p:spPr>
          <a:xfrm flipH="1">
            <a:off x="1693863" y="4581525"/>
            <a:ext cx="1538287" cy="1795463"/>
          </a:xfrm>
          <a:prstGeom prst="straightConnector1">
            <a:avLst/>
          </a:prstGeom>
          <a:noFill/>
          <a:ln cap="flat" cmpd="sng" w="50750">
            <a:solidFill>
              <a:srgbClr val="000000"/>
            </a:solidFill>
            <a:prstDash val="solid"/>
            <a:round/>
            <a:headEnd len="sm" w="sm" type="none"/>
            <a:tailEnd len="sm" w="sm" type="none"/>
          </a:ln>
        </p:spPr>
      </p:cxnSp>
      <p:cxnSp>
        <p:nvCxnSpPr>
          <p:cNvPr id="3456" name="Google Shape;3456;p250"/>
          <p:cNvCxnSpPr/>
          <p:nvPr/>
        </p:nvCxnSpPr>
        <p:spPr>
          <a:xfrm flipH="1">
            <a:off x="2578100" y="4576763"/>
            <a:ext cx="1030288" cy="1800225"/>
          </a:xfrm>
          <a:prstGeom prst="straightConnector1">
            <a:avLst/>
          </a:prstGeom>
          <a:noFill/>
          <a:ln cap="flat" cmpd="sng" w="50750">
            <a:solidFill>
              <a:srgbClr val="000000"/>
            </a:solidFill>
            <a:prstDash val="solid"/>
            <a:round/>
            <a:headEnd len="sm" w="sm" type="none"/>
            <a:tailEnd len="sm" w="sm" type="none"/>
          </a:ln>
        </p:spPr>
      </p:cxnSp>
      <p:cxnSp>
        <p:nvCxnSpPr>
          <p:cNvPr id="3457" name="Google Shape;3457;p250"/>
          <p:cNvCxnSpPr/>
          <p:nvPr/>
        </p:nvCxnSpPr>
        <p:spPr>
          <a:xfrm flipH="1">
            <a:off x="3390900" y="4581525"/>
            <a:ext cx="582613" cy="1795463"/>
          </a:xfrm>
          <a:prstGeom prst="straightConnector1">
            <a:avLst/>
          </a:prstGeom>
          <a:noFill/>
          <a:ln cap="flat" cmpd="sng" w="50750">
            <a:solidFill>
              <a:srgbClr val="000000"/>
            </a:solidFill>
            <a:prstDash val="solid"/>
            <a:round/>
            <a:headEnd len="sm" w="sm" type="none"/>
            <a:tailEnd len="sm" w="sm" type="none"/>
          </a:ln>
        </p:spPr>
      </p:cxnSp>
      <p:cxnSp>
        <p:nvCxnSpPr>
          <p:cNvPr id="3458" name="Google Shape;3458;p250"/>
          <p:cNvCxnSpPr/>
          <p:nvPr/>
        </p:nvCxnSpPr>
        <p:spPr>
          <a:xfrm>
            <a:off x="5430838" y="4587875"/>
            <a:ext cx="1062037" cy="1789113"/>
          </a:xfrm>
          <a:prstGeom prst="straightConnector1">
            <a:avLst/>
          </a:prstGeom>
          <a:noFill/>
          <a:ln cap="flat" cmpd="sng" w="50750">
            <a:solidFill>
              <a:srgbClr val="000000"/>
            </a:solidFill>
            <a:prstDash val="solid"/>
            <a:round/>
            <a:headEnd len="sm" w="sm" type="none"/>
            <a:tailEnd len="sm" w="sm" type="none"/>
          </a:ln>
        </p:spPr>
      </p:cxnSp>
      <p:cxnSp>
        <p:nvCxnSpPr>
          <p:cNvPr id="3459" name="Google Shape;3459;p250"/>
          <p:cNvCxnSpPr/>
          <p:nvPr/>
        </p:nvCxnSpPr>
        <p:spPr>
          <a:xfrm flipH="1" rot="10800000">
            <a:off x="3133725" y="4681538"/>
            <a:ext cx="2352675" cy="9525"/>
          </a:xfrm>
          <a:prstGeom prst="straightConnector1">
            <a:avLst/>
          </a:prstGeom>
          <a:noFill/>
          <a:ln cap="flat" cmpd="sng" w="50750">
            <a:solidFill>
              <a:srgbClr val="000000"/>
            </a:solidFill>
            <a:prstDash val="solid"/>
            <a:round/>
            <a:headEnd len="sm" w="sm" type="none"/>
            <a:tailEnd len="sm" w="sm" type="none"/>
          </a:ln>
        </p:spPr>
      </p:cxnSp>
    </p:spTree>
  </p:cSld>
  <p:clrMapOvr>
    <a:masterClrMapping/>
  </p:clrMapOvr>
  <p:transition>
    <p:randomBar dir="ver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25"/>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82" name="Google Shape;382;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solidFill>
                  <a:srgbClr val="7030A0"/>
                </a:solidFill>
              </a:rPr>
              <a:t>PEAS Analysis – More Examples</a:t>
            </a:r>
            <a:endParaRPr/>
          </a:p>
        </p:txBody>
      </p:sp>
      <p:sp>
        <p:nvSpPr>
          <p:cNvPr id="383" name="Google Shape;383;p25"/>
          <p:cNvSpPr txBox="1"/>
          <p:nvPr>
            <p:ph idx="1" type="body"/>
          </p:nvPr>
        </p:nvSpPr>
        <p:spPr>
          <a:xfrm>
            <a:off x="457200" y="1143000"/>
            <a:ext cx="8229600" cy="5092700"/>
          </a:xfrm>
          <a:prstGeom prst="rect">
            <a:avLst/>
          </a:prstGeom>
          <a:noFill/>
          <a:ln>
            <a:noFill/>
          </a:ln>
        </p:spPr>
        <p:txBody>
          <a:bodyPr anchorCtr="0" anchor="t" bIns="45700" lIns="91425" spcFirstLastPara="1" rIns="91425" wrap="square" tIns="45700">
            <a:noAutofit/>
          </a:bodyPr>
          <a:lstStyle/>
          <a:p>
            <a:pPr indent="-139700" lvl="0" marL="342900" rtl="0" algn="l">
              <a:lnSpc>
                <a:spcPct val="100000"/>
              </a:lnSpc>
              <a:spcBef>
                <a:spcPts val="0"/>
              </a:spcBef>
              <a:spcAft>
                <a:spcPts val="0"/>
              </a:spcAft>
              <a:buClr>
                <a:schemeClr val="dk1"/>
              </a:buClr>
              <a:buSzPts val="3200"/>
              <a:buNone/>
            </a:pPr>
            <a:r>
              <a:t/>
            </a:r>
            <a:endParaRPr/>
          </a:p>
          <a:p>
            <a:pPr indent="-342900" lvl="0" marL="342900" rtl="0" algn="l">
              <a:lnSpc>
                <a:spcPct val="100000"/>
              </a:lnSpc>
              <a:spcBef>
                <a:spcPts val="640"/>
              </a:spcBef>
              <a:spcAft>
                <a:spcPts val="0"/>
              </a:spcAft>
              <a:buClr>
                <a:schemeClr val="dk1"/>
              </a:buClr>
              <a:buSzPts val="3200"/>
              <a:buChar char="•"/>
            </a:pPr>
            <a:r>
              <a:rPr lang="en-US"/>
              <a:t>Agent: Internet Shopping Agent</a:t>
            </a:r>
            <a:endParaRPr/>
          </a:p>
          <a:p>
            <a:pPr indent="-139700" lvl="0" marL="342900" rtl="0" algn="l">
              <a:lnSpc>
                <a:spcPct val="100000"/>
              </a:lnSpc>
              <a:spcBef>
                <a:spcPts val="640"/>
              </a:spcBef>
              <a:spcAft>
                <a:spcPts val="0"/>
              </a:spcAft>
              <a:buClr>
                <a:schemeClr val="dk1"/>
              </a:buClr>
              <a:buSzPts val="3200"/>
              <a:buNone/>
            </a:pPr>
            <a:r>
              <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Performance measure</a:t>
            </a:r>
            <a:r>
              <a:rPr lang="en-US" sz="1800"/>
              <a:t>??</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Environment</a:t>
            </a:r>
            <a:r>
              <a:rPr lang="en-US" sz="1800"/>
              <a:t>??</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Actuators</a:t>
            </a:r>
            <a:r>
              <a:rPr lang="en-US" sz="1800"/>
              <a:t>??</a:t>
            </a:r>
            <a:endParaRPr/>
          </a:p>
          <a:p>
            <a:pPr indent="-285750" lvl="1" marL="742950" rtl="0" algn="l">
              <a:lnSpc>
                <a:spcPct val="100000"/>
              </a:lnSpc>
              <a:spcBef>
                <a:spcPts val="360"/>
              </a:spcBef>
              <a:spcAft>
                <a:spcPts val="0"/>
              </a:spcAft>
              <a:buClr>
                <a:srgbClr val="CC0000"/>
              </a:buClr>
              <a:buSzPts val="1800"/>
              <a:buChar char="–"/>
            </a:pPr>
            <a:r>
              <a:rPr lang="en-US" sz="1800">
                <a:solidFill>
                  <a:srgbClr val="CC0000"/>
                </a:solidFill>
              </a:rPr>
              <a:t>Sensors</a:t>
            </a:r>
            <a:r>
              <a:rPr lang="en-US" sz="1800"/>
              <a:t>??</a:t>
            </a:r>
            <a:endParaRPr/>
          </a:p>
          <a:p>
            <a:pPr indent="-171450" lvl="1" marL="742950" rtl="0" algn="l">
              <a:lnSpc>
                <a:spcPct val="100000"/>
              </a:lnSpc>
              <a:spcBef>
                <a:spcPts val="360"/>
              </a:spcBef>
              <a:spcAft>
                <a:spcPts val="0"/>
              </a:spcAft>
              <a:buClr>
                <a:schemeClr val="dk1"/>
              </a:buClr>
              <a:buSzPts val="1800"/>
              <a:buNone/>
            </a:pPr>
            <a:r>
              <a:t/>
            </a:r>
            <a:endParaRPr sz="1800"/>
          </a:p>
        </p:txBody>
      </p:sp>
      <p:sp>
        <p:nvSpPr>
          <p:cNvPr id="384" name="Google Shape;384;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385" name="Google Shape;385;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386" name="Google Shape;386;p25"/>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2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4" name="Shape 3464"/>
        <p:cNvGrpSpPr/>
        <p:nvPr/>
      </p:nvGrpSpPr>
      <p:grpSpPr>
        <a:xfrm>
          <a:off x="0" y="0"/>
          <a:ext cx="0" cy="0"/>
          <a:chOff x="0" y="0"/>
          <a:chExt cx="0" cy="0"/>
        </a:xfrm>
      </p:grpSpPr>
      <p:sp>
        <p:nvSpPr>
          <p:cNvPr id="3465" name="Google Shape;3465;p251"/>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466" name="Google Shape;3466;p251"/>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The program uses a stack to keep track of where each queen is placed.</a:t>
            </a:r>
            <a:endParaRPr/>
          </a:p>
        </p:txBody>
      </p:sp>
      <p:grpSp>
        <p:nvGrpSpPr>
          <p:cNvPr id="3467" name="Google Shape;3467;p251"/>
          <p:cNvGrpSpPr/>
          <p:nvPr/>
        </p:nvGrpSpPr>
        <p:grpSpPr>
          <a:xfrm>
            <a:off x="5684838" y="2238375"/>
            <a:ext cx="2981324" cy="2998787"/>
            <a:chOff x="3581" y="1410"/>
            <a:chExt cx="1878" cy="1889"/>
          </a:xfrm>
        </p:grpSpPr>
        <p:sp>
          <p:nvSpPr>
            <p:cNvPr id="3468" name="Google Shape;3468;p251"/>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69" name="Google Shape;3469;p251"/>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70" name="Google Shape;3470;p251"/>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71" name="Google Shape;3471;p251"/>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72" name="Google Shape;3472;p251"/>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73" name="Google Shape;3473;p251"/>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74" name="Google Shape;3474;p251"/>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75" name="Google Shape;3475;p251"/>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76" name="Google Shape;3476;p251"/>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77" name="Google Shape;3477;p251"/>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78" name="Google Shape;3478;p251"/>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79" name="Google Shape;3479;p251"/>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80" name="Google Shape;3480;p251"/>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81" name="Google Shape;3481;p251"/>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82" name="Google Shape;3482;p251"/>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83" name="Google Shape;3483;p251"/>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3484" name="Google Shape;3484;p251"/>
          <p:cNvGrpSpPr/>
          <p:nvPr/>
        </p:nvGrpSpPr>
        <p:grpSpPr>
          <a:xfrm>
            <a:off x="3665538" y="5513388"/>
            <a:ext cx="981074" cy="985838"/>
            <a:chOff x="2309" y="3473"/>
            <a:chExt cx="618" cy="621"/>
          </a:xfrm>
        </p:grpSpPr>
        <p:pic>
          <p:nvPicPr>
            <p:cNvPr id="3485" name="Google Shape;3485;p251"/>
            <p:cNvPicPr preferRelativeResize="0"/>
            <p:nvPr/>
          </p:nvPicPr>
          <p:blipFill rotWithShape="1">
            <a:blip r:embed="rId3">
              <a:alphaModFix/>
            </a:blip>
            <a:srcRect b="0" l="0" r="0" t="13949"/>
            <a:stretch/>
          </p:blipFill>
          <p:spPr>
            <a:xfrm>
              <a:off x="2309" y="3473"/>
              <a:ext cx="330" cy="333"/>
            </a:xfrm>
            <a:prstGeom prst="rect">
              <a:avLst/>
            </a:prstGeom>
            <a:noFill/>
            <a:ln>
              <a:noFill/>
            </a:ln>
          </p:spPr>
        </p:pic>
        <p:pic>
          <p:nvPicPr>
            <p:cNvPr id="3486" name="Google Shape;3486;p251"/>
            <p:cNvPicPr preferRelativeResize="0"/>
            <p:nvPr/>
          </p:nvPicPr>
          <p:blipFill rotWithShape="1">
            <a:blip r:embed="rId3">
              <a:alphaModFix/>
            </a:blip>
            <a:srcRect b="0" l="0" r="0" t="13949"/>
            <a:stretch/>
          </p:blipFill>
          <p:spPr>
            <a:xfrm>
              <a:off x="2405" y="3569"/>
              <a:ext cx="330" cy="333"/>
            </a:xfrm>
            <a:prstGeom prst="rect">
              <a:avLst/>
            </a:prstGeom>
            <a:noFill/>
            <a:ln>
              <a:noFill/>
            </a:ln>
          </p:spPr>
        </p:pic>
        <p:pic>
          <p:nvPicPr>
            <p:cNvPr id="3487" name="Google Shape;3487;p251"/>
            <p:cNvPicPr preferRelativeResize="0"/>
            <p:nvPr/>
          </p:nvPicPr>
          <p:blipFill rotWithShape="1">
            <a:blip r:embed="rId3">
              <a:alphaModFix/>
            </a:blip>
            <a:srcRect b="0" l="0" r="0" t="13949"/>
            <a:stretch/>
          </p:blipFill>
          <p:spPr>
            <a:xfrm>
              <a:off x="2501" y="3665"/>
              <a:ext cx="330" cy="333"/>
            </a:xfrm>
            <a:prstGeom prst="rect">
              <a:avLst/>
            </a:prstGeom>
            <a:noFill/>
            <a:ln>
              <a:noFill/>
            </a:ln>
          </p:spPr>
        </p:pic>
        <p:pic>
          <p:nvPicPr>
            <p:cNvPr id="3488" name="Google Shape;3488;p251"/>
            <p:cNvPicPr preferRelativeResize="0"/>
            <p:nvPr/>
          </p:nvPicPr>
          <p:blipFill rotWithShape="1">
            <a:blip r:embed="rId3">
              <a:alphaModFix/>
            </a:blip>
            <a:srcRect b="0" l="0" r="0" t="13949"/>
            <a:stretch/>
          </p:blipFill>
          <p:spPr>
            <a:xfrm>
              <a:off x="2597" y="3761"/>
              <a:ext cx="330" cy="333"/>
            </a:xfrm>
            <a:prstGeom prst="rect">
              <a:avLst/>
            </a:prstGeom>
            <a:noFill/>
            <a:ln>
              <a:noFill/>
            </a:ln>
          </p:spPr>
        </p:pic>
      </p:grpSp>
      <p:pic>
        <p:nvPicPr>
          <p:cNvPr id="3489" name="Google Shape;3489;p251"/>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spTree>
  </p:cSld>
  <p:clrMapOvr>
    <a:masterClrMapping/>
  </p:clrMapOvr>
</p:sld>
</file>

<file path=ppt/slides/slide2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4" name="Shape 3494"/>
        <p:cNvGrpSpPr/>
        <p:nvPr/>
      </p:nvGrpSpPr>
      <p:grpSpPr>
        <a:xfrm>
          <a:off x="0" y="0"/>
          <a:ext cx="0" cy="0"/>
          <a:chOff x="0" y="0"/>
          <a:chExt cx="0" cy="0"/>
        </a:xfrm>
      </p:grpSpPr>
      <p:sp>
        <p:nvSpPr>
          <p:cNvPr id="3495" name="Google Shape;3495;p252"/>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496" name="Google Shape;3496;p252"/>
          <p:cNvSpPr txBox="1"/>
          <p:nvPr>
            <p:ph idx="4294967295" type="body"/>
          </p:nvPr>
        </p:nvSpPr>
        <p:spPr>
          <a:xfrm>
            <a:off x="685800" y="1981200"/>
            <a:ext cx="2652713" cy="4259263"/>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Each time the program decides to place a queen on the board,       the position of the new queen is stored in a record which is placed in the stack.</a:t>
            </a:r>
            <a:endParaRPr/>
          </a:p>
        </p:txBody>
      </p:sp>
      <p:grpSp>
        <p:nvGrpSpPr>
          <p:cNvPr id="3497" name="Google Shape;3497;p252"/>
          <p:cNvGrpSpPr/>
          <p:nvPr/>
        </p:nvGrpSpPr>
        <p:grpSpPr>
          <a:xfrm>
            <a:off x="5684838" y="2238375"/>
            <a:ext cx="2981324" cy="2998787"/>
            <a:chOff x="3581" y="1410"/>
            <a:chExt cx="1878" cy="1889"/>
          </a:xfrm>
        </p:grpSpPr>
        <p:sp>
          <p:nvSpPr>
            <p:cNvPr id="3498" name="Google Shape;3498;p252"/>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99" name="Google Shape;3499;p252"/>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0" name="Google Shape;3500;p252"/>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1" name="Google Shape;3501;p252"/>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2" name="Google Shape;3502;p252"/>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3" name="Google Shape;3503;p252"/>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4" name="Google Shape;3504;p252"/>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5" name="Google Shape;3505;p252"/>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6" name="Google Shape;3506;p252"/>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7" name="Google Shape;3507;p252"/>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8" name="Google Shape;3508;p252"/>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09" name="Google Shape;3509;p252"/>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10" name="Google Shape;3510;p252"/>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11" name="Google Shape;3511;p252"/>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12" name="Google Shape;3512;p252"/>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13" name="Google Shape;3513;p252"/>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514" name="Google Shape;3514;p252"/>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515" name="Google Shape;3515;p252"/>
          <p:cNvPicPr preferRelativeResize="0"/>
          <p:nvPr/>
        </p:nvPicPr>
        <p:blipFill rotWithShape="1">
          <a:blip r:embed="rId3">
            <a:alphaModFix/>
          </a:blip>
          <a:srcRect b="0" l="0" r="0" t="13949"/>
          <a:stretch/>
        </p:blipFill>
        <p:spPr>
          <a:xfrm>
            <a:off x="3817938" y="5665788"/>
            <a:ext cx="523875" cy="528637"/>
          </a:xfrm>
          <a:prstGeom prst="rect">
            <a:avLst/>
          </a:prstGeom>
          <a:noFill/>
          <a:ln>
            <a:noFill/>
          </a:ln>
        </p:spPr>
      </p:pic>
      <p:pic>
        <p:nvPicPr>
          <p:cNvPr id="3516" name="Google Shape;3516;p252"/>
          <p:cNvPicPr preferRelativeResize="0"/>
          <p:nvPr/>
        </p:nvPicPr>
        <p:blipFill rotWithShape="1">
          <a:blip r:embed="rId3">
            <a:alphaModFix/>
          </a:blip>
          <a:srcRect b="0" l="0" r="0" t="13949"/>
          <a:stretch/>
        </p:blipFill>
        <p:spPr>
          <a:xfrm>
            <a:off x="3970338" y="5818188"/>
            <a:ext cx="523875" cy="528637"/>
          </a:xfrm>
          <a:prstGeom prst="rect">
            <a:avLst/>
          </a:prstGeom>
          <a:noFill/>
          <a:ln>
            <a:noFill/>
          </a:ln>
        </p:spPr>
      </p:pic>
      <p:pic>
        <p:nvPicPr>
          <p:cNvPr id="3517" name="Google Shape;3517;p252"/>
          <p:cNvPicPr preferRelativeResize="0"/>
          <p:nvPr/>
        </p:nvPicPr>
        <p:blipFill rotWithShape="1">
          <a:blip r:embed="rId3">
            <a:alphaModFix/>
          </a:blip>
          <a:srcRect b="0" l="0" r="0" t="13949"/>
          <a:stretch/>
        </p:blipFill>
        <p:spPr>
          <a:xfrm>
            <a:off x="5810250" y="4610100"/>
            <a:ext cx="523875" cy="528638"/>
          </a:xfrm>
          <a:prstGeom prst="rect">
            <a:avLst/>
          </a:prstGeom>
          <a:noFill/>
          <a:ln>
            <a:noFill/>
          </a:ln>
        </p:spPr>
      </p:pic>
      <p:pic>
        <p:nvPicPr>
          <p:cNvPr id="3518" name="Google Shape;3518;p252"/>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pic>
        <p:nvPicPr>
          <p:cNvPr id="3519" name="Google Shape;3519;p252"/>
          <p:cNvPicPr preferRelativeResize="0"/>
          <p:nvPr/>
        </p:nvPicPr>
        <p:blipFill rotWithShape="1">
          <a:blip r:embed="rId5">
            <a:alphaModFix/>
          </a:blip>
          <a:srcRect b="0" l="0" r="0" t="0"/>
          <a:stretch/>
        </p:blipFill>
        <p:spPr>
          <a:xfrm>
            <a:off x="4699000" y="5186363"/>
            <a:ext cx="1733550" cy="1252537"/>
          </a:xfrm>
          <a:prstGeom prst="rect">
            <a:avLst/>
          </a:prstGeom>
          <a:noFill/>
          <a:ln>
            <a:noFill/>
          </a:ln>
        </p:spPr>
      </p:pic>
      <p:grpSp>
        <p:nvGrpSpPr>
          <p:cNvPr id="3520" name="Google Shape;3520;p252"/>
          <p:cNvGrpSpPr/>
          <p:nvPr/>
        </p:nvGrpSpPr>
        <p:grpSpPr>
          <a:xfrm>
            <a:off x="3743325" y="4578350"/>
            <a:ext cx="1547813" cy="422276"/>
            <a:chOff x="2358" y="2884"/>
            <a:chExt cx="975" cy="266"/>
          </a:xfrm>
        </p:grpSpPr>
        <p:sp>
          <p:nvSpPr>
            <p:cNvPr id="3521" name="Google Shape;3521;p252"/>
            <p:cNvSpPr/>
            <p:nvPr/>
          </p:nvSpPr>
          <p:spPr>
            <a:xfrm>
              <a:off x="2358"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22" name="Google Shape;3522;p252"/>
            <p:cNvSpPr/>
            <p:nvPr/>
          </p:nvSpPr>
          <p:spPr>
            <a:xfrm>
              <a:off x="2358"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spTree>
  </p:cSld>
  <p:clrMapOvr>
    <a:masterClrMapping/>
  </p:clrMapOvr>
  <p:transition>
    <p:randomBar dir="vert"/>
  </p:transition>
</p:sld>
</file>

<file path=ppt/slides/slide2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7" name="Shape 3527"/>
        <p:cNvGrpSpPr/>
        <p:nvPr/>
      </p:nvGrpSpPr>
      <p:grpSpPr>
        <a:xfrm>
          <a:off x="0" y="0"/>
          <a:ext cx="0" cy="0"/>
          <a:chOff x="0" y="0"/>
          <a:chExt cx="0" cy="0"/>
        </a:xfrm>
      </p:grpSpPr>
      <p:sp>
        <p:nvSpPr>
          <p:cNvPr id="3528" name="Google Shape;3528;p253"/>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529" name="Google Shape;3529;p253"/>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We also have an integer variable to keep track of how many rows have been filled so far.</a:t>
            </a:r>
            <a:endParaRPr/>
          </a:p>
        </p:txBody>
      </p:sp>
      <p:grpSp>
        <p:nvGrpSpPr>
          <p:cNvPr id="3530" name="Google Shape;3530;p253"/>
          <p:cNvGrpSpPr/>
          <p:nvPr/>
        </p:nvGrpSpPr>
        <p:grpSpPr>
          <a:xfrm>
            <a:off x="5684838" y="2238375"/>
            <a:ext cx="2981324" cy="2998787"/>
            <a:chOff x="3581" y="1410"/>
            <a:chExt cx="1878" cy="1889"/>
          </a:xfrm>
        </p:grpSpPr>
        <p:sp>
          <p:nvSpPr>
            <p:cNvPr id="3531" name="Google Shape;3531;p253"/>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32" name="Google Shape;3532;p253"/>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33" name="Google Shape;3533;p253"/>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34" name="Google Shape;3534;p253"/>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35" name="Google Shape;3535;p253"/>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36" name="Google Shape;3536;p253"/>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37" name="Google Shape;3537;p253"/>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38" name="Google Shape;3538;p253"/>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39" name="Google Shape;3539;p253"/>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40" name="Google Shape;3540;p253"/>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41" name="Google Shape;3541;p253"/>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42" name="Google Shape;3542;p253"/>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43" name="Google Shape;3543;p253"/>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44" name="Google Shape;3544;p253"/>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45" name="Google Shape;3545;p253"/>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46" name="Google Shape;3546;p253"/>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547" name="Google Shape;3547;p253"/>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548" name="Google Shape;3548;p253"/>
          <p:cNvPicPr preferRelativeResize="0"/>
          <p:nvPr/>
        </p:nvPicPr>
        <p:blipFill rotWithShape="1">
          <a:blip r:embed="rId3">
            <a:alphaModFix/>
          </a:blip>
          <a:srcRect b="0" l="0" r="0" t="13949"/>
          <a:stretch/>
        </p:blipFill>
        <p:spPr>
          <a:xfrm>
            <a:off x="3817938" y="5665788"/>
            <a:ext cx="523875" cy="528637"/>
          </a:xfrm>
          <a:prstGeom prst="rect">
            <a:avLst/>
          </a:prstGeom>
          <a:noFill/>
          <a:ln>
            <a:noFill/>
          </a:ln>
        </p:spPr>
      </p:pic>
      <p:pic>
        <p:nvPicPr>
          <p:cNvPr id="3549" name="Google Shape;3549;p253"/>
          <p:cNvPicPr preferRelativeResize="0"/>
          <p:nvPr/>
        </p:nvPicPr>
        <p:blipFill rotWithShape="1">
          <a:blip r:embed="rId3">
            <a:alphaModFix/>
          </a:blip>
          <a:srcRect b="0" l="0" r="0" t="13949"/>
          <a:stretch/>
        </p:blipFill>
        <p:spPr>
          <a:xfrm>
            <a:off x="3970338" y="5818188"/>
            <a:ext cx="523875" cy="528637"/>
          </a:xfrm>
          <a:prstGeom prst="rect">
            <a:avLst/>
          </a:prstGeom>
          <a:noFill/>
          <a:ln>
            <a:noFill/>
          </a:ln>
        </p:spPr>
      </p:pic>
      <p:pic>
        <p:nvPicPr>
          <p:cNvPr id="3550" name="Google Shape;3550;p253"/>
          <p:cNvPicPr preferRelativeResize="0"/>
          <p:nvPr/>
        </p:nvPicPr>
        <p:blipFill rotWithShape="1">
          <a:blip r:embed="rId3">
            <a:alphaModFix/>
          </a:blip>
          <a:srcRect b="0" l="0" r="0" t="13949"/>
          <a:stretch/>
        </p:blipFill>
        <p:spPr>
          <a:xfrm>
            <a:off x="5810250" y="4610100"/>
            <a:ext cx="523875" cy="528638"/>
          </a:xfrm>
          <a:prstGeom prst="rect">
            <a:avLst/>
          </a:prstGeom>
          <a:noFill/>
          <a:ln>
            <a:noFill/>
          </a:ln>
        </p:spPr>
      </p:pic>
      <p:pic>
        <p:nvPicPr>
          <p:cNvPr id="3551" name="Google Shape;3551;p253"/>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pic>
        <p:nvPicPr>
          <p:cNvPr id="3552" name="Google Shape;3552;p253"/>
          <p:cNvPicPr preferRelativeResize="0"/>
          <p:nvPr/>
        </p:nvPicPr>
        <p:blipFill rotWithShape="1">
          <a:blip r:embed="rId5">
            <a:alphaModFix/>
          </a:blip>
          <a:srcRect b="0" l="0" r="0" t="0"/>
          <a:stretch/>
        </p:blipFill>
        <p:spPr>
          <a:xfrm>
            <a:off x="4699000" y="5186363"/>
            <a:ext cx="1733550" cy="1252537"/>
          </a:xfrm>
          <a:prstGeom prst="rect">
            <a:avLst/>
          </a:prstGeom>
          <a:noFill/>
          <a:ln>
            <a:noFill/>
          </a:ln>
        </p:spPr>
      </p:pic>
      <p:grpSp>
        <p:nvGrpSpPr>
          <p:cNvPr id="3553" name="Google Shape;3553;p253"/>
          <p:cNvGrpSpPr/>
          <p:nvPr/>
        </p:nvGrpSpPr>
        <p:grpSpPr>
          <a:xfrm>
            <a:off x="3743325" y="4578350"/>
            <a:ext cx="1547813" cy="422276"/>
            <a:chOff x="2358" y="2884"/>
            <a:chExt cx="975" cy="266"/>
          </a:xfrm>
        </p:grpSpPr>
        <p:sp>
          <p:nvSpPr>
            <p:cNvPr id="3554" name="Google Shape;3554;p253"/>
            <p:cNvSpPr/>
            <p:nvPr/>
          </p:nvSpPr>
          <p:spPr>
            <a:xfrm>
              <a:off x="2358"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55" name="Google Shape;3555;p253"/>
            <p:cNvSpPr/>
            <p:nvPr/>
          </p:nvSpPr>
          <p:spPr>
            <a:xfrm>
              <a:off x="2358"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3556" name="Google Shape;3556;p253"/>
          <p:cNvGrpSpPr/>
          <p:nvPr/>
        </p:nvGrpSpPr>
        <p:grpSpPr>
          <a:xfrm>
            <a:off x="6940550" y="5797550"/>
            <a:ext cx="841376" cy="749301"/>
            <a:chOff x="4372" y="3652"/>
            <a:chExt cx="530" cy="472"/>
          </a:xfrm>
        </p:grpSpPr>
        <p:sp>
          <p:nvSpPr>
            <p:cNvPr id="3557" name="Google Shape;3557;p253"/>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58" name="Google Shape;3558;p253"/>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grpSp>
      <p:sp>
        <p:nvSpPr>
          <p:cNvPr id="3559" name="Google Shape;3559;p253"/>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spTree>
  </p:cSld>
  <p:clrMapOvr>
    <a:masterClrMapping/>
  </p:clrMapOvr>
  <p:transition>
    <p:randomBar dir="vert"/>
  </p:transition>
</p:sld>
</file>

<file path=ppt/slides/slide2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4" name="Shape 3564"/>
        <p:cNvGrpSpPr/>
        <p:nvPr/>
      </p:nvGrpSpPr>
      <p:grpSpPr>
        <a:xfrm>
          <a:off x="0" y="0"/>
          <a:ext cx="0" cy="0"/>
          <a:chOff x="0" y="0"/>
          <a:chExt cx="0" cy="0"/>
        </a:xfrm>
      </p:grpSpPr>
      <p:sp>
        <p:nvSpPr>
          <p:cNvPr id="3565" name="Google Shape;3565;p254"/>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566" name="Google Shape;3566;p254"/>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Each time we try to place a new queen in the next row, we start by placing the queen in the first column...</a:t>
            </a:r>
            <a:endParaRPr/>
          </a:p>
        </p:txBody>
      </p:sp>
      <p:grpSp>
        <p:nvGrpSpPr>
          <p:cNvPr id="3567" name="Google Shape;3567;p254"/>
          <p:cNvGrpSpPr/>
          <p:nvPr/>
        </p:nvGrpSpPr>
        <p:grpSpPr>
          <a:xfrm>
            <a:off x="5684838" y="2238375"/>
            <a:ext cx="2981324" cy="2998787"/>
            <a:chOff x="3581" y="1410"/>
            <a:chExt cx="1878" cy="1889"/>
          </a:xfrm>
        </p:grpSpPr>
        <p:sp>
          <p:nvSpPr>
            <p:cNvPr id="3568" name="Google Shape;3568;p254"/>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69" name="Google Shape;3569;p254"/>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70" name="Google Shape;3570;p254"/>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71" name="Google Shape;3571;p254"/>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72" name="Google Shape;3572;p254"/>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73" name="Google Shape;3573;p254"/>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74" name="Google Shape;3574;p254"/>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75" name="Google Shape;3575;p254"/>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76" name="Google Shape;3576;p254"/>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77" name="Google Shape;3577;p254"/>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78" name="Google Shape;3578;p254"/>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79" name="Google Shape;3579;p254"/>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80" name="Google Shape;3580;p254"/>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81" name="Google Shape;3581;p254"/>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82" name="Google Shape;3582;p254"/>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83" name="Google Shape;3583;p254"/>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584" name="Google Shape;3584;p254"/>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585" name="Google Shape;3585;p254"/>
          <p:cNvPicPr preferRelativeResize="0"/>
          <p:nvPr/>
        </p:nvPicPr>
        <p:blipFill rotWithShape="1">
          <a:blip r:embed="rId3">
            <a:alphaModFix/>
          </a:blip>
          <a:srcRect b="0" l="0" r="0" t="13949"/>
          <a:stretch/>
        </p:blipFill>
        <p:spPr>
          <a:xfrm>
            <a:off x="3817938" y="5665788"/>
            <a:ext cx="523875" cy="528637"/>
          </a:xfrm>
          <a:prstGeom prst="rect">
            <a:avLst/>
          </a:prstGeom>
          <a:noFill/>
          <a:ln>
            <a:noFill/>
          </a:ln>
        </p:spPr>
      </p:pic>
      <p:pic>
        <p:nvPicPr>
          <p:cNvPr id="3586" name="Google Shape;3586;p254"/>
          <p:cNvPicPr preferRelativeResize="0"/>
          <p:nvPr/>
        </p:nvPicPr>
        <p:blipFill rotWithShape="1">
          <a:blip r:embed="rId3">
            <a:alphaModFix/>
          </a:blip>
          <a:srcRect b="0" l="0" r="0" t="13949"/>
          <a:stretch/>
        </p:blipFill>
        <p:spPr>
          <a:xfrm>
            <a:off x="5799138" y="3868738"/>
            <a:ext cx="523875" cy="528637"/>
          </a:xfrm>
          <a:prstGeom prst="rect">
            <a:avLst/>
          </a:prstGeom>
          <a:noFill/>
          <a:ln>
            <a:noFill/>
          </a:ln>
        </p:spPr>
      </p:pic>
      <p:pic>
        <p:nvPicPr>
          <p:cNvPr id="3587" name="Google Shape;3587;p254"/>
          <p:cNvPicPr preferRelativeResize="0"/>
          <p:nvPr/>
        </p:nvPicPr>
        <p:blipFill rotWithShape="1">
          <a:blip r:embed="rId3">
            <a:alphaModFix/>
          </a:blip>
          <a:srcRect b="0" l="0" r="0" t="13949"/>
          <a:stretch/>
        </p:blipFill>
        <p:spPr>
          <a:xfrm>
            <a:off x="5810250" y="4610100"/>
            <a:ext cx="523875" cy="528638"/>
          </a:xfrm>
          <a:prstGeom prst="rect">
            <a:avLst/>
          </a:prstGeom>
          <a:noFill/>
          <a:ln>
            <a:noFill/>
          </a:ln>
        </p:spPr>
      </p:pic>
      <p:pic>
        <p:nvPicPr>
          <p:cNvPr id="3588" name="Google Shape;3588;p254"/>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3589" name="Google Shape;3589;p254"/>
          <p:cNvGrpSpPr/>
          <p:nvPr/>
        </p:nvGrpSpPr>
        <p:grpSpPr>
          <a:xfrm>
            <a:off x="3775075" y="4578350"/>
            <a:ext cx="1547813" cy="422276"/>
            <a:chOff x="2378" y="2884"/>
            <a:chExt cx="975" cy="266"/>
          </a:xfrm>
        </p:grpSpPr>
        <p:sp>
          <p:nvSpPr>
            <p:cNvPr id="3590" name="Google Shape;3590;p254"/>
            <p:cNvSpPr/>
            <p:nvPr/>
          </p:nvSpPr>
          <p:spPr>
            <a:xfrm>
              <a:off x="2378"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91" name="Google Shape;3591;p254"/>
            <p:cNvSpPr/>
            <p:nvPr/>
          </p:nvSpPr>
          <p:spPr>
            <a:xfrm>
              <a:off x="2378"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3592" name="Google Shape;3592;p254"/>
          <p:cNvGrpSpPr/>
          <p:nvPr/>
        </p:nvGrpSpPr>
        <p:grpSpPr>
          <a:xfrm>
            <a:off x="6940550" y="5797550"/>
            <a:ext cx="841376" cy="749301"/>
            <a:chOff x="4372" y="3652"/>
            <a:chExt cx="530" cy="472"/>
          </a:xfrm>
        </p:grpSpPr>
        <p:sp>
          <p:nvSpPr>
            <p:cNvPr id="3593" name="Google Shape;3593;p254"/>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94" name="Google Shape;3594;p254"/>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grpSp>
      <p:sp>
        <p:nvSpPr>
          <p:cNvPr id="3595" name="Google Shape;3595;p254"/>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3596" name="Google Shape;3596;p254"/>
          <p:cNvGrpSpPr/>
          <p:nvPr/>
        </p:nvGrpSpPr>
        <p:grpSpPr>
          <a:xfrm>
            <a:off x="3775075" y="3908425"/>
            <a:ext cx="1547813" cy="422276"/>
            <a:chOff x="2378" y="2462"/>
            <a:chExt cx="975" cy="266"/>
          </a:xfrm>
        </p:grpSpPr>
        <p:sp>
          <p:nvSpPr>
            <p:cNvPr id="3597" name="Google Shape;3597;p254"/>
            <p:cNvSpPr/>
            <p:nvPr/>
          </p:nvSpPr>
          <p:spPr>
            <a:xfrm>
              <a:off x="2378"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98" name="Google Shape;3598;p254"/>
            <p:cNvSpPr/>
            <p:nvPr/>
          </p:nvSpPr>
          <p:spPr>
            <a:xfrm>
              <a:off x="2378"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1</a:t>
              </a:r>
              <a:endParaRPr b="0" i="0" sz="1400" u="none" cap="none" strike="noStrike">
                <a:solidFill>
                  <a:srgbClr val="000000"/>
                </a:solidFill>
                <a:latin typeface="Arial"/>
                <a:ea typeface="Arial"/>
                <a:cs typeface="Arial"/>
                <a:sym typeface="Arial"/>
              </a:endParaRPr>
            </a:p>
          </p:txBody>
        </p:sp>
      </p:grpSp>
    </p:spTree>
  </p:cSld>
  <p:clrMapOvr>
    <a:masterClrMapping/>
  </p:clrMapOvr>
  <p:transition>
    <p:randomBar dir="vert"/>
  </p:transition>
</p:sld>
</file>

<file path=ppt/slides/slide2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3" name="Shape 3603"/>
        <p:cNvGrpSpPr/>
        <p:nvPr/>
      </p:nvGrpSpPr>
      <p:grpSpPr>
        <a:xfrm>
          <a:off x="0" y="0"/>
          <a:ext cx="0" cy="0"/>
          <a:chOff x="0" y="0"/>
          <a:chExt cx="0" cy="0"/>
        </a:xfrm>
      </p:grpSpPr>
      <p:sp>
        <p:nvSpPr>
          <p:cNvPr id="3604" name="Google Shape;3604;p255"/>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605" name="Google Shape;3605;p255"/>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...if there is a conflict with another queen, then we shift the new queen to the next column.</a:t>
            </a:r>
            <a:endParaRPr/>
          </a:p>
        </p:txBody>
      </p:sp>
      <p:grpSp>
        <p:nvGrpSpPr>
          <p:cNvPr id="3606" name="Google Shape;3606;p255"/>
          <p:cNvGrpSpPr/>
          <p:nvPr/>
        </p:nvGrpSpPr>
        <p:grpSpPr>
          <a:xfrm>
            <a:off x="5684838" y="2238375"/>
            <a:ext cx="2981324" cy="2998787"/>
            <a:chOff x="3581" y="1410"/>
            <a:chExt cx="1878" cy="1889"/>
          </a:xfrm>
        </p:grpSpPr>
        <p:sp>
          <p:nvSpPr>
            <p:cNvPr id="3607" name="Google Shape;3607;p255"/>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08" name="Google Shape;3608;p255"/>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09" name="Google Shape;3609;p255"/>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0" name="Google Shape;3610;p255"/>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1" name="Google Shape;3611;p255"/>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2" name="Google Shape;3612;p255"/>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3" name="Google Shape;3613;p255"/>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4" name="Google Shape;3614;p255"/>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5" name="Google Shape;3615;p255"/>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6" name="Google Shape;3616;p255"/>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7" name="Google Shape;3617;p255"/>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8" name="Google Shape;3618;p255"/>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9" name="Google Shape;3619;p255"/>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20" name="Google Shape;3620;p255"/>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21" name="Google Shape;3621;p255"/>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22" name="Google Shape;3622;p255"/>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623" name="Google Shape;3623;p255"/>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624" name="Google Shape;3624;p255"/>
          <p:cNvPicPr preferRelativeResize="0"/>
          <p:nvPr/>
        </p:nvPicPr>
        <p:blipFill rotWithShape="1">
          <a:blip r:embed="rId3">
            <a:alphaModFix/>
          </a:blip>
          <a:srcRect b="0" l="0" r="0" t="13949"/>
          <a:stretch/>
        </p:blipFill>
        <p:spPr>
          <a:xfrm>
            <a:off x="3817938" y="5665788"/>
            <a:ext cx="523875" cy="528637"/>
          </a:xfrm>
          <a:prstGeom prst="rect">
            <a:avLst/>
          </a:prstGeom>
          <a:noFill/>
          <a:ln>
            <a:noFill/>
          </a:ln>
        </p:spPr>
      </p:pic>
      <p:pic>
        <p:nvPicPr>
          <p:cNvPr id="3625" name="Google Shape;3625;p255"/>
          <p:cNvPicPr preferRelativeResize="0"/>
          <p:nvPr/>
        </p:nvPicPr>
        <p:blipFill rotWithShape="1">
          <a:blip r:embed="rId3">
            <a:alphaModFix/>
          </a:blip>
          <a:srcRect b="0" l="0" r="0" t="13949"/>
          <a:stretch/>
        </p:blipFill>
        <p:spPr>
          <a:xfrm>
            <a:off x="6513513" y="3868738"/>
            <a:ext cx="523875" cy="528637"/>
          </a:xfrm>
          <a:prstGeom prst="rect">
            <a:avLst/>
          </a:prstGeom>
          <a:noFill/>
          <a:ln>
            <a:noFill/>
          </a:ln>
        </p:spPr>
      </p:pic>
      <p:pic>
        <p:nvPicPr>
          <p:cNvPr id="3626" name="Google Shape;3626;p255"/>
          <p:cNvPicPr preferRelativeResize="0"/>
          <p:nvPr/>
        </p:nvPicPr>
        <p:blipFill rotWithShape="1">
          <a:blip r:embed="rId3">
            <a:alphaModFix/>
          </a:blip>
          <a:srcRect b="0" l="0" r="0" t="13949"/>
          <a:stretch/>
        </p:blipFill>
        <p:spPr>
          <a:xfrm>
            <a:off x="5810250" y="4610100"/>
            <a:ext cx="523875" cy="528638"/>
          </a:xfrm>
          <a:prstGeom prst="rect">
            <a:avLst/>
          </a:prstGeom>
          <a:noFill/>
          <a:ln>
            <a:noFill/>
          </a:ln>
        </p:spPr>
      </p:pic>
      <p:pic>
        <p:nvPicPr>
          <p:cNvPr id="3627" name="Google Shape;3627;p255"/>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3628" name="Google Shape;3628;p255"/>
          <p:cNvGrpSpPr/>
          <p:nvPr/>
        </p:nvGrpSpPr>
        <p:grpSpPr>
          <a:xfrm>
            <a:off x="3775075" y="4578350"/>
            <a:ext cx="1547813" cy="422276"/>
            <a:chOff x="2378" y="2884"/>
            <a:chExt cx="975" cy="266"/>
          </a:xfrm>
        </p:grpSpPr>
        <p:sp>
          <p:nvSpPr>
            <p:cNvPr id="3629" name="Google Shape;3629;p255"/>
            <p:cNvSpPr/>
            <p:nvPr/>
          </p:nvSpPr>
          <p:spPr>
            <a:xfrm>
              <a:off x="2378"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30" name="Google Shape;3630;p255"/>
            <p:cNvSpPr/>
            <p:nvPr/>
          </p:nvSpPr>
          <p:spPr>
            <a:xfrm>
              <a:off x="2378"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3631" name="Google Shape;3631;p255"/>
          <p:cNvGrpSpPr/>
          <p:nvPr/>
        </p:nvGrpSpPr>
        <p:grpSpPr>
          <a:xfrm>
            <a:off x="6940550" y="5797550"/>
            <a:ext cx="841376" cy="749301"/>
            <a:chOff x="4372" y="3652"/>
            <a:chExt cx="530" cy="472"/>
          </a:xfrm>
        </p:grpSpPr>
        <p:sp>
          <p:nvSpPr>
            <p:cNvPr id="3632" name="Google Shape;3632;p255"/>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33" name="Google Shape;3633;p255"/>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grpSp>
      <p:sp>
        <p:nvSpPr>
          <p:cNvPr id="3634" name="Google Shape;3634;p255"/>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3635" name="Google Shape;3635;p255"/>
          <p:cNvGrpSpPr/>
          <p:nvPr/>
        </p:nvGrpSpPr>
        <p:grpSpPr>
          <a:xfrm>
            <a:off x="3775075" y="3908425"/>
            <a:ext cx="1547813" cy="422276"/>
            <a:chOff x="2378" y="2462"/>
            <a:chExt cx="975" cy="266"/>
          </a:xfrm>
        </p:grpSpPr>
        <p:sp>
          <p:nvSpPr>
            <p:cNvPr id="3636" name="Google Shape;3636;p255"/>
            <p:cNvSpPr/>
            <p:nvPr/>
          </p:nvSpPr>
          <p:spPr>
            <a:xfrm>
              <a:off x="2378"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37" name="Google Shape;3637;p255"/>
            <p:cNvSpPr/>
            <p:nvPr/>
          </p:nvSpPr>
          <p:spPr>
            <a:xfrm>
              <a:off x="2378"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2</a:t>
              </a:r>
              <a:endParaRPr b="0" i="0" sz="1400" u="none" cap="none" strike="noStrike">
                <a:solidFill>
                  <a:srgbClr val="000000"/>
                </a:solidFill>
                <a:latin typeface="Arial"/>
                <a:ea typeface="Arial"/>
                <a:cs typeface="Arial"/>
                <a:sym typeface="Arial"/>
              </a:endParaRPr>
            </a:p>
          </p:txBody>
        </p:sp>
      </p:grpSp>
      <p:sp>
        <p:nvSpPr>
          <p:cNvPr id="3638" name="Google Shape;3638;p255"/>
          <p:cNvSpPr/>
          <p:nvPr/>
        </p:nvSpPr>
        <p:spPr>
          <a:xfrm>
            <a:off x="6070600" y="3832225"/>
            <a:ext cx="703263" cy="322263"/>
          </a:xfrm>
          <a:custGeom>
            <a:rect b="b" l="l" r="r" t="t"/>
            <a:pathLst>
              <a:path extrusionOk="0" h="897" w="1955">
                <a:moveTo>
                  <a:pt x="0" y="224"/>
                </a:moveTo>
                <a:lnTo>
                  <a:pt x="976" y="224"/>
                </a:lnTo>
                <a:lnTo>
                  <a:pt x="976" y="0"/>
                </a:lnTo>
                <a:lnTo>
                  <a:pt x="1954" y="448"/>
                </a:lnTo>
                <a:lnTo>
                  <a:pt x="976" y="896"/>
                </a:lnTo>
                <a:lnTo>
                  <a:pt x="976" y="672"/>
                </a:lnTo>
                <a:lnTo>
                  <a:pt x="0" y="672"/>
                </a:lnTo>
                <a:lnTo>
                  <a:pt x="0" y="224"/>
                </a:lnTo>
              </a:path>
            </a:pathLst>
          </a:custGeom>
          <a:solidFill>
            <a:srgbClr val="000000"/>
          </a:solidFill>
          <a:ln cap="flat" cmpd="sng" w="12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transition>
    <p:checker/>
  </p:transition>
</p:sld>
</file>

<file path=ppt/slides/slide2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3" name="Shape 3643"/>
        <p:cNvGrpSpPr/>
        <p:nvPr/>
      </p:nvGrpSpPr>
      <p:grpSpPr>
        <a:xfrm>
          <a:off x="0" y="0"/>
          <a:ext cx="0" cy="0"/>
          <a:chOff x="0" y="0"/>
          <a:chExt cx="0" cy="0"/>
        </a:xfrm>
      </p:grpSpPr>
      <p:sp>
        <p:nvSpPr>
          <p:cNvPr id="3644" name="Google Shape;3644;p256"/>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645" name="Google Shape;3645;p256"/>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If another conflict occurs, the queen is shifted rightward again.</a:t>
            </a:r>
            <a:endParaRPr/>
          </a:p>
        </p:txBody>
      </p:sp>
      <p:grpSp>
        <p:nvGrpSpPr>
          <p:cNvPr id="3646" name="Google Shape;3646;p256"/>
          <p:cNvGrpSpPr/>
          <p:nvPr/>
        </p:nvGrpSpPr>
        <p:grpSpPr>
          <a:xfrm>
            <a:off x="5684838" y="2238375"/>
            <a:ext cx="2981324" cy="2998787"/>
            <a:chOff x="3581" y="1410"/>
            <a:chExt cx="1878" cy="1889"/>
          </a:xfrm>
        </p:grpSpPr>
        <p:sp>
          <p:nvSpPr>
            <p:cNvPr id="3647" name="Google Shape;3647;p256"/>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48" name="Google Shape;3648;p256"/>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49" name="Google Shape;3649;p256"/>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50" name="Google Shape;3650;p256"/>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51" name="Google Shape;3651;p256"/>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52" name="Google Shape;3652;p256"/>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53" name="Google Shape;3653;p256"/>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54" name="Google Shape;3654;p256"/>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55" name="Google Shape;3655;p256"/>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56" name="Google Shape;3656;p256"/>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57" name="Google Shape;3657;p256"/>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58" name="Google Shape;3658;p256"/>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59" name="Google Shape;3659;p256"/>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60" name="Google Shape;3660;p256"/>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61" name="Google Shape;3661;p256"/>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62" name="Google Shape;3662;p256"/>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663" name="Google Shape;3663;p256"/>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664" name="Google Shape;3664;p256"/>
          <p:cNvPicPr preferRelativeResize="0"/>
          <p:nvPr/>
        </p:nvPicPr>
        <p:blipFill rotWithShape="1">
          <a:blip r:embed="rId3">
            <a:alphaModFix/>
          </a:blip>
          <a:srcRect b="0" l="0" r="0" t="13949"/>
          <a:stretch/>
        </p:blipFill>
        <p:spPr>
          <a:xfrm>
            <a:off x="3817938" y="5665788"/>
            <a:ext cx="523875" cy="528637"/>
          </a:xfrm>
          <a:prstGeom prst="rect">
            <a:avLst/>
          </a:prstGeom>
          <a:noFill/>
          <a:ln>
            <a:noFill/>
          </a:ln>
        </p:spPr>
      </p:pic>
      <p:pic>
        <p:nvPicPr>
          <p:cNvPr id="3665" name="Google Shape;3665;p256"/>
          <p:cNvPicPr preferRelativeResize="0"/>
          <p:nvPr/>
        </p:nvPicPr>
        <p:blipFill rotWithShape="1">
          <a:blip r:embed="rId3">
            <a:alphaModFix/>
          </a:blip>
          <a:srcRect b="0" l="0" r="0" t="13949"/>
          <a:stretch/>
        </p:blipFill>
        <p:spPr>
          <a:xfrm>
            <a:off x="7264400" y="3868738"/>
            <a:ext cx="523875" cy="528637"/>
          </a:xfrm>
          <a:prstGeom prst="rect">
            <a:avLst/>
          </a:prstGeom>
          <a:noFill/>
          <a:ln>
            <a:noFill/>
          </a:ln>
        </p:spPr>
      </p:pic>
      <p:pic>
        <p:nvPicPr>
          <p:cNvPr id="3666" name="Google Shape;3666;p256"/>
          <p:cNvPicPr preferRelativeResize="0"/>
          <p:nvPr/>
        </p:nvPicPr>
        <p:blipFill rotWithShape="1">
          <a:blip r:embed="rId3">
            <a:alphaModFix/>
          </a:blip>
          <a:srcRect b="0" l="0" r="0" t="13949"/>
          <a:stretch/>
        </p:blipFill>
        <p:spPr>
          <a:xfrm>
            <a:off x="5810250" y="4610100"/>
            <a:ext cx="523875" cy="528638"/>
          </a:xfrm>
          <a:prstGeom prst="rect">
            <a:avLst/>
          </a:prstGeom>
          <a:noFill/>
          <a:ln>
            <a:noFill/>
          </a:ln>
        </p:spPr>
      </p:pic>
      <p:pic>
        <p:nvPicPr>
          <p:cNvPr id="3667" name="Google Shape;3667;p256"/>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3668" name="Google Shape;3668;p256"/>
          <p:cNvGrpSpPr/>
          <p:nvPr/>
        </p:nvGrpSpPr>
        <p:grpSpPr>
          <a:xfrm>
            <a:off x="3775075" y="4578350"/>
            <a:ext cx="1547813" cy="422276"/>
            <a:chOff x="2378" y="2884"/>
            <a:chExt cx="975" cy="266"/>
          </a:xfrm>
        </p:grpSpPr>
        <p:sp>
          <p:nvSpPr>
            <p:cNvPr id="3669" name="Google Shape;3669;p256"/>
            <p:cNvSpPr/>
            <p:nvPr/>
          </p:nvSpPr>
          <p:spPr>
            <a:xfrm>
              <a:off x="2378"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70" name="Google Shape;3670;p256"/>
            <p:cNvSpPr/>
            <p:nvPr/>
          </p:nvSpPr>
          <p:spPr>
            <a:xfrm>
              <a:off x="2378"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3671" name="Google Shape;3671;p256"/>
          <p:cNvGrpSpPr/>
          <p:nvPr/>
        </p:nvGrpSpPr>
        <p:grpSpPr>
          <a:xfrm>
            <a:off x="6940550" y="5797550"/>
            <a:ext cx="841376" cy="749301"/>
            <a:chOff x="4372" y="3652"/>
            <a:chExt cx="530" cy="472"/>
          </a:xfrm>
        </p:grpSpPr>
        <p:sp>
          <p:nvSpPr>
            <p:cNvPr id="3672" name="Google Shape;3672;p256"/>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73" name="Google Shape;3673;p256"/>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grpSp>
      <p:sp>
        <p:nvSpPr>
          <p:cNvPr id="3674" name="Google Shape;3674;p256"/>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3675" name="Google Shape;3675;p256"/>
          <p:cNvGrpSpPr/>
          <p:nvPr/>
        </p:nvGrpSpPr>
        <p:grpSpPr>
          <a:xfrm>
            <a:off x="3775075" y="3908425"/>
            <a:ext cx="1547813" cy="422276"/>
            <a:chOff x="2378" y="2462"/>
            <a:chExt cx="975" cy="266"/>
          </a:xfrm>
        </p:grpSpPr>
        <p:sp>
          <p:nvSpPr>
            <p:cNvPr id="3676" name="Google Shape;3676;p256"/>
            <p:cNvSpPr/>
            <p:nvPr/>
          </p:nvSpPr>
          <p:spPr>
            <a:xfrm>
              <a:off x="2378"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77" name="Google Shape;3677;p256"/>
            <p:cNvSpPr/>
            <p:nvPr/>
          </p:nvSpPr>
          <p:spPr>
            <a:xfrm>
              <a:off x="2378"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3</a:t>
              </a:r>
              <a:endParaRPr b="0" i="0" sz="1400" u="none" cap="none" strike="noStrike">
                <a:solidFill>
                  <a:srgbClr val="000000"/>
                </a:solidFill>
                <a:latin typeface="Arial"/>
                <a:ea typeface="Arial"/>
                <a:cs typeface="Arial"/>
                <a:sym typeface="Arial"/>
              </a:endParaRPr>
            </a:p>
          </p:txBody>
        </p:sp>
      </p:grpSp>
      <p:sp>
        <p:nvSpPr>
          <p:cNvPr id="3678" name="Google Shape;3678;p256"/>
          <p:cNvSpPr/>
          <p:nvPr/>
        </p:nvSpPr>
        <p:spPr>
          <a:xfrm>
            <a:off x="6926263" y="3832225"/>
            <a:ext cx="703262" cy="322263"/>
          </a:xfrm>
          <a:custGeom>
            <a:rect b="b" l="l" r="r" t="t"/>
            <a:pathLst>
              <a:path extrusionOk="0" h="897" w="1955">
                <a:moveTo>
                  <a:pt x="0" y="224"/>
                </a:moveTo>
                <a:lnTo>
                  <a:pt x="976" y="224"/>
                </a:lnTo>
                <a:lnTo>
                  <a:pt x="976" y="0"/>
                </a:lnTo>
                <a:lnTo>
                  <a:pt x="1954" y="448"/>
                </a:lnTo>
                <a:lnTo>
                  <a:pt x="976" y="896"/>
                </a:lnTo>
                <a:lnTo>
                  <a:pt x="976" y="672"/>
                </a:lnTo>
                <a:lnTo>
                  <a:pt x="0" y="672"/>
                </a:lnTo>
                <a:lnTo>
                  <a:pt x="0" y="224"/>
                </a:lnTo>
              </a:path>
            </a:pathLst>
          </a:custGeom>
          <a:solidFill>
            <a:srgbClr val="000000"/>
          </a:solidFill>
          <a:ln cap="flat" cmpd="sng" w="12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transition>
    <p:randomBar dir="vert"/>
  </p:transition>
</p:sld>
</file>

<file path=ppt/slides/slide2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3" name="Shape 3683"/>
        <p:cNvGrpSpPr/>
        <p:nvPr/>
      </p:nvGrpSpPr>
      <p:grpSpPr>
        <a:xfrm>
          <a:off x="0" y="0"/>
          <a:ext cx="0" cy="0"/>
          <a:chOff x="0" y="0"/>
          <a:chExt cx="0" cy="0"/>
        </a:xfrm>
      </p:grpSpPr>
      <p:sp>
        <p:nvSpPr>
          <p:cNvPr id="3684" name="Google Shape;3684;p257"/>
          <p:cNvSpPr/>
          <p:nvPr/>
        </p:nvSpPr>
        <p:spPr>
          <a:xfrm>
            <a:off x="6302375" y="5557838"/>
            <a:ext cx="2527300" cy="1257300"/>
          </a:xfrm>
          <a:prstGeom prst="ellipse">
            <a:avLst/>
          </a:prstGeom>
          <a:solidFill>
            <a:srgbClr val="000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85" name="Google Shape;3685;p257"/>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686" name="Google Shape;3686;p257"/>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When there are no conflicts, we stop and add one to the value of filled.</a:t>
            </a:r>
            <a:endParaRPr/>
          </a:p>
        </p:txBody>
      </p:sp>
      <p:grpSp>
        <p:nvGrpSpPr>
          <p:cNvPr id="3687" name="Google Shape;3687;p257"/>
          <p:cNvGrpSpPr/>
          <p:nvPr/>
        </p:nvGrpSpPr>
        <p:grpSpPr>
          <a:xfrm>
            <a:off x="5684838" y="2238375"/>
            <a:ext cx="2981324" cy="2998787"/>
            <a:chOff x="3581" y="1410"/>
            <a:chExt cx="1878" cy="1889"/>
          </a:xfrm>
        </p:grpSpPr>
        <p:sp>
          <p:nvSpPr>
            <p:cNvPr id="3688" name="Google Shape;3688;p257"/>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89" name="Google Shape;3689;p257"/>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90" name="Google Shape;3690;p257"/>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91" name="Google Shape;3691;p257"/>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92" name="Google Shape;3692;p257"/>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93" name="Google Shape;3693;p257"/>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94" name="Google Shape;3694;p257"/>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95" name="Google Shape;3695;p257"/>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96" name="Google Shape;3696;p257"/>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97" name="Google Shape;3697;p257"/>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98" name="Google Shape;3698;p257"/>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99" name="Google Shape;3699;p257"/>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00" name="Google Shape;3700;p257"/>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01" name="Google Shape;3701;p257"/>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02" name="Google Shape;3702;p257"/>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03" name="Google Shape;3703;p257"/>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704" name="Google Shape;3704;p257"/>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705" name="Google Shape;3705;p257"/>
          <p:cNvPicPr preferRelativeResize="0"/>
          <p:nvPr/>
        </p:nvPicPr>
        <p:blipFill rotWithShape="1">
          <a:blip r:embed="rId3">
            <a:alphaModFix/>
          </a:blip>
          <a:srcRect b="0" l="0" r="0" t="13949"/>
          <a:stretch/>
        </p:blipFill>
        <p:spPr>
          <a:xfrm>
            <a:off x="3817938" y="5665788"/>
            <a:ext cx="523875" cy="528637"/>
          </a:xfrm>
          <a:prstGeom prst="rect">
            <a:avLst/>
          </a:prstGeom>
          <a:noFill/>
          <a:ln>
            <a:noFill/>
          </a:ln>
        </p:spPr>
      </p:pic>
      <p:pic>
        <p:nvPicPr>
          <p:cNvPr id="3706" name="Google Shape;3706;p257"/>
          <p:cNvPicPr preferRelativeResize="0"/>
          <p:nvPr/>
        </p:nvPicPr>
        <p:blipFill rotWithShape="1">
          <a:blip r:embed="rId3">
            <a:alphaModFix/>
          </a:blip>
          <a:srcRect b="0" l="0" r="0" t="13949"/>
          <a:stretch/>
        </p:blipFill>
        <p:spPr>
          <a:xfrm>
            <a:off x="7275513" y="3868738"/>
            <a:ext cx="523875" cy="528637"/>
          </a:xfrm>
          <a:prstGeom prst="rect">
            <a:avLst/>
          </a:prstGeom>
          <a:noFill/>
          <a:ln>
            <a:noFill/>
          </a:ln>
        </p:spPr>
      </p:pic>
      <p:pic>
        <p:nvPicPr>
          <p:cNvPr id="3707" name="Google Shape;3707;p257"/>
          <p:cNvPicPr preferRelativeResize="0"/>
          <p:nvPr/>
        </p:nvPicPr>
        <p:blipFill rotWithShape="1">
          <a:blip r:embed="rId3">
            <a:alphaModFix/>
          </a:blip>
          <a:srcRect b="0" l="0" r="0" t="13949"/>
          <a:stretch/>
        </p:blipFill>
        <p:spPr>
          <a:xfrm>
            <a:off x="5810250" y="4610100"/>
            <a:ext cx="523875" cy="528638"/>
          </a:xfrm>
          <a:prstGeom prst="rect">
            <a:avLst/>
          </a:prstGeom>
          <a:noFill/>
          <a:ln>
            <a:noFill/>
          </a:ln>
        </p:spPr>
      </p:pic>
      <p:pic>
        <p:nvPicPr>
          <p:cNvPr id="3708" name="Google Shape;3708;p257"/>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3709" name="Google Shape;3709;p257"/>
          <p:cNvGrpSpPr/>
          <p:nvPr/>
        </p:nvGrpSpPr>
        <p:grpSpPr>
          <a:xfrm>
            <a:off x="3775075" y="4578350"/>
            <a:ext cx="1547813" cy="422276"/>
            <a:chOff x="2378" y="2884"/>
            <a:chExt cx="975" cy="266"/>
          </a:xfrm>
        </p:grpSpPr>
        <p:sp>
          <p:nvSpPr>
            <p:cNvPr id="3710" name="Google Shape;3710;p257"/>
            <p:cNvSpPr/>
            <p:nvPr/>
          </p:nvSpPr>
          <p:spPr>
            <a:xfrm>
              <a:off x="2378"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11" name="Google Shape;3711;p257"/>
            <p:cNvSpPr/>
            <p:nvPr/>
          </p:nvSpPr>
          <p:spPr>
            <a:xfrm>
              <a:off x="2378"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3712" name="Google Shape;3712;p257"/>
          <p:cNvGrpSpPr/>
          <p:nvPr/>
        </p:nvGrpSpPr>
        <p:grpSpPr>
          <a:xfrm>
            <a:off x="6940550" y="5797550"/>
            <a:ext cx="841376" cy="749301"/>
            <a:chOff x="4372" y="3652"/>
            <a:chExt cx="530" cy="472"/>
          </a:xfrm>
        </p:grpSpPr>
        <p:sp>
          <p:nvSpPr>
            <p:cNvPr id="3713" name="Google Shape;3713;p257"/>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14" name="Google Shape;3714;p257"/>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grpSp>
      <p:sp>
        <p:nvSpPr>
          <p:cNvPr id="3715" name="Google Shape;3715;p257"/>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3716" name="Google Shape;3716;p257"/>
          <p:cNvGrpSpPr/>
          <p:nvPr/>
        </p:nvGrpSpPr>
        <p:grpSpPr>
          <a:xfrm>
            <a:off x="3775075" y="3908425"/>
            <a:ext cx="1547813" cy="422276"/>
            <a:chOff x="2378" y="2462"/>
            <a:chExt cx="975" cy="266"/>
          </a:xfrm>
        </p:grpSpPr>
        <p:sp>
          <p:nvSpPr>
            <p:cNvPr id="3717" name="Google Shape;3717;p257"/>
            <p:cNvSpPr/>
            <p:nvPr/>
          </p:nvSpPr>
          <p:spPr>
            <a:xfrm>
              <a:off x="2378"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18" name="Google Shape;3718;p257"/>
            <p:cNvSpPr/>
            <p:nvPr/>
          </p:nvSpPr>
          <p:spPr>
            <a:xfrm>
              <a:off x="2378"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3</a:t>
              </a:r>
              <a:endParaRPr b="0" i="0" sz="1400" u="none" cap="none" strike="noStrike">
                <a:solidFill>
                  <a:srgbClr val="000000"/>
                </a:solidFill>
                <a:latin typeface="Arial"/>
                <a:ea typeface="Arial"/>
                <a:cs typeface="Arial"/>
                <a:sym typeface="Arial"/>
              </a:endParaRPr>
            </a:p>
          </p:txBody>
        </p:sp>
      </p:grpSp>
    </p:spTree>
  </p:cSld>
  <p:clrMapOvr>
    <a:masterClrMapping/>
  </p:clrMapOvr>
  <p:transition>
    <p:randomBar dir="vert"/>
  </p:transition>
</p:sld>
</file>

<file path=ppt/slides/slide2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3" name="Shape 3723"/>
        <p:cNvGrpSpPr/>
        <p:nvPr/>
      </p:nvGrpSpPr>
      <p:grpSpPr>
        <a:xfrm>
          <a:off x="0" y="0"/>
          <a:ext cx="0" cy="0"/>
          <a:chOff x="0" y="0"/>
          <a:chExt cx="0" cy="0"/>
        </a:xfrm>
      </p:grpSpPr>
      <p:sp>
        <p:nvSpPr>
          <p:cNvPr id="3724" name="Google Shape;3724;p258"/>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725" name="Google Shape;3725;p258"/>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Let's look at the third row.  The first position we try has a conflict...</a:t>
            </a:r>
            <a:endParaRPr/>
          </a:p>
        </p:txBody>
      </p:sp>
      <p:grpSp>
        <p:nvGrpSpPr>
          <p:cNvPr id="3726" name="Google Shape;3726;p258"/>
          <p:cNvGrpSpPr/>
          <p:nvPr/>
        </p:nvGrpSpPr>
        <p:grpSpPr>
          <a:xfrm>
            <a:off x="5684838" y="2238375"/>
            <a:ext cx="2981324" cy="2998787"/>
            <a:chOff x="3581" y="1410"/>
            <a:chExt cx="1878" cy="1889"/>
          </a:xfrm>
        </p:grpSpPr>
        <p:sp>
          <p:nvSpPr>
            <p:cNvPr id="3727" name="Google Shape;3727;p258"/>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28" name="Google Shape;3728;p258"/>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29" name="Google Shape;3729;p258"/>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0" name="Google Shape;3730;p258"/>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1" name="Google Shape;3731;p258"/>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2" name="Google Shape;3732;p258"/>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3" name="Google Shape;3733;p258"/>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4" name="Google Shape;3734;p258"/>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5" name="Google Shape;3735;p258"/>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6" name="Google Shape;3736;p258"/>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7" name="Google Shape;3737;p258"/>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8" name="Google Shape;3738;p258"/>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9" name="Google Shape;3739;p258"/>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40" name="Google Shape;3740;p258"/>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41" name="Google Shape;3741;p258"/>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42" name="Google Shape;3742;p258"/>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743" name="Google Shape;3743;p258"/>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744" name="Google Shape;3744;p258"/>
          <p:cNvPicPr preferRelativeResize="0"/>
          <p:nvPr/>
        </p:nvPicPr>
        <p:blipFill rotWithShape="1">
          <a:blip r:embed="rId3">
            <a:alphaModFix/>
          </a:blip>
          <a:srcRect b="0" l="0" r="0" t="13949"/>
          <a:stretch/>
        </p:blipFill>
        <p:spPr>
          <a:xfrm>
            <a:off x="5784850" y="3073400"/>
            <a:ext cx="523875" cy="528638"/>
          </a:xfrm>
          <a:prstGeom prst="rect">
            <a:avLst/>
          </a:prstGeom>
          <a:noFill/>
          <a:ln>
            <a:noFill/>
          </a:ln>
        </p:spPr>
      </p:pic>
      <p:pic>
        <p:nvPicPr>
          <p:cNvPr id="3745" name="Google Shape;3745;p258"/>
          <p:cNvPicPr preferRelativeResize="0"/>
          <p:nvPr/>
        </p:nvPicPr>
        <p:blipFill rotWithShape="1">
          <a:blip r:embed="rId3">
            <a:alphaModFix/>
          </a:blip>
          <a:srcRect b="0" l="0" r="0" t="13949"/>
          <a:stretch/>
        </p:blipFill>
        <p:spPr>
          <a:xfrm>
            <a:off x="7275513" y="3868738"/>
            <a:ext cx="523875" cy="528637"/>
          </a:xfrm>
          <a:prstGeom prst="rect">
            <a:avLst/>
          </a:prstGeom>
          <a:noFill/>
          <a:ln>
            <a:noFill/>
          </a:ln>
        </p:spPr>
      </p:pic>
      <p:pic>
        <p:nvPicPr>
          <p:cNvPr id="3746" name="Google Shape;3746;p258"/>
          <p:cNvPicPr preferRelativeResize="0"/>
          <p:nvPr/>
        </p:nvPicPr>
        <p:blipFill rotWithShape="1">
          <a:blip r:embed="rId3">
            <a:alphaModFix/>
          </a:blip>
          <a:srcRect b="0" l="0" r="0" t="13949"/>
          <a:stretch/>
        </p:blipFill>
        <p:spPr>
          <a:xfrm>
            <a:off x="5810250" y="4594225"/>
            <a:ext cx="523875" cy="528638"/>
          </a:xfrm>
          <a:prstGeom prst="rect">
            <a:avLst/>
          </a:prstGeom>
          <a:noFill/>
          <a:ln>
            <a:noFill/>
          </a:ln>
        </p:spPr>
      </p:pic>
      <p:pic>
        <p:nvPicPr>
          <p:cNvPr id="3747" name="Google Shape;3747;p258"/>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3748" name="Google Shape;3748;p258"/>
          <p:cNvGrpSpPr/>
          <p:nvPr/>
        </p:nvGrpSpPr>
        <p:grpSpPr>
          <a:xfrm>
            <a:off x="3798888" y="4578350"/>
            <a:ext cx="1547813" cy="422276"/>
            <a:chOff x="2393" y="2884"/>
            <a:chExt cx="975" cy="266"/>
          </a:xfrm>
        </p:grpSpPr>
        <p:sp>
          <p:nvSpPr>
            <p:cNvPr id="3749" name="Google Shape;3749;p258"/>
            <p:cNvSpPr/>
            <p:nvPr/>
          </p:nvSpPr>
          <p:spPr>
            <a:xfrm>
              <a:off x="2393"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50" name="Google Shape;3750;p258"/>
            <p:cNvSpPr/>
            <p:nvPr/>
          </p:nvSpPr>
          <p:spPr>
            <a:xfrm>
              <a:off x="2393"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3751" name="Google Shape;3751;p258"/>
          <p:cNvGrpSpPr/>
          <p:nvPr/>
        </p:nvGrpSpPr>
        <p:grpSpPr>
          <a:xfrm>
            <a:off x="6940550" y="5797550"/>
            <a:ext cx="841376" cy="749301"/>
            <a:chOff x="4372" y="3652"/>
            <a:chExt cx="530" cy="472"/>
          </a:xfrm>
        </p:grpSpPr>
        <p:sp>
          <p:nvSpPr>
            <p:cNvPr id="3752" name="Google Shape;3752;p258"/>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53" name="Google Shape;3753;p258"/>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grpSp>
      <p:sp>
        <p:nvSpPr>
          <p:cNvPr id="3754" name="Google Shape;3754;p258"/>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3755" name="Google Shape;3755;p258"/>
          <p:cNvGrpSpPr/>
          <p:nvPr/>
        </p:nvGrpSpPr>
        <p:grpSpPr>
          <a:xfrm>
            <a:off x="3798888" y="3908425"/>
            <a:ext cx="1547813" cy="422276"/>
            <a:chOff x="2393" y="2462"/>
            <a:chExt cx="975" cy="266"/>
          </a:xfrm>
        </p:grpSpPr>
        <p:sp>
          <p:nvSpPr>
            <p:cNvPr id="3756" name="Google Shape;3756;p258"/>
            <p:cNvSpPr/>
            <p:nvPr/>
          </p:nvSpPr>
          <p:spPr>
            <a:xfrm>
              <a:off x="2393"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57" name="Google Shape;3757;p258"/>
            <p:cNvSpPr/>
            <p:nvPr/>
          </p:nvSpPr>
          <p:spPr>
            <a:xfrm>
              <a:off x="2393"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3</a:t>
              </a:r>
              <a:endParaRPr b="0" i="0" sz="1400" u="none" cap="none" strike="noStrike">
                <a:solidFill>
                  <a:srgbClr val="000000"/>
                </a:solidFill>
                <a:latin typeface="Arial"/>
                <a:ea typeface="Arial"/>
                <a:cs typeface="Arial"/>
                <a:sym typeface="Arial"/>
              </a:endParaRPr>
            </a:p>
          </p:txBody>
        </p:sp>
      </p:grpSp>
      <p:grpSp>
        <p:nvGrpSpPr>
          <p:cNvPr id="3758" name="Google Shape;3758;p258"/>
          <p:cNvGrpSpPr/>
          <p:nvPr/>
        </p:nvGrpSpPr>
        <p:grpSpPr>
          <a:xfrm>
            <a:off x="3798888" y="3195638"/>
            <a:ext cx="1547813" cy="422274"/>
            <a:chOff x="2393" y="2013"/>
            <a:chExt cx="975" cy="266"/>
          </a:xfrm>
        </p:grpSpPr>
        <p:sp>
          <p:nvSpPr>
            <p:cNvPr id="3759" name="Google Shape;3759;p258"/>
            <p:cNvSpPr/>
            <p:nvPr/>
          </p:nvSpPr>
          <p:spPr>
            <a:xfrm>
              <a:off x="2393" y="2013"/>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60" name="Google Shape;3760;p258"/>
            <p:cNvSpPr/>
            <p:nvPr/>
          </p:nvSpPr>
          <p:spPr>
            <a:xfrm>
              <a:off x="2393" y="2013"/>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3, COL 1</a:t>
              </a:r>
              <a:endParaRPr b="0" i="0" sz="1400" u="none" cap="none" strike="noStrike">
                <a:solidFill>
                  <a:srgbClr val="000000"/>
                </a:solidFill>
                <a:latin typeface="Arial"/>
                <a:ea typeface="Arial"/>
                <a:cs typeface="Arial"/>
                <a:sym typeface="Arial"/>
              </a:endParaRPr>
            </a:p>
          </p:txBody>
        </p:sp>
      </p:grpSp>
    </p:spTree>
  </p:cSld>
  <p:clrMapOvr>
    <a:masterClrMapping/>
  </p:clrMapOvr>
  <p:transition>
    <p:randomBar dir="vert"/>
  </p:transition>
</p:sld>
</file>

<file path=ppt/slides/slide2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5" name="Shape 3765"/>
        <p:cNvGrpSpPr/>
        <p:nvPr/>
      </p:nvGrpSpPr>
      <p:grpSpPr>
        <a:xfrm>
          <a:off x="0" y="0"/>
          <a:ext cx="0" cy="0"/>
          <a:chOff x="0" y="0"/>
          <a:chExt cx="0" cy="0"/>
        </a:xfrm>
      </p:grpSpPr>
      <p:sp>
        <p:nvSpPr>
          <p:cNvPr id="3766" name="Google Shape;3766;p259"/>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767" name="Google Shape;3767;p259"/>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...so we shift to column 2.  But another conflict arises...</a:t>
            </a:r>
            <a:endParaRPr/>
          </a:p>
        </p:txBody>
      </p:sp>
      <p:grpSp>
        <p:nvGrpSpPr>
          <p:cNvPr id="3768" name="Google Shape;3768;p259"/>
          <p:cNvGrpSpPr/>
          <p:nvPr/>
        </p:nvGrpSpPr>
        <p:grpSpPr>
          <a:xfrm>
            <a:off x="5684838" y="2238375"/>
            <a:ext cx="2981324" cy="2998787"/>
            <a:chOff x="3581" y="1410"/>
            <a:chExt cx="1878" cy="1889"/>
          </a:xfrm>
        </p:grpSpPr>
        <p:sp>
          <p:nvSpPr>
            <p:cNvPr id="3769" name="Google Shape;3769;p259"/>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70" name="Google Shape;3770;p259"/>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71" name="Google Shape;3771;p259"/>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72" name="Google Shape;3772;p259"/>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73" name="Google Shape;3773;p259"/>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74" name="Google Shape;3774;p259"/>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75" name="Google Shape;3775;p259"/>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76" name="Google Shape;3776;p259"/>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77" name="Google Shape;3777;p259"/>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78" name="Google Shape;3778;p259"/>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79" name="Google Shape;3779;p259"/>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80" name="Google Shape;3780;p259"/>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81" name="Google Shape;3781;p259"/>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82" name="Google Shape;3782;p259"/>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83" name="Google Shape;3783;p259"/>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84" name="Google Shape;3784;p259"/>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785" name="Google Shape;3785;p259"/>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786" name="Google Shape;3786;p259"/>
          <p:cNvPicPr preferRelativeResize="0"/>
          <p:nvPr/>
        </p:nvPicPr>
        <p:blipFill rotWithShape="1">
          <a:blip r:embed="rId3">
            <a:alphaModFix/>
          </a:blip>
          <a:srcRect b="0" l="0" r="0" t="13949"/>
          <a:stretch/>
        </p:blipFill>
        <p:spPr>
          <a:xfrm>
            <a:off x="7275513" y="3868738"/>
            <a:ext cx="523875" cy="528637"/>
          </a:xfrm>
          <a:prstGeom prst="rect">
            <a:avLst/>
          </a:prstGeom>
          <a:noFill/>
          <a:ln>
            <a:noFill/>
          </a:ln>
        </p:spPr>
      </p:pic>
      <p:pic>
        <p:nvPicPr>
          <p:cNvPr id="3787" name="Google Shape;3787;p259"/>
          <p:cNvPicPr preferRelativeResize="0"/>
          <p:nvPr/>
        </p:nvPicPr>
        <p:blipFill rotWithShape="1">
          <a:blip r:embed="rId3">
            <a:alphaModFix/>
          </a:blip>
          <a:srcRect b="0" l="0" r="0" t="13949"/>
          <a:stretch/>
        </p:blipFill>
        <p:spPr>
          <a:xfrm>
            <a:off x="5810250" y="4594225"/>
            <a:ext cx="523875" cy="528638"/>
          </a:xfrm>
          <a:prstGeom prst="rect">
            <a:avLst/>
          </a:prstGeom>
          <a:noFill/>
          <a:ln>
            <a:noFill/>
          </a:ln>
        </p:spPr>
      </p:pic>
      <p:pic>
        <p:nvPicPr>
          <p:cNvPr id="3788" name="Google Shape;3788;p259"/>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3789" name="Google Shape;3789;p259"/>
          <p:cNvGrpSpPr/>
          <p:nvPr/>
        </p:nvGrpSpPr>
        <p:grpSpPr>
          <a:xfrm>
            <a:off x="3798888" y="4578350"/>
            <a:ext cx="1547813" cy="422276"/>
            <a:chOff x="2393" y="2884"/>
            <a:chExt cx="975" cy="266"/>
          </a:xfrm>
        </p:grpSpPr>
        <p:sp>
          <p:nvSpPr>
            <p:cNvPr id="3790" name="Google Shape;3790;p259"/>
            <p:cNvSpPr/>
            <p:nvPr/>
          </p:nvSpPr>
          <p:spPr>
            <a:xfrm>
              <a:off x="2393"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91" name="Google Shape;3791;p259"/>
            <p:cNvSpPr/>
            <p:nvPr/>
          </p:nvSpPr>
          <p:spPr>
            <a:xfrm>
              <a:off x="2393"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3792" name="Google Shape;3792;p259"/>
          <p:cNvGrpSpPr/>
          <p:nvPr/>
        </p:nvGrpSpPr>
        <p:grpSpPr>
          <a:xfrm>
            <a:off x="6940550" y="5797550"/>
            <a:ext cx="841376" cy="749301"/>
            <a:chOff x="4372" y="3652"/>
            <a:chExt cx="530" cy="472"/>
          </a:xfrm>
        </p:grpSpPr>
        <p:sp>
          <p:nvSpPr>
            <p:cNvPr id="3793" name="Google Shape;3793;p259"/>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94" name="Google Shape;3794;p259"/>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grpSp>
      <p:sp>
        <p:nvSpPr>
          <p:cNvPr id="3795" name="Google Shape;3795;p259"/>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3796" name="Google Shape;3796;p259"/>
          <p:cNvGrpSpPr/>
          <p:nvPr/>
        </p:nvGrpSpPr>
        <p:grpSpPr>
          <a:xfrm>
            <a:off x="3798888" y="3908425"/>
            <a:ext cx="1547813" cy="422276"/>
            <a:chOff x="2393" y="2462"/>
            <a:chExt cx="975" cy="266"/>
          </a:xfrm>
        </p:grpSpPr>
        <p:sp>
          <p:nvSpPr>
            <p:cNvPr id="3797" name="Google Shape;3797;p259"/>
            <p:cNvSpPr/>
            <p:nvPr/>
          </p:nvSpPr>
          <p:spPr>
            <a:xfrm>
              <a:off x="2393"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98" name="Google Shape;3798;p259"/>
            <p:cNvSpPr/>
            <p:nvPr/>
          </p:nvSpPr>
          <p:spPr>
            <a:xfrm>
              <a:off x="2393"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3</a:t>
              </a:r>
              <a:endParaRPr b="0" i="0" sz="1400" u="none" cap="none" strike="noStrike">
                <a:solidFill>
                  <a:srgbClr val="000000"/>
                </a:solidFill>
                <a:latin typeface="Arial"/>
                <a:ea typeface="Arial"/>
                <a:cs typeface="Arial"/>
                <a:sym typeface="Arial"/>
              </a:endParaRPr>
            </a:p>
          </p:txBody>
        </p:sp>
      </p:grpSp>
      <p:grpSp>
        <p:nvGrpSpPr>
          <p:cNvPr id="3799" name="Google Shape;3799;p259"/>
          <p:cNvGrpSpPr/>
          <p:nvPr/>
        </p:nvGrpSpPr>
        <p:grpSpPr>
          <a:xfrm>
            <a:off x="3798888" y="3195638"/>
            <a:ext cx="1547813" cy="422274"/>
            <a:chOff x="2393" y="2013"/>
            <a:chExt cx="975" cy="266"/>
          </a:xfrm>
        </p:grpSpPr>
        <p:sp>
          <p:nvSpPr>
            <p:cNvPr id="3800" name="Google Shape;3800;p259"/>
            <p:cNvSpPr/>
            <p:nvPr/>
          </p:nvSpPr>
          <p:spPr>
            <a:xfrm>
              <a:off x="2393" y="2013"/>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01" name="Google Shape;3801;p259"/>
            <p:cNvSpPr/>
            <p:nvPr/>
          </p:nvSpPr>
          <p:spPr>
            <a:xfrm>
              <a:off x="2393" y="2013"/>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3, COL 2</a:t>
              </a:r>
              <a:endParaRPr b="0" i="0" sz="1400" u="none" cap="none" strike="noStrike">
                <a:solidFill>
                  <a:srgbClr val="000000"/>
                </a:solidFill>
                <a:latin typeface="Arial"/>
                <a:ea typeface="Arial"/>
                <a:cs typeface="Arial"/>
                <a:sym typeface="Arial"/>
              </a:endParaRPr>
            </a:p>
          </p:txBody>
        </p:sp>
      </p:grpSp>
      <p:pic>
        <p:nvPicPr>
          <p:cNvPr id="3802" name="Google Shape;3802;p259"/>
          <p:cNvPicPr preferRelativeResize="0"/>
          <p:nvPr/>
        </p:nvPicPr>
        <p:blipFill rotWithShape="1">
          <a:blip r:embed="rId3">
            <a:alphaModFix/>
          </a:blip>
          <a:srcRect b="0" l="0" r="0" t="13949"/>
          <a:stretch/>
        </p:blipFill>
        <p:spPr>
          <a:xfrm>
            <a:off x="6546850" y="3073400"/>
            <a:ext cx="523875" cy="528638"/>
          </a:xfrm>
          <a:prstGeom prst="rect">
            <a:avLst/>
          </a:prstGeom>
          <a:noFill/>
          <a:ln>
            <a:noFill/>
          </a:ln>
        </p:spPr>
      </p:pic>
      <p:sp>
        <p:nvSpPr>
          <p:cNvPr id="3803" name="Google Shape;3803;p259"/>
          <p:cNvSpPr/>
          <p:nvPr/>
        </p:nvSpPr>
        <p:spPr>
          <a:xfrm>
            <a:off x="6010275" y="3178175"/>
            <a:ext cx="704850" cy="322263"/>
          </a:xfrm>
          <a:custGeom>
            <a:rect b="b" l="l" r="r" t="t"/>
            <a:pathLst>
              <a:path extrusionOk="0" h="897" w="1956">
                <a:moveTo>
                  <a:pt x="0" y="224"/>
                </a:moveTo>
                <a:lnTo>
                  <a:pt x="977" y="224"/>
                </a:lnTo>
                <a:lnTo>
                  <a:pt x="977" y="0"/>
                </a:lnTo>
                <a:lnTo>
                  <a:pt x="1955" y="448"/>
                </a:lnTo>
                <a:lnTo>
                  <a:pt x="977" y="896"/>
                </a:lnTo>
                <a:lnTo>
                  <a:pt x="977" y="672"/>
                </a:lnTo>
                <a:lnTo>
                  <a:pt x="0" y="672"/>
                </a:lnTo>
                <a:lnTo>
                  <a:pt x="0" y="224"/>
                </a:lnTo>
              </a:path>
            </a:pathLst>
          </a:custGeom>
          <a:solidFill>
            <a:srgbClr val="000000"/>
          </a:solidFill>
          <a:ln cap="flat" cmpd="sng" w="12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transition>
    <p:randomBar dir="vert"/>
  </p:transition>
</p:sld>
</file>

<file path=ppt/slides/slide2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8" name="Shape 3808"/>
        <p:cNvGrpSpPr/>
        <p:nvPr/>
      </p:nvGrpSpPr>
      <p:grpSpPr>
        <a:xfrm>
          <a:off x="0" y="0"/>
          <a:ext cx="0" cy="0"/>
          <a:chOff x="0" y="0"/>
          <a:chExt cx="0" cy="0"/>
        </a:xfrm>
      </p:grpSpPr>
      <p:sp>
        <p:nvSpPr>
          <p:cNvPr id="3809" name="Google Shape;3809;p260"/>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810" name="Google Shape;3810;p260"/>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...and we shift to the third column.</a:t>
            </a:r>
            <a:endParaRPr/>
          </a:p>
          <a:p>
            <a:pPr indent="0" lvl="0" marL="0" rtl="0" algn="l">
              <a:lnSpc>
                <a:spcPct val="100000"/>
              </a:lnSpc>
              <a:spcBef>
                <a:spcPts val="700"/>
              </a:spcBef>
              <a:spcAft>
                <a:spcPts val="0"/>
              </a:spcAft>
              <a:buClr>
                <a:schemeClr val="dk1"/>
              </a:buClr>
              <a:buSzPts val="2000"/>
              <a:buFont typeface="Noto Sans Symbols"/>
              <a:buNone/>
            </a:pPr>
            <a:r>
              <a:rPr lang="en-US" sz="2000"/>
              <a:t>Yet another conflict arises...</a:t>
            </a:r>
            <a:endParaRPr/>
          </a:p>
        </p:txBody>
      </p:sp>
      <p:grpSp>
        <p:nvGrpSpPr>
          <p:cNvPr id="3811" name="Google Shape;3811;p260"/>
          <p:cNvGrpSpPr/>
          <p:nvPr/>
        </p:nvGrpSpPr>
        <p:grpSpPr>
          <a:xfrm>
            <a:off x="5684838" y="2238375"/>
            <a:ext cx="2981324" cy="2998787"/>
            <a:chOff x="3581" y="1410"/>
            <a:chExt cx="1878" cy="1889"/>
          </a:xfrm>
        </p:grpSpPr>
        <p:sp>
          <p:nvSpPr>
            <p:cNvPr id="3812" name="Google Shape;3812;p260"/>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13" name="Google Shape;3813;p260"/>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14" name="Google Shape;3814;p260"/>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15" name="Google Shape;3815;p260"/>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16" name="Google Shape;3816;p260"/>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17" name="Google Shape;3817;p260"/>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18" name="Google Shape;3818;p260"/>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19" name="Google Shape;3819;p260"/>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20" name="Google Shape;3820;p260"/>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21" name="Google Shape;3821;p260"/>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22" name="Google Shape;3822;p260"/>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23" name="Google Shape;3823;p260"/>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24" name="Google Shape;3824;p260"/>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25" name="Google Shape;3825;p260"/>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26" name="Google Shape;3826;p260"/>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27" name="Google Shape;3827;p260"/>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828" name="Google Shape;3828;p260"/>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829" name="Google Shape;3829;p260"/>
          <p:cNvPicPr preferRelativeResize="0"/>
          <p:nvPr/>
        </p:nvPicPr>
        <p:blipFill rotWithShape="1">
          <a:blip r:embed="rId3">
            <a:alphaModFix/>
          </a:blip>
          <a:srcRect b="0" l="0" r="0" t="13949"/>
          <a:stretch/>
        </p:blipFill>
        <p:spPr>
          <a:xfrm>
            <a:off x="7275513" y="3868738"/>
            <a:ext cx="523875" cy="528637"/>
          </a:xfrm>
          <a:prstGeom prst="rect">
            <a:avLst/>
          </a:prstGeom>
          <a:noFill/>
          <a:ln>
            <a:noFill/>
          </a:ln>
        </p:spPr>
      </p:pic>
      <p:pic>
        <p:nvPicPr>
          <p:cNvPr id="3830" name="Google Shape;3830;p260"/>
          <p:cNvPicPr preferRelativeResize="0"/>
          <p:nvPr/>
        </p:nvPicPr>
        <p:blipFill rotWithShape="1">
          <a:blip r:embed="rId3">
            <a:alphaModFix/>
          </a:blip>
          <a:srcRect b="0" l="0" r="0" t="13949"/>
          <a:stretch/>
        </p:blipFill>
        <p:spPr>
          <a:xfrm>
            <a:off x="5810250" y="4594225"/>
            <a:ext cx="523875" cy="528638"/>
          </a:xfrm>
          <a:prstGeom prst="rect">
            <a:avLst/>
          </a:prstGeom>
          <a:noFill/>
          <a:ln>
            <a:noFill/>
          </a:ln>
        </p:spPr>
      </p:pic>
      <p:pic>
        <p:nvPicPr>
          <p:cNvPr id="3831" name="Google Shape;3831;p260"/>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3832" name="Google Shape;3832;p260"/>
          <p:cNvGrpSpPr/>
          <p:nvPr/>
        </p:nvGrpSpPr>
        <p:grpSpPr>
          <a:xfrm>
            <a:off x="3798888" y="4578350"/>
            <a:ext cx="1547813" cy="422276"/>
            <a:chOff x="2393" y="2884"/>
            <a:chExt cx="975" cy="266"/>
          </a:xfrm>
        </p:grpSpPr>
        <p:sp>
          <p:nvSpPr>
            <p:cNvPr id="3833" name="Google Shape;3833;p260"/>
            <p:cNvSpPr/>
            <p:nvPr/>
          </p:nvSpPr>
          <p:spPr>
            <a:xfrm>
              <a:off x="2393"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34" name="Google Shape;3834;p260"/>
            <p:cNvSpPr/>
            <p:nvPr/>
          </p:nvSpPr>
          <p:spPr>
            <a:xfrm>
              <a:off x="2393"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3835" name="Google Shape;3835;p260"/>
          <p:cNvGrpSpPr/>
          <p:nvPr/>
        </p:nvGrpSpPr>
        <p:grpSpPr>
          <a:xfrm>
            <a:off x="6940550" y="5797550"/>
            <a:ext cx="841376" cy="749301"/>
            <a:chOff x="4372" y="3652"/>
            <a:chExt cx="530" cy="472"/>
          </a:xfrm>
        </p:grpSpPr>
        <p:sp>
          <p:nvSpPr>
            <p:cNvPr id="3836" name="Google Shape;3836;p260"/>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37" name="Google Shape;3837;p260"/>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grpSp>
      <p:sp>
        <p:nvSpPr>
          <p:cNvPr id="3838" name="Google Shape;3838;p260"/>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3839" name="Google Shape;3839;p260"/>
          <p:cNvGrpSpPr/>
          <p:nvPr/>
        </p:nvGrpSpPr>
        <p:grpSpPr>
          <a:xfrm>
            <a:off x="3798888" y="3908425"/>
            <a:ext cx="1547813" cy="422276"/>
            <a:chOff x="2393" y="2462"/>
            <a:chExt cx="975" cy="266"/>
          </a:xfrm>
        </p:grpSpPr>
        <p:sp>
          <p:nvSpPr>
            <p:cNvPr id="3840" name="Google Shape;3840;p260"/>
            <p:cNvSpPr/>
            <p:nvPr/>
          </p:nvSpPr>
          <p:spPr>
            <a:xfrm>
              <a:off x="2393"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41" name="Google Shape;3841;p260"/>
            <p:cNvSpPr/>
            <p:nvPr/>
          </p:nvSpPr>
          <p:spPr>
            <a:xfrm>
              <a:off x="2393"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3</a:t>
              </a:r>
              <a:endParaRPr b="0" i="0" sz="1400" u="none" cap="none" strike="noStrike">
                <a:solidFill>
                  <a:srgbClr val="000000"/>
                </a:solidFill>
                <a:latin typeface="Arial"/>
                <a:ea typeface="Arial"/>
                <a:cs typeface="Arial"/>
                <a:sym typeface="Arial"/>
              </a:endParaRPr>
            </a:p>
          </p:txBody>
        </p:sp>
      </p:grpSp>
      <p:grpSp>
        <p:nvGrpSpPr>
          <p:cNvPr id="3842" name="Google Shape;3842;p260"/>
          <p:cNvGrpSpPr/>
          <p:nvPr/>
        </p:nvGrpSpPr>
        <p:grpSpPr>
          <a:xfrm>
            <a:off x="3798888" y="3195638"/>
            <a:ext cx="1547813" cy="422274"/>
            <a:chOff x="2393" y="2013"/>
            <a:chExt cx="975" cy="266"/>
          </a:xfrm>
        </p:grpSpPr>
        <p:sp>
          <p:nvSpPr>
            <p:cNvPr id="3843" name="Google Shape;3843;p260"/>
            <p:cNvSpPr/>
            <p:nvPr/>
          </p:nvSpPr>
          <p:spPr>
            <a:xfrm>
              <a:off x="2393" y="2013"/>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44" name="Google Shape;3844;p260"/>
            <p:cNvSpPr/>
            <p:nvPr/>
          </p:nvSpPr>
          <p:spPr>
            <a:xfrm>
              <a:off x="2393" y="2013"/>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3, COL 3</a:t>
              </a:r>
              <a:endParaRPr b="0" i="0" sz="1400" u="none" cap="none" strike="noStrike">
                <a:solidFill>
                  <a:srgbClr val="000000"/>
                </a:solidFill>
                <a:latin typeface="Arial"/>
                <a:ea typeface="Arial"/>
                <a:cs typeface="Arial"/>
                <a:sym typeface="Arial"/>
              </a:endParaRPr>
            </a:p>
          </p:txBody>
        </p:sp>
      </p:grpSp>
      <p:pic>
        <p:nvPicPr>
          <p:cNvPr id="3845" name="Google Shape;3845;p260"/>
          <p:cNvPicPr preferRelativeResize="0"/>
          <p:nvPr/>
        </p:nvPicPr>
        <p:blipFill rotWithShape="1">
          <a:blip r:embed="rId3">
            <a:alphaModFix/>
          </a:blip>
          <a:srcRect b="0" l="0" r="0" t="13949"/>
          <a:stretch/>
        </p:blipFill>
        <p:spPr>
          <a:xfrm>
            <a:off x="7277100" y="3073400"/>
            <a:ext cx="523875" cy="528638"/>
          </a:xfrm>
          <a:prstGeom prst="rect">
            <a:avLst/>
          </a:prstGeom>
          <a:noFill/>
          <a:ln>
            <a:noFill/>
          </a:ln>
        </p:spPr>
      </p:pic>
      <p:sp>
        <p:nvSpPr>
          <p:cNvPr id="3846" name="Google Shape;3846;p260"/>
          <p:cNvSpPr/>
          <p:nvPr/>
        </p:nvSpPr>
        <p:spPr>
          <a:xfrm>
            <a:off x="6810375" y="3178175"/>
            <a:ext cx="703263" cy="322263"/>
          </a:xfrm>
          <a:custGeom>
            <a:rect b="b" l="l" r="r" t="t"/>
            <a:pathLst>
              <a:path extrusionOk="0" h="897" w="1955">
                <a:moveTo>
                  <a:pt x="0" y="224"/>
                </a:moveTo>
                <a:lnTo>
                  <a:pt x="976" y="224"/>
                </a:lnTo>
                <a:lnTo>
                  <a:pt x="976" y="0"/>
                </a:lnTo>
                <a:lnTo>
                  <a:pt x="1954" y="448"/>
                </a:lnTo>
                <a:lnTo>
                  <a:pt x="976" y="896"/>
                </a:lnTo>
                <a:lnTo>
                  <a:pt x="976" y="672"/>
                </a:lnTo>
                <a:lnTo>
                  <a:pt x="0" y="672"/>
                </a:lnTo>
                <a:lnTo>
                  <a:pt x="0" y="224"/>
                </a:lnTo>
              </a:path>
            </a:pathLst>
          </a:custGeom>
          <a:solidFill>
            <a:srgbClr val="000000"/>
          </a:solidFill>
          <a:ln cap="flat" cmpd="sng" w="12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transition>
    <p:randomBar dir="ver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Environment</a:t>
            </a:r>
            <a:endParaRPr/>
          </a:p>
        </p:txBody>
      </p:sp>
      <p:sp>
        <p:nvSpPr>
          <p:cNvPr id="392" name="Google Shape;392;p2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Environment in which agent operates</a:t>
            </a:r>
            <a:endParaRPr/>
          </a:p>
          <a:p>
            <a:pPr indent="-285750" lvl="1" marL="742950" rtl="0" algn="l">
              <a:lnSpc>
                <a:spcPct val="100000"/>
              </a:lnSpc>
              <a:spcBef>
                <a:spcPts val="360"/>
              </a:spcBef>
              <a:spcAft>
                <a:spcPts val="0"/>
              </a:spcAft>
              <a:buClr>
                <a:schemeClr val="dk1"/>
              </a:buClr>
              <a:buSzPts val="1800"/>
              <a:buChar char="–"/>
            </a:pPr>
            <a:r>
              <a:rPr lang="en-US" sz="1800"/>
              <a:t>Absolute</a:t>
            </a:r>
            <a:endParaRPr/>
          </a:p>
          <a:p>
            <a:pPr indent="-285750" lvl="1" marL="742950" rtl="0" algn="l">
              <a:lnSpc>
                <a:spcPct val="100000"/>
              </a:lnSpc>
              <a:spcBef>
                <a:spcPts val="360"/>
              </a:spcBef>
              <a:spcAft>
                <a:spcPts val="0"/>
              </a:spcAft>
              <a:buClr>
                <a:schemeClr val="dk1"/>
              </a:buClr>
              <a:buSzPts val="1800"/>
              <a:buChar char="–"/>
            </a:pPr>
            <a:r>
              <a:rPr lang="en-US" sz="1800"/>
              <a:t>Agents point of view</a:t>
            </a:r>
            <a:endParaRPr/>
          </a:p>
        </p:txBody>
      </p:sp>
      <p:sp>
        <p:nvSpPr>
          <p:cNvPr id="393" name="Google Shape;393;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394" name="Google Shape;394;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95" name="Google Shape;395;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396" name="Google Shape;396;p26"/>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2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1" name="Shape 3851"/>
        <p:cNvGrpSpPr/>
        <p:nvPr/>
      </p:nvGrpSpPr>
      <p:grpSpPr>
        <a:xfrm>
          <a:off x="0" y="0"/>
          <a:ext cx="0" cy="0"/>
          <a:chOff x="0" y="0"/>
          <a:chExt cx="0" cy="0"/>
        </a:xfrm>
      </p:grpSpPr>
      <p:sp>
        <p:nvSpPr>
          <p:cNvPr id="3852" name="Google Shape;3852;p261"/>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853" name="Google Shape;3853;p261"/>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...and we shift to column 4.  There's still a conflict in column 4, so we try to shift rightward again...</a:t>
            </a:r>
            <a:endParaRPr/>
          </a:p>
        </p:txBody>
      </p:sp>
      <p:grpSp>
        <p:nvGrpSpPr>
          <p:cNvPr id="3854" name="Google Shape;3854;p261"/>
          <p:cNvGrpSpPr/>
          <p:nvPr/>
        </p:nvGrpSpPr>
        <p:grpSpPr>
          <a:xfrm>
            <a:off x="5684838" y="2238375"/>
            <a:ext cx="2981324" cy="2998787"/>
            <a:chOff x="3581" y="1410"/>
            <a:chExt cx="1878" cy="1889"/>
          </a:xfrm>
        </p:grpSpPr>
        <p:sp>
          <p:nvSpPr>
            <p:cNvPr id="3855" name="Google Shape;3855;p261"/>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56" name="Google Shape;3856;p261"/>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57" name="Google Shape;3857;p261"/>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58" name="Google Shape;3858;p261"/>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59" name="Google Shape;3859;p261"/>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0" name="Google Shape;3860;p261"/>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1" name="Google Shape;3861;p261"/>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2" name="Google Shape;3862;p261"/>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3" name="Google Shape;3863;p261"/>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4" name="Google Shape;3864;p261"/>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5" name="Google Shape;3865;p261"/>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6" name="Google Shape;3866;p261"/>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7" name="Google Shape;3867;p261"/>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8" name="Google Shape;3868;p261"/>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9" name="Google Shape;3869;p261"/>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70" name="Google Shape;3870;p261"/>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871" name="Google Shape;3871;p261"/>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872" name="Google Shape;3872;p261"/>
          <p:cNvPicPr preferRelativeResize="0"/>
          <p:nvPr/>
        </p:nvPicPr>
        <p:blipFill rotWithShape="1">
          <a:blip r:embed="rId3">
            <a:alphaModFix/>
          </a:blip>
          <a:srcRect b="0" l="0" r="0" t="13949"/>
          <a:stretch/>
        </p:blipFill>
        <p:spPr>
          <a:xfrm>
            <a:off x="7275513" y="3868738"/>
            <a:ext cx="523875" cy="528637"/>
          </a:xfrm>
          <a:prstGeom prst="rect">
            <a:avLst/>
          </a:prstGeom>
          <a:noFill/>
          <a:ln>
            <a:noFill/>
          </a:ln>
        </p:spPr>
      </p:pic>
      <p:pic>
        <p:nvPicPr>
          <p:cNvPr id="3873" name="Google Shape;3873;p261"/>
          <p:cNvPicPr preferRelativeResize="0"/>
          <p:nvPr/>
        </p:nvPicPr>
        <p:blipFill rotWithShape="1">
          <a:blip r:embed="rId3">
            <a:alphaModFix/>
          </a:blip>
          <a:srcRect b="0" l="0" r="0" t="13949"/>
          <a:stretch/>
        </p:blipFill>
        <p:spPr>
          <a:xfrm>
            <a:off x="5810250" y="4594225"/>
            <a:ext cx="523875" cy="528638"/>
          </a:xfrm>
          <a:prstGeom prst="rect">
            <a:avLst/>
          </a:prstGeom>
          <a:noFill/>
          <a:ln>
            <a:noFill/>
          </a:ln>
        </p:spPr>
      </p:pic>
      <p:pic>
        <p:nvPicPr>
          <p:cNvPr id="3874" name="Google Shape;3874;p261"/>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3875" name="Google Shape;3875;p261"/>
          <p:cNvGrpSpPr/>
          <p:nvPr/>
        </p:nvGrpSpPr>
        <p:grpSpPr>
          <a:xfrm>
            <a:off x="3798888" y="4578350"/>
            <a:ext cx="1547813" cy="422276"/>
            <a:chOff x="2393" y="2884"/>
            <a:chExt cx="975" cy="266"/>
          </a:xfrm>
        </p:grpSpPr>
        <p:sp>
          <p:nvSpPr>
            <p:cNvPr id="3876" name="Google Shape;3876;p261"/>
            <p:cNvSpPr/>
            <p:nvPr/>
          </p:nvSpPr>
          <p:spPr>
            <a:xfrm>
              <a:off x="2393"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77" name="Google Shape;3877;p261"/>
            <p:cNvSpPr/>
            <p:nvPr/>
          </p:nvSpPr>
          <p:spPr>
            <a:xfrm>
              <a:off x="2393"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3878" name="Google Shape;3878;p261"/>
          <p:cNvGrpSpPr/>
          <p:nvPr/>
        </p:nvGrpSpPr>
        <p:grpSpPr>
          <a:xfrm>
            <a:off x="6940550" y="5797550"/>
            <a:ext cx="841376" cy="749301"/>
            <a:chOff x="4372" y="3652"/>
            <a:chExt cx="530" cy="472"/>
          </a:xfrm>
        </p:grpSpPr>
        <p:sp>
          <p:nvSpPr>
            <p:cNvPr id="3879" name="Google Shape;3879;p261"/>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80" name="Google Shape;3880;p261"/>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grpSp>
      <p:sp>
        <p:nvSpPr>
          <p:cNvPr id="3881" name="Google Shape;3881;p261"/>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3882" name="Google Shape;3882;p261"/>
          <p:cNvGrpSpPr/>
          <p:nvPr/>
        </p:nvGrpSpPr>
        <p:grpSpPr>
          <a:xfrm>
            <a:off x="3798888" y="3908425"/>
            <a:ext cx="1547813" cy="422276"/>
            <a:chOff x="2393" y="2462"/>
            <a:chExt cx="975" cy="266"/>
          </a:xfrm>
        </p:grpSpPr>
        <p:sp>
          <p:nvSpPr>
            <p:cNvPr id="3883" name="Google Shape;3883;p261"/>
            <p:cNvSpPr/>
            <p:nvPr/>
          </p:nvSpPr>
          <p:spPr>
            <a:xfrm>
              <a:off x="2393"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84" name="Google Shape;3884;p261"/>
            <p:cNvSpPr/>
            <p:nvPr/>
          </p:nvSpPr>
          <p:spPr>
            <a:xfrm>
              <a:off x="2393"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3</a:t>
              </a:r>
              <a:endParaRPr b="0" i="0" sz="1400" u="none" cap="none" strike="noStrike">
                <a:solidFill>
                  <a:srgbClr val="000000"/>
                </a:solidFill>
                <a:latin typeface="Arial"/>
                <a:ea typeface="Arial"/>
                <a:cs typeface="Arial"/>
                <a:sym typeface="Arial"/>
              </a:endParaRPr>
            </a:p>
          </p:txBody>
        </p:sp>
      </p:grpSp>
      <p:grpSp>
        <p:nvGrpSpPr>
          <p:cNvPr id="3885" name="Google Shape;3885;p261"/>
          <p:cNvGrpSpPr/>
          <p:nvPr/>
        </p:nvGrpSpPr>
        <p:grpSpPr>
          <a:xfrm>
            <a:off x="3798888" y="3195638"/>
            <a:ext cx="1547813" cy="422274"/>
            <a:chOff x="2393" y="2013"/>
            <a:chExt cx="975" cy="266"/>
          </a:xfrm>
        </p:grpSpPr>
        <p:sp>
          <p:nvSpPr>
            <p:cNvPr id="3886" name="Google Shape;3886;p261"/>
            <p:cNvSpPr/>
            <p:nvPr/>
          </p:nvSpPr>
          <p:spPr>
            <a:xfrm>
              <a:off x="2393" y="2013"/>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87" name="Google Shape;3887;p261"/>
            <p:cNvSpPr/>
            <p:nvPr/>
          </p:nvSpPr>
          <p:spPr>
            <a:xfrm>
              <a:off x="2393" y="2013"/>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3, COL 4</a:t>
              </a:r>
              <a:endParaRPr b="0" i="0" sz="1400" u="none" cap="none" strike="noStrike">
                <a:solidFill>
                  <a:srgbClr val="000000"/>
                </a:solidFill>
                <a:latin typeface="Arial"/>
                <a:ea typeface="Arial"/>
                <a:cs typeface="Arial"/>
                <a:sym typeface="Arial"/>
              </a:endParaRPr>
            </a:p>
          </p:txBody>
        </p:sp>
      </p:grpSp>
      <p:pic>
        <p:nvPicPr>
          <p:cNvPr id="3888" name="Google Shape;3888;p261"/>
          <p:cNvPicPr preferRelativeResize="0"/>
          <p:nvPr/>
        </p:nvPicPr>
        <p:blipFill rotWithShape="1">
          <a:blip r:embed="rId3">
            <a:alphaModFix/>
          </a:blip>
          <a:srcRect b="0" l="0" r="0" t="13949"/>
          <a:stretch/>
        </p:blipFill>
        <p:spPr>
          <a:xfrm>
            <a:off x="8053388" y="3082925"/>
            <a:ext cx="523875" cy="528638"/>
          </a:xfrm>
          <a:prstGeom prst="rect">
            <a:avLst/>
          </a:prstGeom>
          <a:noFill/>
          <a:ln>
            <a:noFill/>
          </a:ln>
        </p:spPr>
      </p:pic>
      <p:sp>
        <p:nvSpPr>
          <p:cNvPr id="3889" name="Google Shape;3889;p261"/>
          <p:cNvSpPr/>
          <p:nvPr/>
        </p:nvSpPr>
        <p:spPr>
          <a:xfrm>
            <a:off x="7673975" y="3187700"/>
            <a:ext cx="703263" cy="322263"/>
          </a:xfrm>
          <a:custGeom>
            <a:rect b="b" l="l" r="r" t="t"/>
            <a:pathLst>
              <a:path extrusionOk="0" h="897" w="1955">
                <a:moveTo>
                  <a:pt x="0" y="224"/>
                </a:moveTo>
                <a:lnTo>
                  <a:pt x="976" y="224"/>
                </a:lnTo>
                <a:lnTo>
                  <a:pt x="976" y="0"/>
                </a:lnTo>
                <a:lnTo>
                  <a:pt x="1954" y="448"/>
                </a:lnTo>
                <a:lnTo>
                  <a:pt x="976" y="896"/>
                </a:lnTo>
                <a:lnTo>
                  <a:pt x="976" y="672"/>
                </a:lnTo>
                <a:lnTo>
                  <a:pt x="0" y="672"/>
                </a:lnTo>
                <a:lnTo>
                  <a:pt x="0" y="224"/>
                </a:lnTo>
              </a:path>
            </a:pathLst>
          </a:custGeom>
          <a:solidFill>
            <a:srgbClr val="000000"/>
          </a:solidFill>
          <a:ln cap="flat" cmpd="sng" w="12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transition>
    <p:randomBar dir="vert"/>
  </p:transition>
</p:sld>
</file>

<file path=ppt/slides/slide2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4" name="Shape 3894"/>
        <p:cNvGrpSpPr/>
        <p:nvPr/>
      </p:nvGrpSpPr>
      <p:grpSpPr>
        <a:xfrm>
          <a:off x="0" y="0"/>
          <a:ext cx="0" cy="0"/>
          <a:chOff x="0" y="0"/>
          <a:chExt cx="0" cy="0"/>
        </a:xfrm>
      </p:grpSpPr>
      <p:sp>
        <p:nvSpPr>
          <p:cNvPr id="3895" name="Google Shape;3895;p262"/>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896" name="Google Shape;3896;p262"/>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rgbClr val="FF8000"/>
              </a:buClr>
              <a:buSzPts val="2000"/>
              <a:buFont typeface="Noto Sans Symbols"/>
              <a:buNone/>
            </a:pPr>
            <a:r>
              <a:rPr b="1" lang="en-US" sz="2000" u="sng">
                <a:solidFill>
                  <a:srgbClr val="FF8000"/>
                </a:solidFill>
              </a:rPr>
              <a:t>...but there's nowhere else to go.</a:t>
            </a:r>
            <a:endParaRPr/>
          </a:p>
        </p:txBody>
      </p:sp>
      <p:grpSp>
        <p:nvGrpSpPr>
          <p:cNvPr id="3897" name="Google Shape;3897;p262"/>
          <p:cNvGrpSpPr/>
          <p:nvPr/>
        </p:nvGrpSpPr>
        <p:grpSpPr>
          <a:xfrm>
            <a:off x="5684838" y="2238375"/>
            <a:ext cx="2981324" cy="2998787"/>
            <a:chOff x="3581" y="1410"/>
            <a:chExt cx="1878" cy="1889"/>
          </a:xfrm>
        </p:grpSpPr>
        <p:sp>
          <p:nvSpPr>
            <p:cNvPr id="3898" name="Google Shape;3898;p262"/>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99" name="Google Shape;3899;p262"/>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00" name="Google Shape;3900;p262"/>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01" name="Google Shape;3901;p262"/>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02" name="Google Shape;3902;p262"/>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03" name="Google Shape;3903;p262"/>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04" name="Google Shape;3904;p262"/>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05" name="Google Shape;3905;p262"/>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06" name="Google Shape;3906;p262"/>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07" name="Google Shape;3907;p262"/>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08" name="Google Shape;3908;p262"/>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09" name="Google Shape;3909;p262"/>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10" name="Google Shape;3910;p262"/>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11" name="Google Shape;3911;p262"/>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12" name="Google Shape;3912;p262"/>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13" name="Google Shape;3913;p262"/>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914" name="Google Shape;3914;p262"/>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915" name="Google Shape;3915;p262"/>
          <p:cNvPicPr preferRelativeResize="0"/>
          <p:nvPr/>
        </p:nvPicPr>
        <p:blipFill rotWithShape="1">
          <a:blip r:embed="rId3">
            <a:alphaModFix/>
          </a:blip>
          <a:srcRect b="0" l="0" r="0" t="13949"/>
          <a:stretch/>
        </p:blipFill>
        <p:spPr>
          <a:xfrm>
            <a:off x="7275513" y="3868738"/>
            <a:ext cx="523875" cy="528637"/>
          </a:xfrm>
          <a:prstGeom prst="rect">
            <a:avLst/>
          </a:prstGeom>
          <a:noFill/>
          <a:ln>
            <a:noFill/>
          </a:ln>
        </p:spPr>
      </p:pic>
      <p:pic>
        <p:nvPicPr>
          <p:cNvPr id="3916" name="Google Shape;3916;p262"/>
          <p:cNvPicPr preferRelativeResize="0"/>
          <p:nvPr/>
        </p:nvPicPr>
        <p:blipFill rotWithShape="1">
          <a:blip r:embed="rId3">
            <a:alphaModFix/>
          </a:blip>
          <a:srcRect b="0" l="0" r="0" t="13949"/>
          <a:stretch/>
        </p:blipFill>
        <p:spPr>
          <a:xfrm>
            <a:off x="5810250" y="4594225"/>
            <a:ext cx="523875" cy="528638"/>
          </a:xfrm>
          <a:prstGeom prst="rect">
            <a:avLst/>
          </a:prstGeom>
          <a:noFill/>
          <a:ln>
            <a:noFill/>
          </a:ln>
        </p:spPr>
      </p:pic>
      <p:pic>
        <p:nvPicPr>
          <p:cNvPr id="3917" name="Google Shape;3917;p262"/>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3918" name="Google Shape;3918;p262"/>
          <p:cNvGrpSpPr/>
          <p:nvPr/>
        </p:nvGrpSpPr>
        <p:grpSpPr>
          <a:xfrm>
            <a:off x="3798888" y="4578350"/>
            <a:ext cx="1547813" cy="422276"/>
            <a:chOff x="2393" y="2884"/>
            <a:chExt cx="975" cy="266"/>
          </a:xfrm>
        </p:grpSpPr>
        <p:sp>
          <p:nvSpPr>
            <p:cNvPr id="3919" name="Google Shape;3919;p262"/>
            <p:cNvSpPr/>
            <p:nvPr/>
          </p:nvSpPr>
          <p:spPr>
            <a:xfrm>
              <a:off x="2393"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20" name="Google Shape;3920;p262"/>
            <p:cNvSpPr/>
            <p:nvPr/>
          </p:nvSpPr>
          <p:spPr>
            <a:xfrm>
              <a:off x="2393"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3921" name="Google Shape;3921;p262"/>
          <p:cNvGrpSpPr/>
          <p:nvPr/>
        </p:nvGrpSpPr>
        <p:grpSpPr>
          <a:xfrm>
            <a:off x="6940550" y="5797550"/>
            <a:ext cx="841376" cy="749301"/>
            <a:chOff x="4372" y="3652"/>
            <a:chExt cx="530" cy="472"/>
          </a:xfrm>
        </p:grpSpPr>
        <p:sp>
          <p:nvSpPr>
            <p:cNvPr id="3922" name="Google Shape;3922;p262"/>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23" name="Google Shape;3923;p262"/>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grpSp>
      <p:sp>
        <p:nvSpPr>
          <p:cNvPr id="3924" name="Google Shape;3924;p262"/>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3925" name="Google Shape;3925;p262"/>
          <p:cNvGrpSpPr/>
          <p:nvPr/>
        </p:nvGrpSpPr>
        <p:grpSpPr>
          <a:xfrm>
            <a:off x="3798888" y="3908425"/>
            <a:ext cx="1547813" cy="422276"/>
            <a:chOff x="2393" y="2462"/>
            <a:chExt cx="975" cy="266"/>
          </a:xfrm>
        </p:grpSpPr>
        <p:sp>
          <p:nvSpPr>
            <p:cNvPr id="3926" name="Google Shape;3926;p262"/>
            <p:cNvSpPr/>
            <p:nvPr/>
          </p:nvSpPr>
          <p:spPr>
            <a:xfrm>
              <a:off x="2393"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27" name="Google Shape;3927;p262"/>
            <p:cNvSpPr/>
            <p:nvPr/>
          </p:nvSpPr>
          <p:spPr>
            <a:xfrm>
              <a:off x="2393"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3</a:t>
              </a:r>
              <a:endParaRPr b="0" i="0" sz="1400" u="none" cap="none" strike="noStrike">
                <a:solidFill>
                  <a:srgbClr val="000000"/>
                </a:solidFill>
                <a:latin typeface="Arial"/>
                <a:ea typeface="Arial"/>
                <a:cs typeface="Arial"/>
                <a:sym typeface="Arial"/>
              </a:endParaRPr>
            </a:p>
          </p:txBody>
        </p:sp>
      </p:grpSp>
      <p:grpSp>
        <p:nvGrpSpPr>
          <p:cNvPr id="3928" name="Google Shape;3928;p262"/>
          <p:cNvGrpSpPr/>
          <p:nvPr/>
        </p:nvGrpSpPr>
        <p:grpSpPr>
          <a:xfrm>
            <a:off x="3798888" y="3195638"/>
            <a:ext cx="1547813" cy="422274"/>
            <a:chOff x="2393" y="2013"/>
            <a:chExt cx="975" cy="266"/>
          </a:xfrm>
        </p:grpSpPr>
        <p:sp>
          <p:nvSpPr>
            <p:cNvPr id="3929" name="Google Shape;3929;p262"/>
            <p:cNvSpPr/>
            <p:nvPr/>
          </p:nvSpPr>
          <p:spPr>
            <a:xfrm>
              <a:off x="2393" y="2013"/>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30" name="Google Shape;3930;p262"/>
            <p:cNvSpPr/>
            <p:nvPr/>
          </p:nvSpPr>
          <p:spPr>
            <a:xfrm>
              <a:off x="2393" y="2013"/>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3, COL 4</a:t>
              </a:r>
              <a:endParaRPr b="0" i="0" sz="1400" u="none" cap="none" strike="noStrike">
                <a:solidFill>
                  <a:srgbClr val="000000"/>
                </a:solidFill>
                <a:latin typeface="Arial"/>
                <a:ea typeface="Arial"/>
                <a:cs typeface="Arial"/>
                <a:sym typeface="Arial"/>
              </a:endParaRPr>
            </a:p>
          </p:txBody>
        </p:sp>
      </p:grpSp>
      <p:pic>
        <p:nvPicPr>
          <p:cNvPr id="3931" name="Google Shape;3931;p262"/>
          <p:cNvPicPr preferRelativeResize="0"/>
          <p:nvPr/>
        </p:nvPicPr>
        <p:blipFill rotWithShape="1">
          <a:blip r:embed="rId3">
            <a:alphaModFix/>
          </a:blip>
          <a:srcRect b="0" l="0" r="0" t="13949"/>
          <a:stretch/>
        </p:blipFill>
        <p:spPr>
          <a:xfrm>
            <a:off x="8607425" y="3195638"/>
            <a:ext cx="523875" cy="528637"/>
          </a:xfrm>
          <a:prstGeom prst="rect">
            <a:avLst/>
          </a:prstGeom>
          <a:noFill/>
          <a:ln>
            <a:noFill/>
          </a:ln>
        </p:spPr>
      </p:pic>
    </p:spTree>
  </p:cSld>
  <p:clrMapOvr>
    <a:masterClrMapping/>
  </p:clrMapOvr>
  <p:transition>
    <p:randomBar dir="vert"/>
  </p:transition>
</p:sld>
</file>

<file path=ppt/slides/slide2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6" name="Shape 3936"/>
        <p:cNvGrpSpPr/>
        <p:nvPr/>
      </p:nvGrpSpPr>
      <p:grpSpPr>
        <a:xfrm>
          <a:off x="0" y="0"/>
          <a:ext cx="0" cy="0"/>
          <a:chOff x="0" y="0"/>
          <a:chExt cx="0" cy="0"/>
        </a:xfrm>
      </p:grpSpPr>
      <p:sp>
        <p:nvSpPr>
          <p:cNvPr id="3937" name="Google Shape;3937;p263"/>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938" name="Google Shape;3938;p263"/>
          <p:cNvSpPr txBox="1"/>
          <p:nvPr>
            <p:ph idx="4294967295" type="body"/>
          </p:nvPr>
        </p:nvSpPr>
        <p:spPr>
          <a:xfrm>
            <a:off x="180975" y="1981200"/>
            <a:ext cx="3228975" cy="4114800"/>
          </a:xfrm>
          <a:prstGeom prst="rect">
            <a:avLst/>
          </a:prstGeom>
          <a:noFill/>
          <a:ln>
            <a:noFill/>
          </a:ln>
        </p:spPr>
        <p:txBody>
          <a:bodyPr anchorCtr="0" anchor="t" bIns="44275" lIns="90350" spcFirstLastPara="1" rIns="90350" wrap="square" tIns="44275">
            <a:noAutofit/>
          </a:bodyPr>
          <a:lstStyle/>
          <a:p>
            <a:pPr indent="-290513" lvl="0" marL="342900" rtl="0" algn="l">
              <a:lnSpc>
                <a:spcPct val="95000"/>
              </a:lnSpc>
              <a:spcBef>
                <a:spcPts val="0"/>
              </a:spcBef>
              <a:spcAft>
                <a:spcPts val="0"/>
              </a:spcAft>
              <a:buClr>
                <a:schemeClr val="dk1"/>
              </a:buClr>
              <a:buSzPts val="2000"/>
              <a:buFont typeface="Noto Sans Symbols"/>
              <a:buNone/>
            </a:pPr>
            <a:r>
              <a:rPr lang="en-US" sz="2000"/>
              <a:t>When we run out of </a:t>
            </a:r>
            <a:endParaRPr/>
          </a:p>
          <a:p>
            <a:pPr indent="-290513" lvl="0" marL="342900" rtl="0" algn="l">
              <a:lnSpc>
                <a:spcPct val="100000"/>
              </a:lnSpc>
              <a:spcBef>
                <a:spcPts val="700"/>
              </a:spcBef>
              <a:spcAft>
                <a:spcPts val="0"/>
              </a:spcAft>
              <a:buClr>
                <a:schemeClr val="dk1"/>
              </a:buClr>
              <a:buSzPts val="2000"/>
              <a:buFont typeface="Noto Sans Symbols"/>
              <a:buNone/>
            </a:pPr>
            <a:r>
              <a:rPr lang="en-US" sz="2000"/>
              <a:t>room in a row:</a:t>
            </a:r>
            <a:endParaRPr/>
          </a:p>
          <a:p>
            <a:pPr indent="-290513" lvl="0" marL="342900" rtl="0" algn="l">
              <a:lnSpc>
                <a:spcPct val="100000"/>
              </a:lnSpc>
              <a:spcBef>
                <a:spcPts val="700"/>
              </a:spcBef>
              <a:spcAft>
                <a:spcPts val="0"/>
              </a:spcAft>
              <a:buClr>
                <a:schemeClr val="dk1"/>
              </a:buClr>
              <a:buSzPts val="2000"/>
              <a:buFont typeface="Arial"/>
              <a:buChar char="•"/>
            </a:pPr>
            <a:r>
              <a:rPr lang="en-US" sz="2000"/>
              <a:t>pop the stack,</a:t>
            </a:r>
            <a:endParaRPr/>
          </a:p>
          <a:p>
            <a:pPr indent="-290513" lvl="0" marL="342900" rtl="0" algn="l">
              <a:lnSpc>
                <a:spcPct val="100000"/>
              </a:lnSpc>
              <a:spcBef>
                <a:spcPts val="700"/>
              </a:spcBef>
              <a:spcAft>
                <a:spcPts val="0"/>
              </a:spcAft>
              <a:buClr>
                <a:schemeClr val="dk1"/>
              </a:buClr>
              <a:buSzPts val="2000"/>
              <a:buFont typeface="Arial"/>
              <a:buChar char="•"/>
            </a:pPr>
            <a:r>
              <a:rPr lang="en-US" sz="2000"/>
              <a:t>reduce filled by 1</a:t>
            </a:r>
            <a:endParaRPr/>
          </a:p>
          <a:p>
            <a:pPr indent="-290513" lvl="0" marL="342900" rtl="0" algn="l">
              <a:lnSpc>
                <a:spcPct val="100000"/>
              </a:lnSpc>
              <a:spcBef>
                <a:spcPts val="700"/>
              </a:spcBef>
              <a:spcAft>
                <a:spcPts val="0"/>
              </a:spcAft>
              <a:buClr>
                <a:schemeClr val="dk1"/>
              </a:buClr>
              <a:buSzPts val="2000"/>
              <a:buFont typeface="Arial"/>
              <a:buChar char="•"/>
            </a:pPr>
            <a:r>
              <a:rPr lang="en-US" sz="2000"/>
              <a:t>and continue                       working on the previous row.</a:t>
            </a:r>
            <a:endParaRPr/>
          </a:p>
        </p:txBody>
      </p:sp>
      <p:grpSp>
        <p:nvGrpSpPr>
          <p:cNvPr id="3939" name="Google Shape;3939;p263"/>
          <p:cNvGrpSpPr/>
          <p:nvPr/>
        </p:nvGrpSpPr>
        <p:grpSpPr>
          <a:xfrm>
            <a:off x="5684838" y="2238375"/>
            <a:ext cx="2981324" cy="2998787"/>
            <a:chOff x="3581" y="1410"/>
            <a:chExt cx="1878" cy="1889"/>
          </a:xfrm>
        </p:grpSpPr>
        <p:sp>
          <p:nvSpPr>
            <p:cNvPr id="3940" name="Google Shape;3940;p263"/>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41" name="Google Shape;3941;p263"/>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42" name="Google Shape;3942;p263"/>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43" name="Google Shape;3943;p263"/>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44" name="Google Shape;3944;p263"/>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45" name="Google Shape;3945;p263"/>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46" name="Google Shape;3946;p263"/>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47" name="Google Shape;3947;p263"/>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48" name="Google Shape;3948;p263"/>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49" name="Google Shape;3949;p263"/>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50" name="Google Shape;3950;p263"/>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51" name="Google Shape;3951;p263"/>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52" name="Google Shape;3952;p263"/>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53" name="Google Shape;3953;p263"/>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54" name="Google Shape;3954;p263"/>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55" name="Google Shape;3955;p263"/>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956" name="Google Shape;3956;p263"/>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957" name="Google Shape;3957;p263"/>
          <p:cNvPicPr preferRelativeResize="0"/>
          <p:nvPr/>
        </p:nvPicPr>
        <p:blipFill rotWithShape="1">
          <a:blip r:embed="rId3">
            <a:alphaModFix/>
          </a:blip>
          <a:srcRect b="0" l="0" r="0" t="13949"/>
          <a:stretch/>
        </p:blipFill>
        <p:spPr>
          <a:xfrm>
            <a:off x="7275513" y="3868738"/>
            <a:ext cx="523875" cy="528637"/>
          </a:xfrm>
          <a:prstGeom prst="rect">
            <a:avLst/>
          </a:prstGeom>
          <a:noFill/>
          <a:ln>
            <a:noFill/>
          </a:ln>
        </p:spPr>
      </p:pic>
      <p:pic>
        <p:nvPicPr>
          <p:cNvPr id="3958" name="Google Shape;3958;p263"/>
          <p:cNvPicPr preferRelativeResize="0"/>
          <p:nvPr/>
        </p:nvPicPr>
        <p:blipFill rotWithShape="1">
          <a:blip r:embed="rId3">
            <a:alphaModFix/>
          </a:blip>
          <a:srcRect b="0" l="0" r="0" t="13949"/>
          <a:stretch/>
        </p:blipFill>
        <p:spPr>
          <a:xfrm>
            <a:off x="5810250" y="4594225"/>
            <a:ext cx="523875" cy="528638"/>
          </a:xfrm>
          <a:prstGeom prst="rect">
            <a:avLst/>
          </a:prstGeom>
          <a:noFill/>
          <a:ln>
            <a:noFill/>
          </a:ln>
        </p:spPr>
      </p:pic>
      <p:pic>
        <p:nvPicPr>
          <p:cNvPr id="3959" name="Google Shape;3959;p263"/>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3960" name="Google Shape;3960;p263"/>
          <p:cNvGrpSpPr/>
          <p:nvPr/>
        </p:nvGrpSpPr>
        <p:grpSpPr>
          <a:xfrm>
            <a:off x="3798888" y="4578350"/>
            <a:ext cx="1547813" cy="422276"/>
            <a:chOff x="2393" y="2884"/>
            <a:chExt cx="975" cy="266"/>
          </a:xfrm>
        </p:grpSpPr>
        <p:sp>
          <p:nvSpPr>
            <p:cNvPr id="3961" name="Google Shape;3961;p263"/>
            <p:cNvSpPr/>
            <p:nvPr/>
          </p:nvSpPr>
          <p:spPr>
            <a:xfrm>
              <a:off x="2393"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62" name="Google Shape;3962;p263"/>
            <p:cNvSpPr/>
            <p:nvPr/>
          </p:nvSpPr>
          <p:spPr>
            <a:xfrm>
              <a:off x="2393"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3963" name="Google Shape;3963;p263"/>
          <p:cNvGrpSpPr/>
          <p:nvPr/>
        </p:nvGrpSpPr>
        <p:grpSpPr>
          <a:xfrm>
            <a:off x="6940550" y="5797550"/>
            <a:ext cx="841376" cy="749301"/>
            <a:chOff x="4372" y="3652"/>
            <a:chExt cx="530" cy="472"/>
          </a:xfrm>
        </p:grpSpPr>
        <p:sp>
          <p:nvSpPr>
            <p:cNvPr id="3964" name="Google Shape;3964;p263"/>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65" name="Google Shape;3965;p263"/>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grpSp>
      <p:sp>
        <p:nvSpPr>
          <p:cNvPr id="3966" name="Google Shape;3966;p263"/>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3967" name="Google Shape;3967;p263"/>
          <p:cNvGrpSpPr/>
          <p:nvPr/>
        </p:nvGrpSpPr>
        <p:grpSpPr>
          <a:xfrm>
            <a:off x="3798888" y="3908425"/>
            <a:ext cx="1547813" cy="422276"/>
            <a:chOff x="2393" y="2462"/>
            <a:chExt cx="975" cy="266"/>
          </a:xfrm>
        </p:grpSpPr>
        <p:sp>
          <p:nvSpPr>
            <p:cNvPr id="3968" name="Google Shape;3968;p263"/>
            <p:cNvSpPr/>
            <p:nvPr/>
          </p:nvSpPr>
          <p:spPr>
            <a:xfrm>
              <a:off x="2393"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69" name="Google Shape;3969;p263"/>
            <p:cNvSpPr/>
            <p:nvPr/>
          </p:nvSpPr>
          <p:spPr>
            <a:xfrm>
              <a:off x="2393"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3</a:t>
              </a:r>
              <a:endParaRPr b="0" i="0" sz="1400" u="none" cap="none" strike="noStrike">
                <a:solidFill>
                  <a:srgbClr val="000000"/>
                </a:solidFill>
                <a:latin typeface="Arial"/>
                <a:ea typeface="Arial"/>
                <a:cs typeface="Arial"/>
                <a:sym typeface="Arial"/>
              </a:endParaRPr>
            </a:p>
          </p:txBody>
        </p:sp>
      </p:grpSp>
      <p:pic>
        <p:nvPicPr>
          <p:cNvPr id="3970" name="Google Shape;3970;p263"/>
          <p:cNvPicPr preferRelativeResize="0"/>
          <p:nvPr/>
        </p:nvPicPr>
        <p:blipFill rotWithShape="1">
          <a:blip r:embed="rId3">
            <a:alphaModFix/>
          </a:blip>
          <a:srcRect b="0" l="0" r="0" t="13949"/>
          <a:stretch/>
        </p:blipFill>
        <p:spPr>
          <a:xfrm>
            <a:off x="3925888" y="5700713"/>
            <a:ext cx="523875" cy="528637"/>
          </a:xfrm>
          <a:prstGeom prst="rect">
            <a:avLst/>
          </a:prstGeom>
          <a:noFill/>
          <a:ln>
            <a:noFill/>
          </a:ln>
        </p:spPr>
      </p:pic>
    </p:spTree>
  </p:cSld>
  <p:clrMapOvr>
    <a:masterClrMapping/>
  </p:clrMapOvr>
  <p:transition>
    <p:randomBar dir="vert"/>
  </p:transition>
</p:sld>
</file>

<file path=ppt/slides/slide2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5" name="Shape 3975"/>
        <p:cNvGrpSpPr/>
        <p:nvPr/>
      </p:nvGrpSpPr>
      <p:grpSpPr>
        <a:xfrm>
          <a:off x="0" y="0"/>
          <a:ext cx="0" cy="0"/>
          <a:chOff x="0" y="0"/>
          <a:chExt cx="0" cy="0"/>
        </a:xfrm>
      </p:grpSpPr>
      <p:sp>
        <p:nvSpPr>
          <p:cNvPr id="3976" name="Google Shape;3976;p264"/>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3977" name="Google Shape;3977;p264"/>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Now we continue working on row 2, shifting the queen to the right.</a:t>
            </a:r>
            <a:endParaRPr/>
          </a:p>
        </p:txBody>
      </p:sp>
      <p:grpSp>
        <p:nvGrpSpPr>
          <p:cNvPr id="3978" name="Google Shape;3978;p264"/>
          <p:cNvGrpSpPr/>
          <p:nvPr/>
        </p:nvGrpSpPr>
        <p:grpSpPr>
          <a:xfrm>
            <a:off x="5684838" y="2238375"/>
            <a:ext cx="2981324" cy="2998787"/>
            <a:chOff x="3581" y="1410"/>
            <a:chExt cx="1878" cy="1889"/>
          </a:xfrm>
        </p:grpSpPr>
        <p:sp>
          <p:nvSpPr>
            <p:cNvPr id="3979" name="Google Shape;3979;p264"/>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0" name="Google Shape;3980;p264"/>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1" name="Google Shape;3981;p264"/>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2" name="Google Shape;3982;p264"/>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3" name="Google Shape;3983;p264"/>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4" name="Google Shape;3984;p264"/>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5" name="Google Shape;3985;p264"/>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6" name="Google Shape;3986;p264"/>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7" name="Google Shape;3987;p264"/>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8" name="Google Shape;3988;p264"/>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9" name="Google Shape;3989;p264"/>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90" name="Google Shape;3990;p264"/>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91" name="Google Shape;3991;p264"/>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92" name="Google Shape;3992;p264"/>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93" name="Google Shape;3993;p264"/>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94" name="Google Shape;3994;p264"/>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3995" name="Google Shape;3995;p264"/>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3996" name="Google Shape;3996;p264"/>
          <p:cNvPicPr preferRelativeResize="0"/>
          <p:nvPr/>
        </p:nvPicPr>
        <p:blipFill rotWithShape="1">
          <a:blip r:embed="rId3">
            <a:alphaModFix/>
          </a:blip>
          <a:srcRect b="0" l="0" r="0" t="13949"/>
          <a:stretch/>
        </p:blipFill>
        <p:spPr>
          <a:xfrm>
            <a:off x="5810250" y="4594225"/>
            <a:ext cx="523875" cy="528638"/>
          </a:xfrm>
          <a:prstGeom prst="rect">
            <a:avLst/>
          </a:prstGeom>
          <a:noFill/>
          <a:ln>
            <a:noFill/>
          </a:ln>
        </p:spPr>
      </p:pic>
      <p:pic>
        <p:nvPicPr>
          <p:cNvPr id="3997" name="Google Shape;3997;p264"/>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3998" name="Google Shape;3998;p264"/>
          <p:cNvGrpSpPr/>
          <p:nvPr/>
        </p:nvGrpSpPr>
        <p:grpSpPr>
          <a:xfrm>
            <a:off x="3798888" y="4578350"/>
            <a:ext cx="1547813" cy="422276"/>
            <a:chOff x="2393" y="2884"/>
            <a:chExt cx="975" cy="266"/>
          </a:xfrm>
        </p:grpSpPr>
        <p:sp>
          <p:nvSpPr>
            <p:cNvPr id="3999" name="Google Shape;3999;p264"/>
            <p:cNvSpPr/>
            <p:nvPr/>
          </p:nvSpPr>
          <p:spPr>
            <a:xfrm>
              <a:off x="2393"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00" name="Google Shape;4000;p264"/>
            <p:cNvSpPr/>
            <p:nvPr/>
          </p:nvSpPr>
          <p:spPr>
            <a:xfrm>
              <a:off x="2393"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4001" name="Google Shape;4001;p264"/>
          <p:cNvGrpSpPr/>
          <p:nvPr/>
        </p:nvGrpSpPr>
        <p:grpSpPr>
          <a:xfrm>
            <a:off x="6940550" y="5797550"/>
            <a:ext cx="841376" cy="749301"/>
            <a:chOff x="4372" y="3652"/>
            <a:chExt cx="530" cy="472"/>
          </a:xfrm>
        </p:grpSpPr>
        <p:sp>
          <p:nvSpPr>
            <p:cNvPr id="4002" name="Google Shape;4002;p264"/>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03" name="Google Shape;4003;p264"/>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grpSp>
      <p:sp>
        <p:nvSpPr>
          <p:cNvPr id="4004" name="Google Shape;4004;p264"/>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4005" name="Google Shape;4005;p264"/>
          <p:cNvGrpSpPr/>
          <p:nvPr/>
        </p:nvGrpSpPr>
        <p:grpSpPr>
          <a:xfrm>
            <a:off x="3798888" y="3908425"/>
            <a:ext cx="1547813" cy="422276"/>
            <a:chOff x="2393" y="2462"/>
            <a:chExt cx="975" cy="266"/>
          </a:xfrm>
        </p:grpSpPr>
        <p:sp>
          <p:nvSpPr>
            <p:cNvPr id="4006" name="Google Shape;4006;p264"/>
            <p:cNvSpPr/>
            <p:nvPr/>
          </p:nvSpPr>
          <p:spPr>
            <a:xfrm>
              <a:off x="2393"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07" name="Google Shape;4007;p264"/>
            <p:cNvSpPr/>
            <p:nvPr/>
          </p:nvSpPr>
          <p:spPr>
            <a:xfrm>
              <a:off x="2393"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4</a:t>
              </a:r>
              <a:endParaRPr b="0" i="0" sz="1400" u="none" cap="none" strike="noStrike">
                <a:solidFill>
                  <a:srgbClr val="000000"/>
                </a:solidFill>
                <a:latin typeface="Arial"/>
                <a:ea typeface="Arial"/>
                <a:cs typeface="Arial"/>
                <a:sym typeface="Arial"/>
              </a:endParaRPr>
            </a:p>
          </p:txBody>
        </p:sp>
      </p:grpSp>
      <p:pic>
        <p:nvPicPr>
          <p:cNvPr id="4008" name="Google Shape;4008;p264"/>
          <p:cNvPicPr preferRelativeResize="0"/>
          <p:nvPr/>
        </p:nvPicPr>
        <p:blipFill rotWithShape="1">
          <a:blip r:embed="rId3">
            <a:alphaModFix/>
          </a:blip>
          <a:srcRect b="0" l="0" r="0" t="13949"/>
          <a:stretch/>
        </p:blipFill>
        <p:spPr>
          <a:xfrm>
            <a:off x="3944938" y="5786438"/>
            <a:ext cx="523875" cy="528637"/>
          </a:xfrm>
          <a:prstGeom prst="rect">
            <a:avLst/>
          </a:prstGeom>
          <a:noFill/>
          <a:ln>
            <a:noFill/>
          </a:ln>
        </p:spPr>
      </p:pic>
      <p:pic>
        <p:nvPicPr>
          <p:cNvPr id="4009" name="Google Shape;4009;p264"/>
          <p:cNvPicPr preferRelativeResize="0"/>
          <p:nvPr/>
        </p:nvPicPr>
        <p:blipFill rotWithShape="1">
          <a:blip r:embed="rId3">
            <a:alphaModFix/>
          </a:blip>
          <a:srcRect b="0" l="0" r="0" t="13949"/>
          <a:stretch/>
        </p:blipFill>
        <p:spPr>
          <a:xfrm>
            <a:off x="8023225" y="3813175"/>
            <a:ext cx="523875" cy="528638"/>
          </a:xfrm>
          <a:prstGeom prst="rect">
            <a:avLst/>
          </a:prstGeom>
          <a:noFill/>
          <a:ln>
            <a:noFill/>
          </a:ln>
        </p:spPr>
      </p:pic>
      <p:sp>
        <p:nvSpPr>
          <p:cNvPr id="4010" name="Google Shape;4010;p264"/>
          <p:cNvSpPr/>
          <p:nvPr/>
        </p:nvSpPr>
        <p:spPr>
          <a:xfrm>
            <a:off x="7556500" y="3917950"/>
            <a:ext cx="704850" cy="322263"/>
          </a:xfrm>
          <a:custGeom>
            <a:rect b="b" l="l" r="r" t="t"/>
            <a:pathLst>
              <a:path extrusionOk="0" h="897" w="1956">
                <a:moveTo>
                  <a:pt x="0" y="224"/>
                </a:moveTo>
                <a:lnTo>
                  <a:pt x="977" y="224"/>
                </a:lnTo>
                <a:lnTo>
                  <a:pt x="977" y="0"/>
                </a:lnTo>
                <a:lnTo>
                  <a:pt x="1955" y="448"/>
                </a:lnTo>
                <a:lnTo>
                  <a:pt x="977" y="896"/>
                </a:lnTo>
                <a:lnTo>
                  <a:pt x="977" y="672"/>
                </a:lnTo>
                <a:lnTo>
                  <a:pt x="0" y="672"/>
                </a:lnTo>
                <a:lnTo>
                  <a:pt x="0" y="224"/>
                </a:lnTo>
              </a:path>
            </a:pathLst>
          </a:custGeom>
          <a:solidFill>
            <a:srgbClr val="000000"/>
          </a:solidFill>
          <a:ln cap="flat" cmpd="sng" w="126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transition>
    <p:randomBar dir="vert"/>
  </p:transition>
</p:sld>
</file>

<file path=ppt/slides/slide2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5" name="Shape 4015"/>
        <p:cNvGrpSpPr/>
        <p:nvPr/>
      </p:nvGrpSpPr>
      <p:grpSpPr>
        <a:xfrm>
          <a:off x="0" y="0"/>
          <a:ext cx="0" cy="0"/>
          <a:chOff x="0" y="0"/>
          <a:chExt cx="0" cy="0"/>
        </a:xfrm>
      </p:grpSpPr>
      <p:sp>
        <p:nvSpPr>
          <p:cNvPr id="4016" name="Google Shape;4016;p265"/>
          <p:cNvSpPr/>
          <p:nvPr/>
        </p:nvSpPr>
        <p:spPr>
          <a:xfrm>
            <a:off x="6302375" y="5557838"/>
            <a:ext cx="2527300" cy="1257300"/>
          </a:xfrm>
          <a:prstGeom prst="ellipse">
            <a:avLst/>
          </a:prstGeom>
          <a:solidFill>
            <a:srgbClr val="000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17" name="Google Shape;4017;p265"/>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4018" name="Google Shape;4018;p265"/>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This position has no conflicts, so we can increase filled by 1, and move to row 3.</a:t>
            </a:r>
            <a:endParaRPr/>
          </a:p>
        </p:txBody>
      </p:sp>
      <p:grpSp>
        <p:nvGrpSpPr>
          <p:cNvPr id="4019" name="Google Shape;4019;p265"/>
          <p:cNvGrpSpPr/>
          <p:nvPr/>
        </p:nvGrpSpPr>
        <p:grpSpPr>
          <a:xfrm>
            <a:off x="5684838" y="2238375"/>
            <a:ext cx="2981324" cy="2998787"/>
            <a:chOff x="3581" y="1410"/>
            <a:chExt cx="1878" cy="1889"/>
          </a:xfrm>
        </p:grpSpPr>
        <p:sp>
          <p:nvSpPr>
            <p:cNvPr id="4020" name="Google Shape;4020;p265"/>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1" name="Google Shape;4021;p265"/>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2" name="Google Shape;4022;p265"/>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3" name="Google Shape;4023;p265"/>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4" name="Google Shape;4024;p265"/>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5" name="Google Shape;4025;p265"/>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6" name="Google Shape;4026;p265"/>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7" name="Google Shape;4027;p265"/>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8" name="Google Shape;4028;p265"/>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9" name="Google Shape;4029;p265"/>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30" name="Google Shape;4030;p265"/>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31" name="Google Shape;4031;p265"/>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32" name="Google Shape;4032;p265"/>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33" name="Google Shape;4033;p265"/>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34" name="Google Shape;4034;p265"/>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35" name="Google Shape;4035;p265"/>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4036" name="Google Shape;4036;p265"/>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4037" name="Google Shape;4037;p265"/>
          <p:cNvPicPr preferRelativeResize="0"/>
          <p:nvPr/>
        </p:nvPicPr>
        <p:blipFill rotWithShape="1">
          <a:blip r:embed="rId3">
            <a:alphaModFix/>
          </a:blip>
          <a:srcRect b="0" l="0" r="0" t="13949"/>
          <a:stretch/>
        </p:blipFill>
        <p:spPr>
          <a:xfrm>
            <a:off x="5810250" y="4594225"/>
            <a:ext cx="523875" cy="528638"/>
          </a:xfrm>
          <a:prstGeom prst="rect">
            <a:avLst/>
          </a:prstGeom>
          <a:noFill/>
          <a:ln>
            <a:noFill/>
          </a:ln>
        </p:spPr>
      </p:pic>
      <p:pic>
        <p:nvPicPr>
          <p:cNvPr id="4038" name="Google Shape;4038;p265"/>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4039" name="Google Shape;4039;p265"/>
          <p:cNvGrpSpPr/>
          <p:nvPr/>
        </p:nvGrpSpPr>
        <p:grpSpPr>
          <a:xfrm>
            <a:off x="3798888" y="4578350"/>
            <a:ext cx="1547813" cy="422276"/>
            <a:chOff x="2393" y="2884"/>
            <a:chExt cx="975" cy="266"/>
          </a:xfrm>
        </p:grpSpPr>
        <p:sp>
          <p:nvSpPr>
            <p:cNvPr id="4040" name="Google Shape;4040;p265"/>
            <p:cNvSpPr/>
            <p:nvPr/>
          </p:nvSpPr>
          <p:spPr>
            <a:xfrm>
              <a:off x="2393"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41" name="Google Shape;4041;p265"/>
            <p:cNvSpPr/>
            <p:nvPr/>
          </p:nvSpPr>
          <p:spPr>
            <a:xfrm>
              <a:off x="2393"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4042" name="Google Shape;4042;p265"/>
          <p:cNvGrpSpPr/>
          <p:nvPr/>
        </p:nvGrpSpPr>
        <p:grpSpPr>
          <a:xfrm>
            <a:off x="6940550" y="5797550"/>
            <a:ext cx="841376" cy="749301"/>
            <a:chOff x="4372" y="3652"/>
            <a:chExt cx="530" cy="472"/>
          </a:xfrm>
        </p:grpSpPr>
        <p:sp>
          <p:nvSpPr>
            <p:cNvPr id="4043" name="Google Shape;4043;p265"/>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44" name="Google Shape;4044;p265"/>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grpSp>
      <p:sp>
        <p:nvSpPr>
          <p:cNvPr id="4045" name="Google Shape;4045;p265"/>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4046" name="Google Shape;4046;p265"/>
          <p:cNvGrpSpPr/>
          <p:nvPr/>
        </p:nvGrpSpPr>
        <p:grpSpPr>
          <a:xfrm>
            <a:off x="3798888" y="3908425"/>
            <a:ext cx="1547813" cy="422276"/>
            <a:chOff x="2393" y="2462"/>
            <a:chExt cx="975" cy="266"/>
          </a:xfrm>
        </p:grpSpPr>
        <p:sp>
          <p:nvSpPr>
            <p:cNvPr id="4047" name="Google Shape;4047;p265"/>
            <p:cNvSpPr/>
            <p:nvPr/>
          </p:nvSpPr>
          <p:spPr>
            <a:xfrm>
              <a:off x="2393"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48" name="Google Shape;4048;p265"/>
            <p:cNvSpPr/>
            <p:nvPr/>
          </p:nvSpPr>
          <p:spPr>
            <a:xfrm>
              <a:off x="2393"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4</a:t>
              </a:r>
              <a:endParaRPr b="0" i="0" sz="1400" u="none" cap="none" strike="noStrike">
                <a:solidFill>
                  <a:srgbClr val="000000"/>
                </a:solidFill>
                <a:latin typeface="Arial"/>
                <a:ea typeface="Arial"/>
                <a:cs typeface="Arial"/>
                <a:sym typeface="Arial"/>
              </a:endParaRPr>
            </a:p>
          </p:txBody>
        </p:sp>
      </p:grpSp>
      <p:pic>
        <p:nvPicPr>
          <p:cNvPr id="4049" name="Google Shape;4049;p265"/>
          <p:cNvPicPr preferRelativeResize="0"/>
          <p:nvPr/>
        </p:nvPicPr>
        <p:blipFill rotWithShape="1">
          <a:blip r:embed="rId3">
            <a:alphaModFix/>
          </a:blip>
          <a:srcRect b="0" l="0" r="0" t="13949"/>
          <a:stretch/>
        </p:blipFill>
        <p:spPr>
          <a:xfrm>
            <a:off x="3944938" y="5786438"/>
            <a:ext cx="523875" cy="528637"/>
          </a:xfrm>
          <a:prstGeom prst="rect">
            <a:avLst/>
          </a:prstGeom>
          <a:noFill/>
          <a:ln>
            <a:noFill/>
          </a:ln>
        </p:spPr>
      </p:pic>
      <p:pic>
        <p:nvPicPr>
          <p:cNvPr id="4050" name="Google Shape;4050;p265"/>
          <p:cNvPicPr preferRelativeResize="0"/>
          <p:nvPr/>
        </p:nvPicPr>
        <p:blipFill rotWithShape="1">
          <a:blip r:embed="rId3">
            <a:alphaModFix/>
          </a:blip>
          <a:srcRect b="0" l="0" r="0" t="13949"/>
          <a:stretch/>
        </p:blipFill>
        <p:spPr>
          <a:xfrm>
            <a:off x="8037513" y="3813175"/>
            <a:ext cx="523875" cy="528638"/>
          </a:xfrm>
          <a:prstGeom prst="rect">
            <a:avLst/>
          </a:prstGeom>
          <a:noFill/>
          <a:ln>
            <a:noFill/>
          </a:ln>
        </p:spPr>
      </p:pic>
    </p:spTree>
  </p:cSld>
  <p:clrMapOvr>
    <a:masterClrMapping/>
  </p:clrMapOvr>
  <p:transition>
    <p:randomBar dir="vert"/>
  </p:transition>
</p:sld>
</file>

<file path=ppt/slides/slide2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5" name="Shape 4055"/>
        <p:cNvGrpSpPr/>
        <p:nvPr/>
      </p:nvGrpSpPr>
      <p:grpSpPr>
        <a:xfrm>
          <a:off x="0" y="0"/>
          <a:ext cx="0" cy="0"/>
          <a:chOff x="0" y="0"/>
          <a:chExt cx="0" cy="0"/>
        </a:xfrm>
      </p:grpSpPr>
      <p:sp>
        <p:nvSpPr>
          <p:cNvPr id="4056" name="Google Shape;4056;p266"/>
          <p:cNvSpPr txBox="1"/>
          <p:nvPr>
            <p:ph idx="4294967295" type="title"/>
          </p:nvPr>
        </p:nvSpPr>
        <p:spPr>
          <a:xfrm>
            <a:off x="457200" y="277813"/>
            <a:ext cx="8231188" cy="1141412"/>
          </a:xfrm>
          <a:prstGeom prst="rect">
            <a:avLst/>
          </a:prstGeom>
          <a:noFill/>
          <a:ln>
            <a:noFill/>
          </a:ln>
        </p:spPr>
        <p:txBody>
          <a:bodyPr anchorCtr="0" anchor="ctr" bIns="44275" lIns="90350" spcFirstLastPara="1" rIns="90350" wrap="square" tIns="44275">
            <a:noAutofit/>
          </a:bodyPr>
          <a:lstStyle/>
          <a:p>
            <a:pPr indent="0" lvl="0" marL="0" rtl="0" algn="ctr">
              <a:lnSpc>
                <a:spcPct val="95000"/>
              </a:lnSpc>
              <a:spcBef>
                <a:spcPts val="0"/>
              </a:spcBef>
              <a:spcAft>
                <a:spcPts val="0"/>
              </a:spcAft>
              <a:buSzPts val="1400"/>
              <a:buNone/>
            </a:pPr>
            <a:r>
              <a:rPr lang="en-US"/>
              <a:t>How the program works</a:t>
            </a:r>
            <a:endParaRPr/>
          </a:p>
        </p:txBody>
      </p:sp>
      <p:sp>
        <p:nvSpPr>
          <p:cNvPr id="4057" name="Google Shape;4057;p266"/>
          <p:cNvSpPr txBox="1"/>
          <p:nvPr>
            <p:ph idx="4294967295" type="body"/>
          </p:nvPr>
        </p:nvSpPr>
        <p:spPr>
          <a:xfrm>
            <a:off x="457200" y="1600200"/>
            <a:ext cx="2809875" cy="4649788"/>
          </a:xfrm>
          <a:prstGeom prst="rect">
            <a:avLst/>
          </a:prstGeom>
          <a:noFill/>
          <a:ln>
            <a:noFill/>
          </a:ln>
        </p:spPr>
        <p:txBody>
          <a:bodyPr anchorCtr="0" anchor="t" bIns="44275" lIns="90350" spcFirstLastPara="1" rIns="90350" wrap="square" tIns="44275">
            <a:noAutofit/>
          </a:bodyPr>
          <a:lstStyle/>
          <a:p>
            <a:pPr indent="0" lvl="0" marL="0" rtl="0" algn="l">
              <a:lnSpc>
                <a:spcPct val="95000"/>
              </a:lnSpc>
              <a:spcBef>
                <a:spcPts val="0"/>
              </a:spcBef>
              <a:spcAft>
                <a:spcPts val="0"/>
              </a:spcAft>
              <a:buClr>
                <a:schemeClr val="dk1"/>
              </a:buClr>
              <a:buSzPts val="2000"/>
              <a:buFont typeface="Noto Sans Symbols"/>
              <a:buNone/>
            </a:pPr>
            <a:r>
              <a:rPr lang="en-US" sz="2000"/>
              <a:t>In row 3, we start again at the first column.</a:t>
            </a:r>
            <a:endParaRPr/>
          </a:p>
        </p:txBody>
      </p:sp>
      <p:grpSp>
        <p:nvGrpSpPr>
          <p:cNvPr id="4058" name="Google Shape;4058;p266"/>
          <p:cNvGrpSpPr/>
          <p:nvPr/>
        </p:nvGrpSpPr>
        <p:grpSpPr>
          <a:xfrm>
            <a:off x="5684838" y="2238375"/>
            <a:ext cx="2981324" cy="2998787"/>
            <a:chOff x="3581" y="1410"/>
            <a:chExt cx="1878" cy="1889"/>
          </a:xfrm>
        </p:grpSpPr>
        <p:sp>
          <p:nvSpPr>
            <p:cNvPr id="4059" name="Google Shape;4059;p266"/>
            <p:cNvSpPr/>
            <p:nvPr/>
          </p:nvSpPr>
          <p:spPr>
            <a:xfrm>
              <a:off x="3581" y="2831"/>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60" name="Google Shape;4060;p266"/>
            <p:cNvSpPr/>
            <p:nvPr/>
          </p:nvSpPr>
          <p:spPr>
            <a:xfrm>
              <a:off x="4048" y="2831"/>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61" name="Google Shape;4061;p266"/>
            <p:cNvSpPr/>
            <p:nvPr/>
          </p:nvSpPr>
          <p:spPr>
            <a:xfrm>
              <a:off x="4521" y="2831"/>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62" name="Google Shape;4062;p266"/>
            <p:cNvSpPr/>
            <p:nvPr/>
          </p:nvSpPr>
          <p:spPr>
            <a:xfrm>
              <a:off x="4995" y="2831"/>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63" name="Google Shape;4063;p266"/>
            <p:cNvSpPr/>
            <p:nvPr/>
          </p:nvSpPr>
          <p:spPr>
            <a:xfrm>
              <a:off x="3581" y="2358"/>
              <a:ext cx="464"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64" name="Google Shape;4064;p266"/>
            <p:cNvSpPr/>
            <p:nvPr/>
          </p:nvSpPr>
          <p:spPr>
            <a:xfrm>
              <a:off x="4048" y="2358"/>
              <a:ext cx="465"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65" name="Google Shape;4065;p266"/>
            <p:cNvSpPr/>
            <p:nvPr/>
          </p:nvSpPr>
          <p:spPr>
            <a:xfrm>
              <a:off x="4521" y="2358"/>
              <a:ext cx="466" cy="469"/>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66" name="Google Shape;4066;p266"/>
            <p:cNvSpPr/>
            <p:nvPr/>
          </p:nvSpPr>
          <p:spPr>
            <a:xfrm>
              <a:off x="4995" y="2358"/>
              <a:ext cx="464" cy="469"/>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67" name="Google Shape;4067;p266"/>
            <p:cNvSpPr/>
            <p:nvPr/>
          </p:nvSpPr>
          <p:spPr>
            <a:xfrm>
              <a:off x="3581" y="1882"/>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68" name="Google Shape;4068;p266"/>
            <p:cNvSpPr/>
            <p:nvPr/>
          </p:nvSpPr>
          <p:spPr>
            <a:xfrm>
              <a:off x="4048" y="1882"/>
              <a:ext cx="465"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69" name="Google Shape;4069;p266"/>
            <p:cNvSpPr/>
            <p:nvPr/>
          </p:nvSpPr>
          <p:spPr>
            <a:xfrm>
              <a:off x="4521" y="1882"/>
              <a:ext cx="466"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70" name="Google Shape;4070;p266"/>
            <p:cNvSpPr/>
            <p:nvPr/>
          </p:nvSpPr>
          <p:spPr>
            <a:xfrm>
              <a:off x="4995" y="1882"/>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71" name="Google Shape;4071;p266"/>
            <p:cNvSpPr/>
            <p:nvPr/>
          </p:nvSpPr>
          <p:spPr>
            <a:xfrm>
              <a:off x="3581" y="1410"/>
              <a:ext cx="464"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72" name="Google Shape;4072;p266"/>
            <p:cNvSpPr/>
            <p:nvPr/>
          </p:nvSpPr>
          <p:spPr>
            <a:xfrm>
              <a:off x="4048" y="1410"/>
              <a:ext cx="465"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73" name="Google Shape;4073;p266"/>
            <p:cNvSpPr/>
            <p:nvPr/>
          </p:nvSpPr>
          <p:spPr>
            <a:xfrm>
              <a:off x="4521" y="1410"/>
              <a:ext cx="466" cy="468"/>
            </a:xfrm>
            <a:prstGeom prst="roundRect">
              <a:avLst>
                <a:gd fmla="val 213" name="adj"/>
              </a:avLst>
            </a:prstGeom>
            <a:solidFill>
              <a:srgbClr val="FC0128"/>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74" name="Google Shape;4074;p266"/>
            <p:cNvSpPr/>
            <p:nvPr/>
          </p:nvSpPr>
          <p:spPr>
            <a:xfrm>
              <a:off x="4995" y="1410"/>
              <a:ext cx="464" cy="468"/>
            </a:xfrm>
            <a:prstGeom prst="roundRect">
              <a:avLst>
                <a:gd fmla="val 213"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id="4075" name="Google Shape;4075;p266"/>
          <p:cNvPicPr preferRelativeResize="0"/>
          <p:nvPr/>
        </p:nvPicPr>
        <p:blipFill rotWithShape="1">
          <a:blip r:embed="rId3">
            <a:alphaModFix/>
          </a:blip>
          <a:srcRect b="0" l="0" r="0" t="13949"/>
          <a:stretch/>
        </p:blipFill>
        <p:spPr>
          <a:xfrm>
            <a:off x="3665538" y="5513388"/>
            <a:ext cx="523875" cy="528637"/>
          </a:xfrm>
          <a:prstGeom prst="rect">
            <a:avLst/>
          </a:prstGeom>
          <a:noFill/>
          <a:ln>
            <a:noFill/>
          </a:ln>
        </p:spPr>
      </p:pic>
      <p:pic>
        <p:nvPicPr>
          <p:cNvPr id="4076" name="Google Shape;4076;p266"/>
          <p:cNvPicPr preferRelativeResize="0"/>
          <p:nvPr/>
        </p:nvPicPr>
        <p:blipFill rotWithShape="1">
          <a:blip r:embed="rId3">
            <a:alphaModFix/>
          </a:blip>
          <a:srcRect b="0" l="0" r="0" t="13949"/>
          <a:stretch/>
        </p:blipFill>
        <p:spPr>
          <a:xfrm>
            <a:off x="5810250" y="4594225"/>
            <a:ext cx="523875" cy="528638"/>
          </a:xfrm>
          <a:prstGeom prst="rect">
            <a:avLst/>
          </a:prstGeom>
          <a:noFill/>
          <a:ln>
            <a:noFill/>
          </a:ln>
        </p:spPr>
      </p:pic>
      <p:pic>
        <p:nvPicPr>
          <p:cNvPr id="4077" name="Google Shape;4077;p266"/>
          <p:cNvPicPr preferRelativeResize="0"/>
          <p:nvPr/>
        </p:nvPicPr>
        <p:blipFill rotWithShape="1">
          <a:blip r:embed="rId4">
            <a:alphaModFix/>
          </a:blip>
          <a:srcRect b="0" l="0" r="0" t="35344"/>
          <a:stretch/>
        </p:blipFill>
        <p:spPr>
          <a:xfrm>
            <a:off x="2649538" y="2395538"/>
            <a:ext cx="3632200" cy="3101975"/>
          </a:xfrm>
          <a:prstGeom prst="rect">
            <a:avLst/>
          </a:prstGeom>
          <a:noFill/>
          <a:ln>
            <a:noFill/>
          </a:ln>
        </p:spPr>
      </p:pic>
      <p:grpSp>
        <p:nvGrpSpPr>
          <p:cNvPr id="4078" name="Google Shape;4078;p266"/>
          <p:cNvGrpSpPr/>
          <p:nvPr/>
        </p:nvGrpSpPr>
        <p:grpSpPr>
          <a:xfrm>
            <a:off x="3798888" y="4578350"/>
            <a:ext cx="1547813" cy="422276"/>
            <a:chOff x="2393" y="2884"/>
            <a:chExt cx="975" cy="266"/>
          </a:xfrm>
        </p:grpSpPr>
        <p:sp>
          <p:nvSpPr>
            <p:cNvPr id="4079" name="Google Shape;4079;p266"/>
            <p:cNvSpPr/>
            <p:nvPr/>
          </p:nvSpPr>
          <p:spPr>
            <a:xfrm>
              <a:off x="2393" y="2884"/>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80" name="Google Shape;4080;p266"/>
            <p:cNvSpPr/>
            <p:nvPr/>
          </p:nvSpPr>
          <p:spPr>
            <a:xfrm>
              <a:off x="2393" y="2884"/>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1, COL 1</a:t>
              </a:r>
              <a:endParaRPr b="0" i="0" sz="1400" u="none" cap="none" strike="noStrike">
                <a:solidFill>
                  <a:srgbClr val="000000"/>
                </a:solidFill>
                <a:latin typeface="Arial"/>
                <a:ea typeface="Arial"/>
                <a:cs typeface="Arial"/>
                <a:sym typeface="Arial"/>
              </a:endParaRPr>
            </a:p>
          </p:txBody>
        </p:sp>
      </p:grpSp>
      <p:grpSp>
        <p:nvGrpSpPr>
          <p:cNvPr id="4081" name="Google Shape;4081;p266"/>
          <p:cNvGrpSpPr/>
          <p:nvPr/>
        </p:nvGrpSpPr>
        <p:grpSpPr>
          <a:xfrm>
            <a:off x="6940550" y="5797550"/>
            <a:ext cx="841376" cy="749301"/>
            <a:chOff x="4372" y="3652"/>
            <a:chExt cx="530" cy="472"/>
          </a:xfrm>
        </p:grpSpPr>
        <p:sp>
          <p:nvSpPr>
            <p:cNvPr id="4082" name="Google Shape;4082;p266"/>
            <p:cNvSpPr/>
            <p:nvPr/>
          </p:nvSpPr>
          <p:spPr>
            <a:xfrm>
              <a:off x="4372" y="3652"/>
              <a:ext cx="530" cy="472"/>
            </a:xfrm>
            <a:prstGeom prst="roundRect">
              <a:avLst>
                <a:gd fmla="val 208" name="adj"/>
              </a:avLst>
            </a:prstGeom>
            <a:solidFill>
              <a:srgbClr val="8080FF"/>
            </a:solidFill>
            <a:ln cap="flat" cmpd="sng" w="12600">
              <a:solidFill>
                <a:srgbClr val="E0E0E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83" name="Google Shape;4083;p266"/>
            <p:cNvSpPr/>
            <p:nvPr/>
          </p:nvSpPr>
          <p:spPr>
            <a:xfrm>
              <a:off x="4372" y="3652"/>
              <a:ext cx="530" cy="472"/>
            </a:xfrm>
            <a:prstGeom prst="roundRect">
              <a:avLst>
                <a:gd fmla="val 208" name="adj"/>
              </a:avLst>
            </a:prstGeom>
            <a:noFill/>
            <a:ln>
              <a:noFill/>
            </a:ln>
          </p:spPr>
          <p:txBody>
            <a:bodyPr anchorCtr="0" anchor="ctr" bIns="44275" lIns="90350" spcFirstLastPara="1" rIns="90350" wrap="square" tIns="44275">
              <a:noAutofit/>
            </a:bodyPr>
            <a:lstStyle/>
            <a:p>
              <a:pPr indent="0" lvl="0" marL="0" marR="0" rtl="0" algn="ctr">
                <a:lnSpc>
                  <a:spcPct val="93000"/>
                </a:lnSpc>
                <a:spcBef>
                  <a:spcPts val="0"/>
                </a:spcBef>
                <a:spcAft>
                  <a:spcPts val="0"/>
                </a:spcAft>
                <a:buClr>
                  <a:srgbClr val="E0E0E0"/>
                </a:buClr>
                <a:buSzPts val="2400"/>
                <a:buFont typeface="Arial"/>
                <a:buNone/>
              </a:pPr>
              <a:r>
                <a:rPr b="1" i="1" lang="en-US" sz="2400" u="none" cap="none" strike="noStrike">
                  <a:solidFill>
                    <a:schemeClr val="dk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grpSp>
      <p:sp>
        <p:nvSpPr>
          <p:cNvPr id="4084" name="Google Shape;4084;p266"/>
          <p:cNvSpPr/>
          <p:nvPr/>
        </p:nvSpPr>
        <p:spPr>
          <a:xfrm>
            <a:off x="7848600" y="5859463"/>
            <a:ext cx="717550" cy="366712"/>
          </a:xfrm>
          <a:prstGeom prst="roundRect">
            <a:avLst>
              <a:gd fmla="val 431" name="adj"/>
            </a:avLst>
          </a:prstGeom>
          <a:noFill/>
          <a:ln>
            <a:noFill/>
          </a:ln>
        </p:spPr>
        <p:txBody>
          <a:bodyPr anchorCtr="0" anchor="t" bIns="44275" lIns="90350" spcFirstLastPara="1" rIns="90350" wrap="square" tIns="44275">
            <a:spAutoFit/>
          </a:bodyPr>
          <a:lstStyle/>
          <a:p>
            <a:pPr indent="0" lvl="0" marL="0" marR="0" rtl="0" algn="l">
              <a:lnSpc>
                <a:spcPct val="93000"/>
              </a:lnSpc>
              <a:spcBef>
                <a:spcPts val="0"/>
              </a:spcBef>
              <a:spcAft>
                <a:spcPts val="0"/>
              </a:spcAft>
              <a:buClr>
                <a:srgbClr val="E0E0E0"/>
              </a:buClr>
              <a:buSzPts val="2400"/>
              <a:buFont typeface="Arial"/>
              <a:buNone/>
            </a:pPr>
            <a:r>
              <a:rPr b="1" i="0" lang="en-US" sz="2400" u="none" cap="none" strike="noStrike">
                <a:solidFill>
                  <a:schemeClr val="dk1"/>
                </a:solidFill>
                <a:latin typeface="Calibri"/>
                <a:ea typeface="Calibri"/>
                <a:cs typeface="Calibri"/>
                <a:sym typeface="Calibri"/>
              </a:rPr>
              <a:t>filled</a:t>
            </a:r>
            <a:endParaRPr b="0" i="0" sz="1400" u="none" cap="none" strike="noStrike">
              <a:solidFill>
                <a:srgbClr val="000000"/>
              </a:solidFill>
              <a:latin typeface="Arial"/>
              <a:ea typeface="Arial"/>
              <a:cs typeface="Arial"/>
              <a:sym typeface="Arial"/>
            </a:endParaRPr>
          </a:p>
        </p:txBody>
      </p:sp>
      <p:grpSp>
        <p:nvGrpSpPr>
          <p:cNvPr id="4085" name="Google Shape;4085;p266"/>
          <p:cNvGrpSpPr/>
          <p:nvPr/>
        </p:nvGrpSpPr>
        <p:grpSpPr>
          <a:xfrm>
            <a:off x="3798888" y="3908425"/>
            <a:ext cx="1547813" cy="422276"/>
            <a:chOff x="2393" y="2462"/>
            <a:chExt cx="975" cy="266"/>
          </a:xfrm>
        </p:grpSpPr>
        <p:sp>
          <p:nvSpPr>
            <p:cNvPr id="4086" name="Google Shape;4086;p266"/>
            <p:cNvSpPr/>
            <p:nvPr/>
          </p:nvSpPr>
          <p:spPr>
            <a:xfrm>
              <a:off x="2393" y="2462"/>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87" name="Google Shape;4087;p266"/>
            <p:cNvSpPr/>
            <p:nvPr/>
          </p:nvSpPr>
          <p:spPr>
            <a:xfrm>
              <a:off x="2393" y="2462"/>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2, COL 4</a:t>
              </a:r>
              <a:endParaRPr b="0" i="0" sz="1400" u="none" cap="none" strike="noStrike">
                <a:solidFill>
                  <a:srgbClr val="000000"/>
                </a:solidFill>
                <a:latin typeface="Arial"/>
                <a:ea typeface="Arial"/>
                <a:cs typeface="Arial"/>
                <a:sym typeface="Arial"/>
              </a:endParaRPr>
            </a:p>
          </p:txBody>
        </p:sp>
      </p:grpSp>
      <p:pic>
        <p:nvPicPr>
          <p:cNvPr id="4088" name="Google Shape;4088;p266"/>
          <p:cNvPicPr preferRelativeResize="0"/>
          <p:nvPr/>
        </p:nvPicPr>
        <p:blipFill rotWithShape="1">
          <a:blip r:embed="rId3">
            <a:alphaModFix/>
          </a:blip>
          <a:srcRect b="0" l="0" r="0" t="13949"/>
          <a:stretch/>
        </p:blipFill>
        <p:spPr>
          <a:xfrm>
            <a:off x="5773738" y="3105150"/>
            <a:ext cx="523875" cy="528638"/>
          </a:xfrm>
          <a:prstGeom prst="rect">
            <a:avLst/>
          </a:prstGeom>
          <a:noFill/>
          <a:ln>
            <a:noFill/>
          </a:ln>
        </p:spPr>
      </p:pic>
      <p:pic>
        <p:nvPicPr>
          <p:cNvPr id="4089" name="Google Shape;4089;p266"/>
          <p:cNvPicPr preferRelativeResize="0"/>
          <p:nvPr/>
        </p:nvPicPr>
        <p:blipFill rotWithShape="1">
          <a:blip r:embed="rId3">
            <a:alphaModFix/>
          </a:blip>
          <a:srcRect b="0" l="0" r="0" t="13949"/>
          <a:stretch/>
        </p:blipFill>
        <p:spPr>
          <a:xfrm>
            <a:off x="8037513" y="3813175"/>
            <a:ext cx="523875" cy="528638"/>
          </a:xfrm>
          <a:prstGeom prst="rect">
            <a:avLst/>
          </a:prstGeom>
          <a:noFill/>
          <a:ln>
            <a:noFill/>
          </a:ln>
        </p:spPr>
      </p:pic>
      <p:grpSp>
        <p:nvGrpSpPr>
          <p:cNvPr id="4090" name="Google Shape;4090;p266"/>
          <p:cNvGrpSpPr/>
          <p:nvPr/>
        </p:nvGrpSpPr>
        <p:grpSpPr>
          <a:xfrm>
            <a:off x="3798888" y="3195638"/>
            <a:ext cx="1547813" cy="422274"/>
            <a:chOff x="2393" y="2013"/>
            <a:chExt cx="975" cy="266"/>
          </a:xfrm>
        </p:grpSpPr>
        <p:sp>
          <p:nvSpPr>
            <p:cNvPr id="4091" name="Google Shape;4091;p266"/>
            <p:cNvSpPr/>
            <p:nvPr/>
          </p:nvSpPr>
          <p:spPr>
            <a:xfrm>
              <a:off x="2393" y="2013"/>
              <a:ext cx="975" cy="266"/>
            </a:xfrm>
            <a:prstGeom prst="roundRect">
              <a:avLst>
                <a:gd fmla="val 375" name="adj"/>
              </a:avLst>
            </a:prstGeom>
            <a:solidFill>
              <a:srgbClr val="DADADA"/>
            </a:solidFill>
            <a:ln cap="flat" cmpd="sng" w="1260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92" name="Google Shape;4092;p266"/>
            <p:cNvSpPr/>
            <p:nvPr/>
          </p:nvSpPr>
          <p:spPr>
            <a:xfrm>
              <a:off x="2393" y="2013"/>
              <a:ext cx="975" cy="266"/>
            </a:xfrm>
            <a:prstGeom prst="roundRect">
              <a:avLst>
                <a:gd fmla="val 375" name="adj"/>
              </a:avLst>
            </a:prstGeom>
            <a:noFill/>
            <a:ln>
              <a:noFill/>
            </a:ln>
          </p:spPr>
          <p:txBody>
            <a:bodyPr anchorCtr="1" anchor="ctr" bIns="44275" lIns="90350" spcFirstLastPara="1" rIns="90350" wrap="square" tIns="44275">
              <a:noAutofit/>
            </a:bodyPr>
            <a:lstStyle/>
            <a:p>
              <a:pPr indent="0" lvl="0" marL="0" marR="0" rtl="0" algn="ctr">
                <a:lnSpc>
                  <a:spcPct val="93000"/>
                </a:lnSpc>
                <a:spcBef>
                  <a:spcPts val="0"/>
                </a:spcBef>
                <a:spcAft>
                  <a:spcPts val="0"/>
                </a:spcAft>
                <a:buClr>
                  <a:srgbClr val="000000"/>
                </a:buClr>
                <a:buSzPts val="1600"/>
                <a:buFont typeface="Arial"/>
                <a:buNone/>
              </a:pPr>
              <a:r>
                <a:rPr b="1" i="0" lang="en-US" sz="1600" u="none" cap="none" strike="noStrike">
                  <a:solidFill>
                    <a:srgbClr val="000000"/>
                  </a:solidFill>
                  <a:latin typeface="Calibri"/>
                  <a:ea typeface="Calibri"/>
                  <a:cs typeface="Calibri"/>
                  <a:sym typeface="Calibri"/>
                </a:rPr>
                <a:t>ROW 3, COL 1</a:t>
              </a:r>
              <a:endParaRPr b="0" i="0" sz="1400" u="none" cap="none" strike="noStrike">
                <a:solidFill>
                  <a:srgbClr val="000000"/>
                </a:solidFill>
                <a:latin typeface="Arial"/>
                <a:ea typeface="Arial"/>
                <a:cs typeface="Arial"/>
                <a:sym typeface="Arial"/>
              </a:endParaRPr>
            </a:p>
          </p:txBody>
        </p:sp>
      </p:grpSp>
    </p:spTree>
  </p:cSld>
  <p:clrMapOvr>
    <a:masterClrMapping/>
  </p:clrMapOvr>
  <p:transition>
    <p:randomBar dir="vert"/>
  </p:transition>
</p:sld>
</file>

<file path=ppt/slides/slide2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6" name="Shape 4096"/>
        <p:cNvGrpSpPr/>
        <p:nvPr/>
      </p:nvGrpSpPr>
      <p:grpSpPr>
        <a:xfrm>
          <a:off x="0" y="0"/>
          <a:ext cx="0" cy="0"/>
          <a:chOff x="0" y="0"/>
          <a:chExt cx="0" cy="0"/>
        </a:xfrm>
      </p:grpSpPr>
      <p:sp>
        <p:nvSpPr>
          <p:cNvPr id="4097" name="Google Shape;4097;p267"/>
          <p:cNvSpPr/>
          <p:nvPr/>
        </p:nvSpPr>
        <p:spPr>
          <a:xfrm>
            <a:off x="457200" y="277813"/>
            <a:ext cx="8001000" cy="6365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chemeClr val="dk2"/>
                </a:solidFill>
                <a:latin typeface="Calibri"/>
                <a:ea typeface="Calibri"/>
                <a:cs typeface="Calibri"/>
                <a:sym typeface="Calibri"/>
              </a:rPr>
              <a:t>Local search – example </a:t>
            </a:r>
            <a:endParaRPr b="0" i="0" sz="1400" u="none" cap="none" strike="noStrike">
              <a:solidFill>
                <a:srgbClr val="000000"/>
              </a:solidFill>
              <a:latin typeface="Arial"/>
              <a:ea typeface="Arial"/>
              <a:cs typeface="Arial"/>
              <a:sym typeface="Arial"/>
            </a:endParaRPr>
          </a:p>
        </p:txBody>
      </p:sp>
      <p:pic>
        <p:nvPicPr>
          <p:cNvPr id="4098" name="Google Shape;4098;p267"/>
          <p:cNvPicPr preferRelativeResize="0"/>
          <p:nvPr>
            <p:ph idx="1" type="body"/>
          </p:nvPr>
        </p:nvPicPr>
        <p:blipFill rotWithShape="1">
          <a:blip r:embed="rId3">
            <a:alphaModFix/>
          </a:blip>
          <a:srcRect b="0" l="0" r="0" t="0"/>
          <a:stretch/>
        </p:blipFill>
        <p:spPr>
          <a:xfrm>
            <a:off x="381000" y="1219200"/>
            <a:ext cx="8534400" cy="4648200"/>
          </a:xfrm>
          <a:prstGeom prst="rect">
            <a:avLst/>
          </a:prstGeom>
          <a:noFill/>
          <a:ln>
            <a:noFill/>
          </a:ln>
        </p:spPr>
      </p:pic>
    </p:spTree>
  </p:cSld>
  <p:clrMapOvr>
    <a:masterClrMapping/>
  </p:clrMapOvr>
</p:sld>
</file>

<file path=ppt/slides/slide2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2" name="Shape 4102"/>
        <p:cNvGrpSpPr/>
        <p:nvPr/>
      </p:nvGrpSpPr>
      <p:grpSpPr>
        <a:xfrm>
          <a:off x="0" y="0"/>
          <a:ext cx="0" cy="0"/>
          <a:chOff x="0" y="0"/>
          <a:chExt cx="0" cy="0"/>
        </a:xfrm>
      </p:grpSpPr>
      <p:sp>
        <p:nvSpPr>
          <p:cNvPr id="4103" name="Google Shape;4103;p268"/>
          <p:cNvSpPr/>
          <p:nvPr/>
        </p:nvSpPr>
        <p:spPr>
          <a:xfrm>
            <a:off x="228600" y="762000"/>
            <a:ext cx="8458200" cy="15240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folHlink"/>
              </a:buClr>
              <a:buSzPts val="1560"/>
              <a:buFont typeface="Noto Sans Symbols"/>
              <a:buChar char="■"/>
            </a:pPr>
            <a:r>
              <a:rPr b="0" i="0" lang="en-US" sz="2400" u="none" cap="none" strike="noStrike">
                <a:solidFill>
                  <a:schemeClr val="dk1"/>
                </a:solidFill>
                <a:latin typeface="Calibri"/>
                <a:ea typeface="Calibri"/>
                <a:cs typeface="Calibri"/>
                <a:sym typeface="Calibri"/>
              </a:rPr>
              <a:t>complete-state formulation for 8-queens</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360"/>
              </a:spcBef>
              <a:spcAft>
                <a:spcPts val="0"/>
              </a:spcAft>
              <a:buClr>
                <a:schemeClr val="accent2"/>
              </a:buClr>
              <a:buSzPts val="1170"/>
              <a:buFont typeface="Noto Sans Symbols"/>
              <a:buChar char="❑"/>
            </a:pPr>
            <a:r>
              <a:rPr b="0" i="0" lang="en-US" sz="1800" u="none" cap="none" strike="noStrike">
                <a:solidFill>
                  <a:schemeClr val="dk1"/>
                </a:solidFill>
                <a:latin typeface="Calibri"/>
                <a:ea typeface="Calibri"/>
                <a:cs typeface="Calibri"/>
                <a:sym typeface="Calibri"/>
              </a:rPr>
              <a:t>successor function returns </a:t>
            </a:r>
            <a:r>
              <a:rPr b="0" i="0" lang="en-US" sz="1800" u="none" cap="none" strike="noStrike">
                <a:solidFill>
                  <a:srgbClr val="3333CC"/>
                </a:solidFill>
                <a:latin typeface="Calibri"/>
                <a:ea typeface="Calibri"/>
                <a:cs typeface="Calibri"/>
                <a:sym typeface="Calibri"/>
              </a:rPr>
              <a:t>all possible</a:t>
            </a:r>
            <a:r>
              <a:rPr b="0" i="0" lang="en-US" sz="1800" u="none" cap="none" strike="noStrike">
                <a:solidFill>
                  <a:schemeClr val="dk1"/>
                </a:solidFill>
                <a:latin typeface="Calibri"/>
                <a:ea typeface="Calibri"/>
                <a:cs typeface="Calibri"/>
                <a:sym typeface="Calibri"/>
              </a:rPr>
              <a:t> states generated by moving a </a:t>
            </a:r>
            <a:r>
              <a:rPr b="0" i="0" lang="en-US" sz="1800" u="none" cap="none" strike="noStrike">
                <a:solidFill>
                  <a:srgbClr val="3333CC"/>
                </a:solidFill>
                <a:latin typeface="Calibri"/>
                <a:ea typeface="Calibri"/>
                <a:cs typeface="Calibri"/>
                <a:sym typeface="Calibri"/>
              </a:rPr>
              <a:t>single</a:t>
            </a:r>
            <a:r>
              <a:rPr b="0" i="0" lang="en-US" sz="1800" u="none" cap="none" strike="noStrike">
                <a:solidFill>
                  <a:schemeClr val="dk1"/>
                </a:solidFill>
                <a:latin typeface="Calibri"/>
                <a:ea typeface="Calibri"/>
                <a:cs typeface="Calibri"/>
                <a:sym typeface="Calibri"/>
              </a:rPr>
              <a:t> queen to another square in the </a:t>
            </a:r>
            <a:r>
              <a:rPr b="0" i="0" lang="en-US" sz="1800" u="none" cap="none" strike="noStrike">
                <a:solidFill>
                  <a:srgbClr val="3333CC"/>
                </a:solidFill>
                <a:latin typeface="Calibri"/>
                <a:ea typeface="Calibri"/>
                <a:cs typeface="Calibri"/>
                <a:sym typeface="Calibri"/>
              </a:rPr>
              <a:t>same</a:t>
            </a:r>
            <a:r>
              <a:rPr b="0" i="0" lang="en-US" sz="1800" u="none" cap="none" strike="noStrike">
                <a:solidFill>
                  <a:schemeClr val="dk1"/>
                </a:solidFill>
                <a:latin typeface="Calibri"/>
                <a:ea typeface="Calibri"/>
                <a:cs typeface="Calibri"/>
                <a:sym typeface="Calibri"/>
              </a:rPr>
              <a:t> column (8 x 7 = 56 successors for each state)</a:t>
            </a:r>
            <a:endParaRPr b="0" i="0" sz="1400" u="none" cap="none" strike="noStrike">
              <a:solidFill>
                <a:srgbClr val="000000"/>
              </a:solidFill>
              <a:latin typeface="Arial"/>
              <a:ea typeface="Arial"/>
              <a:cs typeface="Arial"/>
              <a:sym typeface="Arial"/>
            </a:endParaRPr>
          </a:p>
          <a:p>
            <a:pPr indent="-285750" lvl="1" marL="742950" marR="0" rtl="0" algn="l">
              <a:lnSpc>
                <a:spcPct val="90000"/>
              </a:lnSpc>
              <a:spcBef>
                <a:spcPts val="360"/>
              </a:spcBef>
              <a:spcAft>
                <a:spcPts val="0"/>
              </a:spcAft>
              <a:buClr>
                <a:schemeClr val="accent2"/>
              </a:buClr>
              <a:buSzPts val="1170"/>
              <a:buFont typeface="Noto Sans Symbols"/>
              <a:buChar char="❑"/>
            </a:pPr>
            <a:r>
              <a:rPr b="0" i="0" lang="en-US" sz="1800" u="none" cap="none" strike="noStrike">
                <a:solidFill>
                  <a:schemeClr val="dk1"/>
                </a:solidFill>
                <a:latin typeface="Calibri"/>
                <a:ea typeface="Calibri"/>
                <a:cs typeface="Calibri"/>
                <a:sym typeface="Calibri"/>
              </a:rPr>
              <a:t>the </a:t>
            </a:r>
            <a:r>
              <a:rPr b="0" i="0" lang="en-US" sz="1800" u="none" cap="none" strike="noStrike">
                <a:solidFill>
                  <a:srgbClr val="3333CC"/>
                </a:solidFill>
                <a:latin typeface="Calibri"/>
                <a:ea typeface="Calibri"/>
                <a:cs typeface="Calibri"/>
                <a:sym typeface="Calibri"/>
              </a:rPr>
              <a:t>heuristic cost function</a:t>
            </a:r>
            <a:r>
              <a:rPr b="0" i="0" lang="en-US" sz="1800" u="none" cap="none" strike="noStrike">
                <a:solidFill>
                  <a:schemeClr val="dk1"/>
                </a:solidFill>
                <a:latin typeface="Calibri"/>
                <a:ea typeface="Calibri"/>
                <a:cs typeface="Calibri"/>
                <a:sym typeface="Calibri"/>
              </a:rPr>
              <a:t> </a:t>
            </a:r>
            <a:r>
              <a:rPr b="0" i="1" lang="en-US" sz="1800" u="none" cap="none" strike="noStrike">
                <a:solidFill>
                  <a:schemeClr val="dk1"/>
                </a:solidFill>
                <a:latin typeface="Calibri"/>
                <a:ea typeface="Calibri"/>
                <a:cs typeface="Calibri"/>
                <a:sym typeface="Calibri"/>
              </a:rPr>
              <a:t>h</a:t>
            </a:r>
            <a:r>
              <a:rPr b="0" i="0" lang="en-US" sz="1800" u="none" cap="none" strike="noStrike">
                <a:solidFill>
                  <a:schemeClr val="dk1"/>
                </a:solidFill>
                <a:latin typeface="Calibri"/>
                <a:ea typeface="Calibri"/>
                <a:cs typeface="Calibri"/>
                <a:sym typeface="Calibri"/>
              </a:rPr>
              <a:t> is the number of pairs of queens that are attacking each other</a:t>
            </a:r>
            <a:endParaRPr b="0" i="0" sz="1400" u="none" cap="none" strike="noStrike">
              <a:solidFill>
                <a:srgbClr val="000000"/>
              </a:solidFill>
              <a:latin typeface="Arial"/>
              <a:ea typeface="Arial"/>
              <a:cs typeface="Arial"/>
              <a:sym typeface="Arial"/>
            </a:endParaRPr>
          </a:p>
        </p:txBody>
      </p:sp>
      <p:sp>
        <p:nvSpPr>
          <p:cNvPr id="4104" name="Google Shape;4104;p268"/>
          <p:cNvSpPr/>
          <p:nvPr/>
        </p:nvSpPr>
        <p:spPr>
          <a:xfrm>
            <a:off x="457200" y="152400"/>
            <a:ext cx="8458200" cy="331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chemeClr val="dk2"/>
                </a:solidFill>
                <a:latin typeface="Calibri"/>
                <a:ea typeface="Calibri"/>
                <a:cs typeface="Calibri"/>
                <a:sym typeface="Calibri"/>
              </a:rPr>
              <a:t>Hill-climbing search - example</a:t>
            </a:r>
            <a:endParaRPr b="0" i="0" sz="1400" u="none" cap="none" strike="noStrike">
              <a:solidFill>
                <a:srgbClr val="000000"/>
              </a:solidFill>
              <a:latin typeface="Arial"/>
              <a:ea typeface="Arial"/>
              <a:cs typeface="Arial"/>
              <a:sym typeface="Arial"/>
            </a:endParaRPr>
          </a:p>
        </p:txBody>
      </p:sp>
      <p:pic>
        <p:nvPicPr>
          <p:cNvPr id="4105" name="Google Shape;4105;p268"/>
          <p:cNvPicPr preferRelativeResize="0"/>
          <p:nvPr>
            <p:ph idx="1" type="body"/>
          </p:nvPr>
        </p:nvPicPr>
        <p:blipFill rotWithShape="1">
          <a:blip r:embed="rId3">
            <a:alphaModFix/>
          </a:blip>
          <a:srcRect b="0" l="0" r="0" t="0"/>
          <a:stretch/>
        </p:blipFill>
        <p:spPr>
          <a:xfrm>
            <a:off x="457200" y="2362200"/>
            <a:ext cx="4267200" cy="3560763"/>
          </a:xfrm>
          <a:prstGeom prst="rect">
            <a:avLst/>
          </a:prstGeom>
          <a:noFill/>
          <a:ln>
            <a:noFill/>
          </a:ln>
        </p:spPr>
      </p:pic>
      <p:pic>
        <p:nvPicPr>
          <p:cNvPr id="4106" name="Google Shape;4106;p268"/>
          <p:cNvPicPr preferRelativeResize="0"/>
          <p:nvPr>
            <p:ph idx="2" type="body"/>
          </p:nvPr>
        </p:nvPicPr>
        <p:blipFill rotWithShape="1">
          <a:blip r:embed="rId4">
            <a:alphaModFix/>
          </a:blip>
          <a:srcRect b="0" l="0" r="0" t="0"/>
          <a:stretch/>
        </p:blipFill>
        <p:spPr>
          <a:xfrm>
            <a:off x="5181600" y="2362200"/>
            <a:ext cx="3722688" cy="3505200"/>
          </a:xfrm>
          <a:prstGeom prst="rect">
            <a:avLst/>
          </a:prstGeom>
          <a:noFill/>
          <a:ln>
            <a:noFill/>
          </a:ln>
        </p:spPr>
      </p:pic>
      <p:sp>
        <p:nvSpPr>
          <p:cNvPr id="4107" name="Google Shape;4107;p268"/>
          <p:cNvSpPr/>
          <p:nvPr/>
        </p:nvSpPr>
        <p:spPr>
          <a:xfrm>
            <a:off x="762000" y="5943600"/>
            <a:ext cx="35814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best moves reduce </a:t>
            </a:r>
            <a:r>
              <a:rPr b="0" i="1" lang="en-US" sz="1800" u="none" cap="none" strike="noStrike">
                <a:solidFill>
                  <a:schemeClr val="dk1"/>
                </a:solidFill>
                <a:latin typeface="Calibri"/>
                <a:ea typeface="Calibri"/>
                <a:cs typeface="Calibri"/>
                <a:sym typeface="Calibri"/>
              </a:rPr>
              <a:t>h</a:t>
            </a:r>
            <a:r>
              <a:rPr b="0" i="0" lang="en-US" sz="1800" u="none" cap="none" strike="noStrike">
                <a:solidFill>
                  <a:schemeClr val="dk1"/>
                </a:solidFill>
                <a:latin typeface="Calibri"/>
                <a:ea typeface="Calibri"/>
                <a:cs typeface="Calibri"/>
                <a:sym typeface="Calibri"/>
              </a:rPr>
              <a:t> = 17 to </a:t>
            </a:r>
            <a:r>
              <a:rPr b="0" i="1" lang="en-US" sz="1800" u="none" cap="none" strike="noStrike">
                <a:solidFill>
                  <a:schemeClr val="dk1"/>
                </a:solidFill>
                <a:latin typeface="Calibri"/>
                <a:ea typeface="Calibri"/>
                <a:cs typeface="Calibri"/>
                <a:sym typeface="Calibri"/>
              </a:rPr>
              <a:t>h</a:t>
            </a:r>
            <a:r>
              <a:rPr b="0" i="0" lang="en-US" sz="1800" u="none" cap="none" strike="noStrike">
                <a:solidFill>
                  <a:schemeClr val="dk1"/>
                </a:solidFill>
                <a:latin typeface="Calibri"/>
                <a:ea typeface="Calibri"/>
                <a:cs typeface="Calibri"/>
                <a:sym typeface="Calibri"/>
              </a:rPr>
              <a:t> = 12</a:t>
            </a:r>
            <a:endParaRPr b="0" i="0" sz="1800" u="none" cap="none" strike="noStrike">
              <a:solidFill>
                <a:schemeClr val="dk1"/>
              </a:solidFill>
              <a:latin typeface="Calibri"/>
              <a:ea typeface="Calibri"/>
              <a:cs typeface="Calibri"/>
              <a:sym typeface="Calibri"/>
            </a:endParaRPr>
          </a:p>
        </p:txBody>
      </p:sp>
      <p:sp>
        <p:nvSpPr>
          <p:cNvPr id="4108" name="Google Shape;4108;p268"/>
          <p:cNvSpPr/>
          <p:nvPr/>
        </p:nvSpPr>
        <p:spPr>
          <a:xfrm>
            <a:off x="5029200" y="5943600"/>
            <a:ext cx="26670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local minimum with </a:t>
            </a:r>
            <a:r>
              <a:rPr b="0" i="1" lang="en-US" sz="1800" u="none" cap="none" strike="noStrike">
                <a:solidFill>
                  <a:schemeClr val="dk1"/>
                </a:solidFill>
                <a:latin typeface="Calibri"/>
                <a:ea typeface="Calibri"/>
                <a:cs typeface="Calibri"/>
                <a:sym typeface="Calibri"/>
              </a:rPr>
              <a:t>h</a:t>
            </a:r>
            <a:r>
              <a:rPr b="0" i="0" lang="en-US" sz="1800" u="none" cap="none" strike="noStrike">
                <a:solidFill>
                  <a:schemeClr val="dk1"/>
                </a:solidFill>
                <a:latin typeface="Calibri"/>
                <a:ea typeface="Calibri"/>
                <a:cs typeface="Calibri"/>
                <a:sym typeface="Calibri"/>
              </a:rPr>
              <a:t> = 1</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3" name="Shape 4113"/>
        <p:cNvGrpSpPr/>
        <p:nvPr/>
      </p:nvGrpSpPr>
      <p:grpSpPr>
        <a:xfrm>
          <a:off x="0" y="0"/>
          <a:ext cx="0" cy="0"/>
          <a:chOff x="0" y="0"/>
          <a:chExt cx="0" cy="0"/>
        </a:xfrm>
      </p:grpSpPr>
      <p:sp>
        <p:nvSpPr>
          <p:cNvPr id="4114" name="Google Shape;4114;p269"/>
          <p:cNvSpPr txBox="1"/>
          <p:nvPr>
            <p:ph type="ctrTitle"/>
          </p:nvPr>
        </p:nvSpPr>
        <p:spPr>
          <a:xfrm>
            <a:off x="311708" y="992767"/>
            <a:ext cx="8520600" cy="27369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Artificial Intelligence</a:t>
            </a:r>
            <a:br>
              <a:rPr lang="en-US"/>
            </a:br>
            <a:r>
              <a:rPr lang="en-US" sz="4000"/>
              <a:t>Constraint satisfaction problems</a:t>
            </a:r>
            <a:endParaRPr/>
          </a:p>
        </p:txBody>
      </p:sp>
    </p:spTree>
  </p:cSld>
  <p:clrMapOvr>
    <a:masterClrMapping/>
  </p:clrMapOvr>
</p:sld>
</file>

<file path=ppt/slides/slide2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8" name="Shape 4118"/>
        <p:cNvGrpSpPr/>
        <p:nvPr/>
      </p:nvGrpSpPr>
      <p:grpSpPr>
        <a:xfrm>
          <a:off x="0" y="0"/>
          <a:ext cx="0" cy="0"/>
          <a:chOff x="0" y="0"/>
          <a:chExt cx="0" cy="0"/>
        </a:xfrm>
      </p:grpSpPr>
      <p:sp>
        <p:nvSpPr>
          <p:cNvPr id="4119" name="Google Shape;4119;p27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2400"/>
              <a:t>Constraint satisfaction problems (CSPs)</a:t>
            </a:r>
            <a:endParaRPr/>
          </a:p>
        </p:txBody>
      </p:sp>
      <p:sp>
        <p:nvSpPr>
          <p:cNvPr id="4120" name="Google Shape;4120;p27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1800"/>
              <a:buChar char="•"/>
            </a:pPr>
            <a:r>
              <a:rPr lang="en-US" sz="1800"/>
              <a:t>Standard search problem: </a:t>
            </a:r>
            <a:r>
              <a:rPr lang="en-US" sz="1500">
                <a:solidFill>
                  <a:schemeClr val="accent2"/>
                </a:solidFill>
              </a:rPr>
              <a:t>state</a:t>
            </a:r>
            <a:r>
              <a:rPr lang="en-US" sz="1500"/>
              <a:t> is a "black box“ – any data structure that supports successor function and goal test</a:t>
            </a:r>
            <a:br>
              <a:rPr lang="en-US" sz="1500"/>
            </a:br>
            <a:r>
              <a:rPr lang="en-US" sz="1800"/>
              <a:t>CSP:</a:t>
            </a:r>
            <a:endParaRPr/>
          </a:p>
          <a:p>
            <a:pPr indent="-285750" lvl="1" marL="742950" rtl="0" algn="l">
              <a:lnSpc>
                <a:spcPct val="100000"/>
              </a:lnSpc>
              <a:spcBef>
                <a:spcPts val="300"/>
              </a:spcBef>
              <a:spcAft>
                <a:spcPts val="0"/>
              </a:spcAft>
              <a:buClr>
                <a:schemeClr val="dk1"/>
              </a:buClr>
              <a:buSzPts val="1500"/>
              <a:buChar char="–"/>
            </a:pPr>
            <a:r>
              <a:rPr lang="en-US" sz="1500"/>
              <a:t>CSP is defined by 3 components (X, D, C):</a:t>
            </a:r>
            <a:endParaRPr sz="1500"/>
          </a:p>
          <a:p>
            <a:pPr indent="-285750" lvl="1" marL="742950" rtl="0" algn="l">
              <a:lnSpc>
                <a:spcPct val="90000"/>
              </a:lnSpc>
              <a:spcBef>
                <a:spcPts val="300"/>
              </a:spcBef>
              <a:spcAft>
                <a:spcPts val="0"/>
              </a:spcAft>
              <a:buClr>
                <a:schemeClr val="accent2"/>
              </a:buClr>
              <a:buSzPts val="1500"/>
              <a:buChar char="–"/>
            </a:pPr>
            <a:r>
              <a:rPr lang="en-US" sz="1500">
                <a:solidFill>
                  <a:schemeClr val="accent2"/>
                </a:solidFill>
              </a:rPr>
              <a:t>state</a:t>
            </a:r>
            <a:r>
              <a:rPr lang="en-US" sz="1500"/>
              <a:t> is defined by </a:t>
            </a:r>
            <a:r>
              <a:rPr lang="en-US" sz="1500">
                <a:solidFill>
                  <a:srgbClr val="FF0000"/>
                </a:solidFill>
              </a:rPr>
              <a:t>variables</a:t>
            </a:r>
            <a:r>
              <a:rPr lang="en-US" sz="1500"/>
              <a:t> </a:t>
            </a:r>
            <a:r>
              <a:rPr i="1" lang="en-US" sz="1500"/>
              <a:t>X</a:t>
            </a:r>
            <a:r>
              <a:rPr baseline="-25000" i="1" lang="en-US" sz="1500"/>
              <a:t>i</a:t>
            </a:r>
            <a:r>
              <a:rPr lang="en-US" sz="1500"/>
              <a:t> with </a:t>
            </a:r>
            <a:r>
              <a:rPr lang="en-US" sz="1500">
                <a:solidFill>
                  <a:srgbClr val="FF0000"/>
                </a:solidFill>
              </a:rPr>
              <a:t>values</a:t>
            </a:r>
            <a:r>
              <a:rPr lang="en-US" sz="1500"/>
              <a:t> from </a:t>
            </a:r>
            <a:r>
              <a:rPr lang="en-US" sz="1500">
                <a:solidFill>
                  <a:srgbClr val="FF0000"/>
                </a:solidFill>
              </a:rPr>
              <a:t>domain</a:t>
            </a:r>
            <a:r>
              <a:rPr lang="en-US" sz="1500"/>
              <a:t> </a:t>
            </a:r>
            <a:r>
              <a:rPr i="1" lang="en-US" sz="1500"/>
              <a:t>D</a:t>
            </a:r>
            <a:r>
              <a:rPr baseline="-25000" i="1" lang="en-US" sz="1500"/>
              <a:t>i</a:t>
            </a:r>
            <a:endParaRPr sz="1500"/>
          </a:p>
          <a:p>
            <a:pPr indent="-285750" lvl="1" marL="742950" rtl="0" algn="l">
              <a:lnSpc>
                <a:spcPct val="90000"/>
              </a:lnSpc>
              <a:spcBef>
                <a:spcPts val="300"/>
              </a:spcBef>
              <a:spcAft>
                <a:spcPts val="0"/>
              </a:spcAft>
              <a:buClr>
                <a:schemeClr val="accent2"/>
              </a:buClr>
              <a:buSzPts val="1500"/>
              <a:buChar char="–"/>
            </a:pPr>
            <a:r>
              <a:rPr lang="en-US" sz="1500">
                <a:solidFill>
                  <a:schemeClr val="accent2"/>
                </a:solidFill>
              </a:rPr>
              <a:t>goal test</a:t>
            </a:r>
            <a:r>
              <a:rPr lang="en-US" sz="1500"/>
              <a:t> is a set of </a:t>
            </a:r>
            <a:r>
              <a:rPr lang="en-US" sz="1500">
                <a:solidFill>
                  <a:srgbClr val="FF0000"/>
                </a:solidFill>
              </a:rPr>
              <a:t>constraints</a:t>
            </a:r>
            <a:r>
              <a:rPr lang="en-US" sz="1500"/>
              <a:t> (C)specifying allowable combinations of values for subsets of variables</a:t>
            </a:r>
            <a:endParaRPr/>
          </a:p>
          <a:p>
            <a:pPr indent="-190500" lvl="1" marL="742950" rtl="0" algn="l">
              <a:lnSpc>
                <a:spcPct val="90000"/>
              </a:lnSpc>
              <a:spcBef>
                <a:spcPts val="300"/>
              </a:spcBef>
              <a:spcAft>
                <a:spcPts val="0"/>
              </a:spcAft>
              <a:buClr>
                <a:schemeClr val="dk1"/>
              </a:buClr>
              <a:buSzPts val="1500"/>
              <a:buNone/>
            </a:pPr>
            <a:r>
              <a:t/>
            </a:r>
            <a:endParaRPr sz="1500"/>
          </a:p>
          <a:p>
            <a:pPr indent="-190500" lvl="1" marL="742950" rtl="0" algn="l">
              <a:lnSpc>
                <a:spcPct val="90000"/>
              </a:lnSpc>
              <a:spcBef>
                <a:spcPts val="300"/>
              </a:spcBef>
              <a:spcAft>
                <a:spcPts val="0"/>
              </a:spcAft>
              <a:buClr>
                <a:schemeClr val="dk1"/>
              </a:buClr>
              <a:buSzPts val="1500"/>
              <a:buNone/>
            </a:pPr>
            <a:r>
              <a:t/>
            </a:r>
            <a:endParaRPr sz="1500"/>
          </a:p>
          <a:p>
            <a:pPr indent="-190500" lvl="1" marL="742950" rtl="0" algn="l">
              <a:lnSpc>
                <a:spcPct val="90000"/>
              </a:lnSpc>
              <a:spcBef>
                <a:spcPts val="300"/>
              </a:spcBef>
              <a:spcAft>
                <a:spcPts val="0"/>
              </a:spcAft>
              <a:buClr>
                <a:schemeClr val="dk1"/>
              </a:buClr>
              <a:buSzPts val="1500"/>
              <a:buNone/>
            </a:pPr>
            <a:r>
              <a:t/>
            </a:r>
            <a:endParaRPr sz="1500"/>
          </a:p>
          <a:p>
            <a:pPr indent="-342900" lvl="0" marL="342900" rtl="0" algn="l">
              <a:lnSpc>
                <a:spcPct val="90000"/>
              </a:lnSpc>
              <a:spcBef>
                <a:spcPts val="360"/>
              </a:spcBef>
              <a:spcAft>
                <a:spcPts val="0"/>
              </a:spcAft>
              <a:buClr>
                <a:schemeClr val="dk1"/>
              </a:buClr>
              <a:buSzPts val="1800"/>
              <a:buChar char="•"/>
            </a:pPr>
            <a:r>
              <a:rPr lang="en-US" sz="1800"/>
              <a:t>Allows useful </a:t>
            </a:r>
            <a:r>
              <a:rPr lang="en-US" sz="1800">
                <a:solidFill>
                  <a:srgbClr val="FF0000"/>
                </a:solidFill>
              </a:rPr>
              <a:t>general-purpose</a:t>
            </a:r>
            <a:r>
              <a:rPr lang="en-US" sz="1800"/>
              <a:t> algorithms with more power than standard search algorithms</a:t>
            </a:r>
            <a:endParaRPr/>
          </a:p>
        </p:txBody>
      </p:sp>
      <p:pic>
        <p:nvPicPr>
          <p:cNvPr id="4121" name="Google Shape;4121;p270"/>
          <p:cNvPicPr preferRelativeResize="0"/>
          <p:nvPr/>
        </p:nvPicPr>
        <p:blipFill rotWithShape="1">
          <a:blip r:embed="rId3">
            <a:alphaModFix/>
          </a:blip>
          <a:srcRect b="0" l="0" r="0" t="0"/>
          <a:stretch/>
        </p:blipFill>
        <p:spPr>
          <a:xfrm>
            <a:off x="1364763" y="4793302"/>
            <a:ext cx="3328071" cy="73187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27"/>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03" name="Google Shape;403;p27"/>
          <p:cNvSpPr txBox="1"/>
          <p:nvPr>
            <p:ph type="title"/>
          </p:nvPr>
        </p:nvSpPr>
        <p:spPr>
          <a:xfrm>
            <a:off x="469900" y="0"/>
            <a:ext cx="8229600" cy="4318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solidFill>
                  <a:srgbClr val="FF0000"/>
                </a:solidFill>
              </a:rPr>
              <a:t>Environment Types</a:t>
            </a:r>
            <a:endParaRPr/>
          </a:p>
        </p:txBody>
      </p:sp>
      <p:sp>
        <p:nvSpPr>
          <p:cNvPr id="404" name="Google Shape;404;p27"/>
          <p:cNvSpPr txBox="1"/>
          <p:nvPr>
            <p:ph idx="1" type="body"/>
          </p:nvPr>
        </p:nvSpPr>
        <p:spPr>
          <a:xfrm>
            <a:off x="762000" y="609600"/>
            <a:ext cx="8083550" cy="5715000"/>
          </a:xfrm>
          <a:prstGeom prst="rect">
            <a:avLst/>
          </a:prstGeom>
          <a:noFill/>
          <a:ln>
            <a:noFill/>
          </a:ln>
        </p:spPr>
        <p:txBody>
          <a:bodyPr anchorCtr="0" anchor="t" bIns="45700" lIns="91425" spcFirstLastPara="1" rIns="91425" wrap="square" tIns="45700">
            <a:normAutofit fontScale="85000" lnSpcReduction="10000"/>
          </a:bodyPr>
          <a:lstStyle/>
          <a:p>
            <a:pPr indent="-335280" lvl="0" marL="342900" rtl="0" algn="l">
              <a:lnSpc>
                <a:spcPct val="150000"/>
              </a:lnSpc>
              <a:spcBef>
                <a:spcPts val="0"/>
              </a:spcBef>
              <a:spcAft>
                <a:spcPts val="0"/>
              </a:spcAft>
              <a:buClr>
                <a:srgbClr val="CC0000"/>
              </a:buClr>
              <a:buSzPct val="100000"/>
              <a:buChar char="•"/>
            </a:pPr>
            <a:r>
              <a:rPr b="1" lang="en-US" sz="1600">
                <a:solidFill>
                  <a:srgbClr val="CC0000"/>
                </a:solidFill>
              </a:rPr>
              <a:t>Fully observable</a:t>
            </a:r>
            <a:r>
              <a:rPr b="1" lang="en-US" sz="1600"/>
              <a:t> (</a:t>
            </a:r>
            <a:r>
              <a:rPr b="1" lang="en-US" sz="1600">
                <a:solidFill>
                  <a:srgbClr val="7030A0"/>
                </a:solidFill>
              </a:rPr>
              <a:t>vs. partially observable</a:t>
            </a:r>
            <a:r>
              <a:rPr b="1" lang="en-US" sz="1600"/>
              <a:t>): </a:t>
            </a:r>
            <a:endParaRPr/>
          </a:p>
          <a:p>
            <a:pPr indent="-278129" lvl="1" marL="742950" rtl="0" algn="l">
              <a:lnSpc>
                <a:spcPct val="150000"/>
              </a:lnSpc>
              <a:spcBef>
                <a:spcPts val="296"/>
              </a:spcBef>
              <a:spcAft>
                <a:spcPts val="0"/>
              </a:spcAft>
              <a:buClr>
                <a:schemeClr val="dk1"/>
              </a:buClr>
              <a:buSzPct val="100000"/>
              <a:buChar char="–"/>
            </a:pPr>
            <a:r>
              <a:rPr lang="en-US" sz="1600"/>
              <a:t>An agent's sensors give it access to the complete state of the environment at each point in time.</a:t>
            </a:r>
            <a:endParaRPr/>
          </a:p>
          <a:p>
            <a:pPr indent="-278129" lvl="1" marL="742950" rtl="0" algn="l">
              <a:lnSpc>
                <a:spcPct val="150000"/>
              </a:lnSpc>
              <a:spcBef>
                <a:spcPts val="296"/>
              </a:spcBef>
              <a:spcAft>
                <a:spcPts val="0"/>
              </a:spcAft>
              <a:buClr>
                <a:schemeClr val="dk1"/>
              </a:buClr>
              <a:buSzPct val="100000"/>
              <a:buChar char="–"/>
            </a:pPr>
            <a:r>
              <a:rPr lang="en-US" sz="1600"/>
              <a:t>It is convenient bcoz agent need not maintain any internal state to keep track of the world.</a:t>
            </a:r>
            <a:endParaRPr/>
          </a:p>
          <a:p>
            <a:pPr indent="-277716" lvl="1" marL="742950" rtl="0" algn="l">
              <a:lnSpc>
                <a:spcPct val="150000"/>
              </a:lnSpc>
              <a:spcBef>
                <a:spcPts val="314"/>
              </a:spcBef>
              <a:spcAft>
                <a:spcPts val="0"/>
              </a:spcAft>
              <a:buClr>
                <a:schemeClr val="dk1"/>
              </a:buClr>
              <a:buSzPct val="100000"/>
              <a:buChar char="–"/>
            </a:pPr>
            <a:r>
              <a:rPr b="1" lang="en-US" sz="1700"/>
              <a:t>Ex. Chess (Ex: Deep Blue)</a:t>
            </a:r>
            <a:endParaRPr/>
          </a:p>
          <a:p>
            <a:pPr indent="-278129" lvl="1" marL="742950" rtl="0" algn="l">
              <a:lnSpc>
                <a:spcPct val="150000"/>
              </a:lnSpc>
              <a:spcBef>
                <a:spcPts val="296"/>
              </a:spcBef>
              <a:spcAft>
                <a:spcPts val="0"/>
              </a:spcAft>
              <a:buClr>
                <a:schemeClr val="dk1"/>
              </a:buClr>
              <a:buSzPct val="100000"/>
              <a:buChar char="–"/>
            </a:pPr>
            <a:r>
              <a:rPr lang="en-US" sz="1600"/>
              <a:t> </a:t>
            </a:r>
            <a:r>
              <a:rPr b="1" lang="en-US" sz="1600">
                <a:solidFill>
                  <a:srgbClr val="FF0000"/>
                </a:solidFill>
              </a:rPr>
              <a:t>Partially Observable</a:t>
            </a:r>
            <a:r>
              <a:rPr lang="en-US" sz="1600"/>
              <a:t>:: When Noisy &amp; inaccurate sensors or part of state r missing from the sensor data. (ex- Vacuum agent with only a local dirt sensor cannot tell whether there is dirt in other squares, &amp; automated taxi cannot see what other drivers are thinking)</a:t>
            </a:r>
            <a:endParaRPr/>
          </a:p>
          <a:p>
            <a:pPr indent="-277716" lvl="1" marL="742950" rtl="0" algn="l">
              <a:lnSpc>
                <a:spcPct val="150000"/>
              </a:lnSpc>
              <a:spcBef>
                <a:spcPts val="314"/>
              </a:spcBef>
              <a:spcAft>
                <a:spcPts val="0"/>
              </a:spcAft>
              <a:buClr>
                <a:schemeClr val="dk1"/>
              </a:buClr>
              <a:buSzPct val="100000"/>
              <a:buChar char="–"/>
            </a:pPr>
            <a:r>
              <a:rPr b="1" lang="en-US" sz="1700"/>
              <a:t>Ex. Poker</a:t>
            </a:r>
            <a:endParaRPr/>
          </a:p>
          <a:p>
            <a:pPr indent="-335280" lvl="0" marL="342900" rtl="0" algn="l">
              <a:lnSpc>
                <a:spcPct val="150000"/>
              </a:lnSpc>
              <a:spcBef>
                <a:spcPts val="296"/>
              </a:spcBef>
              <a:spcAft>
                <a:spcPts val="0"/>
              </a:spcAft>
              <a:buClr>
                <a:srgbClr val="CC0000"/>
              </a:buClr>
              <a:buSzPct val="100000"/>
              <a:buChar char="•"/>
            </a:pPr>
            <a:r>
              <a:rPr b="1" lang="en-US" sz="1600">
                <a:solidFill>
                  <a:srgbClr val="CC0000"/>
                </a:solidFill>
              </a:rPr>
              <a:t>Deterministic</a:t>
            </a:r>
            <a:r>
              <a:rPr b="1" lang="en-US" sz="1600"/>
              <a:t> (</a:t>
            </a:r>
            <a:r>
              <a:rPr b="1" lang="en-US" sz="1600">
                <a:solidFill>
                  <a:srgbClr val="7030A0"/>
                </a:solidFill>
              </a:rPr>
              <a:t>vs. stochastic</a:t>
            </a:r>
            <a:r>
              <a:rPr b="1" lang="en-US" sz="1600"/>
              <a:t>): </a:t>
            </a:r>
            <a:endParaRPr/>
          </a:p>
          <a:p>
            <a:pPr indent="-335280" lvl="0" marL="342900" rtl="0" algn="l">
              <a:lnSpc>
                <a:spcPct val="160000"/>
              </a:lnSpc>
              <a:spcBef>
                <a:spcPts val="296"/>
              </a:spcBef>
              <a:spcAft>
                <a:spcPts val="0"/>
              </a:spcAft>
              <a:buClr>
                <a:schemeClr val="dk1"/>
              </a:buClr>
              <a:buSzPct val="100000"/>
              <a:buChar char="•"/>
            </a:pPr>
            <a:r>
              <a:rPr lang="en-US" sz="1600"/>
              <a:t>Deterministic AI environments are those on which the outcome can be determined base on a specific state. In other words, deterministic environments ignore uncertainty. </a:t>
            </a:r>
            <a:endParaRPr/>
          </a:p>
          <a:p>
            <a:pPr indent="-335280" lvl="0" marL="342900" rtl="0" algn="l">
              <a:lnSpc>
                <a:spcPct val="160000"/>
              </a:lnSpc>
              <a:spcBef>
                <a:spcPts val="296"/>
              </a:spcBef>
              <a:spcAft>
                <a:spcPts val="0"/>
              </a:spcAft>
              <a:buClr>
                <a:schemeClr val="dk1"/>
              </a:buClr>
              <a:buSzPct val="100000"/>
              <a:buChar char="•"/>
            </a:pPr>
            <a:r>
              <a:rPr lang="en-US" sz="1600"/>
              <a:t>Most real world AI environments are not deterministic. Instead, they can be classified as stochastic. </a:t>
            </a:r>
            <a:endParaRPr/>
          </a:p>
          <a:p>
            <a:pPr indent="-334835" lvl="0" marL="342900" rtl="0" algn="l">
              <a:lnSpc>
                <a:spcPct val="160000"/>
              </a:lnSpc>
              <a:spcBef>
                <a:spcPts val="314"/>
              </a:spcBef>
              <a:spcAft>
                <a:spcPts val="0"/>
              </a:spcAft>
              <a:buClr>
                <a:schemeClr val="dk1"/>
              </a:buClr>
              <a:buSzPct val="100000"/>
              <a:buChar char="•"/>
            </a:pPr>
            <a:r>
              <a:rPr b="1" lang="en-US" sz="1700"/>
              <a:t>Ex (stochastic ): Self-driving vehicles are a classic example of stochastic AI processes.</a:t>
            </a:r>
            <a:endParaRPr/>
          </a:p>
          <a:p>
            <a:pPr indent="-248920" lvl="0" marL="342900" rtl="0" algn="l">
              <a:lnSpc>
                <a:spcPct val="160000"/>
              </a:lnSpc>
              <a:spcBef>
                <a:spcPts val="296"/>
              </a:spcBef>
              <a:spcAft>
                <a:spcPts val="0"/>
              </a:spcAft>
              <a:buClr>
                <a:schemeClr val="dk1"/>
              </a:buClr>
              <a:buSzPct val="100000"/>
              <a:buNone/>
            </a:pPr>
            <a:r>
              <a:t/>
            </a:r>
            <a:endParaRPr sz="1600"/>
          </a:p>
        </p:txBody>
      </p:sp>
      <p:sp>
        <p:nvSpPr>
          <p:cNvPr id="405" name="Google Shape;405;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406" name="Google Shape;406;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407" name="Google Shape;407;p27"/>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2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5" name="Shape 4125"/>
        <p:cNvGrpSpPr/>
        <p:nvPr/>
      </p:nvGrpSpPr>
      <p:grpSpPr>
        <a:xfrm>
          <a:off x="0" y="0"/>
          <a:ext cx="0" cy="0"/>
          <a:chOff x="0" y="0"/>
          <a:chExt cx="0" cy="0"/>
        </a:xfrm>
      </p:grpSpPr>
      <p:sp>
        <p:nvSpPr>
          <p:cNvPr id="4126" name="Google Shape;4126;p271"/>
          <p:cNvSpPr txBox="1"/>
          <p:nvPr>
            <p:ph type="title"/>
          </p:nvPr>
        </p:nvSpPr>
        <p:spPr>
          <a:xfrm>
            <a:off x="1657350" y="950119"/>
            <a:ext cx="58293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Example: Map-Coloring problem</a:t>
            </a:r>
            <a:endParaRPr/>
          </a:p>
        </p:txBody>
      </p:sp>
      <p:pic>
        <p:nvPicPr>
          <p:cNvPr descr="australia" id="4127" name="Google Shape;4127;p271"/>
          <p:cNvPicPr preferRelativeResize="0"/>
          <p:nvPr/>
        </p:nvPicPr>
        <p:blipFill rotWithShape="1">
          <a:blip r:embed="rId3">
            <a:alphaModFix/>
          </a:blip>
          <a:srcRect b="0" l="0" r="0" t="0"/>
          <a:stretch/>
        </p:blipFill>
        <p:spPr>
          <a:xfrm>
            <a:off x="3143251" y="1828800"/>
            <a:ext cx="2836069" cy="2343150"/>
          </a:xfrm>
          <a:prstGeom prst="rect">
            <a:avLst/>
          </a:prstGeom>
          <a:noFill/>
          <a:ln>
            <a:noFill/>
          </a:ln>
        </p:spPr>
      </p:pic>
      <p:sp>
        <p:nvSpPr>
          <p:cNvPr id="4128" name="Google Shape;4128;p271"/>
          <p:cNvSpPr txBox="1"/>
          <p:nvPr>
            <p:ph idx="1" type="body"/>
          </p:nvPr>
        </p:nvSpPr>
        <p:spPr>
          <a:xfrm>
            <a:off x="1657350" y="4110037"/>
            <a:ext cx="5829300" cy="1319213"/>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accent2"/>
              </a:buClr>
              <a:buSzPts val="1500"/>
              <a:buChar char="•"/>
            </a:pPr>
            <a:r>
              <a:rPr lang="en-US" sz="1500">
                <a:solidFill>
                  <a:schemeClr val="accent2"/>
                </a:solidFill>
              </a:rPr>
              <a:t>Variables</a:t>
            </a:r>
            <a:r>
              <a:rPr lang="en-US" sz="1500"/>
              <a:t> </a:t>
            </a:r>
            <a:r>
              <a:rPr i="1" lang="en-US" sz="1500"/>
              <a:t>WA, NT, Q, NSW, V, SA, T</a:t>
            </a:r>
            <a:r>
              <a:rPr lang="en-US" sz="1500"/>
              <a:t> </a:t>
            </a:r>
            <a:endParaRPr/>
          </a:p>
          <a:p>
            <a:pPr indent="-342900" lvl="0" marL="342900" rtl="0" algn="l">
              <a:lnSpc>
                <a:spcPct val="80000"/>
              </a:lnSpc>
              <a:spcBef>
                <a:spcPts val="300"/>
              </a:spcBef>
              <a:spcAft>
                <a:spcPts val="0"/>
              </a:spcAft>
              <a:buClr>
                <a:schemeClr val="accent2"/>
              </a:buClr>
              <a:buSzPts val="1500"/>
              <a:buChar char="•"/>
            </a:pPr>
            <a:r>
              <a:rPr lang="en-US" sz="1500">
                <a:solidFill>
                  <a:schemeClr val="accent2"/>
                </a:solidFill>
              </a:rPr>
              <a:t>Domains</a:t>
            </a:r>
            <a:r>
              <a:rPr lang="en-US" sz="1500"/>
              <a:t> </a:t>
            </a:r>
            <a:r>
              <a:rPr i="1" lang="en-US" sz="1500"/>
              <a:t>D</a:t>
            </a:r>
            <a:r>
              <a:rPr baseline="-25000" i="1" lang="en-US" sz="1500"/>
              <a:t>i</a:t>
            </a:r>
            <a:r>
              <a:rPr lang="en-US" sz="1500"/>
              <a:t> = </a:t>
            </a:r>
            <a:r>
              <a:rPr b="1" lang="en-US" sz="1500"/>
              <a:t>{</a:t>
            </a:r>
            <a:r>
              <a:rPr b="1" lang="en-US" sz="1500">
                <a:solidFill>
                  <a:srgbClr val="FF0000"/>
                </a:solidFill>
              </a:rPr>
              <a:t>red</a:t>
            </a:r>
            <a:r>
              <a:rPr b="1" lang="en-US" sz="1500"/>
              <a:t>,</a:t>
            </a:r>
            <a:r>
              <a:rPr b="1" lang="en-US" sz="1500">
                <a:solidFill>
                  <a:srgbClr val="00B050"/>
                </a:solidFill>
              </a:rPr>
              <a:t>green</a:t>
            </a:r>
            <a:r>
              <a:rPr b="1" lang="en-US" sz="1500"/>
              <a:t>,</a:t>
            </a:r>
            <a:r>
              <a:rPr b="1" lang="en-US" sz="1500">
                <a:solidFill>
                  <a:schemeClr val="accent1"/>
                </a:solidFill>
              </a:rPr>
              <a:t>blue</a:t>
            </a:r>
            <a:r>
              <a:rPr b="1" lang="en-US" sz="1500"/>
              <a:t>}</a:t>
            </a:r>
            <a:endParaRPr/>
          </a:p>
          <a:p>
            <a:pPr indent="-342900" lvl="0" marL="342900" rtl="0" algn="l">
              <a:lnSpc>
                <a:spcPct val="80000"/>
              </a:lnSpc>
              <a:spcBef>
                <a:spcPts val="300"/>
              </a:spcBef>
              <a:spcAft>
                <a:spcPts val="0"/>
              </a:spcAft>
              <a:buClr>
                <a:schemeClr val="accent2"/>
              </a:buClr>
              <a:buSzPts val="1500"/>
              <a:buChar char="•"/>
            </a:pPr>
            <a:r>
              <a:rPr lang="en-US" sz="1500">
                <a:solidFill>
                  <a:schemeClr val="accent2"/>
                </a:solidFill>
              </a:rPr>
              <a:t>Constraints</a:t>
            </a:r>
            <a:r>
              <a:rPr lang="en-US" sz="1500"/>
              <a:t>: adjacent regions must have different colors</a:t>
            </a:r>
            <a:br>
              <a:rPr lang="en-US" sz="1500"/>
            </a:br>
            <a:r>
              <a:rPr lang="en-US" sz="1500"/>
              <a:t>e.g., WA ≠ NT, or (WA,NT) in {(red,green),(red,blue),(green,red), (green,blue),(blue,red),(blue,green)}</a:t>
            </a:r>
            <a:endParaRPr/>
          </a:p>
        </p:txBody>
      </p:sp>
    </p:spTree>
  </p:cSld>
  <p:clrMapOvr>
    <a:masterClrMapping/>
  </p:clrMapOvr>
</p:sld>
</file>

<file path=ppt/slides/slide2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2" name="Shape 4132"/>
        <p:cNvGrpSpPr/>
        <p:nvPr/>
      </p:nvGrpSpPr>
      <p:grpSpPr>
        <a:xfrm>
          <a:off x="0" y="0"/>
          <a:ext cx="0" cy="0"/>
          <a:chOff x="0" y="0"/>
          <a:chExt cx="0" cy="0"/>
        </a:xfrm>
      </p:grpSpPr>
      <p:pic>
        <p:nvPicPr>
          <p:cNvPr descr="australia-solution" id="4133" name="Google Shape;4133;p272"/>
          <p:cNvPicPr preferRelativeResize="0"/>
          <p:nvPr/>
        </p:nvPicPr>
        <p:blipFill rotWithShape="1">
          <a:blip r:embed="rId3">
            <a:alphaModFix/>
          </a:blip>
          <a:srcRect b="0" l="0" r="0" t="0"/>
          <a:stretch/>
        </p:blipFill>
        <p:spPr>
          <a:xfrm>
            <a:off x="3143251" y="1828800"/>
            <a:ext cx="2836069" cy="2343150"/>
          </a:xfrm>
          <a:prstGeom prst="rect">
            <a:avLst/>
          </a:prstGeom>
          <a:noFill/>
          <a:ln>
            <a:noFill/>
          </a:ln>
        </p:spPr>
      </p:pic>
      <p:sp>
        <p:nvSpPr>
          <p:cNvPr id="4134" name="Google Shape;4134;p272"/>
          <p:cNvSpPr txBox="1"/>
          <p:nvPr>
            <p:ph type="title"/>
          </p:nvPr>
        </p:nvSpPr>
        <p:spPr>
          <a:xfrm>
            <a:off x="1657350" y="942975"/>
            <a:ext cx="5829300" cy="8572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Example: Map-Coloring</a:t>
            </a:r>
            <a:endParaRPr/>
          </a:p>
        </p:txBody>
      </p:sp>
      <p:sp>
        <p:nvSpPr>
          <p:cNvPr id="4135" name="Google Shape;4135;p272"/>
          <p:cNvSpPr txBox="1"/>
          <p:nvPr>
            <p:ph idx="1" type="body"/>
          </p:nvPr>
        </p:nvSpPr>
        <p:spPr>
          <a:xfrm>
            <a:off x="391885" y="4171950"/>
            <a:ext cx="7700555" cy="1652452"/>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lnSpc>
                <a:spcPct val="90000"/>
              </a:lnSpc>
              <a:spcBef>
                <a:spcPts val="0"/>
              </a:spcBef>
              <a:spcAft>
                <a:spcPts val="0"/>
              </a:spcAft>
              <a:buClr>
                <a:schemeClr val="accent2"/>
              </a:buClr>
              <a:buSzPct val="177777"/>
              <a:buChar char="•"/>
            </a:pPr>
            <a:r>
              <a:rPr lang="en-US">
                <a:solidFill>
                  <a:schemeClr val="accent2"/>
                </a:solidFill>
              </a:rPr>
              <a:t>Solutions</a:t>
            </a:r>
            <a:r>
              <a:rPr lang="en-US"/>
              <a:t> are </a:t>
            </a:r>
            <a:r>
              <a:rPr lang="en-US">
                <a:solidFill>
                  <a:srgbClr val="FF0000"/>
                </a:solidFill>
              </a:rPr>
              <a:t>complete</a:t>
            </a:r>
            <a:r>
              <a:rPr lang="en-US"/>
              <a:t> and </a:t>
            </a:r>
            <a:r>
              <a:rPr lang="en-US">
                <a:solidFill>
                  <a:srgbClr val="FF0000"/>
                </a:solidFill>
              </a:rPr>
              <a:t>consistent</a:t>
            </a:r>
            <a:r>
              <a:rPr lang="en-US"/>
              <a:t> assignments</a:t>
            </a:r>
            <a:endParaRPr/>
          </a:p>
          <a:p>
            <a:pPr indent="-342900" lvl="0" marL="342900" rtl="0" algn="l">
              <a:lnSpc>
                <a:spcPct val="90000"/>
              </a:lnSpc>
              <a:spcBef>
                <a:spcPts val="448"/>
              </a:spcBef>
              <a:spcAft>
                <a:spcPts val="0"/>
              </a:spcAft>
              <a:buClr>
                <a:schemeClr val="dk1"/>
              </a:buClr>
              <a:buSzPct val="177777"/>
              <a:buChar char="•"/>
            </a:pPr>
            <a:r>
              <a:rPr lang="en-US"/>
              <a:t>WA = red,    NT = green,</a:t>
            </a:r>
            <a:endParaRPr/>
          </a:p>
          <a:p>
            <a:pPr indent="-342900" lvl="0" marL="342900" rtl="0" algn="l">
              <a:lnSpc>
                <a:spcPct val="90000"/>
              </a:lnSpc>
              <a:spcBef>
                <a:spcPts val="448"/>
              </a:spcBef>
              <a:spcAft>
                <a:spcPts val="0"/>
              </a:spcAft>
              <a:buClr>
                <a:schemeClr val="dk1"/>
              </a:buClr>
              <a:buSzPct val="177777"/>
              <a:buChar char="•"/>
            </a:pPr>
            <a:r>
              <a:rPr lang="en-US"/>
              <a:t> Q = red,      NSW = green,</a:t>
            </a:r>
            <a:endParaRPr/>
          </a:p>
          <a:p>
            <a:pPr indent="-342900" lvl="0" marL="342900" rtl="0" algn="l">
              <a:lnSpc>
                <a:spcPct val="90000"/>
              </a:lnSpc>
              <a:spcBef>
                <a:spcPts val="448"/>
              </a:spcBef>
              <a:spcAft>
                <a:spcPts val="0"/>
              </a:spcAft>
              <a:buClr>
                <a:schemeClr val="dk1"/>
              </a:buClr>
              <a:buSzPct val="177777"/>
              <a:buChar char="•"/>
            </a:pPr>
            <a:r>
              <a:rPr lang="en-US"/>
              <a:t>V = red,        SA = blue,T = green</a:t>
            </a:r>
            <a:br>
              <a:rPr lang="en-US"/>
            </a:br>
            <a:endParaRPr/>
          </a:p>
        </p:txBody>
      </p:sp>
    </p:spTree>
  </p:cSld>
  <p:clrMapOvr>
    <a:masterClrMapping/>
  </p:clrMapOvr>
</p:sld>
</file>

<file path=ppt/slides/slide2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9" name="Shape 4139"/>
        <p:cNvGrpSpPr/>
        <p:nvPr/>
      </p:nvGrpSpPr>
      <p:grpSpPr>
        <a:xfrm>
          <a:off x="0" y="0"/>
          <a:ext cx="0" cy="0"/>
          <a:chOff x="0" y="0"/>
          <a:chExt cx="0" cy="0"/>
        </a:xfrm>
      </p:grpSpPr>
      <p:sp>
        <p:nvSpPr>
          <p:cNvPr id="4140" name="Google Shape;4140;p27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Constraint graph</a:t>
            </a:r>
            <a:endParaRPr/>
          </a:p>
        </p:txBody>
      </p:sp>
      <p:sp>
        <p:nvSpPr>
          <p:cNvPr id="4141" name="Google Shape;4141;p27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0000"/>
              </a:buClr>
              <a:buSzPts val="1800"/>
              <a:buChar char="•"/>
            </a:pPr>
            <a:r>
              <a:rPr lang="en-US" sz="1800">
                <a:solidFill>
                  <a:srgbClr val="FF0000"/>
                </a:solidFill>
              </a:rPr>
              <a:t>Binary CSP:</a:t>
            </a:r>
            <a:r>
              <a:rPr lang="en-US" sz="1800"/>
              <a:t> each constraint relates two variables</a:t>
            </a:r>
            <a:endParaRPr/>
          </a:p>
          <a:p>
            <a:pPr indent="-342900" lvl="0" marL="342900" rtl="0" algn="l">
              <a:lnSpc>
                <a:spcPct val="100000"/>
              </a:lnSpc>
              <a:spcBef>
                <a:spcPts val="360"/>
              </a:spcBef>
              <a:spcAft>
                <a:spcPts val="0"/>
              </a:spcAft>
              <a:buClr>
                <a:srgbClr val="FF0000"/>
              </a:buClr>
              <a:buSzPts val="1800"/>
              <a:buChar char="•"/>
            </a:pPr>
            <a:r>
              <a:rPr lang="en-US" sz="1800">
                <a:solidFill>
                  <a:srgbClr val="FF0000"/>
                </a:solidFill>
              </a:rPr>
              <a:t>Constraint graph:</a:t>
            </a:r>
            <a:r>
              <a:rPr lang="en-US" sz="1800"/>
              <a:t> nodes are variables, arcs are constraints</a:t>
            </a:r>
            <a:endParaRPr/>
          </a:p>
        </p:txBody>
      </p:sp>
      <p:pic>
        <p:nvPicPr>
          <p:cNvPr descr="australia-csp" id="4142" name="Google Shape;4142;p273"/>
          <p:cNvPicPr preferRelativeResize="0"/>
          <p:nvPr/>
        </p:nvPicPr>
        <p:blipFill rotWithShape="1">
          <a:blip r:embed="rId3">
            <a:alphaModFix/>
          </a:blip>
          <a:srcRect b="0" l="0" r="0" t="0"/>
          <a:stretch/>
        </p:blipFill>
        <p:spPr>
          <a:xfrm>
            <a:off x="3107531" y="2978945"/>
            <a:ext cx="2757488" cy="2364581"/>
          </a:xfrm>
          <a:prstGeom prst="rect">
            <a:avLst/>
          </a:prstGeom>
          <a:noFill/>
          <a:ln>
            <a:noFill/>
          </a:ln>
        </p:spPr>
      </p:pic>
    </p:spTree>
  </p:cSld>
  <p:clrMapOvr>
    <a:masterClrMapping/>
  </p:clrMapOvr>
</p:sld>
</file>

<file path=ppt/slides/slide2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6" name="Shape 4146"/>
        <p:cNvGrpSpPr/>
        <p:nvPr/>
      </p:nvGrpSpPr>
      <p:grpSpPr>
        <a:xfrm>
          <a:off x="0" y="0"/>
          <a:ext cx="0" cy="0"/>
          <a:chOff x="0" y="0"/>
          <a:chExt cx="0" cy="0"/>
        </a:xfrm>
      </p:grpSpPr>
      <p:sp>
        <p:nvSpPr>
          <p:cNvPr id="4147" name="Google Shape;4147;p274"/>
          <p:cNvSpPr txBox="1"/>
          <p:nvPr>
            <p:ph type="title"/>
          </p:nvPr>
        </p:nvSpPr>
        <p:spPr>
          <a:xfrm>
            <a:off x="628650" y="1131094"/>
            <a:ext cx="6591845" cy="36297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5554"/>
              <a:buNone/>
            </a:pPr>
            <a:r>
              <a:rPr b="1" lang="en-US"/>
              <a:t>Varieties of CSPs</a:t>
            </a:r>
            <a:endParaRPr/>
          </a:p>
        </p:txBody>
      </p:sp>
      <p:sp>
        <p:nvSpPr>
          <p:cNvPr id="4148" name="Google Shape;4148;p274"/>
          <p:cNvSpPr txBox="1"/>
          <p:nvPr>
            <p:ph idx="1" type="body"/>
          </p:nvPr>
        </p:nvSpPr>
        <p:spPr>
          <a:xfrm>
            <a:off x="295547" y="1824786"/>
            <a:ext cx="7886700" cy="3263504"/>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1800"/>
              <a:buChar char="•"/>
            </a:pPr>
            <a:r>
              <a:rPr b="1" lang="en-US" sz="1800"/>
              <a:t>Discrete variables</a:t>
            </a:r>
            <a:endParaRPr/>
          </a:p>
          <a:p>
            <a:pPr indent="-285750" lvl="1" marL="742950" rtl="0" algn="l">
              <a:lnSpc>
                <a:spcPct val="90000"/>
              </a:lnSpc>
              <a:spcBef>
                <a:spcPts val="300"/>
              </a:spcBef>
              <a:spcAft>
                <a:spcPts val="0"/>
              </a:spcAft>
              <a:buClr>
                <a:schemeClr val="dk1"/>
              </a:buClr>
              <a:buSzPts val="1500"/>
              <a:buChar char="–"/>
            </a:pPr>
            <a:r>
              <a:rPr lang="en-US" sz="1500"/>
              <a:t>finite domains:</a:t>
            </a:r>
            <a:endParaRPr/>
          </a:p>
          <a:p>
            <a:pPr indent="-228600" lvl="2" marL="1143000" rtl="0" algn="l">
              <a:lnSpc>
                <a:spcPct val="90000"/>
              </a:lnSpc>
              <a:spcBef>
                <a:spcPts val="270"/>
              </a:spcBef>
              <a:spcAft>
                <a:spcPts val="0"/>
              </a:spcAft>
              <a:buClr>
                <a:schemeClr val="dk1"/>
              </a:buClr>
              <a:buSzPts val="1350"/>
              <a:buChar char="•"/>
            </a:pPr>
            <a:r>
              <a:rPr i="1" lang="en-US" sz="1350"/>
              <a:t>n</a:t>
            </a:r>
            <a:r>
              <a:rPr lang="en-US" sz="1350"/>
              <a:t> variables, domain size </a:t>
            </a:r>
            <a:r>
              <a:rPr i="1" lang="en-US" sz="1350"/>
              <a:t>d 🡪 O(d</a:t>
            </a:r>
            <a:r>
              <a:rPr baseline="30000" i="1" lang="en-US" sz="1350"/>
              <a:t>n</a:t>
            </a:r>
            <a:r>
              <a:rPr i="1" lang="en-US" sz="1350"/>
              <a:t>) </a:t>
            </a:r>
            <a:r>
              <a:rPr lang="en-US" sz="1350"/>
              <a:t>complete assignments</a:t>
            </a:r>
            <a:endParaRPr/>
          </a:p>
          <a:p>
            <a:pPr indent="-228600" lvl="2" marL="1143000" rtl="0" algn="l">
              <a:lnSpc>
                <a:spcPct val="90000"/>
              </a:lnSpc>
              <a:spcBef>
                <a:spcPts val="270"/>
              </a:spcBef>
              <a:spcAft>
                <a:spcPts val="0"/>
              </a:spcAft>
              <a:buClr>
                <a:schemeClr val="dk1"/>
              </a:buClr>
              <a:buSzPts val="1350"/>
              <a:buChar char="•"/>
            </a:pPr>
            <a:r>
              <a:rPr lang="en-US" sz="1350"/>
              <a:t>e.g., Boolean CSPs, incl. Boolean satisfiability (NP-complete)</a:t>
            </a:r>
            <a:endParaRPr/>
          </a:p>
          <a:p>
            <a:pPr indent="-285750" lvl="1" marL="742950" rtl="0" algn="l">
              <a:lnSpc>
                <a:spcPct val="90000"/>
              </a:lnSpc>
              <a:spcBef>
                <a:spcPts val="300"/>
              </a:spcBef>
              <a:spcAft>
                <a:spcPts val="0"/>
              </a:spcAft>
              <a:buClr>
                <a:schemeClr val="dk1"/>
              </a:buClr>
              <a:buSzPts val="1500"/>
              <a:buChar char="–"/>
            </a:pPr>
            <a:r>
              <a:rPr lang="en-US" sz="1500"/>
              <a:t>infinite domains:</a:t>
            </a:r>
            <a:endParaRPr/>
          </a:p>
          <a:p>
            <a:pPr indent="-228600" lvl="2" marL="1143000" rtl="0" algn="l">
              <a:lnSpc>
                <a:spcPct val="90000"/>
              </a:lnSpc>
              <a:spcBef>
                <a:spcPts val="270"/>
              </a:spcBef>
              <a:spcAft>
                <a:spcPts val="0"/>
              </a:spcAft>
              <a:buClr>
                <a:schemeClr val="dk1"/>
              </a:buClr>
              <a:buSzPts val="1350"/>
              <a:buChar char="•"/>
            </a:pPr>
            <a:r>
              <a:rPr lang="en-US" sz="1350"/>
              <a:t>integers, strings, etc.</a:t>
            </a:r>
            <a:endParaRPr/>
          </a:p>
          <a:p>
            <a:pPr indent="-228600" lvl="2" marL="1143000" rtl="0" algn="l">
              <a:lnSpc>
                <a:spcPct val="90000"/>
              </a:lnSpc>
              <a:spcBef>
                <a:spcPts val="270"/>
              </a:spcBef>
              <a:spcAft>
                <a:spcPts val="0"/>
              </a:spcAft>
              <a:buClr>
                <a:schemeClr val="dk1"/>
              </a:buClr>
              <a:buSzPts val="1350"/>
              <a:buChar char="•"/>
            </a:pPr>
            <a:r>
              <a:rPr lang="en-US" sz="1350"/>
              <a:t>e.g., job scheduling, variables are start/end days for each job</a:t>
            </a:r>
            <a:endParaRPr/>
          </a:p>
          <a:p>
            <a:pPr indent="-228600" lvl="2" marL="1143000" rtl="0" algn="l">
              <a:lnSpc>
                <a:spcPct val="90000"/>
              </a:lnSpc>
              <a:spcBef>
                <a:spcPts val="270"/>
              </a:spcBef>
              <a:spcAft>
                <a:spcPts val="0"/>
              </a:spcAft>
              <a:buClr>
                <a:schemeClr val="dk1"/>
              </a:buClr>
              <a:buSzPts val="1350"/>
              <a:buChar char="•"/>
            </a:pPr>
            <a:r>
              <a:rPr lang="en-US" sz="1350"/>
              <a:t>need a constraint language, e.g., </a:t>
            </a:r>
            <a:r>
              <a:rPr i="1" lang="en-US" sz="1350"/>
              <a:t>StartJob</a:t>
            </a:r>
            <a:r>
              <a:rPr baseline="-25000" i="1" lang="en-US" sz="1350"/>
              <a:t>1</a:t>
            </a:r>
            <a:r>
              <a:rPr i="1" lang="en-US" sz="1350"/>
              <a:t> + 5 ≤ StartJob</a:t>
            </a:r>
            <a:r>
              <a:rPr baseline="-25000" i="1" lang="en-US" sz="1350"/>
              <a:t>3</a:t>
            </a:r>
            <a:endParaRPr/>
          </a:p>
          <a:p>
            <a:pPr indent="-142875" lvl="2" marL="1143000" rtl="0" algn="l">
              <a:lnSpc>
                <a:spcPct val="90000"/>
              </a:lnSpc>
              <a:spcBef>
                <a:spcPts val="270"/>
              </a:spcBef>
              <a:spcAft>
                <a:spcPts val="0"/>
              </a:spcAft>
              <a:buClr>
                <a:schemeClr val="dk1"/>
              </a:buClr>
              <a:buSzPts val="1350"/>
              <a:buNone/>
            </a:pPr>
            <a:r>
              <a:t/>
            </a:r>
            <a:endParaRPr i="1" sz="1350"/>
          </a:p>
          <a:p>
            <a:pPr indent="-342900" lvl="0" marL="342900" rtl="0" algn="l">
              <a:lnSpc>
                <a:spcPct val="90000"/>
              </a:lnSpc>
              <a:spcBef>
                <a:spcPts val="360"/>
              </a:spcBef>
              <a:spcAft>
                <a:spcPts val="0"/>
              </a:spcAft>
              <a:buClr>
                <a:schemeClr val="dk1"/>
              </a:buClr>
              <a:buSzPts val="1800"/>
              <a:buChar char="•"/>
            </a:pPr>
            <a:r>
              <a:rPr lang="en-US" sz="1800"/>
              <a:t>Continuous variables</a:t>
            </a:r>
            <a:endParaRPr/>
          </a:p>
          <a:p>
            <a:pPr indent="-285750" lvl="1" marL="742950" rtl="0" algn="l">
              <a:lnSpc>
                <a:spcPct val="90000"/>
              </a:lnSpc>
              <a:spcBef>
                <a:spcPts val="300"/>
              </a:spcBef>
              <a:spcAft>
                <a:spcPts val="0"/>
              </a:spcAft>
              <a:buClr>
                <a:schemeClr val="dk1"/>
              </a:buClr>
              <a:buSzPts val="1500"/>
              <a:buChar char="–"/>
            </a:pPr>
            <a:r>
              <a:rPr lang="en-US" sz="1500"/>
              <a:t>e.g., start/end times for Hubble Space Telescope observations</a:t>
            </a:r>
            <a:endParaRPr/>
          </a:p>
          <a:p>
            <a:pPr indent="-285750" lvl="1" marL="742950" rtl="0" algn="l">
              <a:lnSpc>
                <a:spcPct val="90000"/>
              </a:lnSpc>
              <a:spcBef>
                <a:spcPts val="300"/>
              </a:spcBef>
              <a:spcAft>
                <a:spcPts val="0"/>
              </a:spcAft>
              <a:buClr>
                <a:schemeClr val="dk1"/>
              </a:buClr>
              <a:buSzPts val="1500"/>
              <a:buChar char="–"/>
            </a:pPr>
            <a:r>
              <a:rPr lang="en-US" sz="1500"/>
              <a:t>linear constraints solvable in polynomial time </a:t>
            </a:r>
            <a:endParaRPr/>
          </a:p>
        </p:txBody>
      </p:sp>
    </p:spTree>
  </p:cSld>
  <p:clrMapOvr>
    <a:masterClrMapping/>
  </p:clrMapOvr>
</p:sld>
</file>

<file path=ppt/slides/slide2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2" name="Shape 4152"/>
        <p:cNvGrpSpPr/>
        <p:nvPr/>
      </p:nvGrpSpPr>
      <p:grpSpPr>
        <a:xfrm>
          <a:off x="0" y="0"/>
          <a:ext cx="0" cy="0"/>
          <a:chOff x="0" y="0"/>
          <a:chExt cx="0" cy="0"/>
        </a:xfrm>
      </p:grpSpPr>
      <p:sp>
        <p:nvSpPr>
          <p:cNvPr id="4153" name="Google Shape;4153;p275"/>
          <p:cNvSpPr txBox="1"/>
          <p:nvPr>
            <p:ph type="title"/>
          </p:nvPr>
        </p:nvSpPr>
        <p:spPr>
          <a:xfrm>
            <a:off x="990600" y="228600"/>
            <a:ext cx="6905353" cy="43155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5554"/>
              <a:buNone/>
            </a:pPr>
            <a:r>
              <a:rPr b="1" lang="en-US"/>
              <a:t>Varieties of constraints</a:t>
            </a:r>
            <a:endParaRPr/>
          </a:p>
        </p:txBody>
      </p:sp>
      <p:sp>
        <p:nvSpPr>
          <p:cNvPr id="4154" name="Google Shape;4154;p275"/>
          <p:cNvSpPr txBox="1"/>
          <p:nvPr>
            <p:ph idx="1" type="body"/>
          </p:nvPr>
        </p:nvSpPr>
        <p:spPr>
          <a:xfrm>
            <a:off x="457200" y="9906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accent2"/>
              </a:buClr>
              <a:buSzPts val="3200"/>
              <a:buChar char="•"/>
            </a:pPr>
            <a:r>
              <a:rPr lang="en-US">
                <a:solidFill>
                  <a:schemeClr val="accent2"/>
                </a:solidFill>
              </a:rPr>
              <a:t>Unary</a:t>
            </a:r>
            <a:r>
              <a:rPr lang="en-US"/>
              <a:t> constraints involve a single variable, </a:t>
            </a:r>
            <a:endParaRPr/>
          </a:p>
          <a:p>
            <a:pPr indent="-285750" lvl="1" marL="742950" rtl="0" algn="l">
              <a:lnSpc>
                <a:spcPct val="100000"/>
              </a:lnSpc>
              <a:spcBef>
                <a:spcPts val="560"/>
              </a:spcBef>
              <a:spcAft>
                <a:spcPts val="0"/>
              </a:spcAft>
              <a:buClr>
                <a:schemeClr val="dk1"/>
              </a:buClr>
              <a:buSzPts val="2800"/>
              <a:buChar char="–"/>
            </a:pPr>
            <a:r>
              <a:rPr lang="en-US"/>
              <a:t>e.g., SA ≠ green</a:t>
            </a:r>
            <a:endParaRPr/>
          </a:p>
          <a:p>
            <a:pPr indent="-139700" lvl="0" marL="342900" rtl="0" algn="l">
              <a:lnSpc>
                <a:spcPct val="100000"/>
              </a:lnSpc>
              <a:spcBef>
                <a:spcPts val="640"/>
              </a:spcBef>
              <a:spcAft>
                <a:spcPts val="0"/>
              </a:spcAft>
              <a:buClr>
                <a:schemeClr val="dk1"/>
              </a:buClr>
              <a:buSzPts val="3200"/>
              <a:buNone/>
            </a:pPr>
            <a:r>
              <a:t/>
            </a:r>
            <a:endParaRPr>
              <a:solidFill>
                <a:schemeClr val="accent2"/>
              </a:solidFill>
            </a:endParaRPr>
          </a:p>
          <a:p>
            <a:pPr indent="-342900" lvl="0" marL="342900" rtl="0" algn="l">
              <a:lnSpc>
                <a:spcPct val="100000"/>
              </a:lnSpc>
              <a:spcBef>
                <a:spcPts val="640"/>
              </a:spcBef>
              <a:spcAft>
                <a:spcPts val="0"/>
              </a:spcAft>
              <a:buClr>
                <a:schemeClr val="accent2"/>
              </a:buClr>
              <a:buSzPts val="3200"/>
              <a:buChar char="•"/>
            </a:pPr>
            <a:r>
              <a:rPr lang="en-US">
                <a:solidFill>
                  <a:schemeClr val="accent2"/>
                </a:solidFill>
              </a:rPr>
              <a:t>Binary</a:t>
            </a:r>
            <a:r>
              <a:rPr lang="en-US"/>
              <a:t> constraints involve pairs of variables,</a:t>
            </a:r>
            <a:endParaRPr/>
          </a:p>
          <a:p>
            <a:pPr indent="-285750" lvl="1" marL="742950" rtl="0" algn="l">
              <a:lnSpc>
                <a:spcPct val="100000"/>
              </a:lnSpc>
              <a:spcBef>
                <a:spcPts val="560"/>
              </a:spcBef>
              <a:spcAft>
                <a:spcPts val="0"/>
              </a:spcAft>
              <a:buClr>
                <a:schemeClr val="dk1"/>
              </a:buClr>
              <a:buSzPts val="2800"/>
              <a:buChar char="–"/>
            </a:pPr>
            <a:r>
              <a:rPr lang="en-US"/>
              <a:t>e.g., SA ≠ WA</a:t>
            </a:r>
            <a:endParaRPr/>
          </a:p>
          <a:p>
            <a:pPr indent="-107950" lvl="1" marL="742950" rtl="0" algn="l">
              <a:lnSpc>
                <a:spcPct val="100000"/>
              </a:lnSpc>
              <a:spcBef>
                <a:spcPts val="560"/>
              </a:spcBef>
              <a:spcAft>
                <a:spcPts val="0"/>
              </a:spcAft>
              <a:buClr>
                <a:schemeClr val="dk1"/>
              </a:buClr>
              <a:buSzPts val="2800"/>
              <a:buNone/>
            </a:pPr>
            <a:r>
              <a:t/>
            </a:r>
            <a:endParaRPr/>
          </a:p>
          <a:p>
            <a:pPr indent="-342900" lvl="0" marL="342900" rtl="0" algn="l">
              <a:lnSpc>
                <a:spcPct val="100000"/>
              </a:lnSpc>
              <a:spcBef>
                <a:spcPts val="640"/>
              </a:spcBef>
              <a:spcAft>
                <a:spcPts val="0"/>
              </a:spcAft>
              <a:buClr>
                <a:schemeClr val="accent2"/>
              </a:buClr>
              <a:buSzPts val="3200"/>
              <a:buChar char="•"/>
            </a:pPr>
            <a:r>
              <a:rPr lang="en-US">
                <a:solidFill>
                  <a:schemeClr val="accent2"/>
                </a:solidFill>
              </a:rPr>
              <a:t>Higher-order</a:t>
            </a:r>
            <a:r>
              <a:rPr lang="en-US"/>
              <a:t> constraints involve 3 or more variables,</a:t>
            </a:r>
            <a:endParaRPr/>
          </a:p>
          <a:p>
            <a:pPr indent="-285750" lvl="1" marL="742950" rtl="0" algn="l">
              <a:lnSpc>
                <a:spcPct val="100000"/>
              </a:lnSpc>
              <a:spcBef>
                <a:spcPts val="560"/>
              </a:spcBef>
              <a:spcAft>
                <a:spcPts val="0"/>
              </a:spcAft>
              <a:buClr>
                <a:schemeClr val="dk1"/>
              </a:buClr>
              <a:buSzPts val="2800"/>
              <a:buChar char="–"/>
            </a:pPr>
            <a:r>
              <a:rPr lang="en-US"/>
              <a:t>e.g., crypt arithmetic column constraints</a:t>
            </a:r>
            <a:endParaRPr/>
          </a:p>
        </p:txBody>
      </p:sp>
    </p:spTree>
  </p:cSld>
  <p:clrMapOvr>
    <a:masterClrMapping/>
  </p:clrMapOvr>
</p:sld>
</file>

<file path=ppt/slides/slide2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8" name="Shape 4158"/>
        <p:cNvGrpSpPr/>
        <p:nvPr/>
      </p:nvGrpSpPr>
      <p:grpSpPr>
        <a:xfrm>
          <a:off x="0" y="0"/>
          <a:ext cx="0" cy="0"/>
          <a:chOff x="0" y="0"/>
          <a:chExt cx="0" cy="0"/>
        </a:xfrm>
      </p:grpSpPr>
      <p:sp>
        <p:nvSpPr>
          <p:cNvPr id="4159" name="Google Shape;4159;p276"/>
          <p:cNvSpPr txBox="1"/>
          <p:nvPr>
            <p:ph type="title"/>
          </p:nvPr>
        </p:nvSpPr>
        <p:spPr>
          <a:xfrm>
            <a:off x="1485900" y="511942"/>
            <a:ext cx="6172200" cy="30837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5554"/>
              <a:buNone/>
            </a:pPr>
            <a:r>
              <a:rPr lang="en-US"/>
              <a:t>Example: Cryptarithmetic</a:t>
            </a:r>
            <a:endParaRPr/>
          </a:p>
        </p:txBody>
      </p:sp>
      <p:pic>
        <p:nvPicPr>
          <p:cNvPr descr="cryptarithmetic" id="4160" name="Google Shape;4160;p276"/>
          <p:cNvPicPr preferRelativeResize="0"/>
          <p:nvPr/>
        </p:nvPicPr>
        <p:blipFill rotWithShape="1">
          <a:blip r:embed="rId3">
            <a:alphaModFix/>
          </a:blip>
          <a:srcRect b="0" l="0" r="0" t="0"/>
          <a:stretch/>
        </p:blipFill>
        <p:spPr>
          <a:xfrm>
            <a:off x="2286000" y="1358485"/>
            <a:ext cx="4572000" cy="1660922"/>
          </a:xfrm>
          <a:prstGeom prst="rect">
            <a:avLst/>
          </a:prstGeom>
          <a:noFill/>
          <a:ln>
            <a:noFill/>
          </a:ln>
        </p:spPr>
      </p:pic>
      <p:sp>
        <p:nvSpPr>
          <p:cNvPr id="4161" name="Google Shape;4161;p276"/>
          <p:cNvSpPr txBox="1"/>
          <p:nvPr>
            <p:ph idx="1" type="body"/>
          </p:nvPr>
        </p:nvSpPr>
        <p:spPr>
          <a:xfrm>
            <a:off x="411481" y="2743200"/>
            <a:ext cx="8621486" cy="3257550"/>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accent2"/>
              </a:buClr>
              <a:buSzPts val="1800"/>
              <a:buChar char="•"/>
            </a:pPr>
            <a:r>
              <a:rPr lang="en-US" sz="1800">
                <a:solidFill>
                  <a:schemeClr val="accent2"/>
                </a:solidFill>
              </a:rPr>
              <a:t>Variables</a:t>
            </a:r>
            <a:r>
              <a:rPr lang="en-US" sz="1800"/>
              <a:t>:</a:t>
            </a:r>
            <a:r>
              <a:rPr i="1" lang="en-US" sz="1800"/>
              <a:t> F T U W R O X</a:t>
            </a:r>
            <a:r>
              <a:rPr baseline="-25000" i="1" lang="en-US" sz="1800"/>
              <a:t>1</a:t>
            </a:r>
            <a:r>
              <a:rPr i="1" lang="en-US" sz="1800"/>
              <a:t> X</a:t>
            </a:r>
            <a:r>
              <a:rPr baseline="-25000" i="1" lang="en-US" sz="1800"/>
              <a:t>2 </a:t>
            </a:r>
            <a:r>
              <a:rPr i="1" lang="en-US" sz="1800"/>
              <a:t>X</a:t>
            </a:r>
            <a:r>
              <a:rPr baseline="-25000" i="1" lang="en-US" sz="1800"/>
              <a:t>3</a:t>
            </a:r>
            <a:endParaRPr i="1" sz="1800"/>
          </a:p>
          <a:p>
            <a:pPr indent="-342900" lvl="0" marL="342900" rtl="0" algn="l">
              <a:lnSpc>
                <a:spcPct val="90000"/>
              </a:lnSpc>
              <a:spcBef>
                <a:spcPts val="360"/>
              </a:spcBef>
              <a:spcAft>
                <a:spcPts val="0"/>
              </a:spcAft>
              <a:buClr>
                <a:schemeClr val="accent2"/>
              </a:buClr>
              <a:buSzPts val="1800"/>
              <a:buChar char="•"/>
            </a:pPr>
            <a:r>
              <a:rPr lang="en-US" sz="1800">
                <a:solidFill>
                  <a:schemeClr val="accent2"/>
                </a:solidFill>
              </a:rPr>
              <a:t>Domains</a:t>
            </a:r>
            <a:r>
              <a:rPr lang="en-US" sz="1800"/>
              <a:t>: {</a:t>
            </a:r>
            <a:r>
              <a:rPr i="1" lang="en-US" sz="1800"/>
              <a:t>0,1,2,3,4,5,6,7,8,9</a:t>
            </a:r>
            <a:r>
              <a:rPr lang="en-US" sz="1800"/>
              <a:t>}</a:t>
            </a:r>
            <a:endParaRPr/>
          </a:p>
          <a:p>
            <a:pPr indent="-342900" lvl="0" marL="342900" rtl="0" algn="l">
              <a:lnSpc>
                <a:spcPct val="90000"/>
              </a:lnSpc>
              <a:spcBef>
                <a:spcPts val="360"/>
              </a:spcBef>
              <a:spcAft>
                <a:spcPts val="0"/>
              </a:spcAft>
              <a:buClr>
                <a:schemeClr val="accent2"/>
              </a:buClr>
              <a:buSzPts val="1800"/>
              <a:buChar char="•"/>
            </a:pPr>
            <a:r>
              <a:rPr lang="en-US" sz="1800">
                <a:solidFill>
                  <a:schemeClr val="accent2"/>
                </a:solidFill>
              </a:rPr>
              <a:t>Constraints</a:t>
            </a:r>
            <a:r>
              <a:rPr lang="en-US" sz="1800"/>
              <a:t>: </a:t>
            </a:r>
            <a:r>
              <a:rPr i="1" lang="en-US" sz="1800"/>
              <a:t>Alldiff (F,T,U,W,R,O)</a:t>
            </a:r>
            <a:endParaRPr sz="1800"/>
          </a:p>
          <a:p>
            <a:pPr indent="-228600" lvl="0" marL="342900" rtl="0" algn="l">
              <a:lnSpc>
                <a:spcPct val="90000"/>
              </a:lnSpc>
              <a:spcBef>
                <a:spcPts val="360"/>
              </a:spcBef>
              <a:spcAft>
                <a:spcPts val="0"/>
              </a:spcAft>
              <a:buClr>
                <a:schemeClr val="dk1"/>
              </a:buClr>
              <a:buSzPts val="1800"/>
              <a:buNone/>
            </a:pPr>
            <a:r>
              <a:t/>
            </a:r>
            <a:endParaRPr sz="1800"/>
          </a:p>
          <a:p>
            <a:pPr indent="-285750" lvl="1" marL="742950" rtl="0" algn="l">
              <a:lnSpc>
                <a:spcPct val="90000"/>
              </a:lnSpc>
              <a:spcBef>
                <a:spcPts val="300"/>
              </a:spcBef>
              <a:spcAft>
                <a:spcPts val="0"/>
              </a:spcAft>
              <a:buClr>
                <a:schemeClr val="dk1"/>
              </a:buClr>
              <a:buSzPts val="1500"/>
              <a:buChar char="–"/>
            </a:pPr>
            <a:r>
              <a:rPr i="1" lang="en-US" sz="1500"/>
              <a:t>O + O = R + 10 </a:t>
            </a:r>
            <a:r>
              <a:rPr i="1" lang="en-US" sz="1500">
                <a:latin typeface="Arial"/>
                <a:ea typeface="Arial"/>
                <a:cs typeface="Arial"/>
                <a:sym typeface="Arial"/>
              </a:rPr>
              <a:t>·</a:t>
            </a:r>
            <a:r>
              <a:rPr i="1" lang="en-US" sz="1500"/>
              <a:t> X</a:t>
            </a:r>
            <a:r>
              <a:rPr baseline="-25000" i="1" lang="en-US" sz="1500"/>
              <a:t>1</a:t>
            </a:r>
            <a:endParaRPr i="1" sz="1500"/>
          </a:p>
          <a:p>
            <a:pPr indent="-285750" lvl="1" marL="742950" rtl="0" algn="l">
              <a:lnSpc>
                <a:spcPct val="90000"/>
              </a:lnSpc>
              <a:spcBef>
                <a:spcPts val="300"/>
              </a:spcBef>
              <a:spcAft>
                <a:spcPts val="0"/>
              </a:spcAft>
              <a:buClr>
                <a:schemeClr val="dk1"/>
              </a:buClr>
              <a:buSzPts val="1500"/>
              <a:buChar char="–"/>
            </a:pPr>
            <a:r>
              <a:rPr i="1" lang="en-US" sz="1500"/>
              <a:t>X</a:t>
            </a:r>
            <a:r>
              <a:rPr baseline="-25000" i="1" lang="en-US" sz="1500"/>
              <a:t>1</a:t>
            </a:r>
            <a:r>
              <a:rPr i="1" lang="en-US" sz="1500"/>
              <a:t> + W + W = U + 10 </a:t>
            </a:r>
            <a:r>
              <a:rPr i="1" lang="en-US" sz="1500">
                <a:latin typeface="Arial"/>
                <a:ea typeface="Arial"/>
                <a:cs typeface="Arial"/>
                <a:sym typeface="Arial"/>
              </a:rPr>
              <a:t>·</a:t>
            </a:r>
            <a:r>
              <a:rPr i="1" lang="en-US" sz="1500"/>
              <a:t> X</a:t>
            </a:r>
            <a:r>
              <a:rPr baseline="-25000" i="1" lang="en-US" sz="1500"/>
              <a:t>2</a:t>
            </a:r>
            <a:endParaRPr i="1" sz="1500"/>
          </a:p>
          <a:p>
            <a:pPr indent="-285750" lvl="1" marL="742950" rtl="0" algn="l">
              <a:lnSpc>
                <a:spcPct val="90000"/>
              </a:lnSpc>
              <a:spcBef>
                <a:spcPts val="300"/>
              </a:spcBef>
              <a:spcAft>
                <a:spcPts val="0"/>
              </a:spcAft>
              <a:buClr>
                <a:schemeClr val="dk1"/>
              </a:buClr>
              <a:buSzPts val="1500"/>
              <a:buChar char="–"/>
            </a:pPr>
            <a:r>
              <a:rPr i="1" lang="en-US" sz="1500"/>
              <a:t>X</a:t>
            </a:r>
            <a:r>
              <a:rPr baseline="-25000" i="1" lang="en-US" sz="1500"/>
              <a:t>2</a:t>
            </a:r>
            <a:r>
              <a:rPr i="1" lang="en-US" sz="1500"/>
              <a:t> + T + T </a:t>
            </a:r>
            <a:r>
              <a:rPr lang="en-US" sz="1500"/>
              <a:t>= </a:t>
            </a:r>
            <a:r>
              <a:rPr i="1" lang="en-US" sz="1500"/>
              <a:t>O + 10 </a:t>
            </a:r>
            <a:r>
              <a:rPr i="1" lang="en-US" sz="1500">
                <a:latin typeface="Arial"/>
                <a:ea typeface="Arial"/>
                <a:cs typeface="Arial"/>
                <a:sym typeface="Arial"/>
              </a:rPr>
              <a:t>·</a:t>
            </a:r>
            <a:r>
              <a:rPr i="1" lang="en-US" sz="1500"/>
              <a:t> X</a:t>
            </a:r>
            <a:r>
              <a:rPr baseline="-25000" i="1" lang="en-US" sz="1500"/>
              <a:t>3</a:t>
            </a:r>
            <a:endParaRPr/>
          </a:p>
          <a:p>
            <a:pPr indent="-285750" lvl="1" marL="742950" rtl="0" algn="l">
              <a:lnSpc>
                <a:spcPct val="90000"/>
              </a:lnSpc>
              <a:spcBef>
                <a:spcPts val="300"/>
              </a:spcBef>
              <a:spcAft>
                <a:spcPts val="0"/>
              </a:spcAft>
              <a:buClr>
                <a:schemeClr val="dk1"/>
              </a:buClr>
              <a:buSzPts val="1500"/>
              <a:buChar char="–"/>
            </a:pPr>
            <a:r>
              <a:rPr i="1" lang="en-US" sz="1500"/>
              <a:t>X</a:t>
            </a:r>
            <a:r>
              <a:rPr baseline="-25000" i="1" lang="en-US" sz="1500"/>
              <a:t>3</a:t>
            </a:r>
            <a:r>
              <a:rPr lang="en-US" sz="1500"/>
              <a:t> = </a:t>
            </a:r>
            <a:r>
              <a:rPr i="1" lang="en-US" sz="1500"/>
              <a:t>F</a:t>
            </a:r>
            <a:r>
              <a:rPr lang="en-US" sz="1500"/>
              <a:t>, </a:t>
            </a:r>
            <a:r>
              <a:rPr i="1" lang="en-US" sz="1500"/>
              <a:t>T </a:t>
            </a:r>
            <a:r>
              <a:rPr lang="en-US" sz="1500"/>
              <a:t>≠ 0, </a:t>
            </a:r>
            <a:r>
              <a:rPr i="1" lang="en-US" sz="1500"/>
              <a:t>F</a:t>
            </a:r>
            <a:r>
              <a:rPr lang="en-US" sz="1500"/>
              <a:t> ≠ 0</a:t>
            </a:r>
            <a:endParaRPr/>
          </a:p>
        </p:txBody>
      </p:sp>
    </p:spTree>
  </p:cSld>
  <p:clrMapOvr>
    <a:masterClrMapping/>
  </p:clrMapOvr>
</p:sld>
</file>

<file path=ppt/slides/slide2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5" name="Shape 4165"/>
        <p:cNvGrpSpPr/>
        <p:nvPr/>
      </p:nvGrpSpPr>
      <p:grpSpPr>
        <a:xfrm>
          <a:off x="0" y="0"/>
          <a:ext cx="0" cy="0"/>
          <a:chOff x="0" y="0"/>
          <a:chExt cx="0" cy="0"/>
        </a:xfrm>
      </p:grpSpPr>
      <p:sp>
        <p:nvSpPr>
          <p:cNvPr id="4166" name="Google Shape;4166;p277"/>
          <p:cNvSpPr txBox="1"/>
          <p:nvPr>
            <p:ph type="title"/>
          </p:nvPr>
        </p:nvSpPr>
        <p:spPr>
          <a:xfrm>
            <a:off x="628651" y="1131094"/>
            <a:ext cx="7160078" cy="50013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5554"/>
              <a:buNone/>
            </a:pPr>
            <a:r>
              <a:rPr b="1" lang="en-US"/>
              <a:t>Real-world CSPs Examples</a:t>
            </a:r>
            <a:endParaRPr/>
          </a:p>
        </p:txBody>
      </p:sp>
      <p:sp>
        <p:nvSpPr>
          <p:cNvPr id="4167" name="Google Shape;4167;p277"/>
          <p:cNvSpPr txBox="1"/>
          <p:nvPr>
            <p:ph idx="1" type="body"/>
          </p:nvPr>
        </p:nvSpPr>
        <p:spPr>
          <a:xfrm>
            <a:off x="628650" y="2045970"/>
            <a:ext cx="7679327" cy="3200400"/>
          </a:xfrm>
          <a:prstGeom prst="rect">
            <a:avLst/>
          </a:prstGeom>
          <a:noFill/>
          <a:ln>
            <a:noFill/>
          </a:ln>
        </p:spPr>
        <p:txBody>
          <a:bodyPr anchorCtr="0" anchor="t" bIns="45700" lIns="91425" spcFirstLastPara="1" rIns="91425" wrap="square" tIns="45700">
            <a:normAutofit/>
          </a:bodyPr>
          <a:lstStyle/>
          <a:p>
            <a:pPr indent="-342900" lvl="0" marL="342900" rtl="0" algn="l">
              <a:lnSpc>
                <a:spcPct val="80000"/>
              </a:lnSpc>
              <a:spcBef>
                <a:spcPts val="0"/>
              </a:spcBef>
              <a:spcAft>
                <a:spcPts val="0"/>
              </a:spcAft>
              <a:buClr>
                <a:schemeClr val="dk1"/>
              </a:buClr>
              <a:buSzPts val="1800"/>
              <a:buChar char="•"/>
            </a:pPr>
            <a:r>
              <a:rPr lang="en-US" sz="1800"/>
              <a:t>Assignment problems</a:t>
            </a:r>
            <a:endParaRPr/>
          </a:p>
          <a:p>
            <a:pPr indent="0" lvl="1" marL="342900" rtl="0" algn="l">
              <a:lnSpc>
                <a:spcPct val="80000"/>
              </a:lnSpc>
              <a:spcBef>
                <a:spcPts val="300"/>
              </a:spcBef>
              <a:spcAft>
                <a:spcPts val="0"/>
              </a:spcAft>
              <a:buClr>
                <a:schemeClr val="dk1"/>
              </a:buClr>
              <a:buSzPts val="1500"/>
              <a:buNone/>
            </a:pPr>
            <a:r>
              <a:rPr lang="en-US" sz="1500"/>
              <a:t>e.g., who teaches what class</a:t>
            </a:r>
            <a:endParaRPr/>
          </a:p>
          <a:p>
            <a:pPr indent="0" lvl="1" marL="342900" rtl="0" algn="l">
              <a:lnSpc>
                <a:spcPct val="80000"/>
              </a:lnSpc>
              <a:spcBef>
                <a:spcPts val="300"/>
              </a:spcBef>
              <a:spcAft>
                <a:spcPts val="0"/>
              </a:spcAft>
              <a:buClr>
                <a:schemeClr val="dk1"/>
              </a:buClr>
              <a:buSzPts val="1500"/>
              <a:buNone/>
            </a:pPr>
            <a:r>
              <a:t/>
            </a:r>
            <a:endParaRPr sz="1500"/>
          </a:p>
          <a:p>
            <a:pPr indent="-342900" lvl="0" marL="342900" rtl="0" algn="l">
              <a:lnSpc>
                <a:spcPct val="80000"/>
              </a:lnSpc>
              <a:spcBef>
                <a:spcPts val="360"/>
              </a:spcBef>
              <a:spcAft>
                <a:spcPts val="0"/>
              </a:spcAft>
              <a:buClr>
                <a:schemeClr val="dk1"/>
              </a:buClr>
              <a:buSzPts val="1800"/>
              <a:buChar char="•"/>
            </a:pPr>
            <a:r>
              <a:rPr lang="en-US" sz="1800"/>
              <a:t>Timetabling problems</a:t>
            </a:r>
            <a:endParaRPr/>
          </a:p>
          <a:p>
            <a:pPr indent="0" lvl="1" marL="342900" rtl="0" algn="l">
              <a:lnSpc>
                <a:spcPct val="80000"/>
              </a:lnSpc>
              <a:spcBef>
                <a:spcPts val="240"/>
              </a:spcBef>
              <a:spcAft>
                <a:spcPts val="0"/>
              </a:spcAft>
              <a:buClr>
                <a:schemeClr val="dk1"/>
              </a:buClr>
              <a:buSzPts val="1200"/>
              <a:buNone/>
            </a:pPr>
            <a:r>
              <a:rPr lang="en-US" sz="1200"/>
              <a:t>e.g., which class is offered when and where?</a:t>
            </a:r>
            <a:endParaRPr/>
          </a:p>
          <a:p>
            <a:pPr indent="0" lvl="1" marL="342900" rtl="0" algn="l">
              <a:lnSpc>
                <a:spcPct val="80000"/>
              </a:lnSpc>
              <a:spcBef>
                <a:spcPts val="240"/>
              </a:spcBef>
              <a:spcAft>
                <a:spcPts val="0"/>
              </a:spcAft>
              <a:buClr>
                <a:schemeClr val="dk1"/>
              </a:buClr>
              <a:buSzPts val="1200"/>
              <a:buNone/>
            </a:pPr>
            <a:r>
              <a:t/>
            </a:r>
            <a:endParaRPr sz="1200"/>
          </a:p>
          <a:p>
            <a:pPr indent="-342900" lvl="0" marL="342900" rtl="0" algn="l">
              <a:lnSpc>
                <a:spcPct val="80000"/>
              </a:lnSpc>
              <a:spcBef>
                <a:spcPts val="360"/>
              </a:spcBef>
              <a:spcAft>
                <a:spcPts val="0"/>
              </a:spcAft>
              <a:buClr>
                <a:schemeClr val="dk1"/>
              </a:buClr>
              <a:buSzPts val="1800"/>
              <a:buChar char="•"/>
            </a:pPr>
            <a:r>
              <a:rPr lang="en-US" sz="1800"/>
              <a:t>Transportation scheduling</a:t>
            </a:r>
            <a:endParaRPr/>
          </a:p>
          <a:p>
            <a:pPr indent="0" lvl="0" marL="0" rtl="0" algn="l">
              <a:lnSpc>
                <a:spcPct val="80000"/>
              </a:lnSpc>
              <a:spcBef>
                <a:spcPts val="360"/>
              </a:spcBef>
              <a:spcAft>
                <a:spcPts val="0"/>
              </a:spcAft>
              <a:buClr>
                <a:schemeClr val="dk1"/>
              </a:buClr>
              <a:buSzPts val="1800"/>
              <a:buNone/>
            </a:pPr>
            <a:r>
              <a:t/>
            </a:r>
            <a:endParaRPr sz="1800"/>
          </a:p>
          <a:p>
            <a:pPr indent="-342900" lvl="0" marL="342900" rtl="0" algn="l">
              <a:lnSpc>
                <a:spcPct val="80000"/>
              </a:lnSpc>
              <a:spcBef>
                <a:spcPts val="360"/>
              </a:spcBef>
              <a:spcAft>
                <a:spcPts val="0"/>
              </a:spcAft>
              <a:buClr>
                <a:schemeClr val="dk1"/>
              </a:buClr>
              <a:buSzPts val="1800"/>
              <a:buChar char="•"/>
            </a:pPr>
            <a:r>
              <a:rPr lang="en-US" sz="1800"/>
              <a:t>Factory scheduling</a:t>
            </a:r>
            <a:endParaRPr/>
          </a:p>
          <a:p>
            <a:pPr indent="0" lvl="0" marL="0" rtl="0" algn="l">
              <a:lnSpc>
                <a:spcPct val="80000"/>
              </a:lnSpc>
              <a:spcBef>
                <a:spcPts val="360"/>
              </a:spcBef>
              <a:spcAft>
                <a:spcPts val="0"/>
              </a:spcAft>
              <a:buClr>
                <a:schemeClr val="dk1"/>
              </a:buClr>
              <a:buSzPts val="1800"/>
              <a:buNone/>
            </a:pPr>
            <a:r>
              <a:t/>
            </a:r>
            <a:endParaRPr sz="1800"/>
          </a:p>
          <a:p>
            <a:pPr indent="-342900" lvl="0" marL="342900" rtl="0" algn="l">
              <a:lnSpc>
                <a:spcPct val="80000"/>
              </a:lnSpc>
              <a:spcBef>
                <a:spcPts val="360"/>
              </a:spcBef>
              <a:spcAft>
                <a:spcPts val="0"/>
              </a:spcAft>
              <a:buClr>
                <a:schemeClr val="dk1"/>
              </a:buClr>
              <a:buSzPts val="1800"/>
              <a:buChar char="•"/>
            </a:pPr>
            <a:r>
              <a:rPr lang="en-US" sz="1800"/>
              <a:t>Notice that many real-world problems involve real-valued variables</a:t>
            </a:r>
            <a:endParaRPr/>
          </a:p>
        </p:txBody>
      </p:sp>
    </p:spTree>
  </p:cSld>
  <p:clrMapOvr>
    <a:masterClrMapping/>
  </p:clrMapOvr>
</p:sld>
</file>

<file path=ppt/slides/slide2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1" name="Shape 4171"/>
        <p:cNvGrpSpPr/>
        <p:nvPr/>
      </p:nvGrpSpPr>
      <p:grpSpPr>
        <a:xfrm>
          <a:off x="0" y="0"/>
          <a:ext cx="0" cy="0"/>
          <a:chOff x="0" y="0"/>
          <a:chExt cx="0" cy="0"/>
        </a:xfrm>
      </p:grpSpPr>
      <p:sp>
        <p:nvSpPr>
          <p:cNvPr id="4172" name="Google Shape;4172;p278"/>
          <p:cNvSpPr txBox="1"/>
          <p:nvPr>
            <p:ph type="title"/>
          </p:nvPr>
        </p:nvSpPr>
        <p:spPr>
          <a:xfrm>
            <a:off x="628650" y="1131094"/>
            <a:ext cx="7169876" cy="421754"/>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7612"/>
              <a:buNone/>
            </a:pPr>
            <a:r>
              <a:rPr b="1" lang="en-US" sz="2700"/>
              <a:t>Backtracking</a:t>
            </a:r>
            <a:r>
              <a:rPr lang="en-US"/>
              <a:t> </a:t>
            </a:r>
            <a:r>
              <a:rPr b="1" lang="en-US" sz="2700"/>
              <a:t>search</a:t>
            </a:r>
            <a:endParaRPr/>
          </a:p>
        </p:txBody>
      </p:sp>
      <p:sp>
        <p:nvSpPr>
          <p:cNvPr id="4173" name="Google Shape;4173;p278"/>
          <p:cNvSpPr txBox="1"/>
          <p:nvPr>
            <p:ph idx="1" type="body"/>
          </p:nvPr>
        </p:nvSpPr>
        <p:spPr>
          <a:xfrm>
            <a:off x="362495" y="1920479"/>
            <a:ext cx="8425542" cy="360045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1800"/>
              <a:buChar char="•"/>
            </a:pPr>
            <a:r>
              <a:rPr lang="en-US" sz="1800"/>
              <a:t>Variable assignments are </a:t>
            </a:r>
            <a:r>
              <a:rPr lang="en-US" sz="1800">
                <a:solidFill>
                  <a:schemeClr val="accent2"/>
                </a:solidFill>
              </a:rPr>
              <a:t>commutative</a:t>
            </a:r>
            <a:r>
              <a:rPr lang="en-US" sz="1800"/>
              <a:t>, </a:t>
            </a:r>
            <a:r>
              <a:rPr lang="en-US"/>
              <a:t>e.g. </a:t>
            </a:r>
            <a:r>
              <a:rPr i="1" lang="en-US"/>
              <a:t>a</a:t>
            </a:r>
            <a:r>
              <a:rPr lang="en-US"/>
              <a:t> × </a:t>
            </a:r>
            <a:r>
              <a:rPr i="1" lang="en-US"/>
              <a:t>b</a:t>
            </a:r>
            <a:r>
              <a:rPr lang="en-US"/>
              <a:t> = </a:t>
            </a:r>
            <a:r>
              <a:rPr i="1" lang="en-US"/>
              <a:t>b</a:t>
            </a:r>
            <a:r>
              <a:rPr lang="en-US"/>
              <a:t> × </a:t>
            </a:r>
            <a:r>
              <a:rPr i="1" lang="en-US"/>
              <a:t>a</a:t>
            </a:r>
            <a:r>
              <a:rPr lang="en-US"/>
              <a:t>.</a:t>
            </a:r>
            <a:endParaRPr sz="1800"/>
          </a:p>
          <a:p>
            <a:pPr indent="-342900" lvl="0" marL="342900" rtl="0" algn="l">
              <a:lnSpc>
                <a:spcPct val="90000"/>
              </a:lnSpc>
              <a:spcBef>
                <a:spcPts val="360"/>
              </a:spcBef>
              <a:spcAft>
                <a:spcPts val="0"/>
              </a:spcAft>
              <a:buClr>
                <a:schemeClr val="dk1"/>
              </a:buClr>
              <a:buSzPts val="1500"/>
              <a:buFont typeface="Calibri"/>
              <a:buNone/>
            </a:pPr>
            <a:r>
              <a:rPr lang="en-US" sz="1500"/>
              <a:t>	eg: [ WA = red then NT = green ] same as [ NT = green then WA = red ]</a:t>
            </a:r>
            <a:br>
              <a:rPr lang="en-US" sz="1800"/>
            </a:br>
            <a:endParaRPr/>
          </a:p>
          <a:p>
            <a:pPr indent="-342900" lvl="0" marL="342900" rtl="0" algn="l">
              <a:lnSpc>
                <a:spcPct val="90000"/>
              </a:lnSpc>
              <a:spcBef>
                <a:spcPts val="360"/>
              </a:spcBef>
              <a:spcAft>
                <a:spcPts val="0"/>
              </a:spcAft>
              <a:buClr>
                <a:schemeClr val="dk1"/>
              </a:buClr>
              <a:buSzPts val="1800"/>
              <a:buChar char="•"/>
            </a:pPr>
            <a:r>
              <a:rPr lang="en-US" sz="1800"/>
              <a:t>Only need to consider assignments to a single variable at each node</a:t>
            </a:r>
            <a:endParaRPr/>
          </a:p>
          <a:p>
            <a:pPr indent="-228600" lvl="0" marL="342900" rtl="0" algn="l">
              <a:lnSpc>
                <a:spcPct val="90000"/>
              </a:lnSpc>
              <a:spcBef>
                <a:spcPts val="360"/>
              </a:spcBef>
              <a:spcAft>
                <a:spcPts val="0"/>
              </a:spcAft>
              <a:buClr>
                <a:schemeClr val="dk1"/>
              </a:buClr>
              <a:buSzPts val="1800"/>
              <a:buNone/>
            </a:pPr>
            <a:r>
              <a:t/>
            </a:r>
            <a:endParaRPr sz="1800"/>
          </a:p>
          <a:p>
            <a:pPr indent="-342900" lvl="0" marL="342900" rtl="0" algn="l">
              <a:lnSpc>
                <a:spcPct val="90000"/>
              </a:lnSpc>
              <a:spcBef>
                <a:spcPts val="360"/>
              </a:spcBef>
              <a:spcAft>
                <a:spcPts val="0"/>
              </a:spcAft>
              <a:buClr>
                <a:schemeClr val="dk1"/>
              </a:buClr>
              <a:buSzPts val="1800"/>
              <a:buChar char="•"/>
            </a:pPr>
            <a:r>
              <a:rPr lang="en-US" sz="1800"/>
              <a:t>Depth-first search for CSPs with single-variable assignments is called </a:t>
            </a:r>
            <a:r>
              <a:rPr lang="en-US" sz="1800">
                <a:solidFill>
                  <a:schemeClr val="accent2"/>
                </a:solidFill>
              </a:rPr>
              <a:t>backtracking</a:t>
            </a:r>
            <a:r>
              <a:rPr lang="en-US" sz="1800"/>
              <a:t> search</a:t>
            </a:r>
            <a:endParaRPr/>
          </a:p>
          <a:p>
            <a:pPr indent="-228600" lvl="0" marL="342900" rtl="0" algn="l">
              <a:lnSpc>
                <a:spcPct val="90000"/>
              </a:lnSpc>
              <a:spcBef>
                <a:spcPts val="360"/>
              </a:spcBef>
              <a:spcAft>
                <a:spcPts val="0"/>
              </a:spcAft>
              <a:buClr>
                <a:schemeClr val="dk1"/>
              </a:buClr>
              <a:buSzPts val="1800"/>
              <a:buNone/>
            </a:pPr>
            <a:r>
              <a:t/>
            </a:r>
            <a:endParaRPr sz="1800"/>
          </a:p>
          <a:p>
            <a:pPr indent="-342900" lvl="0" marL="342900" rtl="0" algn="l">
              <a:lnSpc>
                <a:spcPct val="90000"/>
              </a:lnSpc>
              <a:spcBef>
                <a:spcPts val="360"/>
              </a:spcBef>
              <a:spcAft>
                <a:spcPts val="0"/>
              </a:spcAft>
              <a:buClr>
                <a:schemeClr val="dk1"/>
              </a:buClr>
              <a:buSzPts val="1800"/>
              <a:buChar char="•"/>
            </a:pPr>
            <a:r>
              <a:rPr lang="en-US" sz="1800"/>
              <a:t>Can solve </a:t>
            </a:r>
            <a:r>
              <a:rPr i="1" lang="en-US" sz="1800"/>
              <a:t>n</a:t>
            </a:r>
            <a:r>
              <a:rPr lang="en-US" sz="1800"/>
              <a:t>-queens for </a:t>
            </a:r>
            <a:r>
              <a:rPr i="1" lang="en-US" sz="1800"/>
              <a:t>n</a:t>
            </a:r>
            <a:r>
              <a:rPr lang="en-US" sz="1800"/>
              <a:t> ≈ 25</a:t>
            </a:r>
            <a:endParaRPr/>
          </a:p>
        </p:txBody>
      </p:sp>
    </p:spTree>
  </p:cSld>
  <p:clrMapOvr>
    <a:masterClrMapping/>
  </p:clrMapOvr>
</p:sld>
</file>

<file path=ppt/slides/slide2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8" name="Shape 4178"/>
        <p:cNvGrpSpPr/>
        <p:nvPr/>
      </p:nvGrpSpPr>
      <p:grpSpPr>
        <a:xfrm>
          <a:off x="0" y="0"/>
          <a:ext cx="0" cy="0"/>
          <a:chOff x="0" y="0"/>
          <a:chExt cx="0" cy="0"/>
        </a:xfrm>
      </p:grpSpPr>
      <p:sp>
        <p:nvSpPr>
          <p:cNvPr id="4179" name="Google Shape;4179;p279"/>
          <p:cNvSpPr txBox="1"/>
          <p:nvPr>
            <p:ph type="title"/>
          </p:nvPr>
        </p:nvSpPr>
        <p:spPr>
          <a:xfrm>
            <a:off x="1485900" y="1063228"/>
            <a:ext cx="6172200" cy="30837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64814"/>
              <a:buNone/>
            </a:pPr>
            <a:r>
              <a:rPr b="1" lang="en-US" sz="2400">
                <a:solidFill>
                  <a:srgbClr val="FF0000"/>
                </a:solidFill>
              </a:rPr>
              <a:t>Backtracking search algorithm</a:t>
            </a:r>
            <a:endParaRPr/>
          </a:p>
        </p:txBody>
      </p:sp>
      <p:sp>
        <p:nvSpPr>
          <p:cNvPr id="4180" name="Google Shape;4180;p279"/>
          <p:cNvSpPr txBox="1"/>
          <p:nvPr>
            <p:ph idx="1" type="body"/>
          </p:nvPr>
        </p:nvSpPr>
        <p:spPr>
          <a:xfrm>
            <a:off x="499654" y="1543050"/>
            <a:ext cx="7158446" cy="4222568"/>
          </a:xfrm>
          <a:prstGeom prst="rect">
            <a:avLst/>
          </a:prstGeom>
          <a:noFill/>
          <a:ln>
            <a:noFill/>
          </a:ln>
        </p:spPr>
        <p:txBody>
          <a:bodyPr anchorCtr="0" anchor="t" bIns="45700" lIns="91425" spcFirstLastPara="1" rIns="91425" wrap="square" tIns="45700">
            <a:normAutofit/>
          </a:bodyPr>
          <a:lstStyle/>
          <a:p>
            <a:pPr indent="-342900" lvl="0" marL="342900" rtl="0" algn="l">
              <a:lnSpc>
                <a:spcPct val="80000"/>
              </a:lnSpc>
              <a:spcBef>
                <a:spcPts val="0"/>
              </a:spcBef>
              <a:spcAft>
                <a:spcPts val="0"/>
              </a:spcAft>
              <a:buClr>
                <a:schemeClr val="dk1"/>
              </a:buClr>
              <a:buSzPts val="1500"/>
              <a:buFont typeface="Calibri"/>
              <a:buAutoNum type="arabicPeriod"/>
            </a:pPr>
            <a:r>
              <a:rPr b="1" lang="en-US" sz="1500"/>
              <a:t>Set</a:t>
            </a:r>
            <a:r>
              <a:rPr lang="en-US" sz="1500"/>
              <a:t> each variable as undefined, empty stack. All variables are future variables.</a:t>
            </a:r>
            <a:endParaRPr/>
          </a:p>
          <a:p>
            <a:pPr indent="-342900" lvl="0" marL="342900" rtl="0" algn="l">
              <a:lnSpc>
                <a:spcPct val="80000"/>
              </a:lnSpc>
              <a:spcBef>
                <a:spcPts val="300"/>
              </a:spcBef>
              <a:spcAft>
                <a:spcPts val="0"/>
              </a:spcAft>
              <a:buClr>
                <a:schemeClr val="dk1"/>
              </a:buClr>
              <a:buSzPts val="1500"/>
              <a:buFont typeface="Calibri"/>
              <a:buAutoNum type="arabicPeriod"/>
            </a:pPr>
            <a:r>
              <a:rPr b="1" lang="en-US" sz="1500"/>
              <a:t>Select</a:t>
            </a:r>
            <a:r>
              <a:rPr lang="en-US" sz="1500"/>
              <a:t> a future variable as current variable.</a:t>
            </a:r>
            <a:endParaRPr/>
          </a:p>
          <a:p>
            <a:pPr indent="-342900" lvl="0" marL="342900" rtl="0" algn="l">
              <a:lnSpc>
                <a:spcPct val="80000"/>
              </a:lnSpc>
              <a:spcBef>
                <a:spcPts val="300"/>
              </a:spcBef>
              <a:spcAft>
                <a:spcPts val="0"/>
              </a:spcAft>
              <a:buClr>
                <a:schemeClr val="dk1"/>
              </a:buClr>
              <a:buSzPts val="1500"/>
              <a:buFont typeface="Calibri"/>
              <a:buNone/>
            </a:pPr>
            <a:r>
              <a:rPr lang="en-US" sz="1500"/>
              <a:t>	If it exists, delete it from FUTURE and stack it (top = current variable),</a:t>
            </a:r>
            <a:endParaRPr/>
          </a:p>
          <a:p>
            <a:pPr indent="-342900" lvl="0" marL="342900" rtl="0" algn="l">
              <a:lnSpc>
                <a:spcPct val="80000"/>
              </a:lnSpc>
              <a:spcBef>
                <a:spcPts val="300"/>
              </a:spcBef>
              <a:spcAft>
                <a:spcPts val="0"/>
              </a:spcAft>
              <a:buClr>
                <a:schemeClr val="dk1"/>
              </a:buClr>
              <a:buSzPts val="1500"/>
              <a:buFont typeface="Calibri"/>
              <a:buNone/>
            </a:pPr>
            <a:r>
              <a:rPr lang="en-US" sz="1500"/>
              <a:t>	if not, the assignment is a </a:t>
            </a:r>
            <a:r>
              <a:rPr i="1" lang="en-US" sz="1500"/>
              <a:t>solution</a:t>
            </a:r>
            <a:r>
              <a:rPr lang="en-US" sz="1500"/>
              <a:t>.</a:t>
            </a:r>
            <a:endParaRPr/>
          </a:p>
          <a:p>
            <a:pPr indent="-342900" lvl="0" marL="342900" rtl="0" algn="l">
              <a:lnSpc>
                <a:spcPct val="80000"/>
              </a:lnSpc>
              <a:spcBef>
                <a:spcPts val="300"/>
              </a:spcBef>
              <a:spcAft>
                <a:spcPts val="0"/>
              </a:spcAft>
              <a:buClr>
                <a:schemeClr val="dk1"/>
              </a:buClr>
              <a:buSzPts val="1500"/>
              <a:buFont typeface="Calibri"/>
              <a:buAutoNum type="arabicPeriod" startAt="3"/>
            </a:pPr>
            <a:r>
              <a:rPr b="1" lang="en-US" sz="1500"/>
              <a:t>Select</a:t>
            </a:r>
            <a:r>
              <a:rPr lang="en-US" sz="1500"/>
              <a:t> an unused value for the current variable.</a:t>
            </a:r>
            <a:endParaRPr/>
          </a:p>
          <a:p>
            <a:pPr indent="-342900" lvl="0" marL="342900" rtl="0" algn="l">
              <a:lnSpc>
                <a:spcPct val="80000"/>
              </a:lnSpc>
              <a:spcBef>
                <a:spcPts val="300"/>
              </a:spcBef>
              <a:spcAft>
                <a:spcPts val="0"/>
              </a:spcAft>
              <a:buClr>
                <a:schemeClr val="dk1"/>
              </a:buClr>
              <a:buSzPts val="1500"/>
              <a:buFont typeface="Calibri"/>
              <a:buNone/>
            </a:pPr>
            <a:r>
              <a:rPr lang="en-US" sz="1500"/>
              <a:t>	If it exists, mark the value as used,</a:t>
            </a:r>
            <a:endParaRPr/>
          </a:p>
          <a:p>
            <a:pPr indent="-342900" lvl="0" marL="342900" rtl="0" algn="l">
              <a:lnSpc>
                <a:spcPct val="80000"/>
              </a:lnSpc>
              <a:spcBef>
                <a:spcPts val="300"/>
              </a:spcBef>
              <a:spcAft>
                <a:spcPts val="0"/>
              </a:spcAft>
              <a:buClr>
                <a:schemeClr val="dk1"/>
              </a:buClr>
              <a:buSzPts val="1500"/>
              <a:buFont typeface="Calibri"/>
              <a:buNone/>
            </a:pPr>
            <a:r>
              <a:rPr lang="en-US" sz="1500"/>
              <a:t>	if not, set current variable as undefined,</a:t>
            </a:r>
            <a:endParaRPr/>
          </a:p>
          <a:p>
            <a:pPr indent="-342900" lvl="0" marL="342900" rtl="0" algn="l">
              <a:lnSpc>
                <a:spcPct val="80000"/>
              </a:lnSpc>
              <a:spcBef>
                <a:spcPts val="300"/>
              </a:spcBef>
              <a:spcAft>
                <a:spcPts val="0"/>
              </a:spcAft>
              <a:buClr>
                <a:schemeClr val="dk1"/>
              </a:buClr>
              <a:buSzPts val="1500"/>
              <a:buFont typeface="Calibri"/>
              <a:buNone/>
            </a:pPr>
            <a:r>
              <a:rPr lang="en-US" sz="1500"/>
              <a:t>		mark all its values as unused,</a:t>
            </a:r>
            <a:endParaRPr/>
          </a:p>
          <a:p>
            <a:pPr indent="-342900" lvl="0" marL="342900" rtl="0" algn="l">
              <a:lnSpc>
                <a:spcPct val="80000"/>
              </a:lnSpc>
              <a:spcBef>
                <a:spcPts val="300"/>
              </a:spcBef>
              <a:spcAft>
                <a:spcPts val="0"/>
              </a:spcAft>
              <a:buClr>
                <a:schemeClr val="dk1"/>
              </a:buClr>
              <a:buSzPts val="1500"/>
              <a:buFont typeface="Calibri"/>
              <a:buNone/>
            </a:pPr>
            <a:r>
              <a:rPr lang="en-US" sz="1500"/>
              <a:t>		unstack the variable and add it to FUTURE,</a:t>
            </a:r>
            <a:endParaRPr/>
          </a:p>
          <a:p>
            <a:pPr indent="-342900" lvl="0" marL="342900" rtl="0" algn="l">
              <a:lnSpc>
                <a:spcPct val="80000"/>
              </a:lnSpc>
              <a:spcBef>
                <a:spcPts val="300"/>
              </a:spcBef>
              <a:spcAft>
                <a:spcPts val="0"/>
              </a:spcAft>
              <a:buClr>
                <a:schemeClr val="dk1"/>
              </a:buClr>
              <a:buSzPts val="1500"/>
              <a:buFont typeface="Calibri"/>
              <a:buNone/>
            </a:pPr>
            <a:r>
              <a:rPr lang="en-US" sz="1500"/>
              <a:t>		if stack is empty, </a:t>
            </a:r>
            <a:r>
              <a:rPr i="1" lang="en-US" sz="1500"/>
              <a:t>there is no solution</a:t>
            </a:r>
            <a:r>
              <a:rPr lang="en-US" sz="1500"/>
              <a:t>,</a:t>
            </a:r>
            <a:endParaRPr/>
          </a:p>
          <a:p>
            <a:pPr indent="-342900" lvl="0" marL="342900" rtl="0" algn="l">
              <a:lnSpc>
                <a:spcPct val="80000"/>
              </a:lnSpc>
              <a:spcBef>
                <a:spcPts val="300"/>
              </a:spcBef>
              <a:spcAft>
                <a:spcPts val="0"/>
              </a:spcAft>
              <a:buClr>
                <a:schemeClr val="dk1"/>
              </a:buClr>
              <a:buSzPts val="1500"/>
              <a:buFont typeface="Calibri"/>
              <a:buNone/>
            </a:pPr>
            <a:r>
              <a:rPr lang="en-US" sz="1500"/>
              <a:t>		if not, go to 3.</a:t>
            </a:r>
            <a:endParaRPr/>
          </a:p>
          <a:p>
            <a:pPr indent="-342900" lvl="0" marL="342900" rtl="0" algn="l">
              <a:lnSpc>
                <a:spcPct val="80000"/>
              </a:lnSpc>
              <a:spcBef>
                <a:spcPts val="300"/>
              </a:spcBef>
              <a:spcAft>
                <a:spcPts val="0"/>
              </a:spcAft>
              <a:buClr>
                <a:schemeClr val="dk1"/>
              </a:buClr>
              <a:buSzPts val="1500"/>
              <a:buFont typeface="Calibri"/>
              <a:buAutoNum type="arabicPeriod" startAt="4"/>
            </a:pPr>
            <a:r>
              <a:rPr b="1" lang="en-US" sz="1500"/>
              <a:t>Test</a:t>
            </a:r>
            <a:r>
              <a:rPr lang="en-US" sz="1500"/>
              <a:t> constraints between past variables and the current one.</a:t>
            </a:r>
            <a:endParaRPr/>
          </a:p>
          <a:p>
            <a:pPr indent="-342900" lvl="0" marL="342900" rtl="0" algn="l">
              <a:lnSpc>
                <a:spcPct val="80000"/>
              </a:lnSpc>
              <a:spcBef>
                <a:spcPts val="300"/>
              </a:spcBef>
              <a:spcAft>
                <a:spcPts val="0"/>
              </a:spcAft>
              <a:buClr>
                <a:schemeClr val="dk1"/>
              </a:buClr>
              <a:buSzPts val="1500"/>
              <a:buFont typeface="Calibri"/>
              <a:buNone/>
            </a:pPr>
            <a:r>
              <a:rPr lang="en-US" sz="1500"/>
              <a:t>	If they are satisfied, go to 2,</a:t>
            </a:r>
            <a:endParaRPr/>
          </a:p>
          <a:p>
            <a:pPr indent="-342900" lvl="0" marL="342900" rtl="0" algn="l">
              <a:lnSpc>
                <a:spcPct val="80000"/>
              </a:lnSpc>
              <a:spcBef>
                <a:spcPts val="300"/>
              </a:spcBef>
              <a:spcAft>
                <a:spcPts val="0"/>
              </a:spcAft>
              <a:buClr>
                <a:schemeClr val="dk1"/>
              </a:buClr>
              <a:buSzPts val="1500"/>
              <a:buFont typeface="Calibri"/>
              <a:buNone/>
            </a:pPr>
            <a:r>
              <a:rPr lang="en-US" sz="1500"/>
              <a:t>	if not, go to 3.</a:t>
            </a:r>
            <a:endParaRPr/>
          </a:p>
          <a:p>
            <a:pPr indent="-342900" lvl="0" marL="342900" rtl="0" algn="l">
              <a:lnSpc>
                <a:spcPct val="80000"/>
              </a:lnSpc>
              <a:spcBef>
                <a:spcPts val="300"/>
              </a:spcBef>
              <a:spcAft>
                <a:spcPts val="0"/>
              </a:spcAft>
              <a:buClr>
                <a:schemeClr val="dk1"/>
              </a:buClr>
              <a:buSzPts val="1500"/>
              <a:buFont typeface="Calibri"/>
              <a:buNone/>
            </a:pPr>
            <a:r>
              <a:t/>
            </a:r>
            <a:endParaRPr sz="1500"/>
          </a:p>
          <a:p>
            <a:pPr indent="-342900" lvl="0" marL="342900" rtl="0" algn="l">
              <a:lnSpc>
                <a:spcPct val="80000"/>
              </a:lnSpc>
              <a:spcBef>
                <a:spcPts val="300"/>
              </a:spcBef>
              <a:spcAft>
                <a:spcPts val="0"/>
              </a:spcAft>
              <a:buClr>
                <a:schemeClr val="dk1"/>
              </a:buClr>
              <a:buSzPts val="1500"/>
              <a:buFont typeface="Calibri"/>
              <a:buNone/>
            </a:pPr>
            <a:r>
              <a:rPr lang="en-US" sz="1500"/>
              <a:t>(It is possible to use heuristics to select variables (2.) and values (3.).</a:t>
            </a:r>
            <a:endParaRPr/>
          </a:p>
        </p:txBody>
      </p:sp>
    </p:spTree>
  </p:cSld>
  <p:clrMapOvr>
    <a:masterClrMapping/>
  </p:clrMapOvr>
</p:sld>
</file>

<file path=ppt/slides/slide2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4" name="Shape 4184"/>
        <p:cNvGrpSpPr/>
        <p:nvPr/>
      </p:nvGrpSpPr>
      <p:grpSpPr>
        <a:xfrm>
          <a:off x="0" y="0"/>
          <a:ext cx="0" cy="0"/>
          <a:chOff x="0" y="0"/>
          <a:chExt cx="0" cy="0"/>
        </a:xfrm>
      </p:grpSpPr>
      <p:sp>
        <p:nvSpPr>
          <p:cNvPr id="4185" name="Google Shape;4185;p280"/>
          <p:cNvSpPr txBox="1"/>
          <p:nvPr>
            <p:ph type="title"/>
          </p:nvPr>
        </p:nvSpPr>
        <p:spPr>
          <a:xfrm>
            <a:off x="628651" y="1131094"/>
            <a:ext cx="7365818" cy="50013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7612"/>
              <a:buNone/>
            </a:pPr>
            <a:r>
              <a:rPr b="1" lang="en-US" sz="2700"/>
              <a:t>Backtracking example</a:t>
            </a:r>
            <a:endParaRPr/>
          </a:p>
        </p:txBody>
      </p:sp>
      <p:pic>
        <p:nvPicPr>
          <p:cNvPr descr="backtrack-progress1c" id="4186" name="Google Shape;4186;p280"/>
          <p:cNvPicPr preferRelativeResize="0"/>
          <p:nvPr/>
        </p:nvPicPr>
        <p:blipFill rotWithShape="1">
          <a:blip r:embed="rId3">
            <a:alphaModFix/>
          </a:blip>
          <a:srcRect b="0" l="0" r="0" t="0"/>
          <a:stretch/>
        </p:blipFill>
        <p:spPr>
          <a:xfrm>
            <a:off x="2375299" y="2071688"/>
            <a:ext cx="4393406" cy="27146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28"/>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14" name="Google Shape;414;p28"/>
          <p:cNvSpPr txBox="1"/>
          <p:nvPr>
            <p:ph type="title"/>
          </p:nvPr>
        </p:nvSpPr>
        <p:spPr>
          <a:xfrm>
            <a:off x="457200" y="47625"/>
            <a:ext cx="8153400" cy="4111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2400"/>
              <a:t>Environment Types (cont.)</a:t>
            </a:r>
            <a:endParaRPr/>
          </a:p>
        </p:txBody>
      </p:sp>
      <p:sp>
        <p:nvSpPr>
          <p:cNvPr id="415" name="Google Shape;415;p28"/>
          <p:cNvSpPr txBox="1"/>
          <p:nvPr>
            <p:ph idx="1" type="body"/>
          </p:nvPr>
        </p:nvSpPr>
        <p:spPr>
          <a:xfrm>
            <a:off x="457200" y="974725"/>
            <a:ext cx="8229600" cy="5624513"/>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rgbClr val="CC0000"/>
              </a:buClr>
              <a:buSzPts val="2000"/>
              <a:buChar char="•"/>
            </a:pPr>
            <a:r>
              <a:rPr lang="en-US" sz="2000">
                <a:solidFill>
                  <a:srgbClr val="CC0000"/>
                </a:solidFill>
              </a:rPr>
              <a:t>Episodic</a:t>
            </a:r>
            <a:r>
              <a:rPr lang="en-US" sz="2000">
                <a:solidFill>
                  <a:srgbClr val="FF0000"/>
                </a:solidFill>
              </a:rPr>
              <a:t> </a:t>
            </a:r>
            <a:r>
              <a:rPr lang="en-US" sz="2000"/>
              <a:t>(vs. sequential): </a:t>
            </a:r>
            <a:endParaRPr/>
          </a:p>
          <a:p>
            <a:pPr indent="-342900" lvl="0" marL="342900" rtl="0" algn="l">
              <a:lnSpc>
                <a:spcPct val="100000"/>
              </a:lnSpc>
              <a:spcBef>
                <a:spcPts val="400"/>
              </a:spcBef>
              <a:spcAft>
                <a:spcPts val="0"/>
              </a:spcAft>
              <a:buClr>
                <a:schemeClr val="dk1"/>
              </a:buClr>
              <a:buSzPts val="2000"/>
              <a:buChar char="•"/>
            </a:pPr>
            <a:r>
              <a:rPr lang="en-US" sz="2000"/>
              <a:t>Episodic is an environment where each state is independent of each other. The action on a state has nothing to do with the next state. </a:t>
            </a:r>
            <a:br>
              <a:rPr lang="en-US" sz="2000"/>
            </a:br>
            <a:endParaRPr sz="2000"/>
          </a:p>
          <a:p>
            <a:pPr indent="-342900" lvl="0" marL="342900" rtl="0" algn="l">
              <a:lnSpc>
                <a:spcPct val="100000"/>
              </a:lnSpc>
              <a:spcBef>
                <a:spcPts val="400"/>
              </a:spcBef>
              <a:spcAft>
                <a:spcPts val="0"/>
              </a:spcAft>
              <a:buClr>
                <a:schemeClr val="dk1"/>
              </a:buClr>
              <a:buSzPts val="2000"/>
              <a:buChar char="•"/>
            </a:pPr>
            <a:r>
              <a:rPr b="1" lang="en-US" sz="2000"/>
              <a:t>Real-life Example</a:t>
            </a:r>
            <a:r>
              <a:rPr lang="en-US" sz="2000"/>
              <a:t>: A support bot (agent) answer to a question and then answer to another question and so on. So each question-answer is a single episode.</a:t>
            </a:r>
            <a:br>
              <a:rPr lang="en-US" sz="2000"/>
            </a:br>
            <a:endParaRPr sz="2000"/>
          </a:p>
          <a:p>
            <a:pPr indent="-342900" lvl="0" marL="342900" rtl="0" algn="l">
              <a:lnSpc>
                <a:spcPct val="100000"/>
              </a:lnSpc>
              <a:spcBef>
                <a:spcPts val="400"/>
              </a:spcBef>
              <a:spcAft>
                <a:spcPts val="0"/>
              </a:spcAft>
              <a:buClr>
                <a:schemeClr val="dk1"/>
              </a:buClr>
              <a:buSzPts val="2000"/>
              <a:buChar char="•"/>
            </a:pPr>
            <a:r>
              <a:rPr lang="en-US" sz="2000"/>
              <a:t>The sequential environment is an environment where the next state is dependent on the current action. So agent current action can change all of the future states of the environment. </a:t>
            </a:r>
            <a:br>
              <a:rPr lang="en-US" sz="2000"/>
            </a:br>
            <a:endParaRPr sz="2000"/>
          </a:p>
          <a:p>
            <a:pPr indent="-342900" lvl="0" marL="342900" rtl="0" algn="l">
              <a:lnSpc>
                <a:spcPct val="100000"/>
              </a:lnSpc>
              <a:spcBef>
                <a:spcPts val="400"/>
              </a:spcBef>
              <a:spcAft>
                <a:spcPts val="0"/>
              </a:spcAft>
              <a:buClr>
                <a:schemeClr val="dk1"/>
              </a:buClr>
              <a:buSzPts val="2000"/>
              <a:buChar char="•"/>
            </a:pPr>
            <a:r>
              <a:rPr b="1" lang="en-US" sz="2000"/>
              <a:t>Real-life Example: </a:t>
            </a:r>
            <a:r>
              <a:rPr lang="en-US" sz="2000"/>
              <a:t>Playing tennis is a perfect example where a player observes the opponent’s shot and takes action.</a:t>
            </a:r>
            <a:endParaRPr sz="2000"/>
          </a:p>
        </p:txBody>
      </p:sp>
      <p:sp>
        <p:nvSpPr>
          <p:cNvPr id="416" name="Google Shape;416;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417" name="Google Shape;417;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418" name="Google Shape;418;p28"/>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2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0" name="Shape 4190"/>
        <p:cNvGrpSpPr/>
        <p:nvPr/>
      </p:nvGrpSpPr>
      <p:grpSpPr>
        <a:xfrm>
          <a:off x="0" y="0"/>
          <a:ext cx="0" cy="0"/>
          <a:chOff x="0" y="0"/>
          <a:chExt cx="0" cy="0"/>
        </a:xfrm>
      </p:grpSpPr>
      <p:pic>
        <p:nvPicPr>
          <p:cNvPr descr="backtrack-progress2c" id="4191" name="Google Shape;4191;p281"/>
          <p:cNvPicPr preferRelativeResize="0"/>
          <p:nvPr/>
        </p:nvPicPr>
        <p:blipFill rotWithShape="1">
          <a:blip r:embed="rId3">
            <a:alphaModFix/>
          </a:blip>
          <a:srcRect b="0" l="0" r="0" t="0"/>
          <a:stretch/>
        </p:blipFill>
        <p:spPr>
          <a:xfrm>
            <a:off x="2375299" y="2071688"/>
            <a:ext cx="4393406" cy="2714625"/>
          </a:xfrm>
          <a:prstGeom prst="rect">
            <a:avLst/>
          </a:prstGeom>
          <a:noFill/>
          <a:ln>
            <a:noFill/>
          </a:ln>
        </p:spPr>
      </p:pic>
      <p:sp>
        <p:nvSpPr>
          <p:cNvPr id="4192" name="Google Shape;4192;p281"/>
          <p:cNvSpPr txBox="1"/>
          <p:nvPr>
            <p:ph type="title"/>
          </p:nvPr>
        </p:nvSpPr>
        <p:spPr>
          <a:xfrm>
            <a:off x="2067197" y="1131094"/>
            <a:ext cx="6448153" cy="36297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5554"/>
              <a:buNone/>
            </a:pPr>
            <a:r>
              <a:rPr b="1" lang="en-US"/>
              <a:t>Backtracking example</a:t>
            </a:r>
            <a:endParaRPr/>
          </a:p>
        </p:txBody>
      </p:sp>
    </p:spTree>
  </p:cSld>
  <p:clrMapOvr>
    <a:masterClrMapping/>
  </p:clrMapOvr>
</p:sld>
</file>

<file path=ppt/slides/slide2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6" name="Shape 4196"/>
        <p:cNvGrpSpPr/>
        <p:nvPr/>
      </p:nvGrpSpPr>
      <p:grpSpPr>
        <a:xfrm>
          <a:off x="0" y="0"/>
          <a:ext cx="0" cy="0"/>
          <a:chOff x="0" y="0"/>
          <a:chExt cx="0" cy="0"/>
        </a:xfrm>
      </p:grpSpPr>
      <p:sp>
        <p:nvSpPr>
          <p:cNvPr id="4197" name="Google Shape;4197;p282"/>
          <p:cNvSpPr txBox="1"/>
          <p:nvPr>
            <p:ph type="title"/>
          </p:nvPr>
        </p:nvSpPr>
        <p:spPr>
          <a:xfrm>
            <a:off x="2194560" y="1131094"/>
            <a:ext cx="6320790" cy="43155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5554"/>
              <a:buNone/>
            </a:pPr>
            <a:r>
              <a:rPr b="1" lang="en-US"/>
              <a:t>Backtracking example</a:t>
            </a:r>
            <a:endParaRPr/>
          </a:p>
        </p:txBody>
      </p:sp>
      <p:pic>
        <p:nvPicPr>
          <p:cNvPr descr="backtrack-progress3c" id="4198" name="Google Shape;4198;p282"/>
          <p:cNvPicPr preferRelativeResize="0"/>
          <p:nvPr/>
        </p:nvPicPr>
        <p:blipFill rotWithShape="1">
          <a:blip r:embed="rId3">
            <a:alphaModFix/>
          </a:blip>
          <a:srcRect b="0" l="0" r="0" t="0"/>
          <a:stretch/>
        </p:blipFill>
        <p:spPr>
          <a:xfrm>
            <a:off x="2375299" y="2071688"/>
            <a:ext cx="4393406" cy="2714625"/>
          </a:xfrm>
          <a:prstGeom prst="rect">
            <a:avLst/>
          </a:prstGeom>
          <a:noFill/>
          <a:ln>
            <a:noFill/>
          </a:ln>
        </p:spPr>
      </p:pic>
    </p:spTree>
  </p:cSld>
  <p:clrMapOvr>
    <a:masterClrMapping/>
  </p:clrMapOvr>
</p:sld>
</file>

<file path=ppt/slides/slide2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2" name="Shape 4202"/>
        <p:cNvGrpSpPr/>
        <p:nvPr/>
      </p:nvGrpSpPr>
      <p:grpSpPr>
        <a:xfrm>
          <a:off x="0" y="0"/>
          <a:ext cx="0" cy="0"/>
          <a:chOff x="0" y="0"/>
          <a:chExt cx="0" cy="0"/>
        </a:xfrm>
      </p:grpSpPr>
      <p:sp>
        <p:nvSpPr>
          <p:cNvPr id="4203" name="Google Shape;4203;p283"/>
          <p:cNvSpPr txBox="1"/>
          <p:nvPr>
            <p:ph type="title"/>
          </p:nvPr>
        </p:nvSpPr>
        <p:spPr>
          <a:xfrm>
            <a:off x="2375298" y="1131094"/>
            <a:ext cx="6140052" cy="29439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5554"/>
              <a:buNone/>
            </a:pPr>
            <a:r>
              <a:rPr b="1" lang="en-US"/>
              <a:t>Backtracking example</a:t>
            </a:r>
            <a:endParaRPr/>
          </a:p>
        </p:txBody>
      </p:sp>
      <p:pic>
        <p:nvPicPr>
          <p:cNvPr descr="backtrack-progress4c" id="4204" name="Google Shape;4204;p283"/>
          <p:cNvPicPr preferRelativeResize="0"/>
          <p:nvPr/>
        </p:nvPicPr>
        <p:blipFill rotWithShape="1">
          <a:blip r:embed="rId3">
            <a:alphaModFix/>
          </a:blip>
          <a:srcRect b="0" l="0" r="0" t="0"/>
          <a:stretch/>
        </p:blipFill>
        <p:spPr>
          <a:xfrm>
            <a:off x="2375299" y="2071688"/>
            <a:ext cx="4393406" cy="2714625"/>
          </a:xfrm>
          <a:prstGeom prst="rect">
            <a:avLst/>
          </a:prstGeom>
          <a:noFill/>
          <a:ln>
            <a:noFill/>
          </a:ln>
        </p:spPr>
      </p:pic>
    </p:spTree>
  </p:cSld>
  <p:clrMapOvr>
    <a:masterClrMapping/>
  </p:clrMapOvr>
</p:sld>
</file>

<file path=ppt/slides/slide2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8" name="Shape 4208"/>
        <p:cNvGrpSpPr/>
        <p:nvPr/>
      </p:nvGrpSpPr>
      <p:grpSpPr>
        <a:xfrm>
          <a:off x="0" y="0"/>
          <a:ext cx="0" cy="0"/>
          <a:chOff x="0" y="0"/>
          <a:chExt cx="0" cy="0"/>
        </a:xfrm>
      </p:grpSpPr>
      <p:sp>
        <p:nvSpPr>
          <p:cNvPr id="4209" name="Google Shape;4209;p284"/>
          <p:cNvSpPr txBox="1"/>
          <p:nvPr>
            <p:ph type="title"/>
          </p:nvPr>
        </p:nvSpPr>
        <p:spPr>
          <a:xfrm>
            <a:off x="628650" y="1131094"/>
            <a:ext cx="7886700" cy="31398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64814"/>
              <a:buNone/>
            </a:pPr>
            <a:r>
              <a:rPr b="1" lang="en-US" sz="2400"/>
              <a:t>Improving backtracking efficiency</a:t>
            </a:r>
            <a:endParaRPr/>
          </a:p>
        </p:txBody>
      </p:sp>
      <p:sp>
        <p:nvSpPr>
          <p:cNvPr id="4210" name="Google Shape;4210;p284"/>
          <p:cNvSpPr txBox="1"/>
          <p:nvPr>
            <p:ph idx="1" type="body"/>
          </p:nvPr>
        </p:nvSpPr>
        <p:spPr>
          <a:xfrm>
            <a:off x="158387" y="1775800"/>
            <a:ext cx="8766810" cy="4029007"/>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0000"/>
              </a:buClr>
              <a:buSzPts val="3200"/>
              <a:buChar char="•"/>
            </a:pPr>
            <a:r>
              <a:rPr lang="en-US">
                <a:solidFill>
                  <a:srgbClr val="FF0000"/>
                </a:solidFill>
              </a:rPr>
              <a:t>General-purpose</a:t>
            </a:r>
            <a:r>
              <a:rPr lang="en-US"/>
              <a:t> methods can give huge gains in speed:</a:t>
            </a:r>
            <a:endParaRPr/>
          </a:p>
          <a:p>
            <a:pPr indent="-285750" lvl="1" marL="742950" rtl="0" algn="l">
              <a:lnSpc>
                <a:spcPct val="100000"/>
              </a:lnSpc>
              <a:spcBef>
                <a:spcPts val="560"/>
              </a:spcBef>
              <a:spcAft>
                <a:spcPts val="0"/>
              </a:spcAft>
              <a:buClr>
                <a:schemeClr val="dk1"/>
              </a:buClr>
              <a:buSzPts val="2800"/>
              <a:buChar char="–"/>
            </a:pPr>
            <a:r>
              <a:rPr lang="en-US"/>
              <a:t>Which variable should be assigned next?</a:t>
            </a:r>
            <a:endParaRPr/>
          </a:p>
          <a:p>
            <a:pPr indent="-285750" lvl="1" marL="742950" rtl="0" algn="l">
              <a:lnSpc>
                <a:spcPct val="100000"/>
              </a:lnSpc>
              <a:spcBef>
                <a:spcPts val="560"/>
              </a:spcBef>
              <a:spcAft>
                <a:spcPts val="0"/>
              </a:spcAft>
              <a:buClr>
                <a:schemeClr val="dk1"/>
              </a:buClr>
              <a:buSzPts val="2800"/>
              <a:buChar char="–"/>
            </a:pPr>
            <a:r>
              <a:rPr lang="en-US"/>
              <a:t>In what order should its values be tried?</a:t>
            </a:r>
            <a:endParaRPr/>
          </a:p>
          <a:p>
            <a:pPr indent="-285750" lvl="1" marL="742950" rtl="0" algn="l">
              <a:lnSpc>
                <a:spcPct val="100000"/>
              </a:lnSpc>
              <a:spcBef>
                <a:spcPts val="560"/>
              </a:spcBef>
              <a:spcAft>
                <a:spcPts val="0"/>
              </a:spcAft>
              <a:buClr>
                <a:schemeClr val="dk1"/>
              </a:buClr>
              <a:buSzPts val="2800"/>
              <a:buChar char="–"/>
            </a:pPr>
            <a:r>
              <a:rPr lang="en-US"/>
              <a:t>Can we detect inevitable failure early?</a:t>
            </a:r>
            <a:endParaRPr/>
          </a:p>
        </p:txBody>
      </p:sp>
    </p:spTree>
  </p:cSld>
  <p:clrMapOvr>
    <a:masterClrMapping/>
  </p:clrMapOvr>
</p:sld>
</file>

<file path=ppt/slides/slide2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4" name="Shape 4214"/>
        <p:cNvGrpSpPr/>
        <p:nvPr/>
      </p:nvGrpSpPr>
      <p:grpSpPr>
        <a:xfrm>
          <a:off x="0" y="0"/>
          <a:ext cx="0" cy="0"/>
          <a:chOff x="0" y="0"/>
          <a:chExt cx="0" cy="0"/>
        </a:xfrm>
      </p:grpSpPr>
      <p:sp>
        <p:nvSpPr>
          <p:cNvPr id="4215" name="Google Shape;4215;p285"/>
          <p:cNvSpPr txBox="1"/>
          <p:nvPr>
            <p:ph type="title"/>
          </p:nvPr>
        </p:nvSpPr>
        <p:spPr>
          <a:xfrm>
            <a:off x="762000" y="287240"/>
            <a:ext cx="6924947" cy="33357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600"/>
              <a:t>Most constrained variable</a:t>
            </a:r>
            <a:endParaRPr/>
          </a:p>
        </p:txBody>
      </p:sp>
      <p:sp>
        <p:nvSpPr>
          <p:cNvPr id="4216" name="Google Shape;4216;p28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Most constrained variable:</a:t>
            </a:r>
            <a:endParaRPr/>
          </a:p>
          <a:p>
            <a:pPr indent="-285750" lvl="1" marL="742950" rtl="0" algn="l">
              <a:lnSpc>
                <a:spcPct val="100000"/>
              </a:lnSpc>
              <a:spcBef>
                <a:spcPts val="560"/>
              </a:spcBef>
              <a:spcAft>
                <a:spcPts val="0"/>
              </a:spcAft>
              <a:buClr>
                <a:schemeClr val="dk1"/>
              </a:buClr>
              <a:buSzPts val="2800"/>
              <a:buFont typeface="Calibri"/>
              <a:buNone/>
            </a:pPr>
            <a:r>
              <a:rPr lang="en-US"/>
              <a:t>choose the variable with the fewest legal values</a:t>
            </a:r>
            <a:br>
              <a:rPr lang="en-US"/>
            </a:br>
            <a:endParaRPr/>
          </a:p>
          <a:p>
            <a:pPr indent="-139700" lvl="0" marL="342900" rtl="0" algn="l">
              <a:lnSpc>
                <a:spcPct val="100000"/>
              </a:lnSpc>
              <a:spcBef>
                <a:spcPts val="640"/>
              </a:spcBef>
              <a:spcAft>
                <a:spcPts val="0"/>
              </a:spcAft>
              <a:buClr>
                <a:schemeClr val="dk1"/>
              </a:buClr>
              <a:buSzPts val="3200"/>
              <a:buNone/>
            </a:pPr>
            <a:r>
              <a:t/>
            </a:r>
            <a:endParaRPr/>
          </a:p>
          <a:p>
            <a:pPr indent="-139700" lvl="0" marL="342900" rtl="0" algn="l">
              <a:lnSpc>
                <a:spcPct val="100000"/>
              </a:lnSpc>
              <a:spcBef>
                <a:spcPts val="640"/>
              </a:spcBef>
              <a:spcAft>
                <a:spcPts val="0"/>
              </a:spcAft>
              <a:buClr>
                <a:schemeClr val="dk1"/>
              </a:buClr>
              <a:buSzPts val="3200"/>
              <a:buNone/>
            </a:pPr>
            <a:r>
              <a:t/>
            </a:r>
            <a:endParaRPr/>
          </a:p>
          <a:p>
            <a:pPr indent="-342900" lvl="0" marL="342900" rtl="0" algn="l">
              <a:lnSpc>
                <a:spcPct val="100000"/>
              </a:lnSpc>
              <a:spcBef>
                <a:spcPts val="640"/>
              </a:spcBef>
              <a:spcAft>
                <a:spcPts val="0"/>
              </a:spcAft>
              <a:buClr>
                <a:schemeClr val="dk1"/>
              </a:buClr>
              <a:buSzPts val="3200"/>
              <a:buChar char="•"/>
            </a:pPr>
            <a:r>
              <a:rPr lang="en-US"/>
              <a:t>a.k.a. </a:t>
            </a:r>
            <a:r>
              <a:rPr lang="en-US">
                <a:solidFill>
                  <a:schemeClr val="accent2"/>
                </a:solidFill>
              </a:rPr>
              <a:t>minimum remaining values (MRV)</a:t>
            </a:r>
            <a:r>
              <a:rPr lang="en-US"/>
              <a:t> heuristic</a:t>
            </a:r>
            <a:endParaRPr/>
          </a:p>
        </p:txBody>
      </p:sp>
      <p:pic>
        <p:nvPicPr>
          <p:cNvPr descr="australia-most-constrained-variable" id="4217" name="Google Shape;4217;p285"/>
          <p:cNvPicPr preferRelativeResize="0"/>
          <p:nvPr/>
        </p:nvPicPr>
        <p:blipFill rotWithShape="1">
          <a:blip r:embed="rId3">
            <a:alphaModFix/>
          </a:blip>
          <a:srcRect b="0" l="0" r="0" t="0"/>
          <a:stretch/>
        </p:blipFill>
        <p:spPr>
          <a:xfrm>
            <a:off x="2228851" y="3200400"/>
            <a:ext cx="4579144" cy="742950"/>
          </a:xfrm>
          <a:prstGeom prst="rect">
            <a:avLst/>
          </a:prstGeom>
          <a:noFill/>
          <a:ln>
            <a:noFill/>
          </a:ln>
        </p:spPr>
      </p:pic>
    </p:spTree>
  </p:cSld>
  <p:clrMapOvr>
    <a:masterClrMapping/>
  </p:clrMapOvr>
</p:sld>
</file>

<file path=ppt/slides/slide2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1" name="Shape 4221"/>
        <p:cNvGrpSpPr/>
        <p:nvPr/>
      </p:nvGrpSpPr>
      <p:grpSpPr>
        <a:xfrm>
          <a:off x="0" y="0"/>
          <a:ext cx="0" cy="0"/>
          <a:chOff x="0" y="0"/>
          <a:chExt cx="0" cy="0"/>
        </a:xfrm>
      </p:grpSpPr>
      <p:sp>
        <p:nvSpPr>
          <p:cNvPr id="4222" name="Google Shape;4222;p286"/>
          <p:cNvSpPr txBox="1"/>
          <p:nvPr>
            <p:ph type="title"/>
          </p:nvPr>
        </p:nvSpPr>
        <p:spPr>
          <a:xfrm>
            <a:off x="628650" y="1131095"/>
            <a:ext cx="6964136" cy="509928"/>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400"/>
              <a:buNone/>
            </a:pPr>
            <a:r>
              <a:rPr b="1" lang="en-US" sz="2700"/>
              <a:t>Most constraining variable</a:t>
            </a:r>
            <a:endParaRPr/>
          </a:p>
        </p:txBody>
      </p:sp>
      <p:sp>
        <p:nvSpPr>
          <p:cNvPr id="4223" name="Google Shape;4223;p286"/>
          <p:cNvSpPr txBox="1"/>
          <p:nvPr>
            <p:ph idx="1" type="body"/>
          </p:nvPr>
        </p:nvSpPr>
        <p:spPr>
          <a:xfrm>
            <a:off x="246562" y="2143126"/>
            <a:ext cx="8610056" cy="3263504"/>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A good idea is to use it as a tie-breaker among most constrained variables</a:t>
            </a:r>
            <a:endParaRPr/>
          </a:p>
          <a:p>
            <a:pPr indent="-342900" lvl="0" marL="342900" rtl="0" algn="l">
              <a:lnSpc>
                <a:spcPct val="100000"/>
              </a:lnSpc>
              <a:spcBef>
                <a:spcPts val="640"/>
              </a:spcBef>
              <a:spcAft>
                <a:spcPts val="0"/>
              </a:spcAft>
              <a:buClr>
                <a:schemeClr val="dk1"/>
              </a:buClr>
              <a:buSzPts val="3200"/>
              <a:buChar char="•"/>
            </a:pPr>
            <a:r>
              <a:rPr lang="en-US"/>
              <a:t>Most constraining variable:</a:t>
            </a:r>
            <a:endParaRPr/>
          </a:p>
          <a:p>
            <a:pPr indent="-285750" lvl="1" marL="742950" rtl="0" algn="l">
              <a:lnSpc>
                <a:spcPct val="100000"/>
              </a:lnSpc>
              <a:spcBef>
                <a:spcPts val="560"/>
              </a:spcBef>
              <a:spcAft>
                <a:spcPts val="0"/>
              </a:spcAft>
              <a:buClr>
                <a:schemeClr val="dk1"/>
              </a:buClr>
              <a:buSzPts val="2800"/>
              <a:buChar char="–"/>
            </a:pPr>
            <a:r>
              <a:rPr lang="en-US"/>
              <a:t>choose the variable with the most constraints on remaining variables</a:t>
            </a:r>
            <a:endParaRPr/>
          </a:p>
        </p:txBody>
      </p:sp>
      <p:pic>
        <p:nvPicPr>
          <p:cNvPr descr="australia-most-constraining-variable" id="4224" name="Google Shape;4224;p286"/>
          <p:cNvPicPr preferRelativeResize="0"/>
          <p:nvPr/>
        </p:nvPicPr>
        <p:blipFill rotWithShape="1">
          <a:blip r:embed="rId3">
            <a:alphaModFix/>
          </a:blip>
          <a:srcRect b="0" l="0" r="0" t="0"/>
          <a:stretch/>
        </p:blipFill>
        <p:spPr>
          <a:xfrm>
            <a:off x="1451610" y="3440635"/>
            <a:ext cx="5715000" cy="927497"/>
          </a:xfrm>
          <a:prstGeom prst="rect">
            <a:avLst/>
          </a:prstGeom>
          <a:noFill/>
          <a:ln>
            <a:noFill/>
          </a:ln>
        </p:spPr>
      </p:pic>
    </p:spTree>
  </p:cSld>
  <p:clrMapOvr>
    <a:masterClrMapping/>
  </p:clrMapOvr>
</p:sld>
</file>

<file path=ppt/slides/slide2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8" name="Shape 4228"/>
        <p:cNvGrpSpPr/>
        <p:nvPr/>
      </p:nvGrpSpPr>
      <p:grpSpPr>
        <a:xfrm>
          <a:off x="0" y="0"/>
          <a:ext cx="0" cy="0"/>
          <a:chOff x="0" y="0"/>
          <a:chExt cx="0" cy="0"/>
        </a:xfrm>
      </p:grpSpPr>
      <p:sp>
        <p:nvSpPr>
          <p:cNvPr id="4229" name="Google Shape;4229;p287"/>
          <p:cNvSpPr txBox="1"/>
          <p:nvPr>
            <p:ph type="title"/>
          </p:nvPr>
        </p:nvSpPr>
        <p:spPr>
          <a:xfrm>
            <a:off x="1657350" y="1021556"/>
            <a:ext cx="5543550" cy="443117"/>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7612"/>
              <a:buNone/>
            </a:pPr>
            <a:r>
              <a:rPr b="1" lang="en-US" sz="2700"/>
              <a:t>Least constraining value</a:t>
            </a:r>
            <a:endParaRPr/>
          </a:p>
        </p:txBody>
      </p:sp>
      <p:sp>
        <p:nvSpPr>
          <p:cNvPr id="4230" name="Google Shape;4230;p287"/>
          <p:cNvSpPr txBox="1"/>
          <p:nvPr>
            <p:ph idx="1" type="body"/>
          </p:nvPr>
        </p:nvSpPr>
        <p:spPr>
          <a:xfrm>
            <a:off x="342900" y="2050256"/>
            <a:ext cx="8190412" cy="3431246"/>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Given a variable to assign, choose the least constraining value:</a:t>
            </a:r>
            <a:endParaRPr/>
          </a:p>
          <a:p>
            <a:pPr indent="-285750" lvl="1" marL="742950" rtl="0" algn="l">
              <a:lnSpc>
                <a:spcPct val="100000"/>
              </a:lnSpc>
              <a:spcBef>
                <a:spcPts val="560"/>
              </a:spcBef>
              <a:spcAft>
                <a:spcPts val="0"/>
              </a:spcAft>
              <a:buClr>
                <a:schemeClr val="dk1"/>
              </a:buClr>
              <a:buSzPts val="2800"/>
              <a:buChar char="–"/>
            </a:pPr>
            <a:r>
              <a:rPr lang="en-US"/>
              <a:t>The one that rules out the fewest values in the remaining variables</a:t>
            </a:r>
            <a:endParaRPr/>
          </a:p>
          <a:p>
            <a:pPr indent="-107950" lvl="1" marL="742950" rtl="0" algn="l">
              <a:lnSpc>
                <a:spcPct val="100000"/>
              </a:lnSpc>
              <a:spcBef>
                <a:spcPts val="560"/>
              </a:spcBef>
              <a:spcAft>
                <a:spcPts val="0"/>
              </a:spcAft>
              <a:buClr>
                <a:schemeClr val="dk1"/>
              </a:buClr>
              <a:buSzPts val="2800"/>
              <a:buNone/>
            </a:pPr>
            <a:r>
              <a:t/>
            </a:r>
            <a:endParaRPr/>
          </a:p>
          <a:p>
            <a:pPr indent="-342900" lvl="0" marL="342900" rtl="0" algn="l">
              <a:lnSpc>
                <a:spcPct val="100000"/>
              </a:lnSpc>
              <a:spcBef>
                <a:spcPts val="640"/>
              </a:spcBef>
              <a:spcAft>
                <a:spcPts val="0"/>
              </a:spcAft>
              <a:buClr>
                <a:schemeClr val="dk1"/>
              </a:buClr>
              <a:buSzPts val="3200"/>
              <a:buChar char="•"/>
            </a:pPr>
            <a:r>
              <a:rPr lang="en-US"/>
              <a:t>Combining these heuristics makes 1000 queens feasible</a:t>
            </a:r>
            <a:endParaRPr/>
          </a:p>
        </p:txBody>
      </p:sp>
      <p:pic>
        <p:nvPicPr>
          <p:cNvPr descr="australia-least-constraining-value" id="4231" name="Google Shape;4231;p287"/>
          <p:cNvPicPr preferRelativeResize="0"/>
          <p:nvPr/>
        </p:nvPicPr>
        <p:blipFill rotWithShape="1">
          <a:blip r:embed="rId3">
            <a:alphaModFix/>
          </a:blip>
          <a:srcRect b="0" l="0" r="0" t="0"/>
          <a:stretch/>
        </p:blipFill>
        <p:spPr>
          <a:xfrm>
            <a:off x="1314450" y="4451679"/>
            <a:ext cx="5314950" cy="1258491"/>
          </a:xfrm>
          <a:prstGeom prst="rect">
            <a:avLst/>
          </a:prstGeom>
          <a:noFill/>
          <a:ln>
            <a:noFill/>
          </a:ln>
        </p:spPr>
      </p:pic>
    </p:spTree>
  </p:cSld>
  <p:clrMapOvr>
    <a:masterClrMapping/>
  </p:clrMapOvr>
</p:sld>
</file>

<file path=ppt/slides/slide2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6" name="Shape 4236"/>
        <p:cNvGrpSpPr/>
        <p:nvPr/>
      </p:nvGrpSpPr>
      <p:grpSpPr>
        <a:xfrm>
          <a:off x="0" y="0"/>
          <a:ext cx="0" cy="0"/>
          <a:chOff x="0" y="0"/>
          <a:chExt cx="0" cy="0"/>
        </a:xfrm>
      </p:grpSpPr>
      <p:sp>
        <p:nvSpPr>
          <p:cNvPr id="4237" name="Google Shape;4237;p288"/>
          <p:cNvSpPr txBox="1"/>
          <p:nvPr>
            <p:ph type="title"/>
          </p:nvPr>
        </p:nvSpPr>
        <p:spPr>
          <a:xfrm>
            <a:off x="628650" y="1131094"/>
            <a:ext cx="7424602" cy="29439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7612"/>
              <a:buNone/>
            </a:pPr>
            <a:r>
              <a:rPr b="1" lang="en-US" sz="2700"/>
              <a:t>Forward checking: example</a:t>
            </a:r>
            <a:endParaRPr/>
          </a:p>
        </p:txBody>
      </p:sp>
      <p:sp>
        <p:nvSpPr>
          <p:cNvPr id="4238" name="Google Shape;4238;p288"/>
          <p:cNvSpPr txBox="1"/>
          <p:nvPr>
            <p:ph idx="1" type="body"/>
          </p:nvPr>
        </p:nvSpPr>
        <p:spPr>
          <a:xfrm>
            <a:off x="628650" y="1758587"/>
            <a:ext cx="7855676" cy="373138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accent2"/>
              </a:buClr>
              <a:buSzPts val="1800"/>
              <a:buChar char="•"/>
            </a:pPr>
            <a:r>
              <a:rPr lang="en-US" sz="1800">
                <a:solidFill>
                  <a:schemeClr val="accent2"/>
                </a:solidFill>
              </a:rPr>
              <a:t>Idea</a:t>
            </a:r>
            <a:r>
              <a:rPr lang="en-US" sz="1800"/>
              <a:t>: </a:t>
            </a:r>
            <a:endParaRPr/>
          </a:p>
          <a:p>
            <a:pPr indent="-285750" lvl="1" marL="742950" rtl="0" algn="l">
              <a:lnSpc>
                <a:spcPct val="100000"/>
              </a:lnSpc>
              <a:spcBef>
                <a:spcPts val="300"/>
              </a:spcBef>
              <a:spcAft>
                <a:spcPts val="0"/>
              </a:spcAft>
              <a:buClr>
                <a:schemeClr val="dk1"/>
              </a:buClr>
              <a:buSzPts val="1500"/>
              <a:buChar char="–"/>
            </a:pPr>
            <a:r>
              <a:rPr lang="en-US" sz="1500"/>
              <a:t>Keep track of remaining legal values for unassigned variables</a:t>
            </a:r>
            <a:endParaRPr/>
          </a:p>
          <a:p>
            <a:pPr indent="-285750" lvl="1" marL="742950" rtl="0" algn="l">
              <a:lnSpc>
                <a:spcPct val="100000"/>
              </a:lnSpc>
              <a:spcBef>
                <a:spcPts val="300"/>
              </a:spcBef>
              <a:spcAft>
                <a:spcPts val="0"/>
              </a:spcAft>
              <a:buClr>
                <a:schemeClr val="dk1"/>
              </a:buClr>
              <a:buSzPts val="1500"/>
              <a:buChar char="–"/>
            </a:pPr>
            <a:r>
              <a:rPr lang="en-US" sz="1500"/>
              <a:t>Terminate search when any variable has no legal values</a:t>
            </a:r>
            <a:endParaRPr/>
          </a:p>
        </p:txBody>
      </p:sp>
      <p:pic>
        <p:nvPicPr>
          <p:cNvPr descr="forward-checking-progress1c" id="4239" name="Google Shape;4239;p288"/>
          <p:cNvPicPr preferRelativeResize="0"/>
          <p:nvPr/>
        </p:nvPicPr>
        <p:blipFill rotWithShape="1">
          <a:blip r:embed="rId3">
            <a:alphaModFix/>
          </a:blip>
          <a:srcRect b="0" l="0" r="0" t="0"/>
          <a:stretch/>
        </p:blipFill>
        <p:spPr>
          <a:xfrm>
            <a:off x="2631247" y="3021943"/>
            <a:ext cx="3850481" cy="1050131"/>
          </a:xfrm>
          <a:prstGeom prst="rect">
            <a:avLst/>
          </a:prstGeom>
          <a:noFill/>
          <a:ln>
            <a:noFill/>
          </a:ln>
        </p:spPr>
      </p:pic>
      <p:pic>
        <p:nvPicPr>
          <p:cNvPr descr="australia" id="4240" name="Google Shape;4240;p288"/>
          <p:cNvPicPr preferRelativeResize="0"/>
          <p:nvPr/>
        </p:nvPicPr>
        <p:blipFill rotWithShape="1">
          <a:blip r:embed="rId4">
            <a:alphaModFix/>
          </a:blip>
          <a:srcRect b="0" l="0" r="0" t="0"/>
          <a:stretch/>
        </p:blipFill>
        <p:spPr>
          <a:xfrm>
            <a:off x="231867" y="3925117"/>
            <a:ext cx="2132410" cy="1762125"/>
          </a:xfrm>
          <a:prstGeom prst="rect">
            <a:avLst/>
          </a:prstGeom>
          <a:noFill/>
          <a:ln>
            <a:noFill/>
          </a:ln>
        </p:spPr>
      </p:pic>
    </p:spTree>
  </p:cSld>
  <p:clrMapOvr>
    <a:masterClrMapping/>
  </p:clrMapOvr>
</p:sld>
</file>

<file path=ppt/slides/slide2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5" name="Shape 4245"/>
        <p:cNvGrpSpPr/>
        <p:nvPr/>
      </p:nvGrpSpPr>
      <p:grpSpPr>
        <a:xfrm>
          <a:off x="0" y="0"/>
          <a:ext cx="0" cy="0"/>
          <a:chOff x="0" y="0"/>
          <a:chExt cx="0" cy="0"/>
        </a:xfrm>
      </p:grpSpPr>
      <p:sp>
        <p:nvSpPr>
          <p:cNvPr id="4246" name="Google Shape;4246;p28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Forward checking: example</a:t>
            </a:r>
            <a:endParaRPr/>
          </a:p>
        </p:txBody>
      </p:sp>
      <p:sp>
        <p:nvSpPr>
          <p:cNvPr id="4247" name="Google Shape;4247;p28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accent2"/>
              </a:buClr>
              <a:buSzPts val="1800"/>
              <a:buChar char="•"/>
            </a:pPr>
            <a:r>
              <a:rPr lang="en-US" sz="1800">
                <a:solidFill>
                  <a:schemeClr val="accent2"/>
                </a:solidFill>
              </a:rPr>
              <a:t>Idea</a:t>
            </a:r>
            <a:r>
              <a:rPr lang="en-US" sz="1800"/>
              <a:t>: </a:t>
            </a:r>
            <a:endParaRPr/>
          </a:p>
          <a:p>
            <a:pPr indent="-285750" lvl="1" marL="742950" rtl="0" algn="l">
              <a:lnSpc>
                <a:spcPct val="100000"/>
              </a:lnSpc>
              <a:spcBef>
                <a:spcPts val="300"/>
              </a:spcBef>
              <a:spcAft>
                <a:spcPts val="0"/>
              </a:spcAft>
              <a:buClr>
                <a:schemeClr val="dk1"/>
              </a:buClr>
              <a:buSzPts val="1500"/>
              <a:buChar char="–"/>
            </a:pPr>
            <a:r>
              <a:rPr lang="en-US" sz="1500"/>
              <a:t>Keep track of remaining legal values for unassigned variables</a:t>
            </a:r>
            <a:endParaRPr/>
          </a:p>
          <a:p>
            <a:pPr indent="-285750" lvl="1" marL="742950" rtl="0" algn="l">
              <a:lnSpc>
                <a:spcPct val="100000"/>
              </a:lnSpc>
              <a:spcBef>
                <a:spcPts val="300"/>
              </a:spcBef>
              <a:spcAft>
                <a:spcPts val="0"/>
              </a:spcAft>
              <a:buClr>
                <a:schemeClr val="dk1"/>
              </a:buClr>
              <a:buSzPts val="1500"/>
              <a:buChar char="–"/>
            </a:pPr>
            <a:r>
              <a:rPr lang="en-US" sz="1500"/>
              <a:t>Terminate search when any variable has no legal values</a:t>
            </a:r>
            <a:endParaRPr/>
          </a:p>
        </p:txBody>
      </p:sp>
      <p:pic>
        <p:nvPicPr>
          <p:cNvPr descr="forward-checking-progress2c" id="4248" name="Google Shape;4248;p289"/>
          <p:cNvPicPr preferRelativeResize="0"/>
          <p:nvPr/>
        </p:nvPicPr>
        <p:blipFill rotWithShape="1">
          <a:blip r:embed="rId3">
            <a:alphaModFix/>
          </a:blip>
          <a:srcRect b="0" l="0" r="0" t="0"/>
          <a:stretch/>
        </p:blipFill>
        <p:spPr>
          <a:xfrm>
            <a:off x="2646761" y="3143250"/>
            <a:ext cx="3850481" cy="1271588"/>
          </a:xfrm>
          <a:prstGeom prst="rect">
            <a:avLst/>
          </a:prstGeom>
          <a:noFill/>
          <a:ln>
            <a:noFill/>
          </a:ln>
        </p:spPr>
      </p:pic>
      <p:pic>
        <p:nvPicPr>
          <p:cNvPr descr="australia" id="4249" name="Google Shape;4249;p289"/>
          <p:cNvPicPr preferRelativeResize="0"/>
          <p:nvPr/>
        </p:nvPicPr>
        <p:blipFill rotWithShape="1">
          <a:blip r:embed="rId4">
            <a:alphaModFix/>
          </a:blip>
          <a:srcRect b="0" l="0" r="0" t="0"/>
          <a:stretch/>
        </p:blipFill>
        <p:spPr>
          <a:xfrm>
            <a:off x="1143001" y="4417220"/>
            <a:ext cx="1916906" cy="1583531"/>
          </a:xfrm>
          <a:prstGeom prst="rect">
            <a:avLst/>
          </a:prstGeom>
          <a:noFill/>
          <a:ln>
            <a:noFill/>
          </a:ln>
        </p:spPr>
      </p:pic>
    </p:spTree>
  </p:cSld>
  <p:clrMapOvr>
    <a:masterClrMapping/>
  </p:clrMapOvr>
</p:sld>
</file>

<file path=ppt/slides/slide2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4" name="Shape 4254"/>
        <p:cNvGrpSpPr/>
        <p:nvPr/>
      </p:nvGrpSpPr>
      <p:grpSpPr>
        <a:xfrm>
          <a:off x="0" y="0"/>
          <a:ext cx="0" cy="0"/>
          <a:chOff x="0" y="0"/>
          <a:chExt cx="0" cy="0"/>
        </a:xfrm>
      </p:grpSpPr>
      <p:sp>
        <p:nvSpPr>
          <p:cNvPr id="4255" name="Google Shape;4255;p29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Forward checking: example</a:t>
            </a:r>
            <a:endParaRPr/>
          </a:p>
        </p:txBody>
      </p:sp>
      <p:sp>
        <p:nvSpPr>
          <p:cNvPr id="4256" name="Google Shape;4256;p29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accent2"/>
              </a:buClr>
              <a:buSzPts val="1800"/>
              <a:buChar char="•"/>
            </a:pPr>
            <a:r>
              <a:rPr lang="en-US" sz="1800">
                <a:solidFill>
                  <a:schemeClr val="accent2"/>
                </a:solidFill>
              </a:rPr>
              <a:t>Idea</a:t>
            </a:r>
            <a:r>
              <a:rPr lang="en-US" sz="1800"/>
              <a:t>: </a:t>
            </a:r>
            <a:endParaRPr/>
          </a:p>
          <a:p>
            <a:pPr indent="-285750" lvl="1" marL="742950" rtl="0" algn="l">
              <a:lnSpc>
                <a:spcPct val="100000"/>
              </a:lnSpc>
              <a:spcBef>
                <a:spcPts val="300"/>
              </a:spcBef>
              <a:spcAft>
                <a:spcPts val="0"/>
              </a:spcAft>
              <a:buClr>
                <a:schemeClr val="dk1"/>
              </a:buClr>
              <a:buSzPts val="1500"/>
              <a:buChar char="–"/>
            </a:pPr>
            <a:r>
              <a:rPr lang="en-US" sz="1500"/>
              <a:t>Keep track of remaining legal values for unassigned variables</a:t>
            </a:r>
            <a:endParaRPr/>
          </a:p>
          <a:p>
            <a:pPr indent="-285750" lvl="1" marL="742950" rtl="0" algn="l">
              <a:lnSpc>
                <a:spcPct val="100000"/>
              </a:lnSpc>
              <a:spcBef>
                <a:spcPts val="300"/>
              </a:spcBef>
              <a:spcAft>
                <a:spcPts val="0"/>
              </a:spcAft>
              <a:buClr>
                <a:schemeClr val="dk1"/>
              </a:buClr>
              <a:buSzPts val="1500"/>
              <a:buChar char="–"/>
            </a:pPr>
            <a:r>
              <a:rPr lang="en-US" sz="1500"/>
              <a:t>Terminate search when any variable has no legal values</a:t>
            </a:r>
            <a:endParaRPr/>
          </a:p>
        </p:txBody>
      </p:sp>
      <p:pic>
        <p:nvPicPr>
          <p:cNvPr descr="forward-checking-progress3c" id="4257" name="Google Shape;4257;p290"/>
          <p:cNvPicPr preferRelativeResize="0"/>
          <p:nvPr/>
        </p:nvPicPr>
        <p:blipFill rotWithShape="1">
          <a:blip r:embed="rId3">
            <a:alphaModFix/>
          </a:blip>
          <a:srcRect b="0" l="0" r="0" t="0"/>
          <a:stretch/>
        </p:blipFill>
        <p:spPr>
          <a:xfrm>
            <a:off x="2646761" y="3143250"/>
            <a:ext cx="3850481" cy="1485900"/>
          </a:xfrm>
          <a:prstGeom prst="rect">
            <a:avLst/>
          </a:prstGeom>
          <a:noFill/>
          <a:ln>
            <a:noFill/>
          </a:ln>
        </p:spPr>
      </p:pic>
      <p:pic>
        <p:nvPicPr>
          <p:cNvPr descr="australia" id="4258" name="Google Shape;4258;p290"/>
          <p:cNvPicPr preferRelativeResize="0"/>
          <p:nvPr/>
        </p:nvPicPr>
        <p:blipFill rotWithShape="1">
          <a:blip r:embed="rId4">
            <a:alphaModFix/>
          </a:blip>
          <a:srcRect b="0" l="0" r="0" t="0"/>
          <a:stretch/>
        </p:blipFill>
        <p:spPr>
          <a:xfrm>
            <a:off x="1143001" y="4641057"/>
            <a:ext cx="1646635" cy="135969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29"/>
          <p:cNvSpPr txBox="1"/>
          <p:nvPr>
            <p:ph idx="1" type="body"/>
          </p:nvPr>
        </p:nvSpPr>
        <p:spPr>
          <a:xfrm>
            <a:off x="304800" y="2286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rgbClr val="CC0000"/>
              </a:buClr>
              <a:buSzPts val="2800"/>
              <a:buChar char="•"/>
            </a:pPr>
            <a:r>
              <a:rPr lang="en-US" sz="2800">
                <a:solidFill>
                  <a:srgbClr val="CC0000"/>
                </a:solidFill>
              </a:rPr>
              <a:t>Static</a:t>
            </a:r>
            <a:r>
              <a:rPr lang="en-US" sz="2800">
                <a:solidFill>
                  <a:srgbClr val="FF0000"/>
                </a:solidFill>
              </a:rPr>
              <a:t> </a:t>
            </a:r>
            <a:r>
              <a:rPr lang="en-US" sz="2800"/>
              <a:t>(vs. dynamic): </a:t>
            </a:r>
            <a:endParaRPr/>
          </a:p>
          <a:p>
            <a:pPr indent="-342900" lvl="0" marL="342900" rtl="0" algn="l">
              <a:lnSpc>
                <a:spcPct val="100000"/>
              </a:lnSpc>
              <a:spcBef>
                <a:spcPts val="480"/>
              </a:spcBef>
              <a:spcAft>
                <a:spcPts val="0"/>
              </a:spcAft>
              <a:buClr>
                <a:schemeClr val="dk1"/>
              </a:buClr>
              <a:buSzPts val="2400"/>
              <a:buChar char="•"/>
            </a:pPr>
            <a:r>
              <a:rPr lang="en-US" sz="2400"/>
              <a:t>The </a:t>
            </a:r>
            <a:r>
              <a:rPr b="1" lang="en-US" sz="2400"/>
              <a:t>Static</a:t>
            </a:r>
            <a:r>
              <a:rPr lang="en-US" sz="2400"/>
              <a:t> environment is completely unchanged while an agent is precepting the environment.</a:t>
            </a:r>
            <a:br>
              <a:rPr lang="en-US" sz="2400"/>
            </a:br>
            <a:endParaRPr sz="2400"/>
          </a:p>
          <a:p>
            <a:pPr indent="-342900" lvl="0" marL="342900" rtl="0" algn="l">
              <a:lnSpc>
                <a:spcPct val="100000"/>
              </a:lnSpc>
              <a:spcBef>
                <a:spcPts val="480"/>
              </a:spcBef>
              <a:spcAft>
                <a:spcPts val="0"/>
              </a:spcAft>
              <a:buClr>
                <a:schemeClr val="dk1"/>
              </a:buClr>
              <a:buSzPts val="2400"/>
              <a:buChar char="•"/>
            </a:pPr>
            <a:r>
              <a:rPr b="1" lang="en-US" sz="2400"/>
              <a:t>Real-life Example</a:t>
            </a:r>
            <a:r>
              <a:rPr lang="en-US" sz="2400"/>
              <a:t>: Cleaning a room (Environment) by a dry-cleaner Agent  is an example of a static environment where the room is static while cleaning.  </a:t>
            </a:r>
            <a:br>
              <a:rPr lang="en-US" sz="2400"/>
            </a:br>
            <a:endParaRPr sz="2400"/>
          </a:p>
          <a:p>
            <a:pPr indent="-342900" lvl="0" marL="342900" rtl="0" algn="l">
              <a:lnSpc>
                <a:spcPct val="100000"/>
              </a:lnSpc>
              <a:spcBef>
                <a:spcPts val="480"/>
              </a:spcBef>
              <a:spcAft>
                <a:spcPts val="0"/>
              </a:spcAft>
              <a:buClr>
                <a:schemeClr val="dk1"/>
              </a:buClr>
              <a:buSzPts val="2400"/>
              <a:buChar char="•"/>
            </a:pPr>
            <a:r>
              <a:rPr b="1" lang="en-US" sz="2400"/>
              <a:t>Dynamic</a:t>
            </a:r>
            <a:r>
              <a:rPr lang="en-US" sz="2400"/>
              <a:t> Environment could be changed while an agent is precepting the environment. So agents keep looking at the environment while taking action.</a:t>
            </a:r>
            <a:br>
              <a:rPr lang="en-US" sz="2400"/>
            </a:br>
            <a:endParaRPr sz="2400"/>
          </a:p>
          <a:p>
            <a:pPr indent="-342900" lvl="0" marL="342900" rtl="0" algn="l">
              <a:lnSpc>
                <a:spcPct val="100000"/>
              </a:lnSpc>
              <a:spcBef>
                <a:spcPts val="480"/>
              </a:spcBef>
              <a:spcAft>
                <a:spcPts val="0"/>
              </a:spcAft>
              <a:buClr>
                <a:schemeClr val="dk1"/>
              </a:buClr>
              <a:buSzPts val="2400"/>
              <a:buChar char="•"/>
            </a:pPr>
            <a:r>
              <a:rPr b="1" lang="en-US" sz="2400"/>
              <a:t>Real-life Example</a:t>
            </a:r>
            <a:r>
              <a:rPr lang="en-US" sz="2400"/>
              <a:t>: Playing soccer is a dynamic environment where players’ positions keep changing throughout the game. So a player hit the ball by observing the opposite team.</a:t>
            </a:r>
            <a:endParaRPr/>
          </a:p>
          <a:p>
            <a:pPr indent="-228600" lvl="0" marL="342900" rtl="0" algn="l">
              <a:lnSpc>
                <a:spcPct val="100000"/>
              </a:lnSpc>
              <a:spcBef>
                <a:spcPts val="360"/>
              </a:spcBef>
              <a:spcAft>
                <a:spcPts val="0"/>
              </a:spcAft>
              <a:buClr>
                <a:schemeClr val="dk1"/>
              </a:buClr>
              <a:buSzPts val="1800"/>
              <a:buNone/>
            </a:pPr>
            <a:r>
              <a:t/>
            </a:r>
            <a:endParaRPr sz="1800"/>
          </a:p>
        </p:txBody>
      </p:sp>
    </p:spTree>
  </p:cSld>
  <p:clrMapOvr>
    <a:masterClrMapping/>
  </p:clrMapOvr>
</p:sld>
</file>

<file path=ppt/slides/slide2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3" name="Shape 4263"/>
        <p:cNvGrpSpPr/>
        <p:nvPr/>
      </p:nvGrpSpPr>
      <p:grpSpPr>
        <a:xfrm>
          <a:off x="0" y="0"/>
          <a:ext cx="0" cy="0"/>
          <a:chOff x="0" y="0"/>
          <a:chExt cx="0" cy="0"/>
        </a:xfrm>
      </p:grpSpPr>
      <p:sp>
        <p:nvSpPr>
          <p:cNvPr id="4264" name="Google Shape;4264;p29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Forward checking: example</a:t>
            </a:r>
            <a:endParaRPr/>
          </a:p>
        </p:txBody>
      </p:sp>
      <p:sp>
        <p:nvSpPr>
          <p:cNvPr id="4265" name="Google Shape;4265;p29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accent2"/>
              </a:buClr>
              <a:buSzPts val="1800"/>
              <a:buChar char="•"/>
            </a:pPr>
            <a:r>
              <a:rPr lang="en-US" sz="1800">
                <a:solidFill>
                  <a:schemeClr val="accent2"/>
                </a:solidFill>
              </a:rPr>
              <a:t>Idea</a:t>
            </a:r>
            <a:r>
              <a:rPr lang="en-US" sz="1800"/>
              <a:t>: </a:t>
            </a:r>
            <a:endParaRPr/>
          </a:p>
          <a:p>
            <a:pPr indent="-285750" lvl="1" marL="742950" rtl="0" algn="l">
              <a:lnSpc>
                <a:spcPct val="100000"/>
              </a:lnSpc>
              <a:spcBef>
                <a:spcPts val="300"/>
              </a:spcBef>
              <a:spcAft>
                <a:spcPts val="0"/>
              </a:spcAft>
              <a:buClr>
                <a:schemeClr val="dk1"/>
              </a:buClr>
              <a:buSzPts val="1500"/>
              <a:buChar char="–"/>
            </a:pPr>
            <a:r>
              <a:rPr lang="en-US" sz="1500"/>
              <a:t>Keep track of remaining legal values for unassigned variables</a:t>
            </a:r>
            <a:endParaRPr/>
          </a:p>
          <a:p>
            <a:pPr indent="-285750" lvl="1" marL="742950" rtl="0" algn="l">
              <a:lnSpc>
                <a:spcPct val="100000"/>
              </a:lnSpc>
              <a:spcBef>
                <a:spcPts val="300"/>
              </a:spcBef>
              <a:spcAft>
                <a:spcPts val="0"/>
              </a:spcAft>
              <a:buClr>
                <a:schemeClr val="dk1"/>
              </a:buClr>
              <a:buSzPts val="1500"/>
              <a:buChar char="–"/>
            </a:pPr>
            <a:r>
              <a:rPr lang="en-US" sz="1500"/>
              <a:t>Terminate search when any variable has no legal values</a:t>
            </a:r>
            <a:endParaRPr/>
          </a:p>
        </p:txBody>
      </p:sp>
      <p:pic>
        <p:nvPicPr>
          <p:cNvPr descr="forward-checking-progress4c" id="4266" name="Google Shape;4266;p291"/>
          <p:cNvPicPr preferRelativeResize="0"/>
          <p:nvPr/>
        </p:nvPicPr>
        <p:blipFill rotWithShape="1">
          <a:blip r:embed="rId3">
            <a:alphaModFix/>
          </a:blip>
          <a:srcRect b="0" l="0" r="0" t="0"/>
          <a:stretch/>
        </p:blipFill>
        <p:spPr>
          <a:xfrm>
            <a:off x="2646761" y="3143251"/>
            <a:ext cx="3850481" cy="1707356"/>
          </a:xfrm>
          <a:prstGeom prst="rect">
            <a:avLst/>
          </a:prstGeom>
          <a:noFill/>
          <a:ln>
            <a:noFill/>
          </a:ln>
        </p:spPr>
      </p:pic>
      <p:pic>
        <p:nvPicPr>
          <p:cNvPr descr="australia" id="4267" name="Google Shape;4267;p291"/>
          <p:cNvPicPr preferRelativeResize="0"/>
          <p:nvPr/>
        </p:nvPicPr>
        <p:blipFill rotWithShape="1">
          <a:blip r:embed="rId4">
            <a:alphaModFix/>
          </a:blip>
          <a:srcRect b="0" l="0" r="0" t="0"/>
          <a:stretch/>
        </p:blipFill>
        <p:spPr>
          <a:xfrm>
            <a:off x="1143001" y="4818461"/>
            <a:ext cx="1431131" cy="1182290"/>
          </a:xfrm>
          <a:prstGeom prst="rect">
            <a:avLst/>
          </a:prstGeom>
          <a:noFill/>
          <a:ln>
            <a:noFill/>
          </a:ln>
        </p:spPr>
      </p:pic>
    </p:spTree>
  </p:cSld>
  <p:clrMapOvr>
    <a:masterClrMapping/>
  </p:clrMapOvr>
</p:sld>
</file>

<file path=ppt/slides/slide2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2" name="Shape 4272"/>
        <p:cNvGrpSpPr/>
        <p:nvPr/>
      </p:nvGrpSpPr>
      <p:grpSpPr>
        <a:xfrm>
          <a:off x="0" y="0"/>
          <a:ext cx="0" cy="0"/>
          <a:chOff x="0" y="0"/>
          <a:chExt cx="0" cy="0"/>
        </a:xfrm>
      </p:grpSpPr>
      <p:sp>
        <p:nvSpPr>
          <p:cNvPr id="4273" name="Google Shape;4273;p29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Constraint propagation</a:t>
            </a:r>
            <a:endParaRPr/>
          </a:p>
        </p:txBody>
      </p:sp>
      <p:sp>
        <p:nvSpPr>
          <p:cNvPr id="4274" name="Google Shape;4274;p29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1500"/>
              <a:buChar char="•"/>
            </a:pPr>
            <a:r>
              <a:rPr lang="en-US" sz="1500"/>
              <a:t>Forward checking propagates information from assigned to unassigned variables, but doesn't provide early detection for all failures:</a:t>
            </a:r>
            <a:endParaRPr/>
          </a:p>
          <a:p>
            <a:pPr indent="-247650" lvl="0" marL="342900" rtl="0" algn="l">
              <a:lnSpc>
                <a:spcPct val="100000"/>
              </a:lnSpc>
              <a:spcBef>
                <a:spcPts val="300"/>
              </a:spcBef>
              <a:spcAft>
                <a:spcPts val="0"/>
              </a:spcAft>
              <a:buClr>
                <a:schemeClr val="dk1"/>
              </a:buClr>
              <a:buSzPts val="1500"/>
              <a:buNone/>
            </a:pPr>
            <a:r>
              <a:t/>
            </a:r>
            <a:endParaRPr sz="1500"/>
          </a:p>
          <a:p>
            <a:pPr indent="-247650" lvl="0" marL="342900" rtl="0" algn="l">
              <a:lnSpc>
                <a:spcPct val="100000"/>
              </a:lnSpc>
              <a:spcBef>
                <a:spcPts val="300"/>
              </a:spcBef>
              <a:spcAft>
                <a:spcPts val="0"/>
              </a:spcAft>
              <a:buClr>
                <a:schemeClr val="dk1"/>
              </a:buClr>
              <a:buSzPts val="1500"/>
              <a:buNone/>
            </a:pPr>
            <a:r>
              <a:t/>
            </a:r>
            <a:endParaRPr sz="1500"/>
          </a:p>
          <a:p>
            <a:pPr indent="-247650" lvl="0" marL="342900" rtl="0" algn="l">
              <a:lnSpc>
                <a:spcPct val="100000"/>
              </a:lnSpc>
              <a:spcBef>
                <a:spcPts val="300"/>
              </a:spcBef>
              <a:spcAft>
                <a:spcPts val="0"/>
              </a:spcAft>
              <a:buClr>
                <a:schemeClr val="dk1"/>
              </a:buClr>
              <a:buSzPts val="1500"/>
              <a:buNone/>
            </a:pPr>
            <a:r>
              <a:t/>
            </a:r>
            <a:endParaRPr sz="1500"/>
          </a:p>
          <a:p>
            <a:pPr indent="-247650" lvl="0" marL="342900" rtl="0" algn="l">
              <a:lnSpc>
                <a:spcPct val="100000"/>
              </a:lnSpc>
              <a:spcBef>
                <a:spcPts val="300"/>
              </a:spcBef>
              <a:spcAft>
                <a:spcPts val="0"/>
              </a:spcAft>
              <a:buClr>
                <a:schemeClr val="dk1"/>
              </a:buClr>
              <a:buSzPts val="1500"/>
              <a:buNone/>
            </a:pPr>
            <a:r>
              <a:t/>
            </a:r>
            <a:endParaRPr sz="1500"/>
          </a:p>
          <a:p>
            <a:pPr indent="-247650" lvl="0" marL="342900" rtl="0" algn="l">
              <a:lnSpc>
                <a:spcPct val="100000"/>
              </a:lnSpc>
              <a:spcBef>
                <a:spcPts val="300"/>
              </a:spcBef>
              <a:spcAft>
                <a:spcPts val="0"/>
              </a:spcAft>
              <a:buClr>
                <a:schemeClr val="dk1"/>
              </a:buClr>
              <a:buSzPts val="1500"/>
              <a:buNone/>
            </a:pPr>
            <a:r>
              <a:t/>
            </a:r>
            <a:endParaRPr sz="1500"/>
          </a:p>
          <a:p>
            <a:pPr indent="-247650" lvl="0" marL="342900" rtl="0" algn="l">
              <a:lnSpc>
                <a:spcPct val="100000"/>
              </a:lnSpc>
              <a:spcBef>
                <a:spcPts val="300"/>
              </a:spcBef>
              <a:spcAft>
                <a:spcPts val="0"/>
              </a:spcAft>
              <a:buClr>
                <a:schemeClr val="dk1"/>
              </a:buClr>
              <a:buSzPts val="1500"/>
              <a:buNone/>
            </a:pPr>
            <a:r>
              <a:t/>
            </a:r>
            <a:endParaRPr sz="1500"/>
          </a:p>
          <a:p>
            <a:pPr indent="-247650" lvl="0" marL="342900" rtl="0" algn="l">
              <a:lnSpc>
                <a:spcPct val="100000"/>
              </a:lnSpc>
              <a:spcBef>
                <a:spcPts val="300"/>
              </a:spcBef>
              <a:spcAft>
                <a:spcPts val="0"/>
              </a:spcAft>
              <a:buClr>
                <a:schemeClr val="dk1"/>
              </a:buClr>
              <a:buSzPts val="1500"/>
              <a:buNone/>
            </a:pPr>
            <a:r>
              <a:t/>
            </a:r>
            <a:endParaRPr sz="1500"/>
          </a:p>
          <a:p>
            <a:pPr indent="-342900" lvl="0" marL="342900" rtl="0" algn="l">
              <a:lnSpc>
                <a:spcPct val="100000"/>
              </a:lnSpc>
              <a:spcBef>
                <a:spcPts val="300"/>
              </a:spcBef>
              <a:spcAft>
                <a:spcPts val="0"/>
              </a:spcAft>
              <a:buClr>
                <a:schemeClr val="dk1"/>
              </a:buClr>
              <a:buSzPts val="1500"/>
              <a:buChar char="•"/>
            </a:pPr>
            <a:r>
              <a:rPr lang="en-US" sz="1500"/>
              <a:t>NT and SA cannot both be blue!</a:t>
            </a:r>
            <a:endParaRPr/>
          </a:p>
          <a:p>
            <a:pPr indent="-247650" lvl="0" marL="342900" rtl="0" algn="l">
              <a:lnSpc>
                <a:spcPct val="100000"/>
              </a:lnSpc>
              <a:spcBef>
                <a:spcPts val="300"/>
              </a:spcBef>
              <a:spcAft>
                <a:spcPts val="0"/>
              </a:spcAft>
              <a:buClr>
                <a:schemeClr val="dk1"/>
              </a:buClr>
              <a:buSzPts val="1500"/>
              <a:buNone/>
            </a:pPr>
            <a:r>
              <a:t/>
            </a:r>
            <a:endParaRPr sz="1500"/>
          </a:p>
          <a:p>
            <a:pPr indent="-342900" lvl="0" marL="342900" rtl="0" algn="l">
              <a:lnSpc>
                <a:spcPct val="100000"/>
              </a:lnSpc>
              <a:spcBef>
                <a:spcPts val="300"/>
              </a:spcBef>
              <a:spcAft>
                <a:spcPts val="0"/>
              </a:spcAft>
              <a:buClr>
                <a:schemeClr val="accent2"/>
              </a:buClr>
              <a:buSzPts val="1500"/>
              <a:buChar char="•"/>
            </a:pPr>
            <a:r>
              <a:rPr lang="en-US" sz="1500">
                <a:solidFill>
                  <a:schemeClr val="accent2"/>
                </a:solidFill>
              </a:rPr>
              <a:t>Constraint propagation</a:t>
            </a:r>
            <a:r>
              <a:rPr lang="en-US" sz="1500"/>
              <a:t> repeatedly enforces constraints locally</a:t>
            </a:r>
            <a:endParaRPr/>
          </a:p>
        </p:txBody>
      </p:sp>
      <p:pic>
        <p:nvPicPr>
          <p:cNvPr descr="forward-checking-progress3c" id="4275" name="Google Shape;4275;p292"/>
          <p:cNvPicPr preferRelativeResize="0"/>
          <p:nvPr/>
        </p:nvPicPr>
        <p:blipFill rotWithShape="1">
          <a:blip r:embed="rId3">
            <a:alphaModFix/>
          </a:blip>
          <a:srcRect b="0" l="0" r="0" t="0"/>
          <a:stretch/>
        </p:blipFill>
        <p:spPr>
          <a:xfrm>
            <a:off x="2628901" y="5105400"/>
            <a:ext cx="3850481" cy="1485900"/>
          </a:xfrm>
          <a:prstGeom prst="rect">
            <a:avLst/>
          </a:prstGeom>
          <a:noFill/>
          <a:ln>
            <a:noFill/>
          </a:ln>
        </p:spPr>
      </p:pic>
    </p:spTree>
  </p:cSld>
  <p:clrMapOvr>
    <a:masterClrMapping/>
  </p:clrMapOvr>
</p:sld>
</file>

<file path=ppt/slides/slide2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0" name="Shape 4280"/>
        <p:cNvGrpSpPr/>
        <p:nvPr/>
      </p:nvGrpSpPr>
      <p:grpSpPr>
        <a:xfrm>
          <a:off x="0" y="0"/>
          <a:ext cx="0" cy="0"/>
          <a:chOff x="0" y="0"/>
          <a:chExt cx="0" cy="0"/>
        </a:xfrm>
      </p:grpSpPr>
      <p:sp>
        <p:nvSpPr>
          <p:cNvPr id="4281" name="Google Shape;4281;p29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Constraint propagation</a:t>
            </a:r>
            <a:endParaRPr/>
          </a:p>
        </p:txBody>
      </p:sp>
      <p:sp>
        <p:nvSpPr>
          <p:cNvPr id="4282" name="Google Shape;4282;p29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b="1" lang="en-US"/>
              <a:t>Forward checking </a:t>
            </a:r>
            <a:r>
              <a:rPr lang="en-US"/>
              <a:t>does not detect the “blue” inconsistency, because it does not look far enough ahead. </a:t>
            </a:r>
            <a:endParaRPr/>
          </a:p>
          <a:p>
            <a:pPr indent="-342900" lvl="0" marL="342900" rtl="0" algn="l">
              <a:lnSpc>
                <a:spcPct val="100000"/>
              </a:lnSpc>
              <a:spcBef>
                <a:spcPts val="640"/>
              </a:spcBef>
              <a:spcAft>
                <a:spcPts val="0"/>
              </a:spcAft>
              <a:buClr>
                <a:schemeClr val="dk1"/>
              </a:buClr>
              <a:buSzPts val="3200"/>
              <a:buChar char="•"/>
            </a:pPr>
            <a:r>
              <a:rPr b="1" lang="en-US"/>
              <a:t>Constraint propagation</a:t>
            </a:r>
            <a:r>
              <a:rPr lang="en-US"/>
              <a:t> is the general term for propagating the implications of a constraint on one variable onto other variables.</a:t>
            </a:r>
            <a:endParaRPr/>
          </a:p>
          <a:p>
            <a:pPr indent="-342900" lvl="0" marL="342900" rtl="0" algn="l">
              <a:lnSpc>
                <a:spcPct val="100000"/>
              </a:lnSpc>
              <a:spcBef>
                <a:spcPts val="640"/>
              </a:spcBef>
              <a:spcAft>
                <a:spcPts val="0"/>
              </a:spcAft>
              <a:buClr>
                <a:schemeClr val="dk1"/>
              </a:buClr>
              <a:buSzPts val="3200"/>
              <a:buChar char="•"/>
            </a:pPr>
            <a:r>
              <a:rPr lang="en-US"/>
              <a:t>The idea of </a:t>
            </a:r>
            <a:r>
              <a:rPr b="1" lang="en-US"/>
              <a:t>arc consistency</a:t>
            </a:r>
            <a:r>
              <a:rPr lang="en-US"/>
              <a:t> provides a fast method of constraint propagation that is substantially stronger than forward checking.</a:t>
            </a:r>
            <a:endParaRPr/>
          </a:p>
        </p:txBody>
      </p:sp>
    </p:spTree>
  </p:cSld>
  <p:clrMapOvr>
    <a:masterClrMapping/>
  </p:clrMapOvr>
</p:sld>
</file>

<file path=ppt/slides/slide2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6" name="Shape 4286"/>
        <p:cNvGrpSpPr/>
        <p:nvPr/>
      </p:nvGrpSpPr>
      <p:grpSpPr>
        <a:xfrm>
          <a:off x="0" y="0"/>
          <a:ext cx="0" cy="0"/>
          <a:chOff x="0" y="0"/>
          <a:chExt cx="0" cy="0"/>
        </a:xfrm>
      </p:grpSpPr>
      <p:sp>
        <p:nvSpPr>
          <p:cNvPr id="4287" name="Google Shape;4287;p294"/>
          <p:cNvSpPr txBox="1"/>
          <p:nvPr>
            <p:ph type="title"/>
          </p:nvPr>
        </p:nvSpPr>
        <p:spPr>
          <a:xfrm>
            <a:off x="1314451" y="605508"/>
            <a:ext cx="6128400" cy="440100"/>
          </a:xfrm>
          <a:prstGeom prst="rect">
            <a:avLst/>
          </a:prstGeom>
          <a:noFill/>
          <a:ln>
            <a:noFill/>
          </a:ln>
        </p:spPr>
        <p:txBody>
          <a:bodyPr anchorCtr="0" anchor="ctr" bIns="0" lIns="0" spcFirstLastPara="1" rIns="0" wrap="square" tIns="9025">
            <a:spAutoFit/>
          </a:bodyPr>
          <a:lstStyle/>
          <a:p>
            <a:pPr indent="0" lvl="0" marL="9525" rtl="0" algn="ctr">
              <a:lnSpc>
                <a:spcPct val="100000"/>
              </a:lnSpc>
              <a:spcBef>
                <a:spcPts val="0"/>
              </a:spcBef>
              <a:spcAft>
                <a:spcPts val="0"/>
              </a:spcAft>
              <a:buSzPts val="1400"/>
              <a:buNone/>
            </a:pPr>
            <a:r>
              <a:rPr lang="en-US"/>
              <a:t>Constraint Satisfaction Problems</a:t>
            </a:r>
            <a:endParaRPr/>
          </a:p>
        </p:txBody>
      </p:sp>
      <p:sp>
        <p:nvSpPr>
          <p:cNvPr id="4288" name="Google Shape;4288;p294"/>
          <p:cNvSpPr txBox="1"/>
          <p:nvPr/>
        </p:nvSpPr>
        <p:spPr>
          <a:xfrm>
            <a:off x="597626" y="1885951"/>
            <a:ext cx="8161019" cy="2350642"/>
          </a:xfrm>
          <a:prstGeom prst="rect">
            <a:avLst/>
          </a:prstGeom>
          <a:noFill/>
          <a:ln>
            <a:noFill/>
          </a:ln>
        </p:spPr>
        <p:txBody>
          <a:bodyPr anchorCtr="0" anchor="t" bIns="0" lIns="0" spcFirstLastPara="1" rIns="0" wrap="square" tIns="41900">
            <a:spAutoFit/>
          </a:bodyPr>
          <a:lstStyle/>
          <a:p>
            <a:pPr indent="-257175" lvl="0" marL="266700" marR="0" rtl="0" algn="l">
              <a:lnSpc>
                <a:spcPct val="100000"/>
              </a:lnSpc>
              <a:spcBef>
                <a:spcPts val="0"/>
              </a:spcBef>
              <a:spcAft>
                <a:spcPts val="0"/>
              </a:spcAft>
              <a:buClr>
                <a:srgbClr val="3333CC"/>
              </a:buClr>
              <a:buSzPts val="1061"/>
              <a:buFont typeface="Noto Sans Symbols"/>
              <a:buChar char="■"/>
            </a:pPr>
            <a:r>
              <a:rPr b="0" i="0" lang="en-US" sz="1800" u="none" cap="none" strike="noStrike">
                <a:solidFill>
                  <a:schemeClr val="dk1"/>
                </a:solidFill>
                <a:latin typeface="Tahoma"/>
                <a:ea typeface="Tahoma"/>
                <a:cs typeface="Tahoma"/>
                <a:sym typeface="Tahoma"/>
              </a:rPr>
              <a:t>So far</a:t>
            </a:r>
            <a:endParaRPr b="0" i="0" sz="1800" u="none" cap="none" strike="noStrike">
              <a:solidFill>
                <a:schemeClr val="dk1"/>
              </a:solidFill>
              <a:latin typeface="Tahoma"/>
              <a:ea typeface="Tahoma"/>
              <a:cs typeface="Tahoma"/>
              <a:sym typeface="Tahoma"/>
            </a:endParaRPr>
          </a:p>
          <a:p>
            <a:pPr indent="-215265" lvl="1" marL="567214" marR="0" rtl="0" algn="l">
              <a:lnSpc>
                <a:spcPct val="100000"/>
              </a:lnSpc>
              <a:spcBef>
                <a:spcPts val="217"/>
              </a:spcBef>
              <a:spcAft>
                <a:spcPts val="0"/>
              </a:spcAft>
              <a:buClr>
                <a:srgbClr val="FF0000"/>
              </a:buClr>
              <a:buSzPts val="812"/>
              <a:buFont typeface="Noto Sans Symbols"/>
              <a:buChar char="■"/>
            </a:pPr>
            <a:r>
              <a:rPr b="0" i="0" lang="en-US" sz="1500" u="none" cap="none" strike="noStrike">
                <a:solidFill>
                  <a:schemeClr val="dk1"/>
                </a:solidFill>
                <a:latin typeface="Tahoma"/>
                <a:ea typeface="Tahoma"/>
                <a:cs typeface="Tahoma"/>
                <a:sym typeface="Tahoma"/>
              </a:rPr>
              <a:t>All solutions are equally good</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34"/>
              </a:spcBef>
              <a:spcAft>
                <a:spcPts val="0"/>
              </a:spcAft>
              <a:buClr>
                <a:srgbClr val="FF0000"/>
              </a:buClr>
              <a:buSzPts val="2400"/>
              <a:buFont typeface="Noto Sans Symbols"/>
              <a:buNone/>
            </a:pPr>
            <a:r>
              <a:t/>
            </a:r>
            <a:endParaRPr b="0" i="0" sz="2400" u="none" cap="none" strike="noStrike">
              <a:solidFill>
                <a:schemeClr val="dk1"/>
              </a:solidFill>
              <a:latin typeface="Tahoma"/>
              <a:ea typeface="Tahoma"/>
              <a:cs typeface="Tahoma"/>
              <a:sym typeface="Tahoma"/>
            </a:endParaRPr>
          </a:p>
          <a:p>
            <a:pPr indent="-257175" lvl="0" marL="266700" marR="0" rtl="0" algn="l">
              <a:lnSpc>
                <a:spcPct val="100000"/>
              </a:lnSpc>
              <a:spcBef>
                <a:spcPts val="0"/>
              </a:spcBef>
              <a:spcAft>
                <a:spcPts val="0"/>
              </a:spcAft>
              <a:buClr>
                <a:srgbClr val="3333CC"/>
              </a:buClr>
              <a:buSzPts val="1061"/>
              <a:buFont typeface="Noto Sans Symbols"/>
              <a:buChar char="■"/>
            </a:pPr>
            <a:r>
              <a:rPr b="0" i="0" lang="en-US" sz="1800" u="none" cap="none" strike="noStrike">
                <a:solidFill>
                  <a:schemeClr val="dk1"/>
                </a:solidFill>
                <a:latin typeface="Tahoma"/>
                <a:ea typeface="Tahoma"/>
                <a:cs typeface="Tahoma"/>
                <a:sym typeface="Tahoma"/>
              </a:rPr>
              <a:t>In some real world applications, we</a:t>
            </a:r>
            <a:endParaRPr b="0" i="0" sz="1800" u="none" cap="none" strike="noStrike">
              <a:solidFill>
                <a:schemeClr val="dk1"/>
              </a:solidFill>
              <a:latin typeface="Tahoma"/>
              <a:ea typeface="Tahoma"/>
              <a:cs typeface="Tahoma"/>
              <a:sym typeface="Tahoma"/>
            </a:endParaRPr>
          </a:p>
          <a:p>
            <a:pPr indent="-215265" lvl="1" marL="567214" marR="0" rtl="0" algn="l">
              <a:lnSpc>
                <a:spcPct val="136733"/>
              </a:lnSpc>
              <a:spcBef>
                <a:spcPts val="221"/>
              </a:spcBef>
              <a:spcAft>
                <a:spcPts val="0"/>
              </a:spcAft>
              <a:buClr>
                <a:srgbClr val="FF0000"/>
              </a:buClr>
              <a:buSzPts val="812"/>
              <a:buFont typeface="Noto Sans Symbols"/>
              <a:buChar char="■"/>
            </a:pPr>
            <a:r>
              <a:rPr b="0" i="0" lang="en-US" sz="1500" u="none" cap="none" strike="noStrike">
                <a:solidFill>
                  <a:schemeClr val="dk1"/>
                </a:solidFill>
                <a:latin typeface="Tahoma"/>
                <a:ea typeface="Tahoma"/>
                <a:cs typeface="Tahoma"/>
                <a:sym typeface="Tahoma"/>
              </a:rPr>
              <a:t>Not only want </a:t>
            </a:r>
            <a:r>
              <a:rPr b="0" i="0" lang="en-US" sz="1500" u="none" cap="none" strike="noStrike">
                <a:solidFill>
                  <a:srgbClr val="006FC0"/>
                </a:solidFill>
                <a:latin typeface="Tahoma"/>
                <a:ea typeface="Tahoma"/>
                <a:cs typeface="Tahoma"/>
                <a:sym typeface="Tahoma"/>
              </a:rPr>
              <a:t>feasible </a:t>
            </a:r>
            <a:r>
              <a:rPr b="0" i="0" lang="en-US" sz="1500" u="none" cap="none" strike="noStrike">
                <a:solidFill>
                  <a:schemeClr val="dk1"/>
                </a:solidFill>
                <a:latin typeface="Tahoma"/>
                <a:ea typeface="Tahoma"/>
                <a:cs typeface="Tahoma"/>
                <a:sym typeface="Tahoma"/>
              </a:rPr>
              <a:t>solutions, but also </a:t>
            </a:r>
            <a:r>
              <a:rPr b="1" i="0" lang="en-US" sz="1500" u="none" cap="none" strike="noStrike">
                <a:solidFill>
                  <a:srgbClr val="006FC0"/>
                </a:solidFill>
                <a:latin typeface="Tahoma"/>
                <a:ea typeface="Tahoma"/>
                <a:cs typeface="Tahoma"/>
                <a:sym typeface="Tahoma"/>
              </a:rPr>
              <a:t>good</a:t>
            </a:r>
            <a:endParaRPr b="0" i="0" sz="1500" u="none" cap="none" strike="noStrike">
              <a:solidFill>
                <a:schemeClr val="dk1"/>
              </a:solidFill>
              <a:latin typeface="Tahoma"/>
              <a:ea typeface="Tahoma"/>
              <a:cs typeface="Tahoma"/>
              <a:sym typeface="Tahoma"/>
            </a:endParaRPr>
          </a:p>
          <a:p>
            <a:pPr indent="0" lvl="0" marL="567214" marR="0" rtl="0" algn="l">
              <a:lnSpc>
                <a:spcPct val="136733"/>
              </a:lnSpc>
              <a:spcBef>
                <a:spcPts val="0"/>
              </a:spcBef>
              <a:spcAft>
                <a:spcPts val="0"/>
              </a:spcAft>
              <a:buClr>
                <a:srgbClr val="000000"/>
              </a:buClr>
              <a:buSzPts val="1500"/>
              <a:buFont typeface="Arial"/>
              <a:buNone/>
            </a:pPr>
            <a:r>
              <a:rPr b="0" i="0" lang="en-US" sz="1500" u="none" cap="none" strike="noStrike">
                <a:solidFill>
                  <a:schemeClr val="dk1"/>
                </a:solidFill>
                <a:latin typeface="Tahoma"/>
                <a:ea typeface="Tahoma"/>
                <a:cs typeface="Tahoma"/>
                <a:sym typeface="Tahoma"/>
              </a:rPr>
              <a:t>solutions</a:t>
            </a:r>
            <a:endParaRPr b="0" i="0" sz="1500" u="none" cap="none" strike="noStrike">
              <a:solidFill>
                <a:schemeClr val="dk1"/>
              </a:solidFill>
              <a:latin typeface="Tahoma"/>
              <a:ea typeface="Tahoma"/>
              <a:cs typeface="Tahoma"/>
              <a:sym typeface="Tahoma"/>
            </a:endParaRPr>
          </a:p>
          <a:p>
            <a:pPr indent="-215265" lvl="1" marL="567214" marR="0" rtl="0" algn="l">
              <a:lnSpc>
                <a:spcPct val="100000"/>
              </a:lnSpc>
              <a:spcBef>
                <a:spcPts val="214"/>
              </a:spcBef>
              <a:spcAft>
                <a:spcPts val="0"/>
              </a:spcAft>
              <a:buClr>
                <a:srgbClr val="FF0000"/>
              </a:buClr>
              <a:buSzPts val="812"/>
              <a:buFont typeface="Noto Sans Symbols"/>
              <a:buChar char="■"/>
            </a:pPr>
            <a:r>
              <a:rPr b="0" i="0" lang="en-US" sz="1500" u="none" cap="none" strike="noStrike">
                <a:solidFill>
                  <a:schemeClr val="dk1"/>
                </a:solidFill>
                <a:latin typeface="Tahoma"/>
                <a:ea typeface="Tahoma"/>
                <a:cs typeface="Tahoma"/>
                <a:sym typeface="Tahoma"/>
              </a:rPr>
              <a:t>We have different </a:t>
            </a:r>
            <a:r>
              <a:rPr b="0" i="0" lang="en-US" sz="1500" u="none" cap="none" strike="noStrike">
                <a:solidFill>
                  <a:srgbClr val="006FC0"/>
                </a:solidFill>
                <a:latin typeface="Tahoma"/>
                <a:ea typeface="Tahoma"/>
                <a:cs typeface="Tahoma"/>
                <a:sym typeface="Tahoma"/>
              </a:rPr>
              <a:t>preferences </a:t>
            </a:r>
            <a:r>
              <a:rPr b="0" i="0" lang="en-US" sz="1500" u="none" cap="none" strike="noStrike">
                <a:solidFill>
                  <a:schemeClr val="dk1"/>
                </a:solidFill>
                <a:latin typeface="Tahoma"/>
                <a:ea typeface="Tahoma"/>
                <a:cs typeface="Tahoma"/>
                <a:sym typeface="Tahoma"/>
              </a:rPr>
              <a:t>on constraints</a:t>
            </a:r>
            <a:endParaRPr b="0" i="0" sz="1500" u="none" cap="none" strike="noStrike">
              <a:solidFill>
                <a:schemeClr val="dk1"/>
              </a:solidFill>
              <a:latin typeface="Tahoma"/>
              <a:ea typeface="Tahoma"/>
              <a:cs typeface="Tahoma"/>
              <a:sym typeface="Tahoma"/>
            </a:endParaRPr>
          </a:p>
          <a:p>
            <a:pPr indent="-215265" lvl="1" marL="567214" marR="224314" rtl="0" algn="l">
              <a:lnSpc>
                <a:spcPct val="129533"/>
              </a:lnSpc>
              <a:spcBef>
                <a:spcPts val="465"/>
              </a:spcBef>
              <a:spcAft>
                <a:spcPts val="0"/>
              </a:spcAft>
              <a:buClr>
                <a:srgbClr val="FF0000"/>
              </a:buClr>
              <a:buSzPts val="812"/>
              <a:buFont typeface="Noto Sans Symbols"/>
              <a:buChar char="■"/>
            </a:pPr>
            <a:r>
              <a:rPr b="0" i="0" lang="en-US" sz="1500" u="none" cap="none" strike="noStrike">
                <a:solidFill>
                  <a:schemeClr val="dk1"/>
                </a:solidFill>
                <a:latin typeface="Tahoma"/>
                <a:ea typeface="Tahoma"/>
                <a:cs typeface="Tahoma"/>
                <a:sym typeface="Tahoma"/>
              </a:rPr>
              <a:t>Problems are too constrained that there is no solution satisfying all constraints</a:t>
            </a:r>
            <a:endParaRPr b="0" i="0" sz="1500" u="none" cap="none" strike="noStrike">
              <a:solidFill>
                <a:schemeClr val="dk1"/>
              </a:solidFill>
              <a:latin typeface="Tahoma"/>
              <a:ea typeface="Tahoma"/>
              <a:cs typeface="Tahoma"/>
              <a:sym typeface="Tahoma"/>
            </a:endParaRPr>
          </a:p>
        </p:txBody>
      </p:sp>
    </p:spTree>
  </p:cSld>
  <p:clrMapOvr>
    <a:masterClrMapping/>
  </p:clrMapOvr>
</p:sld>
</file>

<file path=ppt/slides/slide2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2" name="Shape 4292"/>
        <p:cNvGrpSpPr/>
        <p:nvPr/>
      </p:nvGrpSpPr>
      <p:grpSpPr>
        <a:xfrm>
          <a:off x="0" y="0"/>
          <a:ext cx="0" cy="0"/>
          <a:chOff x="0" y="0"/>
          <a:chExt cx="0" cy="0"/>
        </a:xfrm>
      </p:grpSpPr>
      <p:sp>
        <p:nvSpPr>
          <p:cNvPr id="4293" name="Google Shape;4293;p295"/>
          <p:cNvSpPr txBox="1"/>
          <p:nvPr>
            <p:ph type="title"/>
          </p:nvPr>
        </p:nvSpPr>
        <p:spPr>
          <a:xfrm>
            <a:off x="2212435" y="1089751"/>
            <a:ext cx="5047800" cy="424800"/>
          </a:xfrm>
          <a:prstGeom prst="rect">
            <a:avLst/>
          </a:prstGeom>
          <a:noFill/>
          <a:ln>
            <a:noFill/>
          </a:ln>
        </p:spPr>
        <p:txBody>
          <a:bodyPr anchorCtr="0" anchor="ctr" bIns="0" lIns="0" spcFirstLastPara="1" rIns="0" wrap="square" tIns="9025">
            <a:spAutoFit/>
          </a:bodyPr>
          <a:lstStyle/>
          <a:p>
            <a:pPr indent="0" lvl="0" marL="9525" rtl="0" algn="ctr">
              <a:lnSpc>
                <a:spcPct val="100000"/>
              </a:lnSpc>
              <a:spcBef>
                <a:spcPts val="0"/>
              </a:spcBef>
              <a:spcAft>
                <a:spcPts val="0"/>
              </a:spcAft>
              <a:buSzPts val="1400"/>
              <a:buNone/>
            </a:pPr>
            <a:r>
              <a:rPr b="1" lang="en-US" sz="2700"/>
              <a:t>SEND MORE </a:t>
            </a:r>
            <a:r>
              <a:rPr b="1" lang="en-US" sz="2400"/>
              <a:t>MONEY</a:t>
            </a:r>
            <a:r>
              <a:rPr b="1" lang="en-US" sz="2700"/>
              <a:t> </a:t>
            </a:r>
            <a:r>
              <a:rPr b="1" lang="en-US" sz="2100"/>
              <a:t>- Problem</a:t>
            </a:r>
            <a:endParaRPr b="1" sz="2100"/>
          </a:p>
        </p:txBody>
      </p:sp>
      <p:sp>
        <p:nvSpPr>
          <p:cNvPr id="4294" name="Google Shape;4294;p295"/>
          <p:cNvSpPr txBox="1"/>
          <p:nvPr/>
        </p:nvSpPr>
        <p:spPr>
          <a:xfrm>
            <a:off x="293915" y="2329977"/>
            <a:ext cx="8474528" cy="2453396"/>
          </a:xfrm>
          <a:prstGeom prst="rect">
            <a:avLst/>
          </a:prstGeom>
          <a:noFill/>
          <a:ln>
            <a:noFill/>
          </a:ln>
        </p:spPr>
        <p:txBody>
          <a:bodyPr anchorCtr="0" anchor="t" bIns="0" lIns="0" spcFirstLastPara="1" rIns="0" wrap="square" tIns="73800">
            <a:spAutoFit/>
          </a:bodyPr>
          <a:lstStyle/>
          <a:p>
            <a:pPr indent="0" lvl="0" marL="840105" marR="0" rtl="0" algn="ctr">
              <a:lnSpc>
                <a:spcPct val="100000"/>
              </a:lnSpc>
              <a:spcBef>
                <a:spcPts val="0"/>
              </a:spcBef>
              <a:spcAft>
                <a:spcPts val="0"/>
              </a:spcAft>
              <a:buClr>
                <a:srgbClr val="000000"/>
              </a:buClr>
              <a:buSzPts val="2100"/>
              <a:buFont typeface="Arial"/>
              <a:buNone/>
            </a:pPr>
            <a:r>
              <a:rPr b="0" i="0" lang="en-US" sz="2100" u="none" cap="none" strike="noStrike">
                <a:solidFill>
                  <a:schemeClr val="dk1"/>
                </a:solidFill>
                <a:latin typeface="Tahoma"/>
                <a:ea typeface="Tahoma"/>
                <a:cs typeface="Tahoma"/>
                <a:sym typeface="Tahoma"/>
              </a:rPr>
              <a:t>S E N D</a:t>
            </a:r>
            <a:endParaRPr b="0" i="0" sz="2100" u="none" cap="none" strike="noStrike">
              <a:solidFill>
                <a:schemeClr val="dk1"/>
              </a:solidFill>
              <a:latin typeface="Tahoma"/>
              <a:ea typeface="Tahoma"/>
              <a:cs typeface="Tahoma"/>
              <a:sym typeface="Tahoma"/>
            </a:endParaRPr>
          </a:p>
          <a:p>
            <a:pPr indent="0" lvl="0" marL="379094" marR="0" rtl="0" algn="ctr">
              <a:lnSpc>
                <a:spcPct val="100000"/>
              </a:lnSpc>
              <a:spcBef>
                <a:spcPts val="503"/>
              </a:spcBef>
              <a:spcAft>
                <a:spcPts val="0"/>
              </a:spcAft>
              <a:buClr>
                <a:srgbClr val="000000"/>
              </a:buClr>
              <a:buSzPts val="2100"/>
              <a:buFont typeface="Arial"/>
              <a:buNone/>
            </a:pPr>
            <a:r>
              <a:rPr b="0" i="0" lang="en-US" sz="2100" u="sng" cap="none" strike="noStrike">
                <a:solidFill>
                  <a:schemeClr val="dk1"/>
                </a:solidFill>
                <a:latin typeface="Tahoma"/>
                <a:ea typeface="Tahoma"/>
                <a:cs typeface="Tahoma"/>
                <a:sym typeface="Tahoma"/>
              </a:rPr>
              <a:t> 	+ M O R E	</a:t>
            </a:r>
            <a:endParaRPr b="0" i="0" sz="2100" u="none" cap="none" strike="noStrike">
              <a:solidFill>
                <a:schemeClr val="dk1"/>
              </a:solidFill>
              <a:latin typeface="Tahoma"/>
              <a:ea typeface="Tahoma"/>
              <a:cs typeface="Tahoma"/>
              <a:sym typeface="Tahoma"/>
            </a:endParaRPr>
          </a:p>
          <a:p>
            <a:pPr indent="0" lvl="0" marL="259080" marR="0" rtl="0" algn="ctr">
              <a:lnSpc>
                <a:spcPct val="100000"/>
              </a:lnSpc>
              <a:spcBef>
                <a:spcPts val="506"/>
              </a:spcBef>
              <a:spcAft>
                <a:spcPts val="0"/>
              </a:spcAft>
              <a:buClr>
                <a:srgbClr val="000000"/>
              </a:buClr>
              <a:buSzPts val="2100"/>
              <a:buFont typeface="Arial"/>
              <a:buNone/>
            </a:pPr>
            <a:r>
              <a:rPr b="0" i="0" lang="en-US" sz="2100" u="none" cap="none" strike="noStrike">
                <a:solidFill>
                  <a:schemeClr val="dk1"/>
                </a:solidFill>
                <a:latin typeface="Tahoma"/>
                <a:ea typeface="Tahoma"/>
                <a:cs typeface="Tahoma"/>
                <a:sym typeface="Tahoma"/>
              </a:rPr>
              <a:t>= M O N E Y</a:t>
            </a:r>
            <a:endParaRPr b="0" i="0" sz="2100" u="none" cap="none" strike="noStrike">
              <a:solidFill>
                <a:schemeClr val="dk1"/>
              </a:solidFill>
              <a:latin typeface="Tahoma"/>
              <a:ea typeface="Tahoma"/>
              <a:cs typeface="Tahoma"/>
              <a:sym typeface="Tahoma"/>
            </a:endParaRPr>
          </a:p>
          <a:p>
            <a:pPr indent="0" lvl="0" marL="0" marR="0" rtl="0" algn="l">
              <a:lnSpc>
                <a:spcPct val="100000"/>
              </a:lnSpc>
              <a:spcBef>
                <a:spcPts val="19"/>
              </a:spcBef>
              <a:spcAft>
                <a:spcPts val="0"/>
              </a:spcAft>
              <a:buClr>
                <a:srgbClr val="000000"/>
              </a:buClr>
              <a:buSzPts val="2850"/>
              <a:buFont typeface="Arial"/>
              <a:buNone/>
            </a:pPr>
            <a:r>
              <a:t/>
            </a:r>
            <a:endParaRPr b="0" i="0" sz="2850" u="none" cap="none" strike="noStrike">
              <a:solidFill>
                <a:schemeClr val="dk1"/>
              </a:solidFill>
              <a:latin typeface="Tahoma"/>
              <a:ea typeface="Tahoma"/>
              <a:cs typeface="Tahoma"/>
              <a:sym typeface="Tahoma"/>
            </a:endParaRPr>
          </a:p>
          <a:p>
            <a:pPr indent="-257175" lvl="0" marL="266700" marR="381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Tahoma"/>
                <a:ea typeface="Tahoma"/>
                <a:cs typeface="Tahoma"/>
                <a:sym typeface="Tahoma"/>
              </a:rPr>
              <a:t>Cryptarithmetic problem: mathematical puzzles where  digits are replaced by symbols</a:t>
            </a:r>
            <a:endParaRPr b="0" i="0" sz="1500" u="none" cap="none" strike="noStrike">
              <a:solidFill>
                <a:schemeClr val="dk1"/>
              </a:solidFill>
              <a:latin typeface="Tahoma"/>
              <a:ea typeface="Tahoma"/>
              <a:cs typeface="Tahoma"/>
              <a:sym typeface="Tahoma"/>
            </a:endParaRPr>
          </a:p>
          <a:p>
            <a:pPr indent="0" lvl="0" marL="0" marR="0" rtl="0" algn="l">
              <a:lnSpc>
                <a:spcPct val="100000"/>
              </a:lnSpc>
              <a:spcBef>
                <a:spcPts val="38"/>
              </a:spcBef>
              <a:spcAft>
                <a:spcPts val="0"/>
              </a:spcAft>
              <a:buClr>
                <a:srgbClr val="000000"/>
              </a:buClr>
              <a:buSzPts val="2475"/>
              <a:buFont typeface="Arial"/>
              <a:buNone/>
            </a:pPr>
            <a:r>
              <a:t/>
            </a:r>
            <a:endParaRPr b="0" i="0" sz="2475" u="none" cap="none" strike="noStrike">
              <a:solidFill>
                <a:schemeClr val="dk1"/>
              </a:solidFill>
              <a:latin typeface="Tahoma"/>
              <a:ea typeface="Tahoma"/>
              <a:cs typeface="Tahoma"/>
              <a:sym typeface="Tahoma"/>
            </a:endParaRPr>
          </a:p>
          <a:p>
            <a:pPr indent="-257175" lvl="0" marL="266700" marR="46673"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Tahoma"/>
                <a:ea typeface="Tahoma"/>
                <a:cs typeface="Tahoma"/>
                <a:sym typeface="Tahoma"/>
              </a:rPr>
              <a:t>Find unique digits the letters represent, satisfying the  above constraints</a:t>
            </a:r>
            <a:endParaRPr b="0" i="0" sz="1500" u="none" cap="none" strike="noStrike">
              <a:solidFill>
                <a:schemeClr val="dk1"/>
              </a:solidFill>
              <a:latin typeface="Tahoma"/>
              <a:ea typeface="Tahoma"/>
              <a:cs typeface="Tahoma"/>
              <a:sym typeface="Tahoma"/>
            </a:endParaRPr>
          </a:p>
        </p:txBody>
      </p:sp>
    </p:spTree>
  </p:cSld>
  <p:clrMapOvr>
    <a:masterClrMapping/>
  </p:clrMapOvr>
</p:sld>
</file>

<file path=ppt/slides/slide2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8" name="Shape 4298"/>
        <p:cNvGrpSpPr/>
        <p:nvPr/>
      </p:nvGrpSpPr>
      <p:grpSpPr>
        <a:xfrm>
          <a:off x="0" y="0"/>
          <a:ext cx="0" cy="0"/>
          <a:chOff x="0" y="0"/>
          <a:chExt cx="0" cy="0"/>
        </a:xfrm>
      </p:grpSpPr>
      <p:sp>
        <p:nvSpPr>
          <p:cNvPr id="4299" name="Google Shape;4299;p296"/>
          <p:cNvSpPr txBox="1"/>
          <p:nvPr>
            <p:ph type="title"/>
          </p:nvPr>
        </p:nvSpPr>
        <p:spPr>
          <a:xfrm>
            <a:off x="1751969" y="1089751"/>
            <a:ext cx="4713000" cy="424800"/>
          </a:xfrm>
          <a:prstGeom prst="rect">
            <a:avLst/>
          </a:prstGeom>
          <a:noFill/>
          <a:ln>
            <a:noFill/>
          </a:ln>
        </p:spPr>
        <p:txBody>
          <a:bodyPr anchorCtr="0" anchor="ctr" bIns="0" lIns="0" spcFirstLastPara="1" rIns="0" wrap="square" tIns="9025">
            <a:spAutoFit/>
          </a:bodyPr>
          <a:lstStyle/>
          <a:p>
            <a:pPr indent="0" lvl="0" marL="9525" rtl="0" algn="ctr">
              <a:lnSpc>
                <a:spcPct val="100000"/>
              </a:lnSpc>
              <a:spcBef>
                <a:spcPts val="0"/>
              </a:spcBef>
              <a:spcAft>
                <a:spcPts val="0"/>
              </a:spcAft>
              <a:buSzPts val="1400"/>
              <a:buNone/>
            </a:pPr>
            <a:r>
              <a:rPr b="1" lang="en-US" sz="2700"/>
              <a:t>SEND MORE MONEY </a:t>
            </a:r>
            <a:r>
              <a:rPr b="1" lang="en-US" sz="2100"/>
              <a:t>- Model</a:t>
            </a:r>
            <a:endParaRPr b="1" sz="2100"/>
          </a:p>
        </p:txBody>
      </p:sp>
      <p:sp>
        <p:nvSpPr>
          <p:cNvPr id="4300" name="Google Shape;4300;p296"/>
          <p:cNvSpPr txBox="1"/>
          <p:nvPr/>
        </p:nvSpPr>
        <p:spPr>
          <a:xfrm>
            <a:off x="313508" y="2200174"/>
            <a:ext cx="7004957" cy="2740078"/>
          </a:xfrm>
          <a:prstGeom prst="rect">
            <a:avLst/>
          </a:prstGeom>
          <a:noFill/>
          <a:ln>
            <a:noFill/>
          </a:ln>
        </p:spPr>
        <p:txBody>
          <a:bodyPr anchorCtr="0" anchor="t" bIns="0" lIns="0" spcFirstLastPara="1" rIns="0" wrap="square" tIns="73800">
            <a:spAutoFit/>
          </a:bodyPr>
          <a:lstStyle/>
          <a:p>
            <a:pPr indent="-257175" lvl="0" marL="266700" marR="0" rtl="0" algn="l">
              <a:lnSpc>
                <a:spcPct val="100000"/>
              </a:lnSpc>
              <a:spcBef>
                <a:spcPts val="0"/>
              </a:spcBef>
              <a:spcAft>
                <a:spcPts val="0"/>
              </a:spcAft>
              <a:buClr>
                <a:srgbClr val="3333CC"/>
              </a:buClr>
              <a:buSzPts val="1237"/>
              <a:buFont typeface="Noto Sans Symbols"/>
              <a:buChar char="■"/>
            </a:pPr>
            <a:r>
              <a:rPr b="0" i="0" lang="en-US" sz="2100" u="none" cap="none" strike="noStrike">
                <a:solidFill>
                  <a:schemeClr val="dk1"/>
                </a:solidFill>
                <a:latin typeface="Tahoma"/>
                <a:ea typeface="Tahoma"/>
                <a:cs typeface="Tahoma"/>
                <a:sym typeface="Tahoma"/>
              </a:rPr>
              <a:t>Variables</a:t>
            </a:r>
            <a:endParaRPr b="0" i="0" sz="2100" u="none" cap="none" strike="noStrike">
              <a:solidFill>
                <a:schemeClr val="dk1"/>
              </a:solidFill>
              <a:latin typeface="Tahoma"/>
              <a:ea typeface="Tahoma"/>
              <a:cs typeface="Tahoma"/>
              <a:sym typeface="Tahoma"/>
            </a:endParaRPr>
          </a:p>
          <a:p>
            <a:pPr indent="-215265" lvl="1" marL="567214" marR="0" rtl="0" algn="l">
              <a:lnSpc>
                <a:spcPct val="100000"/>
              </a:lnSpc>
              <a:spcBef>
                <a:spcPts val="435"/>
              </a:spcBef>
              <a:spcAft>
                <a:spcPts val="0"/>
              </a:spcAft>
              <a:buClr>
                <a:srgbClr val="FF0000"/>
              </a:buClr>
              <a:buSzPts val="975"/>
              <a:buFont typeface="Noto Sans Symbols"/>
              <a:buChar char="■"/>
            </a:pPr>
            <a:r>
              <a:rPr b="0" i="0" lang="en-US" sz="1800" u="none" cap="none" strike="noStrike">
                <a:solidFill>
                  <a:schemeClr val="dk1"/>
                </a:solidFill>
                <a:latin typeface="Tahoma"/>
                <a:ea typeface="Tahoma"/>
                <a:cs typeface="Tahoma"/>
                <a:sym typeface="Tahoma"/>
              </a:rPr>
              <a:t>S, E, N, D, M, O, R, Y</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41"/>
              </a:spcBef>
              <a:spcAft>
                <a:spcPts val="0"/>
              </a:spcAft>
              <a:buClr>
                <a:srgbClr val="FF0000"/>
              </a:buClr>
              <a:buSzPts val="2888"/>
              <a:buFont typeface="Noto Sans Symbols"/>
              <a:buNone/>
            </a:pPr>
            <a:r>
              <a:t/>
            </a:r>
            <a:endParaRPr b="0" i="0" sz="2888" u="none" cap="none" strike="noStrike">
              <a:solidFill>
                <a:schemeClr val="dk1"/>
              </a:solidFill>
              <a:latin typeface="Tahoma"/>
              <a:ea typeface="Tahoma"/>
              <a:cs typeface="Tahoma"/>
              <a:sym typeface="Tahoma"/>
            </a:endParaRPr>
          </a:p>
          <a:p>
            <a:pPr indent="-257175" lvl="0" marL="266700" marR="0" rtl="0" algn="l">
              <a:lnSpc>
                <a:spcPct val="100000"/>
              </a:lnSpc>
              <a:spcBef>
                <a:spcPts val="0"/>
              </a:spcBef>
              <a:spcAft>
                <a:spcPts val="0"/>
              </a:spcAft>
              <a:buClr>
                <a:srgbClr val="3333CC"/>
              </a:buClr>
              <a:buSzPts val="1237"/>
              <a:buFont typeface="Noto Sans Symbols"/>
              <a:buChar char="■"/>
            </a:pPr>
            <a:r>
              <a:rPr b="0" i="0" lang="en-US" sz="2100" u="none" cap="none" strike="noStrike">
                <a:solidFill>
                  <a:schemeClr val="dk1"/>
                </a:solidFill>
                <a:latin typeface="Tahoma"/>
                <a:ea typeface="Tahoma"/>
                <a:cs typeface="Tahoma"/>
                <a:sym typeface="Tahoma"/>
              </a:rPr>
              <a:t>Domain</a:t>
            </a:r>
            <a:endParaRPr b="0" i="0" sz="2100" u="none" cap="none" strike="noStrike">
              <a:solidFill>
                <a:schemeClr val="dk1"/>
              </a:solidFill>
              <a:latin typeface="Tahoma"/>
              <a:ea typeface="Tahoma"/>
              <a:cs typeface="Tahoma"/>
              <a:sym typeface="Tahoma"/>
            </a:endParaRPr>
          </a:p>
          <a:p>
            <a:pPr indent="-257175" lvl="2" marL="609600" marR="0" rtl="0" algn="l">
              <a:lnSpc>
                <a:spcPct val="100000"/>
              </a:lnSpc>
              <a:spcBef>
                <a:spcPts val="0"/>
              </a:spcBef>
              <a:spcAft>
                <a:spcPts val="0"/>
              </a:spcAft>
              <a:buClr>
                <a:srgbClr val="3333CC"/>
              </a:buClr>
              <a:buSzPts val="1061"/>
              <a:buFont typeface="Noto Sans Symbols"/>
              <a:buChar char="■"/>
            </a:pPr>
            <a:r>
              <a:rPr b="0" i="0" lang="en-US" sz="1800" u="none" cap="none" strike="noStrike">
                <a:solidFill>
                  <a:schemeClr val="dk1"/>
                </a:solidFill>
                <a:latin typeface="Tahoma"/>
                <a:ea typeface="Tahoma"/>
                <a:cs typeface="Tahoma"/>
                <a:sym typeface="Tahoma"/>
              </a:rPr>
              <a:t>{0, …, 9}</a:t>
            </a:r>
            <a:endParaRPr b="0" i="0" sz="1400" u="none" cap="none" strike="noStrike">
              <a:solidFill>
                <a:srgbClr val="000000"/>
              </a:solidFill>
              <a:latin typeface="Arial"/>
              <a:ea typeface="Arial"/>
              <a:cs typeface="Arial"/>
              <a:sym typeface="Arial"/>
            </a:endParaRPr>
          </a:p>
          <a:p>
            <a:pPr indent="-178594" lvl="0" marL="266700" marR="0" rtl="0" algn="l">
              <a:lnSpc>
                <a:spcPct val="100000"/>
              </a:lnSpc>
              <a:spcBef>
                <a:spcPts val="0"/>
              </a:spcBef>
              <a:spcAft>
                <a:spcPts val="0"/>
              </a:spcAft>
              <a:buClr>
                <a:srgbClr val="3333CC"/>
              </a:buClr>
              <a:buSzPts val="1237"/>
              <a:buFont typeface="Noto Sans Symbols"/>
              <a:buNone/>
            </a:pPr>
            <a:r>
              <a:t/>
            </a:r>
            <a:endParaRPr b="0" i="0" sz="2100" u="none" cap="none" strike="noStrike">
              <a:solidFill>
                <a:schemeClr val="dk1"/>
              </a:solidFill>
              <a:latin typeface="Tahoma"/>
              <a:ea typeface="Tahoma"/>
              <a:cs typeface="Tahoma"/>
              <a:sym typeface="Tahoma"/>
            </a:endParaRPr>
          </a:p>
          <a:p>
            <a:pPr indent="-257175" lvl="0" marL="266700" marR="0" rtl="0" algn="l">
              <a:lnSpc>
                <a:spcPct val="100000"/>
              </a:lnSpc>
              <a:spcBef>
                <a:spcPts val="0"/>
              </a:spcBef>
              <a:spcAft>
                <a:spcPts val="0"/>
              </a:spcAft>
              <a:buClr>
                <a:srgbClr val="3333CC"/>
              </a:buClr>
              <a:buSzPts val="1237"/>
              <a:buFont typeface="Noto Sans Symbols"/>
              <a:buChar char="■"/>
            </a:pPr>
            <a:r>
              <a:rPr b="0" i="0" lang="en-US" sz="2100" u="none" cap="none" strike="noStrike">
                <a:solidFill>
                  <a:schemeClr val="dk1"/>
                </a:solidFill>
                <a:latin typeface="Tahoma"/>
                <a:ea typeface="Tahoma"/>
                <a:cs typeface="Tahoma"/>
                <a:sym typeface="Tahoma"/>
              </a:rPr>
              <a:t>Constraint</a:t>
            </a:r>
            <a:endParaRPr b="0" i="0" sz="1400" u="none" cap="none" strike="noStrike">
              <a:solidFill>
                <a:srgbClr val="000000"/>
              </a:solidFill>
              <a:latin typeface="Arial"/>
              <a:ea typeface="Arial"/>
              <a:cs typeface="Arial"/>
              <a:sym typeface="Arial"/>
            </a:endParaRPr>
          </a:p>
          <a:p>
            <a:pPr indent="-257174" lvl="1" marL="609600" marR="0" rtl="0" algn="l">
              <a:lnSpc>
                <a:spcPct val="100000"/>
              </a:lnSpc>
              <a:spcBef>
                <a:spcPts val="0"/>
              </a:spcBef>
              <a:spcAft>
                <a:spcPts val="0"/>
              </a:spcAft>
              <a:buClr>
                <a:srgbClr val="3333CC"/>
              </a:buClr>
              <a:buSzPts val="1237"/>
              <a:buFont typeface="Noto Sans Symbols"/>
              <a:buChar char="■"/>
            </a:pPr>
            <a:r>
              <a:rPr b="0" i="0" lang="en-US" sz="2100" u="none" cap="none" strike="noStrike">
                <a:solidFill>
                  <a:schemeClr val="dk1"/>
                </a:solidFill>
                <a:latin typeface="Tahoma"/>
                <a:ea typeface="Tahoma"/>
                <a:cs typeface="Tahoma"/>
                <a:sym typeface="Tahoma"/>
              </a:rPr>
              <a:t>AllDiff{S, E, N, D, M, O, R, Y }</a:t>
            </a:r>
            <a:endParaRPr b="0" i="0" sz="2100" u="none" cap="none" strike="noStrike">
              <a:solidFill>
                <a:schemeClr val="dk1"/>
              </a:solidFill>
              <a:latin typeface="Tahoma"/>
              <a:ea typeface="Tahoma"/>
              <a:cs typeface="Tahoma"/>
              <a:sym typeface="Tahoma"/>
            </a:endParaRPr>
          </a:p>
        </p:txBody>
      </p:sp>
      <p:sp>
        <p:nvSpPr>
          <p:cNvPr id="4301" name="Google Shape;4301;p296"/>
          <p:cNvSpPr/>
          <p:nvPr/>
        </p:nvSpPr>
        <p:spPr>
          <a:xfrm>
            <a:off x="5217319" y="2451702"/>
            <a:ext cx="1754981" cy="882253"/>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5" name="Shape 4305"/>
        <p:cNvGrpSpPr/>
        <p:nvPr/>
      </p:nvGrpSpPr>
      <p:grpSpPr>
        <a:xfrm>
          <a:off x="0" y="0"/>
          <a:ext cx="0" cy="0"/>
          <a:chOff x="0" y="0"/>
          <a:chExt cx="0" cy="0"/>
        </a:xfrm>
      </p:grpSpPr>
      <p:sp>
        <p:nvSpPr>
          <p:cNvPr id="4306" name="Google Shape;4306;p297"/>
          <p:cNvSpPr txBox="1"/>
          <p:nvPr>
            <p:ph type="title"/>
          </p:nvPr>
        </p:nvSpPr>
        <p:spPr>
          <a:xfrm>
            <a:off x="2065477" y="1299837"/>
            <a:ext cx="4713000" cy="855600"/>
          </a:xfrm>
          <a:prstGeom prst="rect">
            <a:avLst/>
          </a:prstGeom>
          <a:noFill/>
          <a:ln>
            <a:noFill/>
          </a:ln>
        </p:spPr>
        <p:txBody>
          <a:bodyPr anchorCtr="0" anchor="ctr" bIns="0" lIns="0" spcFirstLastPara="1" rIns="0" wrap="square" tIns="9025">
            <a:spAutoFit/>
          </a:bodyPr>
          <a:lstStyle/>
          <a:p>
            <a:pPr indent="0" lvl="0" marL="9525" rtl="0" algn="ctr">
              <a:lnSpc>
                <a:spcPct val="100000"/>
              </a:lnSpc>
              <a:spcBef>
                <a:spcPts val="0"/>
              </a:spcBef>
              <a:spcAft>
                <a:spcPts val="0"/>
              </a:spcAft>
              <a:buSzPts val="1400"/>
              <a:buNone/>
            </a:pPr>
            <a:r>
              <a:rPr lang="en-US"/>
              <a:t>SEND MORE MONEY </a:t>
            </a:r>
            <a:r>
              <a:rPr lang="en-US" sz="2700"/>
              <a:t>- Model</a:t>
            </a:r>
            <a:endParaRPr sz="2700"/>
          </a:p>
        </p:txBody>
      </p:sp>
      <p:sp>
        <p:nvSpPr>
          <p:cNvPr id="4307" name="Google Shape;4307;p297"/>
          <p:cNvSpPr txBox="1"/>
          <p:nvPr/>
        </p:nvSpPr>
        <p:spPr>
          <a:xfrm>
            <a:off x="619643" y="2303815"/>
            <a:ext cx="4814411" cy="2961228"/>
          </a:xfrm>
          <a:prstGeom prst="rect">
            <a:avLst/>
          </a:prstGeom>
          <a:noFill/>
          <a:ln>
            <a:noFill/>
          </a:ln>
        </p:spPr>
        <p:txBody>
          <a:bodyPr anchorCtr="0" anchor="t" bIns="0" lIns="0" spcFirstLastPara="1" rIns="0" wrap="square" tIns="9025">
            <a:spAutoFit/>
          </a:bodyPr>
          <a:lstStyle/>
          <a:p>
            <a:pPr indent="-257175" lvl="0" marL="266700" marR="0" rtl="0" algn="l">
              <a:lnSpc>
                <a:spcPct val="100000"/>
              </a:lnSpc>
              <a:spcBef>
                <a:spcPts val="0"/>
              </a:spcBef>
              <a:spcAft>
                <a:spcPts val="0"/>
              </a:spcAft>
              <a:buClr>
                <a:srgbClr val="3333CC"/>
              </a:buClr>
              <a:buSzPts val="1237"/>
              <a:buFont typeface="Noto Sans Symbols"/>
              <a:buChar char="■"/>
            </a:pPr>
            <a:r>
              <a:rPr b="0" i="0" lang="en-US" sz="2100" u="none" cap="none" strike="noStrike">
                <a:solidFill>
                  <a:schemeClr val="dk1"/>
                </a:solidFill>
                <a:latin typeface="Tahoma"/>
                <a:ea typeface="Tahoma"/>
                <a:cs typeface="Tahoma"/>
                <a:sym typeface="Tahoma"/>
              </a:rPr>
              <a:t>Constraints</a:t>
            </a:r>
            <a:endParaRPr b="0" i="0" sz="2100" u="none" cap="none" strike="noStrike">
              <a:solidFill>
                <a:schemeClr val="dk1"/>
              </a:solidFill>
              <a:latin typeface="Tahoma"/>
              <a:ea typeface="Tahoma"/>
              <a:cs typeface="Tahoma"/>
              <a:sym typeface="Tahoma"/>
            </a:endParaRPr>
          </a:p>
          <a:p>
            <a:pPr indent="0" lvl="0" marL="0" marR="0" rtl="0" algn="l">
              <a:lnSpc>
                <a:spcPct val="100000"/>
              </a:lnSpc>
              <a:spcBef>
                <a:spcPts val="41"/>
              </a:spcBef>
              <a:spcAft>
                <a:spcPts val="0"/>
              </a:spcAft>
              <a:buClr>
                <a:srgbClr val="3333CC"/>
              </a:buClr>
              <a:buSzPts val="2475"/>
              <a:buFont typeface="Noto Sans Symbols"/>
              <a:buNone/>
            </a:pPr>
            <a:r>
              <a:t/>
            </a:r>
            <a:endParaRPr b="0" i="0" sz="2475" u="none" cap="none" strike="noStrike">
              <a:solidFill>
                <a:schemeClr val="dk1"/>
              </a:solidFill>
              <a:latin typeface="Tahoma"/>
              <a:ea typeface="Tahoma"/>
              <a:cs typeface="Tahoma"/>
              <a:sym typeface="Tahoma"/>
            </a:endParaRPr>
          </a:p>
          <a:p>
            <a:pPr indent="-215265" lvl="1" marL="567214" marR="0" rtl="0" algn="l">
              <a:lnSpc>
                <a:spcPct val="100000"/>
              </a:lnSpc>
              <a:spcBef>
                <a:spcPts val="0"/>
              </a:spcBef>
              <a:spcAft>
                <a:spcPts val="0"/>
              </a:spcAft>
              <a:buClr>
                <a:srgbClr val="FF0000"/>
              </a:buClr>
              <a:buSzPts val="975"/>
              <a:buFont typeface="Noto Sans Symbols"/>
              <a:buChar char="■"/>
            </a:pPr>
            <a:r>
              <a:rPr b="0" i="0" lang="en-US" sz="1800" u="none" cap="none" strike="noStrike">
                <a:solidFill>
                  <a:schemeClr val="dk1"/>
                </a:solidFill>
                <a:latin typeface="Tahoma"/>
                <a:ea typeface="Tahoma"/>
                <a:cs typeface="Tahoma"/>
                <a:sym typeface="Tahoma"/>
              </a:rPr>
              <a:t>Distinct variables, S ≠ E, M ≠ S, …</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38"/>
              </a:spcBef>
              <a:spcAft>
                <a:spcPts val="0"/>
              </a:spcAft>
              <a:buClr>
                <a:srgbClr val="FF0000"/>
              </a:buClr>
              <a:buSzPts val="2475"/>
              <a:buFont typeface="Noto Sans Symbols"/>
              <a:buNone/>
            </a:pPr>
            <a:r>
              <a:t/>
            </a:r>
            <a:endParaRPr b="0" i="0" sz="2475" u="none" cap="none" strike="noStrike">
              <a:solidFill>
                <a:schemeClr val="dk1"/>
              </a:solidFill>
              <a:latin typeface="Tahoma"/>
              <a:ea typeface="Tahoma"/>
              <a:cs typeface="Tahoma"/>
              <a:sym typeface="Tahoma"/>
            </a:endParaRPr>
          </a:p>
          <a:p>
            <a:pPr indent="-215265" lvl="1" marL="567214" marR="0" rtl="0" algn="l">
              <a:lnSpc>
                <a:spcPct val="100000"/>
              </a:lnSpc>
              <a:spcBef>
                <a:spcPts val="0"/>
              </a:spcBef>
              <a:spcAft>
                <a:spcPts val="0"/>
              </a:spcAft>
              <a:buClr>
                <a:srgbClr val="FF0000"/>
              </a:buClr>
              <a:buSzPts val="975"/>
              <a:buFont typeface="Noto Sans Symbols"/>
              <a:buChar char="■"/>
            </a:pPr>
            <a:r>
              <a:rPr b="0" i="0" lang="en-US" sz="1800" u="none" cap="none" strike="noStrike">
                <a:solidFill>
                  <a:schemeClr val="dk1"/>
                </a:solidFill>
                <a:latin typeface="Tahoma"/>
                <a:ea typeface="Tahoma"/>
                <a:cs typeface="Tahoma"/>
                <a:sym typeface="Tahoma"/>
              </a:rPr>
              <a:t>S*1000 + E*100 + N*10 + D</a:t>
            </a:r>
            <a:endParaRPr b="0" i="0" sz="1400" u="none" cap="none" strike="noStrike">
              <a:solidFill>
                <a:srgbClr val="000000"/>
              </a:solidFill>
              <a:latin typeface="Arial"/>
              <a:ea typeface="Arial"/>
              <a:cs typeface="Arial"/>
              <a:sym typeface="Arial"/>
            </a:endParaRPr>
          </a:p>
          <a:p>
            <a:pPr indent="0" lvl="0" marL="567214" marR="0" rtl="0" algn="l">
              <a:lnSpc>
                <a:spcPct val="100000"/>
              </a:lnSpc>
              <a:spcBef>
                <a:spcPts val="431"/>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a:t>
            </a:r>
            <a:endParaRPr b="0" i="0" sz="1800" u="none" cap="none" strike="noStrike">
              <a:solidFill>
                <a:schemeClr val="dk1"/>
              </a:solidFill>
              <a:latin typeface="Tahoma"/>
              <a:ea typeface="Tahoma"/>
              <a:cs typeface="Tahoma"/>
              <a:sym typeface="Tahoma"/>
            </a:endParaRPr>
          </a:p>
          <a:p>
            <a:pPr indent="0" lvl="0" marL="567214" marR="0" rtl="0" algn="l">
              <a:lnSpc>
                <a:spcPct val="100000"/>
              </a:lnSpc>
              <a:spcBef>
                <a:spcPts val="435"/>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M*1000 + O*100 + R*10 + E</a:t>
            </a:r>
            <a:endParaRPr b="0" i="0" sz="1400" u="none" cap="none" strike="noStrike">
              <a:solidFill>
                <a:srgbClr val="000000"/>
              </a:solidFill>
              <a:latin typeface="Arial"/>
              <a:ea typeface="Arial"/>
              <a:cs typeface="Arial"/>
              <a:sym typeface="Arial"/>
            </a:endParaRPr>
          </a:p>
          <a:p>
            <a:pPr indent="0" lvl="0" marL="567214" marR="0" rtl="0" algn="l">
              <a:lnSpc>
                <a:spcPct val="100000"/>
              </a:lnSpc>
              <a:spcBef>
                <a:spcPts val="431"/>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a:t>
            </a:r>
            <a:endParaRPr b="0" i="0" sz="1800" u="none" cap="none" strike="noStrike">
              <a:solidFill>
                <a:schemeClr val="dk1"/>
              </a:solidFill>
              <a:latin typeface="Tahoma"/>
              <a:ea typeface="Tahoma"/>
              <a:cs typeface="Tahoma"/>
              <a:sym typeface="Tahoma"/>
            </a:endParaRPr>
          </a:p>
          <a:p>
            <a:pPr indent="0" lvl="0" marL="567214" marR="0" rtl="0" algn="l">
              <a:lnSpc>
                <a:spcPct val="100000"/>
              </a:lnSpc>
              <a:spcBef>
                <a:spcPts val="431"/>
              </a:spcBef>
              <a:spcAft>
                <a:spcPts val="0"/>
              </a:spcAft>
              <a:buClr>
                <a:srgbClr val="000000"/>
              </a:buClr>
              <a:buSzPts val="1800"/>
              <a:buFont typeface="Arial"/>
              <a:buNone/>
            </a:pPr>
            <a:r>
              <a:rPr b="0" i="0" lang="en-US" sz="1800" u="none" cap="none" strike="noStrike">
                <a:solidFill>
                  <a:schemeClr val="dk1"/>
                </a:solidFill>
                <a:latin typeface="Tahoma"/>
                <a:ea typeface="Tahoma"/>
                <a:cs typeface="Tahoma"/>
                <a:sym typeface="Tahoma"/>
              </a:rPr>
              <a:t>M*10000 + O*1000 + N*100 + E*10 + Y</a:t>
            </a:r>
            <a:endParaRPr b="0" i="0" sz="1400" u="none" cap="none" strike="noStrike">
              <a:solidFill>
                <a:srgbClr val="000000"/>
              </a:solidFill>
              <a:latin typeface="Arial"/>
              <a:ea typeface="Arial"/>
              <a:cs typeface="Arial"/>
              <a:sym typeface="Arial"/>
            </a:endParaRPr>
          </a:p>
        </p:txBody>
      </p:sp>
      <p:sp>
        <p:nvSpPr>
          <p:cNvPr id="4308" name="Google Shape;4308;p297"/>
          <p:cNvSpPr/>
          <p:nvPr/>
        </p:nvSpPr>
        <p:spPr>
          <a:xfrm>
            <a:off x="6246019" y="2187179"/>
            <a:ext cx="1754981" cy="882253"/>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2" name="Shape 4312"/>
        <p:cNvGrpSpPr/>
        <p:nvPr/>
      </p:nvGrpSpPr>
      <p:grpSpPr>
        <a:xfrm>
          <a:off x="0" y="0"/>
          <a:ext cx="0" cy="0"/>
          <a:chOff x="0" y="0"/>
          <a:chExt cx="0" cy="0"/>
        </a:xfrm>
      </p:grpSpPr>
      <p:sp>
        <p:nvSpPr>
          <p:cNvPr id="4313" name="Google Shape;4313;p298"/>
          <p:cNvSpPr txBox="1"/>
          <p:nvPr>
            <p:ph type="title"/>
          </p:nvPr>
        </p:nvSpPr>
        <p:spPr>
          <a:xfrm>
            <a:off x="1918519" y="1050563"/>
            <a:ext cx="4710000" cy="424800"/>
          </a:xfrm>
          <a:prstGeom prst="rect">
            <a:avLst/>
          </a:prstGeom>
          <a:noFill/>
          <a:ln>
            <a:noFill/>
          </a:ln>
        </p:spPr>
        <p:txBody>
          <a:bodyPr anchorCtr="0" anchor="ctr" bIns="0" lIns="0" spcFirstLastPara="1" rIns="0" wrap="square" tIns="9025">
            <a:spAutoFit/>
          </a:bodyPr>
          <a:lstStyle/>
          <a:p>
            <a:pPr indent="0" lvl="0" marL="9525" rtl="0" algn="ctr">
              <a:lnSpc>
                <a:spcPct val="100000"/>
              </a:lnSpc>
              <a:spcBef>
                <a:spcPts val="0"/>
              </a:spcBef>
              <a:spcAft>
                <a:spcPts val="0"/>
              </a:spcAft>
              <a:buSzPts val="1400"/>
              <a:buNone/>
            </a:pPr>
            <a:r>
              <a:rPr b="1" lang="en-US" sz="2700"/>
              <a:t>SEND MORE MONEY </a:t>
            </a:r>
            <a:r>
              <a:rPr b="1" lang="en-US" sz="2100"/>
              <a:t>– How?</a:t>
            </a:r>
            <a:endParaRPr b="1" sz="2100"/>
          </a:p>
        </p:txBody>
      </p:sp>
      <p:sp>
        <p:nvSpPr>
          <p:cNvPr id="4314" name="Google Shape;4314;p298"/>
          <p:cNvSpPr txBox="1"/>
          <p:nvPr/>
        </p:nvSpPr>
        <p:spPr>
          <a:xfrm>
            <a:off x="443293" y="1791752"/>
            <a:ext cx="8197787" cy="2083327"/>
          </a:xfrm>
          <a:prstGeom prst="rect">
            <a:avLst/>
          </a:prstGeom>
          <a:noFill/>
          <a:ln>
            <a:noFill/>
          </a:ln>
        </p:spPr>
        <p:txBody>
          <a:bodyPr anchorCtr="0" anchor="t" bIns="0" lIns="0" spcFirstLastPara="1" rIns="0" wrap="square" tIns="45700">
            <a:spAutoFit/>
          </a:bodyPr>
          <a:lstStyle/>
          <a:p>
            <a:pPr indent="-257175" lvl="0" marL="266700" marR="3810" rtl="0" algn="l">
              <a:lnSpc>
                <a:spcPct val="125833"/>
              </a:lnSpc>
              <a:spcBef>
                <a:spcPts val="0"/>
              </a:spcBef>
              <a:spcAft>
                <a:spcPts val="0"/>
              </a:spcAft>
              <a:buClr>
                <a:srgbClr val="3333CC"/>
              </a:buClr>
              <a:buSzPts val="1061"/>
              <a:buFont typeface="Noto Sans Symbols"/>
              <a:buChar char="■"/>
            </a:pPr>
            <a:r>
              <a:rPr b="0" i="0" lang="en-US" sz="1800" u="none" cap="none" strike="noStrike">
                <a:solidFill>
                  <a:schemeClr val="dk1"/>
                </a:solidFill>
                <a:latin typeface="Tahoma"/>
                <a:ea typeface="Tahoma"/>
                <a:cs typeface="Tahoma"/>
                <a:sym typeface="Tahoma"/>
              </a:rPr>
              <a:t>How would you solve the problem using CP  techniques?</a:t>
            </a:r>
            <a:endParaRPr b="0" i="0" sz="1800" u="none" cap="none" strike="noStrike">
              <a:solidFill>
                <a:schemeClr val="dk1"/>
              </a:solidFill>
              <a:latin typeface="Tahoma"/>
              <a:ea typeface="Tahoma"/>
              <a:cs typeface="Tahoma"/>
              <a:sym typeface="Tahoma"/>
            </a:endParaRPr>
          </a:p>
          <a:p>
            <a:pPr indent="-215265" lvl="1" marL="567214" marR="0" rtl="0" algn="l">
              <a:lnSpc>
                <a:spcPct val="100000"/>
              </a:lnSpc>
              <a:spcBef>
                <a:spcPts val="191"/>
              </a:spcBef>
              <a:spcAft>
                <a:spcPts val="0"/>
              </a:spcAft>
              <a:buClr>
                <a:srgbClr val="FF0000"/>
              </a:buClr>
              <a:buSzPts val="812"/>
              <a:buFont typeface="Noto Sans Symbols"/>
              <a:buChar char="■"/>
            </a:pPr>
            <a:r>
              <a:rPr b="0" i="0" lang="en-US" sz="1500" u="none" cap="none" strike="noStrike">
                <a:solidFill>
                  <a:schemeClr val="dk1"/>
                </a:solidFill>
                <a:latin typeface="Tahoma"/>
                <a:ea typeface="Tahoma"/>
                <a:cs typeface="Tahoma"/>
                <a:sym typeface="Tahoma"/>
              </a:rPr>
              <a:t>Search tree with backtracking</a:t>
            </a:r>
            <a:endParaRPr b="0" i="0" sz="1400" u="none" cap="none" strike="noStrike">
              <a:solidFill>
                <a:srgbClr val="000000"/>
              </a:solidFill>
              <a:latin typeface="Arial"/>
              <a:ea typeface="Arial"/>
              <a:cs typeface="Arial"/>
              <a:sym typeface="Arial"/>
            </a:endParaRPr>
          </a:p>
          <a:p>
            <a:pPr indent="-215265" lvl="1" marL="567214" marR="0" rtl="0" algn="l">
              <a:lnSpc>
                <a:spcPct val="100000"/>
              </a:lnSpc>
              <a:spcBef>
                <a:spcPts val="217"/>
              </a:spcBef>
              <a:spcAft>
                <a:spcPts val="0"/>
              </a:spcAft>
              <a:buClr>
                <a:srgbClr val="FF0000"/>
              </a:buClr>
              <a:buSzPts val="812"/>
              <a:buFont typeface="Noto Sans Symbols"/>
              <a:buChar char="■"/>
            </a:pPr>
            <a:r>
              <a:rPr b="0" i="0" lang="en-US" sz="1500" u="none" cap="none" strike="noStrike">
                <a:solidFill>
                  <a:schemeClr val="dk1"/>
                </a:solidFill>
                <a:latin typeface="Tahoma"/>
                <a:ea typeface="Tahoma"/>
                <a:cs typeface="Tahoma"/>
                <a:sym typeface="Tahoma"/>
              </a:rPr>
              <a:t>Constraint propagation</a:t>
            </a:r>
            <a:endParaRPr b="0" i="0" sz="1400" u="none" cap="none" strike="noStrike">
              <a:solidFill>
                <a:srgbClr val="000000"/>
              </a:solidFill>
              <a:latin typeface="Arial"/>
              <a:ea typeface="Arial"/>
              <a:cs typeface="Arial"/>
              <a:sym typeface="Arial"/>
            </a:endParaRPr>
          </a:p>
          <a:p>
            <a:pPr indent="-215265" lvl="1" marL="567214" marR="0" rtl="0" algn="l">
              <a:lnSpc>
                <a:spcPct val="100000"/>
              </a:lnSpc>
              <a:spcBef>
                <a:spcPts val="214"/>
              </a:spcBef>
              <a:spcAft>
                <a:spcPts val="0"/>
              </a:spcAft>
              <a:buClr>
                <a:srgbClr val="FF0000"/>
              </a:buClr>
              <a:buSzPts val="812"/>
              <a:buFont typeface="Noto Sans Symbols"/>
              <a:buChar char="■"/>
            </a:pPr>
            <a:r>
              <a:rPr b="0" i="0" lang="en-US" sz="1500" u="none" cap="none" strike="noStrike">
                <a:solidFill>
                  <a:schemeClr val="dk1"/>
                </a:solidFill>
                <a:latin typeface="Tahoma"/>
                <a:ea typeface="Tahoma"/>
                <a:cs typeface="Tahoma"/>
                <a:sym typeface="Tahoma"/>
              </a:rPr>
              <a:t>Forward &amp; backward checking</a:t>
            </a:r>
            <a:endParaRPr b="0" i="0" sz="1500" u="none" cap="none" strike="noStrike">
              <a:solidFill>
                <a:schemeClr val="dk1"/>
              </a:solidFill>
              <a:latin typeface="Tahoma"/>
              <a:ea typeface="Tahoma"/>
              <a:cs typeface="Tahoma"/>
              <a:sym typeface="Tahoma"/>
            </a:endParaRPr>
          </a:p>
          <a:p>
            <a:pPr indent="-215265" lvl="1" marL="567214" marR="0" rtl="0" algn="l">
              <a:lnSpc>
                <a:spcPct val="100000"/>
              </a:lnSpc>
              <a:spcBef>
                <a:spcPts val="217"/>
              </a:spcBef>
              <a:spcAft>
                <a:spcPts val="0"/>
              </a:spcAft>
              <a:buClr>
                <a:srgbClr val="FF0000"/>
              </a:buClr>
              <a:buSzPts val="812"/>
              <a:buFont typeface="Noto Sans Symbols"/>
              <a:buChar char="■"/>
            </a:pPr>
            <a:r>
              <a:rPr b="0" i="0" lang="en-US" sz="1500" u="none" cap="none" strike="noStrike">
                <a:solidFill>
                  <a:schemeClr val="dk1"/>
                </a:solidFill>
                <a:latin typeface="Tahoma"/>
                <a:ea typeface="Tahoma"/>
                <a:cs typeface="Tahoma"/>
                <a:sym typeface="Tahoma"/>
              </a:rPr>
              <a:t>Combination of above?</a:t>
            </a:r>
            <a:endParaRPr b="0" i="0" sz="1500" u="none" cap="none" strike="noStrike">
              <a:solidFill>
                <a:schemeClr val="dk1"/>
              </a:solidFill>
              <a:latin typeface="Tahoma"/>
              <a:ea typeface="Tahoma"/>
              <a:cs typeface="Tahoma"/>
              <a:sym typeface="Tahoma"/>
            </a:endParaRPr>
          </a:p>
          <a:p>
            <a:pPr indent="0" lvl="1" marL="457200" marR="0" rtl="0" algn="l">
              <a:lnSpc>
                <a:spcPct val="100000"/>
              </a:lnSpc>
              <a:spcBef>
                <a:spcPts val="4"/>
              </a:spcBef>
              <a:spcAft>
                <a:spcPts val="0"/>
              </a:spcAft>
              <a:buClr>
                <a:srgbClr val="FF0000"/>
              </a:buClr>
              <a:buSzPts val="2738"/>
              <a:buFont typeface="Noto Sans Symbols"/>
              <a:buNone/>
            </a:pPr>
            <a:r>
              <a:t/>
            </a:r>
            <a:endParaRPr b="0" i="0" sz="2738" u="none" cap="none" strike="noStrike">
              <a:solidFill>
                <a:schemeClr val="dk1"/>
              </a:solidFill>
              <a:latin typeface="Tahoma"/>
              <a:ea typeface="Tahoma"/>
              <a:cs typeface="Tahoma"/>
              <a:sym typeface="Tahoma"/>
            </a:endParaRPr>
          </a:p>
          <a:p>
            <a:pPr indent="-257175" lvl="0" marL="266700" marR="735806" rtl="0" algn="l">
              <a:lnSpc>
                <a:spcPct val="125833"/>
              </a:lnSpc>
              <a:spcBef>
                <a:spcPts val="0"/>
              </a:spcBef>
              <a:spcAft>
                <a:spcPts val="0"/>
              </a:spcAft>
              <a:buClr>
                <a:srgbClr val="3333CC"/>
              </a:buClr>
              <a:buSzPts val="1061"/>
              <a:buFont typeface="Noto Sans Symbols"/>
              <a:buChar char="■"/>
            </a:pPr>
            <a:r>
              <a:rPr b="0" i="0" lang="en-US" sz="1800" u="none" cap="none" strike="noStrike">
                <a:solidFill>
                  <a:schemeClr val="dk1"/>
                </a:solidFill>
                <a:latin typeface="Tahoma"/>
                <a:ea typeface="Tahoma"/>
                <a:cs typeface="Tahoma"/>
                <a:sym typeface="Tahoma"/>
              </a:rPr>
              <a:t>Different problems may find different  techniques more appropriate</a:t>
            </a:r>
            <a:endParaRPr b="0" i="0" sz="1800" u="none" cap="none" strike="noStrike">
              <a:solidFill>
                <a:schemeClr val="dk1"/>
              </a:solidFill>
              <a:latin typeface="Tahoma"/>
              <a:ea typeface="Tahoma"/>
              <a:cs typeface="Tahoma"/>
              <a:sym typeface="Tahoma"/>
            </a:endParaRPr>
          </a:p>
        </p:txBody>
      </p:sp>
    </p:spTree>
  </p:cSld>
  <p:clrMapOvr>
    <a:masterClrMapping/>
  </p:clrMapOvr>
</p:sld>
</file>

<file path=ppt/slides/slide2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8" name="Shape 4318"/>
        <p:cNvGrpSpPr/>
        <p:nvPr/>
      </p:nvGrpSpPr>
      <p:grpSpPr>
        <a:xfrm>
          <a:off x="0" y="0"/>
          <a:ext cx="0" cy="0"/>
          <a:chOff x="0" y="0"/>
          <a:chExt cx="0" cy="0"/>
        </a:xfrm>
      </p:grpSpPr>
      <p:sp>
        <p:nvSpPr>
          <p:cNvPr id="4319" name="Google Shape;4319;p299"/>
          <p:cNvSpPr txBox="1"/>
          <p:nvPr>
            <p:ph type="title"/>
          </p:nvPr>
        </p:nvSpPr>
        <p:spPr>
          <a:xfrm>
            <a:off x="1915716" y="1164866"/>
            <a:ext cx="5030100" cy="424800"/>
          </a:xfrm>
          <a:prstGeom prst="rect">
            <a:avLst/>
          </a:prstGeom>
          <a:noFill/>
          <a:ln>
            <a:noFill/>
          </a:ln>
        </p:spPr>
        <p:txBody>
          <a:bodyPr anchorCtr="0" anchor="ctr" bIns="0" lIns="0" spcFirstLastPara="1" rIns="0" wrap="square" tIns="9025">
            <a:spAutoFit/>
          </a:bodyPr>
          <a:lstStyle/>
          <a:p>
            <a:pPr indent="0" lvl="0" marL="9525" rtl="0" algn="ctr">
              <a:lnSpc>
                <a:spcPct val="100000"/>
              </a:lnSpc>
              <a:spcBef>
                <a:spcPts val="0"/>
              </a:spcBef>
              <a:spcAft>
                <a:spcPts val="0"/>
              </a:spcAft>
              <a:buSzPts val="1400"/>
              <a:buNone/>
            </a:pPr>
            <a:r>
              <a:rPr b="1" lang="en-US" sz="2700"/>
              <a:t>SEND MORE MONEY </a:t>
            </a:r>
            <a:r>
              <a:rPr b="1" lang="en-US" sz="2100"/>
              <a:t>- Solution</a:t>
            </a:r>
            <a:endParaRPr b="1" sz="2100"/>
          </a:p>
        </p:txBody>
      </p:sp>
      <p:sp>
        <p:nvSpPr>
          <p:cNvPr id="4320" name="Google Shape;4320;p299"/>
          <p:cNvSpPr txBox="1"/>
          <p:nvPr/>
        </p:nvSpPr>
        <p:spPr>
          <a:xfrm>
            <a:off x="2492740" y="2418665"/>
            <a:ext cx="2071688" cy="1200970"/>
          </a:xfrm>
          <a:prstGeom prst="rect">
            <a:avLst/>
          </a:prstGeom>
          <a:noFill/>
          <a:ln>
            <a:noFill/>
          </a:ln>
        </p:spPr>
        <p:txBody>
          <a:bodyPr anchorCtr="0" anchor="t" bIns="0" lIns="0" spcFirstLastPara="1" rIns="0" wrap="square" tIns="89525">
            <a:spAutoFit/>
          </a:bodyPr>
          <a:lstStyle/>
          <a:p>
            <a:pPr indent="0" lvl="0" marL="833438" marR="0" rtl="0" algn="l">
              <a:lnSpc>
                <a:spcPct val="100000"/>
              </a:lnSpc>
              <a:spcBef>
                <a:spcPts val="0"/>
              </a:spcBef>
              <a:spcAft>
                <a:spcPts val="0"/>
              </a:spcAft>
              <a:buClr>
                <a:srgbClr val="000000"/>
              </a:buClr>
              <a:buSzPts val="2100"/>
              <a:buFont typeface="Arial"/>
              <a:buNone/>
            </a:pPr>
            <a:r>
              <a:rPr b="0" i="0" lang="en-US" sz="2100" u="none" cap="none" strike="noStrike">
                <a:solidFill>
                  <a:schemeClr val="dk1"/>
                </a:solidFill>
                <a:latin typeface="Tahoma"/>
                <a:ea typeface="Tahoma"/>
                <a:cs typeface="Tahoma"/>
                <a:sym typeface="Tahoma"/>
              </a:rPr>
              <a:t>9 5 6 7</a:t>
            </a:r>
            <a:endParaRPr b="0" i="0" sz="2100" u="none" cap="none" strike="noStrike">
              <a:solidFill>
                <a:schemeClr val="dk1"/>
              </a:solidFill>
              <a:latin typeface="Tahoma"/>
              <a:ea typeface="Tahoma"/>
              <a:cs typeface="Tahoma"/>
              <a:sym typeface="Tahoma"/>
            </a:endParaRPr>
          </a:p>
          <a:p>
            <a:pPr indent="0" lvl="0" marL="9525" marR="0" rtl="0" algn="l">
              <a:lnSpc>
                <a:spcPct val="100000"/>
              </a:lnSpc>
              <a:spcBef>
                <a:spcPts val="630"/>
              </a:spcBef>
              <a:spcAft>
                <a:spcPts val="0"/>
              </a:spcAft>
              <a:buClr>
                <a:srgbClr val="000000"/>
              </a:buClr>
              <a:buSzPts val="2100"/>
              <a:buFont typeface="Arial"/>
              <a:buNone/>
            </a:pPr>
            <a:r>
              <a:rPr b="0" i="0" lang="en-US" sz="2100" u="sng" cap="none" strike="noStrike">
                <a:solidFill>
                  <a:schemeClr val="dk1"/>
                </a:solidFill>
                <a:latin typeface="Tahoma"/>
                <a:ea typeface="Tahoma"/>
                <a:cs typeface="Tahoma"/>
                <a:sym typeface="Tahoma"/>
              </a:rPr>
              <a:t> 	+ 1 0 8 5	</a:t>
            </a:r>
            <a:endParaRPr b="0" i="0" sz="2100" u="none" cap="none" strike="noStrike">
              <a:solidFill>
                <a:schemeClr val="dk1"/>
              </a:solidFill>
              <a:latin typeface="Tahoma"/>
              <a:ea typeface="Tahoma"/>
              <a:cs typeface="Tahoma"/>
              <a:sym typeface="Tahoma"/>
            </a:endParaRPr>
          </a:p>
          <a:p>
            <a:pPr indent="0" lvl="0" marL="237649" marR="0" rtl="0" algn="l">
              <a:lnSpc>
                <a:spcPct val="100000"/>
              </a:lnSpc>
              <a:spcBef>
                <a:spcPts val="506"/>
              </a:spcBef>
              <a:spcAft>
                <a:spcPts val="0"/>
              </a:spcAft>
              <a:buClr>
                <a:srgbClr val="000000"/>
              </a:buClr>
              <a:buSzPts val="2100"/>
              <a:buFont typeface="Arial"/>
              <a:buNone/>
            </a:pPr>
            <a:r>
              <a:rPr b="0" i="0" lang="en-US" sz="2100" u="none" cap="none" strike="noStrike">
                <a:solidFill>
                  <a:schemeClr val="dk1"/>
                </a:solidFill>
                <a:latin typeface="Tahoma"/>
                <a:ea typeface="Tahoma"/>
                <a:cs typeface="Tahoma"/>
                <a:sym typeface="Tahoma"/>
              </a:rPr>
              <a:t>= 1 0 6 5 2</a:t>
            </a:r>
            <a:endParaRPr b="0" i="0" sz="2100" u="none" cap="none" strike="noStrike">
              <a:solidFill>
                <a:schemeClr val="dk1"/>
              </a:solidFill>
              <a:latin typeface="Tahoma"/>
              <a:ea typeface="Tahoma"/>
              <a:cs typeface="Tahoma"/>
              <a:sym typeface="Tahoma"/>
            </a:endParaRPr>
          </a:p>
        </p:txBody>
      </p:sp>
      <p:sp>
        <p:nvSpPr>
          <p:cNvPr id="4321" name="Google Shape;4321;p299"/>
          <p:cNvSpPr txBox="1"/>
          <p:nvPr/>
        </p:nvSpPr>
        <p:spPr>
          <a:xfrm>
            <a:off x="462888" y="4835666"/>
            <a:ext cx="3348202" cy="782426"/>
          </a:xfrm>
          <a:prstGeom prst="rect">
            <a:avLst/>
          </a:prstGeom>
          <a:noFill/>
          <a:ln>
            <a:noFill/>
          </a:ln>
        </p:spPr>
        <p:txBody>
          <a:bodyPr anchorCtr="0" anchor="t" bIns="0" lIns="0" spcFirstLastPara="1" rIns="0" wrap="square" tIns="9025">
            <a:spAutoFit/>
          </a:bodyPr>
          <a:lstStyle/>
          <a:p>
            <a:pPr indent="-257175" lvl="0" marL="266700" marR="0" rtl="0" algn="l">
              <a:lnSpc>
                <a:spcPct val="100000"/>
              </a:lnSpc>
              <a:spcBef>
                <a:spcPts val="0"/>
              </a:spcBef>
              <a:spcAft>
                <a:spcPts val="0"/>
              </a:spcAft>
              <a:buClr>
                <a:srgbClr val="3333CC"/>
              </a:buClr>
              <a:buSzPts val="1237"/>
              <a:buFont typeface="Noto Sans Symbols"/>
              <a:buChar char="■"/>
            </a:pPr>
            <a:r>
              <a:rPr b="0" i="0" lang="en-US" sz="2100" u="none" cap="none" strike="noStrike">
                <a:solidFill>
                  <a:schemeClr val="dk1"/>
                </a:solidFill>
                <a:latin typeface="Tahoma"/>
                <a:ea typeface="Tahoma"/>
                <a:cs typeface="Tahoma"/>
                <a:sym typeface="Tahoma"/>
              </a:rPr>
              <a:t>Is this the only solution?</a:t>
            </a:r>
            <a:endParaRPr b="0" i="0" sz="2100" u="none" cap="none" strike="noStrike">
              <a:solidFill>
                <a:schemeClr val="dk1"/>
              </a:solidFill>
              <a:latin typeface="Tahoma"/>
              <a:ea typeface="Tahoma"/>
              <a:cs typeface="Tahoma"/>
              <a:sym typeface="Tahoma"/>
            </a:endParaRPr>
          </a:p>
          <a:p>
            <a:pPr indent="0" lvl="0" marL="0" marR="0" rtl="0" algn="l">
              <a:lnSpc>
                <a:spcPct val="100000"/>
              </a:lnSpc>
              <a:spcBef>
                <a:spcPts val="0"/>
              </a:spcBef>
              <a:spcAft>
                <a:spcPts val="0"/>
              </a:spcAft>
              <a:buClr>
                <a:srgbClr val="3333CC"/>
              </a:buClr>
              <a:buSzPts val="2925"/>
              <a:buFont typeface="Noto Sans Symbols"/>
              <a:buNone/>
            </a:pPr>
            <a:r>
              <a:t/>
            </a:r>
            <a:endParaRPr b="0" i="0" sz="2925" u="none" cap="none" strike="noStrike">
              <a:solidFill>
                <a:schemeClr val="dk1"/>
              </a:solidFill>
              <a:latin typeface="Tahoma"/>
              <a:ea typeface="Tahoma"/>
              <a:cs typeface="Tahoma"/>
              <a:sym typeface="Tahoma"/>
            </a:endParaRPr>
          </a:p>
        </p:txBody>
      </p:sp>
      <p:sp>
        <p:nvSpPr>
          <p:cNvPr id="4322" name="Google Shape;4322;p299"/>
          <p:cNvSpPr txBox="1"/>
          <p:nvPr/>
        </p:nvSpPr>
        <p:spPr>
          <a:xfrm>
            <a:off x="231744" y="2418666"/>
            <a:ext cx="2072164" cy="1171796"/>
          </a:xfrm>
          <a:prstGeom prst="rect">
            <a:avLst/>
          </a:prstGeom>
          <a:noFill/>
          <a:ln>
            <a:noFill/>
          </a:ln>
        </p:spPr>
        <p:txBody>
          <a:bodyPr anchorCtr="0" anchor="t" bIns="0" lIns="0" spcFirstLastPara="1" rIns="0" wrap="square" tIns="73325">
            <a:spAutoFit/>
          </a:bodyPr>
          <a:lstStyle/>
          <a:p>
            <a:pPr indent="0" lvl="0" marL="787718" marR="0" rtl="0" algn="l">
              <a:lnSpc>
                <a:spcPct val="100000"/>
              </a:lnSpc>
              <a:spcBef>
                <a:spcPts val="0"/>
              </a:spcBef>
              <a:spcAft>
                <a:spcPts val="0"/>
              </a:spcAft>
              <a:buClr>
                <a:srgbClr val="000000"/>
              </a:buClr>
              <a:buSzPts val="2100"/>
              <a:buFont typeface="Arial"/>
              <a:buNone/>
            </a:pPr>
            <a:r>
              <a:rPr b="0" i="0" lang="en-US" sz="2100" u="none" cap="none" strike="noStrike">
                <a:solidFill>
                  <a:schemeClr val="dk1"/>
                </a:solidFill>
                <a:latin typeface="Tahoma"/>
                <a:ea typeface="Tahoma"/>
                <a:cs typeface="Tahoma"/>
                <a:sym typeface="Tahoma"/>
              </a:rPr>
              <a:t>S E N D</a:t>
            </a:r>
            <a:endParaRPr b="0" i="0" sz="2100" u="none" cap="none" strike="noStrike">
              <a:solidFill>
                <a:schemeClr val="dk1"/>
              </a:solidFill>
              <a:latin typeface="Tahoma"/>
              <a:ea typeface="Tahoma"/>
              <a:cs typeface="Tahoma"/>
              <a:sym typeface="Tahoma"/>
            </a:endParaRPr>
          </a:p>
          <a:p>
            <a:pPr indent="0" lvl="0" marL="9525" marR="0" rtl="0" algn="l">
              <a:lnSpc>
                <a:spcPct val="100000"/>
              </a:lnSpc>
              <a:spcBef>
                <a:spcPts val="506"/>
              </a:spcBef>
              <a:spcAft>
                <a:spcPts val="0"/>
              </a:spcAft>
              <a:buClr>
                <a:srgbClr val="000000"/>
              </a:buClr>
              <a:buSzPts val="2100"/>
              <a:buFont typeface="Arial"/>
              <a:buNone/>
            </a:pPr>
            <a:r>
              <a:rPr b="0" i="0" lang="en-US" sz="2100" u="sng" cap="none" strike="noStrike">
                <a:solidFill>
                  <a:schemeClr val="dk1"/>
                </a:solidFill>
                <a:latin typeface="Tahoma"/>
                <a:ea typeface="Tahoma"/>
                <a:cs typeface="Tahoma"/>
                <a:sym typeface="Tahoma"/>
              </a:rPr>
              <a:t> 	+ M O R E	</a:t>
            </a:r>
            <a:endParaRPr b="0" i="0" sz="2100" u="none" cap="none" strike="noStrike">
              <a:solidFill>
                <a:schemeClr val="dk1"/>
              </a:solidFill>
              <a:latin typeface="Tahoma"/>
              <a:ea typeface="Tahoma"/>
              <a:cs typeface="Tahoma"/>
              <a:sym typeface="Tahoma"/>
            </a:endParaRPr>
          </a:p>
          <a:p>
            <a:pPr indent="0" lvl="0" marL="208121" marR="0" rtl="0" algn="l">
              <a:lnSpc>
                <a:spcPct val="100000"/>
              </a:lnSpc>
              <a:spcBef>
                <a:spcPts val="503"/>
              </a:spcBef>
              <a:spcAft>
                <a:spcPts val="0"/>
              </a:spcAft>
              <a:buClr>
                <a:srgbClr val="000000"/>
              </a:buClr>
              <a:buSzPts val="2100"/>
              <a:buFont typeface="Arial"/>
              <a:buNone/>
            </a:pPr>
            <a:r>
              <a:rPr b="0" i="0" lang="en-US" sz="2100" u="none" cap="none" strike="noStrike">
                <a:solidFill>
                  <a:schemeClr val="dk1"/>
                </a:solidFill>
                <a:latin typeface="Tahoma"/>
                <a:ea typeface="Tahoma"/>
                <a:cs typeface="Tahoma"/>
                <a:sym typeface="Tahoma"/>
              </a:rPr>
              <a:t>= M O N E Y</a:t>
            </a:r>
            <a:endParaRPr b="0" i="0" sz="2100" u="none" cap="none" strike="noStrike">
              <a:solidFill>
                <a:schemeClr val="dk1"/>
              </a:solidFill>
              <a:latin typeface="Tahoma"/>
              <a:ea typeface="Tahoma"/>
              <a:cs typeface="Tahoma"/>
              <a:sym typeface="Tahoma"/>
            </a:endParaRPr>
          </a:p>
        </p:txBody>
      </p:sp>
      <p:sp>
        <p:nvSpPr>
          <p:cNvPr id="4323" name="Google Shape;4323;p299"/>
          <p:cNvSpPr txBox="1"/>
          <p:nvPr/>
        </p:nvSpPr>
        <p:spPr>
          <a:xfrm>
            <a:off x="4753260" y="2320605"/>
            <a:ext cx="4390740" cy="1847686"/>
          </a:xfrm>
          <a:prstGeom prst="rect">
            <a:avLst/>
          </a:prstGeom>
          <a:noFill/>
          <a:ln>
            <a:noFill/>
          </a:ln>
        </p:spPr>
        <p:txBody>
          <a:bodyPr anchorCtr="0" anchor="t" bIns="0" lIns="0" spcFirstLastPara="1" rIns="0" wrap="square" tIns="82850">
            <a:spAutoFit/>
          </a:bodyPr>
          <a:lstStyle/>
          <a:p>
            <a:pPr indent="0" lvl="0" marL="0" marR="1917857" rtl="0" algn="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Tahoma"/>
                <a:ea typeface="Tahoma"/>
                <a:cs typeface="Tahoma"/>
                <a:sym typeface="Tahoma"/>
              </a:rPr>
              <a:t>S E N D</a:t>
            </a:r>
            <a:endParaRPr b="0" i="0" sz="1400" u="none" cap="none" strike="noStrike">
              <a:solidFill>
                <a:srgbClr val="000000"/>
              </a:solidFill>
              <a:latin typeface="Arial"/>
              <a:ea typeface="Arial"/>
              <a:cs typeface="Arial"/>
              <a:sym typeface="Arial"/>
            </a:endParaRPr>
          </a:p>
          <a:p>
            <a:pPr indent="0" lvl="0" marL="0" marR="1879757" rtl="0" algn="r">
              <a:lnSpc>
                <a:spcPct val="100000"/>
              </a:lnSpc>
              <a:spcBef>
                <a:spcPts val="574"/>
              </a:spcBef>
              <a:spcAft>
                <a:spcPts val="0"/>
              </a:spcAft>
              <a:buClr>
                <a:srgbClr val="000000"/>
              </a:buClr>
              <a:buSzPts val="2400"/>
              <a:buFont typeface="Arial"/>
              <a:buNone/>
            </a:pPr>
            <a:r>
              <a:rPr b="0" i="0" lang="en-US" sz="2400" u="none" cap="none" strike="noStrike">
                <a:solidFill>
                  <a:schemeClr val="dk1"/>
                </a:solidFill>
                <a:latin typeface="Tahoma"/>
                <a:ea typeface="Tahoma"/>
                <a:cs typeface="Tahoma"/>
                <a:sym typeface="Tahoma"/>
              </a:rPr>
              <a:t>+ M O S T</a:t>
            </a:r>
            <a:endParaRPr b="0" i="0" sz="1400" u="none" cap="none" strike="noStrike">
              <a:solidFill>
                <a:srgbClr val="000000"/>
              </a:solidFill>
              <a:latin typeface="Arial"/>
              <a:ea typeface="Arial"/>
              <a:cs typeface="Arial"/>
              <a:sym typeface="Arial"/>
            </a:endParaRPr>
          </a:p>
          <a:p>
            <a:pPr indent="0" lvl="0" marL="0" marR="1873568" rtl="0" algn="r">
              <a:lnSpc>
                <a:spcPct val="100000"/>
              </a:lnSpc>
              <a:spcBef>
                <a:spcPts val="578"/>
              </a:spcBef>
              <a:spcAft>
                <a:spcPts val="0"/>
              </a:spcAft>
              <a:buClr>
                <a:srgbClr val="000000"/>
              </a:buClr>
              <a:buSzPts val="2400"/>
              <a:buFont typeface="Arial"/>
              <a:buNone/>
            </a:pPr>
            <a:r>
              <a:rPr b="0" i="0" lang="en-US" sz="2400" u="none" cap="none" strike="noStrike">
                <a:solidFill>
                  <a:schemeClr val="dk1"/>
                </a:solidFill>
                <a:latin typeface="Tahoma"/>
                <a:ea typeface="Tahoma"/>
                <a:cs typeface="Tahoma"/>
                <a:sym typeface="Tahoma"/>
              </a:rPr>
              <a:t>= M O N E 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26"/>
              </a:spcBef>
              <a:spcAft>
                <a:spcPts val="0"/>
              </a:spcAft>
              <a:buClr>
                <a:srgbClr val="000000"/>
              </a:buClr>
              <a:buSzPts val="3263"/>
              <a:buFont typeface="Arial"/>
              <a:buNone/>
            </a:pPr>
            <a:r>
              <a:t/>
            </a:r>
            <a:endParaRPr b="0" i="0" sz="3263" u="none" cap="none" strike="noStrike">
              <a:solidFill>
                <a:schemeClr val="dk1"/>
              </a:solidFill>
              <a:latin typeface="Tahoma"/>
              <a:ea typeface="Tahoma"/>
              <a:cs typeface="Tahoma"/>
              <a:sym typeface="Tahoma"/>
            </a:endParaRPr>
          </a:p>
        </p:txBody>
      </p:sp>
      <p:sp>
        <p:nvSpPr>
          <p:cNvPr id="4324" name="Google Shape;4324;p299"/>
          <p:cNvSpPr/>
          <p:nvPr/>
        </p:nvSpPr>
        <p:spPr>
          <a:xfrm flipH="1" rot="10800000">
            <a:off x="5730287" y="3217618"/>
            <a:ext cx="1744933" cy="34289"/>
          </a:xfrm>
          <a:custGeom>
            <a:rect b="b" l="l" r="r" t="t"/>
            <a:pathLst>
              <a:path extrusionOk="0" h="120000" w="2736850">
                <a:moveTo>
                  <a:pt x="0" y="0"/>
                </a:moveTo>
                <a:lnTo>
                  <a:pt x="2736850" y="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8" name="Shape 4328"/>
        <p:cNvGrpSpPr/>
        <p:nvPr/>
      </p:nvGrpSpPr>
      <p:grpSpPr>
        <a:xfrm>
          <a:off x="0" y="0"/>
          <a:ext cx="0" cy="0"/>
          <a:chOff x="0" y="0"/>
          <a:chExt cx="0" cy="0"/>
        </a:xfrm>
      </p:grpSpPr>
      <p:sp>
        <p:nvSpPr>
          <p:cNvPr id="4329" name="Google Shape;4329;p300"/>
          <p:cNvSpPr txBox="1"/>
          <p:nvPr>
            <p:ph idx="1" type="body"/>
          </p:nvPr>
        </p:nvSpPr>
        <p:spPr>
          <a:xfrm>
            <a:off x="304800" y="228600"/>
            <a:ext cx="8610600" cy="6477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2800"/>
              <a:buNone/>
            </a:pPr>
            <a:r>
              <a:rPr b="1" lang="en-US" sz="2800">
                <a:solidFill>
                  <a:srgbClr val="FF0000"/>
                </a:solidFill>
                <a:latin typeface="Arial"/>
                <a:ea typeface="Arial"/>
                <a:cs typeface="Arial"/>
                <a:sym typeface="Arial"/>
              </a:rPr>
              <a:t>Adversarial Search</a:t>
            </a:r>
            <a:endParaRPr/>
          </a:p>
          <a:p>
            <a:pPr indent="-342900" lvl="0" marL="342900" rtl="0" algn="just">
              <a:lnSpc>
                <a:spcPct val="100000"/>
              </a:lnSpc>
              <a:spcBef>
                <a:spcPts val="360"/>
              </a:spcBef>
              <a:spcAft>
                <a:spcPts val="0"/>
              </a:spcAft>
              <a:buClr>
                <a:srgbClr val="333333"/>
              </a:buClr>
              <a:buSzPts val="1800"/>
              <a:buChar char="•"/>
            </a:pPr>
            <a:r>
              <a:rPr b="1" lang="en-US" sz="1800">
                <a:solidFill>
                  <a:srgbClr val="333333"/>
                </a:solidFill>
                <a:latin typeface="Inter"/>
                <a:ea typeface="Inter"/>
                <a:cs typeface="Inter"/>
                <a:sym typeface="Inter"/>
              </a:rPr>
              <a:t>Adversarial search is a search, where we examine the problem which arises when we try to plan ahead of the world and other agents are planning against us.</a:t>
            </a:r>
            <a:endParaRPr sz="1800">
              <a:solidFill>
                <a:srgbClr val="333333"/>
              </a:solidFill>
              <a:latin typeface="Inter"/>
              <a:ea typeface="Inter"/>
              <a:cs typeface="Inter"/>
              <a:sym typeface="Inter"/>
            </a:endParaRPr>
          </a:p>
          <a:p>
            <a:pPr indent="-342900" lvl="0" marL="342900" rtl="0" algn="just">
              <a:lnSpc>
                <a:spcPct val="100000"/>
              </a:lnSpc>
              <a:spcBef>
                <a:spcPts val="360"/>
              </a:spcBef>
              <a:spcAft>
                <a:spcPts val="0"/>
              </a:spcAft>
              <a:buClr>
                <a:srgbClr val="000000"/>
              </a:buClr>
              <a:buSzPts val="1800"/>
              <a:buChar char="•"/>
            </a:pPr>
            <a:r>
              <a:rPr lang="en-US" sz="1800">
                <a:solidFill>
                  <a:srgbClr val="000000"/>
                </a:solidFill>
                <a:latin typeface="Inter"/>
                <a:ea typeface="Inter"/>
                <a:cs typeface="Inter"/>
                <a:sym typeface="Inter"/>
              </a:rPr>
              <a:t>In previous topics, we have studied the search strategies which are only associated with a single agent that aims to find the solution which often expressed in the form of a sequence of actions.</a:t>
            </a:r>
            <a:endParaRPr/>
          </a:p>
          <a:p>
            <a:pPr indent="-342900" lvl="0" marL="342900" rtl="0" algn="just">
              <a:lnSpc>
                <a:spcPct val="100000"/>
              </a:lnSpc>
              <a:spcBef>
                <a:spcPts val="360"/>
              </a:spcBef>
              <a:spcAft>
                <a:spcPts val="0"/>
              </a:spcAft>
              <a:buClr>
                <a:srgbClr val="000000"/>
              </a:buClr>
              <a:buSzPts val="1800"/>
              <a:buChar char="•"/>
            </a:pPr>
            <a:r>
              <a:rPr lang="en-US" sz="1800">
                <a:solidFill>
                  <a:srgbClr val="000000"/>
                </a:solidFill>
                <a:latin typeface="Inter"/>
                <a:ea typeface="Inter"/>
                <a:cs typeface="Inter"/>
                <a:sym typeface="Inter"/>
              </a:rPr>
              <a:t>But, there might be some situations where more than one agent is searching for the solution in the same search space, and this situation usually occurs in game playing.</a:t>
            </a:r>
            <a:endParaRPr/>
          </a:p>
          <a:p>
            <a:pPr indent="-342900" lvl="0" marL="342900" rtl="0" algn="just">
              <a:lnSpc>
                <a:spcPct val="100000"/>
              </a:lnSpc>
              <a:spcBef>
                <a:spcPts val="360"/>
              </a:spcBef>
              <a:spcAft>
                <a:spcPts val="0"/>
              </a:spcAft>
              <a:buClr>
                <a:srgbClr val="000000"/>
              </a:buClr>
              <a:buSzPts val="1800"/>
              <a:buChar char="•"/>
            </a:pPr>
            <a:r>
              <a:rPr lang="en-US" sz="1800">
                <a:solidFill>
                  <a:srgbClr val="000000"/>
                </a:solidFill>
                <a:latin typeface="Inter"/>
                <a:ea typeface="Inter"/>
                <a:cs typeface="Inter"/>
                <a:sym typeface="Inter"/>
              </a:rPr>
              <a:t>The environment with more than one agent is termed as </a:t>
            </a:r>
            <a:r>
              <a:rPr b="1" lang="en-US" sz="1800">
                <a:solidFill>
                  <a:srgbClr val="000000"/>
                </a:solidFill>
                <a:latin typeface="Inter"/>
                <a:ea typeface="Inter"/>
                <a:cs typeface="Inter"/>
                <a:sym typeface="Inter"/>
              </a:rPr>
              <a:t>multi-agent environment</a:t>
            </a:r>
            <a:r>
              <a:rPr lang="en-US" sz="1800">
                <a:solidFill>
                  <a:srgbClr val="000000"/>
                </a:solidFill>
                <a:latin typeface="Inter"/>
                <a:ea typeface="Inter"/>
                <a:cs typeface="Inter"/>
                <a:sym typeface="Inter"/>
              </a:rPr>
              <a:t>, in which each agent is an opponent of other agent and playing against each other. Each agent needs to consider the action of other agent and effect of that action on their performance.</a:t>
            </a:r>
            <a:endParaRPr/>
          </a:p>
          <a:p>
            <a:pPr indent="-342900" lvl="0" marL="342900" rtl="0" algn="just">
              <a:lnSpc>
                <a:spcPct val="100000"/>
              </a:lnSpc>
              <a:spcBef>
                <a:spcPts val="360"/>
              </a:spcBef>
              <a:spcAft>
                <a:spcPts val="0"/>
              </a:spcAft>
              <a:buClr>
                <a:srgbClr val="000000"/>
              </a:buClr>
              <a:buSzPts val="1800"/>
              <a:buChar char="•"/>
            </a:pPr>
            <a:r>
              <a:rPr lang="en-US" sz="1800">
                <a:solidFill>
                  <a:srgbClr val="000000"/>
                </a:solidFill>
                <a:latin typeface="Inter"/>
                <a:ea typeface="Inter"/>
                <a:cs typeface="Inter"/>
                <a:sym typeface="Inter"/>
              </a:rPr>
              <a:t>So, </a:t>
            </a:r>
            <a:r>
              <a:rPr b="1" lang="en-US" sz="1800">
                <a:solidFill>
                  <a:srgbClr val="000000"/>
                </a:solidFill>
                <a:latin typeface="Inter"/>
                <a:ea typeface="Inter"/>
                <a:cs typeface="Inter"/>
                <a:sym typeface="Inter"/>
              </a:rPr>
              <a:t>Searches in which two or more players with conflicting goals are trying to explore the same search space for the solution, are called adversarial searches, often known as Games</a:t>
            </a:r>
            <a:r>
              <a:rPr lang="en-US" sz="1800">
                <a:solidFill>
                  <a:srgbClr val="000000"/>
                </a:solidFill>
                <a:latin typeface="Inter"/>
                <a:ea typeface="Inter"/>
                <a:cs typeface="Inter"/>
                <a:sym typeface="Inter"/>
              </a:rPr>
              <a:t>.</a:t>
            </a:r>
            <a:endParaRPr/>
          </a:p>
          <a:p>
            <a:pPr indent="-342900" lvl="0" marL="342900" rtl="0" algn="just">
              <a:lnSpc>
                <a:spcPct val="100000"/>
              </a:lnSpc>
              <a:spcBef>
                <a:spcPts val="360"/>
              </a:spcBef>
              <a:spcAft>
                <a:spcPts val="0"/>
              </a:spcAft>
              <a:buClr>
                <a:srgbClr val="000000"/>
              </a:buClr>
              <a:buSzPts val="1800"/>
              <a:buChar char="•"/>
            </a:pPr>
            <a:r>
              <a:rPr lang="en-US" sz="1800">
                <a:solidFill>
                  <a:srgbClr val="000000"/>
                </a:solidFill>
                <a:latin typeface="Inter"/>
                <a:ea typeface="Inter"/>
                <a:cs typeface="Inter"/>
                <a:sym typeface="Inter"/>
              </a:rPr>
              <a:t>Games are modeled as a Search problem and heuristic evaluation function, and these are the two main factors which help to model and solve games in AI.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3"/>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  </a:t>
            </a:r>
            <a:r>
              <a:rPr lang="en-US" sz="3200"/>
              <a:t>Artificial</a:t>
            </a:r>
            <a:r>
              <a:rPr lang="en-US"/>
              <a:t> </a:t>
            </a:r>
            <a:r>
              <a:rPr lang="en-US" sz="3200"/>
              <a:t>Intelligence</a:t>
            </a:r>
            <a:endParaRPr/>
          </a:p>
        </p:txBody>
      </p:sp>
      <p:pic>
        <p:nvPicPr>
          <p:cNvPr id="117" name="Google Shape;117;p3"/>
          <p:cNvPicPr preferRelativeResize="0"/>
          <p:nvPr/>
        </p:nvPicPr>
        <p:blipFill rotWithShape="1">
          <a:blip r:embed="rId3">
            <a:alphaModFix/>
          </a:blip>
          <a:srcRect b="0" l="0" r="0" t="0"/>
          <a:stretch/>
        </p:blipFill>
        <p:spPr>
          <a:xfrm>
            <a:off x="0" y="0"/>
            <a:ext cx="1270000" cy="1200150"/>
          </a:xfrm>
          <a:prstGeom prst="rect">
            <a:avLst/>
          </a:prstGeom>
          <a:noFill/>
          <a:ln>
            <a:noFill/>
          </a:ln>
        </p:spPr>
      </p:pic>
      <p:sp>
        <p:nvSpPr>
          <p:cNvPr id="118" name="Google Shape;118;p3"/>
          <p:cNvSpPr/>
          <p:nvPr/>
        </p:nvSpPr>
        <p:spPr>
          <a:xfrm>
            <a:off x="990600" y="2133600"/>
            <a:ext cx="6069013" cy="31400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What is AI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Artificial Intelligence is concerned with the design of intelligence in an artificial device.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The term was coined by McCarthy in 1956.</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There are two ideas in the definition.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1. Intelligence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2. Artificial device </a:t>
            </a:r>
            <a:endParaRPr b="0" i="0" sz="1400" u="none" cap="none" strike="noStrike">
              <a:solidFill>
                <a:srgbClr val="000000"/>
              </a:solidFill>
              <a:latin typeface="Arial"/>
              <a:ea typeface="Arial"/>
              <a:cs typeface="Arial"/>
              <a:sym typeface="Arial"/>
            </a:endParaRPr>
          </a:p>
        </p:txBody>
      </p:sp>
      <p:pic>
        <p:nvPicPr>
          <p:cNvPr descr="jmccolor" id="119" name="Google Shape;119;p3"/>
          <p:cNvPicPr preferRelativeResize="0"/>
          <p:nvPr/>
        </p:nvPicPr>
        <p:blipFill rotWithShape="1">
          <a:blip r:embed="rId4">
            <a:alphaModFix/>
          </a:blip>
          <a:srcRect b="0" l="0" r="0" t="0"/>
          <a:stretch/>
        </p:blipFill>
        <p:spPr>
          <a:xfrm>
            <a:off x="7391400" y="600075"/>
            <a:ext cx="1304925" cy="1806575"/>
          </a:xfrm>
          <a:prstGeom prst="rect">
            <a:avLst/>
          </a:prstGeom>
          <a:noFill/>
          <a:ln>
            <a:noFill/>
          </a:ln>
        </p:spPr>
      </p:pic>
      <p:sp>
        <p:nvSpPr>
          <p:cNvPr id="120" name="Google Shape;120;p3"/>
          <p:cNvSpPr/>
          <p:nvPr/>
        </p:nvSpPr>
        <p:spPr>
          <a:xfrm>
            <a:off x="7059613" y="2514600"/>
            <a:ext cx="2090737" cy="4619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Calibri"/>
                <a:ea typeface="Calibri"/>
                <a:cs typeface="Calibri"/>
                <a:sym typeface="Calibri"/>
              </a:rPr>
              <a:t>John McCarthy</a:t>
            </a:r>
            <a:endParaRPr b="0" i="0" sz="1400" u="none" cap="none" strike="noStrike">
              <a:solidFill>
                <a:srgbClr val="000000"/>
              </a:solidFill>
              <a:latin typeface="Arial"/>
              <a:ea typeface="Arial"/>
              <a:cs typeface="Arial"/>
              <a:sym typeface="Arial"/>
            </a:endParaRPr>
          </a:p>
        </p:txBody>
      </p:sp>
      <p:sp>
        <p:nvSpPr>
          <p:cNvPr id="121" name="Google Shape;121;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AI   UNIT-I</a:t>
            </a:r>
            <a:endParaRPr b="0" i="0" sz="1400" u="none" cap="none" strike="noStrike">
              <a:solidFill>
                <a:srgbClr val="000000"/>
              </a:solidFill>
              <a:latin typeface="Arial"/>
              <a:ea typeface="Arial"/>
              <a:cs typeface="Arial"/>
              <a:sym typeface="Arial"/>
            </a:endParaRPr>
          </a:p>
        </p:txBody>
      </p:sp>
      <p:sp>
        <p:nvSpPr>
          <p:cNvPr id="122" name="Google Shape;122;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3/28/2022</a:t>
            </a:r>
            <a:endParaRPr b="0" i="0" sz="1400" u="none" cap="none" strike="noStrike">
              <a:solidFill>
                <a:srgbClr val="000000"/>
              </a:solidFill>
              <a:latin typeface="Arial"/>
              <a:ea typeface="Arial"/>
              <a:cs typeface="Arial"/>
              <a:sym typeface="Arial"/>
            </a:endParaRPr>
          </a:p>
        </p:txBody>
      </p:sp>
      <p:sp>
        <p:nvSpPr>
          <p:cNvPr id="123" name="Google Shape;123;p3"/>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30"/>
          <p:cNvSpPr txBox="1"/>
          <p:nvPr>
            <p:ph idx="1" type="body"/>
          </p:nvPr>
        </p:nvSpPr>
        <p:spPr>
          <a:xfrm>
            <a:off x="304800" y="1524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rgbClr val="CC0000"/>
              </a:buClr>
              <a:buSzPts val="2400"/>
              <a:buChar char="•"/>
            </a:pPr>
            <a:r>
              <a:rPr b="1" lang="en-US" sz="2400">
                <a:solidFill>
                  <a:srgbClr val="CC0000"/>
                </a:solidFill>
              </a:rPr>
              <a:t>Discrete</a:t>
            </a:r>
            <a:r>
              <a:rPr b="1" lang="en-US" sz="2400"/>
              <a:t> (vs. continuous): </a:t>
            </a:r>
            <a:endParaRPr/>
          </a:p>
          <a:p>
            <a:pPr indent="-342900" lvl="0" marL="342900" rtl="0" algn="l">
              <a:lnSpc>
                <a:spcPct val="100000"/>
              </a:lnSpc>
              <a:spcBef>
                <a:spcPts val="480"/>
              </a:spcBef>
              <a:spcAft>
                <a:spcPts val="0"/>
              </a:spcAft>
              <a:buClr>
                <a:schemeClr val="dk1"/>
              </a:buClr>
              <a:buSzPts val="2400"/>
              <a:buChar char="•"/>
            </a:pPr>
            <a:r>
              <a:rPr b="1" lang="en-US" sz="2400"/>
              <a:t>Discrete Environment</a:t>
            </a:r>
            <a:r>
              <a:rPr lang="en-US" sz="2400"/>
              <a:t> consists of a finite number of states and agents have a finite number of actions. </a:t>
            </a:r>
            <a:br>
              <a:rPr lang="en-US" sz="2400"/>
            </a:br>
            <a:endParaRPr sz="2400"/>
          </a:p>
          <a:p>
            <a:pPr indent="-342900" lvl="0" marL="342900" rtl="0" algn="l">
              <a:lnSpc>
                <a:spcPct val="100000"/>
              </a:lnSpc>
              <a:spcBef>
                <a:spcPts val="480"/>
              </a:spcBef>
              <a:spcAft>
                <a:spcPts val="0"/>
              </a:spcAft>
              <a:buClr>
                <a:schemeClr val="dk1"/>
              </a:buClr>
              <a:buSzPts val="2400"/>
              <a:buChar char="•"/>
            </a:pPr>
            <a:r>
              <a:rPr b="1" lang="en-US" sz="2400"/>
              <a:t>Real-life Example</a:t>
            </a:r>
            <a:r>
              <a:rPr lang="en-US" sz="2400"/>
              <a:t>:  Choices of a move (action) in a tic-tac game are finite on a finite number of boxes on the board (Environment).</a:t>
            </a:r>
            <a:br>
              <a:rPr lang="en-US" sz="2400"/>
            </a:br>
            <a:endParaRPr sz="2400"/>
          </a:p>
          <a:p>
            <a:pPr indent="-342900" lvl="0" marL="342900" rtl="0" algn="l">
              <a:lnSpc>
                <a:spcPct val="100000"/>
              </a:lnSpc>
              <a:spcBef>
                <a:spcPts val="480"/>
              </a:spcBef>
              <a:spcAft>
                <a:spcPts val="0"/>
              </a:spcAft>
              <a:buClr>
                <a:schemeClr val="dk1"/>
              </a:buClr>
              <a:buSzPts val="2400"/>
              <a:buChar char="•"/>
            </a:pPr>
            <a:r>
              <a:rPr lang="en-US" sz="2400"/>
              <a:t>While in a </a:t>
            </a:r>
            <a:r>
              <a:rPr b="1" lang="en-US" sz="2400"/>
              <a:t>Continuous environment</a:t>
            </a:r>
            <a:r>
              <a:rPr lang="en-US" sz="2400"/>
              <a:t>, the environment can have an infinite number of states. So the possibilities of taking an action are also infinite.</a:t>
            </a:r>
            <a:br>
              <a:rPr lang="en-US" sz="2400"/>
            </a:br>
            <a:endParaRPr sz="2400"/>
          </a:p>
          <a:p>
            <a:pPr indent="-342900" lvl="0" marL="342900" rtl="0" algn="l">
              <a:lnSpc>
                <a:spcPct val="100000"/>
              </a:lnSpc>
              <a:spcBef>
                <a:spcPts val="480"/>
              </a:spcBef>
              <a:spcAft>
                <a:spcPts val="0"/>
              </a:spcAft>
              <a:buClr>
                <a:schemeClr val="dk1"/>
              </a:buClr>
              <a:buSzPts val="2400"/>
              <a:buChar char="•"/>
            </a:pPr>
            <a:r>
              <a:rPr b="1" lang="en-US" sz="2400"/>
              <a:t>Real-life Example</a:t>
            </a:r>
            <a:r>
              <a:rPr lang="en-US" sz="2400"/>
              <a:t>: In a basketball game, the position of players (</a:t>
            </a:r>
            <a:r>
              <a:rPr b="1" lang="en-US" sz="2400"/>
              <a:t>Environment</a:t>
            </a:r>
            <a:r>
              <a:rPr lang="en-US" sz="2400"/>
              <a:t>) keeps changing continuously and hitting (</a:t>
            </a:r>
            <a:r>
              <a:rPr b="1" lang="en-US" sz="2400"/>
              <a:t>Action</a:t>
            </a:r>
            <a:r>
              <a:rPr lang="en-US" sz="2400"/>
              <a:t>) the ball towards the basket can have different angles and speed so infinite possibilities.</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3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3" name="Shape 4333"/>
        <p:cNvGrpSpPr/>
        <p:nvPr/>
      </p:nvGrpSpPr>
      <p:grpSpPr>
        <a:xfrm>
          <a:off x="0" y="0"/>
          <a:ext cx="0" cy="0"/>
          <a:chOff x="0" y="0"/>
          <a:chExt cx="0" cy="0"/>
        </a:xfrm>
      </p:grpSpPr>
      <p:sp>
        <p:nvSpPr>
          <p:cNvPr id="4334" name="Google Shape;4334;p301"/>
          <p:cNvSpPr txBox="1"/>
          <p:nvPr>
            <p:ph type="title"/>
          </p:nvPr>
        </p:nvSpPr>
        <p:spPr>
          <a:xfrm>
            <a:off x="457200" y="274638"/>
            <a:ext cx="8229600" cy="411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a:t>Game Playing</a:t>
            </a:r>
            <a:endParaRPr/>
          </a:p>
        </p:txBody>
      </p:sp>
      <p:sp>
        <p:nvSpPr>
          <p:cNvPr id="4335" name="Google Shape;4335;p301"/>
          <p:cNvSpPr txBox="1"/>
          <p:nvPr/>
        </p:nvSpPr>
        <p:spPr>
          <a:xfrm>
            <a:off x="298554" y="990600"/>
            <a:ext cx="8382000" cy="1295868"/>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1800"/>
              <a:buFont typeface="Arial"/>
              <a:buNone/>
            </a:pPr>
            <a:r>
              <a:rPr b="0" i="0" lang="en-US" sz="1800" u="none" cap="none" strike="noStrike">
                <a:solidFill>
                  <a:srgbClr val="FF0000"/>
                </a:solidFill>
                <a:latin typeface="Calibri"/>
                <a:ea typeface="Calibri"/>
                <a:cs typeface="Calibri"/>
                <a:sym typeface="Calibri"/>
              </a:rPr>
              <a:t>Why do AI researchers study game playing?</a:t>
            </a:r>
            <a:endParaRPr b="0" i="0" sz="1800" u="none" cap="none" strike="noStrike">
              <a:solidFill>
                <a:srgbClr val="FF0000"/>
              </a:solidFill>
              <a:latin typeface="Calibri"/>
              <a:ea typeface="Calibri"/>
              <a:cs typeface="Calibri"/>
              <a:sym typeface="Calibri"/>
            </a:endParaRPr>
          </a:p>
          <a:p>
            <a:pPr indent="-114300" lvl="0" marL="0" marR="0" rtl="0" algn="l">
              <a:lnSpc>
                <a:spcPct val="150000"/>
              </a:lnSpc>
              <a:spcBef>
                <a:spcPts val="0"/>
              </a:spcBef>
              <a:spcAft>
                <a:spcPts val="0"/>
              </a:spcAft>
              <a:buClr>
                <a:srgbClr val="000099"/>
              </a:buClr>
              <a:buSzPts val="1800"/>
              <a:buFont typeface="Calibri"/>
              <a:buAutoNum type="arabicPeriod"/>
            </a:pPr>
            <a:r>
              <a:rPr b="0" i="0" lang="en-US" sz="1800" u="none" cap="none" strike="noStrike">
                <a:solidFill>
                  <a:srgbClr val="000099"/>
                </a:solidFill>
                <a:latin typeface="Calibri"/>
                <a:ea typeface="Calibri"/>
                <a:cs typeface="Calibri"/>
                <a:sym typeface="Calibri"/>
              </a:rPr>
              <a:t>It’s a good reasoning problem, formal and nontrivial.</a:t>
            </a:r>
            <a:endParaRPr b="0" i="0" sz="1800" u="none" cap="none" strike="noStrike">
              <a:solidFill>
                <a:srgbClr val="000099"/>
              </a:solidFill>
              <a:latin typeface="Calibri"/>
              <a:ea typeface="Calibri"/>
              <a:cs typeface="Calibri"/>
              <a:sym typeface="Calibri"/>
            </a:endParaRPr>
          </a:p>
          <a:p>
            <a:pPr indent="-114300" lvl="0" marL="0" marR="0" rtl="0" algn="l">
              <a:lnSpc>
                <a:spcPct val="150000"/>
              </a:lnSpc>
              <a:spcBef>
                <a:spcPts val="0"/>
              </a:spcBef>
              <a:spcAft>
                <a:spcPts val="0"/>
              </a:spcAft>
              <a:buClr>
                <a:srgbClr val="000099"/>
              </a:buClr>
              <a:buSzPts val="1800"/>
              <a:buFont typeface="Calibri"/>
              <a:buAutoNum type="arabicPeriod"/>
            </a:pPr>
            <a:r>
              <a:rPr b="0" i="0" lang="en-US" sz="1800" u="none" cap="none" strike="noStrike">
                <a:solidFill>
                  <a:srgbClr val="000099"/>
                </a:solidFill>
                <a:latin typeface="Calibri"/>
                <a:ea typeface="Calibri"/>
                <a:cs typeface="Calibri"/>
                <a:sym typeface="Calibri"/>
              </a:rPr>
              <a:t>Direct comparison with humans and other computer programs is easy.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9" name="Shape 4339"/>
        <p:cNvGrpSpPr/>
        <p:nvPr/>
      </p:nvGrpSpPr>
      <p:grpSpPr>
        <a:xfrm>
          <a:off x="0" y="0"/>
          <a:ext cx="0" cy="0"/>
          <a:chOff x="0" y="0"/>
          <a:chExt cx="0" cy="0"/>
        </a:xfrm>
      </p:grpSpPr>
      <p:sp>
        <p:nvSpPr>
          <p:cNvPr id="4340" name="Google Shape;4340;p302"/>
          <p:cNvSpPr txBox="1"/>
          <p:nvPr>
            <p:ph type="title"/>
          </p:nvPr>
        </p:nvSpPr>
        <p:spPr>
          <a:xfrm>
            <a:off x="457200" y="274638"/>
            <a:ext cx="8229600" cy="2587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solidFill>
                  <a:srgbClr val="FF0000"/>
                </a:solidFill>
              </a:rPr>
              <a:t>Types of Games in AI:</a:t>
            </a:r>
            <a:endParaRPr sz="3200">
              <a:solidFill>
                <a:srgbClr val="FF0000"/>
              </a:solidFill>
            </a:endParaRPr>
          </a:p>
        </p:txBody>
      </p:sp>
      <p:pic>
        <p:nvPicPr>
          <p:cNvPr id="4341" name="Google Shape;4341;p302"/>
          <p:cNvPicPr preferRelativeResize="0"/>
          <p:nvPr/>
        </p:nvPicPr>
        <p:blipFill rotWithShape="1">
          <a:blip r:embed="rId3">
            <a:alphaModFix/>
          </a:blip>
          <a:srcRect b="0" l="0" r="0" t="0"/>
          <a:stretch/>
        </p:blipFill>
        <p:spPr>
          <a:xfrm>
            <a:off x="545456" y="672063"/>
            <a:ext cx="7900694" cy="1599277"/>
          </a:xfrm>
          <a:prstGeom prst="rect">
            <a:avLst/>
          </a:prstGeom>
          <a:noFill/>
          <a:ln>
            <a:noFill/>
          </a:ln>
        </p:spPr>
      </p:pic>
      <p:sp>
        <p:nvSpPr>
          <p:cNvPr id="4342" name="Google Shape;4342;p302"/>
          <p:cNvSpPr/>
          <p:nvPr/>
        </p:nvSpPr>
        <p:spPr>
          <a:xfrm>
            <a:off x="152400" y="2409995"/>
            <a:ext cx="8686800" cy="3970318"/>
          </a:xfrm>
          <a:prstGeom prst="rect">
            <a:avLst/>
          </a:prstGeom>
          <a:noFill/>
          <a:ln>
            <a:noFill/>
          </a:ln>
        </p:spPr>
        <p:txBody>
          <a:bodyPr anchorCtr="0" anchor="t" bIns="45700" lIns="91425" spcFirstLastPara="1" rIns="91425" wrap="square" tIns="45700">
            <a:spAutoFit/>
          </a:bodyPr>
          <a:lstStyle/>
          <a:p>
            <a:pPr indent="-114300" lvl="0" marL="0" marR="0" rtl="0" algn="just">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Inter"/>
                <a:ea typeface="Inter"/>
                <a:cs typeface="Inter"/>
                <a:sym typeface="Inter"/>
              </a:rPr>
              <a:t>Perfect information:</a:t>
            </a:r>
            <a:r>
              <a:rPr b="0" i="0" lang="en-US" sz="1800" u="none" cap="none" strike="noStrike">
                <a:solidFill>
                  <a:srgbClr val="000000"/>
                </a:solidFill>
                <a:latin typeface="Inter"/>
                <a:ea typeface="Inter"/>
                <a:cs typeface="Inter"/>
                <a:sym typeface="Inter"/>
              </a:rPr>
              <a:t> A game with the perfect information is that in which agents can look into the complete board. Agents have all the information about the game, and they can see each other moves also. Examples are Chess, Checkers, Go, etc.</a:t>
            </a:r>
            <a:endParaRPr b="0" i="0" sz="1400" u="none" cap="none" strike="noStrike">
              <a:solidFill>
                <a:srgbClr val="000000"/>
              </a:solidFill>
              <a:latin typeface="Arial"/>
              <a:ea typeface="Arial"/>
              <a:cs typeface="Arial"/>
              <a:sym typeface="Arial"/>
            </a:endParaRPr>
          </a:p>
          <a:p>
            <a:pPr indent="-114300" lvl="0" marL="0" marR="0" rtl="0" algn="just">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Inter"/>
                <a:ea typeface="Inter"/>
                <a:cs typeface="Inter"/>
                <a:sym typeface="Inter"/>
              </a:rPr>
              <a:t>Imperfect information:</a:t>
            </a:r>
            <a:r>
              <a:rPr b="0" i="0" lang="en-US" sz="1800" u="none" cap="none" strike="noStrike">
                <a:solidFill>
                  <a:srgbClr val="000000"/>
                </a:solidFill>
                <a:latin typeface="Inter"/>
                <a:ea typeface="Inter"/>
                <a:cs typeface="Inter"/>
                <a:sym typeface="Inter"/>
              </a:rPr>
              <a:t> If in a game agents do not have all information about the game and not aware with what's going on, such type of games are called the game with imperfect information, such as tic-tac-toe, Battleship, blind, Bridge, etc.</a:t>
            </a:r>
            <a:endParaRPr b="0" i="0" sz="1400" u="none" cap="none" strike="noStrike">
              <a:solidFill>
                <a:srgbClr val="000000"/>
              </a:solidFill>
              <a:latin typeface="Arial"/>
              <a:ea typeface="Arial"/>
              <a:cs typeface="Arial"/>
              <a:sym typeface="Arial"/>
            </a:endParaRPr>
          </a:p>
          <a:p>
            <a:pPr indent="-114300" lvl="0" marL="0" marR="0" rtl="0" algn="just">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Inter"/>
                <a:ea typeface="Inter"/>
                <a:cs typeface="Inter"/>
                <a:sym typeface="Inter"/>
              </a:rPr>
              <a:t>Deterministic games:</a:t>
            </a:r>
            <a:r>
              <a:rPr b="0" i="0" lang="en-US" sz="1800" u="none" cap="none" strike="noStrike">
                <a:solidFill>
                  <a:srgbClr val="000000"/>
                </a:solidFill>
                <a:latin typeface="Inter"/>
                <a:ea typeface="Inter"/>
                <a:cs typeface="Inter"/>
                <a:sym typeface="Inter"/>
              </a:rPr>
              <a:t> Deterministic games are those games which follow a strict pattern and set of rules for the games, and there is no randomness associated with them. Examples are chess, Checkers, Go, tic-tac-toe, etc.</a:t>
            </a:r>
            <a:endParaRPr b="0" i="0" sz="1400" u="none" cap="none" strike="noStrike">
              <a:solidFill>
                <a:srgbClr val="000000"/>
              </a:solidFill>
              <a:latin typeface="Arial"/>
              <a:ea typeface="Arial"/>
              <a:cs typeface="Arial"/>
              <a:sym typeface="Arial"/>
            </a:endParaRPr>
          </a:p>
          <a:p>
            <a:pPr indent="-114300" lvl="0" marL="0" marR="0" rtl="0" algn="just">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Inter"/>
                <a:ea typeface="Inter"/>
                <a:cs typeface="Inter"/>
                <a:sym typeface="Inter"/>
              </a:rPr>
              <a:t>Non-deterministic games:</a:t>
            </a:r>
            <a:r>
              <a:rPr b="0" i="0" lang="en-US" sz="1800" u="none" cap="none" strike="noStrike">
                <a:solidFill>
                  <a:srgbClr val="000000"/>
                </a:solidFill>
                <a:latin typeface="Inter"/>
                <a:ea typeface="Inter"/>
                <a:cs typeface="Inter"/>
                <a:sym typeface="Inter"/>
              </a:rPr>
              <a:t> Non-deterministic are those games which have various unpredictable events and has a factor of chance or luck. This factor of chance or luck is introduced by either dice or cards. These are random, and each action response is not fixed. Such games are also called as stochastic games.</a:t>
            </a:r>
            <a:br>
              <a:rPr b="0" i="0" lang="en-US" sz="1800" u="none" cap="none" strike="noStrike">
                <a:solidFill>
                  <a:srgbClr val="000000"/>
                </a:solidFill>
                <a:latin typeface="Inter"/>
                <a:ea typeface="Inter"/>
                <a:cs typeface="Inter"/>
                <a:sym typeface="Inter"/>
              </a:rPr>
            </a:br>
            <a:r>
              <a:rPr b="0" i="0" lang="en-US" sz="1800" u="none" cap="none" strike="noStrike">
                <a:solidFill>
                  <a:srgbClr val="000000"/>
                </a:solidFill>
                <a:latin typeface="Inter"/>
                <a:ea typeface="Inter"/>
                <a:cs typeface="Inter"/>
                <a:sym typeface="Inter"/>
              </a:rPr>
              <a:t>Example: Backgammon, Monopoly, Poker, etc.</a:t>
            </a:r>
            <a:endParaRPr b="0" i="0" sz="1800" u="none" cap="none" strike="noStrike">
              <a:solidFill>
                <a:srgbClr val="000000"/>
              </a:solidFill>
              <a:latin typeface="Inter"/>
              <a:ea typeface="Inter"/>
              <a:cs typeface="Inter"/>
              <a:sym typeface="Inter"/>
            </a:endParaRPr>
          </a:p>
        </p:txBody>
      </p:sp>
    </p:spTree>
  </p:cSld>
  <p:clrMapOvr>
    <a:masterClrMapping/>
  </p:clrMapOvr>
</p:sld>
</file>

<file path=ppt/slides/slide3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6" name="Shape 4346"/>
        <p:cNvGrpSpPr/>
        <p:nvPr/>
      </p:nvGrpSpPr>
      <p:grpSpPr>
        <a:xfrm>
          <a:off x="0" y="0"/>
          <a:ext cx="0" cy="0"/>
          <a:chOff x="0" y="0"/>
          <a:chExt cx="0" cy="0"/>
        </a:xfrm>
      </p:grpSpPr>
      <p:sp>
        <p:nvSpPr>
          <p:cNvPr id="4347" name="Google Shape;4347;p303"/>
          <p:cNvSpPr txBox="1"/>
          <p:nvPr>
            <p:ph idx="1" type="body"/>
          </p:nvPr>
        </p:nvSpPr>
        <p:spPr>
          <a:xfrm>
            <a:off x="152400" y="152400"/>
            <a:ext cx="8915400" cy="67056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2400"/>
              <a:buNone/>
            </a:pPr>
            <a:r>
              <a:rPr b="1" lang="en-US" sz="2400">
                <a:solidFill>
                  <a:srgbClr val="FF0000"/>
                </a:solidFill>
              </a:rPr>
              <a:t>Zero-Sum Game</a:t>
            </a:r>
            <a:endParaRPr/>
          </a:p>
          <a:p>
            <a:pPr indent="-342900" lvl="0" marL="342900" rtl="0" algn="l">
              <a:lnSpc>
                <a:spcPct val="100000"/>
              </a:lnSpc>
              <a:spcBef>
                <a:spcPts val="400"/>
              </a:spcBef>
              <a:spcAft>
                <a:spcPts val="0"/>
              </a:spcAft>
              <a:buClr>
                <a:schemeClr val="dk1"/>
              </a:buClr>
              <a:buSzPts val="2000"/>
              <a:buChar char="•"/>
            </a:pPr>
            <a:r>
              <a:rPr lang="en-US" sz="2000"/>
              <a:t>Zero-sum games are adversarial search which involves pure competition.</a:t>
            </a:r>
            <a:endParaRPr/>
          </a:p>
          <a:p>
            <a:pPr indent="-342900" lvl="0" marL="342900" rtl="0" algn="l">
              <a:lnSpc>
                <a:spcPct val="100000"/>
              </a:lnSpc>
              <a:spcBef>
                <a:spcPts val="400"/>
              </a:spcBef>
              <a:spcAft>
                <a:spcPts val="0"/>
              </a:spcAft>
              <a:buClr>
                <a:schemeClr val="dk1"/>
              </a:buClr>
              <a:buSzPts val="2000"/>
              <a:buChar char="•"/>
            </a:pPr>
            <a:r>
              <a:rPr lang="en-US" sz="2000"/>
              <a:t>In Zero-sum game each agent's gain or loss of utility is exactly balanced by the losses or gains of utility of another agent.</a:t>
            </a:r>
            <a:endParaRPr/>
          </a:p>
          <a:p>
            <a:pPr indent="-342900" lvl="0" marL="342900" rtl="0" algn="l">
              <a:lnSpc>
                <a:spcPct val="100000"/>
              </a:lnSpc>
              <a:spcBef>
                <a:spcPts val="400"/>
              </a:spcBef>
              <a:spcAft>
                <a:spcPts val="0"/>
              </a:spcAft>
              <a:buClr>
                <a:schemeClr val="dk1"/>
              </a:buClr>
              <a:buSzPts val="2000"/>
              <a:buChar char="•"/>
            </a:pPr>
            <a:r>
              <a:rPr lang="en-US" sz="2000"/>
              <a:t>One player of the game try to maximize one single value, while other player tries to minimize it.</a:t>
            </a:r>
            <a:endParaRPr/>
          </a:p>
          <a:p>
            <a:pPr indent="-342900" lvl="0" marL="342900" rtl="0" algn="l">
              <a:lnSpc>
                <a:spcPct val="100000"/>
              </a:lnSpc>
              <a:spcBef>
                <a:spcPts val="400"/>
              </a:spcBef>
              <a:spcAft>
                <a:spcPts val="0"/>
              </a:spcAft>
              <a:buClr>
                <a:schemeClr val="dk1"/>
              </a:buClr>
              <a:buSzPts val="2000"/>
              <a:buChar char="•"/>
            </a:pPr>
            <a:r>
              <a:rPr lang="en-US" sz="2000"/>
              <a:t>Each move by one player in the game is called as ply.</a:t>
            </a:r>
            <a:endParaRPr/>
          </a:p>
          <a:p>
            <a:pPr indent="-342900" lvl="0" marL="342900" rtl="0" algn="l">
              <a:lnSpc>
                <a:spcPct val="100000"/>
              </a:lnSpc>
              <a:spcBef>
                <a:spcPts val="400"/>
              </a:spcBef>
              <a:spcAft>
                <a:spcPts val="0"/>
              </a:spcAft>
              <a:buClr>
                <a:schemeClr val="dk1"/>
              </a:buClr>
              <a:buSzPts val="2000"/>
              <a:buChar char="•"/>
            </a:pPr>
            <a:r>
              <a:rPr lang="en-US" sz="2000"/>
              <a:t>Chess and tic-tac-toe are examples of a Zero-sum game.</a:t>
            </a:r>
            <a:endParaRPr/>
          </a:p>
          <a:p>
            <a:pPr indent="-342900" lvl="0" marL="342900" rtl="0" algn="l">
              <a:lnSpc>
                <a:spcPct val="100000"/>
              </a:lnSpc>
              <a:spcBef>
                <a:spcPts val="400"/>
              </a:spcBef>
              <a:spcAft>
                <a:spcPts val="0"/>
              </a:spcAft>
              <a:buClr>
                <a:schemeClr val="dk1"/>
              </a:buClr>
              <a:buSzPts val="2000"/>
              <a:buChar char="•"/>
            </a:pPr>
            <a:r>
              <a:rPr lang="en-US" sz="2000"/>
              <a:t>The Zero-sum game involved embedded thinking in which one agent or player is trying to figure out:</a:t>
            </a:r>
            <a:endParaRPr/>
          </a:p>
          <a:p>
            <a:pPr indent="-457200" lvl="1" marL="857250" rtl="0" algn="l">
              <a:lnSpc>
                <a:spcPct val="100000"/>
              </a:lnSpc>
              <a:spcBef>
                <a:spcPts val="360"/>
              </a:spcBef>
              <a:spcAft>
                <a:spcPts val="0"/>
              </a:spcAft>
              <a:buClr>
                <a:schemeClr val="dk1"/>
              </a:buClr>
              <a:buSzPts val="1800"/>
              <a:buFont typeface="Calibri"/>
              <a:buAutoNum type="arabicPeriod"/>
            </a:pPr>
            <a:r>
              <a:rPr lang="en-US" sz="1800"/>
              <a:t>What to do.</a:t>
            </a:r>
            <a:endParaRPr/>
          </a:p>
          <a:p>
            <a:pPr indent="-457200" lvl="1" marL="857250" rtl="0" algn="l">
              <a:lnSpc>
                <a:spcPct val="100000"/>
              </a:lnSpc>
              <a:spcBef>
                <a:spcPts val="360"/>
              </a:spcBef>
              <a:spcAft>
                <a:spcPts val="0"/>
              </a:spcAft>
              <a:buClr>
                <a:schemeClr val="dk1"/>
              </a:buClr>
              <a:buSzPts val="1800"/>
              <a:buFont typeface="Calibri"/>
              <a:buAutoNum type="arabicPeriod"/>
            </a:pPr>
            <a:r>
              <a:rPr lang="en-US" sz="1800"/>
              <a:t>How to decide the move</a:t>
            </a:r>
            <a:endParaRPr/>
          </a:p>
          <a:p>
            <a:pPr indent="-457200" lvl="1" marL="857250" rtl="0" algn="l">
              <a:lnSpc>
                <a:spcPct val="100000"/>
              </a:lnSpc>
              <a:spcBef>
                <a:spcPts val="360"/>
              </a:spcBef>
              <a:spcAft>
                <a:spcPts val="0"/>
              </a:spcAft>
              <a:buClr>
                <a:schemeClr val="dk1"/>
              </a:buClr>
              <a:buSzPts val="1800"/>
              <a:buFont typeface="Calibri"/>
              <a:buAutoNum type="arabicPeriod"/>
            </a:pPr>
            <a:r>
              <a:rPr lang="en-US" sz="1800"/>
              <a:t>Needs to think about his opponent as well</a:t>
            </a:r>
            <a:endParaRPr/>
          </a:p>
          <a:p>
            <a:pPr indent="-457200" lvl="1" marL="857250" rtl="0" algn="l">
              <a:lnSpc>
                <a:spcPct val="100000"/>
              </a:lnSpc>
              <a:spcBef>
                <a:spcPts val="360"/>
              </a:spcBef>
              <a:spcAft>
                <a:spcPts val="0"/>
              </a:spcAft>
              <a:buClr>
                <a:schemeClr val="dk1"/>
              </a:buClr>
              <a:buSzPts val="1800"/>
              <a:buFont typeface="Calibri"/>
              <a:buAutoNum type="arabicPeriod"/>
            </a:pPr>
            <a:r>
              <a:rPr lang="en-US" sz="1800"/>
              <a:t>The opponent also thinks what to do</a:t>
            </a:r>
            <a:endParaRPr/>
          </a:p>
          <a:p>
            <a:pPr indent="0" lvl="1" marL="400050" rtl="0" algn="l">
              <a:lnSpc>
                <a:spcPct val="100000"/>
              </a:lnSpc>
              <a:spcBef>
                <a:spcPts val="360"/>
              </a:spcBef>
              <a:spcAft>
                <a:spcPts val="0"/>
              </a:spcAft>
              <a:buClr>
                <a:schemeClr val="dk1"/>
              </a:buClr>
              <a:buSzPts val="1800"/>
              <a:buNone/>
            </a:pPr>
            <a:r>
              <a:t/>
            </a:r>
            <a:endParaRPr sz="1800"/>
          </a:p>
          <a:p>
            <a:pPr indent="-342900" lvl="0" marL="342900" rtl="0" algn="l">
              <a:lnSpc>
                <a:spcPct val="100000"/>
              </a:lnSpc>
              <a:spcBef>
                <a:spcPts val="400"/>
              </a:spcBef>
              <a:spcAft>
                <a:spcPts val="0"/>
              </a:spcAft>
              <a:buClr>
                <a:schemeClr val="dk1"/>
              </a:buClr>
              <a:buSzPts val="2000"/>
              <a:buChar char="•"/>
            </a:pPr>
            <a:r>
              <a:rPr lang="en-US" sz="2000"/>
              <a:t>Each of the players is trying to find out the response of his opponent to their actions. This requires embedded thinking or backward reasoning to solve the game problems in AI</a:t>
            </a:r>
            <a:endParaRPr/>
          </a:p>
        </p:txBody>
      </p:sp>
    </p:spTree>
  </p:cSld>
  <p:clrMapOvr>
    <a:masterClrMapping/>
  </p:clrMapOvr>
</p:sld>
</file>

<file path=ppt/slides/slide3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1" name="Shape 4351"/>
        <p:cNvGrpSpPr/>
        <p:nvPr/>
      </p:nvGrpSpPr>
      <p:grpSpPr>
        <a:xfrm>
          <a:off x="0" y="0"/>
          <a:ext cx="0" cy="0"/>
          <a:chOff x="0" y="0"/>
          <a:chExt cx="0" cy="0"/>
        </a:xfrm>
      </p:grpSpPr>
      <p:sp>
        <p:nvSpPr>
          <p:cNvPr id="4352" name="Google Shape;4352;p304"/>
          <p:cNvSpPr txBox="1"/>
          <p:nvPr>
            <p:ph idx="1" type="body"/>
          </p:nvPr>
        </p:nvSpPr>
        <p:spPr>
          <a:xfrm>
            <a:off x="228600" y="228600"/>
            <a:ext cx="8610600" cy="63246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2400"/>
              <a:buNone/>
            </a:pPr>
            <a:r>
              <a:rPr b="1" lang="en-US" sz="2400">
                <a:solidFill>
                  <a:srgbClr val="FF0000"/>
                </a:solidFill>
              </a:rPr>
              <a:t>Formalization of the problem:</a:t>
            </a:r>
            <a:endParaRPr/>
          </a:p>
          <a:p>
            <a:pPr indent="-342900" lvl="0" marL="342900" rtl="0" algn="l">
              <a:lnSpc>
                <a:spcPct val="100000"/>
              </a:lnSpc>
              <a:spcBef>
                <a:spcPts val="480"/>
              </a:spcBef>
              <a:spcAft>
                <a:spcPts val="0"/>
              </a:spcAft>
              <a:buClr>
                <a:schemeClr val="dk1"/>
              </a:buClr>
              <a:buSzPts val="2400"/>
              <a:buChar char="•"/>
            </a:pPr>
            <a:r>
              <a:rPr lang="en-US" sz="2400"/>
              <a:t>A game can be defined as a type of search in AI which can be formalized of the following elements:</a:t>
            </a:r>
            <a:endParaRPr/>
          </a:p>
          <a:p>
            <a:pPr indent="-342900" lvl="0" marL="342900" rtl="0" algn="l">
              <a:lnSpc>
                <a:spcPct val="100000"/>
              </a:lnSpc>
              <a:spcBef>
                <a:spcPts val="480"/>
              </a:spcBef>
              <a:spcAft>
                <a:spcPts val="0"/>
              </a:spcAft>
              <a:buClr>
                <a:schemeClr val="dk1"/>
              </a:buClr>
              <a:buSzPts val="2400"/>
              <a:buChar char="•"/>
            </a:pPr>
            <a:r>
              <a:rPr b="1" lang="en-US" sz="2400"/>
              <a:t>Initial state:</a:t>
            </a:r>
            <a:r>
              <a:rPr lang="en-US" sz="2400"/>
              <a:t> It specifies how the game is set up at the start.</a:t>
            </a:r>
            <a:endParaRPr/>
          </a:p>
          <a:p>
            <a:pPr indent="-342900" lvl="0" marL="342900" rtl="0" algn="l">
              <a:lnSpc>
                <a:spcPct val="100000"/>
              </a:lnSpc>
              <a:spcBef>
                <a:spcPts val="480"/>
              </a:spcBef>
              <a:spcAft>
                <a:spcPts val="0"/>
              </a:spcAft>
              <a:buClr>
                <a:schemeClr val="dk1"/>
              </a:buClr>
              <a:buSzPts val="2400"/>
              <a:buChar char="•"/>
            </a:pPr>
            <a:r>
              <a:rPr b="1" lang="en-US" sz="2400"/>
              <a:t>Player(s):</a:t>
            </a:r>
            <a:r>
              <a:rPr lang="en-US" sz="2400"/>
              <a:t> It specifies which player has moved in the state space.</a:t>
            </a:r>
            <a:endParaRPr/>
          </a:p>
          <a:p>
            <a:pPr indent="-342900" lvl="0" marL="342900" rtl="0" algn="l">
              <a:lnSpc>
                <a:spcPct val="100000"/>
              </a:lnSpc>
              <a:spcBef>
                <a:spcPts val="480"/>
              </a:spcBef>
              <a:spcAft>
                <a:spcPts val="0"/>
              </a:spcAft>
              <a:buClr>
                <a:schemeClr val="dk1"/>
              </a:buClr>
              <a:buSzPts val="2400"/>
              <a:buChar char="•"/>
            </a:pPr>
            <a:r>
              <a:rPr b="1" lang="en-US" sz="2400"/>
              <a:t>Action(s):</a:t>
            </a:r>
            <a:r>
              <a:rPr lang="en-US" sz="2400"/>
              <a:t> It returns the set of legal moves in state space.</a:t>
            </a:r>
            <a:endParaRPr/>
          </a:p>
          <a:p>
            <a:pPr indent="-342900" lvl="0" marL="342900" rtl="0" algn="l">
              <a:lnSpc>
                <a:spcPct val="100000"/>
              </a:lnSpc>
              <a:spcBef>
                <a:spcPts val="480"/>
              </a:spcBef>
              <a:spcAft>
                <a:spcPts val="0"/>
              </a:spcAft>
              <a:buClr>
                <a:schemeClr val="dk1"/>
              </a:buClr>
              <a:buSzPts val="2400"/>
              <a:buChar char="•"/>
            </a:pPr>
            <a:r>
              <a:rPr b="1" lang="en-US" sz="2400"/>
              <a:t>Result(s, a):</a:t>
            </a:r>
            <a:r>
              <a:rPr lang="en-US" sz="2400"/>
              <a:t> It is the transition model, which specifies the result of moves in the state space.</a:t>
            </a:r>
            <a:endParaRPr/>
          </a:p>
          <a:p>
            <a:pPr indent="-342900" lvl="0" marL="342900" rtl="0" algn="l">
              <a:lnSpc>
                <a:spcPct val="100000"/>
              </a:lnSpc>
              <a:spcBef>
                <a:spcPts val="480"/>
              </a:spcBef>
              <a:spcAft>
                <a:spcPts val="0"/>
              </a:spcAft>
              <a:buClr>
                <a:schemeClr val="dk1"/>
              </a:buClr>
              <a:buSzPts val="2400"/>
              <a:buChar char="•"/>
            </a:pPr>
            <a:r>
              <a:rPr b="1" lang="en-US" sz="2400"/>
              <a:t>Terminal-Test(s):</a:t>
            </a:r>
            <a:r>
              <a:rPr lang="en-US" sz="2400"/>
              <a:t> Terminal test is true if the game is over, else it is false at any case. The state where the game ends is called terminal states.</a:t>
            </a:r>
            <a:endParaRPr/>
          </a:p>
          <a:p>
            <a:pPr indent="-342900" lvl="0" marL="342900" rtl="0" algn="l">
              <a:lnSpc>
                <a:spcPct val="100000"/>
              </a:lnSpc>
              <a:spcBef>
                <a:spcPts val="480"/>
              </a:spcBef>
              <a:spcAft>
                <a:spcPts val="0"/>
              </a:spcAft>
              <a:buClr>
                <a:schemeClr val="dk1"/>
              </a:buClr>
              <a:buSzPts val="2400"/>
              <a:buChar char="•"/>
            </a:pPr>
            <a:r>
              <a:rPr b="1" lang="en-US" sz="2400"/>
              <a:t>Utility(s, p):</a:t>
            </a:r>
            <a:r>
              <a:rPr lang="en-US" sz="2400"/>
              <a:t> A utility function gives the final numeric value for a game that ends in terminal states s for player p. It is also called payoff function. For Chess, the outcomes are a win, loss, or draw and its payoff values are +1, 0, ½. And for tic-tac-toe, utility values are +1, -1, and 0.</a:t>
            </a:r>
            <a:endParaRPr/>
          </a:p>
          <a:p>
            <a:pPr indent="-190500" lvl="0" marL="342900" rtl="0" algn="l">
              <a:lnSpc>
                <a:spcPct val="100000"/>
              </a:lnSpc>
              <a:spcBef>
                <a:spcPts val="480"/>
              </a:spcBef>
              <a:spcAft>
                <a:spcPts val="0"/>
              </a:spcAft>
              <a:buClr>
                <a:schemeClr val="dk1"/>
              </a:buClr>
              <a:buSzPts val="2400"/>
              <a:buNone/>
            </a:pPr>
            <a:r>
              <a:t/>
            </a:r>
            <a:endParaRPr sz="2400"/>
          </a:p>
        </p:txBody>
      </p:sp>
    </p:spTree>
  </p:cSld>
  <p:clrMapOvr>
    <a:masterClrMapping/>
  </p:clrMapOvr>
</p:sld>
</file>

<file path=ppt/slides/slide3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6" name="Shape 4356"/>
        <p:cNvGrpSpPr/>
        <p:nvPr/>
      </p:nvGrpSpPr>
      <p:grpSpPr>
        <a:xfrm>
          <a:off x="0" y="0"/>
          <a:ext cx="0" cy="0"/>
          <a:chOff x="0" y="0"/>
          <a:chExt cx="0" cy="0"/>
        </a:xfrm>
      </p:grpSpPr>
      <p:sp>
        <p:nvSpPr>
          <p:cNvPr id="4357" name="Google Shape;4357;p305"/>
          <p:cNvSpPr txBox="1"/>
          <p:nvPr>
            <p:ph idx="1" type="body"/>
          </p:nvPr>
        </p:nvSpPr>
        <p:spPr>
          <a:xfrm>
            <a:off x="228600" y="152400"/>
            <a:ext cx="8686800" cy="6477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3200"/>
              <a:buNone/>
            </a:pPr>
            <a:r>
              <a:rPr b="1" lang="en-US">
                <a:solidFill>
                  <a:srgbClr val="FF0000"/>
                </a:solidFill>
              </a:rPr>
              <a:t>Game tree</a:t>
            </a:r>
            <a:endParaRPr b="1">
              <a:solidFill>
                <a:srgbClr val="FF0000"/>
              </a:solidFill>
            </a:endParaRPr>
          </a:p>
          <a:p>
            <a:pPr indent="-342900" lvl="0" marL="342900" rtl="0" algn="l">
              <a:lnSpc>
                <a:spcPct val="100000"/>
              </a:lnSpc>
              <a:spcBef>
                <a:spcPts val="560"/>
              </a:spcBef>
              <a:spcAft>
                <a:spcPts val="0"/>
              </a:spcAft>
              <a:buClr>
                <a:schemeClr val="dk1"/>
              </a:buClr>
              <a:buSzPts val="2800"/>
              <a:buChar char="•"/>
            </a:pPr>
            <a:r>
              <a:rPr lang="en-US" sz="2800"/>
              <a:t>A game tree is a tree where nodes of the tree are the game states and Edges of the tree are the moves by players. Game tree involves initial state, actions function, and result Function.</a:t>
            </a:r>
            <a:endParaRPr/>
          </a:p>
          <a:p>
            <a:pPr indent="-342900" lvl="0" marL="342900" rtl="0" algn="l">
              <a:lnSpc>
                <a:spcPct val="100000"/>
              </a:lnSpc>
              <a:spcBef>
                <a:spcPts val="560"/>
              </a:spcBef>
              <a:spcAft>
                <a:spcPts val="0"/>
              </a:spcAft>
              <a:buClr>
                <a:schemeClr val="dk1"/>
              </a:buClr>
              <a:buSzPts val="2800"/>
              <a:buChar char="•"/>
            </a:pPr>
            <a:r>
              <a:rPr b="1" lang="en-US" sz="2800"/>
              <a:t>Example: Tic-Tac-Toe game tree:</a:t>
            </a:r>
            <a:endParaRPr sz="2800"/>
          </a:p>
          <a:p>
            <a:pPr indent="-342900" lvl="0" marL="342900" rtl="0" algn="l">
              <a:lnSpc>
                <a:spcPct val="100000"/>
              </a:lnSpc>
              <a:spcBef>
                <a:spcPts val="560"/>
              </a:spcBef>
              <a:spcAft>
                <a:spcPts val="0"/>
              </a:spcAft>
              <a:buClr>
                <a:schemeClr val="dk1"/>
              </a:buClr>
              <a:buSzPts val="2800"/>
              <a:buChar char="•"/>
            </a:pPr>
            <a:r>
              <a:rPr lang="en-US" sz="2800"/>
              <a:t>The following figure is showing part of the game-tree for tic-tac-toe game. Following are some key points of the game:</a:t>
            </a:r>
            <a:endParaRPr/>
          </a:p>
          <a:p>
            <a:pPr indent="-342900" lvl="0" marL="342900" rtl="0" algn="l">
              <a:lnSpc>
                <a:spcPct val="100000"/>
              </a:lnSpc>
              <a:spcBef>
                <a:spcPts val="560"/>
              </a:spcBef>
              <a:spcAft>
                <a:spcPts val="0"/>
              </a:spcAft>
              <a:buClr>
                <a:schemeClr val="dk1"/>
              </a:buClr>
              <a:buSzPts val="2800"/>
              <a:buChar char="•"/>
            </a:pPr>
            <a:r>
              <a:rPr lang="en-US" sz="2800"/>
              <a:t>There are two players MAX and MIN.</a:t>
            </a:r>
            <a:endParaRPr/>
          </a:p>
          <a:p>
            <a:pPr indent="-342900" lvl="0" marL="342900" rtl="0" algn="l">
              <a:lnSpc>
                <a:spcPct val="100000"/>
              </a:lnSpc>
              <a:spcBef>
                <a:spcPts val="560"/>
              </a:spcBef>
              <a:spcAft>
                <a:spcPts val="0"/>
              </a:spcAft>
              <a:buClr>
                <a:schemeClr val="dk1"/>
              </a:buClr>
              <a:buSzPts val="2800"/>
              <a:buChar char="•"/>
            </a:pPr>
            <a:r>
              <a:rPr lang="en-US" sz="2800"/>
              <a:t>Players have an alternate turn and start with MAX.</a:t>
            </a:r>
            <a:endParaRPr/>
          </a:p>
          <a:p>
            <a:pPr indent="-342900" lvl="0" marL="342900" rtl="0" algn="l">
              <a:lnSpc>
                <a:spcPct val="100000"/>
              </a:lnSpc>
              <a:spcBef>
                <a:spcPts val="560"/>
              </a:spcBef>
              <a:spcAft>
                <a:spcPts val="0"/>
              </a:spcAft>
              <a:buClr>
                <a:schemeClr val="dk1"/>
              </a:buClr>
              <a:buSzPts val="2800"/>
              <a:buChar char="•"/>
            </a:pPr>
            <a:r>
              <a:rPr lang="en-US" sz="2800"/>
              <a:t>MAX maximizes the result of the game tree</a:t>
            </a:r>
            <a:endParaRPr/>
          </a:p>
          <a:p>
            <a:pPr indent="-342900" lvl="0" marL="342900" rtl="0" algn="l">
              <a:lnSpc>
                <a:spcPct val="100000"/>
              </a:lnSpc>
              <a:spcBef>
                <a:spcPts val="560"/>
              </a:spcBef>
              <a:spcAft>
                <a:spcPts val="0"/>
              </a:spcAft>
              <a:buClr>
                <a:schemeClr val="dk1"/>
              </a:buClr>
              <a:buSzPts val="2800"/>
              <a:buChar char="•"/>
            </a:pPr>
            <a:r>
              <a:rPr lang="en-US" sz="2800"/>
              <a:t>MIN minimizes the result.</a:t>
            </a:r>
            <a:endParaRPr/>
          </a:p>
        </p:txBody>
      </p:sp>
    </p:spTree>
  </p:cSld>
  <p:clrMapOvr>
    <a:masterClrMapping/>
  </p:clrMapOvr>
</p:sld>
</file>

<file path=ppt/slides/slide3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2" name="Shape 4362"/>
        <p:cNvGrpSpPr/>
        <p:nvPr/>
      </p:nvGrpSpPr>
      <p:grpSpPr>
        <a:xfrm>
          <a:off x="0" y="0"/>
          <a:ext cx="0" cy="0"/>
          <a:chOff x="0" y="0"/>
          <a:chExt cx="0" cy="0"/>
        </a:xfrm>
      </p:grpSpPr>
      <p:sp>
        <p:nvSpPr>
          <p:cNvPr id="4363" name="Google Shape;4363;p30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364" name="Google Shape;4364;p30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solidFill>
                  <a:srgbClr val="0033CC"/>
                </a:solidFill>
              </a:rPr>
              <a:t>Game Tree (2-player, Deterministic, Turns)</a:t>
            </a:r>
            <a:endParaRPr/>
          </a:p>
        </p:txBody>
      </p:sp>
      <p:pic>
        <p:nvPicPr>
          <p:cNvPr descr="tictactoe" id="4365" name="Google Shape;4365;p306"/>
          <p:cNvPicPr preferRelativeResize="0"/>
          <p:nvPr/>
        </p:nvPicPr>
        <p:blipFill rotWithShape="1">
          <a:blip r:embed="rId3">
            <a:alphaModFix/>
          </a:blip>
          <a:srcRect b="0" l="0" r="0" t="0"/>
          <a:stretch/>
        </p:blipFill>
        <p:spPr>
          <a:xfrm>
            <a:off x="1905000" y="1828800"/>
            <a:ext cx="6048375" cy="4305300"/>
          </a:xfrm>
          <a:prstGeom prst="rect">
            <a:avLst/>
          </a:prstGeom>
          <a:noFill/>
          <a:ln>
            <a:noFill/>
          </a:ln>
        </p:spPr>
      </p:pic>
      <p:sp>
        <p:nvSpPr>
          <p:cNvPr id="4366" name="Google Shape;4366;p306"/>
          <p:cNvSpPr txBox="1"/>
          <p:nvPr/>
        </p:nvSpPr>
        <p:spPr>
          <a:xfrm>
            <a:off x="5089525" y="3392488"/>
            <a:ext cx="3132138" cy="822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The computer is </a:t>
            </a:r>
            <a:r>
              <a:rPr b="1" i="0" lang="en-US" sz="1800" u="none" cap="none" strike="noStrike">
                <a:solidFill>
                  <a:srgbClr val="CC0000"/>
                </a:solidFill>
                <a:latin typeface="Calibri"/>
                <a:ea typeface="Calibri"/>
                <a:cs typeface="Calibri"/>
                <a:sym typeface="Calibri"/>
              </a:rPr>
              <a:t>Max</a:t>
            </a:r>
            <a:r>
              <a:rPr b="0" i="0" lang="en-US" sz="1800" u="none" cap="none" strike="noStrike">
                <a:solidFill>
                  <a:srgbClr val="CC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The opponent is </a:t>
            </a:r>
            <a:r>
              <a:rPr b="1" i="0" lang="en-US" sz="1800" u="none" cap="none" strike="noStrike">
                <a:solidFill>
                  <a:srgbClr val="CC0000"/>
                </a:solidFill>
                <a:latin typeface="Calibri"/>
                <a:ea typeface="Calibri"/>
                <a:cs typeface="Calibri"/>
                <a:sym typeface="Calibri"/>
              </a:rPr>
              <a:t>Min</a:t>
            </a:r>
            <a:r>
              <a:rPr b="0" i="0" lang="en-US" sz="1800" u="none" cap="none" strike="noStrike">
                <a:solidFill>
                  <a:srgbClr val="CC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4367" name="Google Shape;4367;p306"/>
          <p:cNvSpPr txBox="1"/>
          <p:nvPr/>
        </p:nvSpPr>
        <p:spPr>
          <a:xfrm>
            <a:off x="4953000" y="5486400"/>
            <a:ext cx="1841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68" name="Google Shape;4368;p306"/>
          <p:cNvSpPr txBox="1"/>
          <p:nvPr/>
        </p:nvSpPr>
        <p:spPr>
          <a:xfrm>
            <a:off x="5181600" y="5181600"/>
            <a:ext cx="3727450" cy="15525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At the leaf nodes, the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CC0000"/>
                </a:solidFill>
                <a:latin typeface="Calibri"/>
                <a:ea typeface="Calibri"/>
                <a:cs typeface="Calibri"/>
                <a:sym typeface="Calibri"/>
              </a:rPr>
              <a:t>    utility function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is employed. Big value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means good, small is bad.</a:t>
            </a:r>
            <a:endParaRPr b="0" i="0" sz="1400" u="none" cap="none" strike="noStrike">
              <a:solidFill>
                <a:srgbClr val="000000"/>
              </a:solidFill>
              <a:latin typeface="Arial"/>
              <a:ea typeface="Arial"/>
              <a:cs typeface="Arial"/>
              <a:sym typeface="Arial"/>
            </a:endParaRPr>
          </a:p>
        </p:txBody>
      </p:sp>
      <p:sp>
        <p:nvSpPr>
          <p:cNvPr id="4369" name="Google Shape;4369;p306"/>
          <p:cNvSpPr txBox="1"/>
          <p:nvPr/>
        </p:nvSpPr>
        <p:spPr>
          <a:xfrm>
            <a:off x="136525" y="1789113"/>
            <a:ext cx="1568450" cy="42116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computer’s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turn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CC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opponent’s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turn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CC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computer’s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turn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CC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opponent’s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turn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CC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CC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leaf nodes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C0000"/>
                </a:solidFill>
                <a:latin typeface="Calibri"/>
                <a:ea typeface="Calibri"/>
                <a:cs typeface="Calibri"/>
                <a:sym typeface="Calibri"/>
              </a:rPr>
              <a:t>are evaluated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3" name="Shape 4373"/>
        <p:cNvGrpSpPr/>
        <p:nvPr/>
      </p:nvGrpSpPr>
      <p:grpSpPr>
        <a:xfrm>
          <a:off x="0" y="0"/>
          <a:ext cx="0" cy="0"/>
          <a:chOff x="0" y="0"/>
          <a:chExt cx="0" cy="0"/>
        </a:xfrm>
      </p:grpSpPr>
      <p:sp>
        <p:nvSpPr>
          <p:cNvPr id="4374" name="Google Shape;4374;p307"/>
          <p:cNvSpPr txBox="1"/>
          <p:nvPr>
            <p:ph idx="1" type="body"/>
          </p:nvPr>
        </p:nvSpPr>
        <p:spPr>
          <a:xfrm>
            <a:off x="457200" y="228600"/>
            <a:ext cx="8229600" cy="452596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2000"/>
              <a:buNone/>
            </a:pPr>
            <a:r>
              <a:rPr b="1" lang="en-US" sz="2000">
                <a:solidFill>
                  <a:srgbClr val="FF0000"/>
                </a:solidFill>
              </a:rPr>
              <a:t>Example Explanation:</a:t>
            </a:r>
            <a:endParaRPr/>
          </a:p>
          <a:p>
            <a:pPr indent="-342900" lvl="0" marL="342900" rtl="0" algn="l">
              <a:lnSpc>
                <a:spcPct val="100000"/>
              </a:lnSpc>
              <a:spcBef>
                <a:spcPts val="400"/>
              </a:spcBef>
              <a:spcAft>
                <a:spcPts val="0"/>
              </a:spcAft>
              <a:buClr>
                <a:schemeClr val="dk1"/>
              </a:buClr>
              <a:buSzPts val="2000"/>
              <a:buChar char="•"/>
            </a:pPr>
            <a:r>
              <a:rPr lang="en-US" sz="2000"/>
              <a:t>From the initial state, MAX has 9 possible moves as he starts first. MAX place x and MIN place o, and both player plays alternatively until we reach a leaf node where one player has three in a row or all squares are filled.</a:t>
            </a:r>
            <a:endParaRPr/>
          </a:p>
          <a:p>
            <a:pPr indent="-342900" lvl="0" marL="342900" rtl="0" algn="l">
              <a:lnSpc>
                <a:spcPct val="100000"/>
              </a:lnSpc>
              <a:spcBef>
                <a:spcPts val="400"/>
              </a:spcBef>
              <a:spcAft>
                <a:spcPts val="0"/>
              </a:spcAft>
              <a:buClr>
                <a:schemeClr val="dk1"/>
              </a:buClr>
              <a:buSzPts val="2000"/>
              <a:buChar char="•"/>
            </a:pPr>
            <a:r>
              <a:rPr lang="en-US" sz="2000"/>
              <a:t>Both players will compute each node, minimax, the minimax value which is the best achievable utility against an optimal adversary.</a:t>
            </a:r>
            <a:endParaRPr/>
          </a:p>
          <a:p>
            <a:pPr indent="-342900" lvl="0" marL="342900" rtl="0" algn="l">
              <a:lnSpc>
                <a:spcPct val="100000"/>
              </a:lnSpc>
              <a:spcBef>
                <a:spcPts val="400"/>
              </a:spcBef>
              <a:spcAft>
                <a:spcPts val="0"/>
              </a:spcAft>
              <a:buClr>
                <a:schemeClr val="dk1"/>
              </a:buClr>
              <a:buSzPts val="2000"/>
              <a:buChar char="•"/>
            </a:pPr>
            <a:r>
              <a:rPr lang="en-US" sz="2000"/>
              <a:t>Suppose both the players are well aware of the tic-tac-toe and playing the best play. Each player is doing his best to prevent another one from winning. MIN is acting against Max in the game.</a:t>
            </a:r>
            <a:endParaRPr/>
          </a:p>
          <a:p>
            <a:pPr indent="-342900" lvl="0" marL="342900" rtl="0" algn="l">
              <a:lnSpc>
                <a:spcPct val="100000"/>
              </a:lnSpc>
              <a:spcBef>
                <a:spcPts val="400"/>
              </a:spcBef>
              <a:spcAft>
                <a:spcPts val="0"/>
              </a:spcAft>
              <a:buClr>
                <a:schemeClr val="dk1"/>
              </a:buClr>
              <a:buSzPts val="2000"/>
              <a:buChar char="•"/>
            </a:pPr>
            <a:r>
              <a:rPr lang="en-US" sz="2000"/>
              <a:t>So in the game tree, we have a layer of Max, a layer of MIN, and each layer is called as </a:t>
            </a:r>
            <a:r>
              <a:rPr b="1" lang="en-US" sz="2000"/>
              <a:t>Ply</a:t>
            </a:r>
            <a:r>
              <a:rPr lang="en-US" sz="2000"/>
              <a:t>. Max place x, then MIN puts o to prevent Max from winning, and this game continues until the terminal node.</a:t>
            </a:r>
            <a:endParaRPr/>
          </a:p>
          <a:p>
            <a:pPr indent="-342900" lvl="0" marL="342900" rtl="0" algn="l">
              <a:lnSpc>
                <a:spcPct val="100000"/>
              </a:lnSpc>
              <a:spcBef>
                <a:spcPts val="400"/>
              </a:spcBef>
              <a:spcAft>
                <a:spcPts val="0"/>
              </a:spcAft>
              <a:buClr>
                <a:schemeClr val="dk1"/>
              </a:buClr>
              <a:buSzPts val="2000"/>
              <a:buChar char="•"/>
            </a:pPr>
            <a:r>
              <a:rPr lang="en-US" sz="2000"/>
              <a:t>In this either MIN wins, MAX wins, or it's a draw. This game-tree is the whole search space of possibilities that MIN and MAX are playing tic-tac-toe and taking turns alternately.</a:t>
            </a:r>
            <a:endParaRPr/>
          </a:p>
        </p:txBody>
      </p:sp>
    </p:spTree>
  </p:cSld>
  <p:clrMapOvr>
    <a:masterClrMapping/>
  </p:clrMapOvr>
</p:sld>
</file>

<file path=ppt/slides/slide3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8" name="Shape 4378"/>
        <p:cNvGrpSpPr/>
        <p:nvPr/>
      </p:nvGrpSpPr>
      <p:grpSpPr>
        <a:xfrm>
          <a:off x="0" y="0"/>
          <a:ext cx="0" cy="0"/>
          <a:chOff x="0" y="0"/>
          <a:chExt cx="0" cy="0"/>
        </a:xfrm>
      </p:grpSpPr>
      <p:sp>
        <p:nvSpPr>
          <p:cNvPr id="4379" name="Google Shape;4379;p308"/>
          <p:cNvSpPr txBox="1"/>
          <p:nvPr>
            <p:ph idx="1" type="body"/>
          </p:nvPr>
        </p:nvSpPr>
        <p:spPr>
          <a:xfrm>
            <a:off x="304800" y="228600"/>
            <a:ext cx="8229600" cy="51054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lang="en-US" sz="2000"/>
              <a:t>Hence adversarial Search for the minimax procedure works as follows:</a:t>
            </a:r>
            <a:endParaRPr/>
          </a:p>
          <a:p>
            <a:pPr indent="-342900" lvl="0" marL="342900" rtl="0" algn="l">
              <a:lnSpc>
                <a:spcPct val="100000"/>
              </a:lnSpc>
              <a:spcBef>
                <a:spcPts val="400"/>
              </a:spcBef>
              <a:spcAft>
                <a:spcPts val="0"/>
              </a:spcAft>
              <a:buClr>
                <a:schemeClr val="dk1"/>
              </a:buClr>
              <a:buSzPts val="2000"/>
              <a:buChar char="•"/>
            </a:pPr>
            <a:r>
              <a:rPr lang="en-US" sz="2000"/>
              <a:t>It aims to find the optimal strategy for MAX to win the game.</a:t>
            </a:r>
            <a:endParaRPr/>
          </a:p>
          <a:p>
            <a:pPr indent="-342900" lvl="0" marL="342900" rtl="0" algn="l">
              <a:lnSpc>
                <a:spcPct val="100000"/>
              </a:lnSpc>
              <a:spcBef>
                <a:spcPts val="400"/>
              </a:spcBef>
              <a:spcAft>
                <a:spcPts val="0"/>
              </a:spcAft>
              <a:buClr>
                <a:schemeClr val="dk1"/>
              </a:buClr>
              <a:buSzPts val="2000"/>
              <a:buChar char="•"/>
            </a:pPr>
            <a:r>
              <a:rPr lang="en-US" sz="2000"/>
              <a:t>It follows the approach of Depth-first search.</a:t>
            </a:r>
            <a:endParaRPr/>
          </a:p>
          <a:p>
            <a:pPr indent="-342900" lvl="0" marL="342900" rtl="0" algn="l">
              <a:lnSpc>
                <a:spcPct val="100000"/>
              </a:lnSpc>
              <a:spcBef>
                <a:spcPts val="400"/>
              </a:spcBef>
              <a:spcAft>
                <a:spcPts val="0"/>
              </a:spcAft>
              <a:buClr>
                <a:schemeClr val="dk1"/>
              </a:buClr>
              <a:buSzPts val="2000"/>
              <a:buChar char="•"/>
            </a:pPr>
            <a:r>
              <a:rPr lang="en-US" sz="2000"/>
              <a:t>In the game tree, optimal leaf node could appear at any depth of the tree.</a:t>
            </a:r>
            <a:endParaRPr/>
          </a:p>
          <a:p>
            <a:pPr indent="-342900" lvl="0" marL="342900" rtl="0" algn="l">
              <a:lnSpc>
                <a:spcPct val="100000"/>
              </a:lnSpc>
              <a:spcBef>
                <a:spcPts val="400"/>
              </a:spcBef>
              <a:spcAft>
                <a:spcPts val="0"/>
              </a:spcAft>
              <a:buClr>
                <a:schemeClr val="dk1"/>
              </a:buClr>
              <a:buSzPts val="2000"/>
              <a:buChar char="•"/>
            </a:pPr>
            <a:r>
              <a:rPr lang="en-US" sz="2000"/>
              <a:t>Propagate the minimax values up to the tree until the terminal node discovered.</a:t>
            </a:r>
            <a:endParaRPr/>
          </a:p>
          <a:p>
            <a:pPr indent="-342900" lvl="0" marL="342900" rtl="0" algn="l">
              <a:lnSpc>
                <a:spcPct val="100000"/>
              </a:lnSpc>
              <a:spcBef>
                <a:spcPts val="400"/>
              </a:spcBef>
              <a:spcAft>
                <a:spcPts val="0"/>
              </a:spcAft>
              <a:buClr>
                <a:schemeClr val="dk1"/>
              </a:buClr>
              <a:buSzPts val="2000"/>
              <a:buChar char="•"/>
            </a:pPr>
            <a:r>
              <a:rPr lang="en-US" sz="2000"/>
              <a:t>In a given game tree, the optimal strategy can be determined from the minimax value of each node, which can be written as MINIMAX(n). MAX prefer to move to a state of maximum value and MIN prefer to move to a state of minimum value then:</a:t>
            </a:r>
            <a:endParaRPr/>
          </a:p>
        </p:txBody>
      </p:sp>
      <p:pic>
        <p:nvPicPr>
          <p:cNvPr id="4380" name="Google Shape;4380;p308"/>
          <p:cNvPicPr preferRelativeResize="0"/>
          <p:nvPr/>
        </p:nvPicPr>
        <p:blipFill rotWithShape="1">
          <a:blip r:embed="rId3">
            <a:alphaModFix/>
          </a:blip>
          <a:srcRect b="0" l="0" r="0" t="0"/>
          <a:stretch/>
        </p:blipFill>
        <p:spPr>
          <a:xfrm>
            <a:off x="1600200" y="4508925"/>
            <a:ext cx="6248400" cy="1828800"/>
          </a:xfrm>
          <a:prstGeom prst="rect">
            <a:avLst/>
          </a:prstGeom>
          <a:noFill/>
          <a:ln>
            <a:noFill/>
          </a:ln>
        </p:spPr>
      </p:pic>
    </p:spTree>
  </p:cSld>
  <p:clrMapOvr>
    <a:masterClrMapping/>
  </p:clrMapOvr>
</p:sld>
</file>

<file path=ppt/slides/slide3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5" name="Shape 4385"/>
        <p:cNvGrpSpPr/>
        <p:nvPr/>
      </p:nvGrpSpPr>
      <p:grpSpPr>
        <a:xfrm>
          <a:off x="0" y="0"/>
          <a:ext cx="0" cy="0"/>
          <a:chOff x="0" y="0"/>
          <a:chExt cx="0" cy="0"/>
        </a:xfrm>
      </p:grpSpPr>
      <p:sp>
        <p:nvSpPr>
          <p:cNvPr id="4386" name="Google Shape;4386;p30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387" name="Google Shape;4387;p309"/>
          <p:cNvSpPr txBox="1"/>
          <p:nvPr>
            <p:ph type="title"/>
          </p:nvPr>
        </p:nvSpPr>
        <p:spPr>
          <a:xfrm>
            <a:off x="457200" y="274638"/>
            <a:ext cx="8229600" cy="411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solidFill>
                  <a:srgbClr val="0033CC"/>
                </a:solidFill>
              </a:rPr>
              <a:t>Minimax</a:t>
            </a:r>
            <a:endParaRPr/>
          </a:p>
        </p:txBody>
      </p:sp>
      <p:sp>
        <p:nvSpPr>
          <p:cNvPr id="4388" name="Google Shape;4388;p309"/>
          <p:cNvSpPr txBox="1"/>
          <p:nvPr>
            <p:ph idx="1" type="body"/>
          </p:nvPr>
        </p:nvSpPr>
        <p:spPr>
          <a:xfrm>
            <a:off x="381000" y="762000"/>
            <a:ext cx="8229600" cy="1447800"/>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lang="en-US" sz="2000"/>
              <a:t>Perfect play for </a:t>
            </a:r>
            <a:r>
              <a:rPr lang="en-US" sz="2000">
                <a:solidFill>
                  <a:srgbClr val="FF0000"/>
                </a:solidFill>
              </a:rPr>
              <a:t>deterministic</a:t>
            </a:r>
            <a:r>
              <a:rPr lang="en-US" sz="2000"/>
              <a:t> games</a:t>
            </a:r>
            <a:endParaRPr/>
          </a:p>
          <a:p>
            <a:pPr indent="-342900" lvl="0" marL="342900" rtl="0" algn="l">
              <a:lnSpc>
                <a:spcPct val="100000"/>
              </a:lnSpc>
              <a:spcBef>
                <a:spcPts val="400"/>
              </a:spcBef>
              <a:spcAft>
                <a:spcPts val="0"/>
              </a:spcAft>
              <a:buClr>
                <a:schemeClr val="dk1"/>
              </a:buClr>
              <a:buSzPts val="2000"/>
              <a:buChar char="•"/>
            </a:pPr>
            <a:r>
              <a:rPr lang="en-US" sz="2000"/>
              <a:t>Idea: choose move to position with highest </a:t>
            </a:r>
            <a:r>
              <a:rPr lang="en-US" sz="2000">
                <a:solidFill>
                  <a:srgbClr val="FF0000"/>
                </a:solidFill>
              </a:rPr>
              <a:t>minimax value</a:t>
            </a:r>
            <a:r>
              <a:rPr lang="en-US" sz="2000"/>
              <a:t> </a:t>
            </a:r>
            <a:br>
              <a:rPr lang="en-US" sz="2000"/>
            </a:br>
            <a:r>
              <a:rPr lang="en-US" sz="2000"/>
              <a:t>	= best achievable payoff against best play</a:t>
            </a:r>
            <a:endParaRPr/>
          </a:p>
          <a:p>
            <a:pPr indent="-342900" lvl="0" marL="342900" rtl="0" algn="l">
              <a:lnSpc>
                <a:spcPct val="100000"/>
              </a:lnSpc>
              <a:spcBef>
                <a:spcPts val="400"/>
              </a:spcBef>
              <a:spcAft>
                <a:spcPts val="0"/>
              </a:spcAft>
              <a:buClr>
                <a:schemeClr val="dk1"/>
              </a:buClr>
              <a:buSzPts val="2000"/>
              <a:buChar char="•"/>
            </a:pPr>
            <a:r>
              <a:rPr lang="en-US" sz="2000"/>
              <a:t>E.g., 2-ply game:</a:t>
            </a:r>
            <a:endParaRPr/>
          </a:p>
          <a:p>
            <a:pPr indent="-190500" lvl="0" marL="342900" rtl="0" algn="l">
              <a:lnSpc>
                <a:spcPct val="100000"/>
              </a:lnSpc>
              <a:spcBef>
                <a:spcPts val="480"/>
              </a:spcBef>
              <a:spcAft>
                <a:spcPts val="0"/>
              </a:spcAft>
              <a:buClr>
                <a:schemeClr val="dk1"/>
              </a:buClr>
              <a:buSzPts val="2400"/>
              <a:buNone/>
            </a:pPr>
            <a:r>
              <a:t/>
            </a:r>
            <a:endParaRPr sz="2400"/>
          </a:p>
        </p:txBody>
      </p:sp>
      <p:pic>
        <p:nvPicPr>
          <p:cNvPr descr="minimax" id="4389" name="Google Shape;4389;p309"/>
          <p:cNvPicPr preferRelativeResize="0"/>
          <p:nvPr/>
        </p:nvPicPr>
        <p:blipFill rotWithShape="1">
          <a:blip r:embed="rId3">
            <a:alphaModFix/>
          </a:blip>
          <a:srcRect b="0" l="0" r="0" t="0"/>
          <a:stretch/>
        </p:blipFill>
        <p:spPr>
          <a:xfrm>
            <a:off x="228600" y="2362200"/>
            <a:ext cx="8686800" cy="4225925"/>
          </a:xfrm>
          <a:prstGeom prst="rect">
            <a:avLst/>
          </a:prstGeom>
          <a:noFill/>
          <a:ln>
            <a:noFill/>
          </a:ln>
        </p:spPr>
      </p:pic>
    </p:spTree>
  </p:cSld>
  <p:clrMapOvr>
    <a:masterClrMapping/>
  </p:clrMapOvr>
</p:sld>
</file>

<file path=ppt/slides/slide3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3" name="Shape 4393"/>
        <p:cNvGrpSpPr/>
        <p:nvPr/>
      </p:nvGrpSpPr>
      <p:grpSpPr>
        <a:xfrm>
          <a:off x="0" y="0"/>
          <a:ext cx="0" cy="0"/>
          <a:chOff x="0" y="0"/>
          <a:chExt cx="0" cy="0"/>
        </a:xfrm>
      </p:grpSpPr>
      <p:sp>
        <p:nvSpPr>
          <p:cNvPr id="4394" name="Google Shape;4394;p310"/>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395" name="Google Shape;4395;p3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Minimax – Animated Example</a:t>
            </a:r>
            <a:endParaRPr/>
          </a:p>
        </p:txBody>
      </p:sp>
      <p:grpSp>
        <p:nvGrpSpPr>
          <p:cNvPr id="4396" name="Google Shape;4396;p310"/>
          <p:cNvGrpSpPr/>
          <p:nvPr/>
        </p:nvGrpSpPr>
        <p:grpSpPr>
          <a:xfrm>
            <a:off x="555625" y="1752600"/>
            <a:ext cx="7575550" cy="4022725"/>
            <a:chOff x="350" y="1104"/>
            <a:chExt cx="4772" cy="2534"/>
          </a:xfrm>
        </p:grpSpPr>
        <p:cxnSp>
          <p:nvCxnSpPr>
            <p:cNvPr id="4397" name="Google Shape;4397;p310"/>
            <p:cNvCxnSpPr/>
            <p:nvPr/>
          </p:nvCxnSpPr>
          <p:spPr>
            <a:xfrm flipH="1">
              <a:off x="1824" y="1152"/>
              <a:ext cx="912" cy="576"/>
            </a:xfrm>
            <a:prstGeom prst="straightConnector1">
              <a:avLst/>
            </a:prstGeom>
            <a:noFill/>
            <a:ln cap="flat" cmpd="sng" w="12700">
              <a:solidFill>
                <a:schemeClr val="dk1"/>
              </a:solidFill>
              <a:prstDash val="solid"/>
              <a:round/>
              <a:headEnd len="sm" w="sm" type="none"/>
              <a:tailEnd len="sm" w="sm" type="none"/>
            </a:ln>
          </p:spPr>
        </p:cxnSp>
        <p:cxnSp>
          <p:nvCxnSpPr>
            <p:cNvPr id="4398" name="Google Shape;4398;p310"/>
            <p:cNvCxnSpPr/>
            <p:nvPr/>
          </p:nvCxnSpPr>
          <p:spPr>
            <a:xfrm>
              <a:off x="2736" y="1152"/>
              <a:ext cx="960" cy="528"/>
            </a:xfrm>
            <a:prstGeom prst="straightConnector1">
              <a:avLst/>
            </a:prstGeom>
            <a:noFill/>
            <a:ln cap="flat" cmpd="sng" w="12700">
              <a:solidFill>
                <a:schemeClr val="dk1"/>
              </a:solidFill>
              <a:prstDash val="solid"/>
              <a:round/>
              <a:headEnd len="sm" w="sm" type="none"/>
              <a:tailEnd len="sm" w="sm" type="none"/>
            </a:ln>
          </p:spPr>
        </p:cxnSp>
        <p:sp>
          <p:nvSpPr>
            <p:cNvPr id="4399" name="Google Shape;4399;p310"/>
            <p:cNvSpPr/>
            <p:nvPr/>
          </p:nvSpPr>
          <p:spPr>
            <a:xfrm rot="10800000">
              <a:off x="2688" y="1104"/>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00" name="Google Shape;4400;p310"/>
            <p:cNvSpPr/>
            <p:nvPr/>
          </p:nvSpPr>
          <p:spPr>
            <a:xfrm rot="10800000">
              <a:off x="3648" y="1632"/>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01" name="Google Shape;4401;p310"/>
            <p:cNvSpPr/>
            <p:nvPr/>
          </p:nvSpPr>
          <p:spPr>
            <a:xfrm rot="10800000">
              <a:off x="1728" y="1680"/>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402" name="Google Shape;4402;p310"/>
            <p:cNvCxnSpPr/>
            <p:nvPr/>
          </p:nvCxnSpPr>
          <p:spPr>
            <a:xfrm flipH="1">
              <a:off x="864" y="1776"/>
              <a:ext cx="912" cy="576"/>
            </a:xfrm>
            <a:prstGeom prst="straightConnector1">
              <a:avLst/>
            </a:prstGeom>
            <a:noFill/>
            <a:ln cap="flat" cmpd="sng" w="12700">
              <a:solidFill>
                <a:schemeClr val="dk1"/>
              </a:solidFill>
              <a:prstDash val="solid"/>
              <a:round/>
              <a:headEnd len="sm" w="sm" type="none"/>
              <a:tailEnd len="sm" w="sm" type="none"/>
            </a:ln>
          </p:spPr>
        </p:cxnSp>
        <p:cxnSp>
          <p:nvCxnSpPr>
            <p:cNvPr id="4403" name="Google Shape;4403;p310"/>
            <p:cNvCxnSpPr/>
            <p:nvPr/>
          </p:nvCxnSpPr>
          <p:spPr>
            <a:xfrm flipH="1">
              <a:off x="3312" y="1776"/>
              <a:ext cx="384" cy="528"/>
            </a:xfrm>
            <a:prstGeom prst="straightConnector1">
              <a:avLst/>
            </a:prstGeom>
            <a:noFill/>
            <a:ln cap="flat" cmpd="sng" w="12700">
              <a:solidFill>
                <a:schemeClr val="dk1"/>
              </a:solidFill>
              <a:prstDash val="solid"/>
              <a:round/>
              <a:headEnd len="sm" w="sm" type="none"/>
              <a:tailEnd len="sm" w="sm" type="none"/>
            </a:ln>
          </p:spPr>
        </p:cxnSp>
        <p:cxnSp>
          <p:nvCxnSpPr>
            <p:cNvPr id="4404" name="Google Shape;4404;p310"/>
            <p:cNvCxnSpPr/>
            <p:nvPr/>
          </p:nvCxnSpPr>
          <p:spPr>
            <a:xfrm>
              <a:off x="3744" y="1728"/>
              <a:ext cx="960" cy="528"/>
            </a:xfrm>
            <a:prstGeom prst="straightConnector1">
              <a:avLst/>
            </a:prstGeom>
            <a:noFill/>
            <a:ln cap="flat" cmpd="sng" w="12700">
              <a:solidFill>
                <a:schemeClr val="dk1"/>
              </a:solidFill>
              <a:prstDash val="solid"/>
              <a:round/>
              <a:headEnd len="sm" w="sm" type="none"/>
              <a:tailEnd len="sm" w="sm" type="none"/>
            </a:ln>
          </p:spPr>
        </p:cxnSp>
        <p:cxnSp>
          <p:nvCxnSpPr>
            <p:cNvPr id="4405" name="Google Shape;4405;p310"/>
            <p:cNvCxnSpPr/>
            <p:nvPr/>
          </p:nvCxnSpPr>
          <p:spPr>
            <a:xfrm>
              <a:off x="1824" y="1776"/>
              <a:ext cx="432" cy="480"/>
            </a:xfrm>
            <a:prstGeom prst="straightConnector1">
              <a:avLst/>
            </a:prstGeom>
            <a:noFill/>
            <a:ln cap="flat" cmpd="sng" w="12700">
              <a:solidFill>
                <a:schemeClr val="dk1"/>
              </a:solidFill>
              <a:prstDash val="solid"/>
              <a:round/>
              <a:headEnd len="sm" w="sm" type="none"/>
              <a:tailEnd len="sm" w="sm" type="none"/>
            </a:ln>
          </p:spPr>
        </p:cxnSp>
        <p:sp>
          <p:nvSpPr>
            <p:cNvPr id="4406" name="Google Shape;4406;p310"/>
            <p:cNvSpPr/>
            <p:nvPr/>
          </p:nvSpPr>
          <p:spPr>
            <a:xfrm rot="10800000">
              <a:off x="4656" y="2256"/>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07" name="Google Shape;4407;p310"/>
            <p:cNvSpPr/>
            <p:nvPr/>
          </p:nvSpPr>
          <p:spPr>
            <a:xfrm rot="10800000">
              <a:off x="3216" y="2256"/>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08" name="Google Shape;4408;p310"/>
            <p:cNvSpPr/>
            <p:nvPr/>
          </p:nvSpPr>
          <p:spPr>
            <a:xfrm rot="10800000">
              <a:off x="2208" y="2256"/>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09" name="Google Shape;4409;p310"/>
            <p:cNvSpPr/>
            <p:nvPr/>
          </p:nvSpPr>
          <p:spPr>
            <a:xfrm rot="10800000">
              <a:off x="768" y="2304"/>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410" name="Google Shape;4410;p310"/>
            <p:cNvCxnSpPr/>
            <p:nvPr/>
          </p:nvCxnSpPr>
          <p:spPr>
            <a:xfrm flipH="1">
              <a:off x="528" y="2448"/>
              <a:ext cx="288" cy="624"/>
            </a:xfrm>
            <a:prstGeom prst="straightConnector1">
              <a:avLst/>
            </a:prstGeom>
            <a:noFill/>
            <a:ln cap="flat" cmpd="sng" w="12700">
              <a:solidFill>
                <a:schemeClr val="dk1"/>
              </a:solidFill>
              <a:prstDash val="solid"/>
              <a:round/>
              <a:headEnd len="sm" w="sm" type="none"/>
              <a:tailEnd len="sm" w="sm" type="none"/>
            </a:ln>
          </p:spPr>
        </p:cxnSp>
        <p:cxnSp>
          <p:nvCxnSpPr>
            <p:cNvPr id="4411" name="Google Shape;4411;p310"/>
            <p:cNvCxnSpPr/>
            <p:nvPr/>
          </p:nvCxnSpPr>
          <p:spPr>
            <a:xfrm>
              <a:off x="816" y="2448"/>
              <a:ext cx="288" cy="624"/>
            </a:xfrm>
            <a:prstGeom prst="straightConnector1">
              <a:avLst/>
            </a:prstGeom>
            <a:noFill/>
            <a:ln cap="flat" cmpd="sng" w="12700">
              <a:solidFill>
                <a:schemeClr val="dk1"/>
              </a:solidFill>
              <a:prstDash val="solid"/>
              <a:round/>
              <a:headEnd len="sm" w="sm" type="none"/>
              <a:tailEnd len="sm" w="sm" type="none"/>
            </a:ln>
          </p:spPr>
        </p:cxnSp>
        <p:cxnSp>
          <p:nvCxnSpPr>
            <p:cNvPr id="4412" name="Google Shape;4412;p310"/>
            <p:cNvCxnSpPr/>
            <p:nvPr/>
          </p:nvCxnSpPr>
          <p:spPr>
            <a:xfrm flipH="1">
              <a:off x="2016" y="2400"/>
              <a:ext cx="240" cy="672"/>
            </a:xfrm>
            <a:prstGeom prst="straightConnector1">
              <a:avLst/>
            </a:prstGeom>
            <a:noFill/>
            <a:ln cap="flat" cmpd="sng" w="12700">
              <a:solidFill>
                <a:schemeClr val="dk1"/>
              </a:solidFill>
              <a:prstDash val="solid"/>
              <a:round/>
              <a:headEnd len="sm" w="sm" type="none"/>
              <a:tailEnd len="sm" w="sm" type="none"/>
            </a:ln>
          </p:spPr>
        </p:cxnSp>
        <p:cxnSp>
          <p:nvCxnSpPr>
            <p:cNvPr id="4413" name="Google Shape;4413;p310"/>
            <p:cNvCxnSpPr/>
            <p:nvPr/>
          </p:nvCxnSpPr>
          <p:spPr>
            <a:xfrm>
              <a:off x="2304" y="2400"/>
              <a:ext cx="240" cy="624"/>
            </a:xfrm>
            <a:prstGeom prst="straightConnector1">
              <a:avLst/>
            </a:prstGeom>
            <a:noFill/>
            <a:ln cap="flat" cmpd="sng" w="12700">
              <a:solidFill>
                <a:schemeClr val="dk1"/>
              </a:solidFill>
              <a:prstDash val="solid"/>
              <a:round/>
              <a:headEnd len="sm" w="sm" type="none"/>
              <a:tailEnd len="sm" w="sm" type="none"/>
            </a:ln>
          </p:spPr>
        </p:cxnSp>
        <p:cxnSp>
          <p:nvCxnSpPr>
            <p:cNvPr id="4414" name="Google Shape;4414;p310"/>
            <p:cNvCxnSpPr/>
            <p:nvPr/>
          </p:nvCxnSpPr>
          <p:spPr>
            <a:xfrm flipH="1">
              <a:off x="3120" y="2400"/>
              <a:ext cx="144" cy="672"/>
            </a:xfrm>
            <a:prstGeom prst="straightConnector1">
              <a:avLst/>
            </a:prstGeom>
            <a:noFill/>
            <a:ln cap="flat" cmpd="sng" w="12700">
              <a:solidFill>
                <a:schemeClr val="dk1"/>
              </a:solidFill>
              <a:prstDash val="solid"/>
              <a:round/>
              <a:headEnd len="sm" w="sm" type="none"/>
              <a:tailEnd len="sm" w="sm" type="none"/>
            </a:ln>
          </p:spPr>
        </p:cxnSp>
        <p:cxnSp>
          <p:nvCxnSpPr>
            <p:cNvPr id="4415" name="Google Shape;4415;p310"/>
            <p:cNvCxnSpPr/>
            <p:nvPr/>
          </p:nvCxnSpPr>
          <p:spPr>
            <a:xfrm>
              <a:off x="3264" y="2400"/>
              <a:ext cx="288" cy="672"/>
            </a:xfrm>
            <a:prstGeom prst="straightConnector1">
              <a:avLst/>
            </a:prstGeom>
            <a:noFill/>
            <a:ln cap="flat" cmpd="sng" w="12700">
              <a:solidFill>
                <a:schemeClr val="dk1"/>
              </a:solidFill>
              <a:prstDash val="solid"/>
              <a:round/>
              <a:headEnd len="sm" w="sm" type="none"/>
              <a:tailEnd len="sm" w="sm" type="none"/>
            </a:ln>
          </p:spPr>
        </p:cxnSp>
        <p:cxnSp>
          <p:nvCxnSpPr>
            <p:cNvPr id="4416" name="Google Shape;4416;p310"/>
            <p:cNvCxnSpPr/>
            <p:nvPr/>
          </p:nvCxnSpPr>
          <p:spPr>
            <a:xfrm flipH="1">
              <a:off x="4512" y="2400"/>
              <a:ext cx="192" cy="672"/>
            </a:xfrm>
            <a:prstGeom prst="straightConnector1">
              <a:avLst/>
            </a:prstGeom>
            <a:noFill/>
            <a:ln cap="flat" cmpd="sng" w="12700">
              <a:solidFill>
                <a:schemeClr val="dk1"/>
              </a:solidFill>
              <a:prstDash val="solid"/>
              <a:round/>
              <a:headEnd len="sm" w="sm" type="none"/>
              <a:tailEnd len="sm" w="sm" type="none"/>
            </a:ln>
          </p:spPr>
        </p:cxnSp>
        <p:cxnSp>
          <p:nvCxnSpPr>
            <p:cNvPr id="4417" name="Google Shape;4417;p310"/>
            <p:cNvCxnSpPr/>
            <p:nvPr/>
          </p:nvCxnSpPr>
          <p:spPr>
            <a:xfrm>
              <a:off x="4752" y="2400"/>
              <a:ext cx="240" cy="672"/>
            </a:xfrm>
            <a:prstGeom prst="straightConnector1">
              <a:avLst/>
            </a:prstGeom>
            <a:noFill/>
            <a:ln cap="flat" cmpd="sng" w="12700">
              <a:solidFill>
                <a:schemeClr val="dk1"/>
              </a:solidFill>
              <a:prstDash val="solid"/>
              <a:round/>
              <a:headEnd len="sm" w="sm" type="none"/>
              <a:tailEnd len="sm" w="sm" type="none"/>
            </a:ln>
          </p:spPr>
        </p:cxnSp>
        <p:sp>
          <p:nvSpPr>
            <p:cNvPr id="4418" name="Google Shape;4418;p310"/>
            <p:cNvSpPr/>
            <p:nvPr/>
          </p:nvSpPr>
          <p:spPr>
            <a:xfrm rot="10800000">
              <a:off x="432" y="3072"/>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19" name="Google Shape;4419;p310"/>
            <p:cNvSpPr/>
            <p:nvPr/>
          </p:nvSpPr>
          <p:spPr>
            <a:xfrm rot="10800000">
              <a:off x="1056" y="3072"/>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20" name="Google Shape;4420;p310"/>
            <p:cNvSpPr/>
            <p:nvPr/>
          </p:nvSpPr>
          <p:spPr>
            <a:xfrm rot="10800000">
              <a:off x="1968" y="3024"/>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21" name="Google Shape;4421;p310"/>
            <p:cNvSpPr/>
            <p:nvPr/>
          </p:nvSpPr>
          <p:spPr>
            <a:xfrm rot="10800000">
              <a:off x="2448" y="3024"/>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22" name="Google Shape;4422;p310"/>
            <p:cNvSpPr/>
            <p:nvPr/>
          </p:nvSpPr>
          <p:spPr>
            <a:xfrm rot="10800000">
              <a:off x="3072" y="3072"/>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23" name="Google Shape;4423;p310"/>
            <p:cNvSpPr/>
            <p:nvPr/>
          </p:nvSpPr>
          <p:spPr>
            <a:xfrm rot="10800000">
              <a:off x="3504" y="3072"/>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24" name="Google Shape;4424;p310"/>
            <p:cNvSpPr/>
            <p:nvPr/>
          </p:nvSpPr>
          <p:spPr>
            <a:xfrm rot="10800000">
              <a:off x="4464" y="3072"/>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25" name="Google Shape;4425;p310"/>
            <p:cNvSpPr/>
            <p:nvPr/>
          </p:nvSpPr>
          <p:spPr>
            <a:xfrm rot="10800000">
              <a:off x="4944" y="3072"/>
              <a:ext cx="144" cy="144"/>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26" name="Google Shape;4426;p310"/>
            <p:cNvSpPr txBox="1"/>
            <p:nvPr/>
          </p:nvSpPr>
          <p:spPr>
            <a:xfrm>
              <a:off x="350" y="3403"/>
              <a:ext cx="178" cy="23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4427" name="Google Shape;4427;p310"/>
            <p:cNvSpPr txBox="1"/>
            <p:nvPr/>
          </p:nvSpPr>
          <p:spPr>
            <a:xfrm>
              <a:off x="1920" y="3408"/>
              <a:ext cx="178" cy="23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4428" name="Google Shape;4428;p310"/>
            <p:cNvSpPr txBox="1"/>
            <p:nvPr/>
          </p:nvSpPr>
          <p:spPr>
            <a:xfrm>
              <a:off x="2448" y="3408"/>
              <a:ext cx="178" cy="23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4429" name="Google Shape;4429;p310"/>
            <p:cNvSpPr txBox="1"/>
            <p:nvPr/>
          </p:nvSpPr>
          <p:spPr>
            <a:xfrm>
              <a:off x="3024" y="3408"/>
              <a:ext cx="178" cy="23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4430" name="Google Shape;4430;p310"/>
            <p:cNvSpPr txBox="1"/>
            <p:nvPr/>
          </p:nvSpPr>
          <p:spPr>
            <a:xfrm>
              <a:off x="3504" y="3408"/>
              <a:ext cx="178" cy="23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4431" name="Google Shape;4431;p310"/>
            <p:cNvSpPr txBox="1"/>
            <p:nvPr/>
          </p:nvSpPr>
          <p:spPr>
            <a:xfrm>
              <a:off x="1056" y="3408"/>
              <a:ext cx="178" cy="23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4432" name="Google Shape;4432;p310"/>
            <p:cNvSpPr txBox="1"/>
            <p:nvPr/>
          </p:nvSpPr>
          <p:spPr>
            <a:xfrm>
              <a:off x="4944" y="3408"/>
              <a:ext cx="178" cy="23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
          <p:nvSpPr>
            <p:cNvPr id="4433" name="Google Shape;4433;p310"/>
            <p:cNvSpPr txBox="1"/>
            <p:nvPr/>
          </p:nvSpPr>
          <p:spPr>
            <a:xfrm>
              <a:off x="4416" y="3408"/>
              <a:ext cx="178" cy="23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p:txBody>
        </p:sp>
      </p:grpSp>
      <p:cxnSp>
        <p:nvCxnSpPr>
          <p:cNvPr id="4434" name="Google Shape;4434;p310"/>
          <p:cNvCxnSpPr/>
          <p:nvPr/>
        </p:nvCxnSpPr>
        <p:spPr>
          <a:xfrm flipH="1">
            <a:off x="2971800" y="1828800"/>
            <a:ext cx="1371600" cy="838200"/>
          </a:xfrm>
          <a:prstGeom prst="straightConnector1">
            <a:avLst/>
          </a:prstGeom>
          <a:noFill/>
          <a:ln cap="flat" cmpd="sng" w="41275">
            <a:solidFill>
              <a:srgbClr val="FF0000"/>
            </a:solidFill>
            <a:prstDash val="solid"/>
            <a:round/>
            <a:headEnd len="sm" w="sm" type="none"/>
            <a:tailEnd len="lg" w="lg" type="stealth"/>
          </a:ln>
        </p:spPr>
      </p:cxnSp>
      <p:cxnSp>
        <p:nvCxnSpPr>
          <p:cNvPr id="4435" name="Google Shape;4435;p310"/>
          <p:cNvCxnSpPr/>
          <p:nvPr/>
        </p:nvCxnSpPr>
        <p:spPr>
          <a:xfrm flipH="1">
            <a:off x="1371600" y="2895600"/>
            <a:ext cx="1371600" cy="838200"/>
          </a:xfrm>
          <a:prstGeom prst="straightConnector1">
            <a:avLst/>
          </a:prstGeom>
          <a:noFill/>
          <a:ln cap="flat" cmpd="sng" w="41275">
            <a:solidFill>
              <a:srgbClr val="FF0000"/>
            </a:solidFill>
            <a:prstDash val="solid"/>
            <a:round/>
            <a:headEnd len="sm" w="sm" type="none"/>
            <a:tailEnd len="lg" w="lg" type="stealth"/>
          </a:ln>
        </p:spPr>
      </p:cxnSp>
      <p:cxnSp>
        <p:nvCxnSpPr>
          <p:cNvPr id="4436" name="Google Shape;4436;p310"/>
          <p:cNvCxnSpPr/>
          <p:nvPr/>
        </p:nvCxnSpPr>
        <p:spPr>
          <a:xfrm flipH="1">
            <a:off x="838200" y="3886200"/>
            <a:ext cx="457200" cy="990600"/>
          </a:xfrm>
          <a:prstGeom prst="straightConnector1">
            <a:avLst/>
          </a:prstGeom>
          <a:noFill/>
          <a:ln cap="flat" cmpd="sng" w="41275">
            <a:solidFill>
              <a:srgbClr val="FF0000"/>
            </a:solidFill>
            <a:prstDash val="solid"/>
            <a:round/>
            <a:headEnd len="sm" w="sm" type="none"/>
            <a:tailEnd len="lg" w="lg" type="stealth"/>
          </a:ln>
        </p:spPr>
      </p:cxnSp>
      <p:sp>
        <p:nvSpPr>
          <p:cNvPr id="4437" name="Google Shape;4437;p310"/>
          <p:cNvSpPr/>
          <p:nvPr/>
        </p:nvSpPr>
        <p:spPr>
          <a:xfrm>
            <a:off x="381000" y="5257800"/>
            <a:ext cx="609600" cy="609600"/>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38" name="Google Shape;4438;p310"/>
          <p:cNvSpPr txBox="1"/>
          <p:nvPr/>
        </p:nvSpPr>
        <p:spPr>
          <a:xfrm>
            <a:off x="3124200" y="1600200"/>
            <a:ext cx="7604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Max</a:t>
            </a:r>
            <a:endParaRPr b="0" i="0" sz="1400" u="none" cap="none" strike="noStrike">
              <a:solidFill>
                <a:srgbClr val="000000"/>
              </a:solidFill>
              <a:latin typeface="Arial"/>
              <a:ea typeface="Arial"/>
              <a:cs typeface="Arial"/>
              <a:sym typeface="Arial"/>
            </a:endParaRPr>
          </a:p>
        </p:txBody>
      </p:sp>
      <p:sp>
        <p:nvSpPr>
          <p:cNvPr id="4439" name="Google Shape;4439;p310"/>
          <p:cNvSpPr txBox="1"/>
          <p:nvPr/>
        </p:nvSpPr>
        <p:spPr>
          <a:xfrm>
            <a:off x="1719263" y="2514600"/>
            <a:ext cx="676275"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Min</a:t>
            </a:r>
            <a:endParaRPr b="0" i="0" sz="1400" u="none" cap="none" strike="noStrike">
              <a:solidFill>
                <a:srgbClr val="000000"/>
              </a:solidFill>
              <a:latin typeface="Arial"/>
              <a:ea typeface="Arial"/>
              <a:cs typeface="Arial"/>
              <a:sym typeface="Arial"/>
            </a:endParaRPr>
          </a:p>
        </p:txBody>
      </p:sp>
      <p:sp>
        <p:nvSpPr>
          <p:cNvPr id="4440" name="Google Shape;4440;p310"/>
          <p:cNvSpPr txBox="1"/>
          <p:nvPr/>
        </p:nvSpPr>
        <p:spPr>
          <a:xfrm>
            <a:off x="304800" y="3581400"/>
            <a:ext cx="7604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Max</a:t>
            </a:r>
            <a:endParaRPr b="0" i="0" sz="1400" u="none" cap="none" strike="noStrike">
              <a:solidFill>
                <a:srgbClr val="000000"/>
              </a:solidFill>
              <a:latin typeface="Arial"/>
              <a:ea typeface="Arial"/>
              <a:cs typeface="Arial"/>
              <a:sym typeface="Arial"/>
            </a:endParaRPr>
          </a:p>
        </p:txBody>
      </p:sp>
      <p:cxnSp>
        <p:nvCxnSpPr>
          <p:cNvPr id="4441" name="Google Shape;4441;p310"/>
          <p:cNvCxnSpPr/>
          <p:nvPr/>
        </p:nvCxnSpPr>
        <p:spPr>
          <a:xfrm flipH="1" rot="10800000">
            <a:off x="838200" y="3886200"/>
            <a:ext cx="457200" cy="990600"/>
          </a:xfrm>
          <a:prstGeom prst="straightConnector1">
            <a:avLst/>
          </a:prstGeom>
          <a:noFill/>
          <a:ln cap="flat" cmpd="sng" w="41275">
            <a:solidFill>
              <a:srgbClr val="FF0000"/>
            </a:solidFill>
            <a:prstDash val="solid"/>
            <a:round/>
            <a:headEnd len="sm" w="sm" type="none"/>
            <a:tailEnd len="lg" w="lg" type="stealth"/>
          </a:ln>
        </p:spPr>
      </p:cxnSp>
      <p:cxnSp>
        <p:nvCxnSpPr>
          <p:cNvPr id="4442" name="Google Shape;4442;p310"/>
          <p:cNvCxnSpPr/>
          <p:nvPr/>
        </p:nvCxnSpPr>
        <p:spPr>
          <a:xfrm flipH="1" rot="10800000">
            <a:off x="2971800" y="1828800"/>
            <a:ext cx="1371600" cy="838200"/>
          </a:xfrm>
          <a:prstGeom prst="straightConnector1">
            <a:avLst/>
          </a:prstGeom>
          <a:noFill/>
          <a:ln cap="flat" cmpd="sng" w="41275">
            <a:solidFill>
              <a:srgbClr val="FF0000"/>
            </a:solidFill>
            <a:prstDash val="solid"/>
            <a:round/>
            <a:headEnd len="sm" w="sm" type="none"/>
            <a:tailEnd len="lg" w="lg" type="stealth"/>
          </a:ln>
        </p:spPr>
      </p:cxnSp>
      <p:cxnSp>
        <p:nvCxnSpPr>
          <p:cNvPr id="4443" name="Google Shape;4443;p310"/>
          <p:cNvCxnSpPr/>
          <p:nvPr/>
        </p:nvCxnSpPr>
        <p:spPr>
          <a:xfrm>
            <a:off x="1295400" y="3962400"/>
            <a:ext cx="457200" cy="914400"/>
          </a:xfrm>
          <a:prstGeom prst="straightConnector1">
            <a:avLst/>
          </a:prstGeom>
          <a:noFill/>
          <a:ln cap="flat" cmpd="sng" w="41275">
            <a:solidFill>
              <a:srgbClr val="FF0000"/>
            </a:solidFill>
            <a:prstDash val="solid"/>
            <a:round/>
            <a:headEnd len="sm" w="sm" type="none"/>
            <a:tailEnd len="lg" w="lg" type="stealth"/>
          </a:ln>
        </p:spPr>
      </p:cxnSp>
      <p:cxnSp>
        <p:nvCxnSpPr>
          <p:cNvPr id="4444" name="Google Shape;4444;p310"/>
          <p:cNvCxnSpPr/>
          <p:nvPr/>
        </p:nvCxnSpPr>
        <p:spPr>
          <a:xfrm rot="10800000">
            <a:off x="1295400" y="3886200"/>
            <a:ext cx="457200" cy="990600"/>
          </a:xfrm>
          <a:prstGeom prst="straightConnector1">
            <a:avLst/>
          </a:prstGeom>
          <a:noFill/>
          <a:ln cap="flat" cmpd="sng" w="41275">
            <a:solidFill>
              <a:srgbClr val="FF0000"/>
            </a:solidFill>
            <a:prstDash val="solid"/>
            <a:round/>
            <a:headEnd len="sm" w="sm" type="none"/>
            <a:tailEnd len="lg" w="lg" type="stealth"/>
          </a:ln>
        </p:spPr>
      </p:cxnSp>
      <p:cxnSp>
        <p:nvCxnSpPr>
          <p:cNvPr id="4445" name="Google Shape;4445;p310"/>
          <p:cNvCxnSpPr/>
          <p:nvPr/>
        </p:nvCxnSpPr>
        <p:spPr>
          <a:xfrm flipH="1" rot="10800000">
            <a:off x="1447800" y="2895600"/>
            <a:ext cx="1219200" cy="762000"/>
          </a:xfrm>
          <a:prstGeom prst="straightConnector1">
            <a:avLst/>
          </a:prstGeom>
          <a:noFill/>
          <a:ln cap="flat" cmpd="sng" w="41275">
            <a:solidFill>
              <a:srgbClr val="FF0000"/>
            </a:solidFill>
            <a:prstDash val="solid"/>
            <a:round/>
            <a:headEnd len="sm" w="sm" type="none"/>
            <a:tailEnd len="lg" w="lg" type="stealth"/>
          </a:ln>
        </p:spPr>
      </p:cxnSp>
      <p:cxnSp>
        <p:nvCxnSpPr>
          <p:cNvPr id="4446" name="Google Shape;4446;p310"/>
          <p:cNvCxnSpPr/>
          <p:nvPr/>
        </p:nvCxnSpPr>
        <p:spPr>
          <a:xfrm flipH="1" rot="10800000">
            <a:off x="7162800" y="3810000"/>
            <a:ext cx="304800" cy="1066800"/>
          </a:xfrm>
          <a:prstGeom prst="straightConnector1">
            <a:avLst/>
          </a:prstGeom>
          <a:noFill/>
          <a:ln cap="flat" cmpd="sng" w="41275">
            <a:solidFill>
              <a:srgbClr val="FF0000"/>
            </a:solidFill>
            <a:prstDash val="solid"/>
            <a:round/>
            <a:headEnd len="sm" w="sm" type="none"/>
            <a:tailEnd len="lg" w="lg" type="stealth"/>
          </a:ln>
        </p:spPr>
      </p:cxnSp>
      <p:cxnSp>
        <p:nvCxnSpPr>
          <p:cNvPr id="4447" name="Google Shape;4447;p310"/>
          <p:cNvCxnSpPr/>
          <p:nvPr/>
        </p:nvCxnSpPr>
        <p:spPr>
          <a:xfrm flipH="1" rot="10800000">
            <a:off x="4953000" y="3733800"/>
            <a:ext cx="228600" cy="1143000"/>
          </a:xfrm>
          <a:prstGeom prst="straightConnector1">
            <a:avLst/>
          </a:prstGeom>
          <a:noFill/>
          <a:ln cap="flat" cmpd="sng" w="41275">
            <a:solidFill>
              <a:srgbClr val="FF0000"/>
            </a:solidFill>
            <a:prstDash val="solid"/>
            <a:round/>
            <a:headEnd len="sm" w="sm" type="none"/>
            <a:tailEnd len="lg" w="lg" type="stealth"/>
          </a:ln>
        </p:spPr>
      </p:cxnSp>
      <p:cxnSp>
        <p:nvCxnSpPr>
          <p:cNvPr id="4448" name="Google Shape;4448;p310"/>
          <p:cNvCxnSpPr/>
          <p:nvPr/>
        </p:nvCxnSpPr>
        <p:spPr>
          <a:xfrm flipH="1" rot="10800000">
            <a:off x="3200400" y="3810000"/>
            <a:ext cx="381000" cy="990600"/>
          </a:xfrm>
          <a:prstGeom prst="straightConnector1">
            <a:avLst/>
          </a:prstGeom>
          <a:noFill/>
          <a:ln cap="flat" cmpd="sng" w="41275">
            <a:solidFill>
              <a:srgbClr val="FF0000"/>
            </a:solidFill>
            <a:prstDash val="solid"/>
            <a:round/>
            <a:headEnd len="sm" w="sm" type="none"/>
            <a:tailEnd len="lg" w="lg" type="stealth"/>
          </a:ln>
        </p:spPr>
      </p:cxnSp>
      <p:cxnSp>
        <p:nvCxnSpPr>
          <p:cNvPr id="4449" name="Google Shape;4449;p310"/>
          <p:cNvCxnSpPr/>
          <p:nvPr/>
        </p:nvCxnSpPr>
        <p:spPr>
          <a:xfrm flipH="1" rot="10800000">
            <a:off x="5334000" y="2819400"/>
            <a:ext cx="533400" cy="762000"/>
          </a:xfrm>
          <a:prstGeom prst="straightConnector1">
            <a:avLst/>
          </a:prstGeom>
          <a:noFill/>
          <a:ln cap="flat" cmpd="sng" w="41275">
            <a:solidFill>
              <a:srgbClr val="FF0000"/>
            </a:solidFill>
            <a:prstDash val="solid"/>
            <a:round/>
            <a:headEnd len="sm" w="sm" type="none"/>
            <a:tailEnd len="lg" w="lg" type="stealth"/>
          </a:ln>
        </p:spPr>
      </p:cxnSp>
      <p:cxnSp>
        <p:nvCxnSpPr>
          <p:cNvPr id="4450" name="Google Shape;4450;p310"/>
          <p:cNvCxnSpPr/>
          <p:nvPr/>
        </p:nvCxnSpPr>
        <p:spPr>
          <a:xfrm>
            <a:off x="4419600" y="1828800"/>
            <a:ext cx="1447800" cy="838200"/>
          </a:xfrm>
          <a:prstGeom prst="straightConnector1">
            <a:avLst/>
          </a:prstGeom>
          <a:noFill/>
          <a:ln cap="flat" cmpd="sng" w="41275">
            <a:solidFill>
              <a:srgbClr val="FF0000"/>
            </a:solidFill>
            <a:prstDash val="solid"/>
            <a:round/>
            <a:headEnd len="sm" w="sm" type="none"/>
            <a:tailEnd len="lg" w="lg" type="stealth"/>
          </a:ln>
        </p:spPr>
      </p:cxnSp>
      <p:cxnSp>
        <p:nvCxnSpPr>
          <p:cNvPr id="4451" name="Google Shape;4451;p310"/>
          <p:cNvCxnSpPr/>
          <p:nvPr/>
        </p:nvCxnSpPr>
        <p:spPr>
          <a:xfrm>
            <a:off x="2895600" y="2819400"/>
            <a:ext cx="685800" cy="762000"/>
          </a:xfrm>
          <a:prstGeom prst="straightConnector1">
            <a:avLst/>
          </a:prstGeom>
          <a:noFill/>
          <a:ln cap="flat" cmpd="sng" w="41275">
            <a:solidFill>
              <a:srgbClr val="FF0000"/>
            </a:solidFill>
            <a:prstDash val="solid"/>
            <a:round/>
            <a:headEnd len="sm" w="sm" type="none"/>
            <a:tailEnd len="lg" w="lg" type="stealth"/>
          </a:ln>
        </p:spPr>
      </p:cxnSp>
      <p:cxnSp>
        <p:nvCxnSpPr>
          <p:cNvPr id="4452" name="Google Shape;4452;p310"/>
          <p:cNvCxnSpPr/>
          <p:nvPr/>
        </p:nvCxnSpPr>
        <p:spPr>
          <a:xfrm>
            <a:off x="6019800" y="2743200"/>
            <a:ext cx="1447800" cy="838200"/>
          </a:xfrm>
          <a:prstGeom prst="straightConnector1">
            <a:avLst/>
          </a:prstGeom>
          <a:noFill/>
          <a:ln cap="flat" cmpd="sng" w="41275">
            <a:solidFill>
              <a:srgbClr val="FF0000"/>
            </a:solidFill>
            <a:prstDash val="solid"/>
            <a:round/>
            <a:headEnd len="sm" w="sm" type="none"/>
            <a:tailEnd len="lg" w="lg" type="stealth"/>
          </a:ln>
        </p:spPr>
      </p:cxnSp>
      <p:cxnSp>
        <p:nvCxnSpPr>
          <p:cNvPr id="4453" name="Google Shape;4453;p310"/>
          <p:cNvCxnSpPr/>
          <p:nvPr/>
        </p:nvCxnSpPr>
        <p:spPr>
          <a:xfrm>
            <a:off x="3657600" y="3810000"/>
            <a:ext cx="381000" cy="990600"/>
          </a:xfrm>
          <a:prstGeom prst="straightConnector1">
            <a:avLst/>
          </a:prstGeom>
          <a:noFill/>
          <a:ln cap="flat" cmpd="sng" w="41275">
            <a:solidFill>
              <a:srgbClr val="FF0000"/>
            </a:solidFill>
            <a:prstDash val="solid"/>
            <a:round/>
            <a:headEnd len="sm" w="sm" type="none"/>
            <a:tailEnd len="lg" w="lg" type="stealth"/>
          </a:ln>
        </p:spPr>
      </p:cxnSp>
      <p:cxnSp>
        <p:nvCxnSpPr>
          <p:cNvPr id="4454" name="Google Shape;4454;p310"/>
          <p:cNvCxnSpPr/>
          <p:nvPr/>
        </p:nvCxnSpPr>
        <p:spPr>
          <a:xfrm>
            <a:off x="7543800" y="3886200"/>
            <a:ext cx="381000" cy="990600"/>
          </a:xfrm>
          <a:prstGeom prst="straightConnector1">
            <a:avLst/>
          </a:prstGeom>
          <a:noFill/>
          <a:ln cap="flat" cmpd="sng" w="41275">
            <a:solidFill>
              <a:srgbClr val="FF0000"/>
            </a:solidFill>
            <a:prstDash val="solid"/>
            <a:round/>
            <a:headEnd len="sm" w="sm" type="none"/>
            <a:tailEnd len="lg" w="lg" type="stealth"/>
          </a:ln>
        </p:spPr>
      </p:cxnSp>
      <p:cxnSp>
        <p:nvCxnSpPr>
          <p:cNvPr id="4455" name="Google Shape;4455;p310"/>
          <p:cNvCxnSpPr/>
          <p:nvPr/>
        </p:nvCxnSpPr>
        <p:spPr>
          <a:xfrm>
            <a:off x="5257800" y="3886200"/>
            <a:ext cx="381000" cy="990600"/>
          </a:xfrm>
          <a:prstGeom prst="straightConnector1">
            <a:avLst/>
          </a:prstGeom>
          <a:noFill/>
          <a:ln cap="flat" cmpd="sng" w="41275">
            <a:solidFill>
              <a:srgbClr val="FF0000"/>
            </a:solidFill>
            <a:prstDash val="solid"/>
            <a:round/>
            <a:headEnd len="sm" w="sm" type="none"/>
            <a:tailEnd len="lg" w="lg" type="stealth"/>
          </a:ln>
        </p:spPr>
      </p:cxnSp>
      <p:cxnSp>
        <p:nvCxnSpPr>
          <p:cNvPr id="4456" name="Google Shape;4456;p310"/>
          <p:cNvCxnSpPr/>
          <p:nvPr/>
        </p:nvCxnSpPr>
        <p:spPr>
          <a:xfrm flipH="1">
            <a:off x="5334000" y="2819400"/>
            <a:ext cx="533400" cy="762000"/>
          </a:xfrm>
          <a:prstGeom prst="straightConnector1">
            <a:avLst/>
          </a:prstGeom>
          <a:noFill/>
          <a:ln cap="flat" cmpd="sng" w="41275">
            <a:solidFill>
              <a:srgbClr val="FF0000"/>
            </a:solidFill>
            <a:prstDash val="solid"/>
            <a:round/>
            <a:headEnd len="sm" w="sm" type="none"/>
            <a:tailEnd len="lg" w="lg" type="stealth"/>
          </a:ln>
        </p:spPr>
      </p:cxnSp>
      <p:cxnSp>
        <p:nvCxnSpPr>
          <p:cNvPr id="4457" name="Google Shape;4457;p310"/>
          <p:cNvCxnSpPr/>
          <p:nvPr/>
        </p:nvCxnSpPr>
        <p:spPr>
          <a:xfrm rot="10800000">
            <a:off x="2895600" y="2819400"/>
            <a:ext cx="609600" cy="685800"/>
          </a:xfrm>
          <a:prstGeom prst="straightConnector1">
            <a:avLst/>
          </a:prstGeom>
          <a:noFill/>
          <a:ln cap="flat" cmpd="sng" w="41275">
            <a:solidFill>
              <a:srgbClr val="FF0000"/>
            </a:solidFill>
            <a:prstDash val="solid"/>
            <a:round/>
            <a:headEnd len="sm" w="sm" type="none"/>
            <a:tailEnd len="lg" w="lg" type="stealth"/>
          </a:ln>
        </p:spPr>
      </p:cxnSp>
      <p:cxnSp>
        <p:nvCxnSpPr>
          <p:cNvPr id="4458" name="Google Shape;4458;p310"/>
          <p:cNvCxnSpPr/>
          <p:nvPr/>
        </p:nvCxnSpPr>
        <p:spPr>
          <a:xfrm flipH="1">
            <a:off x="7162800" y="3886200"/>
            <a:ext cx="304800" cy="990600"/>
          </a:xfrm>
          <a:prstGeom prst="straightConnector1">
            <a:avLst/>
          </a:prstGeom>
          <a:noFill/>
          <a:ln cap="flat" cmpd="sng" w="41275">
            <a:solidFill>
              <a:srgbClr val="FF0000"/>
            </a:solidFill>
            <a:prstDash val="solid"/>
            <a:round/>
            <a:headEnd len="sm" w="sm" type="none"/>
            <a:tailEnd len="lg" w="lg" type="stealth"/>
          </a:ln>
        </p:spPr>
      </p:cxnSp>
      <p:cxnSp>
        <p:nvCxnSpPr>
          <p:cNvPr id="4459" name="Google Shape;4459;p310"/>
          <p:cNvCxnSpPr/>
          <p:nvPr/>
        </p:nvCxnSpPr>
        <p:spPr>
          <a:xfrm flipH="1">
            <a:off x="4953000" y="3810000"/>
            <a:ext cx="228600" cy="1066800"/>
          </a:xfrm>
          <a:prstGeom prst="straightConnector1">
            <a:avLst/>
          </a:prstGeom>
          <a:noFill/>
          <a:ln cap="flat" cmpd="sng" w="41275">
            <a:solidFill>
              <a:srgbClr val="FF0000"/>
            </a:solidFill>
            <a:prstDash val="solid"/>
            <a:round/>
            <a:headEnd len="sm" w="sm" type="none"/>
            <a:tailEnd len="lg" w="lg" type="stealth"/>
          </a:ln>
        </p:spPr>
      </p:cxnSp>
      <p:cxnSp>
        <p:nvCxnSpPr>
          <p:cNvPr id="4460" name="Google Shape;4460;p310"/>
          <p:cNvCxnSpPr/>
          <p:nvPr/>
        </p:nvCxnSpPr>
        <p:spPr>
          <a:xfrm flipH="1">
            <a:off x="3200400" y="3810000"/>
            <a:ext cx="381000" cy="990600"/>
          </a:xfrm>
          <a:prstGeom prst="straightConnector1">
            <a:avLst/>
          </a:prstGeom>
          <a:noFill/>
          <a:ln cap="flat" cmpd="sng" w="41275">
            <a:solidFill>
              <a:srgbClr val="FF0000"/>
            </a:solidFill>
            <a:prstDash val="solid"/>
            <a:round/>
            <a:headEnd len="sm" w="sm" type="none"/>
            <a:tailEnd len="lg" w="lg" type="stealth"/>
          </a:ln>
        </p:spPr>
      </p:cxnSp>
      <p:cxnSp>
        <p:nvCxnSpPr>
          <p:cNvPr id="4461" name="Google Shape;4461;p310"/>
          <p:cNvCxnSpPr/>
          <p:nvPr/>
        </p:nvCxnSpPr>
        <p:spPr>
          <a:xfrm rot="10800000">
            <a:off x="7543800" y="3886200"/>
            <a:ext cx="381000" cy="990600"/>
          </a:xfrm>
          <a:prstGeom prst="straightConnector1">
            <a:avLst/>
          </a:prstGeom>
          <a:noFill/>
          <a:ln cap="flat" cmpd="sng" w="41275">
            <a:solidFill>
              <a:srgbClr val="FF0000"/>
            </a:solidFill>
            <a:prstDash val="solid"/>
            <a:round/>
            <a:headEnd len="sm" w="sm" type="none"/>
            <a:tailEnd len="lg" w="lg" type="stealth"/>
          </a:ln>
        </p:spPr>
      </p:cxnSp>
      <p:cxnSp>
        <p:nvCxnSpPr>
          <p:cNvPr id="4462" name="Google Shape;4462;p310"/>
          <p:cNvCxnSpPr/>
          <p:nvPr/>
        </p:nvCxnSpPr>
        <p:spPr>
          <a:xfrm rot="10800000">
            <a:off x="5257800" y="3962400"/>
            <a:ext cx="381000" cy="914400"/>
          </a:xfrm>
          <a:prstGeom prst="straightConnector1">
            <a:avLst/>
          </a:prstGeom>
          <a:noFill/>
          <a:ln cap="flat" cmpd="sng" w="41275">
            <a:solidFill>
              <a:srgbClr val="FF0000"/>
            </a:solidFill>
            <a:prstDash val="solid"/>
            <a:round/>
            <a:headEnd len="sm" w="sm" type="none"/>
            <a:tailEnd len="lg" w="lg" type="stealth"/>
          </a:ln>
        </p:spPr>
      </p:cxnSp>
      <p:cxnSp>
        <p:nvCxnSpPr>
          <p:cNvPr id="4463" name="Google Shape;4463;p310"/>
          <p:cNvCxnSpPr/>
          <p:nvPr/>
        </p:nvCxnSpPr>
        <p:spPr>
          <a:xfrm rot="10800000">
            <a:off x="3657600" y="3886200"/>
            <a:ext cx="381000" cy="838200"/>
          </a:xfrm>
          <a:prstGeom prst="straightConnector1">
            <a:avLst/>
          </a:prstGeom>
          <a:noFill/>
          <a:ln cap="flat" cmpd="sng" w="41275">
            <a:solidFill>
              <a:srgbClr val="FF0000"/>
            </a:solidFill>
            <a:prstDash val="solid"/>
            <a:round/>
            <a:headEnd len="sm" w="sm" type="none"/>
            <a:tailEnd len="lg" w="lg" type="stealth"/>
          </a:ln>
        </p:spPr>
      </p:cxnSp>
      <p:cxnSp>
        <p:nvCxnSpPr>
          <p:cNvPr id="4464" name="Google Shape;4464;p310"/>
          <p:cNvCxnSpPr/>
          <p:nvPr/>
        </p:nvCxnSpPr>
        <p:spPr>
          <a:xfrm rot="10800000">
            <a:off x="6019800" y="2743200"/>
            <a:ext cx="1371600" cy="838200"/>
          </a:xfrm>
          <a:prstGeom prst="straightConnector1">
            <a:avLst/>
          </a:prstGeom>
          <a:noFill/>
          <a:ln cap="flat" cmpd="sng" w="41275">
            <a:solidFill>
              <a:srgbClr val="FF0000"/>
            </a:solidFill>
            <a:prstDash val="solid"/>
            <a:round/>
            <a:headEnd len="sm" w="sm" type="none"/>
            <a:tailEnd len="lg" w="lg" type="stealth"/>
          </a:ln>
        </p:spPr>
      </p:cxnSp>
      <p:cxnSp>
        <p:nvCxnSpPr>
          <p:cNvPr id="4465" name="Google Shape;4465;p310"/>
          <p:cNvCxnSpPr/>
          <p:nvPr/>
        </p:nvCxnSpPr>
        <p:spPr>
          <a:xfrm rot="10800000">
            <a:off x="4419600" y="1905000"/>
            <a:ext cx="1371600" cy="685800"/>
          </a:xfrm>
          <a:prstGeom prst="straightConnector1">
            <a:avLst/>
          </a:prstGeom>
          <a:noFill/>
          <a:ln cap="flat" cmpd="sng" w="41275">
            <a:solidFill>
              <a:srgbClr val="FF0000"/>
            </a:solidFill>
            <a:prstDash val="solid"/>
            <a:round/>
            <a:headEnd len="sm" w="sm" type="none"/>
            <a:tailEnd len="lg" w="lg" type="stealth"/>
          </a:ln>
        </p:spPr>
      </p:cxnSp>
      <p:sp>
        <p:nvSpPr>
          <p:cNvPr id="4466" name="Google Shape;4466;p310"/>
          <p:cNvSpPr/>
          <p:nvPr/>
        </p:nvSpPr>
        <p:spPr>
          <a:xfrm>
            <a:off x="4648200" y="5257800"/>
            <a:ext cx="609600" cy="609600"/>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67" name="Google Shape;4467;p310"/>
          <p:cNvSpPr/>
          <p:nvPr/>
        </p:nvSpPr>
        <p:spPr>
          <a:xfrm>
            <a:off x="5410200" y="5257800"/>
            <a:ext cx="609600" cy="609600"/>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68" name="Google Shape;4468;p310"/>
          <p:cNvSpPr/>
          <p:nvPr/>
        </p:nvSpPr>
        <p:spPr>
          <a:xfrm>
            <a:off x="6781800" y="5257800"/>
            <a:ext cx="609600" cy="609600"/>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69" name="Google Shape;4469;p310"/>
          <p:cNvSpPr/>
          <p:nvPr/>
        </p:nvSpPr>
        <p:spPr>
          <a:xfrm>
            <a:off x="7620000" y="5257800"/>
            <a:ext cx="609600" cy="609600"/>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70" name="Google Shape;4470;p310"/>
          <p:cNvSpPr/>
          <p:nvPr/>
        </p:nvSpPr>
        <p:spPr>
          <a:xfrm>
            <a:off x="2819400" y="5257800"/>
            <a:ext cx="609600" cy="609600"/>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71" name="Google Shape;4471;p310"/>
          <p:cNvSpPr/>
          <p:nvPr/>
        </p:nvSpPr>
        <p:spPr>
          <a:xfrm>
            <a:off x="3657600" y="5257800"/>
            <a:ext cx="609600" cy="609600"/>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72" name="Google Shape;4472;p310"/>
          <p:cNvSpPr/>
          <p:nvPr/>
        </p:nvSpPr>
        <p:spPr>
          <a:xfrm>
            <a:off x="1447800" y="5257800"/>
            <a:ext cx="609600" cy="609600"/>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73" name="Google Shape;4473;p310"/>
          <p:cNvSpPr/>
          <p:nvPr/>
        </p:nvSpPr>
        <p:spPr>
          <a:xfrm>
            <a:off x="1600200" y="3810000"/>
            <a:ext cx="3540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4474" name="Google Shape;4474;p310"/>
          <p:cNvSpPr/>
          <p:nvPr/>
        </p:nvSpPr>
        <p:spPr>
          <a:xfrm>
            <a:off x="3276600" y="2590800"/>
            <a:ext cx="3540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4475" name="Google Shape;4475;p310"/>
          <p:cNvSpPr/>
          <p:nvPr/>
        </p:nvSpPr>
        <p:spPr>
          <a:xfrm>
            <a:off x="5105400" y="1524000"/>
            <a:ext cx="3540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4476" name="Google Shape;4476;p310"/>
          <p:cNvSpPr/>
          <p:nvPr/>
        </p:nvSpPr>
        <p:spPr>
          <a:xfrm>
            <a:off x="8077200" y="3505200"/>
            <a:ext cx="3540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
        <p:nvSpPr>
          <p:cNvPr id="4477" name="Google Shape;4477;p310"/>
          <p:cNvSpPr/>
          <p:nvPr/>
        </p:nvSpPr>
        <p:spPr>
          <a:xfrm>
            <a:off x="7696200" y="3505200"/>
            <a:ext cx="3540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0</a:t>
            </a:r>
            <a:endParaRPr b="0" i="0" sz="1400" u="none" cap="none" strike="noStrike">
              <a:solidFill>
                <a:srgbClr val="000000"/>
              </a:solidFill>
              <a:latin typeface="Arial"/>
              <a:ea typeface="Arial"/>
              <a:cs typeface="Arial"/>
              <a:sym typeface="Arial"/>
            </a:endParaRPr>
          </a:p>
        </p:txBody>
      </p:sp>
      <p:sp>
        <p:nvSpPr>
          <p:cNvPr id="4478" name="Google Shape;4478;p310"/>
          <p:cNvSpPr/>
          <p:nvPr/>
        </p:nvSpPr>
        <p:spPr>
          <a:xfrm>
            <a:off x="6096000" y="2362200"/>
            <a:ext cx="3540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4479" name="Google Shape;4479;p310"/>
          <p:cNvSpPr/>
          <p:nvPr/>
        </p:nvSpPr>
        <p:spPr>
          <a:xfrm>
            <a:off x="5410200" y="3581400"/>
            <a:ext cx="3540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4480" name="Google Shape;4480;p310"/>
          <p:cNvSpPr/>
          <p:nvPr/>
        </p:nvSpPr>
        <p:spPr>
          <a:xfrm>
            <a:off x="4724400" y="1524000"/>
            <a:ext cx="3540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4481" name="Google Shape;4481;p310"/>
          <p:cNvSpPr/>
          <p:nvPr/>
        </p:nvSpPr>
        <p:spPr>
          <a:xfrm>
            <a:off x="3657600" y="2590800"/>
            <a:ext cx="3540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4482" name="Google Shape;4482;p310"/>
          <p:cNvSpPr/>
          <p:nvPr/>
        </p:nvSpPr>
        <p:spPr>
          <a:xfrm>
            <a:off x="4191000" y="3505200"/>
            <a:ext cx="3540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4483" name="Google Shape;4483;p310"/>
          <p:cNvSpPr/>
          <p:nvPr/>
        </p:nvSpPr>
        <p:spPr>
          <a:xfrm>
            <a:off x="3810000" y="3505200"/>
            <a:ext cx="354013" cy="45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grpSp>
        <p:nvGrpSpPr>
          <p:cNvPr id="4484" name="Google Shape;4484;p310"/>
          <p:cNvGrpSpPr/>
          <p:nvPr/>
        </p:nvGrpSpPr>
        <p:grpSpPr>
          <a:xfrm>
            <a:off x="3810000" y="3581400"/>
            <a:ext cx="381000" cy="381000"/>
            <a:chOff x="4752" y="1440"/>
            <a:chExt cx="240" cy="240"/>
          </a:xfrm>
        </p:grpSpPr>
        <p:cxnSp>
          <p:nvCxnSpPr>
            <p:cNvPr id="4485" name="Google Shape;4485;p310"/>
            <p:cNvCxnSpPr/>
            <p:nvPr/>
          </p:nvCxnSpPr>
          <p:spPr>
            <a:xfrm flipH="1" rot="10800000">
              <a:off x="4752" y="1440"/>
              <a:ext cx="192" cy="240"/>
            </a:xfrm>
            <a:prstGeom prst="straightConnector1">
              <a:avLst/>
            </a:prstGeom>
            <a:noFill/>
            <a:ln cap="flat" cmpd="sng" w="12700">
              <a:solidFill>
                <a:schemeClr val="dk1"/>
              </a:solidFill>
              <a:prstDash val="solid"/>
              <a:round/>
              <a:headEnd len="sm" w="sm" type="none"/>
              <a:tailEnd len="sm" w="sm" type="none"/>
            </a:ln>
          </p:spPr>
        </p:cxnSp>
        <p:cxnSp>
          <p:nvCxnSpPr>
            <p:cNvPr id="4486" name="Google Shape;4486;p310"/>
            <p:cNvCxnSpPr/>
            <p:nvPr/>
          </p:nvCxnSpPr>
          <p:spPr>
            <a:xfrm>
              <a:off x="4752" y="1440"/>
              <a:ext cx="240" cy="240"/>
            </a:xfrm>
            <a:prstGeom prst="straightConnector1">
              <a:avLst/>
            </a:prstGeom>
            <a:noFill/>
            <a:ln cap="flat" cmpd="sng" w="12700">
              <a:solidFill>
                <a:schemeClr val="dk1"/>
              </a:solidFill>
              <a:prstDash val="solid"/>
              <a:round/>
              <a:headEnd len="sm" w="sm" type="none"/>
              <a:tailEnd len="sm" w="sm" type="none"/>
            </a:ln>
          </p:spPr>
        </p:cxnSp>
      </p:grpSp>
      <p:grpSp>
        <p:nvGrpSpPr>
          <p:cNvPr id="4487" name="Google Shape;4487;p310"/>
          <p:cNvGrpSpPr/>
          <p:nvPr/>
        </p:nvGrpSpPr>
        <p:grpSpPr>
          <a:xfrm>
            <a:off x="3276600" y="2590800"/>
            <a:ext cx="381000" cy="381000"/>
            <a:chOff x="4752" y="1440"/>
            <a:chExt cx="240" cy="240"/>
          </a:xfrm>
        </p:grpSpPr>
        <p:cxnSp>
          <p:nvCxnSpPr>
            <p:cNvPr id="4488" name="Google Shape;4488;p310"/>
            <p:cNvCxnSpPr/>
            <p:nvPr/>
          </p:nvCxnSpPr>
          <p:spPr>
            <a:xfrm flipH="1" rot="10800000">
              <a:off x="4752" y="1440"/>
              <a:ext cx="192" cy="240"/>
            </a:xfrm>
            <a:prstGeom prst="straightConnector1">
              <a:avLst/>
            </a:prstGeom>
            <a:noFill/>
            <a:ln cap="flat" cmpd="sng" w="12700">
              <a:solidFill>
                <a:schemeClr val="dk1"/>
              </a:solidFill>
              <a:prstDash val="solid"/>
              <a:round/>
              <a:headEnd len="sm" w="sm" type="none"/>
              <a:tailEnd len="sm" w="sm" type="none"/>
            </a:ln>
          </p:spPr>
        </p:cxnSp>
        <p:cxnSp>
          <p:nvCxnSpPr>
            <p:cNvPr id="4489" name="Google Shape;4489;p310"/>
            <p:cNvCxnSpPr/>
            <p:nvPr/>
          </p:nvCxnSpPr>
          <p:spPr>
            <a:xfrm>
              <a:off x="4752" y="1440"/>
              <a:ext cx="240" cy="240"/>
            </a:xfrm>
            <a:prstGeom prst="straightConnector1">
              <a:avLst/>
            </a:prstGeom>
            <a:noFill/>
            <a:ln cap="flat" cmpd="sng" w="12700">
              <a:solidFill>
                <a:schemeClr val="dk1"/>
              </a:solidFill>
              <a:prstDash val="solid"/>
              <a:round/>
              <a:headEnd len="sm" w="sm" type="none"/>
              <a:tailEnd len="sm" w="sm" type="none"/>
            </a:ln>
          </p:spPr>
        </p:cxnSp>
      </p:grpSp>
      <p:grpSp>
        <p:nvGrpSpPr>
          <p:cNvPr id="4490" name="Google Shape;4490;p310"/>
          <p:cNvGrpSpPr/>
          <p:nvPr/>
        </p:nvGrpSpPr>
        <p:grpSpPr>
          <a:xfrm>
            <a:off x="4724400" y="1524000"/>
            <a:ext cx="381000" cy="381000"/>
            <a:chOff x="4752" y="1440"/>
            <a:chExt cx="240" cy="240"/>
          </a:xfrm>
        </p:grpSpPr>
        <p:cxnSp>
          <p:nvCxnSpPr>
            <p:cNvPr id="4491" name="Google Shape;4491;p310"/>
            <p:cNvCxnSpPr/>
            <p:nvPr/>
          </p:nvCxnSpPr>
          <p:spPr>
            <a:xfrm flipH="1" rot="10800000">
              <a:off x="4752" y="1440"/>
              <a:ext cx="192" cy="240"/>
            </a:xfrm>
            <a:prstGeom prst="straightConnector1">
              <a:avLst/>
            </a:prstGeom>
            <a:noFill/>
            <a:ln cap="flat" cmpd="sng" w="12700">
              <a:solidFill>
                <a:schemeClr val="dk1"/>
              </a:solidFill>
              <a:prstDash val="solid"/>
              <a:round/>
              <a:headEnd len="sm" w="sm" type="none"/>
              <a:tailEnd len="sm" w="sm" type="none"/>
            </a:ln>
          </p:spPr>
        </p:cxnSp>
        <p:cxnSp>
          <p:nvCxnSpPr>
            <p:cNvPr id="4492" name="Google Shape;4492;p310"/>
            <p:cNvCxnSpPr/>
            <p:nvPr/>
          </p:nvCxnSpPr>
          <p:spPr>
            <a:xfrm>
              <a:off x="4752" y="1440"/>
              <a:ext cx="240" cy="240"/>
            </a:xfrm>
            <a:prstGeom prst="straightConnector1">
              <a:avLst/>
            </a:prstGeom>
            <a:noFill/>
            <a:ln cap="flat" cmpd="sng" w="12700">
              <a:solidFill>
                <a:schemeClr val="dk1"/>
              </a:solidFill>
              <a:prstDash val="solid"/>
              <a:round/>
              <a:headEnd len="sm" w="sm" type="none"/>
              <a:tailEnd len="sm" w="sm" type="none"/>
            </a:ln>
          </p:spPr>
        </p:cxnSp>
      </p:grpSp>
      <p:grpSp>
        <p:nvGrpSpPr>
          <p:cNvPr id="4493" name="Google Shape;4493;p310"/>
          <p:cNvGrpSpPr/>
          <p:nvPr/>
        </p:nvGrpSpPr>
        <p:grpSpPr>
          <a:xfrm>
            <a:off x="7696200" y="3581400"/>
            <a:ext cx="381000" cy="381000"/>
            <a:chOff x="4752" y="1440"/>
            <a:chExt cx="240" cy="240"/>
          </a:xfrm>
        </p:grpSpPr>
        <p:cxnSp>
          <p:nvCxnSpPr>
            <p:cNvPr id="4494" name="Google Shape;4494;p310"/>
            <p:cNvCxnSpPr/>
            <p:nvPr/>
          </p:nvCxnSpPr>
          <p:spPr>
            <a:xfrm flipH="1" rot="10800000">
              <a:off x="4752" y="1440"/>
              <a:ext cx="192" cy="240"/>
            </a:xfrm>
            <a:prstGeom prst="straightConnector1">
              <a:avLst/>
            </a:prstGeom>
            <a:noFill/>
            <a:ln cap="flat" cmpd="sng" w="12700">
              <a:solidFill>
                <a:schemeClr val="dk1"/>
              </a:solidFill>
              <a:prstDash val="solid"/>
              <a:round/>
              <a:headEnd len="sm" w="sm" type="none"/>
              <a:tailEnd len="sm" w="sm" type="none"/>
            </a:ln>
          </p:spPr>
        </p:cxnSp>
        <p:cxnSp>
          <p:nvCxnSpPr>
            <p:cNvPr id="4495" name="Google Shape;4495;p310"/>
            <p:cNvCxnSpPr/>
            <p:nvPr/>
          </p:nvCxnSpPr>
          <p:spPr>
            <a:xfrm>
              <a:off x="4752" y="1440"/>
              <a:ext cx="240" cy="240"/>
            </a:xfrm>
            <a:prstGeom prst="straightConnector1">
              <a:avLst/>
            </a:prstGeom>
            <a:noFill/>
            <a:ln cap="flat" cmpd="sng" w="12700">
              <a:solidFill>
                <a:schemeClr val="dk1"/>
              </a:solidFill>
              <a:prstDash val="solid"/>
              <a:round/>
              <a:headEnd len="sm" w="sm" type="none"/>
              <a:tailEnd len="sm" w="sm" type="none"/>
            </a:ln>
          </p:spPr>
        </p:cxnSp>
      </p:grpSp>
      <p:sp>
        <p:nvSpPr>
          <p:cNvPr id="4496" name="Google Shape;4496;p310"/>
          <p:cNvSpPr txBox="1"/>
          <p:nvPr/>
        </p:nvSpPr>
        <p:spPr>
          <a:xfrm>
            <a:off x="6477000" y="1524000"/>
            <a:ext cx="2406650" cy="161607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Arial"/>
                <a:ea typeface="Arial"/>
                <a:cs typeface="Arial"/>
                <a:sym typeface="Arial"/>
              </a:rPr>
              <a:t>The computer can obtain 6 by choosing the right hand edge from the first node.</a:t>
            </a:r>
            <a:endParaRPr b="0" i="0" sz="1400" u="none" cap="none" strike="noStrike">
              <a:solidFill>
                <a:srgbClr val="000000"/>
              </a:solidFill>
              <a:latin typeface="Arial"/>
              <a:ea typeface="Arial"/>
              <a:cs typeface="Arial"/>
              <a:sym typeface="Arial"/>
            </a:endParaRPr>
          </a:p>
        </p:txBody>
      </p:sp>
      <p:sp>
        <p:nvSpPr>
          <p:cNvPr id="4497" name="Google Shape;4497;p310"/>
          <p:cNvSpPr/>
          <p:nvPr/>
        </p:nvSpPr>
        <p:spPr>
          <a:xfrm>
            <a:off x="4953000" y="1447800"/>
            <a:ext cx="609600" cy="609600"/>
          </a:xfrm>
          <a:prstGeom prst="ellipse">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4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31"/>
          <p:cNvSpPr txBox="1"/>
          <p:nvPr>
            <p:ph type="title"/>
          </p:nvPr>
        </p:nvSpPr>
        <p:spPr>
          <a:xfrm>
            <a:off x="457200" y="274638"/>
            <a:ext cx="8229600" cy="411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solidFill>
                  <a:srgbClr val="7030A0"/>
                </a:solidFill>
              </a:rPr>
              <a:t>Environment Types (cont.)</a:t>
            </a:r>
            <a:endParaRPr/>
          </a:p>
        </p:txBody>
      </p:sp>
      <p:sp>
        <p:nvSpPr>
          <p:cNvPr id="434" name="Google Shape;434;p31"/>
          <p:cNvSpPr txBox="1"/>
          <p:nvPr>
            <p:ph idx="1" type="body"/>
          </p:nvPr>
        </p:nvSpPr>
        <p:spPr>
          <a:xfrm>
            <a:off x="457200" y="762000"/>
            <a:ext cx="8229600" cy="53641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FF0000"/>
              </a:buClr>
              <a:buSzPts val="1800"/>
              <a:buChar char="•"/>
            </a:pPr>
            <a:r>
              <a:rPr b="1" lang="en-US" sz="1800">
                <a:solidFill>
                  <a:srgbClr val="FF0000"/>
                </a:solidFill>
              </a:rPr>
              <a:t>Complete vs. Incomplete</a:t>
            </a:r>
            <a:endParaRPr sz="1800">
              <a:solidFill>
                <a:srgbClr val="FF0000"/>
              </a:solidFill>
            </a:endParaRPr>
          </a:p>
          <a:p>
            <a:pPr indent="0" lvl="0" marL="0" rtl="0" algn="l">
              <a:lnSpc>
                <a:spcPct val="150000"/>
              </a:lnSpc>
              <a:spcBef>
                <a:spcPts val="360"/>
              </a:spcBef>
              <a:spcAft>
                <a:spcPts val="0"/>
              </a:spcAft>
              <a:buClr>
                <a:schemeClr val="dk1"/>
              </a:buClr>
              <a:buSzPts val="1800"/>
              <a:buFont typeface="Arial"/>
              <a:buNone/>
            </a:pPr>
            <a:r>
              <a:rPr lang="en-US" sz="1800"/>
              <a:t>Complete AI environments are those on which, at any give time, we have enough information to complete a branch of the problem. </a:t>
            </a:r>
            <a:endParaRPr/>
          </a:p>
          <a:p>
            <a:pPr indent="0" lvl="0" marL="0" rtl="0" algn="l">
              <a:lnSpc>
                <a:spcPct val="150000"/>
              </a:lnSpc>
              <a:spcBef>
                <a:spcPts val="360"/>
              </a:spcBef>
              <a:spcAft>
                <a:spcPts val="0"/>
              </a:spcAft>
              <a:buClr>
                <a:schemeClr val="dk1"/>
              </a:buClr>
              <a:buSzPts val="1800"/>
              <a:buFont typeface="Arial"/>
              <a:buNone/>
            </a:pPr>
            <a:r>
              <a:rPr lang="en-US" sz="1800"/>
              <a:t>Ex:  Chess is a classic example of a complete AI environment.</a:t>
            </a:r>
            <a:endParaRPr/>
          </a:p>
          <a:p>
            <a:pPr indent="0" lvl="0" marL="0" rtl="0" algn="l">
              <a:lnSpc>
                <a:spcPct val="150000"/>
              </a:lnSpc>
              <a:spcBef>
                <a:spcPts val="360"/>
              </a:spcBef>
              <a:spcAft>
                <a:spcPts val="0"/>
              </a:spcAft>
              <a:buClr>
                <a:schemeClr val="dk1"/>
              </a:buClr>
              <a:buSzPts val="1800"/>
              <a:buFont typeface="Arial"/>
              <a:buNone/>
            </a:pPr>
            <a:r>
              <a:rPr lang="en-US" sz="1800"/>
              <a:t>Ex:  Poker, on the other hand, is an </a:t>
            </a:r>
            <a:r>
              <a:rPr lang="en-US" sz="1800">
                <a:solidFill>
                  <a:srgbClr val="FF0000"/>
                </a:solidFill>
              </a:rPr>
              <a:t>incomplete environments </a:t>
            </a:r>
            <a:r>
              <a:rPr lang="en-US" sz="1800"/>
              <a:t>as AI strategies can’t anticipate many moves in advance and, instead, they focus on finding a good ‘equilibrium” at any given time.</a:t>
            </a:r>
            <a:endParaRPr/>
          </a:p>
          <a:p>
            <a:pPr indent="-342900" lvl="0" marL="342900" rtl="0" algn="l">
              <a:lnSpc>
                <a:spcPct val="150000"/>
              </a:lnSpc>
              <a:spcBef>
                <a:spcPts val="480"/>
              </a:spcBef>
              <a:spcAft>
                <a:spcPts val="0"/>
              </a:spcAft>
              <a:buClr>
                <a:srgbClr val="CC0000"/>
              </a:buClr>
              <a:buSzPts val="2400"/>
              <a:buChar char="•"/>
            </a:pPr>
            <a:r>
              <a:rPr lang="en-US" sz="2400">
                <a:solidFill>
                  <a:srgbClr val="CC0000"/>
                </a:solidFill>
              </a:rPr>
              <a:t>Single agent</a:t>
            </a:r>
            <a:r>
              <a:rPr lang="en-US" sz="2400"/>
              <a:t> (vs. multi-agent): </a:t>
            </a:r>
            <a:endParaRPr/>
          </a:p>
          <a:p>
            <a:pPr indent="-285750" lvl="1" marL="742950" rtl="0" algn="l">
              <a:lnSpc>
                <a:spcPct val="150000"/>
              </a:lnSpc>
              <a:spcBef>
                <a:spcPts val="360"/>
              </a:spcBef>
              <a:spcAft>
                <a:spcPts val="0"/>
              </a:spcAft>
              <a:buClr>
                <a:schemeClr val="dk1"/>
              </a:buClr>
              <a:buSzPts val="1800"/>
              <a:buChar char="–"/>
            </a:pPr>
            <a:r>
              <a:rPr lang="en-US" sz="1800"/>
              <a:t>An agent operating by itself in an environment.</a:t>
            </a:r>
            <a:endParaRPr/>
          </a:p>
          <a:p>
            <a:pPr indent="-139700" lvl="0" marL="342900" rtl="0" algn="l">
              <a:lnSpc>
                <a:spcPct val="100000"/>
              </a:lnSpc>
              <a:spcBef>
                <a:spcPts val="640"/>
              </a:spcBef>
              <a:spcAft>
                <a:spcPts val="0"/>
              </a:spcAft>
              <a:buClr>
                <a:schemeClr val="dk1"/>
              </a:buClr>
              <a:buSzPts val="3200"/>
              <a:buNone/>
            </a:pPr>
            <a:r>
              <a:t/>
            </a:r>
            <a:endParaRPr/>
          </a:p>
        </p:txBody>
      </p:sp>
    </p:spTree>
  </p:cSld>
  <p:clrMapOvr>
    <a:masterClrMapping/>
  </p:clrMapOvr>
</p:sld>
</file>

<file path=ppt/slides/slide3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2" name="Shape 4502"/>
        <p:cNvGrpSpPr/>
        <p:nvPr/>
      </p:nvGrpSpPr>
      <p:grpSpPr>
        <a:xfrm>
          <a:off x="0" y="0"/>
          <a:ext cx="0" cy="0"/>
          <a:chOff x="0" y="0"/>
          <a:chExt cx="0" cy="0"/>
        </a:xfrm>
      </p:grpSpPr>
      <p:sp>
        <p:nvSpPr>
          <p:cNvPr id="4503" name="Google Shape;4503;p3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504" name="Google Shape;4504;p311"/>
          <p:cNvSpPr txBox="1"/>
          <p:nvPr>
            <p:ph type="title"/>
          </p:nvPr>
        </p:nvSpPr>
        <p:spPr>
          <a:xfrm>
            <a:off x="533400" y="0"/>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Minimax algorithm</a:t>
            </a:r>
            <a:endParaRPr/>
          </a:p>
        </p:txBody>
      </p:sp>
      <p:pic>
        <p:nvPicPr>
          <p:cNvPr id="4505" name="Google Shape;4505;p311"/>
          <p:cNvPicPr preferRelativeResize="0"/>
          <p:nvPr/>
        </p:nvPicPr>
        <p:blipFill rotWithShape="1">
          <a:blip r:embed="rId3">
            <a:alphaModFix/>
          </a:blip>
          <a:srcRect b="11458" l="15625" r="15625" t="25000"/>
          <a:stretch/>
        </p:blipFill>
        <p:spPr>
          <a:xfrm>
            <a:off x="533400" y="990600"/>
            <a:ext cx="8001000" cy="5631007"/>
          </a:xfrm>
          <a:prstGeom prst="rect">
            <a:avLst/>
          </a:prstGeom>
          <a:noFill/>
          <a:ln>
            <a:noFill/>
          </a:ln>
        </p:spPr>
      </p:pic>
    </p:spTree>
  </p:cSld>
  <p:clrMapOvr>
    <a:masterClrMapping/>
  </p:clrMapOvr>
</p:sld>
</file>

<file path=ppt/slides/slide3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0" name="Shape 4510"/>
        <p:cNvGrpSpPr/>
        <p:nvPr/>
      </p:nvGrpSpPr>
      <p:grpSpPr>
        <a:xfrm>
          <a:off x="0" y="0"/>
          <a:ext cx="0" cy="0"/>
          <a:chOff x="0" y="0"/>
          <a:chExt cx="0" cy="0"/>
        </a:xfrm>
      </p:grpSpPr>
      <p:sp>
        <p:nvSpPr>
          <p:cNvPr id="4511" name="Google Shape;4511;p3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512" name="Google Shape;4512;p312"/>
          <p:cNvSpPr txBox="1"/>
          <p:nvPr>
            <p:ph type="title"/>
          </p:nvPr>
        </p:nvSpPr>
        <p:spPr>
          <a:xfrm>
            <a:off x="457200" y="274638"/>
            <a:ext cx="8229600" cy="4873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solidFill>
                  <a:srgbClr val="0033CC"/>
                </a:solidFill>
              </a:rPr>
              <a:t>Properties of Minimax</a:t>
            </a:r>
            <a:endParaRPr/>
          </a:p>
        </p:txBody>
      </p:sp>
      <p:sp>
        <p:nvSpPr>
          <p:cNvPr id="4513" name="Google Shape;4513;p312"/>
          <p:cNvSpPr txBox="1"/>
          <p:nvPr>
            <p:ph idx="1" type="body"/>
          </p:nvPr>
        </p:nvSpPr>
        <p:spPr>
          <a:xfrm>
            <a:off x="481584" y="771144"/>
            <a:ext cx="8229600" cy="5950331"/>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Char char="•"/>
            </a:pPr>
            <a:r>
              <a:rPr b="1" lang="en-US" sz="2800"/>
              <a:t>Complete-</a:t>
            </a:r>
            <a:r>
              <a:rPr lang="en-US" sz="2800"/>
              <a:t> Min-Max algorithm is Complete. It will definitely find a solution (if exist), in the finite search tree.</a:t>
            </a:r>
            <a:endParaRPr/>
          </a:p>
          <a:p>
            <a:pPr indent="-342900" lvl="0" marL="342900" rtl="0" algn="l">
              <a:lnSpc>
                <a:spcPct val="100000"/>
              </a:lnSpc>
              <a:spcBef>
                <a:spcPts val="560"/>
              </a:spcBef>
              <a:spcAft>
                <a:spcPts val="0"/>
              </a:spcAft>
              <a:buClr>
                <a:schemeClr val="dk1"/>
              </a:buClr>
              <a:buSzPts val="2800"/>
              <a:buChar char="•"/>
            </a:pPr>
            <a:r>
              <a:rPr b="1" lang="en-US" sz="2800"/>
              <a:t>Optimal-</a:t>
            </a:r>
            <a:r>
              <a:rPr lang="en-US" sz="2800"/>
              <a:t> Min-Max algorithm is optimal if both opponents are playing optimally.</a:t>
            </a:r>
            <a:endParaRPr/>
          </a:p>
          <a:p>
            <a:pPr indent="-342900" lvl="0" marL="342900" rtl="0" algn="l">
              <a:lnSpc>
                <a:spcPct val="100000"/>
              </a:lnSpc>
              <a:spcBef>
                <a:spcPts val="560"/>
              </a:spcBef>
              <a:spcAft>
                <a:spcPts val="0"/>
              </a:spcAft>
              <a:buClr>
                <a:schemeClr val="dk1"/>
              </a:buClr>
              <a:buSzPts val="2800"/>
              <a:buChar char="•"/>
            </a:pPr>
            <a:r>
              <a:rPr b="1" lang="en-US" sz="2800"/>
              <a:t>Time complexity-</a:t>
            </a:r>
            <a:r>
              <a:rPr lang="en-US" sz="2800"/>
              <a:t> As it performs DFS for the game-tree, so the time complexity of Min-Max algorithm is </a:t>
            </a:r>
            <a:r>
              <a:rPr b="1" lang="en-US" sz="2800"/>
              <a:t>O(b</a:t>
            </a:r>
            <a:r>
              <a:rPr b="1" baseline="30000" lang="en-US" sz="2800"/>
              <a:t>m</a:t>
            </a:r>
            <a:r>
              <a:rPr b="1" lang="en-US" sz="2800"/>
              <a:t>)</a:t>
            </a:r>
            <a:r>
              <a:rPr lang="en-US" sz="2800"/>
              <a:t>, where b is branching factor of the game-tree, and m is the maximum depth of the tree.</a:t>
            </a:r>
            <a:endParaRPr/>
          </a:p>
          <a:p>
            <a:pPr indent="-342900" lvl="0" marL="342900" rtl="0" algn="l">
              <a:lnSpc>
                <a:spcPct val="100000"/>
              </a:lnSpc>
              <a:spcBef>
                <a:spcPts val="560"/>
              </a:spcBef>
              <a:spcAft>
                <a:spcPts val="0"/>
              </a:spcAft>
              <a:buClr>
                <a:schemeClr val="dk1"/>
              </a:buClr>
              <a:buSzPts val="2800"/>
              <a:buChar char="•"/>
            </a:pPr>
            <a:r>
              <a:rPr b="1" lang="en-US" sz="2800"/>
              <a:t>Space Complexity-</a:t>
            </a:r>
            <a:r>
              <a:rPr lang="en-US" sz="2800"/>
              <a:t> Space complexity of Mini-max algorithm is also similar to DFS which is </a:t>
            </a:r>
            <a:r>
              <a:rPr b="1" lang="en-US" sz="2800"/>
              <a:t>O(bm)</a:t>
            </a:r>
            <a:r>
              <a:rPr lang="en-US" sz="2800"/>
              <a:t>.</a:t>
            </a:r>
            <a:endParaRPr/>
          </a:p>
        </p:txBody>
      </p:sp>
    </p:spTree>
  </p:cSld>
  <p:clrMapOvr>
    <a:masterClrMapping/>
  </p:clrMapOvr>
</p:sld>
</file>

<file path=ppt/slides/slide3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7" name="Shape 4517"/>
        <p:cNvGrpSpPr/>
        <p:nvPr/>
      </p:nvGrpSpPr>
      <p:grpSpPr>
        <a:xfrm>
          <a:off x="0" y="0"/>
          <a:ext cx="0" cy="0"/>
          <a:chOff x="0" y="0"/>
          <a:chExt cx="0" cy="0"/>
        </a:xfrm>
      </p:grpSpPr>
      <p:sp>
        <p:nvSpPr>
          <p:cNvPr id="4518" name="Google Shape;4518;p313"/>
          <p:cNvSpPr txBox="1"/>
          <p:nvPr>
            <p:ph idx="1" type="body"/>
          </p:nvPr>
        </p:nvSpPr>
        <p:spPr>
          <a:xfrm>
            <a:off x="228600" y="304800"/>
            <a:ext cx="8229600" cy="452596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3200"/>
              <a:buNone/>
            </a:pPr>
            <a:r>
              <a:rPr b="1" lang="en-US">
                <a:solidFill>
                  <a:srgbClr val="FF0000"/>
                </a:solidFill>
              </a:rPr>
              <a:t>Limitation of the minimax Algorithm:</a:t>
            </a:r>
            <a:endParaRPr/>
          </a:p>
          <a:p>
            <a:pPr indent="-342900" lvl="0" marL="342900" rtl="0" algn="l">
              <a:lnSpc>
                <a:spcPct val="100000"/>
              </a:lnSpc>
              <a:spcBef>
                <a:spcPts val="480"/>
              </a:spcBef>
              <a:spcAft>
                <a:spcPts val="0"/>
              </a:spcAft>
              <a:buClr>
                <a:schemeClr val="dk1"/>
              </a:buClr>
              <a:buSzPts val="2400"/>
              <a:buChar char="•"/>
            </a:pPr>
            <a:r>
              <a:rPr lang="en-US" sz="2400"/>
              <a:t>The main drawback of the minimax algorithm is that it gets really slow for complex games such as Chess, go, etc. This type of games has a huge branching factor, and the player has lots of choices to decide. This limitation of the minimax algorithm can be improved from </a:t>
            </a:r>
            <a:r>
              <a:rPr b="1" lang="en-US" sz="2400"/>
              <a:t>alpha-beta pruning</a:t>
            </a:r>
            <a:r>
              <a:rPr lang="en-US" sz="2400"/>
              <a:t> which we have discussed in the next topic.</a:t>
            </a:r>
            <a:endParaRPr/>
          </a:p>
        </p:txBody>
      </p:sp>
    </p:spTree>
  </p:cSld>
  <p:clrMapOvr>
    <a:masterClrMapping/>
  </p:clrMapOvr>
</p:sld>
</file>

<file path=ppt/slides/slide3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2" name="Shape 4522"/>
        <p:cNvGrpSpPr/>
        <p:nvPr/>
      </p:nvGrpSpPr>
      <p:grpSpPr>
        <a:xfrm>
          <a:off x="0" y="0"/>
          <a:ext cx="0" cy="0"/>
          <a:chOff x="0" y="0"/>
          <a:chExt cx="0" cy="0"/>
        </a:xfrm>
      </p:grpSpPr>
      <p:sp>
        <p:nvSpPr>
          <p:cNvPr id="4523" name="Google Shape;4523;p314"/>
          <p:cNvSpPr txBox="1"/>
          <p:nvPr>
            <p:ph idx="1" type="body"/>
          </p:nvPr>
        </p:nvSpPr>
        <p:spPr>
          <a:xfrm>
            <a:off x="304800" y="228600"/>
            <a:ext cx="8686800" cy="82296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2400"/>
              <a:buNone/>
            </a:pPr>
            <a:r>
              <a:rPr lang="en-US" sz="2400">
                <a:solidFill>
                  <a:srgbClr val="FF0000"/>
                </a:solidFill>
              </a:rPr>
              <a:t>Alpha-Beta Pruning</a:t>
            </a:r>
            <a:endParaRPr/>
          </a:p>
          <a:p>
            <a:pPr indent="-342900" lvl="0" marL="342900" rtl="0" algn="l">
              <a:lnSpc>
                <a:spcPct val="100000"/>
              </a:lnSpc>
              <a:spcBef>
                <a:spcPts val="480"/>
              </a:spcBef>
              <a:spcAft>
                <a:spcPts val="0"/>
              </a:spcAft>
              <a:buClr>
                <a:schemeClr val="dk1"/>
              </a:buClr>
              <a:buSzPts val="2400"/>
              <a:buChar char="•"/>
            </a:pPr>
            <a:r>
              <a:rPr lang="en-US" sz="2400"/>
              <a:t>Alpha-beta pruning is a modified version of the minimax algorithm. It is an optimization technique for the minimax algorithm.</a:t>
            </a:r>
            <a:endParaRPr/>
          </a:p>
          <a:p>
            <a:pPr indent="-342900" lvl="0" marL="342900" rtl="0" algn="l">
              <a:lnSpc>
                <a:spcPct val="100000"/>
              </a:lnSpc>
              <a:spcBef>
                <a:spcPts val="480"/>
              </a:spcBef>
              <a:spcAft>
                <a:spcPts val="0"/>
              </a:spcAft>
              <a:buClr>
                <a:schemeClr val="dk1"/>
              </a:buClr>
              <a:buSzPts val="2400"/>
              <a:buChar char="•"/>
            </a:pPr>
            <a:r>
              <a:rPr lang="en-US" sz="2400"/>
              <a:t>As we have seen in the minimax search algorithm that the number of game states it has to examine are exponential in depth of the tree. </a:t>
            </a:r>
            <a:endParaRPr sz="2400"/>
          </a:p>
          <a:p>
            <a:pPr indent="-342900" lvl="0" marL="342900" rtl="0" algn="l">
              <a:lnSpc>
                <a:spcPct val="100000"/>
              </a:lnSpc>
              <a:spcBef>
                <a:spcPts val="480"/>
              </a:spcBef>
              <a:spcAft>
                <a:spcPts val="0"/>
              </a:spcAft>
              <a:buClr>
                <a:schemeClr val="dk1"/>
              </a:buClr>
              <a:buSzPts val="2400"/>
              <a:buChar char="•"/>
            </a:pPr>
            <a:r>
              <a:rPr lang="en-US" sz="2400"/>
              <a:t>Since we cannot eliminate the exponent, but we can cut it to half. Hence there is a technique by which without checking each node of the game tree we can compute the correct minimax decision, and this technique is called </a:t>
            </a:r>
            <a:r>
              <a:rPr b="1" lang="en-US" sz="2400"/>
              <a:t>pruning</a:t>
            </a:r>
            <a:r>
              <a:rPr lang="en-US" sz="2400"/>
              <a:t>. </a:t>
            </a:r>
            <a:endParaRPr sz="2400"/>
          </a:p>
          <a:p>
            <a:pPr indent="-342900" lvl="0" marL="342900" rtl="0" algn="l">
              <a:lnSpc>
                <a:spcPct val="100000"/>
              </a:lnSpc>
              <a:spcBef>
                <a:spcPts val="480"/>
              </a:spcBef>
              <a:spcAft>
                <a:spcPts val="0"/>
              </a:spcAft>
              <a:buClr>
                <a:schemeClr val="dk1"/>
              </a:buClr>
              <a:buSzPts val="2400"/>
              <a:buChar char="•"/>
            </a:pPr>
            <a:r>
              <a:rPr lang="en-US" sz="2400"/>
              <a:t>This involves two threshold parameter Alpha and beta for future expansion, so it is called </a:t>
            </a:r>
            <a:r>
              <a:rPr b="1" lang="en-US" sz="2400"/>
              <a:t>alpha-beta pruning</a:t>
            </a:r>
            <a:r>
              <a:rPr lang="en-US" sz="2400"/>
              <a:t>. It is also called as </a:t>
            </a:r>
            <a:r>
              <a:rPr b="1" lang="en-US" sz="2400"/>
              <a:t>Alpha-Beta Algorithm</a:t>
            </a:r>
            <a:r>
              <a:rPr lang="en-US" sz="2400"/>
              <a:t>.</a:t>
            </a:r>
            <a:endParaRPr sz="2400"/>
          </a:p>
        </p:txBody>
      </p:sp>
    </p:spTree>
  </p:cSld>
  <p:clrMapOvr>
    <a:masterClrMapping/>
  </p:clrMapOvr>
</p:sld>
</file>

<file path=ppt/slides/slide3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7" name="Shape 4527"/>
        <p:cNvGrpSpPr/>
        <p:nvPr/>
      </p:nvGrpSpPr>
      <p:grpSpPr>
        <a:xfrm>
          <a:off x="0" y="0"/>
          <a:ext cx="0" cy="0"/>
          <a:chOff x="0" y="0"/>
          <a:chExt cx="0" cy="0"/>
        </a:xfrm>
      </p:grpSpPr>
      <p:sp>
        <p:nvSpPr>
          <p:cNvPr id="4528" name="Google Shape;4528;p315"/>
          <p:cNvSpPr txBox="1"/>
          <p:nvPr>
            <p:ph idx="1" type="body"/>
          </p:nvPr>
        </p:nvSpPr>
        <p:spPr>
          <a:xfrm>
            <a:off x="304800" y="327818"/>
            <a:ext cx="8839200" cy="6301582"/>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Char char="•"/>
            </a:pPr>
            <a:r>
              <a:rPr lang="en-US" sz="2800"/>
              <a:t>Alpha-beta pruning can be applied at any depth of a tree, and sometimes it not only prune the tree leaves but also entire sub-tree.</a:t>
            </a:r>
            <a:endParaRPr/>
          </a:p>
          <a:p>
            <a:pPr indent="-342900" lvl="0" marL="342900" rtl="0" algn="l">
              <a:lnSpc>
                <a:spcPct val="100000"/>
              </a:lnSpc>
              <a:spcBef>
                <a:spcPts val="560"/>
              </a:spcBef>
              <a:spcAft>
                <a:spcPts val="0"/>
              </a:spcAft>
              <a:buClr>
                <a:schemeClr val="dk1"/>
              </a:buClr>
              <a:buSzPts val="2800"/>
              <a:buChar char="•"/>
            </a:pPr>
            <a:r>
              <a:rPr lang="en-US" sz="2800"/>
              <a:t>The two-parameter can be defined as:</a:t>
            </a:r>
            <a:endParaRPr/>
          </a:p>
          <a:p>
            <a:pPr indent="-285750" lvl="1" marL="742950" rtl="0" algn="l">
              <a:lnSpc>
                <a:spcPct val="100000"/>
              </a:lnSpc>
              <a:spcBef>
                <a:spcPts val="480"/>
              </a:spcBef>
              <a:spcAft>
                <a:spcPts val="0"/>
              </a:spcAft>
              <a:buClr>
                <a:schemeClr val="dk1"/>
              </a:buClr>
              <a:buSzPts val="2400"/>
              <a:buChar char="–"/>
            </a:pPr>
            <a:r>
              <a:rPr b="1" lang="en-US" sz="2400"/>
              <a:t>Alpha:</a:t>
            </a:r>
            <a:r>
              <a:rPr lang="en-US" sz="2400"/>
              <a:t> The best (highest-value) choice we have found so far at any point along the path of Maximizer. The initial value of alpha is </a:t>
            </a:r>
            <a:r>
              <a:rPr b="1" lang="en-US" sz="2400"/>
              <a:t>- ∞</a:t>
            </a:r>
            <a:r>
              <a:rPr lang="en-US" sz="2400"/>
              <a:t>.</a:t>
            </a:r>
            <a:endParaRPr/>
          </a:p>
          <a:p>
            <a:pPr indent="-285750" lvl="1" marL="742950" rtl="0" algn="l">
              <a:lnSpc>
                <a:spcPct val="100000"/>
              </a:lnSpc>
              <a:spcBef>
                <a:spcPts val="480"/>
              </a:spcBef>
              <a:spcAft>
                <a:spcPts val="0"/>
              </a:spcAft>
              <a:buClr>
                <a:schemeClr val="dk1"/>
              </a:buClr>
              <a:buSzPts val="2400"/>
              <a:buChar char="–"/>
            </a:pPr>
            <a:r>
              <a:rPr b="1" lang="en-US" sz="2400"/>
              <a:t>Beta:</a:t>
            </a:r>
            <a:r>
              <a:rPr lang="en-US" sz="2400"/>
              <a:t> The best (lowest-value) choice we have found so far at any point along the path of Minimizer. The initial value of beta is </a:t>
            </a:r>
            <a:r>
              <a:rPr b="1" lang="en-US" sz="2400"/>
              <a:t>+ ∞</a:t>
            </a:r>
            <a:r>
              <a:rPr lang="en-US" sz="2400"/>
              <a:t>.</a:t>
            </a:r>
            <a:endParaRPr/>
          </a:p>
          <a:p>
            <a:pPr indent="-342900" lvl="0" marL="342900" rtl="0" algn="l">
              <a:lnSpc>
                <a:spcPct val="100000"/>
              </a:lnSpc>
              <a:spcBef>
                <a:spcPts val="560"/>
              </a:spcBef>
              <a:spcAft>
                <a:spcPts val="0"/>
              </a:spcAft>
              <a:buClr>
                <a:schemeClr val="dk1"/>
              </a:buClr>
              <a:buSzPts val="2800"/>
              <a:buChar char="•"/>
            </a:pPr>
            <a:r>
              <a:rPr lang="en-US" sz="2800"/>
              <a:t>The Alpha-beta pruning to a standard minimax algorithm returns the same move as the standard algorithm does, but it removes all the nodes which are not really affecting the final decision but making algorithm slow. Hence by pruning these nodes, it makes the algorithm fast.</a:t>
            </a:r>
            <a:endParaRPr/>
          </a:p>
          <a:p>
            <a:pPr indent="-114300" lvl="0" marL="342900" rtl="0" algn="l">
              <a:lnSpc>
                <a:spcPct val="100000"/>
              </a:lnSpc>
              <a:spcBef>
                <a:spcPts val="720"/>
              </a:spcBef>
              <a:spcAft>
                <a:spcPts val="0"/>
              </a:spcAft>
              <a:buClr>
                <a:schemeClr val="dk1"/>
              </a:buClr>
              <a:buSzPts val="3600"/>
              <a:buNone/>
            </a:pPr>
            <a:r>
              <a:t/>
            </a:r>
            <a:endParaRPr sz="3600"/>
          </a:p>
        </p:txBody>
      </p:sp>
    </p:spTree>
  </p:cSld>
  <p:clrMapOvr>
    <a:masterClrMapping/>
  </p:clrMapOvr>
</p:sld>
</file>

<file path=ppt/slides/slide3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2" name="Shape 4532"/>
        <p:cNvGrpSpPr/>
        <p:nvPr/>
      </p:nvGrpSpPr>
      <p:grpSpPr>
        <a:xfrm>
          <a:off x="0" y="0"/>
          <a:ext cx="0" cy="0"/>
          <a:chOff x="0" y="0"/>
          <a:chExt cx="0" cy="0"/>
        </a:xfrm>
      </p:grpSpPr>
      <p:sp>
        <p:nvSpPr>
          <p:cNvPr id="4533" name="Google Shape;4533;p316"/>
          <p:cNvSpPr txBox="1"/>
          <p:nvPr>
            <p:ph idx="1" type="body"/>
          </p:nvPr>
        </p:nvSpPr>
        <p:spPr>
          <a:xfrm>
            <a:off x="304800" y="228600"/>
            <a:ext cx="8534400" cy="6477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2800"/>
              <a:buNone/>
            </a:pPr>
            <a:r>
              <a:rPr lang="en-US" sz="2800">
                <a:solidFill>
                  <a:srgbClr val="FF0000"/>
                </a:solidFill>
              </a:rPr>
              <a:t>Condition for Alpha-beta pruning:</a:t>
            </a:r>
            <a:endParaRPr/>
          </a:p>
          <a:p>
            <a:pPr indent="-342900" lvl="0" marL="342900" rtl="0" algn="l">
              <a:lnSpc>
                <a:spcPct val="100000"/>
              </a:lnSpc>
              <a:spcBef>
                <a:spcPts val="560"/>
              </a:spcBef>
              <a:spcAft>
                <a:spcPts val="0"/>
              </a:spcAft>
              <a:buClr>
                <a:schemeClr val="dk1"/>
              </a:buClr>
              <a:buSzPts val="2800"/>
              <a:buChar char="•"/>
            </a:pPr>
            <a:r>
              <a:rPr lang="en-US" sz="2800"/>
              <a:t>The main condition which required for alpha-beta pruning is:</a:t>
            </a:r>
            <a:endParaRPr/>
          </a:p>
          <a:p>
            <a:pPr indent="-342900" lvl="0" marL="342900" rtl="0" algn="l">
              <a:lnSpc>
                <a:spcPct val="100000"/>
              </a:lnSpc>
              <a:spcBef>
                <a:spcPts val="560"/>
              </a:spcBef>
              <a:spcAft>
                <a:spcPts val="0"/>
              </a:spcAft>
              <a:buClr>
                <a:schemeClr val="dk1"/>
              </a:buClr>
              <a:buSzPts val="2800"/>
              <a:buChar char="•"/>
            </a:pPr>
            <a:r>
              <a:rPr lang="en-US" sz="2800"/>
              <a:t>α&gt;=β  </a:t>
            </a:r>
            <a:endParaRPr sz="2800"/>
          </a:p>
          <a:p>
            <a:pPr indent="-342900" lvl="0" marL="342900" rtl="0" algn="l">
              <a:lnSpc>
                <a:spcPct val="100000"/>
              </a:lnSpc>
              <a:spcBef>
                <a:spcPts val="560"/>
              </a:spcBef>
              <a:spcAft>
                <a:spcPts val="0"/>
              </a:spcAft>
              <a:buClr>
                <a:schemeClr val="dk1"/>
              </a:buClr>
              <a:buSzPts val="2800"/>
              <a:buChar char="•"/>
            </a:pPr>
            <a:r>
              <a:rPr lang="en-US" sz="2800"/>
              <a:t>Key points about alpha-beta pruning:</a:t>
            </a:r>
            <a:endParaRPr/>
          </a:p>
          <a:p>
            <a:pPr indent="-342900" lvl="0" marL="342900" rtl="0" algn="l">
              <a:lnSpc>
                <a:spcPct val="100000"/>
              </a:lnSpc>
              <a:spcBef>
                <a:spcPts val="560"/>
              </a:spcBef>
              <a:spcAft>
                <a:spcPts val="0"/>
              </a:spcAft>
              <a:buClr>
                <a:schemeClr val="dk1"/>
              </a:buClr>
              <a:buSzPts val="2800"/>
              <a:buChar char="•"/>
            </a:pPr>
            <a:r>
              <a:rPr lang="en-US" sz="2800"/>
              <a:t>The Max player will only update the value of alpha.</a:t>
            </a:r>
            <a:endParaRPr/>
          </a:p>
          <a:p>
            <a:pPr indent="-342900" lvl="0" marL="342900" rtl="0" algn="l">
              <a:lnSpc>
                <a:spcPct val="100000"/>
              </a:lnSpc>
              <a:spcBef>
                <a:spcPts val="560"/>
              </a:spcBef>
              <a:spcAft>
                <a:spcPts val="0"/>
              </a:spcAft>
              <a:buClr>
                <a:schemeClr val="dk1"/>
              </a:buClr>
              <a:buSzPts val="2800"/>
              <a:buChar char="•"/>
            </a:pPr>
            <a:r>
              <a:rPr lang="en-US" sz="2800"/>
              <a:t>The Min player will only update the value of beta.</a:t>
            </a:r>
            <a:endParaRPr/>
          </a:p>
          <a:p>
            <a:pPr indent="-342900" lvl="0" marL="342900" rtl="0" algn="l">
              <a:lnSpc>
                <a:spcPct val="100000"/>
              </a:lnSpc>
              <a:spcBef>
                <a:spcPts val="560"/>
              </a:spcBef>
              <a:spcAft>
                <a:spcPts val="0"/>
              </a:spcAft>
              <a:buClr>
                <a:schemeClr val="dk1"/>
              </a:buClr>
              <a:buSzPts val="2800"/>
              <a:buChar char="•"/>
            </a:pPr>
            <a:r>
              <a:rPr lang="en-US" sz="2800"/>
              <a:t>While backtracking the tree, the node values will be passed to upper nodes instead of values of alpha and beta.</a:t>
            </a:r>
            <a:endParaRPr/>
          </a:p>
          <a:p>
            <a:pPr indent="-342900" lvl="0" marL="342900" rtl="0" algn="l">
              <a:lnSpc>
                <a:spcPct val="100000"/>
              </a:lnSpc>
              <a:spcBef>
                <a:spcPts val="560"/>
              </a:spcBef>
              <a:spcAft>
                <a:spcPts val="0"/>
              </a:spcAft>
              <a:buClr>
                <a:schemeClr val="dk1"/>
              </a:buClr>
              <a:buSzPts val="2800"/>
              <a:buChar char="•"/>
            </a:pPr>
            <a:r>
              <a:rPr lang="en-US" sz="2800"/>
              <a:t>We will only pass the alpha, beta values to the child nodes.</a:t>
            </a:r>
            <a:endParaRPr/>
          </a:p>
          <a:p>
            <a:pPr indent="-165100" lvl="0" marL="342900" rtl="0" algn="l">
              <a:lnSpc>
                <a:spcPct val="100000"/>
              </a:lnSpc>
              <a:spcBef>
                <a:spcPts val="560"/>
              </a:spcBef>
              <a:spcAft>
                <a:spcPts val="0"/>
              </a:spcAft>
              <a:buClr>
                <a:schemeClr val="dk1"/>
              </a:buClr>
              <a:buSzPts val="2800"/>
              <a:buNone/>
            </a:pPr>
            <a:r>
              <a:t/>
            </a:r>
            <a:endParaRPr sz="2800"/>
          </a:p>
        </p:txBody>
      </p:sp>
    </p:spTree>
  </p:cSld>
  <p:clrMapOvr>
    <a:masterClrMapping/>
  </p:clrMapOvr>
</p:sld>
</file>

<file path=ppt/slides/slide3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7" name="Shape 4537"/>
        <p:cNvGrpSpPr/>
        <p:nvPr/>
      </p:nvGrpSpPr>
      <p:grpSpPr>
        <a:xfrm>
          <a:off x="0" y="0"/>
          <a:ext cx="0" cy="0"/>
          <a:chOff x="0" y="0"/>
          <a:chExt cx="0" cy="0"/>
        </a:xfrm>
      </p:grpSpPr>
      <p:sp>
        <p:nvSpPr>
          <p:cNvPr id="4538" name="Google Shape;4538;p317"/>
          <p:cNvSpPr txBox="1"/>
          <p:nvPr>
            <p:ph idx="1" type="body"/>
          </p:nvPr>
        </p:nvSpPr>
        <p:spPr>
          <a:xfrm>
            <a:off x="228600" y="304801"/>
            <a:ext cx="8686800" cy="30480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2800"/>
              <a:buNone/>
            </a:pPr>
            <a:r>
              <a:rPr b="1" lang="en-US" sz="2800">
                <a:solidFill>
                  <a:srgbClr val="FF0000"/>
                </a:solidFill>
              </a:rPr>
              <a:t>Working of Alpha-Beta Pruning:</a:t>
            </a:r>
            <a:endParaRPr/>
          </a:p>
          <a:p>
            <a:pPr indent="-342900" lvl="0" marL="342900" rtl="0" algn="l">
              <a:lnSpc>
                <a:spcPct val="100000"/>
              </a:lnSpc>
              <a:spcBef>
                <a:spcPts val="480"/>
              </a:spcBef>
              <a:spcAft>
                <a:spcPts val="0"/>
              </a:spcAft>
              <a:buClr>
                <a:schemeClr val="dk1"/>
              </a:buClr>
              <a:buSzPts val="2400"/>
              <a:buChar char="•"/>
            </a:pPr>
            <a:r>
              <a:rPr lang="en-US" sz="2400"/>
              <a:t>Let's take an example of two-player search tree to understand the working of Alpha-beta pruning</a:t>
            </a:r>
            <a:endParaRPr/>
          </a:p>
          <a:p>
            <a:pPr indent="-342900" lvl="0" marL="342900" rtl="0" algn="l">
              <a:lnSpc>
                <a:spcPct val="100000"/>
              </a:lnSpc>
              <a:spcBef>
                <a:spcPts val="480"/>
              </a:spcBef>
              <a:spcAft>
                <a:spcPts val="0"/>
              </a:spcAft>
              <a:buClr>
                <a:schemeClr val="dk1"/>
              </a:buClr>
              <a:buSzPts val="2400"/>
              <a:buChar char="•"/>
            </a:pPr>
            <a:r>
              <a:rPr b="1" lang="en-US" sz="2400"/>
              <a:t>Step 1:</a:t>
            </a:r>
            <a:r>
              <a:rPr lang="en-US" sz="2400"/>
              <a:t> At the first step the, Max player will start first move from node A where α= -∞ and β= +∞, these value of alpha and beta passed down to node B where again α= -∞ and β= +∞, and Node B passes the same value to its child D.</a:t>
            </a:r>
            <a:endParaRPr/>
          </a:p>
        </p:txBody>
      </p:sp>
      <p:pic>
        <p:nvPicPr>
          <p:cNvPr id="4539" name="Google Shape;4539;p317"/>
          <p:cNvPicPr preferRelativeResize="0"/>
          <p:nvPr/>
        </p:nvPicPr>
        <p:blipFill rotWithShape="1">
          <a:blip r:embed="rId3">
            <a:alphaModFix/>
          </a:blip>
          <a:srcRect b="0" l="0" r="0" t="0"/>
          <a:stretch/>
        </p:blipFill>
        <p:spPr>
          <a:xfrm>
            <a:off x="990600" y="3200400"/>
            <a:ext cx="5791199" cy="3484746"/>
          </a:xfrm>
          <a:prstGeom prst="rect">
            <a:avLst/>
          </a:prstGeom>
          <a:noFill/>
          <a:ln>
            <a:noFill/>
          </a:ln>
        </p:spPr>
      </p:pic>
    </p:spTree>
  </p:cSld>
  <p:clrMapOvr>
    <a:masterClrMapping/>
  </p:clrMapOvr>
</p:sld>
</file>

<file path=ppt/slides/slide3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3" name="Shape 4543"/>
        <p:cNvGrpSpPr/>
        <p:nvPr/>
      </p:nvGrpSpPr>
      <p:grpSpPr>
        <a:xfrm>
          <a:off x="0" y="0"/>
          <a:ext cx="0" cy="0"/>
          <a:chOff x="0" y="0"/>
          <a:chExt cx="0" cy="0"/>
        </a:xfrm>
      </p:grpSpPr>
      <p:sp>
        <p:nvSpPr>
          <p:cNvPr id="4544" name="Google Shape;4544;p318"/>
          <p:cNvSpPr txBox="1"/>
          <p:nvPr>
            <p:ph idx="1" type="body"/>
          </p:nvPr>
        </p:nvSpPr>
        <p:spPr>
          <a:xfrm>
            <a:off x="152400" y="228601"/>
            <a:ext cx="8839200" cy="24384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b="1" lang="en-US" sz="2000"/>
              <a:t>Step 2:</a:t>
            </a:r>
            <a:r>
              <a:rPr lang="en-US" sz="2000"/>
              <a:t> At Node D, the value of α will be calculated as its turn for Max. The value of α is compared with firstly 2 and then 3, and the max (2, 3) = 3 will be the value of α at node D and node value will also 3.</a:t>
            </a:r>
            <a:endParaRPr/>
          </a:p>
          <a:p>
            <a:pPr indent="0" lvl="0" marL="0" rtl="0" algn="l">
              <a:lnSpc>
                <a:spcPct val="100000"/>
              </a:lnSpc>
              <a:spcBef>
                <a:spcPts val="400"/>
              </a:spcBef>
              <a:spcAft>
                <a:spcPts val="0"/>
              </a:spcAft>
              <a:buClr>
                <a:schemeClr val="dk1"/>
              </a:buClr>
              <a:buSzPts val="2000"/>
              <a:buNone/>
            </a:pPr>
            <a:r>
              <a:t/>
            </a:r>
            <a:endParaRPr sz="2000"/>
          </a:p>
          <a:p>
            <a:pPr indent="-342900" lvl="0" marL="342900" rtl="0" algn="l">
              <a:lnSpc>
                <a:spcPct val="100000"/>
              </a:lnSpc>
              <a:spcBef>
                <a:spcPts val="400"/>
              </a:spcBef>
              <a:spcAft>
                <a:spcPts val="0"/>
              </a:spcAft>
              <a:buClr>
                <a:schemeClr val="dk1"/>
              </a:buClr>
              <a:buSzPts val="2000"/>
              <a:buChar char="•"/>
            </a:pPr>
            <a:r>
              <a:rPr b="1" lang="en-US" sz="2000"/>
              <a:t>Step 3:</a:t>
            </a:r>
            <a:r>
              <a:rPr lang="en-US" sz="2000"/>
              <a:t> Now algorithm backtrack to node B, where the value of β will change as this is a turn of Min, Now β= +∞, will compare with the available subsequent nodes value, i.e. min (∞, 3) = 3, hence at node B now α= -∞, and β= 3.</a:t>
            </a:r>
            <a:endParaRPr/>
          </a:p>
          <a:p>
            <a:pPr indent="0" lvl="0" marL="0" rtl="0" algn="l">
              <a:lnSpc>
                <a:spcPct val="100000"/>
              </a:lnSpc>
              <a:spcBef>
                <a:spcPts val="640"/>
              </a:spcBef>
              <a:spcAft>
                <a:spcPts val="0"/>
              </a:spcAft>
              <a:buClr>
                <a:schemeClr val="dk1"/>
              </a:buClr>
              <a:buSzPts val="3200"/>
              <a:buNone/>
            </a:pPr>
            <a:br>
              <a:rPr lang="en-US"/>
            </a:br>
            <a:endParaRPr/>
          </a:p>
        </p:txBody>
      </p:sp>
      <p:pic>
        <p:nvPicPr>
          <p:cNvPr id="4545" name="Google Shape;4545;p318"/>
          <p:cNvPicPr preferRelativeResize="0"/>
          <p:nvPr/>
        </p:nvPicPr>
        <p:blipFill rotWithShape="1">
          <a:blip r:embed="rId3">
            <a:alphaModFix/>
          </a:blip>
          <a:srcRect b="0" l="0" r="0" t="0"/>
          <a:stretch/>
        </p:blipFill>
        <p:spPr>
          <a:xfrm>
            <a:off x="1847188" y="3199400"/>
            <a:ext cx="5449624" cy="3397800"/>
          </a:xfrm>
          <a:prstGeom prst="rect">
            <a:avLst/>
          </a:prstGeom>
          <a:noFill/>
          <a:ln>
            <a:noFill/>
          </a:ln>
        </p:spPr>
      </p:pic>
    </p:spTree>
  </p:cSld>
  <p:clrMapOvr>
    <a:masterClrMapping/>
  </p:clrMapOvr>
</p:sld>
</file>

<file path=ppt/slides/slide3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9" name="Shape 4549"/>
        <p:cNvGrpSpPr/>
        <p:nvPr/>
      </p:nvGrpSpPr>
      <p:grpSpPr>
        <a:xfrm>
          <a:off x="0" y="0"/>
          <a:ext cx="0" cy="0"/>
          <a:chOff x="0" y="0"/>
          <a:chExt cx="0" cy="0"/>
        </a:xfrm>
      </p:grpSpPr>
      <p:sp>
        <p:nvSpPr>
          <p:cNvPr id="4550" name="Google Shape;4550;p319"/>
          <p:cNvSpPr txBox="1"/>
          <p:nvPr>
            <p:ph idx="1" type="body"/>
          </p:nvPr>
        </p:nvSpPr>
        <p:spPr>
          <a:xfrm>
            <a:off x="152400" y="228601"/>
            <a:ext cx="8763000" cy="20574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lang="en-US" sz="2000"/>
              <a:t>In the next step, algorithm traverse the next successor of Node B which is node E, and the values of α= -∞, and β= 3 will also be passed.</a:t>
            </a:r>
            <a:endParaRPr/>
          </a:p>
          <a:p>
            <a:pPr indent="-342900" lvl="0" marL="342900" rtl="0" algn="l">
              <a:lnSpc>
                <a:spcPct val="100000"/>
              </a:lnSpc>
              <a:spcBef>
                <a:spcPts val="400"/>
              </a:spcBef>
              <a:spcAft>
                <a:spcPts val="0"/>
              </a:spcAft>
              <a:buClr>
                <a:schemeClr val="dk1"/>
              </a:buClr>
              <a:buSzPts val="2000"/>
              <a:buChar char="•"/>
            </a:pPr>
            <a:r>
              <a:rPr b="1" lang="en-US" sz="2000"/>
              <a:t>Step 4:</a:t>
            </a:r>
            <a:r>
              <a:rPr lang="en-US" sz="2000"/>
              <a:t> At node E, Max will take its turn, and the value of alpha will change. The current value of alpha will be compared with 5, so max (-∞, 5) = 5, hence at node E α= 5 and β= 3, where α&gt;=β, so the right successor of E will be pruned, and algorithm will not traverse it, and the value at node E will be 5.</a:t>
            </a:r>
            <a:endParaRPr/>
          </a:p>
        </p:txBody>
      </p:sp>
      <p:pic>
        <p:nvPicPr>
          <p:cNvPr id="4551" name="Google Shape;4551;p319"/>
          <p:cNvPicPr preferRelativeResize="0"/>
          <p:nvPr/>
        </p:nvPicPr>
        <p:blipFill rotWithShape="1">
          <a:blip r:embed="rId3">
            <a:alphaModFix/>
          </a:blip>
          <a:srcRect b="0" l="0" r="0" t="0"/>
          <a:stretch/>
        </p:blipFill>
        <p:spPr>
          <a:xfrm>
            <a:off x="1526625" y="2772100"/>
            <a:ext cx="5964625" cy="3765300"/>
          </a:xfrm>
          <a:prstGeom prst="rect">
            <a:avLst/>
          </a:prstGeom>
          <a:noFill/>
          <a:ln>
            <a:noFill/>
          </a:ln>
        </p:spPr>
      </p:pic>
    </p:spTree>
  </p:cSld>
  <p:clrMapOvr>
    <a:masterClrMapping/>
  </p:clrMapOvr>
</p:sld>
</file>

<file path=ppt/slides/slide3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5" name="Shape 4555"/>
        <p:cNvGrpSpPr/>
        <p:nvPr/>
      </p:nvGrpSpPr>
      <p:grpSpPr>
        <a:xfrm>
          <a:off x="0" y="0"/>
          <a:ext cx="0" cy="0"/>
          <a:chOff x="0" y="0"/>
          <a:chExt cx="0" cy="0"/>
        </a:xfrm>
      </p:grpSpPr>
      <p:sp>
        <p:nvSpPr>
          <p:cNvPr id="4556" name="Google Shape;4556;p320"/>
          <p:cNvSpPr txBox="1"/>
          <p:nvPr>
            <p:ph idx="1" type="body"/>
          </p:nvPr>
        </p:nvSpPr>
        <p:spPr>
          <a:xfrm>
            <a:off x="228600" y="228601"/>
            <a:ext cx="8686800" cy="2666999"/>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b="1" lang="en-US" sz="2000"/>
              <a:t>Step 5:</a:t>
            </a:r>
            <a:r>
              <a:rPr lang="en-US" sz="2000"/>
              <a:t> At next step, algorithm again backtrack the tree, from node B to node A. At node A, the value of alpha will be changed the maximum available value is 3 as max (-∞, 3)= 3, and β= +∞, these two values now passes to right successor of A which is Node C.</a:t>
            </a:r>
            <a:endParaRPr/>
          </a:p>
          <a:p>
            <a:pPr indent="-342900" lvl="0" marL="342900" rtl="0" algn="l">
              <a:lnSpc>
                <a:spcPct val="100000"/>
              </a:lnSpc>
              <a:spcBef>
                <a:spcPts val="400"/>
              </a:spcBef>
              <a:spcAft>
                <a:spcPts val="0"/>
              </a:spcAft>
              <a:buClr>
                <a:schemeClr val="dk1"/>
              </a:buClr>
              <a:buSzPts val="2000"/>
              <a:buChar char="•"/>
            </a:pPr>
            <a:r>
              <a:rPr lang="en-US" sz="2000"/>
              <a:t>At node C, α=3 and β= +∞, and the same values will be passed on to node F.</a:t>
            </a:r>
            <a:endParaRPr/>
          </a:p>
          <a:p>
            <a:pPr indent="-342900" lvl="0" marL="342900" rtl="0" algn="l">
              <a:lnSpc>
                <a:spcPct val="100000"/>
              </a:lnSpc>
              <a:spcBef>
                <a:spcPts val="400"/>
              </a:spcBef>
              <a:spcAft>
                <a:spcPts val="0"/>
              </a:spcAft>
              <a:buClr>
                <a:schemeClr val="dk1"/>
              </a:buClr>
              <a:buSzPts val="2000"/>
              <a:buChar char="•"/>
            </a:pPr>
            <a:r>
              <a:rPr b="1" lang="en-US" sz="2000"/>
              <a:t>Step 6:</a:t>
            </a:r>
            <a:r>
              <a:rPr lang="en-US" sz="2000"/>
              <a:t> At node F, again the value of α will be compared with left child which is 0, and max(3,0)= 3, and then compared with right child which is 1, and max(3,1)= 3 still α remains 3, but the node value of F will become 1.</a:t>
            </a:r>
            <a:endParaRPr/>
          </a:p>
          <a:p>
            <a:pPr indent="0" lvl="0" marL="0" rtl="0" algn="l">
              <a:lnSpc>
                <a:spcPct val="100000"/>
              </a:lnSpc>
              <a:spcBef>
                <a:spcPts val="640"/>
              </a:spcBef>
              <a:spcAft>
                <a:spcPts val="0"/>
              </a:spcAft>
              <a:buClr>
                <a:schemeClr val="dk1"/>
              </a:buClr>
              <a:buSzPts val="3200"/>
              <a:buNone/>
            </a:pPr>
            <a:br>
              <a:rPr lang="en-US"/>
            </a:br>
            <a:endParaRPr/>
          </a:p>
        </p:txBody>
      </p:sp>
      <p:pic>
        <p:nvPicPr>
          <p:cNvPr id="4557" name="Google Shape;4557;p320"/>
          <p:cNvPicPr preferRelativeResize="0"/>
          <p:nvPr/>
        </p:nvPicPr>
        <p:blipFill rotWithShape="1">
          <a:blip r:embed="rId3">
            <a:alphaModFix/>
          </a:blip>
          <a:srcRect b="0" l="0" r="0" t="0"/>
          <a:stretch/>
        </p:blipFill>
        <p:spPr>
          <a:xfrm>
            <a:off x="1975950" y="3543300"/>
            <a:ext cx="5192100" cy="31696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32"/>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41" name="Google Shape;441;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t>Environment Types (cont.)</a:t>
            </a:r>
            <a:endParaRPr/>
          </a:p>
        </p:txBody>
      </p:sp>
      <p:pic>
        <p:nvPicPr>
          <p:cNvPr id="442" name="Google Shape;442;p32"/>
          <p:cNvPicPr preferRelativeResize="0"/>
          <p:nvPr>
            <p:ph idx="1" type="body"/>
          </p:nvPr>
        </p:nvPicPr>
        <p:blipFill rotWithShape="1">
          <a:blip r:embed="rId3">
            <a:alphaModFix/>
          </a:blip>
          <a:srcRect b="0" l="0" r="0" t="0"/>
          <a:stretch/>
        </p:blipFill>
        <p:spPr>
          <a:xfrm>
            <a:off x="669925" y="1209675"/>
            <a:ext cx="7610475" cy="2273300"/>
          </a:xfrm>
          <a:prstGeom prst="rect">
            <a:avLst/>
          </a:prstGeom>
          <a:noFill/>
          <a:ln>
            <a:noFill/>
          </a:ln>
        </p:spPr>
      </p:pic>
      <p:sp>
        <p:nvSpPr>
          <p:cNvPr id="443" name="Google Shape;443;p32"/>
          <p:cNvSpPr txBox="1"/>
          <p:nvPr/>
        </p:nvSpPr>
        <p:spPr>
          <a:xfrm>
            <a:off x="911225" y="3989388"/>
            <a:ext cx="7062788" cy="11906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The environment type largely determines the agent design.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The real world is (of course) partially observable, stochastic, sequential, dynamic, continuous, multi-agent</a:t>
            </a:r>
            <a:endParaRPr b="0" i="0" sz="1400" u="none" cap="none" strike="noStrike">
              <a:solidFill>
                <a:srgbClr val="000000"/>
              </a:solidFill>
              <a:latin typeface="Arial"/>
              <a:ea typeface="Arial"/>
              <a:cs typeface="Arial"/>
              <a:sym typeface="Arial"/>
            </a:endParaRPr>
          </a:p>
        </p:txBody>
      </p:sp>
      <p:sp>
        <p:nvSpPr>
          <p:cNvPr id="444" name="Google Shape;444;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445" name="Google Shape;445;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446" name="Google Shape;446;p32"/>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3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1" name="Shape 4561"/>
        <p:cNvGrpSpPr/>
        <p:nvPr/>
      </p:nvGrpSpPr>
      <p:grpSpPr>
        <a:xfrm>
          <a:off x="0" y="0"/>
          <a:ext cx="0" cy="0"/>
          <a:chOff x="0" y="0"/>
          <a:chExt cx="0" cy="0"/>
        </a:xfrm>
      </p:grpSpPr>
      <p:sp>
        <p:nvSpPr>
          <p:cNvPr id="4562" name="Google Shape;4562;p321"/>
          <p:cNvSpPr txBox="1"/>
          <p:nvPr>
            <p:ph idx="1" type="body"/>
          </p:nvPr>
        </p:nvSpPr>
        <p:spPr>
          <a:xfrm>
            <a:off x="228600" y="228601"/>
            <a:ext cx="8763000" cy="1981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b="1" lang="en-US" sz="2400"/>
              <a:t>Step 7:</a:t>
            </a:r>
            <a:r>
              <a:rPr lang="en-US" sz="2400"/>
              <a:t> Node F returns the node value 1 to node C, at C α= 3 and β= +∞, here the value of beta will be changed, it will compare with 1 so min (∞, 1) = 1. Now at C, α=3 and β= 1, and again it satisfies the condition α&gt;=β, so the next child of C which is G will be pruned, and the algorithm will not compute the entire sub-tree G.</a:t>
            </a:r>
            <a:endParaRPr sz="2400"/>
          </a:p>
        </p:txBody>
      </p:sp>
      <p:pic>
        <p:nvPicPr>
          <p:cNvPr id="4563" name="Google Shape;4563;p321"/>
          <p:cNvPicPr preferRelativeResize="0"/>
          <p:nvPr/>
        </p:nvPicPr>
        <p:blipFill rotWithShape="1">
          <a:blip r:embed="rId3">
            <a:alphaModFix/>
          </a:blip>
          <a:srcRect b="0" l="0" r="0" t="0"/>
          <a:stretch/>
        </p:blipFill>
        <p:spPr>
          <a:xfrm>
            <a:off x="2328050" y="2763350"/>
            <a:ext cx="5116825" cy="3713650"/>
          </a:xfrm>
          <a:prstGeom prst="rect">
            <a:avLst/>
          </a:prstGeom>
          <a:noFill/>
          <a:ln>
            <a:noFill/>
          </a:ln>
        </p:spPr>
      </p:pic>
    </p:spTree>
  </p:cSld>
  <p:clrMapOvr>
    <a:masterClrMapping/>
  </p:clrMapOvr>
</p:sld>
</file>

<file path=ppt/slides/slide3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7" name="Shape 4567"/>
        <p:cNvGrpSpPr/>
        <p:nvPr/>
      </p:nvGrpSpPr>
      <p:grpSpPr>
        <a:xfrm>
          <a:off x="0" y="0"/>
          <a:ext cx="0" cy="0"/>
          <a:chOff x="0" y="0"/>
          <a:chExt cx="0" cy="0"/>
        </a:xfrm>
      </p:grpSpPr>
      <p:sp>
        <p:nvSpPr>
          <p:cNvPr id="4568" name="Google Shape;4568;p322"/>
          <p:cNvSpPr txBox="1"/>
          <p:nvPr>
            <p:ph idx="1" type="body"/>
          </p:nvPr>
        </p:nvSpPr>
        <p:spPr>
          <a:xfrm>
            <a:off x="304800" y="152401"/>
            <a:ext cx="8686800" cy="2057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b="1" lang="en-US" sz="2400"/>
              <a:t>Step 8:</a:t>
            </a:r>
            <a:r>
              <a:rPr lang="en-US" sz="2400"/>
              <a:t> C now returns the value of 1 to A here the best value for A is max (3, 1) = 3. Following is the final game tree which is the showing the nodes which are computed and nodes which has never computed. Hence the optimal value for the maximizer is 3 for this example.</a:t>
            </a:r>
            <a:endParaRPr sz="2400"/>
          </a:p>
        </p:txBody>
      </p:sp>
      <p:pic>
        <p:nvPicPr>
          <p:cNvPr id="4569" name="Google Shape;4569;p322"/>
          <p:cNvPicPr preferRelativeResize="0"/>
          <p:nvPr/>
        </p:nvPicPr>
        <p:blipFill rotWithShape="1">
          <a:blip r:embed="rId3">
            <a:alphaModFix/>
          </a:blip>
          <a:srcRect b="0" l="0" r="0" t="0"/>
          <a:stretch/>
        </p:blipFill>
        <p:spPr>
          <a:xfrm>
            <a:off x="1828800" y="2209801"/>
            <a:ext cx="5867400" cy="4267199"/>
          </a:xfrm>
          <a:prstGeom prst="rect">
            <a:avLst/>
          </a:prstGeom>
          <a:noFill/>
          <a:ln>
            <a:noFill/>
          </a:ln>
        </p:spPr>
      </p:pic>
    </p:spTree>
  </p:cSld>
  <p:clrMapOvr>
    <a:masterClrMapping/>
  </p:clrMapOvr>
</p:sld>
</file>

<file path=ppt/slides/slide3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3" name="Shape 4573"/>
        <p:cNvGrpSpPr/>
        <p:nvPr/>
      </p:nvGrpSpPr>
      <p:grpSpPr>
        <a:xfrm>
          <a:off x="0" y="0"/>
          <a:ext cx="0" cy="0"/>
          <a:chOff x="0" y="0"/>
          <a:chExt cx="0" cy="0"/>
        </a:xfrm>
      </p:grpSpPr>
      <p:sp>
        <p:nvSpPr>
          <p:cNvPr id="4574" name="Google Shape;4574;p323"/>
          <p:cNvSpPr txBox="1"/>
          <p:nvPr>
            <p:ph idx="1" type="body"/>
          </p:nvPr>
        </p:nvSpPr>
        <p:spPr>
          <a:xfrm>
            <a:off x="152400" y="27432"/>
            <a:ext cx="8763000" cy="6525768"/>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2800"/>
              <a:buNone/>
            </a:pPr>
            <a:r>
              <a:rPr b="1" lang="en-US" sz="2800">
                <a:solidFill>
                  <a:srgbClr val="FF0000"/>
                </a:solidFill>
              </a:rPr>
              <a:t>Move Ordering in Alpha-Beta pruning:</a:t>
            </a:r>
            <a:endParaRPr/>
          </a:p>
          <a:p>
            <a:pPr indent="-342900" lvl="0" marL="342900" rtl="0" algn="l">
              <a:lnSpc>
                <a:spcPct val="100000"/>
              </a:lnSpc>
              <a:spcBef>
                <a:spcPts val="480"/>
              </a:spcBef>
              <a:spcAft>
                <a:spcPts val="0"/>
              </a:spcAft>
              <a:buClr>
                <a:schemeClr val="dk1"/>
              </a:buClr>
              <a:buSzPts val="2400"/>
              <a:buChar char="•"/>
            </a:pPr>
            <a:r>
              <a:rPr lang="en-US" sz="2400"/>
              <a:t>The effectiveness of alpha-beta pruning is highly dependent on the order in which each node is examined. Move order is an important aspect of alpha-beta pruning.</a:t>
            </a:r>
            <a:endParaRPr/>
          </a:p>
          <a:p>
            <a:pPr indent="-342900" lvl="0" marL="342900" rtl="0" algn="l">
              <a:lnSpc>
                <a:spcPct val="100000"/>
              </a:lnSpc>
              <a:spcBef>
                <a:spcPts val="480"/>
              </a:spcBef>
              <a:spcAft>
                <a:spcPts val="0"/>
              </a:spcAft>
              <a:buClr>
                <a:schemeClr val="dk1"/>
              </a:buClr>
              <a:buSzPts val="2400"/>
              <a:buChar char="•"/>
            </a:pPr>
            <a:r>
              <a:rPr lang="en-US" sz="2400"/>
              <a:t>It can be of two types:</a:t>
            </a:r>
            <a:endParaRPr/>
          </a:p>
          <a:p>
            <a:pPr indent="-342900" lvl="0" marL="342900" rtl="0" algn="l">
              <a:lnSpc>
                <a:spcPct val="100000"/>
              </a:lnSpc>
              <a:spcBef>
                <a:spcPts val="480"/>
              </a:spcBef>
              <a:spcAft>
                <a:spcPts val="0"/>
              </a:spcAft>
              <a:buClr>
                <a:schemeClr val="dk1"/>
              </a:buClr>
              <a:buSzPts val="2400"/>
              <a:buChar char="•"/>
            </a:pPr>
            <a:r>
              <a:rPr b="1" lang="en-US" sz="2400"/>
              <a:t>Worst ordering:</a:t>
            </a:r>
            <a:r>
              <a:rPr lang="en-US" sz="2400"/>
              <a:t> In some cases, alpha-beta pruning algorithm does not prune any of the leaves of the tree, and works exactly as minimax algorithm. In this case, it also consumes more time because of alpha-beta factors, such a move of pruning is called worst ordering. In this case, the best move occurs on the right side of the tree. The time complexity for such an order is O(b</a:t>
            </a:r>
            <a:r>
              <a:rPr baseline="30000" lang="en-US" sz="2400"/>
              <a:t>m</a:t>
            </a:r>
            <a:r>
              <a:rPr lang="en-US" sz="2400"/>
              <a:t>).</a:t>
            </a:r>
            <a:endParaRPr/>
          </a:p>
          <a:p>
            <a:pPr indent="-342900" lvl="0" marL="342900" rtl="0" algn="l">
              <a:lnSpc>
                <a:spcPct val="100000"/>
              </a:lnSpc>
              <a:spcBef>
                <a:spcPts val="480"/>
              </a:spcBef>
              <a:spcAft>
                <a:spcPts val="0"/>
              </a:spcAft>
              <a:buClr>
                <a:schemeClr val="dk1"/>
              </a:buClr>
              <a:buSzPts val="2400"/>
              <a:buChar char="•"/>
            </a:pPr>
            <a:r>
              <a:rPr b="1" lang="en-US" sz="2400"/>
              <a:t>Ideal ordering:</a:t>
            </a:r>
            <a:r>
              <a:rPr lang="en-US" sz="2400"/>
              <a:t> The ideal ordering for alpha-beta pruning occurs when lots of pruning happens in the tree, and best moves occur at the left side of the tree. We apply DFS hence it first search left of the tree and go deep twice as minimax algorithm in the same amount of time. Complexity in ideal ordering is O(b</a:t>
            </a:r>
            <a:r>
              <a:rPr baseline="30000" lang="en-US" sz="2400"/>
              <a:t>m/2</a:t>
            </a:r>
            <a:r>
              <a:rPr lang="en-US" sz="2400"/>
              <a:t>).</a:t>
            </a:r>
            <a:endParaRPr/>
          </a:p>
        </p:txBody>
      </p:sp>
    </p:spTree>
  </p:cSld>
  <p:clrMapOvr>
    <a:masterClrMapping/>
  </p:clrMapOvr>
</p:sld>
</file>

<file path=ppt/slides/slide3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8" name="Shape 4578"/>
        <p:cNvGrpSpPr/>
        <p:nvPr/>
      </p:nvGrpSpPr>
      <p:grpSpPr>
        <a:xfrm>
          <a:off x="0" y="0"/>
          <a:ext cx="0" cy="0"/>
          <a:chOff x="0" y="0"/>
          <a:chExt cx="0" cy="0"/>
        </a:xfrm>
      </p:grpSpPr>
      <p:sp>
        <p:nvSpPr>
          <p:cNvPr id="4579" name="Google Shape;4579;p324"/>
          <p:cNvSpPr txBox="1"/>
          <p:nvPr>
            <p:ph idx="1" type="body"/>
          </p:nvPr>
        </p:nvSpPr>
        <p:spPr>
          <a:xfrm>
            <a:off x="152400" y="152400"/>
            <a:ext cx="8229600" cy="452596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0000"/>
              </a:buClr>
              <a:buSzPts val="3200"/>
              <a:buNone/>
            </a:pPr>
            <a:r>
              <a:rPr lang="en-US">
                <a:solidFill>
                  <a:srgbClr val="FF0000"/>
                </a:solidFill>
              </a:rPr>
              <a:t>Rules to find good ordering:</a:t>
            </a:r>
            <a:endParaRPr/>
          </a:p>
          <a:p>
            <a:pPr indent="-342900" lvl="0" marL="342900" rtl="0" algn="l">
              <a:lnSpc>
                <a:spcPct val="100000"/>
              </a:lnSpc>
              <a:spcBef>
                <a:spcPts val="480"/>
              </a:spcBef>
              <a:spcAft>
                <a:spcPts val="0"/>
              </a:spcAft>
              <a:buClr>
                <a:schemeClr val="dk1"/>
              </a:buClr>
              <a:buSzPts val="2400"/>
              <a:buChar char="•"/>
            </a:pPr>
            <a:r>
              <a:rPr lang="en-US" sz="2400"/>
              <a:t>Following are some rules to find good ordering in alpha-beta pruning:</a:t>
            </a:r>
            <a:endParaRPr/>
          </a:p>
          <a:p>
            <a:pPr indent="-342900" lvl="0" marL="342900" rtl="0" algn="l">
              <a:lnSpc>
                <a:spcPct val="100000"/>
              </a:lnSpc>
              <a:spcBef>
                <a:spcPts val="480"/>
              </a:spcBef>
              <a:spcAft>
                <a:spcPts val="0"/>
              </a:spcAft>
              <a:buClr>
                <a:schemeClr val="dk1"/>
              </a:buClr>
              <a:buSzPts val="2400"/>
              <a:buChar char="•"/>
            </a:pPr>
            <a:r>
              <a:rPr lang="en-US" sz="2400"/>
              <a:t>Occur the best move from the shallowest node.</a:t>
            </a:r>
            <a:endParaRPr/>
          </a:p>
          <a:p>
            <a:pPr indent="-342900" lvl="0" marL="342900" rtl="0" algn="l">
              <a:lnSpc>
                <a:spcPct val="100000"/>
              </a:lnSpc>
              <a:spcBef>
                <a:spcPts val="480"/>
              </a:spcBef>
              <a:spcAft>
                <a:spcPts val="0"/>
              </a:spcAft>
              <a:buClr>
                <a:schemeClr val="dk1"/>
              </a:buClr>
              <a:buSzPts val="2400"/>
              <a:buChar char="•"/>
            </a:pPr>
            <a:r>
              <a:rPr lang="en-US" sz="2400"/>
              <a:t>Order the nodes in the tree such that the best nodes are checked first.</a:t>
            </a:r>
            <a:endParaRPr/>
          </a:p>
          <a:p>
            <a:pPr indent="-342900" lvl="0" marL="342900" rtl="0" algn="l">
              <a:lnSpc>
                <a:spcPct val="100000"/>
              </a:lnSpc>
              <a:spcBef>
                <a:spcPts val="480"/>
              </a:spcBef>
              <a:spcAft>
                <a:spcPts val="0"/>
              </a:spcAft>
              <a:buClr>
                <a:schemeClr val="dk1"/>
              </a:buClr>
              <a:buSzPts val="2400"/>
              <a:buChar char="•"/>
            </a:pPr>
            <a:r>
              <a:rPr lang="en-US" sz="2400"/>
              <a:t>Use domain knowledge while finding the best move. Ex: for Chess, try order: captures first, then threats, then forward moves, backward moves.</a:t>
            </a:r>
            <a:endParaRPr/>
          </a:p>
          <a:p>
            <a:pPr indent="-342900" lvl="0" marL="342900" rtl="0" algn="l">
              <a:lnSpc>
                <a:spcPct val="100000"/>
              </a:lnSpc>
              <a:spcBef>
                <a:spcPts val="480"/>
              </a:spcBef>
              <a:spcAft>
                <a:spcPts val="0"/>
              </a:spcAft>
              <a:buClr>
                <a:schemeClr val="dk1"/>
              </a:buClr>
              <a:buSzPts val="2400"/>
              <a:buChar char="•"/>
            </a:pPr>
            <a:r>
              <a:rPr lang="en-US" sz="2400"/>
              <a:t>We can bookkeep the states, as there is a possibility that states may repeat.</a:t>
            </a:r>
            <a:endParaRPr/>
          </a:p>
          <a:p>
            <a:pPr indent="0" lvl="0" marL="0" rtl="0" algn="l">
              <a:lnSpc>
                <a:spcPct val="100000"/>
              </a:lnSpc>
              <a:spcBef>
                <a:spcPts val="480"/>
              </a:spcBef>
              <a:spcAft>
                <a:spcPts val="0"/>
              </a:spcAft>
              <a:buClr>
                <a:schemeClr val="dk1"/>
              </a:buClr>
              <a:buSzPts val="2400"/>
              <a:buNone/>
            </a:pPr>
            <a:r>
              <a:t/>
            </a:r>
            <a:endParaRPr sz="2400"/>
          </a:p>
        </p:txBody>
      </p:sp>
    </p:spTree>
  </p:cSld>
  <p:clrMapOvr>
    <a:masterClrMapping/>
  </p:clrMapOvr>
</p:sld>
</file>

<file path=ppt/slides/slide3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4" name="Shape 4584"/>
        <p:cNvGrpSpPr/>
        <p:nvPr/>
      </p:nvGrpSpPr>
      <p:grpSpPr>
        <a:xfrm>
          <a:off x="0" y="0"/>
          <a:ext cx="0" cy="0"/>
          <a:chOff x="0" y="0"/>
          <a:chExt cx="0" cy="0"/>
        </a:xfrm>
      </p:grpSpPr>
      <p:sp>
        <p:nvSpPr>
          <p:cNvPr id="4585" name="Google Shape;4585;p3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586" name="Google Shape;4586;p3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solidFill>
                  <a:srgbClr val="0033CC"/>
                </a:solidFill>
              </a:rPr>
              <a:t>Properties of α-β</a:t>
            </a:r>
            <a:endParaRPr/>
          </a:p>
        </p:txBody>
      </p:sp>
      <p:sp>
        <p:nvSpPr>
          <p:cNvPr id="4587" name="Google Shape;4587;p325"/>
          <p:cNvSpPr txBox="1"/>
          <p:nvPr>
            <p:ph idx="1" type="body"/>
          </p:nvPr>
        </p:nvSpPr>
        <p:spPr>
          <a:xfrm>
            <a:off x="457200" y="1600200"/>
            <a:ext cx="8229600" cy="3657600"/>
          </a:xfrm>
          <a:prstGeom prst="rect">
            <a:avLst/>
          </a:prstGeom>
          <a:noFill/>
          <a:ln cap="flat" cmpd="sng" w="952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dk1"/>
              </a:buClr>
              <a:buSzPts val="2400"/>
              <a:buChar char="•"/>
            </a:pPr>
            <a:r>
              <a:rPr lang="en-US" sz="2400"/>
              <a:t>Pruning </a:t>
            </a:r>
            <a:r>
              <a:rPr lang="en-US" sz="2400">
                <a:solidFill>
                  <a:srgbClr val="FF0000"/>
                </a:solidFill>
              </a:rPr>
              <a:t>does not</a:t>
            </a:r>
            <a:r>
              <a:rPr lang="en-US" sz="2400"/>
              <a:t> affect final result. This means that it </a:t>
            </a:r>
            <a:r>
              <a:rPr lang="en-US" sz="2400">
                <a:solidFill>
                  <a:srgbClr val="0033CC"/>
                </a:solidFill>
              </a:rPr>
              <a:t>gets the exact same result as does full minimax</a:t>
            </a:r>
            <a:r>
              <a:rPr lang="en-US" sz="2400"/>
              <a:t>.</a:t>
            </a:r>
            <a:endParaRPr/>
          </a:p>
          <a:p>
            <a:pPr indent="-127000" lvl="4" marL="2057400" rtl="0" algn="l">
              <a:lnSpc>
                <a:spcPct val="90000"/>
              </a:lnSpc>
              <a:spcBef>
                <a:spcPts val="320"/>
              </a:spcBef>
              <a:spcAft>
                <a:spcPts val="0"/>
              </a:spcAft>
              <a:buClr>
                <a:schemeClr val="dk1"/>
              </a:buClr>
              <a:buSzPts val="1600"/>
              <a:buNone/>
            </a:pPr>
            <a:r>
              <a:t/>
            </a:r>
            <a:endParaRPr sz="1600"/>
          </a:p>
          <a:p>
            <a:pPr indent="-342900" lvl="0" marL="342900" rtl="0" algn="l">
              <a:lnSpc>
                <a:spcPct val="90000"/>
              </a:lnSpc>
              <a:spcBef>
                <a:spcPts val="480"/>
              </a:spcBef>
              <a:spcAft>
                <a:spcPts val="0"/>
              </a:spcAft>
              <a:buClr>
                <a:schemeClr val="dk1"/>
              </a:buClr>
              <a:buSzPts val="2400"/>
              <a:buChar char="•"/>
            </a:pPr>
            <a:r>
              <a:rPr lang="en-US" sz="2400"/>
              <a:t>Good move ordering improves effectiveness of pruning</a:t>
            </a:r>
            <a:endParaRPr/>
          </a:p>
          <a:p>
            <a:pPr indent="-127000" lvl="4" marL="2057400" rtl="0" algn="l">
              <a:lnSpc>
                <a:spcPct val="90000"/>
              </a:lnSpc>
              <a:spcBef>
                <a:spcPts val="320"/>
              </a:spcBef>
              <a:spcAft>
                <a:spcPts val="0"/>
              </a:spcAft>
              <a:buClr>
                <a:schemeClr val="dk1"/>
              </a:buClr>
              <a:buSzPts val="1600"/>
              <a:buNone/>
            </a:pPr>
            <a:r>
              <a:t/>
            </a:r>
            <a:endParaRPr sz="1600"/>
          </a:p>
          <a:p>
            <a:pPr indent="-342900" lvl="0" marL="342900" rtl="0" algn="l">
              <a:lnSpc>
                <a:spcPct val="90000"/>
              </a:lnSpc>
              <a:spcBef>
                <a:spcPts val="480"/>
              </a:spcBef>
              <a:spcAft>
                <a:spcPts val="0"/>
              </a:spcAft>
              <a:buClr>
                <a:schemeClr val="dk1"/>
              </a:buClr>
              <a:buSzPts val="2400"/>
              <a:buChar char="•"/>
            </a:pPr>
            <a:r>
              <a:rPr lang="en-US" sz="2400"/>
              <a:t>With "perfect ordering," time complexity = O(b</a:t>
            </a:r>
            <a:r>
              <a:rPr baseline="30000" lang="en-US" sz="2400"/>
              <a:t>m/2</a:t>
            </a:r>
            <a:r>
              <a:rPr lang="en-US" sz="2400"/>
              <a:t>)</a:t>
            </a:r>
            <a:endParaRPr/>
          </a:p>
          <a:p>
            <a:pPr indent="-285750" lvl="1" marL="742950" rtl="0" algn="l">
              <a:lnSpc>
                <a:spcPct val="90000"/>
              </a:lnSpc>
              <a:spcBef>
                <a:spcPts val="400"/>
              </a:spcBef>
              <a:spcAft>
                <a:spcPts val="0"/>
              </a:spcAft>
              <a:buClr>
                <a:schemeClr val="dk1"/>
              </a:buClr>
              <a:buSzPts val="2000"/>
              <a:buFont typeface="Calibri"/>
              <a:buNone/>
            </a:pPr>
            <a:r>
              <a:rPr lang="en-US" sz="2000"/>
              <a:t>🡪 Reduced in </a:t>
            </a:r>
            <a:r>
              <a:rPr lang="en-US" sz="2000">
                <a:solidFill>
                  <a:srgbClr val="FF0000"/>
                </a:solidFill>
              </a:rPr>
              <a:t>doubles</a:t>
            </a:r>
            <a:r>
              <a:rPr lang="en-US" sz="2000"/>
              <a:t> depth of search</a:t>
            </a:r>
            <a:endParaRPr/>
          </a:p>
          <a:p>
            <a:pPr indent="-127000" lvl="4" marL="2057400" rtl="0" algn="l">
              <a:lnSpc>
                <a:spcPct val="90000"/>
              </a:lnSpc>
              <a:spcBef>
                <a:spcPts val="320"/>
              </a:spcBef>
              <a:spcAft>
                <a:spcPts val="0"/>
              </a:spcAft>
              <a:buClr>
                <a:schemeClr val="dk1"/>
              </a:buClr>
              <a:buSzPts val="1600"/>
              <a:buNone/>
            </a:pPr>
            <a:r>
              <a:t/>
            </a:r>
            <a:endParaRPr sz="1600"/>
          </a:p>
        </p:txBody>
      </p:sp>
    </p:spTree>
  </p:cSld>
  <p:clrMapOvr>
    <a:masterClrMapping/>
  </p:clrMapOvr>
</p:sld>
</file>

<file path=ppt/slides/slide3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2" name="Shape 4592"/>
        <p:cNvGrpSpPr/>
        <p:nvPr/>
      </p:nvGrpSpPr>
      <p:grpSpPr>
        <a:xfrm>
          <a:off x="0" y="0"/>
          <a:ext cx="0" cy="0"/>
          <a:chOff x="0" y="0"/>
          <a:chExt cx="0" cy="0"/>
        </a:xfrm>
      </p:grpSpPr>
      <p:sp>
        <p:nvSpPr>
          <p:cNvPr id="4593" name="Google Shape;4593;p326"/>
          <p:cNvSpPr txBox="1"/>
          <p:nvPr>
            <p:ph type="ctrTitle"/>
          </p:nvPr>
        </p:nvSpPr>
        <p:spPr>
          <a:xfrm>
            <a:off x="311708" y="992767"/>
            <a:ext cx="8520600" cy="27369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25925"/>
              <a:buNone/>
            </a:pPr>
            <a:br>
              <a:rPr lang="en-US" sz="6000"/>
            </a:br>
            <a:r>
              <a:rPr lang="en-US" sz="6000">
                <a:latin typeface="Arial"/>
                <a:ea typeface="Arial"/>
                <a:cs typeface="Arial"/>
                <a:sym typeface="Arial"/>
              </a:rPr>
              <a:t>Thank you!</a:t>
            </a:r>
            <a:br>
              <a:rPr lang="en-US" sz="6000">
                <a:latin typeface="Arial"/>
                <a:ea typeface="Arial"/>
                <a:cs typeface="Arial"/>
                <a:sym typeface="Arial"/>
              </a:rPr>
            </a:br>
            <a:endParaRPr sz="6000">
              <a:latin typeface="Arial"/>
              <a:ea typeface="Arial"/>
              <a:cs typeface="Arial"/>
              <a:sym typeface="Arial"/>
            </a:endParaRPr>
          </a:p>
        </p:txBody>
      </p:sp>
      <p:sp>
        <p:nvSpPr>
          <p:cNvPr id="4594" name="Google Shape;4594;p326"/>
          <p:cNvSpPr txBox="1"/>
          <p:nvPr>
            <p:ph idx="1" type="subTitle"/>
          </p:nvPr>
        </p:nvSpPr>
        <p:spPr>
          <a:xfrm>
            <a:off x="311700" y="3778833"/>
            <a:ext cx="8520600" cy="1056900"/>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Clr>
                <a:srgbClr val="888888"/>
              </a:buClr>
              <a:buSzPts val="3200"/>
              <a:buNone/>
            </a:pPr>
            <a:r>
              <a:t/>
            </a:r>
            <a:endParaRPr/>
          </a:p>
        </p:txBody>
      </p:sp>
      <p:sp>
        <p:nvSpPr>
          <p:cNvPr id="4595" name="Google Shape;4595;p326"/>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sp>
        <p:nvSpPr>
          <p:cNvPr id="4596" name="Google Shape;4596;p3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3/28/2022</a:t>
            </a:r>
            <a:endParaRPr b="0" i="0" sz="1400" u="none" cap="none" strike="noStrike">
              <a:solidFill>
                <a:srgbClr val="000000"/>
              </a:solidFill>
              <a:latin typeface="Arial"/>
              <a:ea typeface="Arial"/>
              <a:cs typeface="Arial"/>
              <a:sym typeface="Arial"/>
            </a:endParaRPr>
          </a:p>
        </p:txBody>
      </p:sp>
      <p:sp>
        <p:nvSpPr>
          <p:cNvPr id="4597" name="Google Shape;4597;p3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AI   UNIT-I</a:t>
            </a:r>
            <a:endParaRPr b="0" i="0" sz="1400" u="none" cap="none" strike="noStrike">
              <a:solidFill>
                <a:srgbClr val="000000"/>
              </a:solidFill>
              <a:latin typeface="Arial"/>
              <a:ea typeface="Arial"/>
              <a:cs typeface="Arial"/>
              <a:sym typeface="Arial"/>
            </a:endParaRPr>
          </a:p>
        </p:txBody>
      </p:sp>
    </p:spTree>
  </p:cSld>
  <p:clrMapOvr>
    <a:masterClrMapping/>
  </p:clrMapOvr>
  <p:transition>
    <p:plus/>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graphicFrame>
        <p:nvGraphicFramePr>
          <p:cNvPr id="451" name="Google Shape;451;p33"/>
          <p:cNvGraphicFramePr/>
          <p:nvPr/>
        </p:nvGraphicFramePr>
        <p:xfrm>
          <a:off x="457198" y="228599"/>
          <a:ext cx="3000000" cy="3000000"/>
        </p:xfrm>
        <a:graphic>
          <a:graphicData uri="http://schemas.openxmlformats.org/drawingml/2006/table">
            <a:tbl>
              <a:tblPr>
                <a:noFill/>
                <a:tableStyleId>{9F253EE2-4B8F-400A-A7A6-4BF8C0354992}</a:tableStyleId>
              </a:tblPr>
              <a:tblGrid>
                <a:gridCol w="1208325"/>
                <a:gridCol w="1208325"/>
                <a:gridCol w="1208325"/>
                <a:gridCol w="1208325"/>
                <a:gridCol w="1208325"/>
                <a:gridCol w="1208325"/>
                <a:gridCol w="1208325"/>
              </a:tblGrid>
              <a:tr h="1348925">
                <a:tc>
                  <a:txBody>
                    <a:bodyPr/>
                    <a:lstStyle/>
                    <a:p>
                      <a:pPr indent="0" lvl="0" marL="0" marR="0" rtl="0" algn="l">
                        <a:lnSpc>
                          <a:spcPct val="100000"/>
                        </a:lnSpc>
                        <a:spcBef>
                          <a:spcPts val="0"/>
                        </a:spcBef>
                        <a:spcAft>
                          <a:spcPts val="0"/>
                        </a:spcAft>
                        <a:buClr>
                          <a:srgbClr val="000000"/>
                        </a:buClr>
                        <a:buSzPts val="2400"/>
                        <a:buFont typeface="Arial"/>
                        <a:buNone/>
                      </a:pPr>
                      <a:r>
                        <a:rPr b="1" lang="en-US" sz="2400" u="none" cap="none" strike="noStrike"/>
                        <a:t>Examples</a:t>
                      </a:r>
                      <a:endParaRPr b="1" sz="24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br>
                        <a:rPr b="1" lang="en-US" sz="1800" u="none" cap="none" strike="noStrike"/>
                      </a:br>
                      <a:r>
                        <a:rPr b="1" lang="en-US" sz="1800" u="none" cap="none" strike="noStrike"/>
                        <a:t>Fully vs Partially Observable </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t>Deterministic vs Stochastic</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t>Episodic vs Sequential</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t>Static vs Dynamic </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t>Discrete vs Continuous</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t>Single vs Multi Agents</a:t>
                      </a:r>
                      <a:endParaRPr sz="1800" u="none" cap="none" strike="noStrike"/>
                    </a:p>
                  </a:txBody>
                  <a:tcPr marT="63200" marB="63200" marR="63200" marL="63200" anchor="ctr">
                    <a:lnL cap="flat" cmpd="sng" w="9525">
                      <a:solidFill>
                        <a:srgbClr val="E2E2E2"/>
                      </a:solidFill>
                      <a:prstDash val="solid"/>
                      <a:round/>
                      <a:headEnd len="sm" w="sm" type="none"/>
                      <a:tailEnd len="sm" w="sm" type="none"/>
                    </a:lnL>
                    <a:lnB cap="flat" cmpd="sng" w="9525">
                      <a:solidFill>
                        <a:srgbClr val="E2E2E2"/>
                      </a:solidFill>
                      <a:prstDash val="solid"/>
                      <a:round/>
                      <a:headEnd len="sm" w="sm" type="none"/>
                      <a:tailEnd len="sm" w="sm" type="none"/>
                    </a:lnB>
                  </a:tcPr>
                </a:tc>
              </a:tr>
              <a:tr h="875175">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t>Brushing Your Teeth</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Fully</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Stochastic</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Sequential</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Static</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Continuous</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Single</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r>
              <a:tr h="638275">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t>Playing Chess</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Partially</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Stochastic</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Sequential</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Dynamic</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Continuous</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Multi-Agent</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r>
              <a:tr h="638275">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t>Playing Cards</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Partially</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Stochastic</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Sequential</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Dynamic</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Continuous</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Multi-Agent</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r>
              <a:tr h="638275">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t>Playing</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Partially</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Stochastic</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Sequential</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Dynamic</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Continuou</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Multi Agent</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r>
              <a:tr h="875175">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t>Autonomous Vehicles</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Fully</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Stochastic</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Sequential</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Dynamic</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Continuous</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i="1" lang="en-US" sz="1800" u="none" cap="none" strike="noStrike"/>
                        <a:t>Multi-Agent</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r>
              <a:tr h="875175">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t>Order in Restaurant</a:t>
                      </a:r>
                      <a:endParaRPr sz="18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Fully</a:t>
                      </a:r>
                      <a:endParaRPr sz="14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Deterministic</a:t>
                      </a:r>
                      <a:endParaRPr sz="14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Episodic</a:t>
                      </a:r>
                      <a:endParaRPr sz="14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Static</a:t>
                      </a:r>
                      <a:endParaRPr sz="14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Discrete</a:t>
                      </a:r>
                      <a:endParaRPr sz="14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1800"/>
                        <a:buFont typeface="Arial"/>
                        <a:buNone/>
                      </a:pPr>
                      <a:r>
                        <a:rPr lang="en-US" sz="1800" u="none" cap="none" strike="noStrike"/>
                        <a:t>Single Agent</a:t>
                      </a:r>
                      <a:endParaRPr sz="1400" u="none" cap="none" strike="noStrike"/>
                    </a:p>
                  </a:txBody>
                  <a:tcPr marT="63200" marB="63200" marR="63200" marL="63200" anchor="ctr">
                    <a:lnL cap="flat" cmpd="sng" w="9525">
                      <a:solidFill>
                        <a:srgbClr val="E2E2E2"/>
                      </a:solidFill>
                      <a:prstDash val="solid"/>
                      <a:round/>
                      <a:headEnd len="sm" w="sm" type="none"/>
                      <a:tailEnd len="sm" w="sm" type="none"/>
                    </a:lnL>
                    <a:lnR cap="flat" cmpd="sng" w="9525">
                      <a:solidFill>
                        <a:srgbClr val="E2E2E2"/>
                      </a:solidFill>
                      <a:prstDash val="solid"/>
                      <a:round/>
                      <a:headEnd len="sm" w="sm" type="none"/>
                      <a:tailEnd len="sm" w="sm" type="none"/>
                    </a:lnR>
                    <a:lnT cap="flat" cmpd="sng" w="9525">
                      <a:solidFill>
                        <a:srgbClr val="E2E2E2"/>
                      </a:solidFill>
                      <a:prstDash val="solid"/>
                      <a:round/>
                      <a:headEnd len="sm" w="sm" type="none"/>
                      <a:tailEnd len="sm" w="sm" type="none"/>
                    </a:lnT>
                    <a:lnB cap="flat" cmpd="sng" w="9525">
                      <a:solidFill>
                        <a:srgbClr val="E2E2E2"/>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End of First Lecture</a:t>
            </a:r>
            <a:endParaRPr/>
          </a:p>
        </p:txBody>
      </p:sp>
      <p:sp>
        <p:nvSpPr>
          <p:cNvPr id="457" name="Google Shape;457;p34"/>
          <p:cNvSpPr txBox="1"/>
          <p:nvPr>
            <p:ph idx="1" type="body"/>
          </p:nvPr>
        </p:nvSpPr>
        <p:spPr>
          <a:xfrm>
            <a:off x="2743200" y="3048000"/>
            <a:ext cx="2362200" cy="8382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Thanks</a:t>
            </a:r>
            <a:endParaRPr/>
          </a:p>
        </p:txBody>
      </p:sp>
      <p:pic>
        <p:nvPicPr>
          <p:cNvPr id="458" name="Google Shape;458;p34"/>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35"/>
          <p:cNvSpPr txBox="1"/>
          <p:nvPr>
            <p:ph type="title"/>
          </p:nvPr>
        </p:nvSpPr>
        <p:spPr>
          <a:xfrm>
            <a:off x="457200" y="274638"/>
            <a:ext cx="8229600" cy="792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Agent types</a:t>
            </a:r>
            <a:endParaRPr/>
          </a:p>
        </p:txBody>
      </p:sp>
      <p:sp>
        <p:nvSpPr>
          <p:cNvPr id="464" name="Google Shape;464;p3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Four basic types:</a:t>
            </a:r>
            <a:endParaRPr/>
          </a:p>
          <a:p>
            <a:pPr indent="-285750" lvl="1" marL="742950" rtl="0" algn="l">
              <a:lnSpc>
                <a:spcPct val="100000"/>
              </a:lnSpc>
              <a:spcBef>
                <a:spcPts val="480"/>
              </a:spcBef>
              <a:spcAft>
                <a:spcPts val="0"/>
              </a:spcAft>
              <a:buClr>
                <a:schemeClr val="dk1"/>
              </a:buClr>
              <a:buSzPts val="2400"/>
              <a:buChar char="–"/>
            </a:pPr>
            <a:r>
              <a:rPr b="1" lang="en-US" sz="2400"/>
              <a:t>Simple reflex agents</a:t>
            </a:r>
            <a:endParaRPr/>
          </a:p>
          <a:p>
            <a:pPr indent="-285750" lvl="1" marL="742950" rtl="0" algn="l">
              <a:lnSpc>
                <a:spcPct val="100000"/>
              </a:lnSpc>
              <a:spcBef>
                <a:spcPts val="480"/>
              </a:spcBef>
              <a:spcAft>
                <a:spcPts val="0"/>
              </a:spcAft>
              <a:buClr>
                <a:schemeClr val="dk1"/>
              </a:buClr>
              <a:buSzPts val="2400"/>
              <a:buChar char="–"/>
            </a:pPr>
            <a:r>
              <a:rPr b="1" lang="en-US" sz="2400"/>
              <a:t>Model-based reflex agents</a:t>
            </a:r>
            <a:endParaRPr/>
          </a:p>
          <a:p>
            <a:pPr indent="-285750" lvl="1" marL="742950" rtl="0" algn="l">
              <a:lnSpc>
                <a:spcPct val="100000"/>
              </a:lnSpc>
              <a:spcBef>
                <a:spcPts val="480"/>
              </a:spcBef>
              <a:spcAft>
                <a:spcPts val="0"/>
              </a:spcAft>
              <a:buClr>
                <a:schemeClr val="dk1"/>
              </a:buClr>
              <a:buSzPts val="2400"/>
              <a:buChar char="–"/>
            </a:pPr>
            <a:r>
              <a:rPr b="1" lang="en-US" sz="2400"/>
              <a:t>Goal-based agents</a:t>
            </a:r>
            <a:endParaRPr/>
          </a:p>
          <a:p>
            <a:pPr indent="-285750" lvl="1" marL="742950" rtl="0" algn="l">
              <a:lnSpc>
                <a:spcPct val="100000"/>
              </a:lnSpc>
              <a:spcBef>
                <a:spcPts val="480"/>
              </a:spcBef>
              <a:spcAft>
                <a:spcPts val="0"/>
              </a:spcAft>
              <a:buClr>
                <a:schemeClr val="dk1"/>
              </a:buClr>
              <a:buSzPts val="2400"/>
              <a:buChar char="–"/>
            </a:pPr>
            <a:r>
              <a:rPr b="1" lang="en-US" sz="2400"/>
              <a:t>Utility-based agents</a:t>
            </a:r>
            <a:endParaRPr/>
          </a:p>
        </p:txBody>
      </p:sp>
      <p:sp>
        <p:nvSpPr>
          <p:cNvPr id="465" name="Google Shape;465;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466" name="Google Shape;466;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67" name="Google Shape;467;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468" name="Google Shape;468;p35"/>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36"/>
          <p:cNvSpPr txBox="1"/>
          <p:nvPr>
            <p:ph type="title"/>
          </p:nvPr>
        </p:nvSpPr>
        <p:spPr>
          <a:xfrm>
            <a:off x="457200" y="274638"/>
            <a:ext cx="8229600" cy="48736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5554"/>
              <a:buNone/>
            </a:pPr>
            <a:r>
              <a:rPr b="1" lang="en-US" u="sng">
                <a:solidFill>
                  <a:srgbClr val="FF0000"/>
                </a:solidFill>
              </a:rPr>
              <a:t>Agents</a:t>
            </a:r>
            <a:endParaRPr/>
          </a:p>
        </p:txBody>
      </p:sp>
      <p:sp>
        <p:nvSpPr>
          <p:cNvPr id="474" name="Google Shape;474;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475" name="Google Shape;475;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sp>
        <p:nvSpPr>
          <p:cNvPr id="476" name="Google Shape;476;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477" name="Google Shape;477;p36"/>
          <p:cNvPicPr preferRelativeResize="0"/>
          <p:nvPr>
            <p:ph idx="1" type="body"/>
          </p:nvPr>
        </p:nvPicPr>
        <p:blipFill rotWithShape="1">
          <a:blip r:embed="rId3">
            <a:alphaModFix/>
          </a:blip>
          <a:srcRect b="0" l="0" r="0" t="0"/>
          <a:stretch/>
        </p:blipFill>
        <p:spPr>
          <a:xfrm>
            <a:off x="1600200" y="838200"/>
            <a:ext cx="5845175" cy="2590800"/>
          </a:xfrm>
          <a:prstGeom prst="rect">
            <a:avLst/>
          </a:prstGeom>
          <a:noFill/>
          <a:ln>
            <a:noFill/>
          </a:ln>
        </p:spPr>
      </p:pic>
      <p:sp>
        <p:nvSpPr>
          <p:cNvPr id="478" name="Google Shape;478;p36"/>
          <p:cNvSpPr/>
          <p:nvPr/>
        </p:nvSpPr>
        <p:spPr>
          <a:xfrm>
            <a:off x="228600" y="3505200"/>
            <a:ext cx="8382000" cy="2586038"/>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An </a:t>
            </a:r>
            <a:r>
              <a:rPr b="0" i="0" lang="en-US" sz="1800" u="none" cap="none" strike="noStrike">
                <a:solidFill>
                  <a:srgbClr val="FF0000"/>
                </a:solidFill>
                <a:latin typeface="Calibri"/>
                <a:ea typeface="Calibri"/>
                <a:cs typeface="Calibri"/>
                <a:sym typeface="Calibri"/>
              </a:rPr>
              <a:t>agent</a:t>
            </a:r>
            <a:r>
              <a:rPr b="0" i="0" lang="en-US" sz="1800" u="none" cap="none" strike="noStrike">
                <a:solidFill>
                  <a:schemeClr val="dk1"/>
                </a:solidFill>
                <a:latin typeface="Calibri"/>
                <a:ea typeface="Calibri"/>
                <a:cs typeface="Calibri"/>
                <a:sym typeface="Calibri"/>
              </a:rPr>
              <a:t> is any thing that can be viewed as </a:t>
            </a:r>
            <a:r>
              <a:rPr b="0" i="0" lang="en-US" sz="1800" u="none" cap="none" strike="noStrike">
                <a:solidFill>
                  <a:srgbClr val="FF0000"/>
                </a:solidFill>
                <a:latin typeface="Calibri"/>
                <a:ea typeface="Calibri"/>
                <a:cs typeface="Calibri"/>
                <a:sym typeface="Calibri"/>
              </a:rPr>
              <a:t>perceiving</a:t>
            </a:r>
            <a:r>
              <a:rPr b="0" i="0" lang="en-US" sz="1800" u="none" cap="none" strike="noStrike">
                <a:solidFill>
                  <a:schemeClr val="dk1"/>
                </a:solidFill>
                <a:latin typeface="Calibri"/>
                <a:ea typeface="Calibri"/>
                <a:cs typeface="Calibri"/>
                <a:sym typeface="Calibri"/>
              </a:rPr>
              <a:t> its </a:t>
            </a:r>
            <a:r>
              <a:rPr b="0" i="0" lang="en-US" sz="1800" u="none" cap="none" strike="noStrike">
                <a:solidFill>
                  <a:srgbClr val="FF0000"/>
                </a:solidFill>
                <a:latin typeface="Calibri"/>
                <a:ea typeface="Calibri"/>
                <a:cs typeface="Calibri"/>
                <a:sym typeface="Calibri"/>
              </a:rPr>
              <a:t>environment</a:t>
            </a:r>
            <a:r>
              <a:rPr b="0" i="0" lang="en-US" sz="1800" u="none" cap="none" strike="noStrike">
                <a:solidFill>
                  <a:schemeClr val="dk1"/>
                </a:solidFill>
                <a:latin typeface="Calibri"/>
                <a:ea typeface="Calibri"/>
                <a:cs typeface="Calibri"/>
                <a:sym typeface="Calibri"/>
              </a:rPr>
              <a:t> through </a:t>
            </a:r>
            <a:r>
              <a:rPr b="0" i="0" lang="en-US" sz="1800" u="none" cap="none" strike="noStrike">
                <a:solidFill>
                  <a:srgbClr val="FF0000"/>
                </a:solidFill>
                <a:latin typeface="Calibri"/>
                <a:ea typeface="Calibri"/>
                <a:cs typeface="Calibri"/>
                <a:sym typeface="Calibri"/>
              </a:rPr>
              <a:t>sensors</a:t>
            </a:r>
            <a:r>
              <a:rPr b="0" i="0" lang="en-US" sz="1800" u="none" cap="none" strike="noStrike">
                <a:solidFill>
                  <a:schemeClr val="dk1"/>
                </a:solidFill>
                <a:latin typeface="Calibri"/>
                <a:ea typeface="Calibri"/>
                <a:cs typeface="Calibri"/>
                <a:sym typeface="Calibri"/>
              </a:rPr>
              <a:t> and </a:t>
            </a:r>
            <a:r>
              <a:rPr b="0" i="0" lang="en-US" sz="1800" u="none" cap="none" strike="noStrike">
                <a:solidFill>
                  <a:srgbClr val="FF0000"/>
                </a:solidFill>
                <a:latin typeface="Calibri"/>
                <a:ea typeface="Calibri"/>
                <a:cs typeface="Calibri"/>
                <a:sym typeface="Calibri"/>
              </a:rPr>
              <a:t>acting</a:t>
            </a:r>
            <a:r>
              <a:rPr b="0" i="0" lang="en-US" sz="1800" u="none" cap="none" strike="noStrike">
                <a:solidFill>
                  <a:schemeClr val="dk1"/>
                </a:solidFill>
                <a:latin typeface="Calibri"/>
                <a:ea typeface="Calibri"/>
                <a:cs typeface="Calibri"/>
                <a:sym typeface="Calibri"/>
              </a:rPr>
              <a:t> upon that environment through </a:t>
            </a:r>
            <a:r>
              <a:rPr b="0" i="0" lang="en-US" sz="1800" u="none" cap="none" strike="noStrike">
                <a:solidFill>
                  <a:srgbClr val="FF0000"/>
                </a:solidFill>
                <a:latin typeface="Calibri"/>
                <a:ea typeface="Calibri"/>
                <a:cs typeface="Calibri"/>
                <a:sym typeface="Calibri"/>
              </a:rPr>
              <a:t>actuators/ effectors</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t/>
            </a:r>
            <a:endParaRPr b="0" i="0" sz="1800" u="none" cap="none" strike="noStrike">
              <a:solidFill>
                <a:srgbClr val="FF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FF0000"/>
                </a:solidFill>
                <a:latin typeface="Calibri"/>
                <a:ea typeface="Calibri"/>
                <a:cs typeface="Calibri"/>
                <a:sym typeface="Calibri"/>
              </a:rPr>
              <a:t>Ex: Human Being , Calculator etc</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t/>
            </a:r>
            <a:endParaRPr b="0" i="0" sz="1800" u="none" cap="none" strike="noStrike">
              <a:solidFill>
                <a:srgbClr val="FF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7030A0"/>
                </a:solidFill>
                <a:latin typeface="Calibri"/>
                <a:ea typeface="Calibri"/>
                <a:cs typeface="Calibri"/>
                <a:sym typeface="Calibri"/>
              </a:rPr>
              <a:t>Agent has goal </a:t>
            </a:r>
            <a:r>
              <a:rPr b="0" i="0" lang="en-US" sz="1800" u="none" cap="none" strike="noStrike">
                <a:solidFill>
                  <a:schemeClr val="dk1"/>
                </a:solidFill>
                <a:latin typeface="Calibri"/>
                <a:ea typeface="Calibri"/>
                <a:cs typeface="Calibri"/>
                <a:sym typeface="Calibri"/>
              </a:rPr>
              <a:t>–the objective which agent has to satisfy</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7030A0"/>
                </a:solidFill>
                <a:latin typeface="Calibri"/>
                <a:ea typeface="Calibri"/>
                <a:cs typeface="Calibri"/>
                <a:sym typeface="Calibri"/>
              </a:rPr>
              <a:t>Actions  can potentially change the environment</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800"/>
              <a:buFont typeface="Arial"/>
              <a:buNone/>
            </a:pPr>
            <a:r>
              <a:rPr b="0" i="0" lang="en-US" sz="1800" u="none" cap="none" strike="noStrike">
                <a:solidFill>
                  <a:srgbClr val="7030A0"/>
                </a:solidFill>
                <a:latin typeface="Calibri"/>
                <a:ea typeface="Calibri"/>
                <a:cs typeface="Calibri"/>
                <a:sym typeface="Calibri"/>
              </a:rPr>
              <a:t>Agent perceive current percept or sequence of perceptions</a:t>
            </a:r>
            <a:endParaRPr b="0" i="0" sz="1800" u="none" cap="none" strike="noStrike">
              <a:solidFill>
                <a:srgbClr val="FF0000"/>
              </a:solidFill>
              <a:latin typeface="Calibri"/>
              <a:ea typeface="Calibri"/>
              <a:cs typeface="Calibri"/>
              <a:sym typeface="Calibri"/>
            </a:endParaRPr>
          </a:p>
        </p:txBody>
      </p:sp>
      <p:pic>
        <p:nvPicPr>
          <p:cNvPr id="479" name="Google Shape;479;p36"/>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37"/>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86" name="Google Shape;486;p37"/>
          <p:cNvSpPr txBox="1"/>
          <p:nvPr>
            <p:ph type="title"/>
          </p:nvPr>
        </p:nvSpPr>
        <p:spPr>
          <a:xfrm>
            <a:off x="457200" y="152400"/>
            <a:ext cx="8229600" cy="609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Structure of an Intelligent Agent</a:t>
            </a:r>
            <a:endParaRPr/>
          </a:p>
        </p:txBody>
      </p:sp>
      <p:sp>
        <p:nvSpPr>
          <p:cNvPr id="487" name="Google Shape;487;p37"/>
          <p:cNvSpPr txBox="1"/>
          <p:nvPr>
            <p:ph idx="1" type="body"/>
          </p:nvPr>
        </p:nvSpPr>
        <p:spPr>
          <a:xfrm>
            <a:off x="457200" y="1035050"/>
            <a:ext cx="8229600" cy="49530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dk1"/>
              </a:buClr>
              <a:buSzPts val="2800"/>
              <a:buChar char="•"/>
            </a:pPr>
            <a:r>
              <a:rPr lang="en-US" sz="2800"/>
              <a:t>All agents have the same basic structure:</a:t>
            </a:r>
            <a:endParaRPr/>
          </a:p>
          <a:p>
            <a:pPr indent="-294322" lvl="1" marL="742950" rtl="0" algn="l">
              <a:lnSpc>
                <a:spcPct val="100000"/>
              </a:lnSpc>
              <a:spcBef>
                <a:spcPts val="333"/>
              </a:spcBef>
              <a:spcAft>
                <a:spcPts val="0"/>
              </a:spcAft>
              <a:buClr>
                <a:schemeClr val="dk1"/>
              </a:buClr>
              <a:buSzPts val="1800"/>
              <a:buChar char="–"/>
            </a:pPr>
            <a:r>
              <a:rPr lang="en-US" sz="1800"/>
              <a:t>accept percepts from environment</a:t>
            </a:r>
            <a:endParaRPr/>
          </a:p>
          <a:p>
            <a:pPr indent="-294322" lvl="1" marL="742950" rtl="0" algn="l">
              <a:lnSpc>
                <a:spcPct val="100000"/>
              </a:lnSpc>
              <a:spcBef>
                <a:spcPts val="333"/>
              </a:spcBef>
              <a:spcAft>
                <a:spcPts val="0"/>
              </a:spcAft>
              <a:buClr>
                <a:schemeClr val="dk1"/>
              </a:buClr>
              <a:buSzPts val="1800"/>
              <a:buChar char="–"/>
            </a:pPr>
            <a:r>
              <a:rPr lang="en-US" sz="1800"/>
              <a:t>generate actions</a:t>
            </a:r>
            <a:endParaRPr/>
          </a:p>
          <a:p>
            <a:pPr indent="-342900" lvl="0" marL="342900" rtl="0" algn="l">
              <a:lnSpc>
                <a:spcPct val="100000"/>
              </a:lnSpc>
              <a:spcBef>
                <a:spcPts val="481"/>
              </a:spcBef>
              <a:spcAft>
                <a:spcPts val="0"/>
              </a:spcAft>
              <a:buClr>
                <a:srgbClr val="7030A0"/>
              </a:buClr>
              <a:buSzPts val="2600"/>
              <a:buChar char="•"/>
            </a:pPr>
            <a:r>
              <a:rPr b="1" lang="en-US" sz="2600">
                <a:solidFill>
                  <a:srgbClr val="7030A0"/>
                </a:solidFill>
              </a:rPr>
              <a:t>A Skeleton Agent:</a:t>
            </a:r>
            <a:endParaRPr/>
          </a:p>
          <a:p>
            <a:pPr indent="-154940" lvl="0" marL="342900" rtl="0" algn="l">
              <a:lnSpc>
                <a:spcPct val="100000"/>
              </a:lnSpc>
              <a:spcBef>
                <a:spcPts val="592"/>
              </a:spcBef>
              <a:spcAft>
                <a:spcPts val="0"/>
              </a:spcAft>
              <a:buClr>
                <a:schemeClr val="dk1"/>
              </a:buClr>
              <a:buSzPts val="3200"/>
              <a:buNone/>
            </a:pPr>
            <a:r>
              <a:t/>
            </a:r>
            <a:endParaRPr/>
          </a:p>
          <a:p>
            <a:pPr indent="-154940" lvl="0" marL="342900" rtl="0" algn="l">
              <a:lnSpc>
                <a:spcPct val="100000"/>
              </a:lnSpc>
              <a:spcBef>
                <a:spcPts val="592"/>
              </a:spcBef>
              <a:spcAft>
                <a:spcPts val="0"/>
              </a:spcAft>
              <a:buClr>
                <a:schemeClr val="dk1"/>
              </a:buClr>
              <a:buSzPts val="3200"/>
              <a:buNone/>
            </a:pPr>
            <a:r>
              <a:t/>
            </a:r>
            <a:endParaRPr/>
          </a:p>
          <a:p>
            <a:pPr indent="-154940" lvl="0" marL="342900" rtl="0" algn="l">
              <a:lnSpc>
                <a:spcPct val="100000"/>
              </a:lnSpc>
              <a:spcBef>
                <a:spcPts val="592"/>
              </a:spcBef>
              <a:spcAft>
                <a:spcPts val="0"/>
              </a:spcAft>
              <a:buClr>
                <a:schemeClr val="dk1"/>
              </a:buClr>
              <a:buSzPts val="3200"/>
              <a:buNone/>
            </a:pPr>
            <a:r>
              <a:t/>
            </a:r>
            <a:endParaRPr/>
          </a:p>
          <a:p>
            <a:pPr indent="-342900" lvl="0" marL="342900" rtl="0" algn="l">
              <a:lnSpc>
                <a:spcPct val="100000"/>
              </a:lnSpc>
              <a:spcBef>
                <a:spcPts val="592"/>
              </a:spcBef>
              <a:spcAft>
                <a:spcPts val="0"/>
              </a:spcAft>
              <a:buClr>
                <a:schemeClr val="dk1"/>
              </a:buClr>
              <a:buSzPts val="3200"/>
              <a:buFont typeface="Arial"/>
              <a:buNone/>
            </a:pPr>
            <a:r>
              <a:t/>
            </a:r>
            <a:endParaRPr/>
          </a:p>
          <a:p>
            <a:pPr indent="-342900" lvl="0" marL="342900" rtl="0" algn="l">
              <a:lnSpc>
                <a:spcPct val="100000"/>
              </a:lnSpc>
              <a:spcBef>
                <a:spcPts val="407"/>
              </a:spcBef>
              <a:spcAft>
                <a:spcPts val="0"/>
              </a:spcAft>
              <a:buClr>
                <a:schemeClr val="dk1"/>
              </a:buClr>
              <a:buSzPts val="2200"/>
              <a:buChar char="•"/>
            </a:pPr>
            <a:r>
              <a:rPr b="1" lang="en-US" sz="2200"/>
              <a:t>Observations:</a:t>
            </a:r>
            <a:endParaRPr/>
          </a:p>
          <a:p>
            <a:pPr indent="-294322" lvl="1" marL="742950" rtl="0" algn="l">
              <a:lnSpc>
                <a:spcPct val="100000"/>
              </a:lnSpc>
              <a:spcBef>
                <a:spcPts val="333"/>
              </a:spcBef>
              <a:spcAft>
                <a:spcPts val="0"/>
              </a:spcAft>
              <a:buClr>
                <a:schemeClr val="dk1"/>
              </a:buClr>
              <a:buSzPts val="1800"/>
              <a:buChar char="–"/>
            </a:pPr>
            <a:r>
              <a:rPr lang="en-US" sz="1800"/>
              <a:t>Agent may or may not build percept sequence in memory (depends on domain)</a:t>
            </a:r>
            <a:endParaRPr/>
          </a:p>
          <a:p>
            <a:pPr indent="-294322" lvl="1" marL="742950" rtl="0" algn="l">
              <a:lnSpc>
                <a:spcPct val="100000"/>
              </a:lnSpc>
              <a:spcBef>
                <a:spcPts val="333"/>
              </a:spcBef>
              <a:spcAft>
                <a:spcPts val="0"/>
              </a:spcAft>
              <a:buClr>
                <a:srgbClr val="FF0000"/>
              </a:buClr>
              <a:buSzPts val="1800"/>
              <a:buChar char="–"/>
            </a:pPr>
            <a:r>
              <a:rPr lang="en-US" sz="1800">
                <a:solidFill>
                  <a:srgbClr val="FF0000"/>
                </a:solidFill>
              </a:rPr>
              <a:t>Performance measure is not part of the agent</a:t>
            </a:r>
            <a:r>
              <a:rPr lang="en-US" sz="1800"/>
              <a:t>; it is applied externally to judge the success of the agent</a:t>
            </a:r>
            <a:endParaRPr/>
          </a:p>
        </p:txBody>
      </p:sp>
      <p:sp>
        <p:nvSpPr>
          <p:cNvPr id="488" name="Google Shape;488;p37"/>
          <p:cNvSpPr txBox="1"/>
          <p:nvPr/>
        </p:nvSpPr>
        <p:spPr>
          <a:xfrm>
            <a:off x="2286000" y="2590800"/>
            <a:ext cx="4268788" cy="1812925"/>
          </a:xfrm>
          <a:prstGeom prst="rect">
            <a:avLst/>
          </a:prstGeom>
          <a:solidFill>
            <a:srgbClr val="FFCC99"/>
          </a:solidFill>
          <a:ln cap="flat" cmpd="sng" w="9525">
            <a:solidFill>
              <a:schemeClr val="dk1"/>
            </a:solidFill>
            <a:prstDash val="solid"/>
            <a:miter lim="800000"/>
            <a:headEnd len="sm" w="sm" type="none"/>
            <a:tailEnd len="sm" w="sm" type="none"/>
          </a:ln>
          <a:effectLst>
            <a:outerShdw rotWithShape="0" algn="ctr" dir="2700000" dist="107763">
              <a:schemeClr val="lt2"/>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Calibri"/>
                <a:ea typeface="Calibri"/>
                <a:cs typeface="Calibri"/>
                <a:sym typeface="Calibri"/>
              </a:rPr>
              <a:t>function</a:t>
            </a:r>
            <a:r>
              <a:rPr b="0" i="0" lang="en-US" sz="1600" u="none" cap="none" strike="noStrike">
                <a:solidFill>
                  <a:schemeClr val="dk1"/>
                </a:solidFill>
                <a:latin typeface="Calibri"/>
                <a:ea typeface="Calibri"/>
                <a:cs typeface="Calibri"/>
                <a:sym typeface="Calibri"/>
              </a:rPr>
              <a:t> Skeleton-Agent(</a:t>
            </a:r>
            <a:r>
              <a:rPr b="0" i="1" lang="en-US" sz="1600" u="none" cap="none" strike="noStrike">
                <a:solidFill>
                  <a:schemeClr val="dk1"/>
                </a:solidFill>
                <a:latin typeface="Calibri"/>
                <a:ea typeface="Calibri"/>
                <a:cs typeface="Calibri"/>
                <a:sym typeface="Calibri"/>
              </a:rPr>
              <a:t>percept</a:t>
            </a: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returns</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action</a:t>
            </a:r>
            <a:endParaRPr b="0"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static:</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memory</a:t>
            </a:r>
            <a:r>
              <a:rPr b="0" i="0" lang="en-US" sz="1600" u="none" cap="none" strike="noStrike">
                <a:solidFill>
                  <a:schemeClr val="dk1"/>
                </a:solidFill>
                <a:latin typeface="Calibri"/>
                <a:ea typeface="Calibri"/>
                <a:cs typeface="Calibri"/>
                <a:sym typeface="Calibri"/>
              </a:rPr>
              <a:t>, the agent's memory of the world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memory</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Update-Memory(</a:t>
            </a:r>
            <a:r>
              <a:rPr b="0" i="1" lang="en-US" sz="1600" u="none" cap="none" strike="noStrike">
                <a:solidFill>
                  <a:schemeClr val="dk1"/>
                </a:solidFill>
                <a:latin typeface="Calibri"/>
                <a:ea typeface="Calibri"/>
                <a:cs typeface="Calibri"/>
                <a:sym typeface="Calibri"/>
              </a:rPr>
              <a:t>memory</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percept</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action</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Choose-Best-Action(</a:t>
            </a:r>
            <a:r>
              <a:rPr b="0" i="1" lang="en-US" sz="1600" u="none" cap="none" strike="noStrike">
                <a:solidFill>
                  <a:schemeClr val="dk1"/>
                </a:solidFill>
                <a:latin typeface="Calibri"/>
                <a:ea typeface="Calibri"/>
                <a:cs typeface="Calibri"/>
                <a:sym typeface="Calibri"/>
              </a:rPr>
              <a:t>memory</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memory</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Update-Memory(</a:t>
            </a:r>
            <a:r>
              <a:rPr b="0" i="1" lang="en-US" sz="1600" u="none" cap="none" strike="noStrike">
                <a:solidFill>
                  <a:schemeClr val="dk1"/>
                </a:solidFill>
                <a:latin typeface="Calibri"/>
                <a:ea typeface="Calibri"/>
                <a:cs typeface="Calibri"/>
                <a:sym typeface="Calibri"/>
              </a:rPr>
              <a:t>memory</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action</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return</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action</a:t>
            </a:r>
            <a:endParaRPr b="0" i="0" sz="1400" u="none" cap="none" strike="noStrike">
              <a:solidFill>
                <a:srgbClr val="000000"/>
              </a:solidFill>
              <a:latin typeface="Arial"/>
              <a:ea typeface="Arial"/>
              <a:cs typeface="Arial"/>
              <a:sym typeface="Arial"/>
            </a:endParaRPr>
          </a:p>
        </p:txBody>
      </p:sp>
      <p:sp>
        <p:nvSpPr>
          <p:cNvPr id="489" name="Google Shape;489;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490" name="Google Shape;490;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491" name="Google Shape;491;p37"/>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38"/>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98" name="Google Shape;498;p38"/>
          <p:cNvSpPr txBox="1"/>
          <p:nvPr>
            <p:ph type="title"/>
          </p:nvPr>
        </p:nvSpPr>
        <p:spPr>
          <a:xfrm>
            <a:off x="381000" y="304800"/>
            <a:ext cx="8229600" cy="609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Agent Types</a:t>
            </a:r>
            <a:endParaRPr/>
          </a:p>
        </p:txBody>
      </p:sp>
      <p:sp>
        <p:nvSpPr>
          <p:cNvPr id="499" name="Google Shape;499;p38"/>
          <p:cNvSpPr txBox="1"/>
          <p:nvPr>
            <p:ph idx="1" type="body"/>
          </p:nvPr>
        </p:nvSpPr>
        <p:spPr>
          <a:xfrm>
            <a:off x="457200" y="996950"/>
            <a:ext cx="8229600" cy="555625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Simple reflex agents </a:t>
            </a:r>
            <a:endParaRPr/>
          </a:p>
          <a:p>
            <a:pPr indent="-285750" lvl="1" marL="742950" rtl="0" algn="l">
              <a:lnSpc>
                <a:spcPct val="100000"/>
              </a:lnSpc>
              <a:spcBef>
                <a:spcPts val="360"/>
              </a:spcBef>
              <a:spcAft>
                <a:spcPts val="0"/>
              </a:spcAft>
              <a:buClr>
                <a:schemeClr val="dk1"/>
              </a:buClr>
              <a:buSzPts val="1800"/>
              <a:buChar char="–"/>
            </a:pPr>
            <a:r>
              <a:rPr lang="en-US" sz="1800"/>
              <a:t>These are based on </a:t>
            </a:r>
            <a:r>
              <a:rPr lang="en-US" sz="1800">
                <a:solidFill>
                  <a:srgbClr val="FF0000"/>
                </a:solidFill>
              </a:rPr>
              <a:t>condition-action rules </a:t>
            </a:r>
            <a:r>
              <a:rPr lang="en-US" sz="1800"/>
              <a:t>and implemented with an appropriate production system. They are </a:t>
            </a:r>
            <a:r>
              <a:rPr lang="en-US" sz="1800">
                <a:solidFill>
                  <a:srgbClr val="FF0000"/>
                </a:solidFill>
              </a:rPr>
              <a:t>stateless devices which do not have memory </a:t>
            </a:r>
            <a:r>
              <a:rPr lang="en-US" sz="1800"/>
              <a:t>of past world states.</a:t>
            </a:r>
            <a:endParaRPr/>
          </a:p>
          <a:p>
            <a:pPr indent="-342900" lvl="0" marL="342900" rtl="0" algn="l">
              <a:lnSpc>
                <a:spcPct val="100000"/>
              </a:lnSpc>
              <a:spcBef>
                <a:spcPts val="480"/>
              </a:spcBef>
              <a:spcAft>
                <a:spcPts val="0"/>
              </a:spcAft>
              <a:buClr>
                <a:schemeClr val="dk1"/>
              </a:buClr>
              <a:buSzPts val="2400"/>
              <a:buChar char="•"/>
            </a:pPr>
            <a:r>
              <a:rPr lang="en-US" sz="2400"/>
              <a:t>Reflex Agents with memory (Model-Based)</a:t>
            </a:r>
            <a:endParaRPr/>
          </a:p>
          <a:p>
            <a:pPr indent="-285750" lvl="1" marL="742950" rtl="0" algn="l">
              <a:lnSpc>
                <a:spcPct val="100000"/>
              </a:lnSpc>
              <a:spcBef>
                <a:spcPts val="360"/>
              </a:spcBef>
              <a:spcAft>
                <a:spcPts val="0"/>
              </a:spcAft>
              <a:buClr>
                <a:schemeClr val="dk1"/>
              </a:buClr>
              <a:buSzPts val="1800"/>
              <a:buChar char="–"/>
            </a:pPr>
            <a:r>
              <a:rPr lang="en-US" sz="1800"/>
              <a:t>have internal state which is used to keep track of past states of the world. </a:t>
            </a:r>
            <a:endParaRPr/>
          </a:p>
          <a:p>
            <a:pPr indent="-342900" lvl="0" marL="342900" rtl="0" algn="l">
              <a:lnSpc>
                <a:spcPct val="100000"/>
              </a:lnSpc>
              <a:spcBef>
                <a:spcPts val="480"/>
              </a:spcBef>
              <a:spcAft>
                <a:spcPts val="0"/>
              </a:spcAft>
              <a:buClr>
                <a:schemeClr val="dk1"/>
              </a:buClr>
              <a:buSzPts val="2400"/>
              <a:buChar char="•"/>
            </a:pPr>
            <a:r>
              <a:rPr lang="en-US" sz="2400"/>
              <a:t>Agents with goals </a:t>
            </a:r>
            <a:endParaRPr/>
          </a:p>
          <a:p>
            <a:pPr indent="-285750" lvl="1" marL="742950" rtl="0" algn="l">
              <a:lnSpc>
                <a:spcPct val="100000"/>
              </a:lnSpc>
              <a:spcBef>
                <a:spcPts val="360"/>
              </a:spcBef>
              <a:spcAft>
                <a:spcPts val="0"/>
              </a:spcAft>
              <a:buClr>
                <a:schemeClr val="dk1"/>
              </a:buClr>
              <a:buSzPts val="1800"/>
              <a:buChar char="–"/>
            </a:pPr>
            <a:r>
              <a:rPr lang="en-US" sz="1800"/>
              <a:t>are agents which in addition to state information have a kind of goal information which describes desirable situations.</a:t>
            </a:r>
            <a:endParaRPr/>
          </a:p>
          <a:p>
            <a:pPr indent="-285750" lvl="1" marL="742950" rtl="0" algn="l">
              <a:lnSpc>
                <a:spcPct val="100000"/>
              </a:lnSpc>
              <a:spcBef>
                <a:spcPts val="360"/>
              </a:spcBef>
              <a:spcAft>
                <a:spcPts val="0"/>
              </a:spcAft>
              <a:buClr>
                <a:schemeClr val="dk1"/>
              </a:buClr>
              <a:buSzPts val="1800"/>
              <a:buChar char="–"/>
            </a:pPr>
            <a:r>
              <a:rPr lang="en-US" sz="1800"/>
              <a:t> Agents of this kind take </a:t>
            </a:r>
            <a:r>
              <a:rPr lang="en-US" sz="1800">
                <a:solidFill>
                  <a:srgbClr val="FF0000"/>
                </a:solidFill>
              </a:rPr>
              <a:t>future events into consideration</a:t>
            </a:r>
            <a:r>
              <a:rPr lang="en-US" sz="1800"/>
              <a:t>. </a:t>
            </a:r>
            <a:endParaRPr/>
          </a:p>
          <a:p>
            <a:pPr indent="-342900" lvl="0" marL="342900" rtl="0" algn="l">
              <a:lnSpc>
                <a:spcPct val="100000"/>
              </a:lnSpc>
              <a:spcBef>
                <a:spcPts val="480"/>
              </a:spcBef>
              <a:spcAft>
                <a:spcPts val="0"/>
              </a:spcAft>
              <a:buClr>
                <a:schemeClr val="dk1"/>
              </a:buClr>
              <a:buSzPts val="2400"/>
              <a:buChar char="•"/>
            </a:pPr>
            <a:r>
              <a:rPr lang="en-US" sz="2400"/>
              <a:t>Utility-based agents </a:t>
            </a:r>
            <a:endParaRPr/>
          </a:p>
          <a:p>
            <a:pPr indent="-285750" lvl="1" marL="742950" rtl="0" algn="l">
              <a:lnSpc>
                <a:spcPct val="100000"/>
              </a:lnSpc>
              <a:spcBef>
                <a:spcPts val="360"/>
              </a:spcBef>
              <a:spcAft>
                <a:spcPts val="0"/>
              </a:spcAft>
              <a:buClr>
                <a:schemeClr val="dk1"/>
              </a:buClr>
              <a:buSzPts val="1800"/>
              <a:buChar char="–"/>
            </a:pPr>
            <a:r>
              <a:rPr lang="en-US" sz="1800"/>
              <a:t>base their decision on classic axiomatic utility-theory in order to </a:t>
            </a:r>
            <a:r>
              <a:rPr lang="en-US" sz="1800">
                <a:solidFill>
                  <a:srgbClr val="FF0000"/>
                </a:solidFill>
              </a:rPr>
              <a:t>act rationally</a:t>
            </a:r>
            <a:r>
              <a:rPr lang="en-US" sz="1800"/>
              <a:t>. </a:t>
            </a:r>
            <a:endParaRPr/>
          </a:p>
        </p:txBody>
      </p:sp>
      <p:sp>
        <p:nvSpPr>
          <p:cNvPr id="500" name="Google Shape;500;p38"/>
          <p:cNvSpPr txBox="1"/>
          <p:nvPr/>
        </p:nvSpPr>
        <p:spPr>
          <a:xfrm>
            <a:off x="1295400" y="5867400"/>
            <a:ext cx="5721350" cy="406400"/>
          </a:xfrm>
          <a:prstGeom prst="rect">
            <a:avLst/>
          </a:prstGeom>
          <a:solidFill>
            <a:srgbClr val="FFCC00"/>
          </a:solidFill>
          <a:ln cap="flat" cmpd="sng" w="9525">
            <a:solidFill>
              <a:schemeClr val="dk1"/>
            </a:solidFill>
            <a:prstDash val="solid"/>
            <a:miter lim="800000"/>
            <a:headEnd len="sm" w="sm" type="none"/>
            <a:tailEnd len="sm" w="sm" type="none"/>
          </a:ln>
          <a:effectLst>
            <a:outerShdw rotWithShape="0" algn="ctr" dir="2700000" dist="107763">
              <a:schemeClr val="lt2">
                <a:alpha val="49019"/>
              </a:schemeClr>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Note: All of these can be turned into “learning” agents</a:t>
            </a:r>
            <a:endParaRPr b="0" i="0" sz="1400" u="none" cap="none" strike="noStrike">
              <a:solidFill>
                <a:srgbClr val="000000"/>
              </a:solidFill>
              <a:latin typeface="Arial"/>
              <a:ea typeface="Arial"/>
              <a:cs typeface="Arial"/>
              <a:sym typeface="Arial"/>
            </a:endParaRPr>
          </a:p>
        </p:txBody>
      </p:sp>
      <p:sp>
        <p:nvSpPr>
          <p:cNvPr id="501" name="Google Shape;501;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502" name="Google Shape;502;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503" name="Google Shape;503;p38"/>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39"/>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10" name="Google Shape;510;p39"/>
          <p:cNvSpPr txBox="1"/>
          <p:nvPr>
            <p:ph type="title"/>
          </p:nvPr>
        </p:nvSpPr>
        <p:spPr>
          <a:xfrm>
            <a:off x="457200" y="274638"/>
            <a:ext cx="8229600" cy="4873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solidFill>
                  <a:srgbClr val="7030A0"/>
                </a:solidFill>
              </a:rPr>
              <a:t>A Simple Reflex Agent</a:t>
            </a:r>
            <a:endParaRPr/>
          </a:p>
        </p:txBody>
      </p:sp>
      <p:sp>
        <p:nvSpPr>
          <p:cNvPr id="511" name="Google Shape;511;p39"/>
          <p:cNvSpPr txBox="1"/>
          <p:nvPr/>
        </p:nvSpPr>
        <p:spPr>
          <a:xfrm>
            <a:off x="3854450" y="4356100"/>
            <a:ext cx="4714875" cy="1690688"/>
          </a:xfrm>
          <a:prstGeom prst="rect">
            <a:avLst/>
          </a:prstGeom>
          <a:solidFill>
            <a:srgbClr val="FFCC99"/>
          </a:solidFill>
          <a:ln cap="flat" cmpd="sng" w="9525">
            <a:solidFill>
              <a:schemeClr val="dk1"/>
            </a:solidFill>
            <a:prstDash val="solid"/>
            <a:miter lim="800000"/>
            <a:headEnd len="sm" w="sm" type="none"/>
            <a:tailEnd len="sm" w="sm" type="none"/>
          </a:ln>
          <a:effectLst>
            <a:outerShdw rotWithShape="0" algn="ctr" dir="2700000" dist="107763">
              <a:schemeClr val="lt2"/>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Calibri"/>
                <a:ea typeface="Calibri"/>
                <a:cs typeface="Calibri"/>
                <a:sym typeface="Calibri"/>
              </a:rPr>
              <a:t>function</a:t>
            </a:r>
            <a:r>
              <a:rPr b="0" i="0" lang="en-US" sz="1600" u="none" cap="none" strike="noStrike">
                <a:solidFill>
                  <a:schemeClr val="dk1"/>
                </a:solidFill>
                <a:latin typeface="Calibri"/>
                <a:ea typeface="Calibri"/>
                <a:cs typeface="Calibri"/>
                <a:sym typeface="Calibri"/>
              </a:rPr>
              <a:t> Simple-Reflex-Agent(</a:t>
            </a:r>
            <a:r>
              <a:rPr b="0" i="1" lang="en-US" sz="1600" u="none" cap="none" strike="noStrike">
                <a:solidFill>
                  <a:schemeClr val="dk1"/>
                </a:solidFill>
                <a:latin typeface="Calibri"/>
                <a:ea typeface="Calibri"/>
                <a:cs typeface="Calibri"/>
                <a:sym typeface="Calibri"/>
              </a:rPr>
              <a:t>percept</a:t>
            </a: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returns</a:t>
            </a:r>
            <a:r>
              <a:rPr b="0" i="0" lang="en-US" sz="1600" u="none" cap="none" strike="noStrike">
                <a:solidFill>
                  <a:schemeClr val="dk1"/>
                </a:solidFill>
                <a:latin typeface="Calibri"/>
                <a:ea typeface="Calibri"/>
                <a:cs typeface="Calibri"/>
                <a:sym typeface="Calibri"/>
              </a:rPr>
              <a:t> action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static:</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rules</a:t>
            </a:r>
            <a:r>
              <a:rPr b="0" i="0" lang="en-US" sz="1600" u="none" cap="none" strike="noStrike">
                <a:solidFill>
                  <a:schemeClr val="dk1"/>
                </a:solidFill>
                <a:latin typeface="Calibri"/>
                <a:ea typeface="Calibri"/>
                <a:cs typeface="Calibri"/>
                <a:sym typeface="Calibri"/>
              </a:rPr>
              <a:t>, a set of condition-action rules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  state</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Interpret-Input(</a:t>
            </a:r>
            <a:r>
              <a:rPr b="0" i="1" lang="en-US" sz="1600" u="none" cap="none" strike="noStrike">
                <a:solidFill>
                  <a:schemeClr val="dk1"/>
                </a:solidFill>
                <a:latin typeface="Calibri"/>
                <a:ea typeface="Calibri"/>
                <a:cs typeface="Calibri"/>
                <a:sym typeface="Calibri"/>
              </a:rPr>
              <a:t>percept</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rule</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Rule-Match(</a:t>
            </a:r>
            <a:r>
              <a:rPr b="0" i="1" lang="en-US" sz="1600" u="none" cap="none" strike="noStrike">
                <a:solidFill>
                  <a:schemeClr val="dk1"/>
                </a:solidFill>
                <a:latin typeface="Calibri"/>
                <a:ea typeface="Calibri"/>
                <a:cs typeface="Calibri"/>
                <a:sym typeface="Calibri"/>
              </a:rPr>
              <a:t>state, rules</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action</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Rule-Action[</a:t>
            </a:r>
            <a:r>
              <a:rPr b="0" i="1" lang="en-US" sz="1600" u="none" cap="none" strike="noStrike">
                <a:solidFill>
                  <a:schemeClr val="dk1"/>
                </a:solidFill>
                <a:latin typeface="Calibri"/>
                <a:ea typeface="Calibri"/>
                <a:cs typeface="Calibri"/>
                <a:sym typeface="Calibri"/>
              </a:rPr>
              <a:t>rule</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return</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action</a:t>
            </a:r>
            <a:endParaRPr b="0" i="0" sz="1400" u="none" cap="none" strike="noStrike">
              <a:solidFill>
                <a:srgbClr val="000000"/>
              </a:solidFill>
              <a:latin typeface="Arial"/>
              <a:ea typeface="Arial"/>
              <a:cs typeface="Arial"/>
              <a:sym typeface="Arial"/>
            </a:endParaRPr>
          </a:p>
        </p:txBody>
      </p:sp>
      <p:sp>
        <p:nvSpPr>
          <p:cNvPr id="512" name="Google Shape;512;p39"/>
          <p:cNvSpPr txBox="1"/>
          <p:nvPr>
            <p:ph idx="1" type="body"/>
          </p:nvPr>
        </p:nvSpPr>
        <p:spPr>
          <a:xfrm>
            <a:off x="266700" y="1231900"/>
            <a:ext cx="3429000" cy="49022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1800"/>
              <a:buChar char="•"/>
            </a:pPr>
            <a:r>
              <a:rPr lang="en-US" sz="1800"/>
              <a:t>We can summarize part of the table by formulating commonly occurring patterns as condition-action rules:</a:t>
            </a:r>
            <a:endParaRPr/>
          </a:p>
          <a:p>
            <a:pPr indent="-342900" lvl="0" marL="342900" rtl="0" algn="l">
              <a:lnSpc>
                <a:spcPct val="100000"/>
              </a:lnSpc>
              <a:spcBef>
                <a:spcPts val="360"/>
              </a:spcBef>
              <a:spcAft>
                <a:spcPts val="0"/>
              </a:spcAft>
              <a:buClr>
                <a:schemeClr val="dk1"/>
              </a:buClr>
              <a:buSzPts val="1800"/>
              <a:buChar char="•"/>
            </a:pPr>
            <a:r>
              <a:rPr lang="en-US" sz="1800"/>
              <a:t>Example:</a:t>
            </a:r>
            <a:endParaRPr/>
          </a:p>
          <a:p>
            <a:pPr indent="-342900" lvl="0" marL="342900" rtl="0" algn="l">
              <a:lnSpc>
                <a:spcPct val="100000"/>
              </a:lnSpc>
              <a:spcBef>
                <a:spcPts val="360"/>
              </a:spcBef>
              <a:spcAft>
                <a:spcPts val="0"/>
              </a:spcAft>
              <a:buClr>
                <a:schemeClr val="dk1"/>
              </a:buClr>
              <a:buSzPts val="1800"/>
              <a:buFont typeface="Arial"/>
              <a:buNone/>
            </a:pPr>
            <a:r>
              <a:rPr lang="en-US" sz="1800"/>
              <a:t>		if </a:t>
            </a:r>
            <a:r>
              <a:rPr i="1" lang="en-US" sz="1800"/>
              <a:t>car-in-front-brakes</a:t>
            </a:r>
            <a:endParaRPr sz="1800"/>
          </a:p>
          <a:p>
            <a:pPr indent="-342900" lvl="0" marL="342900" rtl="0" algn="l">
              <a:lnSpc>
                <a:spcPct val="100000"/>
              </a:lnSpc>
              <a:spcBef>
                <a:spcPts val="360"/>
              </a:spcBef>
              <a:spcAft>
                <a:spcPts val="0"/>
              </a:spcAft>
              <a:buClr>
                <a:schemeClr val="dk1"/>
              </a:buClr>
              <a:buSzPts val="1800"/>
              <a:buFont typeface="Arial"/>
              <a:buNone/>
            </a:pPr>
            <a:r>
              <a:rPr lang="en-US" sz="1800"/>
              <a:t>      	then </a:t>
            </a:r>
            <a:r>
              <a:rPr i="1" lang="en-US" sz="1800"/>
              <a:t>initiate braking</a:t>
            </a:r>
            <a:endParaRPr/>
          </a:p>
          <a:p>
            <a:pPr indent="-342900" lvl="0" marL="342900" rtl="0" algn="l">
              <a:lnSpc>
                <a:spcPct val="100000"/>
              </a:lnSpc>
              <a:spcBef>
                <a:spcPts val="360"/>
              </a:spcBef>
              <a:spcAft>
                <a:spcPts val="0"/>
              </a:spcAft>
              <a:buClr>
                <a:schemeClr val="dk1"/>
              </a:buClr>
              <a:buSzPts val="1800"/>
              <a:buChar char="•"/>
            </a:pPr>
            <a:r>
              <a:rPr lang="en-US" sz="1800"/>
              <a:t>Agent works by finding a rule whose condition matches the current situation</a:t>
            </a:r>
            <a:endParaRPr/>
          </a:p>
          <a:p>
            <a:pPr indent="-285750" lvl="1" marL="742950" rtl="0" algn="l">
              <a:lnSpc>
                <a:spcPct val="100000"/>
              </a:lnSpc>
              <a:spcBef>
                <a:spcPts val="320"/>
              </a:spcBef>
              <a:spcAft>
                <a:spcPts val="0"/>
              </a:spcAft>
              <a:buClr>
                <a:schemeClr val="dk1"/>
              </a:buClr>
              <a:buSzPts val="1600"/>
              <a:buChar char="–"/>
            </a:pPr>
            <a:r>
              <a:rPr lang="en-US" sz="1600"/>
              <a:t>rule-based systems</a:t>
            </a:r>
            <a:endParaRPr/>
          </a:p>
          <a:p>
            <a:pPr indent="-342900" lvl="0" marL="342900" rtl="0" algn="l">
              <a:lnSpc>
                <a:spcPct val="100000"/>
              </a:lnSpc>
              <a:spcBef>
                <a:spcPts val="360"/>
              </a:spcBef>
              <a:spcAft>
                <a:spcPts val="0"/>
              </a:spcAft>
              <a:buClr>
                <a:srgbClr val="FF0000"/>
              </a:buClr>
              <a:buSzPts val="1800"/>
              <a:buChar char="•"/>
            </a:pPr>
            <a:r>
              <a:rPr lang="en-US" sz="1800">
                <a:solidFill>
                  <a:srgbClr val="FF0000"/>
                </a:solidFill>
              </a:rPr>
              <a:t>But, this only works if the current percept is sufficient for making the correct decision</a:t>
            </a:r>
            <a:endParaRPr/>
          </a:p>
        </p:txBody>
      </p:sp>
      <p:pic>
        <p:nvPicPr>
          <p:cNvPr id="513" name="Google Shape;513;p39"/>
          <p:cNvPicPr preferRelativeResize="0"/>
          <p:nvPr/>
        </p:nvPicPr>
        <p:blipFill rotWithShape="1">
          <a:blip r:embed="rId3">
            <a:alphaModFix/>
          </a:blip>
          <a:srcRect b="0" l="0" r="0" t="0"/>
          <a:stretch/>
        </p:blipFill>
        <p:spPr>
          <a:xfrm>
            <a:off x="3824288" y="1270000"/>
            <a:ext cx="4805362" cy="2892425"/>
          </a:xfrm>
          <a:prstGeom prst="rect">
            <a:avLst/>
          </a:prstGeom>
          <a:noFill/>
          <a:ln>
            <a:noFill/>
          </a:ln>
        </p:spPr>
      </p:pic>
      <p:sp>
        <p:nvSpPr>
          <p:cNvPr id="514" name="Google Shape;514;p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515" name="Google Shape;515;p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516" name="Google Shape;516;p39"/>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4"/>
          <p:cNvSpPr txBox="1"/>
          <p:nvPr>
            <p:ph idx="12" type="sldNum"/>
          </p:nvPr>
        </p:nvSpPr>
        <p:spPr>
          <a:xfrm>
            <a:off x="1524000" y="6248400"/>
            <a:ext cx="1295400" cy="4572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sp>
        <p:nvSpPr>
          <p:cNvPr id="129" name="Google Shape;129;p4"/>
          <p:cNvSpPr txBox="1"/>
          <p:nvPr/>
        </p:nvSpPr>
        <p:spPr>
          <a:xfrm>
            <a:off x="609600" y="762000"/>
            <a:ext cx="3124200" cy="835025"/>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“The exciting new effort to make computers think … machine with minds, … ”  (</a:t>
            </a:r>
            <a:r>
              <a:rPr b="0" i="0" lang="en-US" sz="1400" u="none" cap="none" strike="noStrike">
                <a:solidFill>
                  <a:srgbClr val="CC0000"/>
                </a:solidFill>
                <a:latin typeface="Calibri"/>
                <a:ea typeface="Calibri"/>
                <a:cs typeface="Calibri"/>
                <a:sym typeface="Calibri"/>
              </a:rPr>
              <a:t>Haugeland, 1985</a:t>
            </a:r>
            <a:r>
              <a:rPr b="0" i="0" lang="en-US" sz="16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0" name="Google Shape;130;p4"/>
          <p:cNvSpPr txBox="1"/>
          <p:nvPr/>
        </p:nvSpPr>
        <p:spPr>
          <a:xfrm>
            <a:off x="609600" y="1752600"/>
            <a:ext cx="3124200" cy="1079500"/>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“Activities that we associated with human thinking, activities such as decision-making, problem solving, learning … “ (</a:t>
            </a:r>
            <a:r>
              <a:rPr b="0" i="0" lang="en-US" sz="1400" u="none" cap="none" strike="noStrike">
                <a:solidFill>
                  <a:srgbClr val="CC0000"/>
                </a:solidFill>
                <a:latin typeface="Calibri"/>
                <a:ea typeface="Calibri"/>
                <a:cs typeface="Calibri"/>
                <a:sym typeface="Calibri"/>
              </a:rPr>
              <a:t>Bellman, 1978</a:t>
            </a:r>
            <a:r>
              <a:rPr b="0" i="0" lang="en-US" sz="16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1" name="Google Shape;131;p4"/>
          <p:cNvSpPr txBox="1"/>
          <p:nvPr/>
        </p:nvSpPr>
        <p:spPr>
          <a:xfrm>
            <a:off x="609600" y="2971800"/>
            <a:ext cx="3124200" cy="1079500"/>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“The art of creating machines that perform functions that require intelligence when performed by people” (</a:t>
            </a:r>
            <a:r>
              <a:rPr b="0" i="0" lang="en-US" sz="1400" u="none" cap="none" strike="noStrike">
                <a:solidFill>
                  <a:srgbClr val="CC0000"/>
                </a:solidFill>
                <a:latin typeface="Calibri"/>
                <a:ea typeface="Calibri"/>
                <a:cs typeface="Calibri"/>
                <a:sym typeface="Calibri"/>
              </a:rPr>
              <a:t>Kurzweil, 1990</a:t>
            </a:r>
            <a:r>
              <a:rPr b="0" i="0" lang="en-US" sz="16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2" name="Google Shape;132;p4"/>
          <p:cNvSpPr txBox="1"/>
          <p:nvPr/>
        </p:nvSpPr>
        <p:spPr>
          <a:xfrm>
            <a:off x="609600" y="4191000"/>
            <a:ext cx="3124200" cy="1079500"/>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00B0F0"/>
                </a:solidFill>
                <a:latin typeface="Calibri"/>
                <a:ea typeface="Calibri"/>
                <a:cs typeface="Calibri"/>
                <a:sym typeface="Calibri"/>
              </a:rPr>
              <a:t>“</a:t>
            </a:r>
            <a:r>
              <a:rPr b="1" i="0" lang="en-US" sz="1600" u="none" cap="none" strike="noStrike">
                <a:solidFill>
                  <a:srgbClr val="7030A0"/>
                </a:solidFill>
                <a:latin typeface="Calibri"/>
                <a:ea typeface="Calibri"/>
                <a:cs typeface="Calibri"/>
                <a:sym typeface="Calibri"/>
              </a:rPr>
              <a:t>The study of how to make computers do things at which, at the moment, people are better”  </a:t>
            </a:r>
            <a:r>
              <a:rPr b="0" i="0" lang="en-US" sz="1600" u="none" cap="none" strike="noStrike">
                <a:solidFill>
                  <a:schemeClr val="dk1"/>
                </a:solidFill>
                <a:latin typeface="Calibri"/>
                <a:ea typeface="Calibri"/>
                <a:cs typeface="Calibri"/>
                <a:sym typeface="Calibri"/>
              </a:rPr>
              <a:t>(</a:t>
            </a:r>
            <a:r>
              <a:rPr b="0" i="0" lang="en-US" sz="1600" u="none" cap="none" strike="noStrike">
                <a:solidFill>
                  <a:srgbClr val="CC0000"/>
                </a:solidFill>
                <a:latin typeface="Calibri"/>
                <a:ea typeface="Calibri"/>
                <a:cs typeface="Calibri"/>
                <a:sym typeface="Calibri"/>
              </a:rPr>
              <a:t>Rich and Knight</a:t>
            </a:r>
            <a:r>
              <a:rPr b="0" i="0" lang="en-US" sz="1400" u="none" cap="none" strike="noStrike">
                <a:solidFill>
                  <a:srgbClr val="CC0000"/>
                </a:solidFill>
                <a:latin typeface="Calibri"/>
                <a:ea typeface="Calibri"/>
                <a:cs typeface="Calibri"/>
                <a:sym typeface="Calibri"/>
              </a:rPr>
              <a:t>, 1991</a:t>
            </a:r>
            <a:r>
              <a:rPr b="0" i="0" lang="en-US" sz="16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3" name="Google Shape;133;p4"/>
          <p:cNvSpPr txBox="1"/>
          <p:nvPr/>
        </p:nvSpPr>
        <p:spPr>
          <a:xfrm>
            <a:off x="3962400" y="762000"/>
            <a:ext cx="3124200" cy="1079500"/>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“The study of mental faculties through the use of computational models”  (</a:t>
            </a:r>
            <a:r>
              <a:rPr b="0" i="0" lang="en-US" sz="1400" u="none" cap="none" strike="noStrike">
                <a:solidFill>
                  <a:srgbClr val="CC0000"/>
                </a:solidFill>
                <a:latin typeface="Calibri"/>
                <a:ea typeface="Calibri"/>
                <a:cs typeface="Calibri"/>
                <a:sym typeface="Calibri"/>
              </a:rPr>
              <a:t>Charniak and McDermott, 1985</a:t>
            </a:r>
            <a:r>
              <a:rPr b="0" i="0" lang="en-US" sz="16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4" name="Google Shape;134;p4"/>
          <p:cNvSpPr txBox="1"/>
          <p:nvPr/>
        </p:nvSpPr>
        <p:spPr>
          <a:xfrm>
            <a:off x="3962400" y="1981200"/>
            <a:ext cx="3124200" cy="835025"/>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The study of the computations that make it possible to perceive, reason, and act” (</a:t>
            </a:r>
            <a:r>
              <a:rPr b="0" i="0" lang="en-US" sz="1400" u="none" cap="none" strike="noStrike">
                <a:solidFill>
                  <a:srgbClr val="CC0000"/>
                </a:solidFill>
                <a:latin typeface="Calibri"/>
                <a:ea typeface="Calibri"/>
                <a:cs typeface="Calibri"/>
                <a:sym typeface="Calibri"/>
              </a:rPr>
              <a:t>Winston, 1992</a:t>
            </a:r>
            <a:r>
              <a:rPr b="0" i="0" lang="en-US" sz="16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5" name="Google Shape;135;p4"/>
          <p:cNvSpPr txBox="1"/>
          <p:nvPr/>
        </p:nvSpPr>
        <p:spPr>
          <a:xfrm>
            <a:off x="3962400" y="2971800"/>
            <a:ext cx="3124200" cy="1079500"/>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“A field of study that seeks to explain and emulate intelligent behavior in terms of computational processes” (</a:t>
            </a:r>
            <a:r>
              <a:rPr b="0" i="0" lang="en-US" sz="1400" u="none" cap="none" strike="noStrike">
                <a:solidFill>
                  <a:srgbClr val="CC0000"/>
                </a:solidFill>
                <a:latin typeface="Calibri"/>
                <a:ea typeface="Calibri"/>
                <a:cs typeface="Calibri"/>
                <a:sym typeface="Calibri"/>
              </a:rPr>
              <a:t>Schalkoff, 1990</a:t>
            </a:r>
            <a:r>
              <a:rPr b="0" i="0" lang="en-US" sz="16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6" name="Google Shape;136;p4"/>
          <p:cNvSpPr txBox="1"/>
          <p:nvPr/>
        </p:nvSpPr>
        <p:spPr>
          <a:xfrm>
            <a:off x="3962400" y="4191000"/>
            <a:ext cx="3124200" cy="1079500"/>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“The branch of computer science that is concerned with the automation of intelligent behavior”  (</a:t>
            </a:r>
            <a:r>
              <a:rPr b="0" i="0" lang="en-US" sz="1600" u="none" cap="none" strike="noStrike">
                <a:solidFill>
                  <a:srgbClr val="CC0000"/>
                </a:solidFill>
                <a:latin typeface="Calibri"/>
                <a:ea typeface="Calibri"/>
                <a:cs typeface="Calibri"/>
                <a:sym typeface="Calibri"/>
              </a:rPr>
              <a:t>Luger and Stubblefield</a:t>
            </a:r>
            <a:r>
              <a:rPr b="0" i="0" lang="en-US" sz="1400" u="none" cap="none" strike="noStrike">
                <a:solidFill>
                  <a:srgbClr val="CC0000"/>
                </a:solidFill>
                <a:latin typeface="Calibri"/>
                <a:ea typeface="Calibri"/>
                <a:cs typeface="Calibri"/>
                <a:sym typeface="Calibri"/>
              </a:rPr>
              <a:t>, 1993</a:t>
            </a:r>
            <a:r>
              <a:rPr b="0" i="0" lang="en-US" sz="16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37" name="Google Shape;137;p4"/>
          <p:cNvSpPr/>
          <p:nvPr/>
        </p:nvSpPr>
        <p:spPr>
          <a:xfrm>
            <a:off x="3810000" y="5334000"/>
            <a:ext cx="152400" cy="304800"/>
          </a:xfrm>
          <a:prstGeom prst="downArrow">
            <a:avLst>
              <a:gd fmla="val 50000" name="adj1"/>
              <a:gd fmla="val 50000" name="adj2"/>
            </a:avLst>
          </a:prstGeom>
          <a:solidFill>
            <a:schemeClr val="accent2"/>
          </a:solidFill>
          <a:ln cap="flat" cmpd="sng" w="9525">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4"/>
          <p:cNvSpPr txBox="1"/>
          <p:nvPr/>
        </p:nvSpPr>
        <p:spPr>
          <a:xfrm rot="5400000">
            <a:off x="3752850" y="5429250"/>
            <a:ext cx="266700" cy="76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accent2"/>
              </a:solidFill>
              <a:latin typeface="Calibri"/>
              <a:ea typeface="Calibri"/>
              <a:cs typeface="Calibri"/>
              <a:sym typeface="Calibri"/>
            </a:endParaRPr>
          </a:p>
        </p:txBody>
      </p:sp>
      <p:sp>
        <p:nvSpPr>
          <p:cNvPr id="139" name="Google Shape;139;p4"/>
          <p:cNvSpPr txBox="1"/>
          <p:nvPr/>
        </p:nvSpPr>
        <p:spPr>
          <a:xfrm>
            <a:off x="533400" y="5638800"/>
            <a:ext cx="7010400" cy="660400"/>
          </a:xfrm>
          <a:prstGeom prst="rect">
            <a:avLst/>
          </a:prstGeom>
          <a:no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In conclusion, they falls into four categories: Systems that</a:t>
            </a:r>
            <a:endParaRPr b="0" i="0" sz="1400" u="none" cap="none" strike="noStrike">
              <a:solidFill>
                <a:srgbClr val="000000"/>
              </a:solidFill>
              <a:latin typeface="Arial"/>
              <a:ea typeface="Arial"/>
              <a:cs typeface="Arial"/>
              <a:sym typeface="Arial"/>
            </a:endParaRPr>
          </a:p>
          <a:p>
            <a:pPr indent="0" lvl="0" marL="0" marR="0" rtl="0" algn="l">
              <a:lnSpc>
                <a:spcPct val="80000"/>
              </a:lnSpc>
              <a:spcBef>
                <a:spcPts val="1000"/>
              </a:spcBef>
              <a:spcAft>
                <a:spcPts val="0"/>
              </a:spcAft>
              <a:buClr>
                <a:srgbClr val="000000"/>
              </a:buClr>
              <a:buSzPts val="2000"/>
              <a:buFont typeface="Arial"/>
              <a:buNone/>
            </a:pPr>
            <a:r>
              <a:rPr b="0" i="0" lang="en-US" sz="2000" u="none" cap="none" strike="noStrike">
                <a:solidFill>
                  <a:schemeClr val="accent1"/>
                </a:solidFill>
                <a:latin typeface="Calibri"/>
                <a:ea typeface="Calibri"/>
                <a:cs typeface="Calibri"/>
                <a:sym typeface="Calibri"/>
              </a:rPr>
              <a:t>think like human</a:t>
            </a:r>
            <a:r>
              <a:rPr b="0" i="0" lang="en-US" sz="1600" u="none" cap="none" strike="noStrike">
                <a:solidFill>
                  <a:schemeClr val="accent1"/>
                </a:solidFill>
                <a:latin typeface="Calibri"/>
                <a:ea typeface="Calibri"/>
                <a:cs typeface="Calibri"/>
                <a:sym typeface="Calibri"/>
              </a:rPr>
              <a:t>,  </a:t>
            </a:r>
            <a:r>
              <a:rPr b="0" i="0" lang="en-US" sz="2000" u="none" cap="none" strike="noStrike">
                <a:solidFill>
                  <a:schemeClr val="accent1"/>
                </a:solidFill>
                <a:latin typeface="Calibri"/>
                <a:ea typeface="Calibri"/>
                <a:cs typeface="Calibri"/>
                <a:sym typeface="Calibri"/>
              </a:rPr>
              <a:t>act like human</a:t>
            </a:r>
            <a:r>
              <a:rPr b="0" i="0" lang="en-US" sz="1600" u="none" cap="none" strike="noStrike">
                <a:solidFill>
                  <a:schemeClr val="dk1"/>
                </a:solidFill>
                <a:latin typeface="Calibri"/>
                <a:ea typeface="Calibri"/>
                <a:cs typeface="Calibri"/>
                <a:sym typeface="Calibri"/>
              </a:rPr>
              <a:t>,  </a:t>
            </a:r>
            <a:r>
              <a:rPr b="0" i="0" lang="en-US" sz="2000" u="none" cap="none" strike="noStrike">
                <a:solidFill>
                  <a:srgbClr val="0000FC"/>
                </a:solidFill>
                <a:latin typeface="Calibri"/>
                <a:ea typeface="Calibri"/>
                <a:cs typeface="Calibri"/>
                <a:sym typeface="Calibri"/>
              </a:rPr>
              <a:t>think rationally</a:t>
            </a:r>
            <a:r>
              <a:rPr b="0" i="0" lang="en-US" sz="1600" u="none" cap="none" strike="noStrike">
                <a:solidFill>
                  <a:schemeClr val="dk1"/>
                </a:solidFill>
                <a:latin typeface="Calibri"/>
                <a:ea typeface="Calibri"/>
                <a:cs typeface="Calibri"/>
                <a:sym typeface="Calibri"/>
              </a:rPr>
              <a:t>, or </a:t>
            </a:r>
            <a:r>
              <a:rPr b="0" i="0" lang="en-US" sz="2000" u="none" cap="none" strike="noStrike">
                <a:solidFill>
                  <a:srgbClr val="0000FC"/>
                </a:solidFill>
                <a:latin typeface="Calibri"/>
                <a:ea typeface="Calibri"/>
                <a:cs typeface="Calibri"/>
                <a:sym typeface="Calibri"/>
              </a:rPr>
              <a:t>act rationally</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140" name="Google Shape;140;p4"/>
          <p:cNvSpPr/>
          <p:nvPr/>
        </p:nvSpPr>
        <p:spPr>
          <a:xfrm>
            <a:off x="228600" y="6172200"/>
            <a:ext cx="209550" cy="457200"/>
          </a:xfrm>
          <a:prstGeom prst="rect">
            <a:avLst/>
          </a:prstGeom>
        </p:spPr>
        <p:txBody>
          <a:bodyPr>
            <a:prstTxWarp prst="textPlain"/>
          </a:bodyPr>
          <a:lstStyle/>
          <a:p>
            <a:pPr lvl="0" algn="l"/>
            <a:r>
              <a:rPr b="0" i="0">
                <a:ln cap="flat" cmpd="sng" w="12700">
                  <a:solidFill>
                    <a:srgbClr val="EAEAEA"/>
                  </a:solidFill>
                  <a:prstDash val="solid"/>
                  <a:round/>
                  <a:headEnd len="sm" w="sm" type="none"/>
                  <a:tailEnd len="sm" w="sm" type="none"/>
                </a:ln>
                <a:gradFill>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0"/>
                </a:gradFill>
                <a:latin typeface="MS PGothic"/>
              </a:rPr>
              <a:t>?</a:t>
            </a:r>
          </a:p>
        </p:txBody>
      </p:sp>
      <p:sp>
        <p:nvSpPr>
          <p:cNvPr id="141" name="Google Shape;141;p4"/>
          <p:cNvSpPr txBox="1"/>
          <p:nvPr/>
        </p:nvSpPr>
        <p:spPr>
          <a:xfrm>
            <a:off x="457200" y="6324600"/>
            <a:ext cx="3581400"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CC0000"/>
                </a:solidFill>
                <a:latin typeface="Calibri"/>
                <a:ea typeface="Calibri"/>
                <a:cs typeface="Calibri"/>
                <a:sym typeface="Calibri"/>
              </a:rPr>
              <a:t>What is your definition of AI?</a:t>
            </a:r>
            <a:r>
              <a:rPr b="0" i="0" lang="en-US" sz="1600" u="none" cap="none" strike="noStrike">
                <a:solidFill>
                  <a:schemeClr val="dk1"/>
                </a:solidFill>
                <a:latin typeface="Calibri"/>
                <a:ea typeface="Calibri"/>
                <a:cs typeface="Calibri"/>
                <a:sym typeface="Calibri"/>
              </a:rPr>
              <a:t> </a:t>
            </a:r>
            <a:endParaRPr b="0" i="0" sz="1800" u="none" cap="none" strike="noStrike">
              <a:solidFill>
                <a:schemeClr val="dk1"/>
              </a:solidFill>
              <a:latin typeface="Calibri"/>
              <a:ea typeface="Calibri"/>
              <a:cs typeface="Calibri"/>
              <a:sym typeface="Calibri"/>
            </a:endParaRPr>
          </a:p>
        </p:txBody>
      </p:sp>
      <p:sp>
        <p:nvSpPr>
          <p:cNvPr id="142" name="Google Shape;142;p4"/>
          <p:cNvSpPr/>
          <p:nvPr/>
        </p:nvSpPr>
        <p:spPr>
          <a:xfrm>
            <a:off x="2438400" y="228600"/>
            <a:ext cx="2498725" cy="523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US" sz="2800" u="none" cap="none" strike="noStrike">
                <a:solidFill>
                  <a:schemeClr val="dk1"/>
                </a:solidFill>
                <a:latin typeface="Times New Roman"/>
                <a:ea typeface="Times New Roman"/>
                <a:cs typeface="Times New Roman"/>
                <a:sym typeface="Times New Roman"/>
              </a:rPr>
              <a:t>Definition of AI</a:t>
            </a:r>
            <a:endParaRPr b="0" i="0" sz="1400" u="none" cap="none" strike="noStrike">
              <a:solidFill>
                <a:srgbClr val="000000"/>
              </a:solidFill>
              <a:latin typeface="Arial"/>
              <a:ea typeface="Arial"/>
              <a:cs typeface="Arial"/>
              <a:sym typeface="Arial"/>
            </a:endParaRPr>
          </a:p>
        </p:txBody>
      </p:sp>
      <p:pic>
        <p:nvPicPr>
          <p:cNvPr id="143" name="Google Shape;143;p4"/>
          <p:cNvPicPr preferRelativeResize="0"/>
          <p:nvPr/>
        </p:nvPicPr>
        <p:blipFill rotWithShape="1">
          <a:blip r:embed="rId3">
            <a:alphaModFix/>
          </a:blip>
          <a:srcRect b="0" l="0" r="0" t="0"/>
          <a:stretch/>
        </p:blipFill>
        <p:spPr>
          <a:xfrm>
            <a:off x="0" y="0"/>
            <a:ext cx="762000" cy="7207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40"/>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23" name="Google Shape;523;p40"/>
          <p:cNvSpPr txBox="1"/>
          <p:nvPr>
            <p:ph type="title"/>
          </p:nvPr>
        </p:nvSpPr>
        <p:spPr>
          <a:xfrm>
            <a:off x="457200" y="274638"/>
            <a:ext cx="8229600" cy="4873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400">
                <a:solidFill>
                  <a:srgbClr val="7030A0"/>
                </a:solidFill>
              </a:rPr>
              <a:t>Example: Simple Reflex Vacuum Agent</a:t>
            </a:r>
            <a:endParaRPr/>
          </a:p>
        </p:txBody>
      </p:sp>
      <p:pic>
        <p:nvPicPr>
          <p:cNvPr id="524" name="Google Shape;524;p40"/>
          <p:cNvPicPr preferRelativeResize="0"/>
          <p:nvPr/>
        </p:nvPicPr>
        <p:blipFill rotWithShape="1">
          <a:blip r:embed="rId3">
            <a:alphaModFix/>
          </a:blip>
          <a:srcRect b="0" l="0" r="0" t="0"/>
          <a:stretch/>
        </p:blipFill>
        <p:spPr>
          <a:xfrm>
            <a:off x="1854200" y="1227138"/>
            <a:ext cx="4457700" cy="2682875"/>
          </a:xfrm>
          <a:prstGeom prst="rect">
            <a:avLst/>
          </a:prstGeom>
          <a:noFill/>
          <a:ln>
            <a:noFill/>
          </a:ln>
        </p:spPr>
      </p:pic>
      <p:pic>
        <p:nvPicPr>
          <p:cNvPr id="525" name="Google Shape;525;p40"/>
          <p:cNvPicPr preferRelativeResize="0"/>
          <p:nvPr>
            <p:ph idx="1" type="body"/>
          </p:nvPr>
        </p:nvPicPr>
        <p:blipFill rotWithShape="1">
          <a:blip r:embed="rId4">
            <a:alphaModFix/>
          </a:blip>
          <a:srcRect b="0" l="0" r="0" t="0"/>
          <a:stretch/>
        </p:blipFill>
        <p:spPr>
          <a:xfrm>
            <a:off x="835025" y="4216400"/>
            <a:ext cx="7126288" cy="1504950"/>
          </a:xfrm>
          <a:prstGeom prst="rect">
            <a:avLst/>
          </a:prstGeom>
          <a:noFill/>
          <a:ln>
            <a:noFill/>
          </a:ln>
        </p:spPr>
      </p:pic>
      <p:sp>
        <p:nvSpPr>
          <p:cNvPr id="526" name="Google Shape;526;p4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527" name="Google Shape;527;p4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528" name="Google Shape;528;p40"/>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41"/>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535" name="Google Shape;535;p41"/>
          <p:cNvPicPr preferRelativeResize="0"/>
          <p:nvPr/>
        </p:nvPicPr>
        <p:blipFill rotWithShape="1">
          <a:blip r:embed="rId3">
            <a:alphaModFix/>
          </a:blip>
          <a:srcRect b="0" l="0" r="0" t="0"/>
          <a:stretch/>
        </p:blipFill>
        <p:spPr>
          <a:xfrm>
            <a:off x="3887788" y="850900"/>
            <a:ext cx="4899025" cy="3141663"/>
          </a:xfrm>
          <a:prstGeom prst="rect">
            <a:avLst/>
          </a:prstGeom>
          <a:noFill/>
          <a:ln>
            <a:noFill/>
          </a:ln>
        </p:spPr>
      </p:pic>
      <p:sp>
        <p:nvSpPr>
          <p:cNvPr id="536" name="Google Shape;536;p41"/>
          <p:cNvSpPr txBox="1"/>
          <p:nvPr>
            <p:ph type="title"/>
          </p:nvPr>
        </p:nvSpPr>
        <p:spPr>
          <a:xfrm>
            <a:off x="457200" y="223838"/>
            <a:ext cx="8229600" cy="546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400">
                <a:solidFill>
                  <a:srgbClr val="7030A0"/>
                </a:solidFill>
              </a:rPr>
              <a:t>Agents that Keep Track of the World</a:t>
            </a:r>
            <a:r>
              <a:rPr b="1" lang="en-US" sz="3200">
                <a:solidFill>
                  <a:srgbClr val="7030A0"/>
                </a:solidFill>
              </a:rPr>
              <a:t> </a:t>
            </a:r>
            <a:endParaRPr/>
          </a:p>
        </p:txBody>
      </p:sp>
      <p:sp>
        <p:nvSpPr>
          <p:cNvPr id="537" name="Google Shape;537;p41"/>
          <p:cNvSpPr txBox="1"/>
          <p:nvPr/>
        </p:nvSpPr>
        <p:spPr>
          <a:xfrm>
            <a:off x="3775075" y="4076700"/>
            <a:ext cx="5021263" cy="2179638"/>
          </a:xfrm>
          <a:prstGeom prst="rect">
            <a:avLst/>
          </a:prstGeom>
          <a:solidFill>
            <a:srgbClr val="FFCC99"/>
          </a:solidFill>
          <a:ln cap="flat" cmpd="sng" w="9525">
            <a:solidFill>
              <a:schemeClr val="dk1"/>
            </a:solidFill>
            <a:prstDash val="solid"/>
            <a:miter lim="800000"/>
            <a:headEnd len="sm" w="sm" type="none"/>
            <a:tailEnd len="sm" w="sm" type="none"/>
          </a:ln>
          <a:effectLst>
            <a:outerShdw rotWithShape="0" algn="ctr" dir="2700000" dist="107763">
              <a:schemeClr val="lt2"/>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Calibri"/>
                <a:ea typeface="Calibri"/>
                <a:cs typeface="Calibri"/>
                <a:sym typeface="Calibri"/>
              </a:rPr>
              <a:t>function</a:t>
            </a:r>
            <a:r>
              <a:rPr b="0" i="0" lang="en-US" sz="1600" u="none" cap="none" strike="noStrike">
                <a:solidFill>
                  <a:schemeClr val="dk1"/>
                </a:solidFill>
                <a:latin typeface="Calibri"/>
                <a:ea typeface="Calibri"/>
                <a:cs typeface="Calibri"/>
                <a:sym typeface="Calibri"/>
              </a:rPr>
              <a:t> Reflex-Agent-With-State(</a:t>
            </a:r>
            <a:r>
              <a:rPr b="0" i="1" lang="en-US" sz="1600" u="none" cap="none" strike="noStrike">
                <a:solidFill>
                  <a:schemeClr val="dk1"/>
                </a:solidFill>
                <a:latin typeface="Calibri"/>
                <a:ea typeface="Calibri"/>
                <a:cs typeface="Calibri"/>
                <a:sym typeface="Calibri"/>
              </a:rPr>
              <a:t>percept</a:t>
            </a: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returns</a:t>
            </a:r>
            <a:r>
              <a:rPr b="0" i="0" lang="en-US" sz="1600" u="none" cap="none" strike="noStrike">
                <a:solidFill>
                  <a:schemeClr val="dk1"/>
                </a:solidFill>
                <a:latin typeface="Calibri"/>
                <a:ea typeface="Calibri"/>
                <a:cs typeface="Calibri"/>
                <a:sym typeface="Calibri"/>
              </a:rPr>
              <a:t> action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static:</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rules</a:t>
            </a:r>
            <a:r>
              <a:rPr b="0" i="0" lang="en-US" sz="1600" u="none" cap="none" strike="noStrike">
                <a:solidFill>
                  <a:schemeClr val="dk1"/>
                </a:solidFill>
                <a:latin typeface="Calibri"/>
                <a:ea typeface="Calibri"/>
                <a:cs typeface="Calibri"/>
                <a:sym typeface="Calibri"/>
              </a:rPr>
              <a:t>, a set of condition-action rules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state</a:t>
            </a:r>
            <a:r>
              <a:rPr b="0" i="0" lang="en-US" sz="1600" u="none" cap="none" strike="noStrike">
                <a:solidFill>
                  <a:schemeClr val="dk1"/>
                </a:solidFill>
                <a:latin typeface="Calibri"/>
                <a:ea typeface="Calibri"/>
                <a:cs typeface="Calibri"/>
                <a:sym typeface="Calibri"/>
              </a:rPr>
              <a:t>, a description of the current world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  state</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Update-State(</a:t>
            </a:r>
            <a:r>
              <a:rPr b="0" i="1" lang="en-US" sz="1600" u="none" cap="none" strike="noStrike">
                <a:solidFill>
                  <a:schemeClr val="dk1"/>
                </a:solidFill>
                <a:latin typeface="Calibri"/>
                <a:ea typeface="Calibri"/>
                <a:cs typeface="Calibri"/>
                <a:sym typeface="Calibri"/>
              </a:rPr>
              <a:t>state</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percept</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rule</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Rule-Match(</a:t>
            </a:r>
            <a:r>
              <a:rPr b="0" i="1" lang="en-US" sz="1600" u="none" cap="none" strike="noStrike">
                <a:solidFill>
                  <a:schemeClr val="dk1"/>
                </a:solidFill>
                <a:latin typeface="Calibri"/>
                <a:ea typeface="Calibri"/>
                <a:cs typeface="Calibri"/>
                <a:sym typeface="Calibri"/>
              </a:rPr>
              <a:t>state, rules</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action</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Rule-Action[</a:t>
            </a:r>
            <a:r>
              <a:rPr b="0" i="1" lang="en-US" sz="1600" u="none" cap="none" strike="noStrike">
                <a:solidFill>
                  <a:schemeClr val="dk1"/>
                </a:solidFill>
                <a:latin typeface="Calibri"/>
                <a:ea typeface="Calibri"/>
                <a:cs typeface="Calibri"/>
                <a:sym typeface="Calibri"/>
              </a:rPr>
              <a:t>rule</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  state</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Update-State(</a:t>
            </a:r>
            <a:r>
              <a:rPr b="0" i="1" lang="en-US" sz="1600" u="none" cap="none" strike="noStrike">
                <a:solidFill>
                  <a:schemeClr val="dk1"/>
                </a:solidFill>
                <a:latin typeface="Calibri"/>
                <a:ea typeface="Calibri"/>
                <a:cs typeface="Calibri"/>
                <a:sym typeface="Calibri"/>
              </a:rPr>
              <a:t>state</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action</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return</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action</a:t>
            </a:r>
            <a:endParaRPr b="0" i="0" sz="1400" u="none" cap="none" strike="noStrike">
              <a:solidFill>
                <a:srgbClr val="000000"/>
              </a:solidFill>
              <a:latin typeface="Arial"/>
              <a:ea typeface="Arial"/>
              <a:cs typeface="Arial"/>
              <a:sym typeface="Arial"/>
            </a:endParaRPr>
          </a:p>
        </p:txBody>
      </p:sp>
      <p:sp>
        <p:nvSpPr>
          <p:cNvPr id="538" name="Google Shape;538;p41"/>
          <p:cNvSpPr txBox="1"/>
          <p:nvPr>
            <p:ph idx="1" type="body"/>
          </p:nvPr>
        </p:nvSpPr>
        <p:spPr>
          <a:xfrm>
            <a:off x="266700" y="1219200"/>
            <a:ext cx="3429000" cy="47371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1800"/>
              <a:buChar char="•"/>
            </a:pPr>
            <a:r>
              <a:rPr lang="en-US" sz="1800"/>
              <a:t>Updating internal state requires two kinds of encoded knowledge</a:t>
            </a:r>
            <a:endParaRPr/>
          </a:p>
          <a:p>
            <a:pPr indent="-285750" lvl="1" marL="742950" rtl="0" algn="l">
              <a:lnSpc>
                <a:spcPct val="100000"/>
              </a:lnSpc>
              <a:spcBef>
                <a:spcPts val="300"/>
              </a:spcBef>
              <a:spcAft>
                <a:spcPts val="0"/>
              </a:spcAft>
              <a:buClr>
                <a:schemeClr val="dk1"/>
              </a:buClr>
              <a:buSzPts val="1500"/>
              <a:buChar char="–"/>
            </a:pPr>
            <a:r>
              <a:rPr lang="en-US" sz="1500"/>
              <a:t>knowledge about how the world changes (independent of the agents’ actions)</a:t>
            </a:r>
            <a:endParaRPr/>
          </a:p>
          <a:p>
            <a:pPr indent="-285750" lvl="1" marL="742950" rtl="0" algn="l">
              <a:lnSpc>
                <a:spcPct val="100000"/>
              </a:lnSpc>
              <a:spcBef>
                <a:spcPts val="300"/>
              </a:spcBef>
              <a:spcAft>
                <a:spcPts val="0"/>
              </a:spcAft>
              <a:buClr>
                <a:schemeClr val="dk1"/>
              </a:buClr>
              <a:buSzPts val="1500"/>
              <a:buChar char="–"/>
            </a:pPr>
            <a:r>
              <a:rPr lang="en-US" sz="1500"/>
              <a:t>knowledge about how the agents’ actions affect the world</a:t>
            </a:r>
            <a:endParaRPr/>
          </a:p>
          <a:p>
            <a:pPr indent="-342900" lvl="0" marL="342900" rtl="0" algn="l">
              <a:lnSpc>
                <a:spcPct val="100000"/>
              </a:lnSpc>
              <a:spcBef>
                <a:spcPts val="360"/>
              </a:spcBef>
              <a:spcAft>
                <a:spcPts val="0"/>
              </a:spcAft>
              <a:buClr>
                <a:schemeClr val="dk1"/>
              </a:buClr>
              <a:buSzPts val="1800"/>
              <a:buChar char="•"/>
            </a:pPr>
            <a:r>
              <a:rPr lang="en-US" sz="1800"/>
              <a:t>But, knowledge of the internal state is not always enough</a:t>
            </a:r>
            <a:endParaRPr/>
          </a:p>
          <a:p>
            <a:pPr indent="-285750" lvl="1" marL="742950" rtl="0" algn="l">
              <a:lnSpc>
                <a:spcPct val="100000"/>
              </a:lnSpc>
              <a:spcBef>
                <a:spcPts val="300"/>
              </a:spcBef>
              <a:spcAft>
                <a:spcPts val="0"/>
              </a:spcAft>
              <a:buClr>
                <a:schemeClr val="dk1"/>
              </a:buClr>
              <a:buSzPts val="1500"/>
              <a:buChar char="–"/>
            </a:pPr>
            <a:r>
              <a:rPr lang="en-US" sz="1500"/>
              <a:t>how to choose among alternative decision paths (e.g., </a:t>
            </a:r>
            <a:r>
              <a:rPr lang="en-US" sz="1500">
                <a:solidFill>
                  <a:srgbClr val="FF0000"/>
                </a:solidFill>
              </a:rPr>
              <a:t>where should the car go at an intersection</a:t>
            </a:r>
            <a:r>
              <a:rPr lang="en-US" sz="1500"/>
              <a:t>)?</a:t>
            </a:r>
            <a:endParaRPr/>
          </a:p>
          <a:p>
            <a:pPr indent="-285750" lvl="1" marL="742950" rtl="0" algn="l">
              <a:lnSpc>
                <a:spcPct val="100000"/>
              </a:lnSpc>
              <a:spcBef>
                <a:spcPts val="300"/>
              </a:spcBef>
              <a:spcAft>
                <a:spcPts val="0"/>
              </a:spcAft>
              <a:buClr>
                <a:schemeClr val="dk1"/>
              </a:buClr>
              <a:buSzPts val="1500"/>
              <a:buChar char="–"/>
            </a:pPr>
            <a:r>
              <a:rPr lang="en-US" sz="1500"/>
              <a:t>Requires knowledge of the </a:t>
            </a:r>
            <a:r>
              <a:rPr b="1" lang="en-US" sz="1500"/>
              <a:t>goal</a:t>
            </a:r>
            <a:r>
              <a:rPr lang="en-US" sz="1500"/>
              <a:t> to be achieved</a:t>
            </a:r>
            <a:endParaRPr/>
          </a:p>
        </p:txBody>
      </p:sp>
      <p:sp>
        <p:nvSpPr>
          <p:cNvPr id="539" name="Google Shape;539;p41"/>
          <p:cNvSpPr/>
          <p:nvPr/>
        </p:nvSpPr>
        <p:spPr>
          <a:xfrm>
            <a:off x="5235575" y="1044575"/>
            <a:ext cx="1284288" cy="457200"/>
          </a:xfrm>
          <a:custGeom>
            <a:rect b="b" l="l" r="r" t="t"/>
            <a:pathLst>
              <a:path extrusionOk="0" h="288" w="809">
                <a:moveTo>
                  <a:pt x="809" y="288"/>
                </a:moveTo>
                <a:cubicBezTo>
                  <a:pt x="698" y="172"/>
                  <a:pt x="588" y="56"/>
                  <a:pt x="453" y="28"/>
                </a:cubicBezTo>
                <a:cubicBezTo>
                  <a:pt x="318" y="0"/>
                  <a:pt x="159" y="58"/>
                  <a:pt x="0" y="117"/>
                </a:cubicBezTo>
              </a:path>
            </a:pathLst>
          </a:custGeom>
          <a:noFill/>
          <a:ln cap="flat" cmpd="sng" w="9525">
            <a:solidFill>
              <a:schemeClr val="dk1"/>
            </a:solidFill>
            <a:prstDash val="dash"/>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0" name="Google Shape;540;p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541" name="Google Shape;541;p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542" name="Google Shape;542;p41"/>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42"/>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49" name="Google Shape;549;p42"/>
          <p:cNvSpPr txBox="1"/>
          <p:nvPr>
            <p:ph type="title"/>
          </p:nvPr>
        </p:nvSpPr>
        <p:spPr>
          <a:xfrm>
            <a:off x="444500" y="344488"/>
            <a:ext cx="8229600" cy="609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Agents with Explicit Goals</a:t>
            </a:r>
            <a:endParaRPr/>
          </a:p>
        </p:txBody>
      </p:sp>
      <p:pic>
        <p:nvPicPr>
          <p:cNvPr id="550" name="Google Shape;550;p42"/>
          <p:cNvPicPr preferRelativeResize="0"/>
          <p:nvPr>
            <p:ph idx="1" type="body"/>
          </p:nvPr>
        </p:nvPicPr>
        <p:blipFill rotWithShape="1">
          <a:blip r:embed="rId3">
            <a:alphaModFix/>
          </a:blip>
          <a:srcRect b="0" l="0" r="0" t="0"/>
          <a:stretch/>
        </p:blipFill>
        <p:spPr>
          <a:xfrm>
            <a:off x="1966913" y="1093788"/>
            <a:ext cx="4957762" cy="2982912"/>
          </a:xfrm>
          <a:prstGeom prst="rect">
            <a:avLst/>
          </a:prstGeom>
          <a:noFill/>
          <a:ln>
            <a:noFill/>
          </a:ln>
        </p:spPr>
      </p:pic>
      <p:sp>
        <p:nvSpPr>
          <p:cNvPr id="551" name="Google Shape;551;p42"/>
          <p:cNvSpPr/>
          <p:nvPr/>
        </p:nvSpPr>
        <p:spPr>
          <a:xfrm>
            <a:off x="635000" y="4305300"/>
            <a:ext cx="7924800" cy="18034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accent2"/>
              </a:buClr>
              <a:buSzPts val="2000"/>
              <a:buFont typeface="Arial"/>
              <a:buChar char="i"/>
            </a:pPr>
            <a:r>
              <a:rPr b="1" i="0" lang="en-US" sz="2000" u="none" cap="none" strike="noStrike">
                <a:solidFill>
                  <a:schemeClr val="dk1"/>
                </a:solidFill>
                <a:latin typeface="Calibri"/>
                <a:ea typeface="Calibri"/>
                <a:cs typeface="Calibri"/>
                <a:sym typeface="Calibri"/>
              </a:rPr>
              <a:t>Reasoning about actions</a:t>
            </a:r>
            <a:endParaRPr b="1" i="0" sz="1800" u="none" cap="none" strike="noStrike">
              <a:solidFill>
                <a:schemeClr val="dk1"/>
              </a:solidFill>
              <a:latin typeface="Calibri"/>
              <a:ea typeface="Calibri"/>
              <a:cs typeface="Calibri"/>
              <a:sym typeface="Calibri"/>
            </a:endParaRPr>
          </a:p>
          <a:p>
            <a:pPr indent="-285750" lvl="1" marL="742950" marR="0" rtl="0" algn="l">
              <a:lnSpc>
                <a:spcPct val="100000"/>
              </a:lnSpc>
              <a:spcBef>
                <a:spcPts val="360"/>
              </a:spcBef>
              <a:spcAft>
                <a:spcPts val="0"/>
              </a:spcAft>
              <a:buClr>
                <a:srgbClr val="FF0000"/>
              </a:buClr>
              <a:buSzPts val="1800"/>
              <a:buFont typeface="Arial"/>
              <a:buChar char="4"/>
            </a:pPr>
            <a:r>
              <a:rPr b="0" i="0" lang="en-US" sz="1800" u="none" cap="none" strike="noStrike">
                <a:solidFill>
                  <a:schemeClr val="dk1"/>
                </a:solidFill>
                <a:latin typeface="Calibri"/>
                <a:ea typeface="Calibri"/>
                <a:cs typeface="Calibri"/>
                <a:sym typeface="Calibri"/>
              </a:rPr>
              <a:t>reflex agents only act based on pre-computed knowledge (rules)</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60"/>
              </a:spcBef>
              <a:spcAft>
                <a:spcPts val="0"/>
              </a:spcAft>
              <a:buClr>
                <a:srgbClr val="FF0000"/>
              </a:buClr>
              <a:buSzPts val="1800"/>
              <a:buFont typeface="Arial"/>
              <a:buChar char="4"/>
            </a:pPr>
            <a:r>
              <a:rPr b="0" i="0" lang="en-US" sz="1800" u="none" cap="none" strike="noStrike">
                <a:solidFill>
                  <a:schemeClr val="dk1"/>
                </a:solidFill>
                <a:latin typeface="Calibri"/>
                <a:ea typeface="Calibri"/>
                <a:cs typeface="Calibri"/>
                <a:sym typeface="Calibri"/>
              </a:rPr>
              <a:t>goal-based (planning) act by reasoning about which actions achieve the goal</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60"/>
              </a:spcBef>
              <a:spcAft>
                <a:spcPts val="0"/>
              </a:spcAft>
              <a:buClr>
                <a:srgbClr val="FF0000"/>
              </a:buClr>
              <a:buSzPts val="1800"/>
              <a:buFont typeface="Arial"/>
              <a:buChar char="4"/>
            </a:pPr>
            <a:r>
              <a:rPr b="0" i="0" lang="en-US" sz="1800" u="none" cap="none" strike="noStrike">
                <a:solidFill>
                  <a:schemeClr val="dk1"/>
                </a:solidFill>
                <a:latin typeface="Calibri"/>
                <a:ea typeface="Calibri"/>
                <a:cs typeface="Calibri"/>
                <a:sym typeface="Calibri"/>
              </a:rPr>
              <a:t>more adaptive and flexible</a:t>
            </a:r>
            <a:endParaRPr b="0" i="0" sz="1400" u="none" cap="none" strike="noStrike">
              <a:solidFill>
                <a:srgbClr val="000000"/>
              </a:solidFill>
              <a:latin typeface="Arial"/>
              <a:ea typeface="Arial"/>
              <a:cs typeface="Arial"/>
              <a:sym typeface="Arial"/>
            </a:endParaRPr>
          </a:p>
          <a:p>
            <a:pPr indent="-228600" lvl="0" marL="342900" marR="0" rtl="0" algn="l">
              <a:lnSpc>
                <a:spcPct val="100000"/>
              </a:lnSpc>
              <a:spcBef>
                <a:spcPts val="360"/>
              </a:spcBef>
              <a:spcAft>
                <a:spcPts val="0"/>
              </a:spcAft>
              <a:buClr>
                <a:schemeClr val="accent2"/>
              </a:buClr>
              <a:buSzPts val="1800"/>
              <a:buFont typeface="Arial"/>
              <a:buNone/>
            </a:pPr>
            <a:r>
              <a:t/>
            </a:r>
            <a:endParaRPr b="1" i="0" sz="1800" u="none" cap="none" strike="noStrike">
              <a:solidFill>
                <a:schemeClr val="dk1"/>
              </a:solidFill>
              <a:latin typeface="Calibri"/>
              <a:ea typeface="Calibri"/>
              <a:cs typeface="Calibri"/>
              <a:sym typeface="Calibri"/>
            </a:endParaRPr>
          </a:p>
        </p:txBody>
      </p:sp>
      <p:sp>
        <p:nvSpPr>
          <p:cNvPr id="552" name="Google Shape;552;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553" name="Google Shape;553;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554" name="Google Shape;554;p42"/>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43"/>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61" name="Google Shape;561;p43"/>
          <p:cNvSpPr txBox="1"/>
          <p:nvPr>
            <p:ph type="title"/>
          </p:nvPr>
        </p:nvSpPr>
        <p:spPr>
          <a:xfrm>
            <a:off x="457200" y="209550"/>
            <a:ext cx="8229600" cy="609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solidFill>
                  <a:srgbClr val="7030A0"/>
                </a:solidFill>
              </a:rPr>
              <a:t>Agents with Explicit Goals</a:t>
            </a:r>
            <a:endParaRPr/>
          </a:p>
        </p:txBody>
      </p:sp>
      <p:sp>
        <p:nvSpPr>
          <p:cNvPr id="562" name="Google Shape;562;p43"/>
          <p:cNvSpPr txBox="1"/>
          <p:nvPr>
            <p:ph idx="1" type="body"/>
          </p:nvPr>
        </p:nvSpPr>
        <p:spPr>
          <a:xfrm>
            <a:off x="319088" y="925513"/>
            <a:ext cx="8426450" cy="5170487"/>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100000"/>
              </a:lnSpc>
              <a:spcBef>
                <a:spcPts val="0"/>
              </a:spcBef>
              <a:spcAft>
                <a:spcPts val="0"/>
              </a:spcAft>
              <a:buClr>
                <a:schemeClr val="dk1"/>
              </a:buClr>
              <a:buSzPts val="2600"/>
              <a:buChar char="•"/>
            </a:pPr>
            <a:r>
              <a:rPr lang="en-US" sz="2600"/>
              <a:t>Knowing current state is not always enough. </a:t>
            </a:r>
            <a:endParaRPr/>
          </a:p>
          <a:p>
            <a:pPr indent="-294322" lvl="1" marL="742950" rtl="0" algn="l">
              <a:lnSpc>
                <a:spcPct val="100000"/>
              </a:lnSpc>
              <a:spcBef>
                <a:spcPts val="333"/>
              </a:spcBef>
              <a:spcAft>
                <a:spcPts val="0"/>
              </a:spcAft>
              <a:buClr>
                <a:schemeClr val="dk1"/>
              </a:buClr>
              <a:buSzPts val="1800"/>
              <a:buChar char="–"/>
            </a:pPr>
            <a:r>
              <a:rPr lang="en-US" sz="1800"/>
              <a:t>State allows an agent to keep track of unseen parts of the world, but the agent must update state based on knowledge of changes in the world and of effects of own actions. </a:t>
            </a:r>
            <a:endParaRPr/>
          </a:p>
          <a:p>
            <a:pPr indent="-294322" lvl="1" marL="742950" rtl="0" algn="l">
              <a:lnSpc>
                <a:spcPct val="100000"/>
              </a:lnSpc>
              <a:spcBef>
                <a:spcPts val="333"/>
              </a:spcBef>
              <a:spcAft>
                <a:spcPts val="0"/>
              </a:spcAft>
              <a:buClr>
                <a:schemeClr val="dk1"/>
              </a:buClr>
              <a:buSzPts val="1800"/>
              <a:buChar char="–"/>
            </a:pPr>
            <a:r>
              <a:rPr lang="en-US" sz="1800"/>
              <a:t>Goal = description of desired situation </a:t>
            </a:r>
            <a:endParaRPr/>
          </a:p>
          <a:p>
            <a:pPr indent="-342900" lvl="0" marL="342900" rtl="0" algn="l">
              <a:lnSpc>
                <a:spcPct val="100000"/>
              </a:lnSpc>
              <a:spcBef>
                <a:spcPts val="481"/>
              </a:spcBef>
              <a:spcAft>
                <a:spcPts val="0"/>
              </a:spcAft>
              <a:buClr>
                <a:schemeClr val="dk1"/>
              </a:buClr>
              <a:buSzPts val="2600"/>
              <a:buChar char="•"/>
            </a:pPr>
            <a:r>
              <a:rPr lang="en-US" sz="2600"/>
              <a:t>Examples: </a:t>
            </a:r>
            <a:endParaRPr/>
          </a:p>
          <a:p>
            <a:pPr indent="-294322" lvl="1" marL="742950" rtl="0" algn="l">
              <a:lnSpc>
                <a:spcPct val="100000"/>
              </a:lnSpc>
              <a:spcBef>
                <a:spcPts val="333"/>
              </a:spcBef>
              <a:spcAft>
                <a:spcPts val="0"/>
              </a:spcAft>
              <a:buClr>
                <a:schemeClr val="dk1"/>
              </a:buClr>
              <a:buSzPts val="1800"/>
              <a:buChar char="–"/>
            </a:pPr>
            <a:r>
              <a:rPr lang="en-US" sz="1800"/>
              <a:t>Decision to change lanes depends on a goal to go somewhere (and other factors); </a:t>
            </a:r>
            <a:endParaRPr/>
          </a:p>
          <a:p>
            <a:pPr indent="-294322" lvl="1" marL="742950" rtl="0" algn="l">
              <a:lnSpc>
                <a:spcPct val="100000"/>
              </a:lnSpc>
              <a:spcBef>
                <a:spcPts val="333"/>
              </a:spcBef>
              <a:spcAft>
                <a:spcPts val="0"/>
              </a:spcAft>
              <a:buClr>
                <a:schemeClr val="dk1"/>
              </a:buClr>
              <a:buSzPts val="1800"/>
              <a:buChar char="–"/>
            </a:pPr>
            <a:r>
              <a:rPr lang="en-US" sz="1800"/>
              <a:t>Decision to put an item in shopping basket depends on a shopping list, map of store, knowledge of menu </a:t>
            </a:r>
            <a:endParaRPr/>
          </a:p>
          <a:p>
            <a:pPr indent="-342900" lvl="0" marL="342900" rtl="0" algn="l">
              <a:lnSpc>
                <a:spcPct val="100000"/>
              </a:lnSpc>
              <a:spcBef>
                <a:spcPts val="481"/>
              </a:spcBef>
              <a:spcAft>
                <a:spcPts val="0"/>
              </a:spcAft>
              <a:buClr>
                <a:schemeClr val="dk1"/>
              </a:buClr>
              <a:buSzPts val="2600"/>
              <a:buChar char="•"/>
            </a:pPr>
            <a:r>
              <a:rPr lang="en-US" sz="2600"/>
              <a:t>Notes:</a:t>
            </a:r>
            <a:endParaRPr/>
          </a:p>
          <a:p>
            <a:pPr indent="-294322" lvl="1" marL="742950" rtl="0" algn="l">
              <a:lnSpc>
                <a:spcPct val="100000"/>
              </a:lnSpc>
              <a:spcBef>
                <a:spcPts val="333"/>
              </a:spcBef>
              <a:spcAft>
                <a:spcPts val="0"/>
              </a:spcAft>
              <a:buClr>
                <a:srgbClr val="FF0000"/>
              </a:buClr>
              <a:buSzPts val="1800"/>
              <a:buChar char="–"/>
            </a:pPr>
            <a:r>
              <a:rPr lang="en-US" sz="1800">
                <a:solidFill>
                  <a:srgbClr val="FF0000"/>
                </a:solidFill>
              </a:rPr>
              <a:t>Search</a:t>
            </a:r>
            <a:r>
              <a:rPr lang="en-US" sz="1800"/>
              <a:t> (Russell Chapters 3-5) and </a:t>
            </a:r>
            <a:r>
              <a:rPr lang="en-US" sz="1800">
                <a:solidFill>
                  <a:srgbClr val="FF0000"/>
                </a:solidFill>
              </a:rPr>
              <a:t>Planning</a:t>
            </a:r>
            <a:r>
              <a:rPr lang="en-US" sz="1800"/>
              <a:t> (Chapters 11-13) are concerned with finding sequences of actions to satisfy a goal. </a:t>
            </a:r>
            <a:endParaRPr/>
          </a:p>
          <a:p>
            <a:pPr indent="-294322" lvl="1" marL="742950" rtl="0" algn="l">
              <a:lnSpc>
                <a:spcPct val="100000"/>
              </a:lnSpc>
              <a:spcBef>
                <a:spcPts val="333"/>
              </a:spcBef>
              <a:spcAft>
                <a:spcPts val="0"/>
              </a:spcAft>
              <a:buClr>
                <a:schemeClr val="dk1"/>
              </a:buClr>
              <a:buSzPts val="1800"/>
              <a:buChar char="–"/>
            </a:pPr>
            <a:r>
              <a:rPr lang="en-US" sz="1800"/>
              <a:t>Reflexive agent concerned with one action at a time. </a:t>
            </a:r>
            <a:endParaRPr/>
          </a:p>
          <a:p>
            <a:pPr indent="-294322" lvl="1" marL="742950" rtl="0" algn="l">
              <a:lnSpc>
                <a:spcPct val="100000"/>
              </a:lnSpc>
              <a:spcBef>
                <a:spcPts val="333"/>
              </a:spcBef>
              <a:spcAft>
                <a:spcPts val="0"/>
              </a:spcAft>
              <a:buClr>
                <a:schemeClr val="dk1"/>
              </a:buClr>
              <a:buSzPts val="1800"/>
              <a:buChar char="–"/>
            </a:pPr>
            <a:r>
              <a:rPr lang="en-US" sz="1800"/>
              <a:t>Classical Planning: finding a sequence of actions that achieves a goal.</a:t>
            </a:r>
            <a:endParaRPr/>
          </a:p>
          <a:p>
            <a:pPr indent="-294322" lvl="1" marL="742950" rtl="0" algn="l">
              <a:lnSpc>
                <a:spcPct val="100000"/>
              </a:lnSpc>
              <a:spcBef>
                <a:spcPts val="333"/>
              </a:spcBef>
              <a:spcAft>
                <a:spcPts val="0"/>
              </a:spcAft>
              <a:buClr>
                <a:schemeClr val="dk1"/>
              </a:buClr>
              <a:buSzPts val="1800"/>
              <a:buChar char="–"/>
            </a:pPr>
            <a:r>
              <a:rPr lang="en-US" sz="1800"/>
              <a:t>Contrast with condition-action rules: involves consideration of future "what will happen if I do ..." (fundamental difference).</a:t>
            </a:r>
            <a:endParaRPr/>
          </a:p>
        </p:txBody>
      </p:sp>
      <p:sp>
        <p:nvSpPr>
          <p:cNvPr id="563" name="Google Shape;563;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564" name="Google Shape;564;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565" name="Google Shape;565;p43"/>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44"/>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72" name="Google Shape;572;p44"/>
          <p:cNvSpPr txBox="1"/>
          <p:nvPr>
            <p:ph type="title"/>
          </p:nvPr>
        </p:nvSpPr>
        <p:spPr>
          <a:xfrm>
            <a:off x="457200" y="292100"/>
            <a:ext cx="8229600" cy="609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solidFill>
                  <a:srgbClr val="7030A0"/>
                </a:solidFill>
              </a:rPr>
              <a:t>A Complete Utility-Based Agent</a:t>
            </a:r>
            <a:endParaRPr/>
          </a:p>
        </p:txBody>
      </p:sp>
      <p:pic>
        <p:nvPicPr>
          <p:cNvPr id="573" name="Google Shape;573;p44"/>
          <p:cNvPicPr preferRelativeResize="0"/>
          <p:nvPr>
            <p:ph idx="1" type="body"/>
          </p:nvPr>
        </p:nvPicPr>
        <p:blipFill rotWithShape="1">
          <a:blip r:embed="rId3">
            <a:alphaModFix/>
          </a:blip>
          <a:srcRect b="0" l="0" r="0" t="0"/>
          <a:stretch/>
        </p:blipFill>
        <p:spPr>
          <a:xfrm>
            <a:off x="1609725" y="1044575"/>
            <a:ext cx="5710238" cy="3436938"/>
          </a:xfrm>
          <a:prstGeom prst="rect">
            <a:avLst/>
          </a:prstGeom>
          <a:noFill/>
          <a:ln>
            <a:noFill/>
          </a:ln>
        </p:spPr>
      </p:pic>
      <p:sp>
        <p:nvSpPr>
          <p:cNvPr id="574" name="Google Shape;574;p44"/>
          <p:cNvSpPr/>
          <p:nvPr/>
        </p:nvSpPr>
        <p:spPr>
          <a:xfrm>
            <a:off x="946150" y="4572000"/>
            <a:ext cx="6988175" cy="16383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accent2"/>
              </a:buClr>
              <a:buSzPts val="2000"/>
              <a:buFont typeface="Arial"/>
              <a:buChar char="i"/>
            </a:pPr>
            <a:r>
              <a:rPr b="1" i="0" lang="en-US" sz="2000" u="none" cap="none" strike="noStrike">
                <a:solidFill>
                  <a:schemeClr val="dk1"/>
                </a:solidFill>
                <a:latin typeface="Calibri"/>
                <a:ea typeface="Calibri"/>
                <a:cs typeface="Calibri"/>
                <a:sym typeface="Calibri"/>
              </a:rPr>
              <a:t>Utility Function</a:t>
            </a:r>
            <a:endParaRPr b="1" i="0" sz="1800" u="none" cap="none" strike="noStrike">
              <a:solidFill>
                <a:schemeClr val="dk1"/>
              </a:solidFill>
              <a:latin typeface="Calibri"/>
              <a:ea typeface="Calibri"/>
              <a:cs typeface="Calibri"/>
              <a:sym typeface="Calibri"/>
            </a:endParaRPr>
          </a:p>
          <a:p>
            <a:pPr indent="-285750" lvl="1" marL="742950" marR="0" rtl="0" algn="l">
              <a:lnSpc>
                <a:spcPct val="100000"/>
              </a:lnSpc>
              <a:spcBef>
                <a:spcPts val="360"/>
              </a:spcBef>
              <a:spcAft>
                <a:spcPts val="0"/>
              </a:spcAft>
              <a:buClr>
                <a:srgbClr val="FF0000"/>
              </a:buClr>
              <a:buSzPts val="1800"/>
              <a:buFont typeface="Arial"/>
              <a:buChar char="4"/>
            </a:pPr>
            <a:r>
              <a:rPr b="0" i="0" lang="en-US" sz="1800" u="none" cap="none" strike="noStrike">
                <a:solidFill>
                  <a:schemeClr val="dk1"/>
                </a:solidFill>
                <a:latin typeface="Calibri"/>
                <a:ea typeface="Calibri"/>
                <a:cs typeface="Calibri"/>
                <a:sym typeface="Calibri"/>
              </a:rPr>
              <a:t>a mapping of states onto real numbers</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60"/>
              </a:spcBef>
              <a:spcAft>
                <a:spcPts val="0"/>
              </a:spcAft>
              <a:buClr>
                <a:srgbClr val="FF0000"/>
              </a:buClr>
              <a:buSzPts val="1800"/>
              <a:buFont typeface="Arial"/>
              <a:buChar char="4"/>
            </a:pPr>
            <a:r>
              <a:rPr b="0" i="0" lang="en-US" sz="1800" u="none" cap="none" strike="noStrike">
                <a:solidFill>
                  <a:schemeClr val="dk1"/>
                </a:solidFill>
                <a:latin typeface="Calibri"/>
                <a:ea typeface="Calibri"/>
                <a:cs typeface="Calibri"/>
                <a:sym typeface="Calibri"/>
              </a:rPr>
              <a:t>allows rational decisions in two kinds of situations</a:t>
            </a:r>
            <a:endParaRPr b="0" i="0" sz="1600" u="none" cap="none" strike="noStrike">
              <a:solidFill>
                <a:schemeClr val="dk1"/>
              </a:solidFill>
              <a:latin typeface="Calibri"/>
              <a:ea typeface="Calibri"/>
              <a:cs typeface="Calibri"/>
              <a:sym typeface="Calibri"/>
            </a:endParaRPr>
          </a:p>
          <a:p>
            <a:pPr indent="-228600" lvl="2" marL="1143000" marR="0" rtl="0" algn="l">
              <a:lnSpc>
                <a:spcPct val="100000"/>
              </a:lnSpc>
              <a:spcBef>
                <a:spcPts val="320"/>
              </a:spcBef>
              <a:spcAft>
                <a:spcPts val="0"/>
              </a:spcAft>
              <a:buClr>
                <a:schemeClr val="accent1"/>
              </a:buClr>
              <a:buSzPts val="1600"/>
              <a:buFont typeface="Arial"/>
              <a:buChar char="h"/>
            </a:pPr>
            <a:r>
              <a:rPr b="0" i="0" lang="en-US" sz="1600" u="none" cap="none" strike="noStrike">
                <a:solidFill>
                  <a:schemeClr val="dk1"/>
                </a:solidFill>
                <a:latin typeface="Calibri"/>
                <a:ea typeface="Calibri"/>
                <a:cs typeface="Calibri"/>
                <a:sym typeface="Calibri"/>
              </a:rPr>
              <a:t>evaluation of the tradeoffs among conflicting goals</a:t>
            </a:r>
            <a:endParaRPr b="0" i="0" sz="1400" u="none" cap="none" strike="noStrike">
              <a:solidFill>
                <a:srgbClr val="000000"/>
              </a:solidFill>
              <a:latin typeface="Arial"/>
              <a:ea typeface="Arial"/>
              <a:cs typeface="Arial"/>
              <a:sym typeface="Arial"/>
            </a:endParaRPr>
          </a:p>
          <a:p>
            <a:pPr indent="-228600" lvl="2" marL="1143000" marR="0" rtl="0" algn="l">
              <a:lnSpc>
                <a:spcPct val="100000"/>
              </a:lnSpc>
              <a:spcBef>
                <a:spcPts val="320"/>
              </a:spcBef>
              <a:spcAft>
                <a:spcPts val="0"/>
              </a:spcAft>
              <a:buClr>
                <a:schemeClr val="accent1"/>
              </a:buClr>
              <a:buSzPts val="1600"/>
              <a:buFont typeface="Arial"/>
              <a:buChar char="h"/>
            </a:pPr>
            <a:r>
              <a:rPr b="0" i="0" lang="en-US" sz="1600" u="none" cap="none" strike="noStrike">
                <a:solidFill>
                  <a:schemeClr val="dk1"/>
                </a:solidFill>
                <a:latin typeface="Calibri"/>
                <a:ea typeface="Calibri"/>
                <a:cs typeface="Calibri"/>
                <a:sym typeface="Calibri"/>
              </a:rPr>
              <a:t>evaluation of competing goals</a:t>
            </a:r>
            <a:endParaRPr b="0" i="0" sz="1300" u="none" cap="none" strike="noStrike">
              <a:solidFill>
                <a:schemeClr val="dk1"/>
              </a:solidFill>
              <a:latin typeface="Calibri"/>
              <a:ea typeface="Calibri"/>
              <a:cs typeface="Calibri"/>
              <a:sym typeface="Calibri"/>
            </a:endParaRPr>
          </a:p>
        </p:txBody>
      </p:sp>
      <p:sp>
        <p:nvSpPr>
          <p:cNvPr id="575" name="Google Shape;575;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576" name="Google Shape;576;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577" name="Google Shape;577;p44"/>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45"/>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84" name="Google Shape;584;p45"/>
          <p:cNvSpPr txBox="1"/>
          <p:nvPr>
            <p:ph type="title"/>
          </p:nvPr>
        </p:nvSpPr>
        <p:spPr>
          <a:xfrm>
            <a:off x="457200" y="274638"/>
            <a:ext cx="8229600" cy="4111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600">
                <a:solidFill>
                  <a:srgbClr val="7030A0"/>
                </a:solidFill>
              </a:rPr>
              <a:t>Utility-Based Agents (Cont.)</a:t>
            </a:r>
            <a:endParaRPr/>
          </a:p>
        </p:txBody>
      </p:sp>
      <p:sp>
        <p:nvSpPr>
          <p:cNvPr id="585" name="Google Shape;585;p4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Preferred world state has higher utility for agent = quality of being useful </a:t>
            </a:r>
            <a:endParaRPr/>
          </a:p>
          <a:p>
            <a:pPr indent="-190500" lvl="0" marL="342900" rtl="0" algn="l">
              <a:lnSpc>
                <a:spcPct val="100000"/>
              </a:lnSpc>
              <a:spcBef>
                <a:spcPts val="480"/>
              </a:spcBef>
              <a:spcAft>
                <a:spcPts val="0"/>
              </a:spcAft>
              <a:buClr>
                <a:schemeClr val="dk1"/>
              </a:buClr>
              <a:buSzPts val="2400"/>
              <a:buNone/>
            </a:pPr>
            <a:r>
              <a:t/>
            </a:r>
            <a:endParaRPr sz="2400"/>
          </a:p>
          <a:p>
            <a:pPr indent="-342900" lvl="0" marL="342900" rtl="0" algn="l">
              <a:lnSpc>
                <a:spcPct val="100000"/>
              </a:lnSpc>
              <a:spcBef>
                <a:spcPts val="480"/>
              </a:spcBef>
              <a:spcAft>
                <a:spcPts val="0"/>
              </a:spcAft>
              <a:buClr>
                <a:schemeClr val="dk1"/>
              </a:buClr>
              <a:buSzPts val="2400"/>
              <a:buChar char="•"/>
            </a:pPr>
            <a:r>
              <a:rPr lang="en-US" sz="2400"/>
              <a:t>Examples</a:t>
            </a:r>
            <a:endParaRPr/>
          </a:p>
          <a:p>
            <a:pPr indent="-285750" lvl="1" marL="742950" rtl="0" algn="l">
              <a:lnSpc>
                <a:spcPct val="100000"/>
              </a:lnSpc>
              <a:spcBef>
                <a:spcPts val="360"/>
              </a:spcBef>
              <a:spcAft>
                <a:spcPts val="0"/>
              </a:spcAft>
              <a:buClr>
                <a:schemeClr val="dk1"/>
              </a:buClr>
              <a:buSzPts val="1800"/>
              <a:buChar char="–"/>
            </a:pPr>
            <a:r>
              <a:rPr lang="en-US" sz="1800"/>
              <a:t>quicker, safer, more reliable ways to get where going; </a:t>
            </a:r>
            <a:endParaRPr/>
          </a:p>
          <a:p>
            <a:pPr indent="-285750" lvl="1" marL="742950" rtl="0" algn="l">
              <a:lnSpc>
                <a:spcPct val="100000"/>
              </a:lnSpc>
              <a:spcBef>
                <a:spcPts val="360"/>
              </a:spcBef>
              <a:spcAft>
                <a:spcPts val="0"/>
              </a:spcAft>
              <a:buClr>
                <a:schemeClr val="dk1"/>
              </a:buClr>
              <a:buSzPts val="1800"/>
              <a:buChar char="–"/>
            </a:pPr>
            <a:r>
              <a:rPr lang="en-US" sz="1800"/>
              <a:t>price comparison shopping</a:t>
            </a:r>
            <a:endParaRPr/>
          </a:p>
          <a:p>
            <a:pPr indent="-285750" lvl="1" marL="742950" rtl="0" algn="l">
              <a:lnSpc>
                <a:spcPct val="100000"/>
              </a:lnSpc>
              <a:spcBef>
                <a:spcPts val="360"/>
              </a:spcBef>
              <a:spcAft>
                <a:spcPts val="0"/>
              </a:spcAft>
              <a:buClr>
                <a:schemeClr val="dk1"/>
              </a:buClr>
              <a:buSzPts val="1800"/>
              <a:buChar char="–"/>
            </a:pPr>
            <a:r>
              <a:rPr lang="en-US" sz="1800"/>
              <a:t>bidding on items in an auction</a:t>
            </a:r>
            <a:endParaRPr/>
          </a:p>
          <a:p>
            <a:pPr indent="-285750" lvl="1" marL="742950" rtl="0" algn="l">
              <a:lnSpc>
                <a:spcPct val="100000"/>
              </a:lnSpc>
              <a:spcBef>
                <a:spcPts val="360"/>
              </a:spcBef>
              <a:spcAft>
                <a:spcPts val="0"/>
              </a:spcAft>
              <a:buClr>
                <a:schemeClr val="dk1"/>
              </a:buClr>
              <a:buSzPts val="1800"/>
              <a:buChar char="–"/>
            </a:pPr>
            <a:r>
              <a:rPr lang="en-US" sz="1800"/>
              <a:t>evaluating bids in an auction</a:t>
            </a:r>
            <a:endParaRPr/>
          </a:p>
          <a:p>
            <a:pPr indent="-171450" lvl="1" marL="742950" rtl="0" algn="l">
              <a:lnSpc>
                <a:spcPct val="100000"/>
              </a:lnSpc>
              <a:spcBef>
                <a:spcPts val="360"/>
              </a:spcBef>
              <a:spcAft>
                <a:spcPts val="0"/>
              </a:spcAft>
              <a:buClr>
                <a:schemeClr val="dk1"/>
              </a:buClr>
              <a:buSzPts val="1800"/>
              <a:buNone/>
            </a:pPr>
            <a:r>
              <a:t/>
            </a:r>
            <a:endParaRPr sz="1800"/>
          </a:p>
          <a:p>
            <a:pPr indent="-342900" lvl="0" marL="342900" rtl="0" algn="l">
              <a:lnSpc>
                <a:spcPct val="100000"/>
              </a:lnSpc>
              <a:spcBef>
                <a:spcPts val="400"/>
              </a:spcBef>
              <a:spcAft>
                <a:spcPts val="0"/>
              </a:spcAft>
              <a:buClr>
                <a:schemeClr val="dk1"/>
              </a:buClr>
              <a:buSzPts val="2000"/>
              <a:buChar char="•"/>
            </a:pPr>
            <a:r>
              <a:rPr lang="en-US" sz="2000"/>
              <a:t>Utility function: state ==&gt; U(state) = measure of happiness </a:t>
            </a:r>
            <a:endParaRPr/>
          </a:p>
          <a:p>
            <a:pPr indent="-177800" lvl="0" marL="342900" rtl="0" algn="l">
              <a:lnSpc>
                <a:spcPct val="100000"/>
              </a:lnSpc>
              <a:spcBef>
                <a:spcPts val="520"/>
              </a:spcBef>
              <a:spcAft>
                <a:spcPts val="0"/>
              </a:spcAft>
              <a:buClr>
                <a:schemeClr val="dk1"/>
              </a:buClr>
              <a:buSzPts val="2600"/>
              <a:buNone/>
            </a:pPr>
            <a:r>
              <a:t/>
            </a:r>
            <a:endParaRPr sz="2600"/>
          </a:p>
        </p:txBody>
      </p:sp>
      <p:sp>
        <p:nvSpPr>
          <p:cNvPr id="586" name="Google Shape;586;p4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587" name="Google Shape;587;p4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588" name="Google Shape;588;p45"/>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46"/>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95" name="Google Shape;595;p46"/>
          <p:cNvSpPr txBox="1"/>
          <p:nvPr>
            <p:ph type="title"/>
          </p:nvPr>
        </p:nvSpPr>
        <p:spPr>
          <a:xfrm>
            <a:off x="457200" y="174625"/>
            <a:ext cx="8229600" cy="609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Shopping Agent Example</a:t>
            </a:r>
            <a:endParaRPr/>
          </a:p>
        </p:txBody>
      </p:sp>
      <p:sp>
        <p:nvSpPr>
          <p:cNvPr id="596" name="Google Shape;596;p46"/>
          <p:cNvSpPr txBox="1"/>
          <p:nvPr>
            <p:ph idx="1" type="body"/>
          </p:nvPr>
        </p:nvSpPr>
        <p:spPr>
          <a:xfrm>
            <a:off x="457200" y="923925"/>
            <a:ext cx="8229600" cy="5172075"/>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7030A0"/>
              </a:buClr>
              <a:buSzPts val="2400"/>
              <a:buChar char="•"/>
            </a:pPr>
            <a:r>
              <a:rPr lang="en-US" sz="2400">
                <a:solidFill>
                  <a:srgbClr val="7030A0"/>
                </a:solidFill>
              </a:rPr>
              <a:t>Navigating: Move around store; avoid obstacles</a:t>
            </a:r>
            <a:endParaRPr/>
          </a:p>
          <a:p>
            <a:pPr indent="-285750" lvl="1" marL="742950" rtl="0" algn="l">
              <a:lnSpc>
                <a:spcPct val="100000"/>
              </a:lnSpc>
              <a:spcBef>
                <a:spcPts val="360"/>
              </a:spcBef>
              <a:spcAft>
                <a:spcPts val="0"/>
              </a:spcAft>
              <a:buClr>
                <a:schemeClr val="dk1"/>
              </a:buClr>
              <a:buSzPts val="1800"/>
              <a:buChar char="–"/>
            </a:pPr>
            <a:r>
              <a:rPr lang="en-US" sz="1800"/>
              <a:t>Reflex agent: store map precompiled.</a:t>
            </a:r>
            <a:endParaRPr/>
          </a:p>
          <a:p>
            <a:pPr indent="-285750" lvl="1" marL="742950" rtl="0" algn="l">
              <a:lnSpc>
                <a:spcPct val="100000"/>
              </a:lnSpc>
              <a:spcBef>
                <a:spcPts val="360"/>
              </a:spcBef>
              <a:spcAft>
                <a:spcPts val="0"/>
              </a:spcAft>
              <a:buClr>
                <a:schemeClr val="dk1"/>
              </a:buClr>
              <a:buSzPts val="1800"/>
              <a:buChar char="–"/>
            </a:pPr>
            <a:r>
              <a:rPr lang="en-US" sz="1800"/>
              <a:t>Goal-based agent: create an internal map, reason explicitly about it, use signs and adapt to changes ().</a:t>
            </a:r>
            <a:endParaRPr/>
          </a:p>
          <a:p>
            <a:pPr indent="-342900" lvl="0" marL="342900" rtl="0" algn="l">
              <a:lnSpc>
                <a:spcPct val="100000"/>
              </a:lnSpc>
              <a:spcBef>
                <a:spcPts val="640"/>
              </a:spcBef>
              <a:spcAft>
                <a:spcPts val="0"/>
              </a:spcAft>
              <a:buClr>
                <a:srgbClr val="7030A0"/>
              </a:buClr>
              <a:buSzPts val="2400"/>
              <a:buChar char="•"/>
            </a:pPr>
            <a:r>
              <a:rPr lang="en-US" sz="2400">
                <a:solidFill>
                  <a:srgbClr val="7030A0"/>
                </a:solidFill>
              </a:rPr>
              <a:t>Gathering: Find and put into cart groceries it wants, need to induce objects from percepts</a:t>
            </a:r>
            <a:r>
              <a:rPr lang="en-US">
                <a:solidFill>
                  <a:srgbClr val="7030A0"/>
                </a:solidFill>
              </a:rPr>
              <a:t>.</a:t>
            </a:r>
            <a:endParaRPr/>
          </a:p>
          <a:p>
            <a:pPr indent="-285750" lvl="1" marL="742950" rtl="0" algn="l">
              <a:lnSpc>
                <a:spcPct val="100000"/>
              </a:lnSpc>
              <a:spcBef>
                <a:spcPts val="360"/>
              </a:spcBef>
              <a:spcAft>
                <a:spcPts val="0"/>
              </a:spcAft>
              <a:buClr>
                <a:schemeClr val="dk1"/>
              </a:buClr>
              <a:buSzPts val="1800"/>
              <a:buChar char="–"/>
            </a:pPr>
            <a:r>
              <a:rPr lang="en-US" sz="1800"/>
              <a:t>Reflex agent: wander and grab items that look good.</a:t>
            </a:r>
            <a:endParaRPr/>
          </a:p>
          <a:p>
            <a:pPr indent="-285750" lvl="1" marL="742950" rtl="0" algn="l">
              <a:lnSpc>
                <a:spcPct val="100000"/>
              </a:lnSpc>
              <a:spcBef>
                <a:spcPts val="360"/>
              </a:spcBef>
              <a:spcAft>
                <a:spcPts val="0"/>
              </a:spcAft>
              <a:buClr>
                <a:schemeClr val="dk1"/>
              </a:buClr>
              <a:buSzPts val="1800"/>
              <a:buChar char="–"/>
            </a:pPr>
            <a:r>
              <a:rPr lang="en-US" sz="1800"/>
              <a:t>Goal-based agent: shopping list.</a:t>
            </a:r>
            <a:endParaRPr/>
          </a:p>
          <a:p>
            <a:pPr indent="-342900" lvl="0" marL="342900" rtl="0" algn="l">
              <a:lnSpc>
                <a:spcPct val="100000"/>
              </a:lnSpc>
              <a:spcBef>
                <a:spcPts val="480"/>
              </a:spcBef>
              <a:spcAft>
                <a:spcPts val="0"/>
              </a:spcAft>
              <a:buClr>
                <a:srgbClr val="7030A0"/>
              </a:buClr>
              <a:buSzPts val="2400"/>
              <a:buChar char="•"/>
            </a:pPr>
            <a:r>
              <a:rPr lang="en-US" sz="2400">
                <a:solidFill>
                  <a:srgbClr val="7030A0"/>
                </a:solidFill>
              </a:rPr>
              <a:t>Menu-planning: Generate shopping list, modify list if store is out of some item.</a:t>
            </a:r>
            <a:endParaRPr/>
          </a:p>
          <a:p>
            <a:pPr indent="-285750" lvl="1" marL="742950" rtl="0" algn="l">
              <a:lnSpc>
                <a:spcPct val="100000"/>
              </a:lnSpc>
              <a:spcBef>
                <a:spcPts val="360"/>
              </a:spcBef>
              <a:spcAft>
                <a:spcPts val="0"/>
              </a:spcAft>
              <a:buClr>
                <a:schemeClr val="dk1"/>
              </a:buClr>
              <a:buSzPts val="1800"/>
              <a:buChar char="–"/>
            </a:pPr>
            <a:r>
              <a:rPr lang="en-US" sz="1800"/>
              <a:t>Goal-based agent: required; what happens when a needed item is not there? Achieve the goal some other way. e.g., no milk cartons: get canned milk or powdered milk.</a:t>
            </a:r>
            <a:endParaRPr/>
          </a:p>
        </p:txBody>
      </p:sp>
      <p:sp>
        <p:nvSpPr>
          <p:cNvPr id="597" name="Google Shape;597;p4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598" name="Google Shape;598;p4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599" name="Google Shape;599;p46"/>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47"/>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606" name="Google Shape;606;p47"/>
          <p:cNvSpPr txBox="1"/>
          <p:nvPr>
            <p:ph type="title"/>
          </p:nvPr>
        </p:nvSpPr>
        <p:spPr>
          <a:xfrm>
            <a:off x="457200" y="215900"/>
            <a:ext cx="8229600" cy="609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400">
                <a:solidFill>
                  <a:srgbClr val="7030A0"/>
                </a:solidFill>
              </a:rPr>
              <a:t>General Architecture for Goal-Based Agents</a:t>
            </a:r>
            <a:endParaRPr/>
          </a:p>
        </p:txBody>
      </p:sp>
      <p:sp>
        <p:nvSpPr>
          <p:cNvPr id="607" name="Google Shape;607;p47"/>
          <p:cNvSpPr txBox="1"/>
          <p:nvPr>
            <p:ph idx="1" type="body"/>
          </p:nvPr>
        </p:nvSpPr>
        <p:spPr>
          <a:xfrm>
            <a:off x="431800" y="3657600"/>
            <a:ext cx="8458200" cy="2578100"/>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100000"/>
              </a:lnSpc>
              <a:spcBef>
                <a:spcPts val="0"/>
              </a:spcBef>
              <a:spcAft>
                <a:spcPts val="0"/>
              </a:spcAft>
              <a:buClr>
                <a:schemeClr val="dk1"/>
              </a:buClr>
              <a:buSzPts val="2000"/>
              <a:buChar char="•"/>
            </a:pPr>
            <a:r>
              <a:rPr lang="en-US" sz="2000"/>
              <a:t>Simple agents do not have access to their own performance measure</a:t>
            </a:r>
            <a:endParaRPr/>
          </a:p>
          <a:p>
            <a:pPr indent="-285750" lvl="1" marL="742950" rtl="0" algn="l">
              <a:lnSpc>
                <a:spcPct val="100000"/>
              </a:lnSpc>
              <a:spcBef>
                <a:spcPts val="320"/>
              </a:spcBef>
              <a:spcAft>
                <a:spcPts val="0"/>
              </a:spcAft>
              <a:buClr>
                <a:schemeClr val="dk1"/>
              </a:buClr>
              <a:buSzPts val="1600"/>
              <a:buChar char="–"/>
            </a:pPr>
            <a:r>
              <a:rPr lang="en-US" sz="1600"/>
              <a:t>In this case the designer will "hard wire" a goal for the agent, i.e. the designer will choose the goal and build it into the agent</a:t>
            </a:r>
            <a:endParaRPr sz="1800"/>
          </a:p>
          <a:p>
            <a:pPr indent="-342900" lvl="0" marL="342900" rtl="0" algn="l">
              <a:lnSpc>
                <a:spcPct val="100000"/>
              </a:lnSpc>
              <a:spcBef>
                <a:spcPts val="400"/>
              </a:spcBef>
              <a:spcAft>
                <a:spcPts val="0"/>
              </a:spcAft>
              <a:buClr>
                <a:schemeClr val="dk1"/>
              </a:buClr>
              <a:buSzPts val="2000"/>
              <a:buChar char="•"/>
            </a:pPr>
            <a:r>
              <a:rPr lang="en-US" sz="2000"/>
              <a:t>Similarly, unintelligent agents cannot formulate their own problem</a:t>
            </a:r>
            <a:endParaRPr/>
          </a:p>
          <a:p>
            <a:pPr indent="-285750" lvl="1" marL="742950" rtl="0" algn="l">
              <a:lnSpc>
                <a:spcPct val="100000"/>
              </a:lnSpc>
              <a:spcBef>
                <a:spcPts val="320"/>
              </a:spcBef>
              <a:spcAft>
                <a:spcPts val="0"/>
              </a:spcAft>
              <a:buClr>
                <a:schemeClr val="dk1"/>
              </a:buClr>
              <a:buSzPts val="1600"/>
              <a:buChar char="–"/>
            </a:pPr>
            <a:r>
              <a:rPr lang="en-US" sz="1600"/>
              <a:t>this formulation must be built-in also</a:t>
            </a:r>
            <a:endParaRPr sz="1800"/>
          </a:p>
          <a:p>
            <a:pPr indent="-342900" lvl="0" marL="342900" rtl="0" algn="l">
              <a:lnSpc>
                <a:spcPct val="100000"/>
              </a:lnSpc>
              <a:spcBef>
                <a:spcPts val="640"/>
              </a:spcBef>
              <a:spcAft>
                <a:spcPts val="0"/>
              </a:spcAft>
              <a:buClr>
                <a:schemeClr val="dk1"/>
              </a:buClr>
              <a:buSzPts val="2000"/>
              <a:buChar char="•"/>
            </a:pPr>
            <a:r>
              <a:rPr lang="en-US" sz="2000"/>
              <a:t>The while loop above is the "execution phase" of this agent's behavior</a:t>
            </a:r>
            <a:r>
              <a:rPr lang="en-US"/>
              <a:t> </a:t>
            </a:r>
            <a:endParaRPr/>
          </a:p>
          <a:p>
            <a:pPr indent="-285750" lvl="1" marL="742950" rtl="0" algn="l">
              <a:lnSpc>
                <a:spcPct val="100000"/>
              </a:lnSpc>
              <a:spcBef>
                <a:spcPts val="360"/>
              </a:spcBef>
              <a:spcAft>
                <a:spcPts val="0"/>
              </a:spcAft>
              <a:buClr>
                <a:schemeClr val="dk1"/>
              </a:buClr>
              <a:buSzPts val="1800"/>
              <a:buChar char="–"/>
            </a:pPr>
            <a:r>
              <a:rPr lang="en-US" sz="1800"/>
              <a:t>Note that this architecture assumes that the execution phase does not require monitoring of the environment</a:t>
            </a:r>
            <a:endParaRPr/>
          </a:p>
        </p:txBody>
      </p:sp>
      <p:sp>
        <p:nvSpPr>
          <p:cNvPr id="608" name="Google Shape;608;p47"/>
          <p:cNvSpPr txBox="1"/>
          <p:nvPr/>
        </p:nvSpPr>
        <p:spPr>
          <a:xfrm>
            <a:off x="2251075" y="889000"/>
            <a:ext cx="4203700" cy="2546350"/>
          </a:xfrm>
          <a:prstGeom prst="rect">
            <a:avLst/>
          </a:prstGeom>
          <a:solidFill>
            <a:srgbClr val="FFCC99"/>
          </a:solidFill>
          <a:ln cap="flat" cmpd="sng" w="9525">
            <a:solidFill>
              <a:schemeClr val="dk1"/>
            </a:solidFill>
            <a:prstDash val="solid"/>
            <a:miter lim="800000"/>
            <a:headEnd len="sm" w="sm" type="none"/>
            <a:tailEnd len="sm" w="sm" type="none"/>
          </a:ln>
          <a:effectLst>
            <a:outerShdw rotWithShape="0" algn="ctr" dir="2700000" dist="107763">
              <a:schemeClr val="lt2"/>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Calibri"/>
                <a:ea typeface="Calibri"/>
                <a:cs typeface="Calibri"/>
                <a:sym typeface="Calibri"/>
              </a:rPr>
              <a:t>Input </a:t>
            </a:r>
            <a:r>
              <a:rPr b="0" i="1" lang="en-US" sz="1600" u="none" cap="none" strike="noStrike">
                <a:solidFill>
                  <a:schemeClr val="dk1"/>
                </a:solidFill>
                <a:latin typeface="Calibri"/>
                <a:ea typeface="Calibri"/>
                <a:cs typeface="Calibri"/>
                <a:sym typeface="Calibri"/>
              </a:rPr>
              <a:t>percept</a:t>
            </a:r>
            <a:endParaRPr b="0"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state</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Update-State(</a:t>
            </a:r>
            <a:r>
              <a:rPr b="0" i="1" lang="en-US" sz="1600" u="none" cap="none" strike="noStrike">
                <a:solidFill>
                  <a:schemeClr val="dk1"/>
                </a:solidFill>
                <a:latin typeface="Calibri"/>
                <a:ea typeface="Calibri"/>
                <a:cs typeface="Calibri"/>
                <a:sym typeface="Calibri"/>
              </a:rPr>
              <a:t>state</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percept</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goal</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Formulate-Goal(</a:t>
            </a:r>
            <a:r>
              <a:rPr b="0" i="1" lang="en-US" sz="1600" u="none" cap="none" strike="noStrike">
                <a:solidFill>
                  <a:schemeClr val="dk1"/>
                </a:solidFill>
                <a:latin typeface="Calibri"/>
                <a:ea typeface="Calibri"/>
                <a:cs typeface="Calibri"/>
                <a:sym typeface="Calibri"/>
              </a:rPr>
              <a:t>state, perf-measure</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search-space</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Formulate-Problem (</a:t>
            </a:r>
            <a:r>
              <a:rPr b="0" i="1" lang="en-US" sz="1600" u="none" cap="none" strike="noStrike">
                <a:solidFill>
                  <a:schemeClr val="dk1"/>
                </a:solidFill>
                <a:latin typeface="Calibri"/>
                <a:ea typeface="Calibri"/>
                <a:cs typeface="Calibri"/>
                <a:sym typeface="Calibri"/>
              </a:rPr>
              <a:t>state, goal</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plan</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Search(</a:t>
            </a:r>
            <a:r>
              <a:rPr b="0" i="1" lang="en-US" sz="1600" u="none" cap="none" strike="noStrike">
                <a:solidFill>
                  <a:schemeClr val="dk1"/>
                </a:solidFill>
                <a:latin typeface="Calibri"/>
                <a:ea typeface="Calibri"/>
                <a:cs typeface="Calibri"/>
                <a:sym typeface="Calibri"/>
              </a:rPr>
              <a:t>search-space</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 goal</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Calibri"/>
                <a:ea typeface="Calibri"/>
                <a:cs typeface="Calibri"/>
                <a:sym typeface="Calibri"/>
              </a:rPr>
              <a:t>while</a:t>
            </a:r>
            <a:r>
              <a:rPr b="0" i="0" lang="en-US" sz="1600" u="none" cap="none" strike="noStrike">
                <a:solidFill>
                  <a:schemeClr val="dk1"/>
                </a:solidFill>
                <a:latin typeface="Calibri"/>
                <a:ea typeface="Calibri"/>
                <a:cs typeface="Calibri"/>
                <a:sym typeface="Calibri"/>
              </a:rPr>
              <a:t> (plan </a:t>
            </a:r>
            <a:r>
              <a:rPr b="1" i="0" lang="en-US" sz="1600" u="none" cap="none" strike="noStrike">
                <a:solidFill>
                  <a:schemeClr val="dk1"/>
                </a:solidFill>
                <a:latin typeface="Calibri"/>
                <a:ea typeface="Calibri"/>
                <a:cs typeface="Calibri"/>
                <a:sym typeface="Calibri"/>
              </a:rPr>
              <a:t>not</a:t>
            </a:r>
            <a:r>
              <a:rPr b="0" i="0" lang="en-US" sz="1600" u="none" cap="none" strike="noStrike">
                <a:solidFill>
                  <a:schemeClr val="dk1"/>
                </a:solidFill>
                <a:latin typeface="Calibri"/>
                <a:ea typeface="Calibri"/>
                <a:cs typeface="Calibri"/>
                <a:sym typeface="Calibri"/>
              </a:rPr>
              <a:t> empty) </a:t>
            </a:r>
            <a:r>
              <a:rPr b="1" i="0" lang="en-US" sz="1600" u="none" cap="none" strike="noStrike">
                <a:solidFill>
                  <a:schemeClr val="dk1"/>
                </a:solidFill>
                <a:latin typeface="Calibri"/>
                <a:ea typeface="Calibri"/>
                <a:cs typeface="Calibri"/>
                <a:sym typeface="Calibri"/>
              </a:rPr>
              <a:t>do</a:t>
            </a:r>
            <a:endParaRPr b="0" i="0" sz="16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action</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Recommendation(</a:t>
            </a:r>
            <a:r>
              <a:rPr b="0" i="1" lang="en-US" sz="1600" u="none" cap="none" strike="noStrike">
                <a:solidFill>
                  <a:schemeClr val="dk1"/>
                </a:solidFill>
                <a:latin typeface="Calibri"/>
                <a:ea typeface="Calibri"/>
                <a:cs typeface="Calibri"/>
                <a:sym typeface="Calibri"/>
              </a:rPr>
              <a:t>plan</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state</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plan</a:t>
            </a:r>
            <a:r>
              <a:rPr b="0" i="0" lang="en-US" sz="1600" u="none" cap="none" strike="noStrike">
                <a:solidFill>
                  <a:schemeClr val="dk1"/>
                </a:solidFill>
                <a:latin typeface="Calibri"/>
                <a:ea typeface="Calibri"/>
                <a:cs typeface="Calibri"/>
                <a:sym typeface="Calibri"/>
              </a:rPr>
              <a:t> </a:t>
            </a:r>
            <a:r>
              <a:rPr b="0" i="0" lang="en-US" sz="1600" u="none" cap="none" strike="noStrike">
                <a:solidFill>
                  <a:schemeClr val="dk1"/>
                </a:solidFill>
                <a:latin typeface="Noto Sans Symbols"/>
                <a:ea typeface="Noto Sans Symbols"/>
                <a:cs typeface="Noto Sans Symbols"/>
                <a:sym typeface="Noto Sans Symbols"/>
              </a:rPr>
              <a:t>←</a:t>
            </a:r>
            <a:r>
              <a:rPr b="0" i="0" lang="en-US" sz="1600" u="none" cap="none" strike="noStrike">
                <a:solidFill>
                  <a:schemeClr val="dk1"/>
                </a:solidFill>
                <a:latin typeface="Calibri"/>
                <a:ea typeface="Calibri"/>
                <a:cs typeface="Calibri"/>
                <a:sym typeface="Calibri"/>
              </a:rPr>
              <a:t> Remainder(</a:t>
            </a:r>
            <a:r>
              <a:rPr b="0" i="1" lang="en-US" sz="1600" u="none" cap="none" strike="noStrike">
                <a:solidFill>
                  <a:schemeClr val="dk1"/>
                </a:solidFill>
                <a:latin typeface="Calibri"/>
                <a:ea typeface="Calibri"/>
                <a:cs typeface="Calibri"/>
                <a:sym typeface="Calibri"/>
              </a:rPr>
              <a:t>plan</a:t>
            </a:r>
            <a:r>
              <a:rPr b="0" i="0" lang="en-US" sz="1600" u="none" cap="none" strike="noStrike">
                <a:solidFill>
                  <a:schemeClr val="dk1"/>
                </a:solidFill>
                <a:latin typeface="Calibri"/>
                <a:ea typeface="Calibri"/>
                <a:cs typeface="Calibri"/>
                <a:sym typeface="Calibri"/>
              </a:rPr>
              <a:t>, </a:t>
            </a:r>
            <a:r>
              <a:rPr b="0" i="1" lang="en-US" sz="1600" u="none" cap="none" strike="noStrike">
                <a:solidFill>
                  <a:schemeClr val="dk1"/>
                </a:solidFill>
                <a:latin typeface="Calibri"/>
                <a:ea typeface="Calibri"/>
                <a:cs typeface="Calibri"/>
                <a:sym typeface="Calibri"/>
              </a:rPr>
              <a:t>state</a:t>
            </a:r>
            <a:r>
              <a:rPr b="0" i="0" lang="en-US" sz="16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1" lang="en-US" sz="1600" u="none" cap="none" strike="noStrike">
                <a:solidFill>
                  <a:schemeClr val="dk1"/>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output</a:t>
            </a:r>
            <a:r>
              <a:rPr b="0" i="1" lang="en-US" sz="1600" u="none" cap="none" strike="noStrike">
                <a:solidFill>
                  <a:schemeClr val="dk1"/>
                </a:solidFill>
                <a:latin typeface="Calibri"/>
                <a:ea typeface="Calibri"/>
                <a:cs typeface="Calibri"/>
                <a:sym typeface="Calibri"/>
              </a:rPr>
              <a:t> action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chemeClr val="dk1"/>
                </a:solidFill>
                <a:latin typeface="Calibri"/>
                <a:ea typeface="Calibri"/>
                <a:cs typeface="Calibri"/>
                <a:sym typeface="Calibri"/>
              </a:rPr>
              <a:t>end</a:t>
            </a:r>
            <a:endParaRPr b="0" i="0" sz="1600" u="none" cap="none" strike="noStrike">
              <a:solidFill>
                <a:schemeClr val="dk1"/>
              </a:solidFill>
              <a:latin typeface="Calibri"/>
              <a:ea typeface="Calibri"/>
              <a:cs typeface="Calibri"/>
              <a:sym typeface="Calibri"/>
            </a:endParaRPr>
          </a:p>
        </p:txBody>
      </p:sp>
      <p:sp>
        <p:nvSpPr>
          <p:cNvPr id="609" name="Google Shape;609;p4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610" name="Google Shape;610;p4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611" name="Google Shape;611;p47"/>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48"/>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618" name="Google Shape;618;p48"/>
          <p:cNvSpPr txBox="1"/>
          <p:nvPr>
            <p:ph type="title"/>
          </p:nvPr>
        </p:nvSpPr>
        <p:spPr>
          <a:xfrm>
            <a:off x="468313" y="271463"/>
            <a:ext cx="8229600" cy="609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Learning Agents</a:t>
            </a:r>
            <a:endParaRPr/>
          </a:p>
        </p:txBody>
      </p:sp>
      <p:sp>
        <p:nvSpPr>
          <p:cNvPr id="619" name="Google Shape;619;p48"/>
          <p:cNvSpPr/>
          <p:nvPr/>
        </p:nvSpPr>
        <p:spPr>
          <a:xfrm>
            <a:off x="619125" y="4691063"/>
            <a:ext cx="7850188" cy="15494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accent2"/>
              </a:buClr>
              <a:buSzPts val="1800"/>
              <a:buFont typeface="Arial"/>
              <a:buChar char="i"/>
            </a:pPr>
            <a:r>
              <a:rPr b="1" i="0" lang="en-US" sz="1800" u="none" cap="none" strike="noStrike">
                <a:solidFill>
                  <a:schemeClr val="dk1"/>
                </a:solidFill>
                <a:latin typeface="Calibri"/>
                <a:ea typeface="Calibri"/>
                <a:cs typeface="Calibri"/>
                <a:sym typeface="Calibri"/>
              </a:rPr>
              <a:t>Four main components:</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20"/>
              </a:spcBef>
              <a:spcAft>
                <a:spcPts val="0"/>
              </a:spcAft>
              <a:buClr>
                <a:srgbClr val="FF0000"/>
              </a:buClr>
              <a:buSzPts val="1600"/>
              <a:buFont typeface="Arial"/>
              <a:buChar char="4"/>
            </a:pPr>
            <a:r>
              <a:rPr b="0" i="0" lang="en-US" sz="1600" u="none" cap="none" strike="noStrike">
                <a:solidFill>
                  <a:schemeClr val="dk1"/>
                </a:solidFill>
                <a:latin typeface="Calibri"/>
                <a:ea typeface="Calibri"/>
                <a:cs typeface="Calibri"/>
                <a:sym typeface="Calibri"/>
              </a:rPr>
              <a:t>Performance element: the agent function</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20"/>
              </a:spcBef>
              <a:spcAft>
                <a:spcPts val="0"/>
              </a:spcAft>
              <a:buClr>
                <a:srgbClr val="FF0000"/>
              </a:buClr>
              <a:buSzPts val="1600"/>
              <a:buFont typeface="Arial"/>
              <a:buChar char="4"/>
            </a:pPr>
            <a:r>
              <a:rPr b="0" i="0" lang="en-US" sz="1600" u="none" cap="none" strike="noStrike">
                <a:solidFill>
                  <a:schemeClr val="dk1"/>
                </a:solidFill>
                <a:latin typeface="Calibri"/>
                <a:ea typeface="Calibri"/>
                <a:cs typeface="Calibri"/>
                <a:sym typeface="Calibri"/>
              </a:rPr>
              <a:t>Learning element: responsible for making improvements by observing performance</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20"/>
              </a:spcBef>
              <a:spcAft>
                <a:spcPts val="0"/>
              </a:spcAft>
              <a:buClr>
                <a:srgbClr val="FF0000"/>
              </a:buClr>
              <a:buSzPts val="1600"/>
              <a:buFont typeface="Arial"/>
              <a:buChar char="4"/>
            </a:pPr>
            <a:r>
              <a:rPr b="0" i="0" lang="en-US" sz="1600" u="none" cap="none" strike="noStrike">
                <a:solidFill>
                  <a:schemeClr val="dk1"/>
                </a:solidFill>
                <a:latin typeface="Calibri"/>
                <a:ea typeface="Calibri"/>
                <a:cs typeface="Calibri"/>
                <a:sym typeface="Calibri"/>
              </a:rPr>
              <a:t>Critic: gives feedback to learning element by measuring agent’s performance</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20"/>
              </a:spcBef>
              <a:spcAft>
                <a:spcPts val="0"/>
              </a:spcAft>
              <a:buClr>
                <a:srgbClr val="FF0000"/>
              </a:buClr>
              <a:buSzPts val="1600"/>
              <a:buFont typeface="Arial"/>
              <a:buChar char="4"/>
            </a:pPr>
            <a:r>
              <a:rPr b="0" i="0" lang="en-US" sz="1600" u="none" cap="none" strike="noStrike">
                <a:solidFill>
                  <a:schemeClr val="dk1"/>
                </a:solidFill>
                <a:latin typeface="Calibri"/>
                <a:ea typeface="Calibri"/>
                <a:cs typeface="Calibri"/>
                <a:sym typeface="Calibri"/>
              </a:rPr>
              <a:t>Problem generator: suggest other possible courses of actions (exploration)</a:t>
            </a:r>
            <a:endParaRPr b="0" i="0" sz="1400" u="none" cap="none" strike="noStrike">
              <a:solidFill>
                <a:srgbClr val="000000"/>
              </a:solidFill>
              <a:latin typeface="Arial"/>
              <a:ea typeface="Arial"/>
              <a:cs typeface="Arial"/>
              <a:sym typeface="Arial"/>
            </a:endParaRPr>
          </a:p>
          <a:p>
            <a:pPr indent="-184150" lvl="1" marL="742950" marR="0" rtl="0" algn="l">
              <a:lnSpc>
                <a:spcPct val="100000"/>
              </a:lnSpc>
              <a:spcBef>
                <a:spcPts val="320"/>
              </a:spcBef>
              <a:spcAft>
                <a:spcPts val="0"/>
              </a:spcAft>
              <a:buClr>
                <a:srgbClr val="FF0000"/>
              </a:buClr>
              <a:buSzPts val="1600"/>
              <a:buFont typeface="Arial"/>
              <a:buNone/>
            </a:pPr>
            <a:r>
              <a:t/>
            </a:r>
            <a:endParaRPr b="0" i="0" sz="1600" u="none" cap="none" strike="noStrike">
              <a:solidFill>
                <a:schemeClr val="dk1"/>
              </a:solidFill>
              <a:latin typeface="Calibri"/>
              <a:ea typeface="Calibri"/>
              <a:cs typeface="Calibri"/>
              <a:sym typeface="Calibri"/>
            </a:endParaRPr>
          </a:p>
        </p:txBody>
      </p:sp>
      <p:pic>
        <p:nvPicPr>
          <p:cNvPr id="620" name="Google Shape;620;p48"/>
          <p:cNvPicPr preferRelativeResize="0"/>
          <p:nvPr>
            <p:ph idx="1" type="body"/>
          </p:nvPr>
        </p:nvPicPr>
        <p:blipFill rotWithShape="1">
          <a:blip r:embed="rId3">
            <a:alphaModFix/>
          </a:blip>
          <a:srcRect b="0" l="0" r="0" t="0"/>
          <a:stretch/>
        </p:blipFill>
        <p:spPr>
          <a:xfrm>
            <a:off x="1752600" y="1001713"/>
            <a:ext cx="5083175" cy="3536950"/>
          </a:xfrm>
          <a:prstGeom prst="rect">
            <a:avLst/>
          </a:prstGeom>
          <a:noFill/>
          <a:ln>
            <a:noFill/>
          </a:ln>
        </p:spPr>
      </p:pic>
      <p:sp>
        <p:nvSpPr>
          <p:cNvPr id="621" name="Google Shape;621;p4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622" name="Google Shape;622;p4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623" name="Google Shape;623;p48"/>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49"/>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630" name="Google Shape;630;p49"/>
          <p:cNvSpPr txBox="1"/>
          <p:nvPr>
            <p:ph type="title"/>
          </p:nvPr>
        </p:nvSpPr>
        <p:spPr>
          <a:xfrm>
            <a:off x="457200" y="152400"/>
            <a:ext cx="8229600" cy="6096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solidFill>
                  <a:srgbClr val="7030A0"/>
                </a:solidFill>
              </a:rPr>
              <a:t>Intelligent Agent Summary</a:t>
            </a:r>
            <a:endParaRPr/>
          </a:p>
        </p:txBody>
      </p:sp>
      <p:sp>
        <p:nvSpPr>
          <p:cNvPr id="631" name="Google Shape;631;p49"/>
          <p:cNvSpPr txBox="1"/>
          <p:nvPr>
            <p:ph idx="1" type="body"/>
          </p:nvPr>
        </p:nvSpPr>
        <p:spPr>
          <a:xfrm>
            <a:off x="593725" y="1141413"/>
            <a:ext cx="7899400" cy="4770437"/>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000"/>
              <a:buChar char="•"/>
            </a:pPr>
            <a:r>
              <a:rPr lang="en-US" sz="2000"/>
              <a:t>An agent perceives and acts in an environment. It has an architecture and is implemented by a program. </a:t>
            </a:r>
            <a:endParaRPr/>
          </a:p>
          <a:p>
            <a:pPr indent="-342900" lvl="0" marL="342900" rtl="0" algn="l">
              <a:lnSpc>
                <a:spcPct val="100000"/>
              </a:lnSpc>
              <a:spcBef>
                <a:spcPts val="400"/>
              </a:spcBef>
              <a:spcAft>
                <a:spcPts val="0"/>
              </a:spcAft>
              <a:buClr>
                <a:schemeClr val="dk1"/>
              </a:buClr>
              <a:buSzPts val="2000"/>
              <a:buChar char="•"/>
            </a:pPr>
            <a:r>
              <a:rPr lang="en-US" sz="2000"/>
              <a:t>An ideal agent always chooses the action which maximizes its expected performance, given the percept sequence received so far. </a:t>
            </a:r>
            <a:endParaRPr/>
          </a:p>
          <a:p>
            <a:pPr indent="-342900" lvl="0" marL="342900" rtl="0" algn="l">
              <a:lnSpc>
                <a:spcPct val="100000"/>
              </a:lnSpc>
              <a:spcBef>
                <a:spcPts val="400"/>
              </a:spcBef>
              <a:spcAft>
                <a:spcPts val="0"/>
              </a:spcAft>
              <a:buClr>
                <a:schemeClr val="dk1"/>
              </a:buClr>
              <a:buSzPts val="2000"/>
              <a:buChar char="•"/>
            </a:pPr>
            <a:r>
              <a:rPr lang="en-US" sz="2000"/>
              <a:t>An autonomous agent uses its own experience rather than built-in knowledge of the environment by the designer. </a:t>
            </a:r>
            <a:endParaRPr/>
          </a:p>
          <a:p>
            <a:pPr indent="-342900" lvl="0" marL="342900" rtl="0" algn="l">
              <a:lnSpc>
                <a:spcPct val="100000"/>
              </a:lnSpc>
              <a:spcBef>
                <a:spcPts val="400"/>
              </a:spcBef>
              <a:spcAft>
                <a:spcPts val="0"/>
              </a:spcAft>
              <a:buClr>
                <a:schemeClr val="dk1"/>
              </a:buClr>
              <a:buSzPts val="2000"/>
              <a:buChar char="•"/>
            </a:pPr>
            <a:r>
              <a:rPr lang="en-US" sz="2000"/>
              <a:t>An agent program maps from a percept to an action and updates its internal state.</a:t>
            </a:r>
            <a:endParaRPr/>
          </a:p>
          <a:p>
            <a:pPr indent="-342900" lvl="0" marL="342900" rtl="0" algn="l">
              <a:lnSpc>
                <a:spcPct val="100000"/>
              </a:lnSpc>
              <a:spcBef>
                <a:spcPts val="400"/>
              </a:spcBef>
              <a:spcAft>
                <a:spcPts val="0"/>
              </a:spcAft>
              <a:buClr>
                <a:schemeClr val="dk1"/>
              </a:buClr>
              <a:buSzPts val="2000"/>
              <a:buChar char="•"/>
            </a:pPr>
            <a:r>
              <a:rPr lang="en-US" sz="2000"/>
              <a:t>Reflex agents respond immediately to percepts. </a:t>
            </a:r>
            <a:endParaRPr/>
          </a:p>
          <a:p>
            <a:pPr indent="-342900" lvl="0" marL="342900" rtl="0" algn="l">
              <a:lnSpc>
                <a:spcPct val="100000"/>
              </a:lnSpc>
              <a:spcBef>
                <a:spcPts val="400"/>
              </a:spcBef>
              <a:spcAft>
                <a:spcPts val="0"/>
              </a:spcAft>
              <a:buClr>
                <a:schemeClr val="dk1"/>
              </a:buClr>
              <a:buSzPts val="2000"/>
              <a:buChar char="•"/>
            </a:pPr>
            <a:r>
              <a:rPr lang="en-US" sz="2000"/>
              <a:t>Goal-based agents act in order to achieve their goal(s). </a:t>
            </a:r>
            <a:endParaRPr/>
          </a:p>
          <a:p>
            <a:pPr indent="-342900" lvl="0" marL="342900" rtl="0" algn="l">
              <a:lnSpc>
                <a:spcPct val="100000"/>
              </a:lnSpc>
              <a:spcBef>
                <a:spcPts val="400"/>
              </a:spcBef>
              <a:spcAft>
                <a:spcPts val="0"/>
              </a:spcAft>
              <a:buClr>
                <a:schemeClr val="dk1"/>
              </a:buClr>
              <a:buSzPts val="2000"/>
              <a:buChar char="•"/>
            </a:pPr>
            <a:r>
              <a:rPr lang="en-US" sz="2000"/>
              <a:t>Utility-based agents maximize their own utility function. </a:t>
            </a:r>
            <a:endParaRPr/>
          </a:p>
        </p:txBody>
      </p:sp>
      <p:sp>
        <p:nvSpPr>
          <p:cNvPr id="632" name="Google Shape;632;p4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633" name="Google Shape;633;p4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634" name="Google Shape;634;p49"/>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5"/>
          <p:cNvSpPr txBox="1"/>
          <p:nvPr/>
        </p:nvSpPr>
        <p:spPr>
          <a:xfrm>
            <a:off x="457200" y="1295400"/>
            <a:ext cx="8001000" cy="400050"/>
          </a:xfrm>
          <a:prstGeom prst="rect">
            <a:avLst/>
          </a:prstGeom>
          <a:solidFill>
            <a:srgbClr val="CCCCFF"/>
          </a:solidFill>
          <a:ln cap="flat" cmpd="sng" w="9525">
            <a:solidFill>
              <a:schemeClr val="accent2"/>
            </a:solidFill>
            <a:prstDash val="solid"/>
            <a:miter lim="800000"/>
            <a:headEnd len="sm" w="sm" type="none"/>
            <a:tailEnd len="sm" w="sm" type="none"/>
          </a:ln>
          <a:effectLst>
            <a:outerShdw rotWithShape="0" algn="ctr" dir="2700000" dist="35921">
              <a:schemeClr val="lt2"/>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Times New Roman"/>
                <a:ea typeface="Times New Roman"/>
                <a:cs typeface="Times New Roman"/>
                <a:sym typeface="Times New Roman"/>
              </a:rPr>
              <a:t>AI </a:t>
            </a:r>
            <a:r>
              <a:rPr b="0" i="0" lang="en-US" sz="2000" u="none" cap="none" strike="noStrike">
                <a:solidFill>
                  <a:srgbClr val="FF0000"/>
                </a:solidFill>
                <a:latin typeface="Times New Roman"/>
                <a:ea typeface="Times New Roman"/>
                <a:cs typeface="Times New Roman"/>
                <a:sym typeface="Times New Roman"/>
              </a:rPr>
              <a:t>inherite</a:t>
            </a:r>
            <a:r>
              <a:rPr b="0" i="0" lang="en-US" sz="2000" u="none" cap="none" strike="noStrike">
                <a:solidFill>
                  <a:schemeClr val="dk1"/>
                </a:solidFill>
                <a:latin typeface="Times New Roman"/>
                <a:ea typeface="Times New Roman"/>
                <a:cs typeface="Times New Roman"/>
                <a:sym typeface="Times New Roman"/>
              </a:rPr>
              <a:t>d many ideas, viewpoints and techniques from other </a:t>
            </a:r>
            <a:r>
              <a:rPr b="0" i="0" lang="en-US" sz="2000" u="none" cap="none" strike="noStrike">
                <a:solidFill>
                  <a:srgbClr val="FF0000"/>
                </a:solidFill>
                <a:latin typeface="Times New Roman"/>
                <a:ea typeface="Times New Roman"/>
                <a:cs typeface="Times New Roman"/>
                <a:sym typeface="Times New Roman"/>
              </a:rPr>
              <a:t>discipline</a:t>
            </a:r>
            <a:r>
              <a:rPr b="0" i="0" lang="en-US" sz="2000" u="none" cap="none" strike="noStrike">
                <a:solidFill>
                  <a:schemeClr val="dk1"/>
                </a:solidFill>
                <a:latin typeface="Times New Roman"/>
                <a:ea typeface="Times New Roman"/>
                <a:cs typeface="Times New Roman"/>
                <a:sym typeface="Times New Roman"/>
              </a:rPr>
              <a:t>s.</a:t>
            </a:r>
            <a:endParaRPr b="0" i="0" sz="1400" u="none" cap="none" strike="noStrike">
              <a:solidFill>
                <a:srgbClr val="000000"/>
              </a:solidFill>
              <a:latin typeface="Arial"/>
              <a:ea typeface="Arial"/>
              <a:cs typeface="Arial"/>
              <a:sym typeface="Arial"/>
            </a:endParaRPr>
          </a:p>
        </p:txBody>
      </p:sp>
      <p:sp>
        <p:nvSpPr>
          <p:cNvPr id="149" name="Google Shape;149;p5"/>
          <p:cNvSpPr txBox="1"/>
          <p:nvPr/>
        </p:nvSpPr>
        <p:spPr>
          <a:xfrm>
            <a:off x="1943100" y="427038"/>
            <a:ext cx="4762500" cy="584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dk1"/>
                </a:solidFill>
                <a:latin typeface="Times New Roman"/>
                <a:ea typeface="Times New Roman"/>
                <a:cs typeface="Times New Roman"/>
                <a:sym typeface="Times New Roman"/>
              </a:rPr>
              <a:t>AI Foundations?</a:t>
            </a:r>
            <a:endParaRPr b="0" i="0" sz="1400" u="none" cap="none" strike="noStrike">
              <a:solidFill>
                <a:srgbClr val="000000"/>
              </a:solidFill>
              <a:latin typeface="Arial"/>
              <a:ea typeface="Arial"/>
              <a:cs typeface="Arial"/>
              <a:sym typeface="Arial"/>
            </a:endParaRPr>
          </a:p>
        </p:txBody>
      </p:sp>
      <p:sp>
        <p:nvSpPr>
          <p:cNvPr id="150" name="Google Shape;150;p5"/>
          <p:cNvSpPr/>
          <p:nvPr/>
        </p:nvSpPr>
        <p:spPr>
          <a:xfrm>
            <a:off x="2895600" y="2895600"/>
            <a:ext cx="2743200" cy="2133600"/>
          </a:xfrm>
          <a:prstGeom prst="ellipse">
            <a:avLst/>
          </a:prstGeom>
          <a:solidFill>
            <a:schemeClr val="accent2"/>
          </a:solidFill>
          <a:ln cap="flat" cmpd="sng" w="9525">
            <a:solidFill>
              <a:schemeClr val="dk1"/>
            </a:solidFill>
            <a:prstDash val="solid"/>
            <a:round/>
            <a:headEnd len="sm" w="sm" type="none"/>
            <a:tailEnd len="sm" w="sm" type="none"/>
          </a:ln>
          <a:effectLst>
            <a:outerShdw rotWithShape="0" algn="ctr" dir="2700000" dist="35921">
              <a:schemeClr val="lt2"/>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Times New Roman"/>
                <a:ea typeface="Times New Roman"/>
                <a:cs typeface="Times New Roman"/>
                <a:sym typeface="Times New Roman"/>
              </a:rPr>
              <a:t>            AI</a:t>
            </a:r>
            <a:endParaRPr b="0" i="0" sz="1400" u="none" cap="none" strike="noStrike">
              <a:solidFill>
                <a:srgbClr val="000000"/>
              </a:solidFill>
              <a:latin typeface="Arial"/>
              <a:ea typeface="Arial"/>
              <a:cs typeface="Arial"/>
              <a:sym typeface="Arial"/>
            </a:endParaRPr>
          </a:p>
        </p:txBody>
      </p:sp>
      <p:sp>
        <p:nvSpPr>
          <p:cNvPr id="151" name="Google Shape;151;p5"/>
          <p:cNvSpPr/>
          <p:nvPr/>
        </p:nvSpPr>
        <p:spPr>
          <a:xfrm rot="1915155">
            <a:off x="2362200" y="2438400"/>
            <a:ext cx="1828800" cy="1143000"/>
          </a:xfrm>
          <a:prstGeom prst="ellipse">
            <a:avLst/>
          </a:prstGeom>
          <a:solidFill>
            <a:srgbClr val="CCCCFF"/>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Psychology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 name="Google Shape;152;p5"/>
          <p:cNvSpPr/>
          <p:nvPr/>
        </p:nvSpPr>
        <p:spPr>
          <a:xfrm>
            <a:off x="1752600" y="3886200"/>
            <a:ext cx="1905000" cy="1143000"/>
          </a:xfrm>
          <a:prstGeom prst="ellipse">
            <a:avLst/>
          </a:prstGeom>
          <a:solidFill>
            <a:srgbClr val="FF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Linguistic</a:t>
            </a:r>
            <a:endParaRPr b="0" i="0" sz="1400" u="none" cap="none" strike="noStrike">
              <a:solidFill>
                <a:srgbClr val="000000"/>
              </a:solidFill>
              <a:latin typeface="Arial"/>
              <a:ea typeface="Arial"/>
              <a:cs typeface="Arial"/>
              <a:sym typeface="Arial"/>
            </a:endParaRPr>
          </a:p>
        </p:txBody>
      </p:sp>
      <p:sp>
        <p:nvSpPr>
          <p:cNvPr id="153" name="Google Shape;153;p5"/>
          <p:cNvSpPr/>
          <p:nvPr/>
        </p:nvSpPr>
        <p:spPr>
          <a:xfrm>
            <a:off x="3581400" y="4572000"/>
            <a:ext cx="1143000" cy="1752600"/>
          </a:xfrm>
          <a:prstGeom prst="ellipse">
            <a:avLst/>
          </a:prstGeom>
          <a:solidFill>
            <a:srgbClr val="FFCC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   CS</a:t>
            </a:r>
            <a:endParaRPr b="0" i="0" sz="1400" u="none" cap="none" strike="noStrike">
              <a:solidFill>
                <a:srgbClr val="000000"/>
              </a:solidFill>
              <a:latin typeface="Arial"/>
              <a:ea typeface="Arial"/>
              <a:cs typeface="Arial"/>
              <a:sym typeface="Arial"/>
            </a:endParaRPr>
          </a:p>
        </p:txBody>
      </p:sp>
      <p:sp>
        <p:nvSpPr>
          <p:cNvPr id="154" name="Google Shape;154;p5"/>
          <p:cNvSpPr/>
          <p:nvPr/>
        </p:nvSpPr>
        <p:spPr>
          <a:xfrm rot="-1933732">
            <a:off x="4419600" y="2514600"/>
            <a:ext cx="1752600" cy="1143000"/>
          </a:xfrm>
          <a:prstGeom prst="ellipse">
            <a:avLst/>
          </a:prstGeom>
          <a:solidFill>
            <a:srgbClr val="99FF99"/>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Philosophy</a:t>
            </a:r>
            <a:endParaRPr b="0" i="0" sz="1400" u="none" cap="none" strike="noStrike">
              <a:solidFill>
                <a:srgbClr val="000000"/>
              </a:solidFill>
              <a:latin typeface="Arial"/>
              <a:ea typeface="Arial"/>
              <a:cs typeface="Arial"/>
              <a:sym typeface="Arial"/>
            </a:endParaRPr>
          </a:p>
        </p:txBody>
      </p:sp>
      <p:sp>
        <p:nvSpPr>
          <p:cNvPr id="155" name="Google Shape;155;p5"/>
          <p:cNvSpPr/>
          <p:nvPr/>
        </p:nvSpPr>
        <p:spPr>
          <a:xfrm>
            <a:off x="4800600" y="4038600"/>
            <a:ext cx="1905000" cy="1143000"/>
          </a:xfrm>
          <a:prstGeom prst="ellipse">
            <a:avLst/>
          </a:prstGeom>
          <a:solidFill>
            <a:srgbClr val="66CCFF"/>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Mathematics</a:t>
            </a:r>
            <a:endParaRPr b="0" i="0" sz="1400" u="none" cap="none" strike="noStrike">
              <a:solidFill>
                <a:srgbClr val="000000"/>
              </a:solidFill>
              <a:latin typeface="Arial"/>
              <a:ea typeface="Arial"/>
              <a:cs typeface="Arial"/>
              <a:sym typeface="Arial"/>
            </a:endParaRPr>
          </a:p>
        </p:txBody>
      </p:sp>
      <p:sp>
        <p:nvSpPr>
          <p:cNvPr id="156" name="Google Shape;156;p5"/>
          <p:cNvSpPr txBox="1"/>
          <p:nvPr/>
        </p:nvSpPr>
        <p:spPr>
          <a:xfrm>
            <a:off x="5715000" y="2971800"/>
            <a:ext cx="2590800" cy="590550"/>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Theories of reasoning and learning</a:t>
            </a:r>
            <a:endParaRPr b="0" i="0" sz="1400" u="none" cap="none" strike="noStrike">
              <a:solidFill>
                <a:srgbClr val="000000"/>
              </a:solidFill>
              <a:latin typeface="Arial"/>
              <a:ea typeface="Arial"/>
              <a:cs typeface="Arial"/>
              <a:sym typeface="Arial"/>
            </a:endParaRPr>
          </a:p>
        </p:txBody>
      </p:sp>
      <p:sp>
        <p:nvSpPr>
          <p:cNvPr id="157" name="Google Shape;157;p5"/>
          <p:cNvSpPr txBox="1"/>
          <p:nvPr/>
        </p:nvSpPr>
        <p:spPr>
          <a:xfrm>
            <a:off x="6019800" y="4800600"/>
            <a:ext cx="2590800" cy="835025"/>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Theories of logic probability, decision making and computation</a:t>
            </a:r>
            <a:endParaRPr b="0" i="0" sz="1400" u="none" cap="none" strike="noStrike">
              <a:solidFill>
                <a:srgbClr val="000000"/>
              </a:solidFill>
              <a:latin typeface="Arial"/>
              <a:ea typeface="Arial"/>
              <a:cs typeface="Arial"/>
              <a:sym typeface="Arial"/>
            </a:endParaRPr>
          </a:p>
        </p:txBody>
      </p:sp>
      <p:sp>
        <p:nvSpPr>
          <p:cNvPr id="158" name="Google Shape;158;p5"/>
          <p:cNvSpPr txBox="1"/>
          <p:nvPr/>
        </p:nvSpPr>
        <p:spPr>
          <a:xfrm>
            <a:off x="3325813" y="6269038"/>
            <a:ext cx="1752600" cy="346075"/>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Make AI a reality</a:t>
            </a:r>
            <a:endParaRPr b="0" i="0" sz="1400" u="none" cap="none" strike="noStrike">
              <a:solidFill>
                <a:srgbClr val="000000"/>
              </a:solidFill>
              <a:latin typeface="Arial"/>
              <a:ea typeface="Arial"/>
              <a:cs typeface="Arial"/>
              <a:sym typeface="Arial"/>
            </a:endParaRPr>
          </a:p>
        </p:txBody>
      </p:sp>
      <p:sp>
        <p:nvSpPr>
          <p:cNvPr id="159" name="Google Shape;159;p5"/>
          <p:cNvSpPr txBox="1"/>
          <p:nvPr/>
        </p:nvSpPr>
        <p:spPr>
          <a:xfrm>
            <a:off x="82550" y="4710113"/>
            <a:ext cx="1981200" cy="590550"/>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The meaning and structure of language</a:t>
            </a:r>
            <a:endParaRPr b="0" i="0" sz="1400" u="none" cap="none" strike="noStrike">
              <a:solidFill>
                <a:srgbClr val="000000"/>
              </a:solidFill>
              <a:latin typeface="Arial"/>
              <a:ea typeface="Arial"/>
              <a:cs typeface="Arial"/>
              <a:sym typeface="Arial"/>
            </a:endParaRPr>
          </a:p>
        </p:txBody>
      </p:sp>
      <p:sp>
        <p:nvSpPr>
          <p:cNvPr id="160" name="Google Shape;160;p5"/>
          <p:cNvSpPr txBox="1"/>
          <p:nvPr/>
        </p:nvSpPr>
        <p:spPr>
          <a:xfrm>
            <a:off x="457200" y="2600325"/>
            <a:ext cx="2019300" cy="590550"/>
          </a:xfrm>
          <a:prstGeom prst="rect">
            <a:avLst/>
          </a:prstGeom>
          <a:solidFill>
            <a:schemeClr val="lt1"/>
          </a:solidFill>
          <a:ln cap="flat" cmpd="sng" w="9525">
            <a:solidFill>
              <a:srgbClr val="CC00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To investigate human mind</a:t>
            </a:r>
            <a:endParaRPr b="0" i="0" sz="1400" u="none" cap="none" strike="noStrike">
              <a:solidFill>
                <a:srgbClr val="000000"/>
              </a:solidFill>
              <a:latin typeface="Arial"/>
              <a:ea typeface="Arial"/>
              <a:cs typeface="Arial"/>
              <a:sym typeface="Arial"/>
            </a:endParaRPr>
          </a:p>
        </p:txBody>
      </p:sp>
      <p:sp>
        <p:nvSpPr>
          <p:cNvPr id="161" name="Google Shape;161;p5"/>
          <p:cNvSpPr txBox="1"/>
          <p:nvPr>
            <p:ph idx="11" type="ftr"/>
          </p:nvPr>
        </p:nvSpPr>
        <p:spPr>
          <a:xfrm>
            <a:off x="4953000" y="6327775"/>
            <a:ext cx="2895600" cy="457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AI   UNIT-I</a:t>
            </a:r>
            <a:endParaRPr b="0" i="0" sz="1400" u="none" cap="none" strike="noStrike">
              <a:solidFill>
                <a:srgbClr val="000000"/>
              </a:solidFill>
              <a:latin typeface="Arial"/>
              <a:ea typeface="Arial"/>
              <a:cs typeface="Arial"/>
              <a:sym typeface="Arial"/>
            </a:endParaRPr>
          </a:p>
        </p:txBody>
      </p:sp>
      <p:sp>
        <p:nvSpPr>
          <p:cNvPr id="162" name="Google Shape;162;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3/28/2022</a:t>
            </a:r>
            <a:endParaRPr b="0" i="0" sz="1400" u="none" cap="none" strike="noStrike">
              <a:solidFill>
                <a:srgbClr val="000000"/>
              </a:solidFill>
              <a:latin typeface="Arial"/>
              <a:ea typeface="Arial"/>
              <a:cs typeface="Arial"/>
              <a:sym typeface="Arial"/>
            </a:endParaRPr>
          </a:p>
        </p:txBody>
      </p:sp>
      <p:sp>
        <p:nvSpPr>
          <p:cNvPr id="163" name="Google Shape;163;p5"/>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pic>
        <p:nvPicPr>
          <p:cNvPr id="164" name="Google Shape;164;p5"/>
          <p:cNvPicPr preferRelativeResize="0"/>
          <p:nvPr/>
        </p:nvPicPr>
        <p:blipFill rotWithShape="1">
          <a:blip r:embed="rId3">
            <a:alphaModFix/>
          </a:blip>
          <a:srcRect b="0" l="0" r="0" t="0"/>
          <a:stretch/>
        </p:blipFill>
        <p:spPr>
          <a:xfrm>
            <a:off x="0" y="0"/>
            <a:ext cx="1270000" cy="12001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50"/>
          <p:cNvSpPr txBox="1"/>
          <p:nvPr>
            <p:ph idx="12" type="sldNum"/>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641" name="Google Shape;641;p50"/>
          <p:cNvSpPr txBox="1"/>
          <p:nvPr>
            <p:ph type="title"/>
          </p:nvPr>
        </p:nvSpPr>
        <p:spPr>
          <a:xfrm>
            <a:off x="457200" y="274638"/>
            <a:ext cx="7696200" cy="4873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600">
                <a:solidFill>
                  <a:srgbClr val="7030A0"/>
                </a:solidFill>
              </a:rPr>
              <a:t>Exercise</a:t>
            </a:r>
            <a:endParaRPr/>
          </a:p>
        </p:txBody>
      </p:sp>
      <p:sp>
        <p:nvSpPr>
          <p:cNvPr id="642" name="Google Shape;642;p50"/>
          <p:cNvSpPr txBox="1"/>
          <p:nvPr>
            <p:ph idx="1" type="body"/>
          </p:nvPr>
        </p:nvSpPr>
        <p:spPr>
          <a:xfrm>
            <a:off x="444500" y="1268413"/>
            <a:ext cx="8389938" cy="49530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rgbClr val="7030A0"/>
              </a:buClr>
              <a:buSzPts val="2400"/>
              <a:buChar char="•"/>
            </a:pPr>
            <a:r>
              <a:rPr lang="en-US" sz="2400">
                <a:solidFill>
                  <a:srgbClr val="7030A0"/>
                </a:solidFill>
              </a:rPr>
              <a:t>News Filtering Internet Agent</a:t>
            </a:r>
            <a:endParaRPr/>
          </a:p>
          <a:p>
            <a:pPr indent="-285750" lvl="1" marL="742950" rtl="0" algn="l">
              <a:lnSpc>
                <a:spcPct val="100000"/>
              </a:lnSpc>
              <a:spcBef>
                <a:spcPts val="360"/>
              </a:spcBef>
              <a:spcAft>
                <a:spcPts val="0"/>
              </a:spcAft>
              <a:buClr>
                <a:schemeClr val="dk1"/>
              </a:buClr>
              <a:buSzPts val="1800"/>
              <a:buChar char="–"/>
            </a:pPr>
            <a:r>
              <a:rPr lang="en-US" sz="1800"/>
              <a:t>uses a static user profile (e.g., a set of keywords specified by the user)</a:t>
            </a:r>
            <a:endParaRPr/>
          </a:p>
          <a:p>
            <a:pPr indent="-285750" lvl="1" marL="742950" rtl="0" algn="l">
              <a:lnSpc>
                <a:spcPct val="100000"/>
              </a:lnSpc>
              <a:spcBef>
                <a:spcPts val="360"/>
              </a:spcBef>
              <a:spcAft>
                <a:spcPts val="0"/>
              </a:spcAft>
              <a:buClr>
                <a:schemeClr val="dk1"/>
              </a:buClr>
              <a:buSzPts val="1800"/>
              <a:buChar char="–"/>
            </a:pPr>
            <a:r>
              <a:rPr lang="en-US" sz="1800"/>
              <a:t>on a regular basis, searches a specified news site (e.g., Reuters or AP) for news stories that match the user profile</a:t>
            </a:r>
            <a:endParaRPr/>
          </a:p>
          <a:p>
            <a:pPr indent="-285750" lvl="1" marL="742950" rtl="0" algn="l">
              <a:lnSpc>
                <a:spcPct val="100000"/>
              </a:lnSpc>
              <a:spcBef>
                <a:spcPts val="360"/>
              </a:spcBef>
              <a:spcAft>
                <a:spcPts val="0"/>
              </a:spcAft>
              <a:buClr>
                <a:schemeClr val="dk1"/>
              </a:buClr>
              <a:buSzPts val="1800"/>
              <a:buChar char="–"/>
            </a:pPr>
            <a:r>
              <a:rPr lang="en-US" sz="1800"/>
              <a:t>can search through the site by following links from page to page</a:t>
            </a:r>
            <a:endParaRPr/>
          </a:p>
          <a:p>
            <a:pPr indent="-285750" lvl="1" marL="742950" rtl="0" algn="l">
              <a:lnSpc>
                <a:spcPct val="100000"/>
              </a:lnSpc>
              <a:spcBef>
                <a:spcPts val="360"/>
              </a:spcBef>
              <a:spcAft>
                <a:spcPts val="0"/>
              </a:spcAft>
              <a:buClr>
                <a:schemeClr val="dk1"/>
              </a:buClr>
              <a:buSzPts val="1800"/>
              <a:buChar char="–"/>
            </a:pPr>
            <a:r>
              <a:rPr lang="en-US" sz="1800"/>
              <a:t>presents a set of links to the matching stories that have not been read before (matching based on the number of words from the profile occurring in the news story)</a:t>
            </a:r>
            <a:endParaRPr/>
          </a:p>
          <a:p>
            <a:pPr indent="-342900" lvl="0" marL="342900" rtl="0" algn="l">
              <a:lnSpc>
                <a:spcPct val="100000"/>
              </a:lnSpc>
              <a:spcBef>
                <a:spcPts val="400"/>
              </a:spcBef>
              <a:spcAft>
                <a:spcPts val="0"/>
              </a:spcAft>
              <a:buClr>
                <a:srgbClr val="7030A0"/>
              </a:buClr>
              <a:buSzPts val="2000"/>
              <a:buChar char="•"/>
            </a:pPr>
            <a:r>
              <a:rPr lang="en-US" sz="2000">
                <a:solidFill>
                  <a:srgbClr val="7030A0"/>
                </a:solidFill>
              </a:rPr>
              <a:t>(1) Give a detailed PEAS description for the news filtering agent</a:t>
            </a:r>
            <a:endParaRPr/>
          </a:p>
          <a:p>
            <a:pPr indent="-342900" lvl="0" marL="342900" rtl="0" algn="l">
              <a:lnSpc>
                <a:spcPct val="100000"/>
              </a:lnSpc>
              <a:spcBef>
                <a:spcPts val="400"/>
              </a:spcBef>
              <a:spcAft>
                <a:spcPts val="0"/>
              </a:spcAft>
              <a:buClr>
                <a:srgbClr val="7030A0"/>
              </a:buClr>
              <a:buSzPts val="2000"/>
              <a:buChar char="•"/>
            </a:pPr>
            <a:r>
              <a:rPr lang="en-US" sz="2000">
                <a:solidFill>
                  <a:srgbClr val="7030A0"/>
                </a:solidFill>
              </a:rPr>
              <a:t>(2) Characterize the environment type (as being observable, deterministic, episodic, static, etc). </a:t>
            </a:r>
            <a:endParaRPr/>
          </a:p>
          <a:p>
            <a:pPr indent="-209550" lvl="1" marL="742950" rtl="0" algn="l">
              <a:lnSpc>
                <a:spcPct val="100000"/>
              </a:lnSpc>
              <a:spcBef>
                <a:spcPts val="240"/>
              </a:spcBef>
              <a:spcAft>
                <a:spcPts val="0"/>
              </a:spcAft>
              <a:buClr>
                <a:schemeClr val="dk1"/>
              </a:buClr>
              <a:buSzPts val="1200"/>
              <a:buNone/>
            </a:pPr>
            <a:r>
              <a:t/>
            </a:r>
            <a:endParaRPr sz="1200">
              <a:solidFill>
                <a:srgbClr val="7030A0"/>
              </a:solidFill>
            </a:endParaRPr>
          </a:p>
        </p:txBody>
      </p:sp>
      <p:sp>
        <p:nvSpPr>
          <p:cNvPr id="643" name="Google Shape;643;p5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644" name="Google Shape;644;p5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-1 Introduction</a:t>
            </a:r>
            <a:endParaRPr/>
          </a:p>
        </p:txBody>
      </p:sp>
      <p:pic>
        <p:nvPicPr>
          <p:cNvPr id="645" name="Google Shape;645;p50"/>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solidFill>
                  <a:srgbClr val="FF0000"/>
                </a:solidFill>
              </a:rPr>
              <a:t>AI Problems</a:t>
            </a:r>
            <a:endParaRPr/>
          </a:p>
        </p:txBody>
      </p:sp>
      <p:sp>
        <p:nvSpPr>
          <p:cNvPr id="651" name="Google Shape;651;p5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 water jug problem in Artificial Intelligence</a:t>
            </a:r>
            <a:endParaRPr/>
          </a:p>
          <a:p>
            <a:pPr indent="-342900" lvl="0" marL="342900" rtl="0" algn="l">
              <a:lnSpc>
                <a:spcPct val="100000"/>
              </a:lnSpc>
              <a:spcBef>
                <a:spcPts val="480"/>
              </a:spcBef>
              <a:spcAft>
                <a:spcPts val="0"/>
              </a:spcAft>
              <a:buClr>
                <a:schemeClr val="dk1"/>
              </a:buClr>
              <a:buSzPts val="2400"/>
              <a:buChar char="•"/>
            </a:pPr>
            <a:r>
              <a:rPr lang="en-US" sz="2400"/>
              <a:t>cannibals and missionaries problem in AI</a:t>
            </a:r>
            <a:endParaRPr/>
          </a:p>
          <a:p>
            <a:pPr indent="-342900" lvl="0" marL="342900" rtl="0" algn="l">
              <a:lnSpc>
                <a:spcPct val="100000"/>
              </a:lnSpc>
              <a:spcBef>
                <a:spcPts val="480"/>
              </a:spcBef>
              <a:spcAft>
                <a:spcPts val="0"/>
              </a:spcAft>
              <a:buClr>
                <a:schemeClr val="dk1"/>
              </a:buClr>
              <a:buSzPts val="2400"/>
              <a:buChar char="•"/>
            </a:pPr>
            <a:r>
              <a:rPr lang="en-US" sz="2400"/>
              <a:t>tic tac toe problem in artificial intelligence</a:t>
            </a:r>
            <a:endParaRPr/>
          </a:p>
          <a:p>
            <a:pPr indent="-342900" lvl="0" marL="342900" rtl="0" algn="l">
              <a:lnSpc>
                <a:spcPct val="100000"/>
              </a:lnSpc>
              <a:spcBef>
                <a:spcPts val="480"/>
              </a:spcBef>
              <a:spcAft>
                <a:spcPts val="0"/>
              </a:spcAft>
              <a:buClr>
                <a:schemeClr val="dk1"/>
              </a:buClr>
              <a:buSzPts val="2400"/>
              <a:buChar char="•"/>
            </a:pPr>
            <a:r>
              <a:rPr lang="en-US" sz="2400"/>
              <a:t>8/16 puzzle problem in artificial intelligence</a:t>
            </a:r>
            <a:endParaRPr/>
          </a:p>
          <a:p>
            <a:pPr indent="-342900" lvl="0" marL="342900" rtl="0" algn="l">
              <a:lnSpc>
                <a:spcPct val="100000"/>
              </a:lnSpc>
              <a:spcBef>
                <a:spcPts val="480"/>
              </a:spcBef>
              <a:spcAft>
                <a:spcPts val="0"/>
              </a:spcAft>
              <a:buClr>
                <a:schemeClr val="dk1"/>
              </a:buClr>
              <a:buSzPts val="2400"/>
              <a:buChar char="•"/>
            </a:pPr>
            <a:r>
              <a:rPr lang="en-US" sz="2400"/>
              <a:t>tower of hanoi problem in artificial intelligence</a:t>
            </a:r>
            <a:endParaRPr/>
          </a:p>
        </p:txBody>
      </p:sp>
      <p:pic>
        <p:nvPicPr>
          <p:cNvPr id="652" name="Google Shape;652;p51"/>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t/>
            </a:r>
            <a:endParaRPr/>
          </a:p>
        </p:txBody>
      </p:sp>
      <p:sp>
        <p:nvSpPr>
          <p:cNvPr id="658" name="Google Shape;658;p52"/>
          <p:cNvSpPr txBox="1"/>
          <p:nvPr>
            <p:ph idx="1" type="body"/>
          </p:nvPr>
        </p:nvSpPr>
        <p:spPr>
          <a:xfrm>
            <a:off x="1600200" y="2819400"/>
            <a:ext cx="5029200" cy="1905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200"/>
              <a:buNone/>
            </a:pPr>
            <a:r>
              <a:rPr lang="en-US"/>
              <a:t>Thanks End of Lecture-2</a:t>
            </a:r>
            <a:endParaRPr/>
          </a:p>
          <a:p>
            <a:pPr indent="-342900" lvl="0" marL="342900" rtl="0" algn="l">
              <a:lnSpc>
                <a:spcPct val="100000"/>
              </a:lnSpc>
              <a:spcBef>
                <a:spcPts val="640"/>
              </a:spcBef>
              <a:spcAft>
                <a:spcPts val="0"/>
              </a:spcAft>
              <a:buClr>
                <a:schemeClr val="dk1"/>
              </a:buClr>
              <a:buSzPts val="3200"/>
              <a:buChar char="•"/>
            </a:pPr>
            <a:r>
              <a:rPr lang="en-US"/>
              <a:t>Agent Types</a:t>
            </a:r>
            <a:endParaRPr/>
          </a:p>
          <a:p>
            <a:pPr indent="-342900" lvl="0" marL="342900" rtl="0" algn="l">
              <a:lnSpc>
                <a:spcPct val="100000"/>
              </a:lnSpc>
              <a:spcBef>
                <a:spcPts val="640"/>
              </a:spcBef>
              <a:spcAft>
                <a:spcPts val="0"/>
              </a:spcAft>
              <a:buClr>
                <a:schemeClr val="dk1"/>
              </a:buClr>
              <a:buSzPts val="3200"/>
              <a:buChar char="•"/>
            </a:pPr>
            <a:r>
              <a:rPr lang="en-US"/>
              <a:t>Environment types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a:solidFill>
                  <a:srgbClr val="7030A0"/>
                </a:solidFill>
              </a:rPr>
              <a:t>Search Strategies </a:t>
            </a:r>
            <a:endParaRPr>
              <a:solidFill>
                <a:srgbClr val="7030A0"/>
              </a:solidFill>
            </a:endParaRPr>
          </a:p>
        </p:txBody>
      </p:sp>
      <p:sp>
        <p:nvSpPr>
          <p:cNvPr id="664" name="Google Shape;664;p5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Problem solving and formulating a problem State Space Search- Uninformed and Informed Search Techniques, </a:t>
            </a:r>
            <a:endParaRPr/>
          </a:p>
          <a:p>
            <a:pPr indent="-342900" lvl="0" marL="342900" rtl="0" algn="l">
              <a:lnSpc>
                <a:spcPct val="100000"/>
              </a:lnSpc>
              <a:spcBef>
                <a:spcPts val="480"/>
              </a:spcBef>
              <a:spcAft>
                <a:spcPts val="0"/>
              </a:spcAft>
              <a:buClr>
                <a:schemeClr val="dk1"/>
              </a:buClr>
              <a:buSzPts val="2400"/>
              <a:buChar char="•"/>
            </a:pPr>
            <a:r>
              <a:rPr lang="en-US" sz="2400"/>
              <a:t>Heuristic function, </a:t>
            </a:r>
            <a:endParaRPr/>
          </a:p>
          <a:p>
            <a:pPr indent="-342900" lvl="0" marL="342900" rtl="0" algn="l">
              <a:lnSpc>
                <a:spcPct val="100000"/>
              </a:lnSpc>
              <a:spcBef>
                <a:spcPts val="480"/>
              </a:spcBef>
              <a:spcAft>
                <a:spcPts val="0"/>
              </a:spcAft>
              <a:buClr>
                <a:schemeClr val="dk1"/>
              </a:buClr>
              <a:buSzPts val="2400"/>
              <a:buChar char="•"/>
            </a:pPr>
            <a:r>
              <a:rPr lang="en-US" sz="2400"/>
              <a:t>A*, </a:t>
            </a:r>
            <a:endParaRPr/>
          </a:p>
          <a:p>
            <a:pPr indent="-342900" lvl="0" marL="342900" rtl="0" algn="l">
              <a:lnSpc>
                <a:spcPct val="100000"/>
              </a:lnSpc>
              <a:spcBef>
                <a:spcPts val="480"/>
              </a:spcBef>
              <a:spcAft>
                <a:spcPts val="0"/>
              </a:spcAft>
              <a:buClr>
                <a:schemeClr val="dk1"/>
              </a:buClr>
              <a:buSzPts val="2400"/>
              <a:buChar char="•"/>
            </a:pPr>
            <a:r>
              <a:rPr lang="en-US" sz="2400"/>
              <a:t>AO* algorithms ,</a:t>
            </a:r>
            <a:endParaRPr/>
          </a:p>
          <a:p>
            <a:pPr indent="-342900" lvl="0" marL="342900" rtl="0" algn="l">
              <a:lnSpc>
                <a:spcPct val="100000"/>
              </a:lnSpc>
              <a:spcBef>
                <a:spcPts val="480"/>
              </a:spcBef>
              <a:spcAft>
                <a:spcPts val="0"/>
              </a:spcAft>
              <a:buClr>
                <a:schemeClr val="dk1"/>
              </a:buClr>
              <a:buSzPts val="2400"/>
              <a:buChar char="•"/>
            </a:pPr>
            <a:r>
              <a:rPr lang="en-US" sz="2400"/>
              <a:t>Hill climbing, </a:t>
            </a:r>
            <a:endParaRPr/>
          </a:p>
          <a:p>
            <a:pPr indent="-342900" lvl="0" marL="342900" rtl="0" algn="l">
              <a:lnSpc>
                <a:spcPct val="100000"/>
              </a:lnSpc>
              <a:spcBef>
                <a:spcPts val="480"/>
              </a:spcBef>
              <a:spcAft>
                <a:spcPts val="0"/>
              </a:spcAft>
              <a:buClr>
                <a:schemeClr val="dk1"/>
              </a:buClr>
              <a:buSzPts val="2400"/>
              <a:buChar char="•"/>
            </a:pPr>
            <a:r>
              <a:rPr lang="en-US" sz="2400"/>
              <a:t>simulated annealing, </a:t>
            </a:r>
            <a:endParaRPr/>
          </a:p>
          <a:p>
            <a:pPr indent="-342900" lvl="0" marL="342900" rtl="0" algn="l">
              <a:lnSpc>
                <a:spcPct val="100000"/>
              </a:lnSpc>
              <a:spcBef>
                <a:spcPts val="480"/>
              </a:spcBef>
              <a:spcAft>
                <a:spcPts val="0"/>
              </a:spcAft>
              <a:buClr>
                <a:schemeClr val="dk1"/>
              </a:buClr>
              <a:buSzPts val="2400"/>
              <a:buChar char="•"/>
            </a:pPr>
            <a:r>
              <a:rPr lang="en-US" sz="2400"/>
              <a:t>genetic algorithms ,</a:t>
            </a:r>
            <a:endParaRPr/>
          </a:p>
          <a:p>
            <a:pPr indent="-342900" lvl="0" marL="342900" rtl="0" algn="l">
              <a:lnSpc>
                <a:spcPct val="100000"/>
              </a:lnSpc>
              <a:spcBef>
                <a:spcPts val="480"/>
              </a:spcBef>
              <a:spcAft>
                <a:spcPts val="0"/>
              </a:spcAft>
              <a:buClr>
                <a:schemeClr val="dk1"/>
              </a:buClr>
              <a:buSzPts val="2400"/>
              <a:buChar char="•"/>
            </a:pPr>
            <a:r>
              <a:rPr lang="en-US" sz="2400"/>
              <a:t>Constraint satisfaction method</a:t>
            </a:r>
            <a:endParaRPr/>
          </a:p>
          <a:p>
            <a:pPr indent="-190500" lvl="0" marL="342900" rtl="0" algn="l">
              <a:lnSpc>
                <a:spcPct val="100000"/>
              </a:lnSpc>
              <a:spcBef>
                <a:spcPts val="480"/>
              </a:spcBef>
              <a:spcAft>
                <a:spcPts val="0"/>
              </a:spcAft>
              <a:buClr>
                <a:schemeClr val="dk1"/>
              </a:buClr>
              <a:buSzPts val="2400"/>
              <a:buNone/>
            </a:pPr>
            <a:r>
              <a:t/>
            </a:r>
            <a:endParaRPr sz="2400"/>
          </a:p>
        </p:txBody>
      </p:sp>
      <p:pic>
        <p:nvPicPr>
          <p:cNvPr id="665" name="Google Shape;665;p53"/>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sp>
        <p:nvSpPr>
          <p:cNvPr id="670" name="Google Shape;670;p5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Search Strategies</a:t>
            </a:r>
            <a:endParaRPr/>
          </a:p>
        </p:txBody>
      </p:sp>
      <p:sp>
        <p:nvSpPr>
          <p:cNvPr id="671" name="Google Shape;671;p54"/>
          <p:cNvSpPr txBox="1"/>
          <p:nvPr>
            <p:ph idx="1" type="body"/>
          </p:nvPr>
        </p:nvSpPr>
        <p:spPr>
          <a:xfrm>
            <a:off x="228600" y="1676400"/>
            <a:ext cx="4343400" cy="46482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Font typeface="Arial"/>
              <a:buChar char="●"/>
            </a:pPr>
            <a:r>
              <a:rPr lang="en-US" sz="2400"/>
              <a:t>Uninformed Search</a:t>
            </a:r>
            <a:endParaRPr/>
          </a:p>
          <a:p>
            <a:pPr indent="-285750" lvl="1" marL="742950" rtl="0" algn="l">
              <a:lnSpc>
                <a:spcPct val="100000"/>
              </a:lnSpc>
              <a:spcBef>
                <a:spcPts val="400"/>
              </a:spcBef>
              <a:spcAft>
                <a:spcPts val="0"/>
              </a:spcAft>
              <a:buClr>
                <a:schemeClr val="dk1"/>
              </a:buClr>
              <a:buSzPts val="2000"/>
              <a:buFont typeface="Arial"/>
              <a:buChar char="●"/>
            </a:pPr>
            <a:r>
              <a:rPr lang="en-US" sz="2000"/>
              <a:t>breadth-first</a:t>
            </a:r>
            <a:endParaRPr/>
          </a:p>
          <a:p>
            <a:pPr indent="-285750" lvl="1" marL="742950" rtl="0" algn="l">
              <a:lnSpc>
                <a:spcPct val="100000"/>
              </a:lnSpc>
              <a:spcBef>
                <a:spcPts val="400"/>
              </a:spcBef>
              <a:spcAft>
                <a:spcPts val="0"/>
              </a:spcAft>
              <a:buClr>
                <a:schemeClr val="dk1"/>
              </a:buClr>
              <a:buSzPts val="2000"/>
              <a:buFont typeface="Arial"/>
              <a:buChar char="●"/>
            </a:pPr>
            <a:r>
              <a:rPr lang="en-US" sz="2000"/>
              <a:t>depth-first</a:t>
            </a:r>
            <a:endParaRPr/>
          </a:p>
          <a:p>
            <a:pPr indent="-285750" lvl="1" marL="742950" rtl="0" algn="l">
              <a:lnSpc>
                <a:spcPct val="100000"/>
              </a:lnSpc>
              <a:spcBef>
                <a:spcPts val="400"/>
              </a:spcBef>
              <a:spcAft>
                <a:spcPts val="0"/>
              </a:spcAft>
              <a:buClr>
                <a:schemeClr val="dk1"/>
              </a:buClr>
              <a:buSzPts val="2000"/>
              <a:buFont typeface="Arial"/>
              <a:buChar char="●"/>
            </a:pPr>
            <a:r>
              <a:rPr lang="en-US" sz="2000"/>
              <a:t>uniform-cost search</a:t>
            </a:r>
            <a:endParaRPr/>
          </a:p>
          <a:p>
            <a:pPr indent="-285750" lvl="1" marL="742950" rtl="0" algn="l">
              <a:lnSpc>
                <a:spcPct val="100000"/>
              </a:lnSpc>
              <a:spcBef>
                <a:spcPts val="400"/>
              </a:spcBef>
              <a:spcAft>
                <a:spcPts val="0"/>
              </a:spcAft>
              <a:buClr>
                <a:schemeClr val="dk1"/>
              </a:buClr>
              <a:buSzPts val="2000"/>
              <a:buFont typeface="Arial"/>
              <a:buChar char="●"/>
            </a:pPr>
            <a:r>
              <a:rPr lang="en-US" sz="2000"/>
              <a:t>depth-limited search</a:t>
            </a:r>
            <a:endParaRPr/>
          </a:p>
          <a:p>
            <a:pPr indent="-285750" lvl="1" marL="742950" rtl="0" algn="l">
              <a:lnSpc>
                <a:spcPct val="100000"/>
              </a:lnSpc>
              <a:spcBef>
                <a:spcPts val="400"/>
              </a:spcBef>
              <a:spcAft>
                <a:spcPts val="0"/>
              </a:spcAft>
              <a:buClr>
                <a:schemeClr val="dk1"/>
              </a:buClr>
              <a:buSzPts val="2000"/>
              <a:buFont typeface="Arial"/>
              <a:buChar char="●"/>
            </a:pPr>
            <a:r>
              <a:rPr lang="en-US" sz="2000"/>
              <a:t>iterative deepening</a:t>
            </a:r>
            <a:endParaRPr/>
          </a:p>
          <a:p>
            <a:pPr indent="-285750" lvl="1" marL="742950" rtl="0" algn="l">
              <a:lnSpc>
                <a:spcPct val="100000"/>
              </a:lnSpc>
              <a:spcBef>
                <a:spcPts val="400"/>
              </a:spcBef>
              <a:spcAft>
                <a:spcPts val="0"/>
              </a:spcAft>
              <a:buClr>
                <a:schemeClr val="dk1"/>
              </a:buClr>
              <a:buSzPts val="2000"/>
              <a:buFont typeface="Arial"/>
              <a:buChar char="●"/>
            </a:pPr>
            <a:r>
              <a:rPr lang="en-US" sz="2000"/>
              <a:t>bi-directional search</a:t>
            </a:r>
            <a:endParaRPr/>
          </a:p>
          <a:p>
            <a:pPr indent="-285750" lvl="1" marL="742950" rtl="0" algn="l">
              <a:lnSpc>
                <a:spcPct val="100000"/>
              </a:lnSpc>
              <a:spcBef>
                <a:spcPts val="400"/>
              </a:spcBef>
              <a:spcAft>
                <a:spcPts val="0"/>
              </a:spcAft>
              <a:buClr>
                <a:schemeClr val="dk1"/>
              </a:buClr>
              <a:buSzPts val="2000"/>
              <a:buFont typeface="Arial"/>
              <a:buChar char="●"/>
            </a:pPr>
            <a:r>
              <a:rPr lang="en-US" sz="2000"/>
              <a:t>constraint satisfaction</a:t>
            </a:r>
            <a:endParaRPr/>
          </a:p>
        </p:txBody>
      </p:sp>
      <p:sp>
        <p:nvSpPr>
          <p:cNvPr id="672" name="Google Shape;672;p54"/>
          <p:cNvSpPr txBox="1"/>
          <p:nvPr>
            <p:ph idx="2" type="body"/>
          </p:nvPr>
        </p:nvSpPr>
        <p:spPr>
          <a:xfrm>
            <a:off x="4648200" y="1676400"/>
            <a:ext cx="4343400" cy="46482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Font typeface="Arial"/>
              <a:buChar char="●"/>
            </a:pPr>
            <a:r>
              <a:rPr lang="en-US" sz="2400"/>
              <a:t>Informed Search</a:t>
            </a:r>
            <a:endParaRPr/>
          </a:p>
          <a:p>
            <a:pPr indent="-285750" lvl="1" marL="742950" rtl="0" algn="l">
              <a:lnSpc>
                <a:spcPct val="100000"/>
              </a:lnSpc>
              <a:spcBef>
                <a:spcPts val="400"/>
              </a:spcBef>
              <a:spcAft>
                <a:spcPts val="0"/>
              </a:spcAft>
              <a:buClr>
                <a:schemeClr val="dk1"/>
              </a:buClr>
              <a:buSzPts val="2000"/>
              <a:buFont typeface="Arial"/>
              <a:buChar char="●"/>
            </a:pPr>
            <a:r>
              <a:rPr lang="en-US" sz="2000"/>
              <a:t>best-first search</a:t>
            </a:r>
            <a:endParaRPr/>
          </a:p>
          <a:p>
            <a:pPr indent="-285750" lvl="1" marL="742950" rtl="0" algn="l">
              <a:lnSpc>
                <a:spcPct val="100000"/>
              </a:lnSpc>
              <a:spcBef>
                <a:spcPts val="400"/>
              </a:spcBef>
              <a:spcAft>
                <a:spcPts val="0"/>
              </a:spcAft>
              <a:buClr>
                <a:schemeClr val="dk1"/>
              </a:buClr>
              <a:buSzPts val="2000"/>
              <a:buFont typeface="Arial"/>
              <a:buChar char="●"/>
            </a:pPr>
            <a:r>
              <a:rPr lang="en-US" sz="2000"/>
              <a:t>search with heuristics</a:t>
            </a:r>
            <a:endParaRPr/>
          </a:p>
          <a:p>
            <a:pPr indent="-285750" lvl="1" marL="742950" rtl="0" algn="l">
              <a:lnSpc>
                <a:spcPct val="100000"/>
              </a:lnSpc>
              <a:spcBef>
                <a:spcPts val="400"/>
              </a:spcBef>
              <a:spcAft>
                <a:spcPts val="0"/>
              </a:spcAft>
              <a:buClr>
                <a:schemeClr val="dk1"/>
              </a:buClr>
              <a:buSzPts val="2000"/>
              <a:buFont typeface="Arial"/>
              <a:buChar char="●"/>
            </a:pPr>
            <a:r>
              <a:rPr lang="en-US" sz="2000" strike="sngStrike"/>
              <a:t>memory-bounded search</a:t>
            </a:r>
            <a:endParaRPr/>
          </a:p>
          <a:p>
            <a:pPr indent="-285750" lvl="1" marL="742950" rtl="0" algn="l">
              <a:lnSpc>
                <a:spcPct val="100000"/>
              </a:lnSpc>
              <a:spcBef>
                <a:spcPts val="400"/>
              </a:spcBef>
              <a:spcAft>
                <a:spcPts val="0"/>
              </a:spcAft>
              <a:buClr>
                <a:schemeClr val="dk1"/>
              </a:buClr>
              <a:buSzPts val="2000"/>
              <a:buFont typeface="Arial"/>
              <a:buChar char="●"/>
            </a:pPr>
            <a:r>
              <a:rPr lang="en-US" sz="2000" strike="sngStrike"/>
              <a:t>iterative improvement search</a:t>
            </a:r>
            <a:endParaRPr/>
          </a:p>
        </p:txBody>
      </p:sp>
      <p:pic>
        <p:nvPicPr>
          <p:cNvPr id="673" name="Google Shape;673;p54"/>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55"/>
          <p:cNvSpPr txBox="1"/>
          <p:nvPr>
            <p:ph type="title"/>
          </p:nvPr>
        </p:nvSpPr>
        <p:spPr>
          <a:xfrm>
            <a:off x="228600" y="152400"/>
            <a:ext cx="8686800"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2800">
                <a:solidFill>
                  <a:srgbClr val="7030A0"/>
                </a:solidFill>
                <a:latin typeface="Bookman Old Style"/>
                <a:ea typeface="Bookman Old Style"/>
                <a:cs typeface="Bookman Old Style"/>
                <a:sym typeface="Bookman Old Style"/>
              </a:rPr>
              <a:t>Introduction to State Space Search </a:t>
            </a:r>
            <a:endParaRPr/>
          </a:p>
        </p:txBody>
      </p:sp>
      <p:sp>
        <p:nvSpPr>
          <p:cNvPr id="679" name="Google Shape;679;p55"/>
          <p:cNvSpPr/>
          <p:nvPr/>
        </p:nvSpPr>
        <p:spPr>
          <a:xfrm>
            <a:off x="304800" y="1143000"/>
            <a:ext cx="8305800" cy="46561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2.2 State space search </a:t>
            </a:r>
            <a:endParaRPr b="0" i="0" sz="1400" u="none" cap="none" strike="noStrike">
              <a:solidFill>
                <a:srgbClr val="000000"/>
              </a:solidFill>
              <a:latin typeface="Arial"/>
              <a:ea typeface="Arial"/>
              <a:cs typeface="Arial"/>
              <a:sym typeface="Arial"/>
            </a:endParaRPr>
          </a:p>
          <a:p>
            <a:pPr indent="0" lvl="2" marL="91440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Formulate a problem as a </a:t>
            </a:r>
            <a:r>
              <a:rPr b="1" i="0" lang="en-US" sz="1800" u="none" cap="none" strike="noStrike">
                <a:solidFill>
                  <a:srgbClr val="FF0000"/>
                </a:solidFill>
                <a:latin typeface="Calibri"/>
                <a:ea typeface="Calibri"/>
                <a:cs typeface="Calibri"/>
                <a:sym typeface="Calibri"/>
              </a:rPr>
              <a:t>state space </a:t>
            </a:r>
            <a:r>
              <a:rPr b="0" i="0" lang="en-US" sz="1800" u="none" cap="none" strike="noStrike">
                <a:solidFill>
                  <a:srgbClr val="000000"/>
                </a:solidFill>
                <a:latin typeface="Calibri"/>
                <a:ea typeface="Calibri"/>
                <a:cs typeface="Calibri"/>
                <a:sym typeface="Calibri"/>
              </a:rPr>
              <a:t>search by showing the legal </a:t>
            </a:r>
            <a:r>
              <a:rPr b="1" i="0" lang="en-US" sz="1800" u="none" cap="none" strike="noStrike">
                <a:solidFill>
                  <a:srgbClr val="FF0000"/>
                </a:solidFill>
                <a:latin typeface="Calibri"/>
                <a:ea typeface="Calibri"/>
                <a:cs typeface="Calibri"/>
                <a:sym typeface="Calibri"/>
              </a:rPr>
              <a:t>problem states</a:t>
            </a:r>
            <a:r>
              <a:rPr b="0" i="0" lang="en-US" sz="1800" u="none" cap="none" strike="noStrike">
                <a:solidFill>
                  <a:srgbClr val="000000"/>
                </a:solidFill>
                <a:latin typeface="Calibri"/>
                <a:ea typeface="Calibri"/>
                <a:cs typeface="Calibri"/>
                <a:sym typeface="Calibri"/>
              </a:rPr>
              <a:t>, the legal </a:t>
            </a:r>
            <a:r>
              <a:rPr b="1" i="0" lang="en-US" sz="1800" u="none" cap="none" strike="noStrike">
                <a:solidFill>
                  <a:srgbClr val="FF0000"/>
                </a:solidFill>
                <a:latin typeface="Calibri"/>
                <a:ea typeface="Calibri"/>
                <a:cs typeface="Calibri"/>
                <a:sym typeface="Calibri"/>
              </a:rPr>
              <a:t>operators</a:t>
            </a:r>
            <a:r>
              <a:rPr b="0" i="0" lang="en-US" sz="1800" u="none" cap="none" strike="noStrike">
                <a:solidFill>
                  <a:srgbClr val="000000"/>
                </a:solidFill>
                <a:latin typeface="Calibri"/>
                <a:ea typeface="Calibri"/>
                <a:cs typeface="Calibri"/>
                <a:sym typeface="Calibri"/>
              </a:rPr>
              <a:t>, and the </a:t>
            </a:r>
            <a:r>
              <a:rPr b="1" i="0" lang="en-US" sz="1800" u="none" cap="none" strike="noStrike">
                <a:solidFill>
                  <a:srgbClr val="FF0000"/>
                </a:solidFill>
                <a:latin typeface="Calibri"/>
                <a:ea typeface="Calibri"/>
                <a:cs typeface="Calibri"/>
                <a:sym typeface="Calibri"/>
              </a:rPr>
              <a:t>initial and goal states </a:t>
            </a:r>
            <a:r>
              <a:rPr b="0" i="0" lang="en-US"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114300" lvl="2" marL="914400" marR="0" rtl="0" algn="l">
              <a:lnSpc>
                <a:spcPct val="100000"/>
              </a:lnSpc>
              <a:spcBef>
                <a:spcPts val="900"/>
              </a:spcBef>
              <a:spcAft>
                <a:spcPts val="0"/>
              </a:spcAft>
              <a:buClr>
                <a:srgbClr val="000000"/>
              </a:buClr>
              <a:buSzPts val="1800"/>
              <a:buFont typeface="Libre Franklin Medium"/>
              <a:buAutoNum type="arabicPeriod"/>
            </a:pPr>
            <a:r>
              <a:rPr b="0" i="0" lang="en-US" sz="1800" u="none" cap="none" strike="noStrike">
                <a:solidFill>
                  <a:srgbClr val="000000"/>
                </a:solidFill>
                <a:latin typeface="Calibri"/>
                <a:ea typeface="Calibri"/>
                <a:cs typeface="Calibri"/>
                <a:sym typeface="Calibri"/>
              </a:rPr>
              <a:t> A </a:t>
            </a:r>
            <a:r>
              <a:rPr b="0" i="0" lang="en-US" sz="1800" u="none" cap="none" strike="noStrike">
                <a:solidFill>
                  <a:srgbClr val="FF0000"/>
                </a:solidFill>
                <a:latin typeface="Calibri"/>
                <a:ea typeface="Calibri"/>
                <a:cs typeface="Calibri"/>
                <a:sym typeface="Calibri"/>
              </a:rPr>
              <a:t>state </a:t>
            </a:r>
            <a:r>
              <a:rPr b="0" i="0" lang="en-US" sz="1800" u="none" cap="none" strike="noStrike">
                <a:solidFill>
                  <a:srgbClr val="000000"/>
                </a:solidFill>
                <a:latin typeface="Calibri"/>
                <a:ea typeface="Calibri"/>
                <a:cs typeface="Calibri"/>
                <a:sym typeface="Calibri"/>
              </a:rPr>
              <a:t>is defined by the specification of the values of all attributes of interest in the world </a:t>
            </a:r>
            <a:endParaRPr b="0" i="0" sz="1400" u="none" cap="none" strike="noStrike">
              <a:solidFill>
                <a:srgbClr val="000000"/>
              </a:solidFill>
              <a:latin typeface="Arial"/>
              <a:ea typeface="Arial"/>
              <a:cs typeface="Arial"/>
              <a:sym typeface="Arial"/>
            </a:endParaRPr>
          </a:p>
          <a:p>
            <a:pPr indent="-114300" lvl="2" marL="914400" marR="0" rtl="0" algn="l">
              <a:lnSpc>
                <a:spcPct val="100000"/>
              </a:lnSpc>
              <a:spcBef>
                <a:spcPts val="900"/>
              </a:spcBef>
              <a:spcAft>
                <a:spcPts val="0"/>
              </a:spcAft>
              <a:buClr>
                <a:srgbClr val="000000"/>
              </a:buClr>
              <a:buSzPts val="1800"/>
              <a:buFont typeface="Libre Franklin Medium"/>
              <a:buAutoNum type="arabicPeriod"/>
            </a:pPr>
            <a:r>
              <a:rPr b="0" i="0" lang="en-US" sz="1800" u="none" cap="none" strike="noStrike">
                <a:solidFill>
                  <a:srgbClr val="000000"/>
                </a:solidFill>
                <a:latin typeface="Calibri"/>
                <a:ea typeface="Calibri"/>
                <a:cs typeface="Calibri"/>
                <a:sym typeface="Calibri"/>
              </a:rPr>
              <a:t>An </a:t>
            </a:r>
            <a:r>
              <a:rPr b="0" i="0" lang="en-US" sz="1800" u="none" cap="none" strike="noStrike">
                <a:solidFill>
                  <a:srgbClr val="FF0000"/>
                </a:solidFill>
                <a:latin typeface="Calibri"/>
                <a:ea typeface="Calibri"/>
                <a:cs typeface="Calibri"/>
                <a:sym typeface="Calibri"/>
              </a:rPr>
              <a:t>operator</a:t>
            </a:r>
            <a:r>
              <a:rPr b="0" i="0" lang="en-US" sz="1800" u="none" cap="none" strike="noStrike">
                <a:solidFill>
                  <a:srgbClr val="000000"/>
                </a:solidFill>
                <a:latin typeface="Calibri"/>
                <a:ea typeface="Calibri"/>
                <a:cs typeface="Calibri"/>
                <a:sym typeface="Calibri"/>
              </a:rPr>
              <a:t> changes one state into the other; it has a precondition which is the value of certain attributes </a:t>
            </a:r>
            <a:endParaRPr b="0" i="0" sz="1400" u="none" cap="none" strike="noStrike">
              <a:solidFill>
                <a:srgbClr val="000000"/>
              </a:solidFill>
              <a:latin typeface="Arial"/>
              <a:ea typeface="Arial"/>
              <a:cs typeface="Arial"/>
              <a:sym typeface="Arial"/>
            </a:endParaRPr>
          </a:p>
          <a:p>
            <a:pPr indent="-114300" lvl="2" marL="914400" marR="0" rtl="0" algn="l">
              <a:lnSpc>
                <a:spcPct val="100000"/>
              </a:lnSpc>
              <a:spcBef>
                <a:spcPts val="900"/>
              </a:spcBef>
              <a:spcAft>
                <a:spcPts val="0"/>
              </a:spcAft>
              <a:buClr>
                <a:srgbClr val="000000"/>
              </a:buClr>
              <a:buSzPts val="1800"/>
              <a:buFont typeface="Libre Franklin Medium"/>
              <a:buAutoNum type="arabicPeriod"/>
            </a:pPr>
            <a:r>
              <a:rPr b="0" i="0" lang="en-US" sz="1800" u="none" cap="none" strike="noStrike">
                <a:solidFill>
                  <a:srgbClr val="000000"/>
                </a:solidFill>
                <a:latin typeface="Calibri"/>
                <a:ea typeface="Calibri"/>
                <a:cs typeface="Calibri"/>
                <a:sym typeface="Calibri"/>
              </a:rPr>
              <a:t>The </a:t>
            </a:r>
            <a:r>
              <a:rPr b="0" i="0" lang="en-US" sz="1800" u="none" cap="none" strike="noStrike">
                <a:solidFill>
                  <a:srgbClr val="FF0000"/>
                </a:solidFill>
                <a:latin typeface="Calibri"/>
                <a:ea typeface="Calibri"/>
                <a:cs typeface="Calibri"/>
                <a:sym typeface="Calibri"/>
              </a:rPr>
              <a:t>initial state </a:t>
            </a:r>
            <a:r>
              <a:rPr b="0" i="0" lang="en-US" sz="1800" u="none" cap="none" strike="noStrike">
                <a:solidFill>
                  <a:srgbClr val="000000"/>
                </a:solidFill>
                <a:latin typeface="Calibri"/>
                <a:ea typeface="Calibri"/>
                <a:cs typeface="Calibri"/>
                <a:sym typeface="Calibri"/>
              </a:rPr>
              <a:t>is where you start </a:t>
            </a:r>
            <a:endParaRPr b="0" i="0" sz="1400" u="none" cap="none" strike="noStrike">
              <a:solidFill>
                <a:srgbClr val="000000"/>
              </a:solidFill>
              <a:latin typeface="Arial"/>
              <a:ea typeface="Arial"/>
              <a:cs typeface="Arial"/>
              <a:sym typeface="Arial"/>
            </a:endParaRPr>
          </a:p>
          <a:p>
            <a:pPr indent="-114300" lvl="2" marL="914400" marR="0" rtl="0" algn="l">
              <a:lnSpc>
                <a:spcPct val="100000"/>
              </a:lnSpc>
              <a:spcBef>
                <a:spcPts val="900"/>
              </a:spcBef>
              <a:spcAft>
                <a:spcPts val="0"/>
              </a:spcAft>
              <a:buClr>
                <a:srgbClr val="000000"/>
              </a:buClr>
              <a:buSzPts val="1800"/>
              <a:buFont typeface="Libre Franklin Medium"/>
              <a:buAutoNum type="arabicPeriod"/>
            </a:pPr>
            <a:r>
              <a:rPr b="0" i="0" lang="en-US" sz="1800" u="none" cap="none" strike="noStrike">
                <a:solidFill>
                  <a:srgbClr val="000000"/>
                </a:solidFill>
                <a:latin typeface="Calibri"/>
                <a:ea typeface="Calibri"/>
                <a:cs typeface="Calibri"/>
                <a:sym typeface="Calibri"/>
              </a:rPr>
              <a:t>The </a:t>
            </a:r>
            <a:r>
              <a:rPr b="0" i="0" lang="en-US" sz="1800" u="none" cap="none" strike="noStrike">
                <a:solidFill>
                  <a:srgbClr val="FF0000"/>
                </a:solidFill>
                <a:latin typeface="Calibri"/>
                <a:ea typeface="Calibri"/>
                <a:cs typeface="Calibri"/>
                <a:sym typeface="Calibri"/>
              </a:rPr>
              <a:t>goal state </a:t>
            </a:r>
            <a:r>
              <a:rPr b="0" i="0" lang="en-US" sz="1800" u="none" cap="none" strike="noStrike">
                <a:solidFill>
                  <a:srgbClr val="000000"/>
                </a:solidFill>
                <a:latin typeface="Calibri"/>
                <a:ea typeface="Calibri"/>
                <a:cs typeface="Calibri"/>
                <a:sym typeface="Calibri"/>
              </a:rPr>
              <a:t>is the partial description of the solution </a:t>
            </a:r>
            <a:endParaRPr b="0" i="0" sz="1400" u="none" cap="none" strike="noStrike">
              <a:solidFill>
                <a:srgbClr val="000000"/>
              </a:solidFill>
              <a:latin typeface="Arial"/>
              <a:ea typeface="Arial"/>
              <a:cs typeface="Arial"/>
              <a:sym typeface="Arial"/>
            </a:endParaRPr>
          </a:p>
        </p:txBody>
      </p:sp>
      <p:pic>
        <p:nvPicPr>
          <p:cNvPr id="680" name="Google Shape;680;p55"/>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56"/>
          <p:cNvSpPr txBox="1"/>
          <p:nvPr>
            <p:ph type="title"/>
          </p:nvPr>
        </p:nvSpPr>
        <p:spPr>
          <a:xfrm>
            <a:off x="228600" y="152400"/>
            <a:ext cx="8686800"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2800">
                <a:solidFill>
                  <a:srgbClr val="000000"/>
                </a:solidFill>
              </a:rPr>
              <a:t> </a:t>
            </a:r>
            <a:r>
              <a:rPr lang="en-US" sz="2800">
                <a:solidFill>
                  <a:srgbClr val="7030A0"/>
                </a:solidFill>
              </a:rPr>
              <a:t>State Space Search Notations </a:t>
            </a:r>
            <a:endParaRPr/>
          </a:p>
        </p:txBody>
      </p:sp>
      <p:sp>
        <p:nvSpPr>
          <p:cNvPr id="686" name="Google Shape;686;p56"/>
          <p:cNvSpPr/>
          <p:nvPr/>
        </p:nvSpPr>
        <p:spPr>
          <a:xfrm>
            <a:off x="685800" y="1066800"/>
            <a:ext cx="8191500" cy="43434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Let us begin by introducing certain terms. </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An </a:t>
            </a:r>
            <a:r>
              <a:rPr b="0" i="0" lang="en-US" sz="1800" u="sng" cap="none" strike="noStrike">
                <a:solidFill>
                  <a:srgbClr val="FF0000"/>
                </a:solidFill>
                <a:latin typeface="Calibri"/>
                <a:ea typeface="Calibri"/>
                <a:cs typeface="Calibri"/>
                <a:sym typeface="Calibri"/>
              </a:rPr>
              <a:t>initial state </a:t>
            </a:r>
            <a:r>
              <a:rPr b="0" i="0" lang="en-US" sz="1800" u="none" cap="none" strike="noStrike">
                <a:solidFill>
                  <a:srgbClr val="000000"/>
                </a:solidFill>
                <a:latin typeface="Calibri"/>
                <a:ea typeface="Calibri"/>
                <a:cs typeface="Calibri"/>
                <a:sym typeface="Calibri"/>
              </a:rPr>
              <a:t>is the description of the starting configuration of the agent </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An </a:t>
            </a:r>
            <a:r>
              <a:rPr b="0" i="0" lang="en-US" sz="1800" u="sng" cap="none" strike="noStrike">
                <a:solidFill>
                  <a:srgbClr val="FF0000"/>
                </a:solidFill>
                <a:latin typeface="Calibri"/>
                <a:ea typeface="Calibri"/>
                <a:cs typeface="Calibri"/>
                <a:sym typeface="Calibri"/>
              </a:rPr>
              <a:t>action</a:t>
            </a:r>
            <a:r>
              <a:rPr b="0" i="0" lang="en-US" sz="1800" u="sng" cap="none" strike="noStrike">
                <a:solidFill>
                  <a:srgbClr val="000000"/>
                </a:solidFill>
                <a:latin typeface="Calibri"/>
                <a:ea typeface="Calibri"/>
                <a:cs typeface="Calibri"/>
                <a:sym typeface="Calibri"/>
              </a:rPr>
              <a:t> </a:t>
            </a:r>
            <a:r>
              <a:rPr b="0" i="0" lang="en-US" sz="1800" u="none" cap="none" strike="noStrike">
                <a:solidFill>
                  <a:srgbClr val="000000"/>
                </a:solidFill>
                <a:latin typeface="Calibri"/>
                <a:ea typeface="Calibri"/>
                <a:cs typeface="Calibri"/>
                <a:sym typeface="Calibri"/>
              </a:rPr>
              <a:t>or </a:t>
            </a:r>
            <a:r>
              <a:rPr b="0" i="0" lang="en-US" sz="1800" u="none" cap="none" strike="noStrike">
                <a:solidFill>
                  <a:srgbClr val="FF0000"/>
                </a:solidFill>
                <a:latin typeface="Calibri"/>
                <a:ea typeface="Calibri"/>
                <a:cs typeface="Calibri"/>
                <a:sym typeface="Calibri"/>
              </a:rPr>
              <a:t>an </a:t>
            </a:r>
            <a:r>
              <a:rPr b="0" i="0" lang="en-US" sz="1800" u="sng" cap="none" strike="noStrike">
                <a:solidFill>
                  <a:srgbClr val="FF0000"/>
                </a:solidFill>
                <a:latin typeface="Calibri"/>
                <a:ea typeface="Calibri"/>
                <a:cs typeface="Calibri"/>
                <a:sym typeface="Calibri"/>
              </a:rPr>
              <a:t>operator </a:t>
            </a:r>
            <a:r>
              <a:rPr b="0" i="0" lang="en-US" sz="1800" u="none" cap="none" strike="noStrike">
                <a:solidFill>
                  <a:srgbClr val="000000"/>
                </a:solidFill>
                <a:latin typeface="Calibri"/>
                <a:ea typeface="Calibri"/>
                <a:cs typeface="Calibri"/>
                <a:sym typeface="Calibri"/>
              </a:rPr>
              <a:t>takes the agent from one state to another state which is called a successor state. A state can have a number of successor states. </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 </a:t>
            </a:r>
            <a:r>
              <a:rPr b="0" i="0" lang="en-US" sz="1800" u="sng" cap="none" strike="noStrike">
                <a:solidFill>
                  <a:srgbClr val="FF0000"/>
                </a:solidFill>
                <a:latin typeface="Calibri"/>
                <a:ea typeface="Calibri"/>
                <a:cs typeface="Calibri"/>
                <a:sym typeface="Calibri"/>
              </a:rPr>
              <a:t>plan </a:t>
            </a:r>
            <a:r>
              <a:rPr b="1" i="0" lang="en-US" sz="1800" u="none" cap="none" strike="noStrike">
                <a:solidFill>
                  <a:srgbClr val="FF0000"/>
                </a:solidFill>
                <a:latin typeface="Calibri"/>
                <a:ea typeface="Calibri"/>
                <a:cs typeface="Calibri"/>
                <a:sym typeface="Calibri"/>
              </a:rPr>
              <a:t>i</a:t>
            </a:r>
            <a:r>
              <a:rPr b="0" i="0" lang="en-US" sz="1800" u="none" cap="none" strike="noStrike">
                <a:solidFill>
                  <a:srgbClr val="000000"/>
                </a:solidFill>
                <a:latin typeface="Calibri"/>
                <a:ea typeface="Calibri"/>
                <a:cs typeface="Calibri"/>
                <a:sym typeface="Calibri"/>
              </a:rPr>
              <a:t>s a sequence of actions. The cost of a plan is referred to as the </a:t>
            </a:r>
            <a:r>
              <a:rPr b="0" i="0" lang="en-US" sz="1800" u="sng" cap="none" strike="noStrike">
                <a:solidFill>
                  <a:srgbClr val="FF0000"/>
                </a:solidFill>
                <a:latin typeface="Calibri"/>
                <a:ea typeface="Calibri"/>
                <a:cs typeface="Calibri"/>
                <a:sym typeface="Calibri"/>
              </a:rPr>
              <a:t>path cost</a:t>
            </a:r>
            <a:r>
              <a:rPr b="0" i="0" lang="en-US" sz="1800" u="none" cap="none" strike="noStrike">
                <a:solidFill>
                  <a:srgbClr val="000000"/>
                </a:solidFill>
                <a:latin typeface="Calibri"/>
                <a:ea typeface="Calibri"/>
                <a:cs typeface="Calibri"/>
                <a:sym typeface="Calibri"/>
              </a:rPr>
              <a:t>. The path cost is a positive number, and a common path cost may be the sum of the costs of the steps in the path. </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900"/>
              </a:spcBef>
              <a:spcAft>
                <a:spcPts val="0"/>
              </a:spcAft>
              <a:buClr>
                <a:srgbClr val="000000"/>
              </a:buClr>
              <a:buSzPts val="1800"/>
              <a:buFont typeface="Arial"/>
              <a:buNone/>
            </a:pPr>
            <a:r>
              <a:rPr b="0" i="1" lang="en-US" sz="1800" u="none" cap="none" strike="noStrike">
                <a:solidFill>
                  <a:srgbClr val="00B050"/>
                </a:solidFill>
                <a:latin typeface="Calibri"/>
                <a:ea typeface="Calibri"/>
                <a:cs typeface="Calibri"/>
                <a:sym typeface="Calibri"/>
              </a:rPr>
              <a:t>Search </a:t>
            </a:r>
            <a:r>
              <a:rPr b="0" i="0" lang="en-US" sz="1800" u="none" cap="none" strike="noStrike">
                <a:solidFill>
                  <a:srgbClr val="00B050"/>
                </a:solidFill>
                <a:latin typeface="Calibri"/>
                <a:ea typeface="Calibri"/>
                <a:cs typeface="Calibri"/>
                <a:sym typeface="Calibri"/>
              </a:rPr>
              <a:t>is the process of considering various possible sequences of operators applied to the initial state, and finding out a sequence which culminates in a goal state. </a:t>
            </a:r>
            <a:endParaRPr b="0" i="0" sz="1400" u="none" cap="none" strike="noStrike">
              <a:solidFill>
                <a:srgbClr val="000000"/>
              </a:solidFill>
              <a:latin typeface="Arial"/>
              <a:ea typeface="Arial"/>
              <a:cs typeface="Arial"/>
              <a:sym typeface="Arial"/>
            </a:endParaRPr>
          </a:p>
        </p:txBody>
      </p:sp>
      <p:pic>
        <p:nvPicPr>
          <p:cNvPr id="687" name="Google Shape;687;p56"/>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57"/>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solidFill>
                  <a:srgbClr val="7030A0"/>
                </a:solidFill>
              </a:rPr>
              <a:t>Search Problem </a:t>
            </a:r>
            <a:endParaRPr/>
          </a:p>
        </p:txBody>
      </p:sp>
      <p:sp>
        <p:nvSpPr>
          <p:cNvPr id="693" name="Google Shape;693;p57"/>
          <p:cNvSpPr/>
          <p:nvPr/>
        </p:nvSpPr>
        <p:spPr>
          <a:xfrm>
            <a:off x="304800" y="1446213"/>
            <a:ext cx="5257800" cy="27241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We are now ready to formally describe a search      problem.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 search problem consists of the following: </a:t>
            </a:r>
            <a:endParaRPr b="0" i="0" sz="1400" u="none" cap="none" strike="noStrike">
              <a:solidFill>
                <a:srgbClr val="000000"/>
              </a:solidFill>
              <a:latin typeface="Arial"/>
              <a:ea typeface="Arial"/>
              <a:cs typeface="Arial"/>
              <a:sym typeface="Arial"/>
            </a:endParaRPr>
          </a:p>
          <a:p>
            <a:pPr indent="0" lvl="2" marL="91440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S: the full set of states </a:t>
            </a:r>
            <a:endParaRPr b="0" i="0" sz="1400" u="none" cap="none" strike="noStrike">
              <a:solidFill>
                <a:srgbClr val="000000"/>
              </a:solidFill>
              <a:latin typeface="Arial"/>
              <a:ea typeface="Arial"/>
              <a:cs typeface="Arial"/>
              <a:sym typeface="Arial"/>
            </a:endParaRPr>
          </a:p>
          <a:p>
            <a:pPr indent="0" lvl="2" marL="91440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s</a:t>
            </a:r>
            <a:r>
              <a:rPr b="0" baseline="30000" i="0" lang="en-US" sz="1800" u="none" cap="none" strike="noStrike">
                <a:solidFill>
                  <a:srgbClr val="000000"/>
                </a:solidFill>
                <a:latin typeface="Calibri"/>
                <a:ea typeface="Calibri"/>
                <a:cs typeface="Calibri"/>
                <a:sym typeface="Calibri"/>
              </a:rPr>
              <a:t>0 </a:t>
            </a:r>
            <a:r>
              <a:rPr b="0" i="0" lang="en-US" sz="1800" u="none" cap="none" strike="noStrike">
                <a:solidFill>
                  <a:srgbClr val="000000"/>
                </a:solidFill>
                <a:latin typeface="Calibri"/>
                <a:ea typeface="Calibri"/>
                <a:cs typeface="Calibri"/>
                <a:sym typeface="Calibri"/>
              </a:rPr>
              <a:t>: the initial state </a:t>
            </a:r>
            <a:endParaRPr b="0" i="0" sz="1400" u="none" cap="none" strike="noStrike">
              <a:solidFill>
                <a:srgbClr val="000000"/>
              </a:solidFill>
              <a:latin typeface="Arial"/>
              <a:ea typeface="Arial"/>
              <a:cs typeface="Arial"/>
              <a:sym typeface="Arial"/>
            </a:endParaRPr>
          </a:p>
          <a:p>
            <a:pPr indent="0" lvl="2" marL="91440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A:S→S is a set of operators </a:t>
            </a:r>
            <a:endParaRPr b="0" i="0" sz="1400" u="none" cap="none" strike="noStrike">
              <a:solidFill>
                <a:srgbClr val="000000"/>
              </a:solidFill>
              <a:latin typeface="Arial"/>
              <a:ea typeface="Arial"/>
              <a:cs typeface="Arial"/>
              <a:sym typeface="Arial"/>
            </a:endParaRPr>
          </a:p>
          <a:p>
            <a:pPr indent="0" lvl="2" marL="91440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G is the set of final states. Note that G ⊆S </a:t>
            </a:r>
            <a:endParaRPr b="0" i="0" sz="1400" u="none" cap="none" strike="noStrike">
              <a:solidFill>
                <a:srgbClr val="000000"/>
              </a:solidFill>
              <a:latin typeface="Arial"/>
              <a:ea typeface="Arial"/>
              <a:cs typeface="Arial"/>
              <a:sym typeface="Arial"/>
            </a:endParaRPr>
          </a:p>
        </p:txBody>
      </p:sp>
      <p:sp>
        <p:nvSpPr>
          <p:cNvPr id="694" name="Google Shape;694;p57"/>
          <p:cNvSpPr/>
          <p:nvPr/>
        </p:nvSpPr>
        <p:spPr>
          <a:xfrm>
            <a:off x="1295400" y="5867400"/>
            <a:ext cx="4878388" cy="3698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These are schematically depicted in above Figure  </a:t>
            </a:r>
            <a:endParaRPr b="0" i="0" sz="1400" u="none" cap="none" strike="noStrike">
              <a:solidFill>
                <a:srgbClr val="000000"/>
              </a:solidFill>
              <a:latin typeface="Arial"/>
              <a:ea typeface="Arial"/>
              <a:cs typeface="Arial"/>
              <a:sym typeface="Arial"/>
            </a:endParaRPr>
          </a:p>
        </p:txBody>
      </p:sp>
      <p:pic>
        <p:nvPicPr>
          <p:cNvPr id="695" name="Google Shape;695;p57"/>
          <p:cNvPicPr preferRelativeResize="0"/>
          <p:nvPr/>
        </p:nvPicPr>
        <p:blipFill rotWithShape="1">
          <a:blip r:embed="rId3">
            <a:alphaModFix/>
          </a:blip>
          <a:srcRect b="0" l="0" r="0" t="0"/>
          <a:stretch/>
        </p:blipFill>
        <p:spPr>
          <a:xfrm>
            <a:off x="5562600" y="1598613"/>
            <a:ext cx="3346450" cy="4114800"/>
          </a:xfrm>
          <a:prstGeom prst="rect">
            <a:avLst/>
          </a:prstGeom>
          <a:noFill/>
          <a:ln>
            <a:noFill/>
          </a:ln>
        </p:spPr>
      </p:pic>
      <p:pic>
        <p:nvPicPr>
          <p:cNvPr id="696" name="Google Shape;696;p57"/>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p58"/>
          <p:cNvSpPr txBox="1"/>
          <p:nvPr>
            <p:ph type="title"/>
          </p:nvPr>
        </p:nvSpPr>
        <p:spPr>
          <a:xfrm>
            <a:off x="304800" y="152400"/>
            <a:ext cx="8686800"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solidFill>
                  <a:srgbClr val="7030A0"/>
                </a:solidFill>
              </a:rPr>
              <a:t>Search Problem</a:t>
            </a:r>
            <a:endParaRPr/>
          </a:p>
        </p:txBody>
      </p:sp>
      <p:sp>
        <p:nvSpPr>
          <p:cNvPr id="702" name="Google Shape;702;p58"/>
          <p:cNvSpPr/>
          <p:nvPr/>
        </p:nvSpPr>
        <p:spPr>
          <a:xfrm>
            <a:off x="457200" y="1066800"/>
            <a:ext cx="8077200" cy="5602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hlink"/>
                </a:solidFill>
                <a:latin typeface="Calibri"/>
                <a:ea typeface="Calibri"/>
                <a:cs typeface="Calibri"/>
                <a:sym typeface="Calibri"/>
              </a:rPr>
              <a:t>The </a:t>
            </a:r>
            <a:r>
              <a:rPr b="0" i="0" lang="en-US" sz="1800" u="sng" cap="none" strike="noStrike">
                <a:solidFill>
                  <a:schemeClr val="hlink"/>
                </a:solidFill>
                <a:latin typeface="Calibri"/>
                <a:ea typeface="Calibri"/>
                <a:cs typeface="Calibri"/>
                <a:sym typeface="Calibri"/>
              </a:rPr>
              <a:t>search problem </a:t>
            </a:r>
            <a:r>
              <a:rPr b="0" i="0" lang="en-US" sz="1800" u="none" cap="none" strike="noStrike">
                <a:solidFill>
                  <a:schemeClr val="hlink"/>
                </a:solidFill>
                <a:latin typeface="Calibri"/>
                <a:ea typeface="Calibri"/>
                <a:cs typeface="Calibri"/>
                <a:sym typeface="Calibri"/>
              </a:rPr>
              <a:t>is to find a sequence of actions which transforms the agent from the initial state to a </a:t>
            </a:r>
            <a:r>
              <a:rPr b="0" i="0" lang="en-US" sz="2000" u="none" cap="none" strike="noStrike">
                <a:solidFill>
                  <a:schemeClr val="hlink"/>
                </a:solidFill>
                <a:latin typeface="Calibri"/>
                <a:ea typeface="Calibri"/>
                <a:cs typeface="Calibri"/>
                <a:sym typeface="Calibri"/>
              </a:rPr>
              <a:t>goal state g∈G.</a:t>
            </a:r>
            <a:r>
              <a:rPr b="0" i="0" lang="en-US" sz="2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000"/>
              <a:buFont typeface="Arial"/>
              <a:buNone/>
            </a:pPr>
            <a:r>
              <a:rPr b="0" i="0" lang="en-US" sz="2000" u="none" cap="none" strike="noStrike">
                <a:solidFill>
                  <a:srgbClr val="000000"/>
                </a:solidFill>
                <a:latin typeface="Calibri"/>
                <a:ea typeface="Calibri"/>
                <a:cs typeface="Calibri"/>
                <a:sym typeface="Calibri"/>
              </a:rPr>
              <a:t>A search problem is represented by a 4-tuple {S, s</a:t>
            </a:r>
            <a:r>
              <a:rPr b="1" baseline="30000" i="0" lang="en-US" sz="2000" u="none" cap="none" strike="noStrike">
                <a:solidFill>
                  <a:srgbClr val="000000"/>
                </a:solidFill>
                <a:latin typeface="Calibri"/>
                <a:ea typeface="Calibri"/>
                <a:cs typeface="Calibri"/>
                <a:sym typeface="Calibri"/>
              </a:rPr>
              <a:t>0</a:t>
            </a:r>
            <a:r>
              <a:rPr b="0" i="0" lang="en-US" sz="2000" u="none" cap="none" strike="noStrike">
                <a:solidFill>
                  <a:srgbClr val="000000"/>
                </a:solidFill>
                <a:latin typeface="Calibri"/>
                <a:ea typeface="Calibri"/>
                <a:cs typeface="Calibri"/>
                <a:sym typeface="Calibri"/>
              </a:rPr>
              <a:t>, A, G}.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000"/>
              <a:buFont typeface="Arial"/>
              <a:buNone/>
            </a:pPr>
            <a:r>
              <a:rPr b="0" i="0" lang="en-US" sz="2000" u="none" cap="none" strike="noStrike">
                <a:solidFill>
                  <a:srgbClr val="000000"/>
                </a:solidFill>
                <a:latin typeface="Calibri"/>
                <a:ea typeface="Calibri"/>
                <a:cs typeface="Calibri"/>
                <a:sym typeface="Calibri"/>
              </a:rPr>
              <a:t>	S: set of states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000"/>
              <a:buFont typeface="Arial"/>
              <a:buNone/>
            </a:pPr>
            <a:r>
              <a:rPr b="0" i="0" lang="en-US" sz="2000" u="none" cap="none" strike="noStrike">
                <a:solidFill>
                  <a:srgbClr val="000000"/>
                </a:solidFill>
                <a:latin typeface="Calibri"/>
                <a:ea typeface="Calibri"/>
                <a:cs typeface="Calibri"/>
                <a:sym typeface="Calibri"/>
              </a:rPr>
              <a:t>	s</a:t>
            </a:r>
            <a:r>
              <a:rPr b="0" baseline="30000" i="0" lang="en-US" sz="2000" u="none" cap="none" strike="noStrike">
                <a:solidFill>
                  <a:srgbClr val="000000"/>
                </a:solidFill>
                <a:latin typeface="Calibri"/>
                <a:ea typeface="Calibri"/>
                <a:cs typeface="Calibri"/>
                <a:sym typeface="Calibri"/>
              </a:rPr>
              <a:t>0 </a:t>
            </a:r>
            <a:r>
              <a:rPr b="0" i="0" lang="en-US" sz="2000" u="none" cap="none" strike="noStrike">
                <a:solidFill>
                  <a:srgbClr val="000000"/>
                </a:solidFill>
                <a:latin typeface="Calibri"/>
                <a:ea typeface="Calibri"/>
                <a:cs typeface="Calibri"/>
                <a:sym typeface="Calibri"/>
              </a:rPr>
              <a:t>∈ S : initial state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000"/>
              <a:buFont typeface="Arial"/>
              <a:buNone/>
            </a:pPr>
            <a:r>
              <a:rPr b="0" i="0" lang="en-US" sz="2000" u="none" cap="none" strike="noStrike">
                <a:solidFill>
                  <a:srgbClr val="000000"/>
                </a:solidFill>
                <a:latin typeface="Calibri"/>
                <a:ea typeface="Calibri"/>
                <a:cs typeface="Calibri"/>
                <a:sym typeface="Calibri"/>
              </a:rPr>
              <a:t>	A: </a:t>
            </a:r>
            <a:r>
              <a:rPr b="0" i="0" lang="en-US" sz="1800" u="none" cap="none" strike="noStrike">
                <a:solidFill>
                  <a:srgbClr val="000000"/>
                </a:solidFill>
                <a:latin typeface="Calibri"/>
                <a:ea typeface="Calibri"/>
                <a:cs typeface="Calibri"/>
                <a:sym typeface="Calibri"/>
              </a:rPr>
              <a:t>S🡪S</a:t>
            </a:r>
            <a:r>
              <a:rPr b="0" i="0" lang="en-US" sz="1800" u="none" cap="none" strike="noStrike">
                <a:solidFill>
                  <a:schemeClr val="dk1"/>
                </a:solidFill>
                <a:latin typeface="Calibri"/>
                <a:ea typeface="Calibri"/>
                <a:cs typeface="Calibri"/>
                <a:sym typeface="Calibri"/>
              </a:rPr>
              <a:t> </a:t>
            </a:r>
            <a:r>
              <a:rPr b="0" i="0" lang="en-US" sz="2000" u="none" cap="none" strike="noStrike">
                <a:solidFill>
                  <a:srgbClr val="000000"/>
                </a:solidFill>
                <a:latin typeface="Calibri"/>
                <a:ea typeface="Calibri"/>
                <a:cs typeface="Calibri"/>
                <a:sym typeface="Calibri"/>
              </a:rPr>
              <a:t>operators/ actions that transform one state to another state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000"/>
              <a:buFont typeface="Arial"/>
              <a:buNone/>
            </a:pPr>
            <a:r>
              <a:rPr b="0" i="0" lang="en-US" sz="2000" u="none" cap="none" strike="noStrike">
                <a:solidFill>
                  <a:srgbClr val="000000"/>
                </a:solidFill>
                <a:latin typeface="Calibri"/>
                <a:ea typeface="Calibri"/>
                <a:cs typeface="Calibri"/>
                <a:sym typeface="Calibri"/>
              </a:rPr>
              <a:t>	G : goal, a set of states. G ⊆ 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000"/>
              <a:buFont typeface="Arial"/>
              <a:buNone/>
            </a:pPr>
            <a:r>
              <a:rPr b="0" i="0" lang="en-US" sz="2000" u="none" cap="none" strike="noStrike">
                <a:solidFill>
                  <a:schemeClr val="hlink"/>
                </a:solidFill>
                <a:latin typeface="Calibri"/>
                <a:ea typeface="Calibri"/>
                <a:cs typeface="Calibri"/>
                <a:sym typeface="Calibri"/>
              </a:rPr>
              <a:t>This sequence of actions is called a solution plan. It is a path from the initial state to a goal state. A </a:t>
            </a:r>
            <a:r>
              <a:rPr b="0" i="1" lang="en-US" sz="2000" u="none" cap="none" strike="noStrike">
                <a:solidFill>
                  <a:schemeClr val="hlink"/>
                </a:solidFill>
                <a:latin typeface="Calibri"/>
                <a:ea typeface="Calibri"/>
                <a:cs typeface="Calibri"/>
                <a:sym typeface="Calibri"/>
              </a:rPr>
              <a:t>plan </a:t>
            </a:r>
            <a:r>
              <a:rPr b="0" i="0" lang="en-US" sz="2000" u="none" cap="none" strike="noStrike">
                <a:solidFill>
                  <a:schemeClr val="hlink"/>
                </a:solidFill>
                <a:latin typeface="Calibri"/>
                <a:ea typeface="Calibri"/>
                <a:cs typeface="Calibri"/>
                <a:sym typeface="Calibri"/>
              </a:rPr>
              <a:t>P is a sequence of actions.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000"/>
              <a:buFont typeface="Arial"/>
              <a:buNone/>
            </a:pPr>
            <a:r>
              <a:rPr b="0" i="0" lang="en-US" sz="2000" u="none" cap="none" strike="noStrike">
                <a:solidFill>
                  <a:srgbClr val="000000"/>
                </a:solidFill>
                <a:latin typeface="Calibri"/>
                <a:ea typeface="Calibri"/>
                <a:cs typeface="Calibri"/>
                <a:sym typeface="Calibri"/>
              </a:rPr>
              <a:t>P = {a</a:t>
            </a:r>
            <a:r>
              <a:rPr b="1" baseline="30000" i="0" lang="en-US" sz="2000" u="none" cap="none" strike="noStrike">
                <a:solidFill>
                  <a:srgbClr val="000000"/>
                </a:solidFill>
                <a:latin typeface="Calibri"/>
                <a:ea typeface="Calibri"/>
                <a:cs typeface="Calibri"/>
                <a:sym typeface="Calibri"/>
              </a:rPr>
              <a:t>0</a:t>
            </a:r>
            <a:r>
              <a:rPr b="0" i="0" lang="en-US" sz="2000" u="none" cap="none" strike="noStrike">
                <a:solidFill>
                  <a:srgbClr val="000000"/>
                </a:solidFill>
                <a:latin typeface="Calibri"/>
                <a:ea typeface="Calibri"/>
                <a:cs typeface="Calibri"/>
                <a:sym typeface="Calibri"/>
              </a:rPr>
              <a:t>, a</a:t>
            </a:r>
            <a:r>
              <a:rPr b="1" baseline="30000" i="0" lang="en-US" sz="2000" u="none" cap="none" strike="noStrike">
                <a:solidFill>
                  <a:srgbClr val="000000"/>
                </a:solidFill>
                <a:latin typeface="Calibri"/>
                <a:ea typeface="Calibri"/>
                <a:cs typeface="Calibri"/>
                <a:sym typeface="Calibri"/>
              </a:rPr>
              <a:t>1</a:t>
            </a:r>
            <a:r>
              <a:rPr b="0" i="0" lang="en-US" sz="2000" u="none" cap="none" strike="noStrike">
                <a:solidFill>
                  <a:srgbClr val="000000"/>
                </a:solidFill>
                <a:latin typeface="Calibri"/>
                <a:ea typeface="Calibri"/>
                <a:cs typeface="Calibri"/>
                <a:sym typeface="Calibri"/>
              </a:rPr>
              <a:t>, … , a</a:t>
            </a:r>
            <a:r>
              <a:rPr b="1" baseline="30000" i="0" lang="en-US" sz="2000" u="none" cap="none" strike="noStrike">
                <a:solidFill>
                  <a:srgbClr val="000000"/>
                </a:solidFill>
                <a:latin typeface="Calibri"/>
                <a:ea typeface="Calibri"/>
                <a:cs typeface="Calibri"/>
                <a:sym typeface="Calibri"/>
              </a:rPr>
              <a:t>N</a:t>
            </a:r>
            <a:r>
              <a:rPr b="0" i="0" lang="en-US" sz="2000" u="none" cap="none" strike="noStrike">
                <a:solidFill>
                  <a:srgbClr val="000000"/>
                </a:solidFill>
                <a:latin typeface="Calibri"/>
                <a:ea typeface="Calibri"/>
                <a:cs typeface="Calibri"/>
                <a:sym typeface="Calibri"/>
              </a:rPr>
              <a:t>} which leads to traversing a number of states {s</a:t>
            </a:r>
            <a:r>
              <a:rPr b="1" baseline="30000" i="0" lang="en-US" sz="2000" u="none" cap="none" strike="noStrike">
                <a:solidFill>
                  <a:srgbClr val="000000"/>
                </a:solidFill>
                <a:latin typeface="Calibri"/>
                <a:ea typeface="Calibri"/>
                <a:cs typeface="Calibri"/>
                <a:sym typeface="Calibri"/>
              </a:rPr>
              <a:t>0</a:t>
            </a:r>
            <a:r>
              <a:rPr b="0" i="0" lang="en-US" sz="2000" u="none" cap="none" strike="noStrike">
                <a:solidFill>
                  <a:srgbClr val="000000"/>
                </a:solidFill>
                <a:latin typeface="Calibri"/>
                <a:ea typeface="Calibri"/>
                <a:cs typeface="Calibri"/>
                <a:sym typeface="Calibri"/>
              </a:rPr>
              <a:t>, s</a:t>
            </a:r>
            <a:r>
              <a:rPr b="1" baseline="30000" i="0" lang="en-US" sz="2000" u="none" cap="none" strike="noStrike">
                <a:solidFill>
                  <a:srgbClr val="000000"/>
                </a:solidFill>
                <a:latin typeface="Calibri"/>
                <a:ea typeface="Calibri"/>
                <a:cs typeface="Calibri"/>
                <a:sym typeface="Calibri"/>
              </a:rPr>
              <a:t>1</a:t>
            </a:r>
            <a:r>
              <a:rPr b="0" i="0" lang="en-US" sz="2000" u="none" cap="none" strike="noStrike">
                <a:solidFill>
                  <a:srgbClr val="000000"/>
                </a:solidFill>
                <a:latin typeface="Calibri"/>
                <a:ea typeface="Calibri"/>
                <a:cs typeface="Calibri"/>
                <a:sym typeface="Calibri"/>
              </a:rPr>
              <a:t>, … , s</a:t>
            </a:r>
            <a:r>
              <a:rPr b="1" baseline="30000" i="0" lang="en-US" sz="2000" u="none" cap="none" strike="noStrike">
                <a:solidFill>
                  <a:srgbClr val="000000"/>
                </a:solidFill>
                <a:latin typeface="Calibri"/>
                <a:ea typeface="Calibri"/>
                <a:cs typeface="Calibri"/>
                <a:sym typeface="Calibri"/>
              </a:rPr>
              <a:t>N+1</a:t>
            </a:r>
            <a:r>
              <a:rPr b="0" i="0" lang="en-US" sz="2000" u="none" cap="none" strike="noStrike">
                <a:solidFill>
                  <a:srgbClr val="000000"/>
                </a:solidFill>
                <a:latin typeface="Calibri"/>
                <a:ea typeface="Calibri"/>
                <a:cs typeface="Calibri"/>
                <a:sym typeface="Calibri"/>
              </a:rPr>
              <a:t>∈G}.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000"/>
              <a:buFont typeface="Arial"/>
              <a:buNone/>
            </a:pPr>
            <a:r>
              <a:rPr b="0" i="0" lang="en-US" sz="2000" u="none" cap="none" strike="noStrike">
                <a:solidFill>
                  <a:schemeClr val="hlink"/>
                </a:solidFill>
                <a:latin typeface="Calibri"/>
                <a:ea typeface="Calibri"/>
                <a:cs typeface="Calibri"/>
                <a:sym typeface="Calibri"/>
              </a:rPr>
              <a:t>A sequence of states is called a path. The cost of a path is a positive number. In many cases the path cost is computed by taking the sum of the costs of each action.</a:t>
            </a:r>
            <a:r>
              <a:rPr b="0" i="0" lang="en-US" sz="20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703" name="Google Shape;703;p58"/>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59"/>
          <p:cNvSpPr txBox="1"/>
          <p:nvPr>
            <p:ph type="title"/>
          </p:nvPr>
        </p:nvSpPr>
        <p:spPr>
          <a:xfrm>
            <a:off x="1066800" y="274638"/>
            <a:ext cx="7620000" cy="7159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solidFill>
                  <a:srgbClr val="7030A0"/>
                </a:solidFill>
              </a:rPr>
              <a:t>Representation of search problems </a:t>
            </a:r>
            <a:endParaRPr/>
          </a:p>
        </p:txBody>
      </p:sp>
      <p:sp>
        <p:nvSpPr>
          <p:cNvPr id="709" name="Google Shape;709;p59"/>
          <p:cNvSpPr/>
          <p:nvPr/>
        </p:nvSpPr>
        <p:spPr>
          <a:xfrm>
            <a:off x="381000" y="1557338"/>
            <a:ext cx="8534400" cy="26781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 search problem is represented using a directed graph.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2" marL="91440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The states are represented as nodes. </a:t>
            </a:r>
            <a:endParaRPr b="0" i="0" sz="1400" u="none" cap="none" strike="noStrike">
              <a:solidFill>
                <a:srgbClr val="000000"/>
              </a:solidFill>
              <a:latin typeface="Arial"/>
              <a:ea typeface="Arial"/>
              <a:cs typeface="Arial"/>
              <a:sym typeface="Arial"/>
            </a:endParaRPr>
          </a:p>
          <a:p>
            <a:pPr indent="0" lvl="2" marL="914400" marR="0" rtl="0" algn="l">
              <a:lnSpc>
                <a:spcPct val="100000"/>
              </a:lnSpc>
              <a:spcBef>
                <a:spcPts val="90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2" marL="91440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The allowed actions are represented as arcs. </a:t>
            </a:r>
            <a:endParaRPr b="0" i="0" sz="1400" u="none" cap="none" strike="noStrike">
              <a:solidFill>
                <a:srgbClr val="000000"/>
              </a:solidFill>
              <a:latin typeface="Arial"/>
              <a:ea typeface="Arial"/>
              <a:cs typeface="Arial"/>
              <a:sym typeface="Arial"/>
            </a:endParaRPr>
          </a:p>
        </p:txBody>
      </p:sp>
      <p:pic>
        <p:nvPicPr>
          <p:cNvPr id="710" name="Google Shape;710;p59"/>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6"/>
          <p:cNvSpPr txBox="1"/>
          <p:nvPr>
            <p:ph type="title"/>
          </p:nvPr>
        </p:nvSpPr>
        <p:spPr>
          <a:xfrm>
            <a:off x="1447800" y="990600"/>
            <a:ext cx="4724400" cy="63976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45751"/>
              <a:buNone/>
            </a:pPr>
            <a:r>
              <a:rPr lang="en-US" sz="3400"/>
              <a:t>The Turing Test</a:t>
            </a:r>
            <a:br>
              <a:rPr lang="en-US" sz="2900"/>
            </a:br>
            <a:r>
              <a:rPr lang="en-US" sz="2100"/>
              <a:t>(</a:t>
            </a:r>
            <a:r>
              <a:rPr lang="en-US" sz="2100" u="sng">
                <a:solidFill>
                  <a:schemeClr val="hlink"/>
                </a:solidFill>
                <a:hlinkClick r:id="rId3"/>
              </a:rPr>
              <a:t>Can Machine think? A. M. Turing, 1950)</a:t>
            </a:r>
            <a:endParaRPr sz="2100"/>
          </a:p>
        </p:txBody>
      </p:sp>
      <p:sp>
        <p:nvSpPr>
          <p:cNvPr id="172" name="Google Shape;172;p6"/>
          <p:cNvSpPr txBox="1"/>
          <p:nvPr>
            <p:ph idx="1" type="body"/>
          </p:nvPr>
        </p:nvSpPr>
        <p:spPr>
          <a:xfrm>
            <a:off x="457200" y="2070100"/>
            <a:ext cx="4737100" cy="272891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600"/>
              <a:buChar char="•"/>
            </a:pPr>
            <a:r>
              <a:rPr lang="en-US" sz="2600"/>
              <a:t>Requires:</a:t>
            </a:r>
            <a:endParaRPr/>
          </a:p>
          <a:p>
            <a:pPr indent="-285750" lvl="1" marL="742950" rtl="0" algn="l">
              <a:lnSpc>
                <a:spcPct val="100000"/>
              </a:lnSpc>
              <a:spcBef>
                <a:spcPts val="480"/>
              </a:spcBef>
              <a:spcAft>
                <a:spcPts val="0"/>
              </a:spcAft>
              <a:buClr>
                <a:schemeClr val="dk1"/>
              </a:buClr>
              <a:buSzPts val="2400"/>
              <a:buChar char="–"/>
            </a:pPr>
            <a:r>
              <a:rPr lang="en-US" sz="2400"/>
              <a:t>Natural language Processing</a:t>
            </a:r>
            <a:endParaRPr/>
          </a:p>
          <a:p>
            <a:pPr indent="-285750" lvl="1" marL="742950" rtl="0" algn="l">
              <a:lnSpc>
                <a:spcPct val="100000"/>
              </a:lnSpc>
              <a:spcBef>
                <a:spcPts val="480"/>
              </a:spcBef>
              <a:spcAft>
                <a:spcPts val="0"/>
              </a:spcAft>
              <a:buClr>
                <a:schemeClr val="dk1"/>
              </a:buClr>
              <a:buSzPts val="2400"/>
              <a:buChar char="–"/>
            </a:pPr>
            <a:r>
              <a:rPr lang="en-US" sz="2400"/>
              <a:t>Knowledge representation</a:t>
            </a:r>
            <a:endParaRPr/>
          </a:p>
          <a:p>
            <a:pPr indent="-285750" lvl="1" marL="742950" rtl="0" algn="l">
              <a:lnSpc>
                <a:spcPct val="100000"/>
              </a:lnSpc>
              <a:spcBef>
                <a:spcPts val="480"/>
              </a:spcBef>
              <a:spcAft>
                <a:spcPts val="0"/>
              </a:spcAft>
              <a:buClr>
                <a:schemeClr val="dk1"/>
              </a:buClr>
              <a:buSzPts val="2400"/>
              <a:buChar char="–"/>
            </a:pPr>
            <a:r>
              <a:rPr lang="en-US" sz="2400"/>
              <a:t>Automated reasoning</a:t>
            </a:r>
            <a:endParaRPr/>
          </a:p>
          <a:p>
            <a:pPr indent="-285750" lvl="1" marL="742950" rtl="0" algn="l">
              <a:lnSpc>
                <a:spcPct val="100000"/>
              </a:lnSpc>
              <a:spcBef>
                <a:spcPts val="480"/>
              </a:spcBef>
              <a:spcAft>
                <a:spcPts val="0"/>
              </a:spcAft>
              <a:buClr>
                <a:schemeClr val="dk1"/>
              </a:buClr>
              <a:buSzPts val="2400"/>
              <a:buChar char="–"/>
            </a:pPr>
            <a:r>
              <a:rPr lang="en-US" sz="2400"/>
              <a:t>Machine learning </a:t>
            </a:r>
            <a:endParaRPr/>
          </a:p>
          <a:p>
            <a:pPr indent="-285750" lvl="1" marL="742950" rtl="0" algn="l">
              <a:lnSpc>
                <a:spcPct val="100000"/>
              </a:lnSpc>
              <a:spcBef>
                <a:spcPts val="480"/>
              </a:spcBef>
              <a:spcAft>
                <a:spcPts val="0"/>
              </a:spcAft>
              <a:buClr>
                <a:schemeClr val="dk1"/>
              </a:buClr>
              <a:buSzPts val="2400"/>
              <a:buChar char="–"/>
            </a:pPr>
            <a:r>
              <a:rPr lang="en-US" sz="2400"/>
              <a:t>(vision, robotics) for full test</a:t>
            </a:r>
            <a:endParaRPr/>
          </a:p>
          <a:p>
            <a:pPr indent="-285750" lvl="1" marL="742950" rtl="0" algn="l">
              <a:lnSpc>
                <a:spcPct val="100000"/>
              </a:lnSpc>
              <a:spcBef>
                <a:spcPts val="480"/>
              </a:spcBef>
              <a:spcAft>
                <a:spcPts val="0"/>
              </a:spcAft>
              <a:buClr>
                <a:schemeClr val="dk1"/>
              </a:buClr>
              <a:buSzPts val="2400"/>
              <a:buFont typeface="Noto Sans Symbols"/>
              <a:buNone/>
            </a:pPr>
            <a:r>
              <a:t/>
            </a:r>
            <a:endParaRPr sz="2400"/>
          </a:p>
          <a:p>
            <a:pPr indent="-285750" lvl="1" marL="742950" rtl="0" algn="l">
              <a:lnSpc>
                <a:spcPct val="100000"/>
              </a:lnSpc>
              <a:spcBef>
                <a:spcPts val="480"/>
              </a:spcBef>
              <a:spcAft>
                <a:spcPts val="0"/>
              </a:spcAft>
              <a:buClr>
                <a:schemeClr val="dk1"/>
              </a:buClr>
              <a:buSzPts val="2400"/>
              <a:buFont typeface="Noto Sans Symbols"/>
              <a:buNone/>
            </a:pPr>
            <a:r>
              <a:t/>
            </a:r>
            <a:endParaRPr sz="2400"/>
          </a:p>
          <a:p>
            <a:pPr indent="-285750" lvl="1" marL="742950" rtl="0" algn="l">
              <a:lnSpc>
                <a:spcPct val="100000"/>
              </a:lnSpc>
              <a:spcBef>
                <a:spcPts val="480"/>
              </a:spcBef>
              <a:spcAft>
                <a:spcPts val="0"/>
              </a:spcAft>
              <a:buClr>
                <a:schemeClr val="dk1"/>
              </a:buClr>
              <a:buSzPts val="2400"/>
              <a:buFont typeface="Noto Sans Symbols"/>
              <a:buNone/>
            </a:pPr>
            <a:r>
              <a:t/>
            </a:r>
            <a:endParaRPr sz="2400"/>
          </a:p>
        </p:txBody>
      </p:sp>
      <p:pic>
        <p:nvPicPr>
          <p:cNvPr descr="turing test" id="173" name="Google Shape;173;p6"/>
          <p:cNvPicPr preferRelativeResize="0"/>
          <p:nvPr/>
        </p:nvPicPr>
        <p:blipFill rotWithShape="1">
          <a:blip r:embed="rId4">
            <a:alphaModFix/>
          </a:blip>
          <a:srcRect b="0" l="0" r="0" t="0"/>
          <a:stretch/>
        </p:blipFill>
        <p:spPr>
          <a:xfrm>
            <a:off x="5105400" y="2190750"/>
            <a:ext cx="3840163" cy="2433638"/>
          </a:xfrm>
          <a:prstGeom prst="rect">
            <a:avLst/>
          </a:prstGeom>
          <a:noFill/>
          <a:ln>
            <a:noFill/>
          </a:ln>
        </p:spPr>
      </p:pic>
      <p:pic>
        <p:nvPicPr>
          <p:cNvPr id="174" name="Google Shape;174;p6"/>
          <p:cNvPicPr preferRelativeResize="0"/>
          <p:nvPr/>
        </p:nvPicPr>
        <p:blipFill rotWithShape="1">
          <a:blip r:embed="rId5">
            <a:alphaModFix/>
          </a:blip>
          <a:srcRect b="0" l="0" r="0" t="0"/>
          <a:stretch/>
        </p:blipFill>
        <p:spPr>
          <a:xfrm>
            <a:off x="7727950" y="323850"/>
            <a:ext cx="1004888" cy="1547813"/>
          </a:xfrm>
          <a:prstGeom prst="rect">
            <a:avLst/>
          </a:prstGeom>
          <a:noFill/>
          <a:ln>
            <a:noFill/>
          </a:ln>
        </p:spPr>
      </p:pic>
      <p:sp>
        <p:nvSpPr>
          <p:cNvPr id="175" name="Google Shape;175;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AI   UNIT-I</a:t>
            </a:r>
            <a:endParaRPr/>
          </a:p>
        </p:txBody>
      </p:sp>
      <p:sp>
        <p:nvSpPr>
          <p:cNvPr id="176" name="Google Shape;176;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177" name="Google Shape;177;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178" name="Google Shape;178;p6"/>
          <p:cNvPicPr preferRelativeResize="0"/>
          <p:nvPr/>
        </p:nvPicPr>
        <p:blipFill rotWithShape="1">
          <a:blip r:embed="rId6">
            <a:alphaModFix/>
          </a:blip>
          <a:srcRect b="0" l="0" r="0" t="0"/>
          <a:stretch/>
        </p:blipFill>
        <p:spPr>
          <a:xfrm>
            <a:off x="0" y="0"/>
            <a:ext cx="1270000" cy="120015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p60"/>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solidFill>
                  <a:srgbClr val="7030A0"/>
                </a:solidFill>
              </a:rPr>
              <a:t>Searching process </a:t>
            </a:r>
            <a:endParaRPr/>
          </a:p>
        </p:txBody>
      </p:sp>
      <p:sp>
        <p:nvSpPr>
          <p:cNvPr id="716" name="Google Shape;716;p60"/>
          <p:cNvSpPr/>
          <p:nvPr/>
        </p:nvSpPr>
        <p:spPr>
          <a:xfrm>
            <a:off x="533400" y="1371600"/>
            <a:ext cx="8153400" cy="46561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Calibri"/>
                <a:ea typeface="Calibri"/>
                <a:cs typeface="Calibri"/>
                <a:sym typeface="Calibri"/>
              </a:rPr>
              <a:t>The steps for generic searching process :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Do until a solution is found or the state space is exhausted.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	</a:t>
            </a:r>
            <a:r>
              <a:rPr b="0" i="0" lang="en-US" sz="1800" u="none" cap="none" strike="noStrike">
                <a:solidFill>
                  <a:srgbClr val="0070C0"/>
                </a:solidFill>
                <a:latin typeface="Calibri"/>
                <a:ea typeface="Calibri"/>
                <a:cs typeface="Calibri"/>
                <a:sym typeface="Calibri"/>
              </a:rPr>
              <a:t>1. Check the current state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70C0"/>
                </a:solidFill>
                <a:latin typeface="Calibri"/>
                <a:ea typeface="Calibri"/>
                <a:cs typeface="Calibri"/>
                <a:sym typeface="Calibri"/>
              </a:rPr>
              <a:t>	2. Execute allowable actions to find the successor states.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70C0"/>
                </a:solidFill>
                <a:latin typeface="Calibri"/>
                <a:ea typeface="Calibri"/>
                <a:cs typeface="Calibri"/>
                <a:sym typeface="Calibri"/>
              </a:rPr>
              <a:t>	3. Pick one of the new states.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70C0"/>
                </a:solidFill>
                <a:latin typeface="Calibri"/>
                <a:ea typeface="Calibri"/>
                <a:cs typeface="Calibri"/>
                <a:sym typeface="Calibri"/>
              </a:rPr>
              <a:t>	4. Check if the new state is a solution state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90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If it is not, the new state becomes the current state and the process is repeated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717" name="Google Shape;717;p60"/>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61"/>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solidFill>
                  <a:srgbClr val="7030A0"/>
                </a:solidFill>
              </a:rPr>
              <a:t>Examples </a:t>
            </a:r>
            <a:endParaRPr/>
          </a:p>
        </p:txBody>
      </p:sp>
      <p:sp>
        <p:nvSpPr>
          <p:cNvPr id="723" name="Google Shape;723;p61"/>
          <p:cNvSpPr/>
          <p:nvPr/>
        </p:nvSpPr>
        <p:spPr>
          <a:xfrm>
            <a:off x="1143000" y="1752600"/>
            <a:ext cx="39814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Illustration of a search process </a:t>
            </a:r>
            <a:endParaRPr b="0" i="0" sz="1400" u="none" cap="none" strike="noStrike">
              <a:solidFill>
                <a:srgbClr val="000000"/>
              </a:solidFill>
              <a:latin typeface="Arial"/>
              <a:ea typeface="Arial"/>
              <a:cs typeface="Arial"/>
              <a:sym typeface="Arial"/>
            </a:endParaRPr>
          </a:p>
        </p:txBody>
      </p:sp>
      <p:pic>
        <p:nvPicPr>
          <p:cNvPr id="724" name="Google Shape;724;p61"/>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62"/>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solidFill>
                  <a:srgbClr val="7030A0"/>
                </a:solidFill>
              </a:rPr>
              <a:t>Example problem: Pegs and Disks problem </a:t>
            </a:r>
            <a:endParaRPr/>
          </a:p>
        </p:txBody>
      </p:sp>
      <p:sp>
        <p:nvSpPr>
          <p:cNvPr id="730" name="Google Shape;730;p62"/>
          <p:cNvSpPr/>
          <p:nvPr/>
        </p:nvSpPr>
        <p:spPr>
          <a:xfrm>
            <a:off x="457200" y="2620963"/>
            <a:ext cx="2255838"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The initial state </a:t>
            </a:r>
            <a:endParaRPr b="0" i="0" sz="1400" u="none" cap="none" strike="noStrike">
              <a:solidFill>
                <a:srgbClr val="000000"/>
              </a:solidFill>
              <a:latin typeface="Arial"/>
              <a:ea typeface="Arial"/>
              <a:cs typeface="Arial"/>
              <a:sym typeface="Arial"/>
            </a:endParaRPr>
          </a:p>
        </p:txBody>
      </p:sp>
      <p:pic>
        <p:nvPicPr>
          <p:cNvPr id="731" name="Google Shape;731;p62"/>
          <p:cNvPicPr preferRelativeResize="0"/>
          <p:nvPr/>
        </p:nvPicPr>
        <p:blipFill rotWithShape="1">
          <a:blip r:embed="rId3">
            <a:alphaModFix/>
          </a:blip>
          <a:srcRect b="0" l="0" r="0" t="0"/>
          <a:stretch/>
        </p:blipFill>
        <p:spPr>
          <a:xfrm>
            <a:off x="3810000" y="2103438"/>
            <a:ext cx="4668838" cy="1495425"/>
          </a:xfrm>
          <a:prstGeom prst="rect">
            <a:avLst/>
          </a:prstGeom>
          <a:noFill/>
          <a:ln>
            <a:noFill/>
          </a:ln>
        </p:spPr>
      </p:pic>
      <p:pic>
        <p:nvPicPr>
          <p:cNvPr id="732" name="Google Shape;732;p62"/>
          <p:cNvPicPr preferRelativeResize="0"/>
          <p:nvPr/>
        </p:nvPicPr>
        <p:blipFill rotWithShape="1">
          <a:blip r:embed="rId4">
            <a:alphaModFix/>
          </a:blip>
          <a:srcRect b="0" l="0" r="0" t="0"/>
          <a:stretch/>
        </p:blipFill>
        <p:spPr>
          <a:xfrm>
            <a:off x="3810000" y="4343400"/>
            <a:ext cx="4668838" cy="1495425"/>
          </a:xfrm>
          <a:prstGeom prst="rect">
            <a:avLst/>
          </a:prstGeom>
          <a:noFill/>
          <a:ln>
            <a:noFill/>
          </a:ln>
        </p:spPr>
      </p:pic>
      <p:sp>
        <p:nvSpPr>
          <p:cNvPr id="733" name="Google Shape;733;p62"/>
          <p:cNvSpPr/>
          <p:nvPr/>
        </p:nvSpPr>
        <p:spPr>
          <a:xfrm>
            <a:off x="252413" y="4665663"/>
            <a:ext cx="3328987" cy="762000"/>
          </a:xfrm>
          <a:prstGeom prst="rect">
            <a:avLst/>
          </a:prstGeom>
          <a:solidFill>
            <a:schemeClr val="accent1"/>
          </a:solid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Goal State</a:t>
            </a:r>
            <a:endParaRPr b="0" i="0" sz="1400" u="none" cap="none" strike="noStrike">
              <a:solidFill>
                <a:srgbClr val="000000"/>
              </a:solidFill>
              <a:latin typeface="Arial"/>
              <a:ea typeface="Arial"/>
              <a:cs typeface="Arial"/>
              <a:sym typeface="Arial"/>
            </a:endParaRPr>
          </a:p>
        </p:txBody>
      </p:sp>
      <p:pic>
        <p:nvPicPr>
          <p:cNvPr id="734" name="Google Shape;734;p62"/>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63"/>
          <p:cNvSpPr txBox="1"/>
          <p:nvPr>
            <p:ph type="title"/>
          </p:nvPr>
        </p:nvSpPr>
        <p:spPr>
          <a:xfrm>
            <a:off x="0" y="304800"/>
            <a:ext cx="8915400" cy="381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solidFill>
                  <a:srgbClr val="7030A0"/>
                </a:solidFill>
              </a:rPr>
              <a:t>Example problem: Pegs and Disks problem </a:t>
            </a:r>
            <a:endParaRPr sz="3200">
              <a:solidFill>
                <a:srgbClr val="000000"/>
              </a:solidFill>
            </a:endParaRPr>
          </a:p>
        </p:txBody>
      </p:sp>
      <p:sp>
        <p:nvSpPr>
          <p:cNvPr id="740" name="Google Shape;740;p63"/>
          <p:cNvSpPr/>
          <p:nvPr/>
        </p:nvSpPr>
        <p:spPr>
          <a:xfrm>
            <a:off x="152400" y="3033713"/>
            <a:ext cx="2859088"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Step 1: Move A → C </a:t>
            </a:r>
            <a:endParaRPr b="0" i="0" sz="1400" u="none" cap="none" strike="noStrike">
              <a:solidFill>
                <a:srgbClr val="000000"/>
              </a:solidFill>
              <a:latin typeface="Arial"/>
              <a:ea typeface="Arial"/>
              <a:cs typeface="Arial"/>
              <a:sym typeface="Arial"/>
            </a:endParaRPr>
          </a:p>
        </p:txBody>
      </p:sp>
      <p:pic>
        <p:nvPicPr>
          <p:cNvPr id="741" name="Google Shape;741;p63"/>
          <p:cNvPicPr preferRelativeResize="0"/>
          <p:nvPr/>
        </p:nvPicPr>
        <p:blipFill rotWithShape="1">
          <a:blip r:embed="rId3">
            <a:alphaModFix/>
          </a:blip>
          <a:srcRect b="0" l="0" r="0" t="0"/>
          <a:stretch/>
        </p:blipFill>
        <p:spPr>
          <a:xfrm>
            <a:off x="4038600" y="2514600"/>
            <a:ext cx="4668838" cy="1495425"/>
          </a:xfrm>
          <a:prstGeom prst="rect">
            <a:avLst/>
          </a:prstGeom>
          <a:noFill/>
          <a:ln>
            <a:noFill/>
          </a:ln>
        </p:spPr>
      </p:pic>
      <p:sp>
        <p:nvSpPr>
          <p:cNvPr id="742" name="Google Shape;742;p63"/>
          <p:cNvSpPr/>
          <p:nvPr/>
        </p:nvSpPr>
        <p:spPr>
          <a:xfrm>
            <a:off x="152400" y="5029200"/>
            <a:ext cx="2859088"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Step 2: Move A → B </a:t>
            </a:r>
            <a:endParaRPr b="0" i="0" sz="1400" u="none" cap="none" strike="noStrike">
              <a:solidFill>
                <a:srgbClr val="000000"/>
              </a:solidFill>
              <a:latin typeface="Arial"/>
              <a:ea typeface="Arial"/>
              <a:cs typeface="Arial"/>
              <a:sym typeface="Arial"/>
            </a:endParaRPr>
          </a:p>
        </p:txBody>
      </p:sp>
      <p:pic>
        <p:nvPicPr>
          <p:cNvPr id="743" name="Google Shape;743;p63"/>
          <p:cNvPicPr preferRelativeResize="0"/>
          <p:nvPr/>
        </p:nvPicPr>
        <p:blipFill rotWithShape="1">
          <a:blip r:embed="rId4">
            <a:alphaModFix/>
          </a:blip>
          <a:srcRect b="0" l="0" r="0" t="0"/>
          <a:stretch/>
        </p:blipFill>
        <p:spPr>
          <a:xfrm>
            <a:off x="4038600" y="5029200"/>
            <a:ext cx="4668838" cy="1495425"/>
          </a:xfrm>
          <a:prstGeom prst="rect">
            <a:avLst/>
          </a:prstGeom>
          <a:noFill/>
          <a:ln>
            <a:noFill/>
          </a:ln>
        </p:spPr>
      </p:pic>
      <p:sp>
        <p:nvSpPr>
          <p:cNvPr id="744" name="Google Shape;744;p63"/>
          <p:cNvSpPr/>
          <p:nvPr/>
        </p:nvSpPr>
        <p:spPr>
          <a:xfrm>
            <a:off x="152400" y="1314450"/>
            <a:ext cx="8763000" cy="8302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Now we will describe a sequence of actions that can be applied on the initial state. </a:t>
            </a:r>
            <a:endParaRPr b="0" i="0" sz="1800" u="none" cap="none" strike="noStrike">
              <a:solidFill>
                <a:schemeClr val="dk1"/>
              </a:solidFill>
              <a:latin typeface="Calibri"/>
              <a:ea typeface="Calibri"/>
              <a:cs typeface="Calibri"/>
              <a:sym typeface="Calibri"/>
            </a:endParaRPr>
          </a:p>
        </p:txBody>
      </p:sp>
      <p:pic>
        <p:nvPicPr>
          <p:cNvPr id="745" name="Google Shape;745;p63"/>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9" name="Shape 749"/>
        <p:cNvGrpSpPr/>
        <p:nvPr/>
      </p:nvGrpSpPr>
      <p:grpSpPr>
        <a:xfrm>
          <a:off x="0" y="0"/>
          <a:ext cx="0" cy="0"/>
          <a:chOff x="0" y="0"/>
          <a:chExt cx="0" cy="0"/>
        </a:xfrm>
      </p:grpSpPr>
      <p:sp>
        <p:nvSpPr>
          <p:cNvPr id="750" name="Google Shape;750;p64"/>
          <p:cNvSpPr txBox="1"/>
          <p:nvPr>
            <p:ph type="title"/>
          </p:nvPr>
        </p:nvSpPr>
        <p:spPr>
          <a:xfrm>
            <a:off x="685800" y="609600"/>
            <a:ext cx="77724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solidFill>
                  <a:srgbClr val="7030A0"/>
                </a:solidFill>
              </a:rPr>
              <a:t>Example problem: Pegs and Disks problem </a:t>
            </a:r>
            <a:endParaRPr sz="3200">
              <a:solidFill>
                <a:srgbClr val="000000"/>
              </a:solidFill>
            </a:endParaRPr>
          </a:p>
        </p:txBody>
      </p:sp>
      <p:pic>
        <p:nvPicPr>
          <p:cNvPr id="751" name="Google Shape;751;p64"/>
          <p:cNvPicPr preferRelativeResize="0"/>
          <p:nvPr/>
        </p:nvPicPr>
        <p:blipFill rotWithShape="1">
          <a:blip r:embed="rId3">
            <a:alphaModFix/>
          </a:blip>
          <a:srcRect b="0" l="0" r="0" t="0"/>
          <a:stretch/>
        </p:blipFill>
        <p:spPr>
          <a:xfrm>
            <a:off x="3581400" y="2133600"/>
            <a:ext cx="4668838" cy="1495425"/>
          </a:xfrm>
          <a:prstGeom prst="rect">
            <a:avLst/>
          </a:prstGeom>
          <a:noFill/>
          <a:ln>
            <a:noFill/>
          </a:ln>
        </p:spPr>
      </p:pic>
      <p:sp>
        <p:nvSpPr>
          <p:cNvPr id="752" name="Google Shape;752;p64"/>
          <p:cNvSpPr/>
          <p:nvPr/>
        </p:nvSpPr>
        <p:spPr>
          <a:xfrm>
            <a:off x="303213" y="1752600"/>
            <a:ext cx="2852737" cy="4619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Step 3: Move A → C </a:t>
            </a:r>
            <a:endParaRPr b="0" i="0" sz="1800" u="none" cap="none" strike="noStrike">
              <a:solidFill>
                <a:schemeClr val="dk1"/>
              </a:solidFill>
              <a:latin typeface="Calibri"/>
              <a:ea typeface="Calibri"/>
              <a:cs typeface="Calibri"/>
              <a:sym typeface="Calibri"/>
            </a:endParaRPr>
          </a:p>
        </p:txBody>
      </p:sp>
      <p:pic>
        <p:nvPicPr>
          <p:cNvPr id="753" name="Google Shape;753;p64"/>
          <p:cNvPicPr preferRelativeResize="0"/>
          <p:nvPr/>
        </p:nvPicPr>
        <p:blipFill rotWithShape="1">
          <a:blip r:embed="rId4">
            <a:alphaModFix/>
          </a:blip>
          <a:srcRect b="0" l="0" r="0" t="0"/>
          <a:stretch/>
        </p:blipFill>
        <p:spPr>
          <a:xfrm>
            <a:off x="3733800" y="4191000"/>
            <a:ext cx="4960938" cy="1565275"/>
          </a:xfrm>
          <a:prstGeom prst="rect">
            <a:avLst/>
          </a:prstGeom>
          <a:noFill/>
          <a:ln>
            <a:noFill/>
          </a:ln>
        </p:spPr>
      </p:pic>
      <p:sp>
        <p:nvSpPr>
          <p:cNvPr id="754" name="Google Shape;754;p64"/>
          <p:cNvSpPr/>
          <p:nvPr/>
        </p:nvSpPr>
        <p:spPr>
          <a:xfrm>
            <a:off x="533400" y="4572000"/>
            <a:ext cx="2782888"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4: Move B→ A </a:t>
            </a:r>
            <a:endParaRPr b="0" i="0" sz="1400" u="none" cap="none" strike="noStrike">
              <a:solidFill>
                <a:srgbClr val="000000"/>
              </a:solidFill>
              <a:latin typeface="Arial"/>
              <a:ea typeface="Arial"/>
              <a:cs typeface="Arial"/>
              <a:sym typeface="Arial"/>
            </a:endParaRPr>
          </a:p>
        </p:txBody>
      </p:sp>
      <p:pic>
        <p:nvPicPr>
          <p:cNvPr id="755" name="Google Shape;755;p64"/>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p65"/>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solidFill>
                  <a:srgbClr val="7030A0"/>
                </a:solidFill>
              </a:rPr>
              <a:t>Example problem: Pegs and Disks problem </a:t>
            </a:r>
            <a:endParaRPr sz="3200"/>
          </a:p>
        </p:txBody>
      </p:sp>
      <p:sp>
        <p:nvSpPr>
          <p:cNvPr id="761" name="Google Shape;761;p65"/>
          <p:cNvSpPr txBox="1"/>
          <p:nvPr>
            <p:ph idx="1" type="body"/>
          </p:nvPr>
        </p:nvSpPr>
        <p:spPr>
          <a:xfrm>
            <a:off x="304800" y="1554163"/>
            <a:ext cx="4267200" cy="4525962"/>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Char char="•"/>
            </a:pPr>
            <a:r>
              <a:rPr lang="en-US" sz="2800"/>
              <a:t>Step 5: Move C → B </a:t>
            </a:r>
            <a:endParaRPr/>
          </a:p>
        </p:txBody>
      </p:sp>
      <p:pic>
        <p:nvPicPr>
          <p:cNvPr id="762" name="Google Shape;762;p65"/>
          <p:cNvPicPr preferRelativeResize="0"/>
          <p:nvPr>
            <p:ph idx="2" type="body"/>
          </p:nvPr>
        </p:nvPicPr>
        <p:blipFill rotWithShape="1">
          <a:blip r:embed="rId3">
            <a:alphaModFix/>
          </a:blip>
          <a:srcRect b="0" l="0" r="0" t="0"/>
          <a:stretch/>
        </p:blipFill>
        <p:spPr>
          <a:xfrm>
            <a:off x="4724400" y="1963738"/>
            <a:ext cx="4267200" cy="1366837"/>
          </a:xfrm>
          <a:prstGeom prst="rect">
            <a:avLst/>
          </a:prstGeom>
          <a:noFill/>
          <a:ln>
            <a:noFill/>
          </a:ln>
        </p:spPr>
      </p:pic>
      <p:sp>
        <p:nvSpPr>
          <p:cNvPr id="763" name="Google Shape;763;p65"/>
          <p:cNvSpPr/>
          <p:nvPr/>
        </p:nvSpPr>
        <p:spPr>
          <a:xfrm>
            <a:off x="381000" y="3962400"/>
            <a:ext cx="2859088"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6: Move A → B </a:t>
            </a:r>
            <a:endParaRPr b="0" i="0" sz="1400" u="none" cap="none" strike="noStrike">
              <a:solidFill>
                <a:srgbClr val="000000"/>
              </a:solidFill>
              <a:latin typeface="Arial"/>
              <a:ea typeface="Arial"/>
              <a:cs typeface="Arial"/>
              <a:sym typeface="Arial"/>
            </a:endParaRPr>
          </a:p>
        </p:txBody>
      </p:sp>
      <p:pic>
        <p:nvPicPr>
          <p:cNvPr id="764" name="Google Shape;764;p65"/>
          <p:cNvPicPr preferRelativeResize="0"/>
          <p:nvPr>
            <p:ph idx="3" type="body"/>
          </p:nvPr>
        </p:nvPicPr>
        <p:blipFill rotWithShape="1">
          <a:blip r:embed="rId4">
            <a:alphaModFix/>
          </a:blip>
          <a:srcRect b="0" l="0" r="0" t="0"/>
          <a:stretch/>
        </p:blipFill>
        <p:spPr>
          <a:xfrm>
            <a:off x="4267200" y="4495800"/>
            <a:ext cx="4267200" cy="1366838"/>
          </a:xfrm>
          <a:prstGeom prst="rect">
            <a:avLst/>
          </a:prstGeom>
          <a:noFill/>
          <a:ln>
            <a:noFill/>
          </a:ln>
        </p:spPr>
      </p:pic>
      <p:pic>
        <p:nvPicPr>
          <p:cNvPr id="765" name="Google Shape;765;p65"/>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66"/>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solidFill>
                  <a:srgbClr val="7030A0"/>
                </a:solidFill>
              </a:rPr>
              <a:t>Example problem: Pegs and Disks problem </a:t>
            </a:r>
            <a:endParaRPr sz="3200"/>
          </a:p>
        </p:txBody>
      </p:sp>
      <p:sp>
        <p:nvSpPr>
          <p:cNvPr id="771" name="Google Shape;771;p66"/>
          <p:cNvSpPr txBox="1"/>
          <p:nvPr>
            <p:ph idx="1" type="body"/>
          </p:nvPr>
        </p:nvSpPr>
        <p:spPr>
          <a:xfrm>
            <a:off x="304800" y="1554163"/>
            <a:ext cx="4267200" cy="4525962"/>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Char char="•"/>
            </a:pPr>
            <a:r>
              <a:rPr lang="en-US" sz="2800"/>
              <a:t>Step 7: Move C→ B </a:t>
            </a:r>
            <a:endParaRPr/>
          </a:p>
        </p:txBody>
      </p:sp>
      <p:pic>
        <p:nvPicPr>
          <p:cNvPr id="772" name="Google Shape;772;p66"/>
          <p:cNvPicPr preferRelativeResize="0"/>
          <p:nvPr>
            <p:ph idx="2" type="body"/>
          </p:nvPr>
        </p:nvPicPr>
        <p:blipFill rotWithShape="1">
          <a:blip r:embed="rId3">
            <a:alphaModFix/>
          </a:blip>
          <a:srcRect b="0" l="0" r="0" t="0"/>
          <a:stretch/>
        </p:blipFill>
        <p:spPr>
          <a:xfrm>
            <a:off x="2209800" y="2965450"/>
            <a:ext cx="5715000" cy="1830388"/>
          </a:xfrm>
          <a:prstGeom prst="rect">
            <a:avLst/>
          </a:prstGeom>
          <a:noFill/>
          <a:ln>
            <a:noFill/>
          </a:ln>
        </p:spPr>
      </p:pic>
      <p:pic>
        <p:nvPicPr>
          <p:cNvPr id="773" name="Google Shape;773;p66"/>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67"/>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solidFill>
                  <a:srgbClr val="7030A0"/>
                </a:solidFill>
              </a:rPr>
              <a:t>Example problem: Pegs and Disks problem </a:t>
            </a:r>
            <a:endParaRPr/>
          </a:p>
        </p:txBody>
      </p:sp>
      <p:pic>
        <p:nvPicPr>
          <p:cNvPr descr="ProbSolvMethods1" id="779" name="Google Shape;779;p67"/>
          <p:cNvPicPr preferRelativeResize="0"/>
          <p:nvPr/>
        </p:nvPicPr>
        <p:blipFill rotWithShape="1">
          <a:blip r:embed="rId3">
            <a:alphaModFix/>
          </a:blip>
          <a:srcRect b="0" l="0" r="0" t="0"/>
          <a:stretch/>
        </p:blipFill>
        <p:spPr>
          <a:xfrm>
            <a:off x="909638" y="1981200"/>
            <a:ext cx="6748462" cy="3276600"/>
          </a:xfrm>
          <a:prstGeom prst="rect">
            <a:avLst/>
          </a:prstGeom>
          <a:noFill/>
          <a:ln>
            <a:noFill/>
          </a:ln>
        </p:spPr>
      </p:pic>
      <p:pic>
        <p:nvPicPr>
          <p:cNvPr id="780" name="Google Shape;780;p67"/>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68"/>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SzPct val="55554"/>
              <a:buNone/>
            </a:pPr>
            <a:r>
              <a:rPr lang="en-US">
                <a:solidFill>
                  <a:srgbClr val="7030A0"/>
                </a:solidFill>
              </a:rPr>
              <a:t>Search </a:t>
            </a:r>
            <a:br>
              <a:rPr lang="en-US">
                <a:solidFill>
                  <a:srgbClr val="7030A0"/>
                </a:solidFill>
              </a:rPr>
            </a:br>
            <a:endParaRPr>
              <a:solidFill>
                <a:srgbClr val="7030A0"/>
              </a:solidFill>
            </a:endParaRPr>
          </a:p>
        </p:txBody>
      </p:sp>
      <p:sp>
        <p:nvSpPr>
          <p:cNvPr id="786" name="Google Shape;786;p68"/>
          <p:cNvSpPr/>
          <p:nvPr/>
        </p:nvSpPr>
        <p:spPr>
          <a:xfrm>
            <a:off x="533400" y="1350963"/>
            <a:ext cx="8305800" cy="37861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Searching through a state space involves the following: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C00000"/>
              </a:solidFill>
              <a:latin typeface="Calibri"/>
              <a:ea typeface="Calibri"/>
              <a:cs typeface="Calibri"/>
              <a:sym typeface="Calibri"/>
            </a:endParaRPr>
          </a:p>
          <a:p>
            <a:pPr indent="-457200" lvl="1" marL="914400" marR="0" rtl="0" algn="l">
              <a:lnSpc>
                <a:spcPct val="100000"/>
              </a:lnSpc>
              <a:spcBef>
                <a:spcPts val="0"/>
              </a:spcBef>
              <a:spcAft>
                <a:spcPts val="0"/>
              </a:spcAft>
              <a:buClr>
                <a:srgbClr val="C00000"/>
              </a:buClr>
              <a:buSzPts val="1800"/>
              <a:buFont typeface="Libre Franklin Medium"/>
              <a:buAutoNum type="arabicPeriod"/>
            </a:pPr>
            <a:r>
              <a:rPr b="0" i="0" lang="en-US" sz="1800" u="none" cap="none" strike="noStrike">
                <a:solidFill>
                  <a:srgbClr val="C00000"/>
                </a:solidFill>
                <a:latin typeface="Calibri"/>
                <a:ea typeface="Calibri"/>
                <a:cs typeface="Calibri"/>
                <a:sym typeface="Calibri"/>
              </a:rPr>
              <a:t>A set of states </a:t>
            </a:r>
            <a:endParaRPr b="0" i="0" sz="1400" u="none" cap="none" strike="noStrike">
              <a:solidFill>
                <a:srgbClr val="000000"/>
              </a:solidFill>
              <a:latin typeface="Arial"/>
              <a:ea typeface="Arial"/>
              <a:cs typeface="Arial"/>
              <a:sym typeface="Arial"/>
            </a:endParaRPr>
          </a:p>
          <a:p>
            <a:pPr indent="-457200" lvl="1" marL="914400" marR="0" rtl="0" algn="l">
              <a:lnSpc>
                <a:spcPct val="100000"/>
              </a:lnSpc>
              <a:spcBef>
                <a:spcPts val="0"/>
              </a:spcBef>
              <a:spcAft>
                <a:spcPts val="0"/>
              </a:spcAft>
              <a:buClr>
                <a:srgbClr val="C00000"/>
              </a:buClr>
              <a:buSzPts val="1800"/>
              <a:buFont typeface="Libre Franklin Medium"/>
              <a:buAutoNum type="arabicPeriod"/>
            </a:pPr>
            <a:r>
              <a:rPr b="0" i="0" lang="en-US" sz="1800" u="none" cap="none" strike="noStrike">
                <a:solidFill>
                  <a:srgbClr val="C00000"/>
                </a:solidFill>
                <a:latin typeface="Calibri"/>
                <a:ea typeface="Calibri"/>
                <a:cs typeface="Calibri"/>
                <a:sym typeface="Calibri"/>
              </a:rPr>
              <a:t> Operators and their costs </a:t>
            </a:r>
            <a:endParaRPr b="0" i="0" sz="1400" u="none" cap="none" strike="noStrike">
              <a:solidFill>
                <a:srgbClr val="000000"/>
              </a:solidFill>
              <a:latin typeface="Arial"/>
              <a:ea typeface="Arial"/>
              <a:cs typeface="Arial"/>
              <a:sym typeface="Arial"/>
            </a:endParaRPr>
          </a:p>
          <a:p>
            <a:pPr indent="-457200" lvl="1" marL="914400" marR="0" rtl="0" algn="l">
              <a:lnSpc>
                <a:spcPct val="100000"/>
              </a:lnSpc>
              <a:spcBef>
                <a:spcPts val="0"/>
              </a:spcBef>
              <a:spcAft>
                <a:spcPts val="0"/>
              </a:spcAft>
              <a:buClr>
                <a:srgbClr val="C00000"/>
              </a:buClr>
              <a:buSzPts val="1800"/>
              <a:buFont typeface="Libre Franklin Medium"/>
              <a:buAutoNum type="arabicPeriod"/>
            </a:pPr>
            <a:r>
              <a:rPr b="0" i="0" lang="en-US" sz="1800" u="none" cap="none" strike="noStrike">
                <a:solidFill>
                  <a:srgbClr val="C00000"/>
                </a:solidFill>
                <a:latin typeface="Calibri"/>
                <a:ea typeface="Calibri"/>
                <a:cs typeface="Calibri"/>
                <a:sym typeface="Calibri"/>
              </a:rPr>
              <a:t> Start state </a:t>
            </a:r>
            <a:endParaRPr b="0" i="0" sz="1400" u="none" cap="none" strike="noStrike">
              <a:solidFill>
                <a:srgbClr val="000000"/>
              </a:solidFill>
              <a:latin typeface="Arial"/>
              <a:ea typeface="Arial"/>
              <a:cs typeface="Arial"/>
              <a:sym typeface="Arial"/>
            </a:endParaRPr>
          </a:p>
          <a:p>
            <a:pPr indent="-457200" lvl="1" marL="914400" marR="0" rtl="0" algn="l">
              <a:lnSpc>
                <a:spcPct val="100000"/>
              </a:lnSpc>
              <a:spcBef>
                <a:spcPts val="0"/>
              </a:spcBef>
              <a:spcAft>
                <a:spcPts val="0"/>
              </a:spcAft>
              <a:buClr>
                <a:srgbClr val="C00000"/>
              </a:buClr>
              <a:buSzPts val="1800"/>
              <a:buFont typeface="Libre Franklin Medium"/>
              <a:buAutoNum type="arabicPeriod"/>
            </a:pPr>
            <a:r>
              <a:rPr b="0" i="0" lang="en-US" sz="1800" u="none" cap="none" strike="noStrike">
                <a:solidFill>
                  <a:srgbClr val="C00000"/>
                </a:solidFill>
                <a:latin typeface="Calibri"/>
                <a:ea typeface="Calibri"/>
                <a:cs typeface="Calibri"/>
                <a:sym typeface="Calibri"/>
              </a:rPr>
              <a:t> A test to check for goal state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We will now outline the basic search algorithm, and then consider various variations of this algorithm. </a:t>
            </a:r>
            <a:endParaRPr b="0" i="0" sz="1400" u="none" cap="none" strike="noStrike">
              <a:solidFill>
                <a:srgbClr val="000000"/>
              </a:solidFill>
              <a:latin typeface="Arial"/>
              <a:ea typeface="Arial"/>
              <a:cs typeface="Arial"/>
              <a:sym typeface="Arial"/>
            </a:endParaRPr>
          </a:p>
        </p:txBody>
      </p:sp>
      <p:pic>
        <p:nvPicPr>
          <p:cNvPr id="787" name="Google Shape;787;p68"/>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69"/>
          <p:cNvSpPr txBox="1"/>
          <p:nvPr>
            <p:ph type="title"/>
          </p:nvPr>
        </p:nvSpPr>
        <p:spPr>
          <a:xfrm>
            <a:off x="457200" y="274638"/>
            <a:ext cx="8229600" cy="4873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600">
                <a:solidFill>
                  <a:srgbClr val="7030A0"/>
                </a:solidFill>
              </a:rPr>
              <a:t>The basic search algorithm </a:t>
            </a:r>
            <a:endParaRPr/>
          </a:p>
        </p:txBody>
      </p:sp>
      <p:sp>
        <p:nvSpPr>
          <p:cNvPr id="793" name="Google Shape;793;p69"/>
          <p:cNvSpPr/>
          <p:nvPr/>
        </p:nvSpPr>
        <p:spPr>
          <a:xfrm>
            <a:off x="500063" y="1219200"/>
            <a:ext cx="8610600" cy="41544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Let L be a list containing the initial state (L= the fringe)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Loop if L is empty return failure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Node 🡨 select (L)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if Node is a goal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then return Node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(the path from initial state to Node)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else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generate all successors of Node, and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merge the newly generated states into 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End Loop 	</a:t>
            </a:r>
            <a:endParaRPr b="0" i="0" sz="1400" u="none" cap="none" strike="noStrike">
              <a:solidFill>
                <a:srgbClr val="000000"/>
              </a:solidFill>
              <a:latin typeface="Arial"/>
              <a:ea typeface="Arial"/>
              <a:cs typeface="Arial"/>
              <a:sym typeface="Arial"/>
            </a:endParaRPr>
          </a:p>
        </p:txBody>
      </p:sp>
      <p:sp>
        <p:nvSpPr>
          <p:cNvPr id="794" name="Google Shape;794;p69"/>
          <p:cNvSpPr/>
          <p:nvPr/>
        </p:nvSpPr>
        <p:spPr>
          <a:xfrm>
            <a:off x="228600" y="5657850"/>
            <a:ext cx="8610600" cy="12001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00000"/>
                </a:solidFill>
                <a:latin typeface="Calibri"/>
                <a:ea typeface="Calibri"/>
                <a:cs typeface="Calibri"/>
                <a:sym typeface="Calibri"/>
              </a:rPr>
              <a:t>In addition the search algorithm maintains a list of nodes called the fringe(open list). The fringe keeps track of the nodes that have been generated but are yet to be explored. </a:t>
            </a:r>
            <a:endParaRPr b="0" i="0" sz="1400" u="none" cap="none" strike="noStrike">
              <a:solidFill>
                <a:srgbClr val="000000"/>
              </a:solidFill>
              <a:latin typeface="Arial"/>
              <a:ea typeface="Arial"/>
              <a:cs typeface="Arial"/>
              <a:sym typeface="Arial"/>
            </a:endParaRPr>
          </a:p>
        </p:txBody>
      </p:sp>
      <p:cxnSp>
        <p:nvCxnSpPr>
          <p:cNvPr id="795" name="Google Shape;795;p69"/>
          <p:cNvCxnSpPr/>
          <p:nvPr/>
        </p:nvCxnSpPr>
        <p:spPr>
          <a:xfrm>
            <a:off x="228600" y="1219200"/>
            <a:ext cx="0" cy="4154488"/>
          </a:xfrm>
          <a:prstGeom prst="straightConnector1">
            <a:avLst/>
          </a:prstGeom>
          <a:noFill/>
          <a:ln cap="flat" cmpd="sng" w="9525">
            <a:solidFill>
              <a:srgbClr val="4A7DBA"/>
            </a:solidFill>
            <a:prstDash val="solid"/>
            <a:round/>
            <a:headEnd len="sm" w="sm" type="none"/>
            <a:tailEnd len="sm" w="sm" type="none"/>
          </a:ln>
        </p:spPr>
      </p:cxnSp>
      <p:cxnSp>
        <p:nvCxnSpPr>
          <p:cNvPr id="796" name="Google Shape;796;p69"/>
          <p:cNvCxnSpPr/>
          <p:nvPr/>
        </p:nvCxnSpPr>
        <p:spPr>
          <a:xfrm>
            <a:off x="228600" y="5373688"/>
            <a:ext cx="8610600" cy="0"/>
          </a:xfrm>
          <a:prstGeom prst="straightConnector1">
            <a:avLst/>
          </a:prstGeom>
          <a:noFill/>
          <a:ln cap="flat" cmpd="sng" w="9525">
            <a:solidFill>
              <a:srgbClr val="4A7DBA"/>
            </a:solidFill>
            <a:prstDash val="solid"/>
            <a:round/>
            <a:headEnd len="sm" w="sm" type="none"/>
            <a:tailEnd len="sm" w="sm" type="none"/>
          </a:ln>
        </p:spPr>
      </p:cxnSp>
      <p:cxnSp>
        <p:nvCxnSpPr>
          <p:cNvPr id="797" name="Google Shape;797;p69"/>
          <p:cNvCxnSpPr/>
          <p:nvPr/>
        </p:nvCxnSpPr>
        <p:spPr>
          <a:xfrm>
            <a:off x="228600" y="1219200"/>
            <a:ext cx="8610600" cy="0"/>
          </a:xfrm>
          <a:prstGeom prst="straightConnector1">
            <a:avLst/>
          </a:prstGeom>
          <a:noFill/>
          <a:ln cap="flat" cmpd="sng" w="9525">
            <a:solidFill>
              <a:srgbClr val="4A7DBA"/>
            </a:solidFill>
            <a:prstDash val="solid"/>
            <a:round/>
            <a:headEnd len="sm" w="sm" type="none"/>
            <a:tailEnd len="sm" w="sm" type="none"/>
          </a:ln>
        </p:spPr>
      </p:cxnSp>
      <p:cxnSp>
        <p:nvCxnSpPr>
          <p:cNvPr id="798" name="Google Shape;798;p69"/>
          <p:cNvCxnSpPr/>
          <p:nvPr/>
        </p:nvCxnSpPr>
        <p:spPr>
          <a:xfrm>
            <a:off x="8839200" y="1219200"/>
            <a:ext cx="0" cy="4154488"/>
          </a:xfrm>
          <a:prstGeom prst="straightConnector1">
            <a:avLst/>
          </a:prstGeom>
          <a:noFill/>
          <a:ln cap="flat" cmpd="sng" w="9525">
            <a:solidFill>
              <a:srgbClr val="4A7DBA"/>
            </a:solidFill>
            <a:prstDash val="solid"/>
            <a:round/>
            <a:headEnd len="sm" w="sm" type="none"/>
            <a:tailEnd len="sm" w="sm" type="none"/>
          </a:ln>
        </p:spPr>
      </p:cxnSp>
      <p:pic>
        <p:nvPicPr>
          <p:cNvPr id="799" name="Google Shape;799;p69"/>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7"/>
          <p:cNvSpPr txBox="1"/>
          <p:nvPr>
            <p:ph type="title"/>
          </p:nvPr>
        </p:nvSpPr>
        <p:spPr>
          <a:xfrm>
            <a:off x="1905000" y="533400"/>
            <a:ext cx="5715000" cy="417513"/>
          </a:xfrm>
          <a:prstGeom prst="rect">
            <a:avLst/>
          </a:prstGeom>
          <a:noFill/>
          <a:ln>
            <a:noFill/>
          </a:ln>
        </p:spPr>
        <p:txBody>
          <a:bodyPr anchorCtr="0" anchor="ctr" bIns="44450" lIns="90475" spcFirstLastPara="1" rIns="90475" wrap="square" tIns="44450">
            <a:normAutofit fontScale="90000"/>
          </a:bodyPr>
          <a:lstStyle/>
          <a:p>
            <a:pPr indent="0" lvl="0" marL="0" rtl="0" algn="ctr">
              <a:lnSpc>
                <a:spcPct val="100000"/>
              </a:lnSpc>
              <a:spcBef>
                <a:spcPts val="0"/>
              </a:spcBef>
              <a:spcAft>
                <a:spcPts val="0"/>
              </a:spcAft>
              <a:buSzPct val="55554"/>
              <a:buNone/>
            </a:pPr>
            <a:r>
              <a:rPr b="1" lang="en-US" sz="2800"/>
              <a:t>Acting/Thinking Humanly/Rationally</a:t>
            </a:r>
            <a:endParaRPr/>
          </a:p>
        </p:txBody>
      </p:sp>
      <p:sp>
        <p:nvSpPr>
          <p:cNvPr id="186" name="Google Shape;186;p7"/>
          <p:cNvSpPr txBox="1"/>
          <p:nvPr>
            <p:ph idx="1" type="body"/>
          </p:nvPr>
        </p:nvSpPr>
        <p:spPr>
          <a:xfrm>
            <a:off x="304800" y="1295400"/>
            <a:ext cx="4140200" cy="5181600"/>
          </a:xfrm>
          <a:prstGeom prst="rect">
            <a:avLst/>
          </a:prstGeom>
          <a:noFill/>
          <a:ln>
            <a:noFill/>
          </a:ln>
        </p:spPr>
        <p:txBody>
          <a:bodyPr anchorCtr="0" anchor="t" bIns="44450" lIns="90475" spcFirstLastPara="1" rIns="90475" wrap="square" tIns="44450">
            <a:noAutofit/>
          </a:bodyPr>
          <a:lstStyle/>
          <a:p>
            <a:pPr indent="-342900" lvl="0" marL="342900" rtl="0" algn="l">
              <a:lnSpc>
                <a:spcPct val="90000"/>
              </a:lnSpc>
              <a:spcBef>
                <a:spcPts val="0"/>
              </a:spcBef>
              <a:spcAft>
                <a:spcPts val="0"/>
              </a:spcAft>
              <a:buClr>
                <a:schemeClr val="dk1"/>
              </a:buClr>
              <a:buSzPts val="2400"/>
              <a:buChar char="•"/>
            </a:pPr>
            <a:r>
              <a:rPr lang="en-US" sz="2400"/>
              <a:t>Turing test (1950)</a:t>
            </a:r>
            <a:endParaRPr/>
          </a:p>
          <a:p>
            <a:pPr indent="-342900" lvl="0" marL="342900" rtl="0" algn="l">
              <a:lnSpc>
                <a:spcPct val="90000"/>
              </a:lnSpc>
              <a:spcBef>
                <a:spcPts val="480"/>
              </a:spcBef>
              <a:spcAft>
                <a:spcPts val="0"/>
              </a:spcAft>
              <a:buClr>
                <a:srgbClr val="7030A0"/>
              </a:buClr>
              <a:buSzPts val="2400"/>
              <a:buChar char="•"/>
            </a:pPr>
            <a:r>
              <a:rPr lang="en-US" sz="2400">
                <a:solidFill>
                  <a:srgbClr val="7030A0"/>
                </a:solidFill>
              </a:rPr>
              <a:t>Requires:</a:t>
            </a:r>
            <a:endParaRPr/>
          </a:p>
          <a:p>
            <a:pPr indent="-285750" lvl="1" marL="742950" rtl="0" algn="l">
              <a:lnSpc>
                <a:spcPct val="90000"/>
              </a:lnSpc>
              <a:spcBef>
                <a:spcPts val="400"/>
              </a:spcBef>
              <a:spcAft>
                <a:spcPts val="0"/>
              </a:spcAft>
              <a:buClr>
                <a:schemeClr val="dk1"/>
              </a:buClr>
              <a:buSzPts val="2000"/>
              <a:buChar char="–"/>
            </a:pPr>
            <a:r>
              <a:rPr lang="en-US" sz="2000"/>
              <a:t>Natural language</a:t>
            </a:r>
            <a:endParaRPr/>
          </a:p>
          <a:p>
            <a:pPr indent="-285750" lvl="1" marL="742950" rtl="0" algn="l">
              <a:lnSpc>
                <a:spcPct val="90000"/>
              </a:lnSpc>
              <a:spcBef>
                <a:spcPts val="400"/>
              </a:spcBef>
              <a:spcAft>
                <a:spcPts val="0"/>
              </a:spcAft>
              <a:buClr>
                <a:schemeClr val="dk1"/>
              </a:buClr>
              <a:buSzPts val="2000"/>
              <a:buChar char="–"/>
            </a:pPr>
            <a:r>
              <a:rPr lang="en-US" sz="2000"/>
              <a:t>Knowledge representation</a:t>
            </a:r>
            <a:endParaRPr/>
          </a:p>
          <a:p>
            <a:pPr indent="-285750" lvl="1" marL="742950" rtl="0" algn="l">
              <a:lnSpc>
                <a:spcPct val="90000"/>
              </a:lnSpc>
              <a:spcBef>
                <a:spcPts val="400"/>
              </a:spcBef>
              <a:spcAft>
                <a:spcPts val="0"/>
              </a:spcAft>
              <a:buClr>
                <a:schemeClr val="dk1"/>
              </a:buClr>
              <a:buSzPts val="2000"/>
              <a:buChar char="–"/>
            </a:pPr>
            <a:r>
              <a:rPr lang="en-US" sz="2000"/>
              <a:t>automated reasoning</a:t>
            </a:r>
            <a:endParaRPr/>
          </a:p>
          <a:p>
            <a:pPr indent="-285750" lvl="1" marL="742950" rtl="0" algn="l">
              <a:lnSpc>
                <a:spcPct val="90000"/>
              </a:lnSpc>
              <a:spcBef>
                <a:spcPts val="400"/>
              </a:spcBef>
              <a:spcAft>
                <a:spcPts val="0"/>
              </a:spcAft>
              <a:buClr>
                <a:schemeClr val="dk1"/>
              </a:buClr>
              <a:buSzPts val="2000"/>
              <a:buChar char="–"/>
            </a:pPr>
            <a:r>
              <a:rPr lang="en-US" sz="2000"/>
              <a:t>machine learning</a:t>
            </a:r>
            <a:endParaRPr/>
          </a:p>
          <a:p>
            <a:pPr indent="-285750" lvl="1" marL="742950" rtl="0" algn="l">
              <a:lnSpc>
                <a:spcPct val="90000"/>
              </a:lnSpc>
              <a:spcBef>
                <a:spcPts val="400"/>
              </a:spcBef>
              <a:spcAft>
                <a:spcPts val="0"/>
              </a:spcAft>
              <a:buClr>
                <a:schemeClr val="dk1"/>
              </a:buClr>
              <a:buSzPts val="2000"/>
              <a:buChar char="–"/>
            </a:pPr>
            <a:r>
              <a:rPr lang="en-US" sz="2000"/>
              <a:t>(vision, robotics.) for full test</a:t>
            </a:r>
            <a:endParaRPr/>
          </a:p>
          <a:p>
            <a:pPr indent="-342900" lvl="0" marL="342900" rtl="0" algn="l">
              <a:lnSpc>
                <a:spcPct val="90000"/>
              </a:lnSpc>
              <a:spcBef>
                <a:spcPts val="480"/>
              </a:spcBef>
              <a:spcAft>
                <a:spcPts val="0"/>
              </a:spcAft>
              <a:buClr>
                <a:srgbClr val="7030A0"/>
              </a:buClr>
              <a:buSzPts val="2400"/>
              <a:buChar char="•"/>
            </a:pPr>
            <a:r>
              <a:rPr lang="en-US" sz="2400">
                <a:solidFill>
                  <a:srgbClr val="7030A0"/>
                </a:solidFill>
              </a:rPr>
              <a:t>Methods for Thinking Humanly:</a:t>
            </a:r>
            <a:endParaRPr/>
          </a:p>
          <a:p>
            <a:pPr indent="-285750" lvl="1" marL="742950" rtl="0" algn="l">
              <a:lnSpc>
                <a:spcPct val="90000"/>
              </a:lnSpc>
              <a:spcBef>
                <a:spcPts val="400"/>
              </a:spcBef>
              <a:spcAft>
                <a:spcPts val="0"/>
              </a:spcAft>
              <a:buClr>
                <a:schemeClr val="dk1"/>
              </a:buClr>
              <a:buSzPts val="2000"/>
              <a:buChar char="–"/>
            </a:pPr>
            <a:r>
              <a:rPr lang="en-US" sz="2000"/>
              <a:t>Introspection, the general problem solver </a:t>
            </a:r>
            <a:endParaRPr/>
          </a:p>
          <a:p>
            <a:pPr indent="-285750" lvl="1" marL="742950" rtl="0" algn="l">
              <a:lnSpc>
                <a:spcPct val="90000"/>
              </a:lnSpc>
              <a:spcBef>
                <a:spcPts val="400"/>
              </a:spcBef>
              <a:spcAft>
                <a:spcPts val="0"/>
              </a:spcAft>
              <a:buClr>
                <a:schemeClr val="dk1"/>
              </a:buClr>
              <a:buSzPts val="2000"/>
              <a:buChar char="–"/>
            </a:pPr>
            <a:r>
              <a:rPr lang="en-US" sz="2000"/>
              <a:t>Cognitive sciences</a:t>
            </a:r>
            <a:endParaRPr/>
          </a:p>
        </p:txBody>
      </p:sp>
      <p:sp>
        <p:nvSpPr>
          <p:cNvPr id="187" name="Google Shape;187;p7"/>
          <p:cNvSpPr/>
          <p:nvPr/>
        </p:nvSpPr>
        <p:spPr>
          <a:xfrm>
            <a:off x="4953000" y="2057400"/>
            <a:ext cx="3886200" cy="230822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2000"/>
              <a:buFont typeface="Arial"/>
              <a:buNone/>
            </a:pPr>
            <a:r>
              <a:rPr b="0" i="0" lang="en-US" sz="2000" u="none" cap="none" strike="noStrike">
                <a:solidFill>
                  <a:srgbClr val="7030A0"/>
                </a:solidFill>
                <a:latin typeface="Calibri"/>
                <a:ea typeface="Calibri"/>
                <a:cs typeface="Calibri"/>
                <a:sym typeface="Calibri"/>
              </a:rPr>
              <a:t>Thinking rationally:</a:t>
            </a:r>
            <a:endParaRPr b="0" i="0" sz="1400" u="none" cap="none" strike="noStrike">
              <a:solidFill>
                <a:srgbClr val="000000"/>
              </a:solidFill>
              <a:latin typeface="Arial"/>
              <a:ea typeface="Arial"/>
              <a:cs typeface="Arial"/>
              <a:sym typeface="Arial"/>
            </a:endParaRPr>
          </a:p>
          <a:p>
            <a:pPr indent="0" lvl="1" marL="457200" marR="0" rtl="0" algn="l">
              <a:lnSpc>
                <a:spcPct val="15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Logic Problems: how to represent and reason in a domain</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2000"/>
              <a:buFont typeface="Arial"/>
              <a:buNone/>
            </a:pPr>
            <a:r>
              <a:rPr b="0" i="0" lang="en-US" sz="2000" u="none" cap="none" strike="noStrike">
                <a:solidFill>
                  <a:srgbClr val="7030A0"/>
                </a:solidFill>
                <a:latin typeface="Calibri"/>
                <a:ea typeface="Calibri"/>
                <a:cs typeface="Calibri"/>
                <a:sym typeface="Calibri"/>
              </a:rPr>
              <a:t>Acting rationally:</a:t>
            </a:r>
            <a:endParaRPr b="0" i="0" sz="1400" u="none" cap="none" strike="noStrike">
              <a:solidFill>
                <a:srgbClr val="000000"/>
              </a:solidFill>
              <a:latin typeface="Arial"/>
              <a:ea typeface="Arial"/>
              <a:cs typeface="Arial"/>
              <a:sym typeface="Arial"/>
            </a:endParaRPr>
          </a:p>
          <a:p>
            <a:pPr indent="0" lvl="1" marL="457200" marR="0" rtl="0" algn="l">
              <a:lnSpc>
                <a:spcPct val="15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Agents: Perceive and act</a:t>
            </a:r>
            <a:endParaRPr b="0" i="0" sz="1400" u="none" cap="none" strike="noStrike">
              <a:solidFill>
                <a:srgbClr val="000000"/>
              </a:solidFill>
              <a:latin typeface="Arial"/>
              <a:ea typeface="Arial"/>
              <a:cs typeface="Arial"/>
              <a:sym typeface="Arial"/>
            </a:endParaRPr>
          </a:p>
        </p:txBody>
      </p:sp>
      <p:sp>
        <p:nvSpPr>
          <p:cNvPr id="188" name="Google Shape;188;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AI   UNIT-I</a:t>
            </a:r>
            <a:endParaRPr/>
          </a:p>
        </p:txBody>
      </p:sp>
      <p:sp>
        <p:nvSpPr>
          <p:cNvPr id="189" name="Google Shape;189;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190" name="Google Shape;190;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191" name="Google Shape;191;p7"/>
          <p:cNvPicPr preferRelativeResize="0"/>
          <p:nvPr/>
        </p:nvPicPr>
        <p:blipFill rotWithShape="1">
          <a:blip r:embed="rId3">
            <a:alphaModFix/>
          </a:blip>
          <a:srcRect b="0" l="0" r="0" t="0"/>
          <a:stretch/>
        </p:blipFill>
        <p:spPr>
          <a:xfrm>
            <a:off x="0" y="0"/>
            <a:ext cx="1270000" cy="1200150"/>
          </a:xfrm>
          <a:prstGeom prst="rect">
            <a:avLst/>
          </a:prstGeom>
          <a:noFill/>
          <a:ln>
            <a:noFill/>
          </a:ln>
        </p:spPr>
      </p:pic>
    </p:spTree>
  </p:cSld>
  <p:clrMapOvr>
    <a:masterClrMapping/>
  </p:clrMapOvr>
  <p:transition>
    <p:cut/>
  </p:transition>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70"/>
          <p:cNvSpPr txBox="1"/>
          <p:nvPr>
            <p:ph type="title"/>
          </p:nvPr>
        </p:nvSpPr>
        <p:spPr>
          <a:xfrm>
            <a:off x="228600" y="152400"/>
            <a:ext cx="8686800" cy="67945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2800">
                <a:solidFill>
                  <a:srgbClr val="7030A0"/>
                </a:solidFill>
              </a:rPr>
              <a:t>Evaluating Search strategies </a:t>
            </a:r>
            <a:endParaRPr/>
          </a:p>
        </p:txBody>
      </p:sp>
      <p:sp>
        <p:nvSpPr>
          <p:cNvPr id="805" name="Google Shape;805;p70"/>
          <p:cNvSpPr/>
          <p:nvPr/>
        </p:nvSpPr>
        <p:spPr>
          <a:xfrm>
            <a:off x="381000" y="1066800"/>
            <a:ext cx="8382000" cy="39703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What are the characteristics of the different search algorithms and what is their efficiency? We will look at the following three factors to measure this.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1. </a:t>
            </a:r>
            <a:r>
              <a:rPr b="1" i="0" lang="en-US" sz="1800" u="none" cap="none" strike="noStrike">
                <a:solidFill>
                  <a:srgbClr val="FF0000"/>
                </a:solidFill>
                <a:latin typeface="Calibri"/>
                <a:ea typeface="Calibri"/>
                <a:cs typeface="Calibri"/>
                <a:sym typeface="Calibri"/>
              </a:rPr>
              <a:t>Completeness:</a:t>
            </a:r>
            <a:r>
              <a:rPr b="0" i="0" lang="en-US" sz="1800" u="none" cap="none" strike="noStrike">
                <a:solidFill>
                  <a:schemeClr val="dk1"/>
                </a:solidFill>
                <a:latin typeface="Calibri"/>
                <a:ea typeface="Calibri"/>
                <a:cs typeface="Calibri"/>
                <a:sym typeface="Calibri"/>
              </a:rPr>
              <a:t> Is the strategy guaranteed to find a solution if one exists?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2. </a:t>
            </a:r>
            <a:r>
              <a:rPr b="1" i="0" lang="en-US" sz="1800" u="none" cap="none" strike="noStrike">
                <a:solidFill>
                  <a:srgbClr val="FF0000"/>
                </a:solidFill>
                <a:latin typeface="Calibri"/>
                <a:ea typeface="Calibri"/>
                <a:cs typeface="Calibri"/>
                <a:sym typeface="Calibri"/>
              </a:rPr>
              <a:t>Optimality:</a:t>
            </a:r>
            <a:r>
              <a:rPr b="0" i="0" lang="en-US" sz="1800" u="none" cap="none" strike="noStrike">
                <a:solidFill>
                  <a:schemeClr val="dk1"/>
                </a:solidFill>
                <a:latin typeface="Calibri"/>
                <a:ea typeface="Calibri"/>
                <a:cs typeface="Calibri"/>
                <a:sym typeface="Calibri"/>
              </a:rPr>
              <a:t> Does the solution have low cost or the minimal cost?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3. What is the search cost associated with the </a:t>
            </a:r>
            <a:r>
              <a:rPr b="1" i="0" lang="en-US" sz="1800" u="none" cap="none" strike="noStrike">
                <a:solidFill>
                  <a:srgbClr val="FF0000"/>
                </a:solidFill>
                <a:latin typeface="Calibri"/>
                <a:ea typeface="Calibri"/>
                <a:cs typeface="Calibri"/>
                <a:sym typeface="Calibri"/>
              </a:rPr>
              <a:t>time and memory required</a:t>
            </a:r>
            <a:r>
              <a:rPr b="0" i="0" lang="en-US" sz="1800" u="none" cap="none" strike="noStrike">
                <a:solidFill>
                  <a:schemeClr val="dk1"/>
                </a:solidFill>
                <a:latin typeface="Calibri"/>
                <a:ea typeface="Calibri"/>
                <a:cs typeface="Calibri"/>
                <a:sym typeface="Calibri"/>
              </a:rPr>
              <a:t> to find a solution?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457200" lvl="1" marL="914400" marR="0" rtl="0" algn="l">
              <a:lnSpc>
                <a:spcPct val="100000"/>
              </a:lnSpc>
              <a:spcBef>
                <a:spcPts val="0"/>
              </a:spcBef>
              <a:spcAft>
                <a:spcPts val="0"/>
              </a:spcAft>
              <a:buClr>
                <a:srgbClr val="FF0000"/>
              </a:buClr>
              <a:buSzPts val="1800"/>
              <a:buFont typeface="Calibri"/>
              <a:buAutoNum type="alphaLcPeriod"/>
            </a:pPr>
            <a:r>
              <a:rPr b="0" i="0" lang="en-US" sz="1800" u="sng" cap="none" strike="noStrike">
                <a:solidFill>
                  <a:srgbClr val="FF0000"/>
                </a:solidFill>
                <a:latin typeface="Calibri"/>
                <a:ea typeface="Calibri"/>
                <a:cs typeface="Calibri"/>
                <a:sym typeface="Calibri"/>
              </a:rPr>
              <a:t>Time complexity</a:t>
            </a:r>
            <a:r>
              <a:rPr b="0" i="0" lang="en-US" sz="1800" u="none" cap="none" strike="noStrike">
                <a:solidFill>
                  <a:schemeClr val="dk1"/>
                </a:solidFill>
                <a:latin typeface="Calibri"/>
                <a:ea typeface="Calibri"/>
                <a:cs typeface="Calibri"/>
                <a:sym typeface="Calibri"/>
              </a:rPr>
              <a:t>: Time taken (number of nodes expanded) (worst or average case) to find a solution. </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1" marL="45720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b. </a:t>
            </a:r>
            <a:r>
              <a:rPr b="0" i="0" lang="en-US" sz="1800" u="sng" cap="none" strike="noStrike">
                <a:solidFill>
                  <a:srgbClr val="FF0000"/>
                </a:solidFill>
                <a:latin typeface="Calibri"/>
                <a:ea typeface="Calibri"/>
                <a:cs typeface="Calibri"/>
                <a:sym typeface="Calibri"/>
              </a:rPr>
              <a:t>Space complexity</a:t>
            </a:r>
            <a:r>
              <a:rPr b="0" i="0" lang="en-US" sz="1800" u="none" cap="none" strike="noStrike">
                <a:solidFill>
                  <a:schemeClr val="dk1"/>
                </a:solidFill>
                <a:latin typeface="Calibri"/>
                <a:ea typeface="Calibri"/>
                <a:cs typeface="Calibri"/>
                <a:sym typeface="Calibri"/>
              </a:rPr>
              <a:t>: Space used by the algorithm measured in terms of the maximum size of fringe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806" name="Google Shape;806;p70"/>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71"/>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600">
                <a:solidFill>
                  <a:srgbClr val="7030A0"/>
                </a:solidFill>
              </a:rPr>
              <a:t>The different search strategies</a:t>
            </a:r>
            <a:endParaRPr/>
          </a:p>
        </p:txBody>
      </p:sp>
      <p:sp>
        <p:nvSpPr>
          <p:cNvPr id="812" name="Google Shape;812;p71"/>
          <p:cNvSpPr/>
          <p:nvPr/>
        </p:nvSpPr>
        <p:spPr>
          <a:xfrm>
            <a:off x="381000" y="1676400"/>
            <a:ext cx="8534400" cy="23083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00000"/>
                </a:solidFill>
                <a:latin typeface="Calibri"/>
                <a:ea typeface="Calibri"/>
                <a:cs typeface="Calibri"/>
                <a:sym typeface="Calibri"/>
              </a:rPr>
              <a:t>1. Blind Search strategies or Uninformed search </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 Depth first search </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b. Breadth first search</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c. Depth Limited search </a:t>
            </a:r>
            <a:endParaRPr b="0" i="0" sz="1800" u="none" cap="none" strike="noStrike">
              <a:solidFill>
                <a:schemeClr val="dk1"/>
              </a:solidFill>
              <a:latin typeface="Calibri"/>
              <a:ea typeface="Calibri"/>
              <a:cs typeface="Calibri"/>
              <a:sym typeface="Calibri"/>
            </a:endParaRPr>
          </a:p>
          <a:p>
            <a:pPr indent="0" lvl="1" marL="45720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 Iterative deepening search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2</a:t>
            </a:r>
            <a:r>
              <a:rPr b="0" i="0" lang="en-US" sz="1800" u="none" cap="none" strike="noStrike">
                <a:solidFill>
                  <a:srgbClr val="C00000"/>
                </a:solidFill>
                <a:latin typeface="Calibri"/>
                <a:ea typeface="Calibri"/>
                <a:cs typeface="Calibri"/>
                <a:sym typeface="Calibri"/>
              </a:rPr>
              <a:t>. Informed Search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3. </a:t>
            </a:r>
            <a:r>
              <a:rPr b="0" i="0" lang="en-US" sz="1800" u="none" cap="none" strike="noStrike">
                <a:solidFill>
                  <a:srgbClr val="C00000"/>
                </a:solidFill>
                <a:latin typeface="Calibri"/>
                <a:ea typeface="Calibri"/>
                <a:cs typeface="Calibri"/>
                <a:sym typeface="Calibri"/>
              </a:rPr>
              <a:t>Constraint Satisfaction Search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00000"/>
                </a:solidFill>
                <a:latin typeface="Calibri"/>
                <a:ea typeface="Calibri"/>
                <a:cs typeface="Calibri"/>
                <a:sym typeface="Calibri"/>
              </a:rPr>
              <a:t>4. Adversary Search </a:t>
            </a:r>
            <a:endParaRPr b="0" i="0" sz="1400" u="none" cap="none" strike="noStrike">
              <a:solidFill>
                <a:srgbClr val="000000"/>
              </a:solidFill>
              <a:latin typeface="Arial"/>
              <a:ea typeface="Arial"/>
              <a:cs typeface="Arial"/>
              <a:sym typeface="Arial"/>
            </a:endParaRPr>
          </a:p>
        </p:txBody>
      </p:sp>
      <p:pic>
        <p:nvPicPr>
          <p:cNvPr id="813" name="Google Shape;813;p71"/>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p72"/>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solidFill>
                  <a:srgbClr val="7030A0"/>
                </a:solidFill>
              </a:rPr>
              <a:t>Search Tree – Terminology </a:t>
            </a:r>
            <a:br>
              <a:rPr lang="en-US" sz="3200">
                <a:solidFill>
                  <a:srgbClr val="7030A0"/>
                </a:solidFill>
              </a:rPr>
            </a:br>
            <a:endParaRPr sz="3200">
              <a:solidFill>
                <a:srgbClr val="7030A0"/>
              </a:solidFill>
            </a:endParaRPr>
          </a:p>
        </p:txBody>
      </p:sp>
      <p:sp>
        <p:nvSpPr>
          <p:cNvPr id="819" name="Google Shape;819;p72"/>
          <p:cNvSpPr/>
          <p:nvPr/>
        </p:nvSpPr>
        <p:spPr>
          <a:xfrm>
            <a:off x="376003" y="917133"/>
            <a:ext cx="8305800" cy="577081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t>
            </a:r>
            <a:r>
              <a:rPr b="1" i="0" lang="en-US" sz="1800" u="none" cap="none" strike="noStrike">
                <a:solidFill>
                  <a:srgbClr val="C00000"/>
                </a:solidFill>
                <a:latin typeface="Calibri"/>
                <a:ea typeface="Calibri"/>
                <a:cs typeface="Calibri"/>
                <a:sym typeface="Calibri"/>
              </a:rPr>
              <a:t>Root Node: </a:t>
            </a:r>
            <a:r>
              <a:rPr b="0" i="0" lang="en-US" sz="1800" u="none" cap="none" strike="noStrike">
                <a:solidFill>
                  <a:schemeClr val="dk1"/>
                </a:solidFill>
                <a:latin typeface="Calibri"/>
                <a:ea typeface="Calibri"/>
                <a:cs typeface="Calibri"/>
                <a:sym typeface="Calibri"/>
              </a:rPr>
              <a:t>The node from which the search starts, initial state of state space.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t>
            </a:r>
            <a:r>
              <a:rPr b="1" i="0" lang="en-US" sz="1800" u="none" cap="none" strike="noStrike">
                <a:solidFill>
                  <a:srgbClr val="C00000"/>
                </a:solidFill>
                <a:latin typeface="Calibri"/>
                <a:ea typeface="Calibri"/>
                <a:cs typeface="Calibri"/>
                <a:sym typeface="Calibri"/>
              </a:rPr>
              <a:t>Leaf Node: </a:t>
            </a:r>
            <a:r>
              <a:rPr b="0" i="0" lang="en-US" sz="1800" u="none" cap="none" strike="noStrike">
                <a:solidFill>
                  <a:schemeClr val="dk1"/>
                </a:solidFill>
                <a:latin typeface="Calibri"/>
                <a:ea typeface="Calibri"/>
                <a:cs typeface="Calibri"/>
                <a:sym typeface="Calibri"/>
              </a:rPr>
              <a:t>A node in the search tree having no children. </a:t>
            </a:r>
            <a:endParaRPr b="0" i="0" sz="1800" u="none" cap="none" strike="noStrike">
              <a:solidFill>
                <a:schemeClr val="dk1"/>
              </a:solidFill>
              <a:latin typeface="Calibri"/>
              <a:ea typeface="Calibri"/>
              <a:cs typeface="Calibri"/>
              <a:sym typeface="Calibri"/>
            </a:endParaRPr>
          </a:p>
          <a:p>
            <a:pPr indent="0" lvl="1" marL="45720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not yet expanded (i.e., in fringe) or </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having no successors (i.e., “dead-ends”) </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t>
            </a:r>
            <a:r>
              <a:rPr b="1" i="0" lang="en-US" sz="1800" u="none" cap="none" strike="noStrike">
                <a:solidFill>
                  <a:srgbClr val="C00000"/>
                </a:solidFill>
                <a:latin typeface="Calibri"/>
                <a:ea typeface="Calibri"/>
                <a:cs typeface="Calibri"/>
                <a:sym typeface="Calibri"/>
              </a:rPr>
              <a:t>Ancestor/Descendant:</a:t>
            </a:r>
            <a:r>
              <a:rPr b="0" i="0" lang="en-US" sz="1800" u="none" cap="none" strike="noStrike">
                <a:solidFill>
                  <a:schemeClr val="dk1"/>
                </a:solidFill>
                <a:latin typeface="Calibri"/>
                <a:ea typeface="Calibri"/>
                <a:cs typeface="Calibri"/>
                <a:sym typeface="Calibri"/>
              </a:rPr>
              <a:t> X is an ancestor of Y is either X is Y’s parent or X is an ancestor of the parent of Y. If X is an ancestor of Y, Y is said to be a descendant of X. </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t>
            </a:r>
            <a:r>
              <a:rPr b="1" i="0" lang="en-US" sz="1800" u="none" cap="none" strike="noStrike">
                <a:solidFill>
                  <a:srgbClr val="C00000"/>
                </a:solidFill>
                <a:latin typeface="Calibri"/>
                <a:ea typeface="Calibri"/>
                <a:cs typeface="Calibri"/>
                <a:sym typeface="Calibri"/>
              </a:rPr>
              <a:t>Branching factor</a:t>
            </a:r>
            <a:r>
              <a:rPr b="0" i="0" lang="en-US" sz="1800" u="none" cap="none" strike="noStrike">
                <a:solidFill>
                  <a:schemeClr val="dk1"/>
                </a:solidFill>
                <a:latin typeface="Calibri"/>
                <a:ea typeface="Calibri"/>
                <a:cs typeface="Calibri"/>
                <a:sym typeface="Calibri"/>
              </a:rPr>
              <a:t>: the maximum number of children of a non-leaf node in the search tree </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t>
            </a:r>
            <a:r>
              <a:rPr b="1" i="0" lang="en-US" sz="1800" u="none" cap="none" strike="noStrike">
                <a:solidFill>
                  <a:srgbClr val="C00000"/>
                </a:solidFill>
                <a:latin typeface="Calibri"/>
                <a:ea typeface="Calibri"/>
                <a:cs typeface="Calibri"/>
                <a:sym typeface="Calibri"/>
              </a:rPr>
              <a:t>Path:</a:t>
            </a:r>
            <a:r>
              <a:rPr b="0" i="0" lang="en-US" sz="1800" u="none" cap="none" strike="noStrike">
                <a:solidFill>
                  <a:schemeClr val="dk1"/>
                </a:solidFill>
                <a:latin typeface="Calibri"/>
                <a:ea typeface="Calibri"/>
                <a:cs typeface="Calibri"/>
                <a:sym typeface="Calibri"/>
              </a:rPr>
              <a:t> A path in the search tree is a complete path if it begins with the start node and ends with a goal node. Otherwise it is a partial path.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00000"/>
                </a:solidFill>
                <a:latin typeface="Calibri"/>
                <a:ea typeface="Calibri"/>
                <a:cs typeface="Calibri"/>
                <a:sym typeface="Calibri"/>
              </a:rPr>
              <a:t>We also need to introduce some data structures that will be used in the search algorithms we call it Fringe/open list &amp; Closed List.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C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Search tree may be infinite because of loops inside the state space even if state space is small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C00000"/>
              </a:solidFill>
              <a:latin typeface="Calibri"/>
              <a:ea typeface="Calibri"/>
              <a:cs typeface="Calibri"/>
              <a:sym typeface="Calibri"/>
            </a:endParaRPr>
          </a:p>
        </p:txBody>
      </p:sp>
      <p:pic>
        <p:nvPicPr>
          <p:cNvPr id="820" name="Google Shape;820;p72"/>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sp>
        <p:nvSpPr>
          <p:cNvPr id="825" name="Google Shape;825;p73"/>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600">
                <a:solidFill>
                  <a:srgbClr val="7030A0"/>
                </a:solidFill>
              </a:rPr>
              <a:t>Node data structure </a:t>
            </a:r>
            <a:endParaRPr/>
          </a:p>
        </p:txBody>
      </p:sp>
      <p:sp>
        <p:nvSpPr>
          <p:cNvPr id="826" name="Google Shape;826;p73"/>
          <p:cNvSpPr/>
          <p:nvPr/>
        </p:nvSpPr>
        <p:spPr>
          <a:xfrm>
            <a:off x="304800" y="1524000"/>
            <a:ext cx="8305800" cy="28622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A node used in the search algorithm is a data structure which contains the following: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1. A state description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2. A pointer to the parent of the node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3. Depth of the node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4. The operator that generated this node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5. Cost of this path (sum of operator costs) from the start state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00000"/>
                </a:solidFill>
                <a:latin typeface="Calibri"/>
                <a:ea typeface="Calibri"/>
                <a:cs typeface="Calibri"/>
                <a:sym typeface="Calibri"/>
              </a:rPr>
              <a:t>The nodes that the algorithm has generated are kept in a data structure called OPEN or fringe. Initially only the start node is in OPEN.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C00000"/>
              </a:solidFill>
              <a:latin typeface="Calibri"/>
              <a:ea typeface="Calibri"/>
              <a:cs typeface="Calibri"/>
              <a:sym typeface="Calibri"/>
            </a:endParaRPr>
          </a:p>
        </p:txBody>
      </p:sp>
      <p:pic>
        <p:nvPicPr>
          <p:cNvPr id="827" name="Google Shape;827;p73"/>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7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2800">
                <a:solidFill>
                  <a:srgbClr val="7030A0"/>
                </a:solidFill>
              </a:rPr>
              <a:t>Comparing Uninformed Search Strategies</a:t>
            </a:r>
            <a:endParaRPr/>
          </a:p>
        </p:txBody>
      </p:sp>
      <p:sp>
        <p:nvSpPr>
          <p:cNvPr id="833" name="Google Shape;833;p7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chemeClr val="dk1"/>
              </a:buClr>
              <a:buSzPts val="2400"/>
              <a:buChar char="•"/>
            </a:pPr>
            <a:r>
              <a:rPr lang="en-US" sz="2400"/>
              <a:t>Completeness</a:t>
            </a:r>
            <a:endParaRPr/>
          </a:p>
          <a:p>
            <a:pPr indent="-285750" lvl="1" marL="742950" rtl="0" algn="l">
              <a:lnSpc>
                <a:spcPct val="80000"/>
              </a:lnSpc>
              <a:spcBef>
                <a:spcPts val="400"/>
              </a:spcBef>
              <a:spcAft>
                <a:spcPts val="0"/>
              </a:spcAft>
              <a:buClr>
                <a:schemeClr val="dk1"/>
              </a:buClr>
              <a:buSzPts val="2000"/>
              <a:buChar char="–"/>
            </a:pPr>
            <a:r>
              <a:rPr lang="en-US" sz="2000"/>
              <a:t>Will a solution always be found if one exists?</a:t>
            </a:r>
            <a:endParaRPr/>
          </a:p>
          <a:p>
            <a:pPr indent="-342900" lvl="0" marL="342900" rtl="0" algn="l">
              <a:lnSpc>
                <a:spcPct val="80000"/>
              </a:lnSpc>
              <a:spcBef>
                <a:spcPts val="480"/>
              </a:spcBef>
              <a:spcAft>
                <a:spcPts val="0"/>
              </a:spcAft>
              <a:buClr>
                <a:schemeClr val="dk1"/>
              </a:buClr>
              <a:buSzPts val="2400"/>
              <a:buChar char="•"/>
            </a:pPr>
            <a:r>
              <a:rPr lang="en-US" sz="2400"/>
              <a:t>Time</a:t>
            </a:r>
            <a:endParaRPr/>
          </a:p>
          <a:p>
            <a:pPr indent="-285750" lvl="1" marL="742950" rtl="0" algn="l">
              <a:lnSpc>
                <a:spcPct val="80000"/>
              </a:lnSpc>
              <a:spcBef>
                <a:spcPts val="400"/>
              </a:spcBef>
              <a:spcAft>
                <a:spcPts val="0"/>
              </a:spcAft>
              <a:buClr>
                <a:schemeClr val="dk1"/>
              </a:buClr>
              <a:buSzPts val="2000"/>
              <a:buChar char="–"/>
            </a:pPr>
            <a:r>
              <a:rPr lang="en-US" sz="2000"/>
              <a:t>How long does it take to find the solution?</a:t>
            </a:r>
            <a:endParaRPr/>
          </a:p>
          <a:p>
            <a:pPr indent="-285750" lvl="1" marL="742950" rtl="0" algn="l">
              <a:lnSpc>
                <a:spcPct val="80000"/>
              </a:lnSpc>
              <a:spcBef>
                <a:spcPts val="400"/>
              </a:spcBef>
              <a:spcAft>
                <a:spcPts val="0"/>
              </a:spcAft>
              <a:buClr>
                <a:schemeClr val="dk1"/>
              </a:buClr>
              <a:buSzPts val="2000"/>
              <a:buChar char="–"/>
            </a:pPr>
            <a:r>
              <a:rPr lang="en-US" sz="2000"/>
              <a:t>Often represented as the number of nodes searched</a:t>
            </a:r>
            <a:endParaRPr/>
          </a:p>
          <a:p>
            <a:pPr indent="-342900" lvl="0" marL="342900" rtl="0" algn="l">
              <a:lnSpc>
                <a:spcPct val="80000"/>
              </a:lnSpc>
              <a:spcBef>
                <a:spcPts val="480"/>
              </a:spcBef>
              <a:spcAft>
                <a:spcPts val="0"/>
              </a:spcAft>
              <a:buClr>
                <a:schemeClr val="dk1"/>
              </a:buClr>
              <a:buSzPts val="2400"/>
              <a:buChar char="•"/>
            </a:pPr>
            <a:r>
              <a:rPr lang="en-US" sz="2400"/>
              <a:t>Space</a:t>
            </a:r>
            <a:endParaRPr/>
          </a:p>
          <a:p>
            <a:pPr indent="-285750" lvl="1" marL="742950" rtl="0" algn="l">
              <a:lnSpc>
                <a:spcPct val="80000"/>
              </a:lnSpc>
              <a:spcBef>
                <a:spcPts val="400"/>
              </a:spcBef>
              <a:spcAft>
                <a:spcPts val="0"/>
              </a:spcAft>
              <a:buClr>
                <a:schemeClr val="dk1"/>
              </a:buClr>
              <a:buSzPts val="2000"/>
              <a:buChar char="–"/>
            </a:pPr>
            <a:r>
              <a:rPr lang="en-US" sz="2000"/>
              <a:t>How much memory is needed to perform the search?</a:t>
            </a:r>
            <a:endParaRPr/>
          </a:p>
          <a:p>
            <a:pPr indent="-285750" lvl="1" marL="742950" rtl="0" algn="l">
              <a:lnSpc>
                <a:spcPct val="80000"/>
              </a:lnSpc>
              <a:spcBef>
                <a:spcPts val="400"/>
              </a:spcBef>
              <a:spcAft>
                <a:spcPts val="0"/>
              </a:spcAft>
              <a:buClr>
                <a:schemeClr val="dk1"/>
              </a:buClr>
              <a:buSzPts val="2000"/>
              <a:buChar char="–"/>
            </a:pPr>
            <a:r>
              <a:rPr lang="en-US" sz="2000"/>
              <a:t>Often represented as the maximum number of nodes stored at once</a:t>
            </a:r>
            <a:endParaRPr/>
          </a:p>
          <a:p>
            <a:pPr indent="-342900" lvl="0" marL="342900" rtl="0" algn="l">
              <a:lnSpc>
                <a:spcPct val="80000"/>
              </a:lnSpc>
              <a:spcBef>
                <a:spcPts val="480"/>
              </a:spcBef>
              <a:spcAft>
                <a:spcPts val="0"/>
              </a:spcAft>
              <a:buClr>
                <a:schemeClr val="dk1"/>
              </a:buClr>
              <a:buSzPts val="2400"/>
              <a:buChar char="•"/>
            </a:pPr>
            <a:r>
              <a:rPr lang="en-US" sz="2400"/>
              <a:t>Optimal</a:t>
            </a:r>
            <a:endParaRPr/>
          </a:p>
          <a:p>
            <a:pPr indent="-285750" lvl="1" marL="742950" rtl="0" algn="l">
              <a:lnSpc>
                <a:spcPct val="80000"/>
              </a:lnSpc>
              <a:spcBef>
                <a:spcPts val="400"/>
              </a:spcBef>
              <a:spcAft>
                <a:spcPts val="0"/>
              </a:spcAft>
              <a:buClr>
                <a:schemeClr val="dk1"/>
              </a:buClr>
              <a:buSzPts val="2000"/>
              <a:buChar char="–"/>
            </a:pPr>
            <a:r>
              <a:rPr lang="en-US" sz="2000"/>
              <a:t>Will the optimal (least cost) solution be found?</a:t>
            </a:r>
            <a:endParaRPr/>
          </a:p>
          <a:p>
            <a:pPr indent="-190500" lvl="0" marL="342900" rtl="0" algn="l">
              <a:lnSpc>
                <a:spcPct val="80000"/>
              </a:lnSpc>
              <a:spcBef>
                <a:spcPts val="480"/>
              </a:spcBef>
              <a:spcAft>
                <a:spcPts val="0"/>
              </a:spcAft>
              <a:buClr>
                <a:schemeClr val="dk1"/>
              </a:buClr>
              <a:buSzPts val="2400"/>
              <a:buNone/>
            </a:pPr>
            <a:r>
              <a:t/>
            </a:r>
            <a:endParaRPr sz="2400"/>
          </a:p>
        </p:txBody>
      </p:sp>
      <p:pic>
        <p:nvPicPr>
          <p:cNvPr id="834" name="Google Shape;834;p75"/>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8" name="Shape 838"/>
        <p:cNvGrpSpPr/>
        <p:nvPr/>
      </p:nvGrpSpPr>
      <p:grpSpPr>
        <a:xfrm>
          <a:off x="0" y="0"/>
          <a:ext cx="0" cy="0"/>
          <a:chOff x="0" y="0"/>
          <a:chExt cx="0" cy="0"/>
        </a:xfrm>
      </p:grpSpPr>
      <p:sp>
        <p:nvSpPr>
          <p:cNvPr id="839" name="Google Shape;839;p7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sz="3200">
                <a:solidFill>
                  <a:srgbClr val="7030A0"/>
                </a:solidFill>
              </a:rPr>
              <a:t>Comparing Uninformed Search Strategies</a:t>
            </a:r>
            <a:endParaRPr/>
          </a:p>
        </p:txBody>
      </p:sp>
      <p:sp>
        <p:nvSpPr>
          <p:cNvPr id="840" name="Google Shape;840;p7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Time and space complexity are measured in</a:t>
            </a:r>
            <a:endParaRPr/>
          </a:p>
          <a:p>
            <a:pPr indent="-285750" lvl="1" marL="742950" rtl="0" algn="l">
              <a:lnSpc>
                <a:spcPct val="100000"/>
              </a:lnSpc>
              <a:spcBef>
                <a:spcPts val="560"/>
              </a:spcBef>
              <a:spcAft>
                <a:spcPts val="0"/>
              </a:spcAft>
              <a:buClr>
                <a:schemeClr val="dk1"/>
              </a:buClr>
              <a:buSzPts val="2800"/>
              <a:buChar char="–"/>
            </a:pPr>
            <a:r>
              <a:rPr lang="en-US"/>
              <a:t>b – maximum branching factor of the search tree</a:t>
            </a:r>
            <a:endParaRPr/>
          </a:p>
          <a:p>
            <a:pPr indent="-285750" lvl="1" marL="742950" rtl="0" algn="l">
              <a:lnSpc>
                <a:spcPct val="100000"/>
              </a:lnSpc>
              <a:spcBef>
                <a:spcPts val="560"/>
              </a:spcBef>
              <a:spcAft>
                <a:spcPts val="0"/>
              </a:spcAft>
              <a:buClr>
                <a:schemeClr val="dk1"/>
              </a:buClr>
              <a:buSzPts val="2800"/>
              <a:buChar char="–"/>
            </a:pPr>
            <a:r>
              <a:rPr lang="en-US"/>
              <a:t>m – maximum depth of the state space</a:t>
            </a:r>
            <a:endParaRPr/>
          </a:p>
          <a:p>
            <a:pPr indent="-285750" lvl="1" marL="742950" rtl="0" algn="l">
              <a:lnSpc>
                <a:spcPct val="100000"/>
              </a:lnSpc>
              <a:spcBef>
                <a:spcPts val="560"/>
              </a:spcBef>
              <a:spcAft>
                <a:spcPts val="0"/>
              </a:spcAft>
              <a:buClr>
                <a:schemeClr val="dk1"/>
              </a:buClr>
              <a:buSzPts val="2800"/>
              <a:buChar char="–"/>
            </a:pPr>
            <a:r>
              <a:rPr lang="en-US"/>
              <a:t>d – depth of the least cost solution</a:t>
            </a:r>
            <a:endParaRPr/>
          </a:p>
        </p:txBody>
      </p:sp>
      <p:pic>
        <p:nvPicPr>
          <p:cNvPr id="841" name="Google Shape;841;p76"/>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p77"/>
          <p:cNvSpPr txBox="1"/>
          <p:nvPr>
            <p:ph type="title"/>
          </p:nvPr>
        </p:nvSpPr>
        <p:spPr>
          <a:xfrm>
            <a:off x="1676400" y="274638"/>
            <a:ext cx="7010400" cy="9445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600">
                <a:solidFill>
                  <a:srgbClr val="7030A0"/>
                </a:solidFill>
              </a:rPr>
              <a:t>Breadth-First Search</a:t>
            </a:r>
            <a:endParaRPr/>
          </a:p>
        </p:txBody>
      </p:sp>
      <p:sp>
        <p:nvSpPr>
          <p:cNvPr id="847" name="Google Shape;847;p7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lang="en-US" sz="2400"/>
              <a:t>Breadth-first search is the most common search strategy for traversing a tree or graph. This algorithm searches breadthwise in a tree or graph, so it is called breadth-first search.</a:t>
            </a:r>
            <a:endParaRPr/>
          </a:p>
          <a:p>
            <a:pPr indent="-342900" lvl="0" marL="342900" rtl="0" algn="l">
              <a:lnSpc>
                <a:spcPct val="100000"/>
              </a:lnSpc>
              <a:spcBef>
                <a:spcPts val="480"/>
              </a:spcBef>
              <a:spcAft>
                <a:spcPts val="0"/>
              </a:spcAft>
              <a:buClr>
                <a:schemeClr val="dk1"/>
              </a:buClr>
              <a:buSzPts val="2400"/>
              <a:buChar char="•"/>
            </a:pPr>
            <a:r>
              <a:rPr lang="en-US" sz="2400"/>
              <a:t>BFS algorithm starts searching from the root node of the tree and expands all successor node at the current level before moving to nodes of next level.</a:t>
            </a:r>
            <a:endParaRPr/>
          </a:p>
          <a:p>
            <a:pPr indent="-342900" lvl="0" marL="342900" rtl="0" algn="l">
              <a:lnSpc>
                <a:spcPct val="100000"/>
              </a:lnSpc>
              <a:spcBef>
                <a:spcPts val="480"/>
              </a:spcBef>
              <a:spcAft>
                <a:spcPts val="0"/>
              </a:spcAft>
              <a:buClr>
                <a:schemeClr val="dk1"/>
              </a:buClr>
              <a:buSzPts val="2400"/>
              <a:buChar char="•"/>
            </a:pPr>
            <a:r>
              <a:rPr lang="en-US" sz="2400"/>
              <a:t>The breadth-first search algorithm is an example of a general-graph search algorithm.</a:t>
            </a:r>
            <a:endParaRPr/>
          </a:p>
          <a:p>
            <a:pPr indent="-342900" lvl="0" marL="342900" rtl="0" algn="l">
              <a:lnSpc>
                <a:spcPct val="100000"/>
              </a:lnSpc>
              <a:spcBef>
                <a:spcPts val="480"/>
              </a:spcBef>
              <a:spcAft>
                <a:spcPts val="0"/>
              </a:spcAft>
              <a:buClr>
                <a:schemeClr val="dk1"/>
              </a:buClr>
              <a:buSzPts val="2400"/>
              <a:buChar char="•"/>
            </a:pPr>
            <a:r>
              <a:rPr lang="en-US" sz="2400"/>
              <a:t>Breadth-first search implemented using FIFO queue data structure.</a:t>
            </a:r>
            <a:endParaRPr/>
          </a:p>
        </p:txBody>
      </p:sp>
      <p:pic>
        <p:nvPicPr>
          <p:cNvPr id="848" name="Google Shape;848;p77"/>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sp>
        <p:nvSpPr>
          <p:cNvPr id="853" name="Google Shape;853;p78"/>
          <p:cNvSpPr txBox="1"/>
          <p:nvPr>
            <p:ph idx="4294967295" type="title"/>
          </p:nvPr>
        </p:nvSpPr>
        <p:spPr>
          <a:xfrm>
            <a:off x="301625" y="457200"/>
            <a:ext cx="8686800"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Breadth First Search </a:t>
            </a:r>
            <a:endParaRPr/>
          </a:p>
        </p:txBody>
      </p:sp>
      <p:sp>
        <p:nvSpPr>
          <p:cNvPr id="854" name="Google Shape;854;p78"/>
          <p:cNvSpPr/>
          <p:nvPr/>
        </p:nvSpPr>
        <p:spPr>
          <a:xfrm>
            <a:off x="152400" y="1447800"/>
            <a:ext cx="8839200" cy="31400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C00000"/>
                </a:solidFill>
                <a:latin typeface="Calibri"/>
                <a:ea typeface="Calibri"/>
                <a:cs typeface="Calibri"/>
                <a:sym typeface="Calibri"/>
              </a:rPr>
              <a:t>   Algorithm  </a:t>
            </a:r>
            <a:r>
              <a:rPr b="1" i="0" lang="en-US" sz="1800" u="none" cap="none" strike="noStrike">
                <a:solidFill>
                  <a:srgbClr val="C00000"/>
                </a:solidFill>
                <a:latin typeface="Calibri"/>
                <a:ea typeface="Calibri"/>
                <a:cs typeface="Calibri"/>
                <a:sym typeface="Calibri"/>
              </a:rPr>
              <a:t>Breadth first search </a:t>
            </a:r>
            <a:r>
              <a:rPr b="0" i="0" lang="en-US" sz="18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Let </a:t>
            </a:r>
            <a:r>
              <a:rPr b="0" i="1" lang="en-US" sz="1800" u="none" cap="none" strike="noStrike">
                <a:solidFill>
                  <a:schemeClr val="dk1"/>
                </a:solidFill>
                <a:latin typeface="Calibri"/>
                <a:ea typeface="Calibri"/>
                <a:cs typeface="Calibri"/>
                <a:sym typeface="Calibri"/>
              </a:rPr>
              <a:t>fringe </a:t>
            </a:r>
            <a:r>
              <a:rPr b="0" i="0" lang="en-US" sz="1800" u="none" cap="none" strike="noStrike">
                <a:solidFill>
                  <a:schemeClr val="dk1"/>
                </a:solidFill>
                <a:latin typeface="Calibri"/>
                <a:ea typeface="Calibri"/>
                <a:cs typeface="Calibri"/>
                <a:sym typeface="Calibri"/>
              </a:rPr>
              <a:t>be a list containing the initial state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Loop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if </a:t>
            </a:r>
            <a:r>
              <a:rPr b="0" i="1" lang="en-US" sz="1800" u="none" cap="none" strike="noStrike">
                <a:solidFill>
                  <a:schemeClr val="dk1"/>
                </a:solidFill>
                <a:latin typeface="Calibri"/>
                <a:ea typeface="Calibri"/>
                <a:cs typeface="Calibri"/>
                <a:sym typeface="Calibri"/>
              </a:rPr>
              <a:t>fringe </a:t>
            </a:r>
            <a:r>
              <a:rPr b="0" i="0" lang="en-US" sz="1800" u="none" cap="none" strike="noStrike">
                <a:solidFill>
                  <a:schemeClr val="dk1"/>
                </a:solidFill>
                <a:latin typeface="Calibri"/>
                <a:ea typeface="Calibri"/>
                <a:cs typeface="Calibri"/>
                <a:sym typeface="Calibri"/>
              </a:rPr>
              <a:t>is empty return failure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Node 🡨 remove-first (fringe)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if Node is a goal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then return the path from initial state to Node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else generate all successors of Node, and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t>
            </a:r>
            <a:r>
              <a:rPr b="0" i="0" lang="en-US" sz="1800" u="none" cap="none" strike="noStrike">
                <a:solidFill>
                  <a:srgbClr val="7F7F7F"/>
                </a:solidFill>
                <a:latin typeface="Calibri"/>
                <a:ea typeface="Calibri"/>
                <a:cs typeface="Calibri"/>
                <a:sym typeface="Calibri"/>
              </a:rPr>
              <a:t>(merge the newly generated nodes into </a:t>
            </a:r>
            <a:r>
              <a:rPr b="0" i="1" lang="en-US" sz="1800" u="none" cap="none" strike="noStrike">
                <a:solidFill>
                  <a:srgbClr val="7F7F7F"/>
                </a:solidFill>
                <a:latin typeface="Calibri"/>
                <a:ea typeface="Calibri"/>
                <a:cs typeface="Calibri"/>
                <a:sym typeface="Calibri"/>
              </a:rPr>
              <a:t>fringe</a:t>
            </a:r>
            <a:r>
              <a:rPr b="0" i="0" lang="en-US" sz="1800" u="none" cap="none" strike="noStrike">
                <a:solidFill>
                  <a:srgbClr val="7F7F7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add generated nodes to the back of </a:t>
            </a:r>
            <a:r>
              <a:rPr b="0" i="1" lang="en-US" sz="1800" u="none" cap="none" strike="noStrike">
                <a:solidFill>
                  <a:schemeClr val="dk1"/>
                </a:solidFill>
                <a:latin typeface="Calibri"/>
                <a:ea typeface="Calibri"/>
                <a:cs typeface="Calibri"/>
                <a:sym typeface="Calibri"/>
              </a:rPr>
              <a:t>fringe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End Loop 	</a:t>
            </a:r>
            <a:endParaRPr b="0" i="0" sz="1400" u="none" cap="none" strike="noStrike">
              <a:solidFill>
                <a:srgbClr val="000000"/>
              </a:solidFill>
              <a:latin typeface="Arial"/>
              <a:ea typeface="Arial"/>
              <a:cs typeface="Arial"/>
              <a:sym typeface="Arial"/>
            </a:endParaRPr>
          </a:p>
        </p:txBody>
      </p:sp>
      <p:sp>
        <p:nvSpPr>
          <p:cNvPr id="855" name="Google Shape;855;p78"/>
          <p:cNvSpPr/>
          <p:nvPr/>
        </p:nvSpPr>
        <p:spPr>
          <a:xfrm>
            <a:off x="271463" y="5227638"/>
            <a:ext cx="8734425" cy="101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Calibri"/>
                <a:ea typeface="Calibri"/>
                <a:cs typeface="Calibri"/>
                <a:sym typeface="Calibri"/>
              </a:rPr>
              <a:t>Note that in breadth first search the newly generated nodes are put at the back of fringe or the OPEN list. The nodes will be expanded in a FIFO (First In First Out) order. The node that enters OPEN earlier will be expanded earlier. </a:t>
            </a:r>
            <a:endParaRPr b="0" i="0" sz="1400" u="none" cap="none" strike="noStrike">
              <a:solidFill>
                <a:srgbClr val="000000"/>
              </a:solidFill>
              <a:latin typeface="Arial"/>
              <a:ea typeface="Arial"/>
              <a:cs typeface="Arial"/>
              <a:sym typeface="Arial"/>
            </a:endParaRPr>
          </a:p>
        </p:txBody>
      </p:sp>
      <p:cxnSp>
        <p:nvCxnSpPr>
          <p:cNvPr id="856" name="Google Shape;856;p78"/>
          <p:cNvCxnSpPr/>
          <p:nvPr/>
        </p:nvCxnSpPr>
        <p:spPr>
          <a:xfrm>
            <a:off x="257175" y="1447800"/>
            <a:ext cx="0" cy="3352800"/>
          </a:xfrm>
          <a:prstGeom prst="straightConnector1">
            <a:avLst/>
          </a:prstGeom>
          <a:noFill/>
          <a:ln cap="flat" cmpd="sng" w="9525">
            <a:solidFill>
              <a:srgbClr val="4A7DBA"/>
            </a:solidFill>
            <a:prstDash val="solid"/>
            <a:round/>
            <a:headEnd len="sm" w="sm" type="none"/>
            <a:tailEnd len="sm" w="sm" type="none"/>
          </a:ln>
        </p:spPr>
      </p:cxnSp>
      <p:cxnSp>
        <p:nvCxnSpPr>
          <p:cNvPr id="857" name="Google Shape;857;p78"/>
          <p:cNvCxnSpPr/>
          <p:nvPr/>
        </p:nvCxnSpPr>
        <p:spPr>
          <a:xfrm>
            <a:off x="257175" y="1447800"/>
            <a:ext cx="8734425" cy="0"/>
          </a:xfrm>
          <a:prstGeom prst="straightConnector1">
            <a:avLst/>
          </a:prstGeom>
          <a:noFill/>
          <a:ln cap="flat" cmpd="sng" w="9525">
            <a:solidFill>
              <a:srgbClr val="4A7DBA"/>
            </a:solidFill>
            <a:prstDash val="solid"/>
            <a:round/>
            <a:headEnd len="sm" w="sm" type="none"/>
            <a:tailEnd len="sm" w="sm" type="none"/>
          </a:ln>
        </p:spPr>
      </p:cxnSp>
      <p:cxnSp>
        <p:nvCxnSpPr>
          <p:cNvPr id="858" name="Google Shape;858;p78"/>
          <p:cNvCxnSpPr/>
          <p:nvPr/>
        </p:nvCxnSpPr>
        <p:spPr>
          <a:xfrm>
            <a:off x="8991600" y="1447800"/>
            <a:ext cx="0" cy="3352800"/>
          </a:xfrm>
          <a:prstGeom prst="straightConnector1">
            <a:avLst/>
          </a:prstGeom>
          <a:noFill/>
          <a:ln cap="flat" cmpd="sng" w="9525">
            <a:solidFill>
              <a:srgbClr val="4A7DBA"/>
            </a:solidFill>
            <a:prstDash val="solid"/>
            <a:round/>
            <a:headEnd len="sm" w="sm" type="none"/>
            <a:tailEnd len="sm" w="sm" type="none"/>
          </a:ln>
        </p:spPr>
      </p:cxnSp>
      <p:cxnSp>
        <p:nvCxnSpPr>
          <p:cNvPr id="859" name="Google Shape;859;p78"/>
          <p:cNvCxnSpPr/>
          <p:nvPr/>
        </p:nvCxnSpPr>
        <p:spPr>
          <a:xfrm>
            <a:off x="257175" y="4800600"/>
            <a:ext cx="8734425" cy="0"/>
          </a:xfrm>
          <a:prstGeom prst="straightConnector1">
            <a:avLst/>
          </a:prstGeom>
          <a:noFill/>
          <a:ln cap="flat" cmpd="sng" w="9525">
            <a:solidFill>
              <a:srgbClr val="4A7DBA"/>
            </a:solidFill>
            <a:prstDash val="solid"/>
            <a:round/>
            <a:headEnd len="sm" w="sm" type="none"/>
            <a:tailEnd len="sm" w="sm" type="none"/>
          </a:ln>
        </p:spPr>
      </p:cxnSp>
      <p:pic>
        <p:nvPicPr>
          <p:cNvPr id="860" name="Google Shape;860;p78"/>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4" name="Shape 864"/>
        <p:cNvGrpSpPr/>
        <p:nvPr/>
      </p:nvGrpSpPr>
      <p:grpSpPr>
        <a:xfrm>
          <a:off x="0" y="0"/>
          <a:ext cx="0" cy="0"/>
          <a:chOff x="0" y="0"/>
          <a:chExt cx="0" cy="0"/>
        </a:xfrm>
      </p:grpSpPr>
      <p:sp>
        <p:nvSpPr>
          <p:cNvPr id="865" name="Google Shape;865;p79"/>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Breadth-First Search</a:t>
            </a:r>
            <a:endParaRPr/>
          </a:p>
        </p:txBody>
      </p:sp>
      <p:pic>
        <p:nvPicPr>
          <p:cNvPr id="866" name="Google Shape;866;p79"/>
          <p:cNvPicPr preferRelativeResize="0"/>
          <p:nvPr/>
        </p:nvPicPr>
        <p:blipFill rotWithShape="1">
          <a:blip r:embed="rId3">
            <a:alphaModFix/>
          </a:blip>
          <a:srcRect b="0" l="0" r="0" t="0"/>
          <a:stretch/>
        </p:blipFill>
        <p:spPr>
          <a:xfrm>
            <a:off x="2881313" y="2352675"/>
            <a:ext cx="3381375" cy="2152650"/>
          </a:xfrm>
          <a:prstGeom prst="rect">
            <a:avLst/>
          </a:prstGeom>
          <a:noFill/>
          <a:ln>
            <a:noFill/>
          </a:ln>
        </p:spPr>
      </p:pic>
      <p:pic>
        <p:nvPicPr>
          <p:cNvPr id="867" name="Google Shape;867;p79"/>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sp>
        <p:nvSpPr>
          <p:cNvPr id="872" name="Google Shape;872;p80"/>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Breadth-First Search</a:t>
            </a:r>
            <a:endParaRPr/>
          </a:p>
        </p:txBody>
      </p:sp>
      <p:pic>
        <p:nvPicPr>
          <p:cNvPr id="873" name="Google Shape;873;p80"/>
          <p:cNvPicPr preferRelativeResize="0"/>
          <p:nvPr/>
        </p:nvPicPr>
        <p:blipFill rotWithShape="1">
          <a:blip r:embed="rId3">
            <a:alphaModFix/>
          </a:blip>
          <a:srcRect b="0" l="0" r="0" t="0"/>
          <a:stretch/>
        </p:blipFill>
        <p:spPr>
          <a:xfrm>
            <a:off x="2919413" y="2371725"/>
            <a:ext cx="3305175" cy="2114550"/>
          </a:xfrm>
          <a:prstGeom prst="rect">
            <a:avLst/>
          </a:prstGeom>
          <a:noFill/>
          <a:ln>
            <a:noFill/>
          </a:ln>
        </p:spPr>
      </p:pic>
      <p:pic>
        <p:nvPicPr>
          <p:cNvPr id="874" name="Google Shape;874;p80"/>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8"/>
          <p:cNvSpPr txBox="1"/>
          <p:nvPr>
            <p:ph type="title"/>
          </p:nvPr>
        </p:nvSpPr>
        <p:spPr>
          <a:xfrm>
            <a:off x="1524000" y="76200"/>
            <a:ext cx="7010400" cy="914400"/>
          </a:xfrm>
          <a:prstGeom prst="rect">
            <a:avLst/>
          </a:prstGeom>
          <a:noFill/>
          <a:ln>
            <a:noFill/>
          </a:ln>
        </p:spPr>
        <p:txBody>
          <a:bodyPr anchorCtr="0" anchor="ctr" bIns="44450" lIns="90475" spcFirstLastPara="1" rIns="90475" wrap="square" tIns="44450">
            <a:noAutofit/>
          </a:bodyPr>
          <a:lstStyle/>
          <a:p>
            <a:pPr indent="0" lvl="0" marL="0" rtl="0" algn="ctr">
              <a:lnSpc>
                <a:spcPct val="100000"/>
              </a:lnSpc>
              <a:spcBef>
                <a:spcPts val="0"/>
              </a:spcBef>
              <a:spcAft>
                <a:spcPts val="0"/>
              </a:spcAft>
              <a:buSzPts val="1400"/>
              <a:buNone/>
            </a:pPr>
            <a:r>
              <a:rPr b="1" lang="en-US" sz="3200">
                <a:solidFill>
                  <a:srgbClr val="7030A0"/>
                </a:solidFill>
              </a:rPr>
              <a:t>History of AI</a:t>
            </a:r>
            <a:endParaRPr/>
          </a:p>
        </p:txBody>
      </p:sp>
      <p:sp>
        <p:nvSpPr>
          <p:cNvPr id="199" name="Google Shape;199;p8"/>
          <p:cNvSpPr txBox="1"/>
          <p:nvPr>
            <p:ph idx="1" type="body"/>
          </p:nvPr>
        </p:nvSpPr>
        <p:spPr>
          <a:xfrm>
            <a:off x="277813" y="1143000"/>
            <a:ext cx="8104187" cy="5486400"/>
          </a:xfrm>
          <a:prstGeom prst="rect">
            <a:avLst/>
          </a:prstGeom>
          <a:noFill/>
          <a:ln>
            <a:noFill/>
          </a:ln>
        </p:spPr>
        <p:txBody>
          <a:bodyPr anchorCtr="0" anchor="t" bIns="44450" lIns="90475" spcFirstLastPara="1" rIns="90475" wrap="square" tIns="44450">
            <a:noAutofit/>
          </a:bodyPr>
          <a:lstStyle/>
          <a:p>
            <a:pPr indent="-342900" lvl="0" marL="342900" rtl="0" algn="l">
              <a:lnSpc>
                <a:spcPct val="90000"/>
              </a:lnSpc>
              <a:spcBef>
                <a:spcPts val="0"/>
              </a:spcBef>
              <a:spcAft>
                <a:spcPts val="0"/>
              </a:spcAft>
              <a:buClr>
                <a:schemeClr val="dk1"/>
              </a:buClr>
              <a:buSzPts val="2000"/>
              <a:buChar char="•"/>
            </a:pPr>
            <a:r>
              <a:rPr lang="en-US" sz="2000">
                <a:latin typeface="Times New Roman"/>
                <a:ea typeface="Times New Roman"/>
                <a:cs typeface="Times New Roman"/>
                <a:sym typeface="Times New Roman"/>
              </a:rPr>
              <a:t>McCulloch and Pitts (1943)</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Neural networks that learn</a:t>
            </a:r>
            <a:endParaRPr/>
          </a:p>
          <a:p>
            <a:pPr indent="0" lvl="1" marL="457200" rtl="0" algn="l">
              <a:lnSpc>
                <a:spcPct val="90000"/>
              </a:lnSpc>
              <a:spcBef>
                <a:spcPts val="360"/>
              </a:spcBef>
              <a:spcAft>
                <a:spcPts val="0"/>
              </a:spcAft>
              <a:buClr>
                <a:schemeClr val="dk1"/>
              </a:buClr>
              <a:buSzPts val="1800"/>
              <a:buFont typeface="Arial"/>
              <a:buNone/>
            </a:pPr>
            <a:r>
              <a:t/>
            </a:r>
            <a:endParaRPr sz="1800">
              <a:latin typeface="Times New Roman"/>
              <a:ea typeface="Times New Roman"/>
              <a:cs typeface="Times New Roman"/>
              <a:sym typeface="Times New Roman"/>
            </a:endParaRPr>
          </a:p>
          <a:p>
            <a:pPr indent="-342900" lvl="0" marL="342900" rtl="0" algn="l">
              <a:lnSpc>
                <a:spcPct val="9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Minsky and Edmonds (1951)</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Built a neural net computer</a:t>
            </a:r>
            <a:endParaRPr/>
          </a:p>
          <a:p>
            <a:pPr indent="-171450" lvl="1" marL="742950" rtl="0" algn="l">
              <a:lnSpc>
                <a:spcPct val="90000"/>
              </a:lnSpc>
              <a:spcBef>
                <a:spcPts val="360"/>
              </a:spcBef>
              <a:spcAft>
                <a:spcPts val="0"/>
              </a:spcAft>
              <a:buClr>
                <a:schemeClr val="dk1"/>
              </a:buClr>
              <a:buSzPts val="1800"/>
              <a:buNone/>
            </a:pPr>
            <a:r>
              <a:t/>
            </a:r>
            <a:endParaRPr sz="1800">
              <a:latin typeface="Times New Roman"/>
              <a:ea typeface="Times New Roman"/>
              <a:cs typeface="Times New Roman"/>
              <a:sym typeface="Times New Roman"/>
            </a:endParaRPr>
          </a:p>
          <a:p>
            <a:pPr indent="-342900" lvl="0" marL="342900" rtl="0" algn="l">
              <a:lnSpc>
                <a:spcPct val="9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Darmouth conference (1956):</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McCarthy, Minsky, Newell, Simon met,</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Logic theorist (LT)- Of Newell and Simon proves a theorem in Principia Mathematica-Russel.</a:t>
            </a:r>
            <a:endParaRPr/>
          </a:p>
          <a:p>
            <a:pPr indent="-285750" lvl="1" marL="742950" rtl="0" algn="l">
              <a:lnSpc>
                <a:spcPct val="90000"/>
              </a:lnSpc>
              <a:spcBef>
                <a:spcPts val="360"/>
              </a:spcBef>
              <a:spcAft>
                <a:spcPts val="0"/>
              </a:spcAft>
              <a:buClr>
                <a:srgbClr val="FF00FF"/>
              </a:buClr>
              <a:buSzPts val="1800"/>
              <a:buChar char="–"/>
            </a:pPr>
            <a:r>
              <a:rPr b="1" lang="en-US" sz="1800" u="sng">
                <a:solidFill>
                  <a:srgbClr val="FF00FF"/>
                </a:solidFill>
                <a:latin typeface="Times New Roman"/>
                <a:ea typeface="Times New Roman"/>
                <a:cs typeface="Times New Roman"/>
                <a:sym typeface="Times New Roman"/>
              </a:rPr>
              <a:t>The name “Artficial Intelligence” was coined.</a:t>
            </a:r>
            <a:endParaRPr/>
          </a:p>
          <a:p>
            <a:pPr indent="-171450" lvl="1" marL="742950" rtl="0" algn="l">
              <a:lnSpc>
                <a:spcPct val="90000"/>
              </a:lnSpc>
              <a:spcBef>
                <a:spcPts val="360"/>
              </a:spcBef>
              <a:spcAft>
                <a:spcPts val="0"/>
              </a:spcAft>
              <a:buClr>
                <a:schemeClr val="dk1"/>
              </a:buClr>
              <a:buSzPts val="1800"/>
              <a:buNone/>
            </a:pPr>
            <a:r>
              <a:t/>
            </a:r>
            <a:endParaRPr b="1" sz="1800" u="sng">
              <a:solidFill>
                <a:srgbClr val="FF00FF"/>
              </a:solidFill>
              <a:latin typeface="Times New Roman"/>
              <a:ea typeface="Times New Roman"/>
              <a:cs typeface="Times New Roman"/>
              <a:sym typeface="Times New Roman"/>
            </a:endParaRPr>
          </a:p>
          <a:p>
            <a:pPr indent="-342900" lvl="0" marL="342900" rtl="0" algn="l">
              <a:lnSpc>
                <a:spcPct val="90000"/>
              </a:lnSpc>
              <a:spcBef>
                <a:spcPts val="400"/>
              </a:spcBef>
              <a:spcAft>
                <a:spcPts val="0"/>
              </a:spcAft>
              <a:buClr>
                <a:schemeClr val="dk1"/>
              </a:buClr>
              <a:buSzPts val="2000"/>
              <a:buChar char="•"/>
            </a:pPr>
            <a:r>
              <a:rPr lang="en-US" sz="2000">
                <a:latin typeface="Times New Roman"/>
                <a:ea typeface="Times New Roman"/>
                <a:cs typeface="Times New Roman"/>
                <a:sym typeface="Times New Roman"/>
              </a:rPr>
              <a:t>1952-1969</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GPS- Newell and Simon</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Geometry theorem prover - Gelernter (1959)</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Samuel Checkers that learns (1952)</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McCarthy - Lisp (1958),  Advice Taker, Robinson’s resolution</a:t>
            </a:r>
            <a:endParaRPr/>
          </a:p>
        </p:txBody>
      </p:sp>
      <p:sp>
        <p:nvSpPr>
          <p:cNvPr id="200" name="Google Shape;200;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AI   UNIT-I</a:t>
            </a:r>
            <a:endParaRPr/>
          </a:p>
        </p:txBody>
      </p:sp>
      <p:sp>
        <p:nvSpPr>
          <p:cNvPr id="201" name="Google Shape;20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202" name="Google Shape;202;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203" name="Google Shape;203;p8"/>
          <p:cNvPicPr preferRelativeResize="0"/>
          <p:nvPr/>
        </p:nvPicPr>
        <p:blipFill rotWithShape="1">
          <a:blip r:embed="rId3">
            <a:alphaModFix/>
          </a:blip>
          <a:srcRect b="0" l="0" r="0" t="0"/>
          <a:stretch/>
        </p:blipFill>
        <p:spPr>
          <a:xfrm>
            <a:off x="0" y="0"/>
            <a:ext cx="1270000" cy="1200150"/>
          </a:xfrm>
          <a:prstGeom prst="rect">
            <a:avLst/>
          </a:prstGeom>
          <a:noFill/>
          <a:ln>
            <a:noFill/>
          </a:ln>
        </p:spPr>
      </p:pic>
    </p:spTree>
  </p:cSld>
  <p:clrMapOvr>
    <a:masterClrMapping/>
  </p:clrMapOvr>
  <p:transition>
    <p:cut/>
  </p:transition>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sp>
        <p:nvSpPr>
          <p:cNvPr id="879" name="Google Shape;879;p81"/>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Breadth-First Search</a:t>
            </a:r>
            <a:endParaRPr/>
          </a:p>
        </p:txBody>
      </p:sp>
      <p:pic>
        <p:nvPicPr>
          <p:cNvPr id="880" name="Google Shape;880;p81"/>
          <p:cNvPicPr preferRelativeResize="0"/>
          <p:nvPr/>
        </p:nvPicPr>
        <p:blipFill rotWithShape="1">
          <a:blip r:embed="rId3">
            <a:alphaModFix/>
          </a:blip>
          <a:srcRect b="0" l="0" r="0" t="0"/>
          <a:stretch/>
        </p:blipFill>
        <p:spPr>
          <a:xfrm>
            <a:off x="2943225" y="2366963"/>
            <a:ext cx="3257550" cy="2124075"/>
          </a:xfrm>
          <a:prstGeom prst="rect">
            <a:avLst/>
          </a:prstGeom>
          <a:noFill/>
          <a:ln>
            <a:noFill/>
          </a:ln>
        </p:spPr>
      </p:pic>
      <p:pic>
        <p:nvPicPr>
          <p:cNvPr id="881" name="Google Shape;881;p81"/>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 name="Shape 885"/>
        <p:cNvGrpSpPr/>
        <p:nvPr/>
      </p:nvGrpSpPr>
      <p:grpSpPr>
        <a:xfrm>
          <a:off x="0" y="0"/>
          <a:ext cx="0" cy="0"/>
          <a:chOff x="0" y="0"/>
          <a:chExt cx="0" cy="0"/>
        </a:xfrm>
      </p:grpSpPr>
      <p:sp>
        <p:nvSpPr>
          <p:cNvPr id="886" name="Google Shape;886;p82"/>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Breadth-First Search</a:t>
            </a:r>
            <a:endParaRPr/>
          </a:p>
        </p:txBody>
      </p:sp>
      <p:pic>
        <p:nvPicPr>
          <p:cNvPr id="887" name="Google Shape;887;p82"/>
          <p:cNvPicPr preferRelativeResize="0"/>
          <p:nvPr/>
        </p:nvPicPr>
        <p:blipFill rotWithShape="1">
          <a:blip r:embed="rId3">
            <a:alphaModFix/>
          </a:blip>
          <a:srcRect b="0" l="0" r="0" t="0"/>
          <a:stretch/>
        </p:blipFill>
        <p:spPr>
          <a:xfrm>
            <a:off x="2471738" y="2200275"/>
            <a:ext cx="4200525" cy="2457450"/>
          </a:xfrm>
          <a:prstGeom prst="rect">
            <a:avLst/>
          </a:prstGeom>
          <a:noFill/>
          <a:ln>
            <a:noFill/>
          </a:ln>
        </p:spPr>
      </p:pic>
      <p:pic>
        <p:nvPicPr>
          <p:cNvPr id="888" name="Google Shape;888;p82"/>
          <p:cNvPicPr preferRelativeResize="0"/>
          <p:nvPr/>
        </p:nvPicPr>
        <p:blipFill rotWithShape="1">
          <a:blip r:embed="rId4">
            <a:alphaModFix/>
          </a:blip>
          <a:srcRect b="0" l="0" r="0" t="0"/>
          <a:stretch/>
        </p:blipFill>
        <p:spPr>
          <a:xfrm>
            <a:off x="0" y="0"/>
            <a:ext cx="914400" cy="86360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sp>
        <p:nvSpPr>
          <p:cNvPr id="893" name="Google Shape;893;p83"/>
          <p:cNvSpPr txBox="1"/>
          <p:nvPr>
            <p:ph type="title"/>
          </p:nvPr>
        </p:nvSpPr>
        <p:spPr>
          <a:xfrm>
            <a:off x="311700" y="593367"/>
            <a:ext cx="8520600" cy="76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BFS illustrated </a:t>
            </a:r>
            <a:endParaRPr/>
          </a:p>
        </p:txBody>
      </p:sp>
      <p:sp>
        <p:nvSpPr>
          <p:cNvPr id="894" name="Google Shape;894;p83"/>
          <p:cNvSpPr/>
          <p:nvPr/>
        </p:nvSpPr>
        <p:spPr>
          <a:xfrm>
            <a:off x="152400" y="1485900"/>
            <a:ext cx="8686800" cy="8302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1: Initially fringe contains only one node corresponding to the source state A. </a:t>
            </a:r>
            <a:endParaRPr b="0" i="0" sz="1400" u="none" cap="none" strike="noStrike">
              <a:solidFill>
                <a:srgbClr val="000000"/>
              </a:solidFill>
              <a:latin typeface="Arial"/>
              <a:ea typeface="Arial"/>
              <a:cs typeface="Arial"/>
              <a:sym typeface="Arial"/>
            </a:endParaRPr>
          </a:p>
        </p:txBody>
      </p:sp>
      <p:sp>
        <p:nvSpPr>
          <p:cNvPr id="895" name="Google Shape;895;p83"/>
          <p:cNvSpPr/>
          <p:nvPr/>
        </p:nvSpPr>
        <p:spPr>
          <a:xfrm>
            <a:off x="3251200" y="6334125"/>
            <a:ext cx="1357313" cy="4619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Figure 3 </a:t>
            </a:r>
            <a:endParaRPr b="0" i="0" sz="1800" u="none" cap="none" strike="noStrike">
              <a:solidFill>
                <a:schemeClr val="dk1"/>
              </a:solidFill>
              <a:latin typeface="Calibri"/>
              <a:ea typeface="Calibri"/>
              <a:cs typeface="Calibri"/>
              <a:sym typeface="Calibri"/>
            </a:endParaRPr>
          </a:p>
        </p:txBody>
      </p:sp>
      <p:pic>
        <p:nvPicPr>
          <p:cNvPr id="896" name="Google Shape;896;p83"/>
          <p:cNvPicPr preferRelativeResize="0"/>
          <p:nvPr/>
        </p:nvPicPr>
        <p:blipFill rotWithShape="1">
          <a:blip r:embed="rId3">
            <a:alphaModFix/>
          </a:blip>
          <a:srcRect b="0" l="0" r="0" t="0"/>
          <a:stretch/>
        </p:blipFill>
        <p:spPr>
          <a:xfrm>
            <a:off x="2514600" y="2133600"/>
            <a:ext cx="4905375" cy="3067050"/>
          </a:xfrm>
          <a:prstGeom prst="rect">
            <a:avLst/>
          </a:prstGeom>
          <a:noFill/>
          <a:ln>
            <a:noFill/>
          </a:ln>
        </p:spPr>
      </p:pic>
      <p:pic>
        <p:nvPicPr>
          <p:cNvPr id="897" name="Google Shape;897;p83"/>
          <p:cNvPicPr preferRelativeResize="0"/>
          <p:nvPr/>
        </p:nvPicPr>
        <p:blipFill rotWithShape="1">
          <a:blip r:embed="rId4">
            <a:alphaModFix/>
          </a:blip>
          <a:srcRect b="0" l="0" r="0" t="0"/>
          <a:stretch/>
        </p:blipFill>
        <p:spPr>
          <a:xfrm>
            <a:off x="838200" y="5581650"/>
            <a:ext cx="6715125" cy="752475"/>
          </a:xfrm>
          <a:prstGeom prst="rect">
            <a:avLst/>
          </a:prstGeom>
          <a:noFill/>
          <a:ln>
            <a:noFill/>
          </a:ln>
        </p:spPr>
      </p:pic>
      <p:pic>
        <p:nvPicPr>
          <p:cNvPr id="898" name="Google Shape;898;p83"/>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 name="Shape 902"/>
        <p:cNvGrpSpPr/>
        <p:nvPr/>
      </p:nvGrpSpPr>
      <p:grpSpPr>
        <a:xfrm>
          <a:off x="0" y="0"/>
          <a:ext cx="0" cy="0"/>
          <a:chOff x="0" y="0"/>
          <a:chExt cx="0" cy="0"/>
        </a:xfrm>
      </p:grpSpPr>
      <p:pic>
        <p:nvPicPr>
          <p:cNvPr id="903" name="Google Shape;903;p84"/>
          <p:cNvPicPr preferRelativeResize="0"/>
          <p:nvPr/>
        </p:nvPicPr>
        <p:blipFill rotWithShape="1">
          <a:blip r:embed="rId3">
            <a:alphaModFix/>
          </a:blip>
          <a:srcRect b="0" l="0" r="0" t="0"/>
          <a:stretch/>
        </p:blipFill>
        <p:spPr>
          <a:xfrm>
            <a:off x="2828925" y="1995488"/>
            <a:ext cx="3752850" cy="3857625"/>
          </a:xfrm>
          <a:prstGeom prst="rect">
            <a:avLst/>
          </a:prstGeom>
          <a:noFill/>
          <a:ln>
            <a:noFill/>
          </a:ln>
        </p:spPr>
      </p:pic>
      <p:pic>
        <p:nvPicPr>
          <p:cNvPr id="904" name="Google Shape;904;p84"/>
          <p:cNvPicPr preferRelativeResize="0"/>
          <p:nvPr/>
        </p:nvPicPr>
        <p:blipFill rotWithShape="1">
          <a:blip r:embed="rId4">
            <a:alphaModFix/>
          </a:blip>
          <a:srcRect b="0" l="0" r="0" t="0"/>
          <a:stretch/>
        </p:blipFill>
        <p:spPr>
          <a:xfrm>
            <a:off x="1447800" y="5867400"/>
            <a:ext cx="6515100" cy="742950"/>
          </a:xfrm>
          <a:prstGeom prst="rect">
            <a:avLst/>
          </a:prstGeom>
          <a:noFill/>
          <a:ln>
            <a:noFill/>
          </a:ln>
        </p:spPr>
      </p:pic>
      <p:sp>
        <p:nvSpPr>
          <p:cNvPr id="905" name="Google Shape;905;p84"/>
          <p:cNvSpPr/>
          <p:nvPr/>
        </p:nvSpPr>
        <p:spPr>
          <a:xfrm>
            <a:off x="914400" y="533400"/>
            <a:ext cx="7737475" cy="6461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2: A is removed from fringe. The node is expanded, and its children B and C are generated. They are placed at the back of fringe. </a:t>
            </a:r>
            <a:endParaRPr b="0" i="0" sz="1400" u="none" cap="none" strike="noStrike">
              <a:solidFill>
                <a:srgbClr val="000000"/>
              </a:solidFill>
              <a:latin typeface="Arial"/>
              <a:ea typeface="Arial"/>
              <a:cs typeface="Arial"/>
              <a:sym typeface="Arial"/>
            </a:endParaRPr>
          </a:p>
        </p:txBody>
      </p:sp>
      <p:pic>
        <p:nvPicPr>
          <p:cNvPr id="906" name="Google Shape;906;p84"/>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0" name="Shape 910"/>
        <p:cNvGrpSpPr/>
        <p:nvPr/>
      </p:nvGrpSpPr>
      <p:grpSpPr>
        <a:xfrm>
          <a:off x="0" y="0"/>
          <a:ext cx="0" cy="0"/>
          <a:chOff x="0" y="0"/>
          <a:chExt cx="0" cy="0"/>
        </a:xfrm>
      </p:grpSpPr>
      <p:pic>
        <p:nvPicPr>
          <p:cNvPr id="911" name="Google Shape;911;p85"/>
          <p:cNvPicPr preferRelativeResize="0"/>
          <p:nvPr/>
        </p:nvPicPr>
        <p:blipFill rotWithShape="1">
          <a:blip r:embed="rId3">
            <a:alphaModFix/>
          </a:blip>
          <a:srcRect b="0" l="0" r="0" t="0"/>
          <a:stretch/>
        </p:blipFill>
        <p:spPr>
          <a:xfrm>
            <a:off x="3124200" y="1800225"/>
            <a:ext cx="4467225" cy="4295775"/>
          </a:xfrm>
          <a:prstGeom prst="rect">
            <a:avLst/>
          </a:prstGeom>
          <a:noFill/>
          <a:ln>
            <a:noFill/>
          </a:ln>
        </p:spPr>
      </p:pic>
      <p:pic>
        <p:nvPicPr>
          <p:cNvPr id="912" name="Google Shape;912;p85"/>
          <p:cNvPicPr preferRelativeResize="0"/>
          <p:nvPr/>
        </p:nvPicPr>
        <p:blipFill rotWithShape="1">
          <a:blip r:embed="rId4">
            <a:alphaModFix/>
          </a:blip>
          <a:srcRect b="0" l="0" r="0" t="0"/>
          <a:stretch/>
        </p:blipFill>
        <p:spPr>
          <a:xfrm>
            <a:off x="2338388" y="6096000"/>
            <a:ext cx="6600825" cy="628650"/>
          </a:xfrm>
          <a:prstGeom prst="rect">
            <a:avLst/>
          </a:prstGeom>
          <a:noFill/>
          <a:ln>
            <a:noFill/>
          </a:ln>
        </p:spPr>
      </p:pic>
      <p:sp>
        <p:nvSpPr>
          <p:cNvPr id="913" name="Google Shape;913;p85"/>
          <p:cNvSpPr/>
          <p:nvPr/>
        </p:nvSpPr>
        <p:spPr>
          <a:xfrm>
            <a:off x="228600" y="1200150"/>
            <a:ext cx="8710613" cy="12001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3: Node B is removed from fringe and is expanded. Its children D, E are generated and put at the back of fringe.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Version </a:t>
            </a:r>
            <a:endParaRPr b="0" i="0" sz="1400" u="none" cap="none" strike="noStrike">
              <a:solidFill>
                <a:srgbClr val="000000"/>
              </a:solidFill>
              <a:latin typeface="Arial"/>
              <a:ea typeface="Arial"/>
              <a:cs typeface="Arial"/>
              <a:sym typeface="Arial"/>
            </a:endParaRPr>
          </a:p>
        </p:txBody>
      </p:sp>
      <p:pic>
        <p:nvPicPr>
          <p:cNvPr id="914" name="Google Shape;914;p85"/>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 name="Shape 918"/>
        <p:cNvGrpSpPr/>
        <p:nvPr/>
      </p:nvGrpSpPr>
      <p:grpSpPr>
        <a:xfrm>
          <a:off x="0" y="0"/>
          <a:ext cx="0" cy="0"/>
          <a:chOff x="0" y="0"/>
          <a:chExt cx="0" cy="0"/>
        </a:xfrm>
      </p:grpSpPr>
      <p:pic>
        <p:nvPicPr>
          <p:cNvPr id="919" name="Google Shape;919;p86"/>
          <p:cNvPicPr preferRelativeResize="0"/>
          <p:nvPr/>
        </p:nvPicPr>
        <p:blipFill rotWithShape="1">
          <a:blip r:embed="rId3">
            <a:alphaModFix/>
          </a:blip>
          <a:srcRect b="0" l="0" r="0" t="0"/>
          <a:stretch/>
        </p:blipFill>
        <p:spPr>
          <a:xfrm>
            <a:off x="3124200" y="1905000"/>
            <a:ext cx="4010025" cy="3971925"/>
          </a:xfrm>
          <a:prstGeom prst="rect">
            <a:avLst/>
          </a:prstGeom>
          <a:noFill/>
          <a:ln>
            <a:noFill/>
          </a:ln>
        </p:spPr>
      </p:pic>
      <p:pic>
        <p:nvPicPr>
          <p:cNvPr id="920" name="Google Shape;920;p86"/>
          <p:cNvPicPr preferRelativeResize="0"/>
          <p:nvPr/>
        </p:nvPicPr>
        <p:blipFill rotWithShape="1">
          <a:blip r:embed="rId4">
            <a:alphaModFix/>
          </a:blip>
          <a:srcRect b="0" l="0" r="0" t="0"/>
          <a:stretch/>
        </p:blipFill>
        <p:spPr>
          <a:xfrm>
            <a:off x="2362200" y="6019800"/>
            <a:ext cx="6324600" cy="742950"/>
          </a:xfrm>
          <a:prstGeom prst="rect">
            <a:avLst/>
          </a:prstGeom>
          <a:noFill/>
          <a:ln>
            <a:noFill/>
          </a:ln>
        </p:spPr>
      </p:pic>
      <p:sp>
        <p:nvSpPr>
          <p:cNvPr id="921" name="Google Shape;921;p86"/>
          <p:cNvSpPr/>
          <p:nvPr/>
        </p:nvSpPr>
        <p:spPr>
          <a:xfrm>
            <a:off x="914400" y="381000"/>
            <a:ext cx="7951788" cy="9239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4: Node C is removed from fringe and is expanded. Its children D and G are added to the back of fringe. </a:t>
            </a:r>
            <a:endParaRPr b="0" i="0" sz="1400" u="none" cap="none" strike="noStrike">
              <a:solidFill>
                <a:srgbClr val="000000"/>
              </a:solidFill>
              <a:latin typeface="Arial"/>
              <a:ea typeface="Arial"/>
              <a:cs typeface="Arial"/>
              <a:sym typeface="Arial"/>
            </a:endParaRPr>
          </a:p>
        </p:txBody>
      </p:sp>
      <p:pic>
        <p:nvPicPr>
          <p:cNvPr id="922" name="Google Shape;922;p86"/>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pic>
        <p:nvPicPr>
          <p:cNvPr id="927" name="Google Shape;927;p87"/>
          <p:cNvPicPr preferRelativeResize="0"/>
          <p:nvPr/>
        </p:nvPicPr>
        <p:blipFill rotWithShape="1">
          <a:blip r:embed="rId3">
            <a:alphaModFix/>
          </a:blip>
          <a:srcRect b="0" l="0" r="0" t="0"/>
          <a:stretch/>
        </p:blipFill>
        <p:spPr>
          <a:xfrm>
            <a:off x="2057400" y="1981200"/>
            <a:ext cx="4238625" cy="3609975"/>
          </a:xfrm>
          <a:prstGeom prst="rect">
            <a:avLst/>
          </a:prstGeom>
          <a:noFill/>
          <a:ln>
            <a:noFill/>
          </a:ln>
        </p:spPr>
      </p:pic>
      <p:pic>
        <p:nvPicPr>
          <p:cNvPr id="928" name="Google Shape;928;p87"/>
          <p:cNvPicPr preferRelativeResize="0"/>
          <p:nvPr/>
        </p:nvPicPr>
        <p:blipFill rotWithShape="1">
          <a:blip r:embed="rId4">
            <a:alphaModFix/>
          </a:blip>
          <a:srcRect b="0" l="0" r="0" t="0"/>
          <a:stretch/>
        </p:blipFill>
        <p:spPr>
          <a:xfrm>
            <a:off x="1600200" y="5875338"/>
            <a:ext cx="5829300" cy="942975"/>
          </a:xfrm>
          <a:prstGeom prst="rect">
            <a:avLst/>
          </a:prstGeom>
          <a:noFill/>
          <a:ln>
            <a:noFill/>
          </a:ln>
        </p:spPr>
      </p:pic>
      <p:sp>
        <p:nvSpPr>
          <p:cNvPr id="929" name="Google Shape;929;p87"/>
          <p:cNvSpPr/>
          <p:nvPr/>
        </p:nvSpPr>
        <p:spPr>
          <a:xfrm>
            <a:off x="914400" y="319088"/>
            <a:ext cx="8039100" cy="9239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5: Node D is removed from fringe. Its children C and F are generated and added to the back of fringe. </a:t>
            </a:r>
            <a:endParaRPr b="0" i="0" sz="1400" u="none" cap="none" strike="noStrike">
              <a:solidFill>
                <a:srgbClr val="000000"/>
              </a:solidFill>
              <a:latin typeface="Arial"/>
              <a:ea typeface="Arial"/>
              <a:cs typeface="Arial"/>
              <a:sym typeface="Arial"/>
            </a:endParaRPr>
          </a:p>
        </p:txBody>
      </p:sp>
      <p:pic>
        <p:nvPicPr>
          <p:cNvPr id="930" name="Google Shape;930;p87"/>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pic>
        <p:nvPicPr>
          <p:cNvPr id="935" name="Google Shape;935;p88"/>
          <p:cNvPicPr preferRelativeResize="0"/>
          <p:nvPr/>
        </p:nvPicPr>
        <p:blipFill rotWithShape="1">
          <a:blip r:embed="rId3">
            <a:alphaModFix/>
          </a:blip>
          <a:srcRect b="0" l="0" r="0" t="0"/>
          <a:stretch/>
        </p:blipFill>
        <p:spPr>
          <a:xfrm>
            <a:off x="2209800" y="2057400"/>
            <a:ext cx="4171950" cy="3171825"/>
          </a:xfrm>
          <a:prstGeom prst="rect">
            <a:avLst/>
          </a:prstGeom>
          <a:noFill/>
          <a:ln>
            <a:noFill/>
          </a:ln>
        </p:spPr>
      </p:pic>
      <p:pic>
        <p:nvPicPr>
          <p:cNvPr id="936" name="Google Shape;936;p88"/>
          <p:cNvPicPr preferRelativeResize="0"/>
          <p:nvPr/>
        </p:nvPicPr>
        <p:blipFill rotWithShape="1">
          <a:blip r:embed="rId4">
            <a:alphaModFix/>
          </a:blip>
          <a:srcRect b="0" l="0" r="0" t="0"/>
          <a:stretch/>
        </p:blipFill>
        <p:spPr>
          <a:xfrm>
            <a:off x="2209800" y="5861050"/>
            <a:ext cx="5829300" cy="600075"/>
          </a:xfrm>
          <a:prstGeom prst="rect">
            <a:avLst/>
          </a:prstGeom>
          <a:noFill/>
          <a:ln>
            <a:noFill/>
          </a:ln>
        </p:spPr>
      </p:pic>
      <p:sp>
        <p:nvSpPr>
          <p:cNvPr id="937" name="Google Shape;937;p88"/>
          <p:cNvSpPr/>
          <p:nvPr/>
        </p:nvSpPr>
        <p:spPr>
          <a:xfrm>
            <a:off x="293688" y="1219200"/>
            <a:ext cx="8755062" cy="4619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6: Node E is removed from fringe. It has no children. </a:t>
            </a:r>
            <a:endParaRPr b="0" i="0" sz="1400" u="none" cap="none" strike="noStrike">
              <a:solidFill>
                <a:srgbClr val="000000"/>
              </a:solidFill>
              <a:latin typeface="Arial"/>
              <a:ea typeface="Arial"/>
              <a:cs typeface="Arial"/>
              <a:sym typeface="Arial"/>
            </a:endParaRPr>
          </a:p>
        </p:txBody>
      </p:sp>
      <p:pic>
        <p:nvPicPr>
          <p:cNvPr id="938" name="Google Shape;938;p88"/>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pic>
        <p:nvPicPr>
          <p:cNvPr id="943" name="Google Shape;943;p89"/>
          <p:cNvPicPr preferRelativeResize="0"/>
          <p:nvPr/>
        </p:nvPicPr>
        <p:blipFill rotWithShape="1">
          <a:blip r:embed="rId3">
            <a:alphaModFix/>
          </a:blip>
          <a:srcRect b="0" l="0" r="0" t="0"/>
          <a:stretch/>
        </p:blipFill>
        <p:spPr>
          <a:xfrm>
            <a:off x="168275" y="1447800"/>
            <a:ext cx="4438650" cy="3543300"/>
          </a:xfrm>
          <a:prstGeom prst="rect">
            <a:avLst/>
          </a:prstGeom>
          <a:noFill/>
          <a:ln>
            <a:noFill/>
          </a:ln>
        </p:spPr>
      </p:pic>
      <p:pic>
        <p:nvPicPr>
          <p:cNvPr id="944" name="Google Shape;944;p89"/>
          <p:cNvPicPr preferRelativeResize="0"/>
          <p:nvPr/>
        </p:nvPicPr>
        <p:blipFill rotWithShape="1">
          <a:blip r:embed="rId4">
            <a:alphaModFix/>
          </a:blip>
          <a:srcRect b="0" l="0" r="0" t="0"/>
          <a:stretch/>
        </p:blipFill>
        <p:spPr>
          <a:xfrm>
            <a:off x="4756150" y="1828800"/>
            <a:ext cx="4159250" cy="542925"/>
          </a:xfrm>
          <a:prstGeom prst="rect">
            <a:avLst/>
          </a:prstGeom>
          <a:noFill/>
          <a:ln>
            <a:noFill/>
          </a:ln>
        </p:spPr>
      </p:pic>
      <p:sp>
        <p:nvSpPr>
          <p:cNvPr id="945" name="Google Shape;945;p89"/>
          <p:cNvSpPr/>
          <p:nvPr/>
        </p:nvSpPr>
        <p:spPr>
          <a:xfrm>
            <a:off x="127000" y="5181600"/>
            <a:ext cx="8788400" cy="12001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8: G is selected for expansion. It is found to be a goal node. So the algorithm returns the path A C G by following the parent pointers of the node corresponding to G. The algorithm terminates. </a:t>
            </a:r>
            <a:endParaRPr b="0" i="0" sz="1400" u="none" cap="none" strike="noStrike">
              <a:solidFill>
                <a:srgbClr val="000000"/>
              </a:solidFill>
              <a:latin typeface="Arial"/>
              <a:ea typeface="Arial"/>
              <a:cs typeface="Arial"/>
              <a:sym typeface="Arial"/>
            </a:endParaRPr>
          </a:p>
        </p:txBody>
      </p:sp>
      <p:sp>
        <p:nvSpPr>
          <p:cNvPr id="946" name="Google Shape;946;p89"/>
          <p:cNvSpPr/>
          <p:nvPr/>
        </p:nvSpPr>
        <p:spPr>
          <a:xfrm>
            <a:off x="914400" y="457200"/>
            <a:ext cx="8001000" cy="3698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Step 7: D is expanded, B and F are put in OPEN. </a:t>
            </a:r>
            <a:endParaRPr b="0" i="0" sz="1400" u="none" cap="none" strike="noStrike">
              <a:solidFill>
                <a:srgbClr val="000000"/>
              </a:solidFill>
              <a:latin typeface="Arial"/>
              <a:ea typeface="Arial"/>
              <a:cs typeface="Arial"/>
              <a:sym typeface="Arial"/>
            </a:endParaRPr>
          </a:p>
        </p:txBody>
      </p:sp>
      <p:pic>
        <p:nvPicPr>
          <p:cNvPr id="947" name="Google Shape;947;p89"/>
          <p:cNvPicPr preferRelativeResize="0"/>
          <p:nvPr/>
        </p:nvPicPr>
        <p:blipFill rotWithShape="1">
          <a:blip r:embed="rId5">
            <a:alphaModFix/>
          </a:blip>
          <a:srcRect b="0" l="0" r="0" t="0"/>
          <a:stretch/>
        </p:blipFill>
        <p:spPr>
          <a:xfrm>
            <a:off x="0" y="0"/>
            <a:ext cx="914400" cy="863600"/>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90"/>
          <p:cNvSpPr txBox="1"/>
          <p:nvPr>
            <p:ph idx="12" type="sldNum"/>
          </p:nvPr>
        </p:nvSpPr>
        <p:spPr>
          <a:xfrm>
            <a:off x="8472458" y="6217622"/>
            <a:ext cx="548700" cy="524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000"/>
              <a:buNone/>
            </a:pPr>
            <a:fld id="{00000000-1234-1234-1234-123412341234}" type="slidenum">
              <a:rPr lang="en-US">
                <a:solidFill>
                  <a:schemeClr val="dk2"/>
                </a:solidFill>
              </a:rPr>
              <a:t>‹#›</a:t>
            </a:fld>
            <a:endParaRPr>
              <a:solidFill>
                <a:schemeClr val="dk2"/>
              </a:solidFill>
            </a:endParaRPr>
          </a:p>
        </p:txBody>
      </p:sp>
      <p:graphicFrame>
        <p:nvGraphicFramePr>
          <p:cNvPr id="954" name="Google Shape;954;p90"/>
          <p:cNvGraphicFramePr/>
          <p:nvPr/>
        </p:nvGraphicFramePr>
        <p:xfrm>
          <a:off x="123388" y="588962"/>
          <a:ext cx="8563412" cy="5354638"/>
        </p:xfrm>
        <a:graphic>
          <a:graphicData uri="http://schemas.openxmlformats.org/presentationml/2006/ole">
            <mc:AlternateContent>
              <mc:Choice Requires="v">
                <p:oleObj r:id="rId4" imgH="5354638" imgW="8563412" progId="Paint.Picture" spid="_x0000_s1">
                  <p:embed/>
                </p:oleObj>
              </mc:Choice>
              <mc:Fallback>
                <p:oleObj r:id="rId5" imgH="5354638" imgW="8563412" progId="Paint.Picture">
                  <p:embed/>
                  <p:pic>
                    <p:nvPicPr>
                      <p:cNvPr id="954" name="Google Shape;954;p90"/>
                      <p:cNvPicPr preferRelativeResize="0"/>
                      <p:nvPr/>
                    </p:nvPicPr>
                    <p:blipFill rotWithShape="1">
                      <a:blip r:embed="rId6">
                        <a:alphaModFix/>
                      </a:blip>
                      <a:srcRect b="3226" l="0" r="0" t="0"/>
                      <a:stretch/>
                    </p:blipFill>
                    <p:spPr>
                      <a:xfrm>
                        <a:off x="123388" y="588962"/>
                        <a:ext cx="8563412" cy="5354638"/>
                      </a:xfrm>
                      <a:prstGeom prst="rect">
                        <a:avLst/>
                      </a:prstGeom>
                      <a:noFill/>
                      <a:ln>
                        <a:noFill/>
                      </a:ln>
                    </p:spPr>
                  </p:pic>
                </p:oleObj>
              </mc:Fallback>
            </mc:AlternateContent>
          </a:graphicData>
        </a:graphic>
      </p:graphicFrame>
      <p:sp>
        <p:nvSpPr>
          <p:cNvPr id="955" name="Google Shape;955;p90"/>
          <p:cNvSpPr txBox="1"/>
          <p:nvPr/>
        </p:nvSpPr>
        <p:spPr>
          <a:xfrm>
            <a:off x="1524000" y="133351"/>
            <a:ext cx="426720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dk2"/>
                </a:solidFill>
                <a:latin typeface="Tahoma"/>
                <a:ea typeface="Tahoma"/>
                <a:cs typeface="Tahoma"/>
                <a:sym typeface="Tahoma"/>
              </a:rPr>
              <a:t>Example BFS</a:t>
            </a:r>
            <a:endParaRPr b="0" i="0" sz="2400" u="none" cap="none" strike="noStrike">
              <a:solidFill>
                <a:schemeClr val="dk2"/>
              </a:solidFill>
              <a:latin typeface="Tahoma"/>
              <a:ea typeface="Tahoma"/>
              <a:cs typeface="Tahoma"/>
              <a:sym typeface="Tahoma"/>
            </a:endParaRPr>
          </a:p>
        </p:txBody>
      </p:sp>
      <p:pic>
        <p:nvPicPr>
          <p:cNvPr id="956" name="Google Shape;956;p90"/>
          <p:cNvPicPr preferRelativeResize="0"/>
          <p:nvPr/>
        </p:nvPicPr>
        <p:blipFill rotWithShape="1">
          <a:blip r:embed="rId7">
            <a:alphaModFix/>
          </a:blip>
          <a:srcRect b="0" l="0" r="0" t="0"/>
          <a:stretch/>
        </p:blipFill>
        <p:spPr>
          <a:xfrm>
            <a:off x="0" y="0"/>
            <a:ext cx="914400" cy="863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9"/>
          <p:cNvSpPr txBox="1"/>
          <p:nvPr>
            <p:ph type="title"/>
          </p:nvPr>
        </p:nvSpPr>
        <p:spPr>
          <a:xfrm>
            <a:off x="914400" y="228600"/>
            <a:ext cx="7010400" cy="609600"/>
          </a:xfrm>
          <a:prstGeom prst="rect">
            <a:avLst/>
          </a:prstGeom>
          <a:noFill/>
          <a:ln>
            <a:noFill/>
          </a:ln>
        </p:spPr>
        <p:txBody>
          <a:bodyPr anchorCtr="0" anchor="ctr" bIns="44450" lIns="90475" spcFirstLastPara="1" rIns="90475" wrap="square" tIns="44450">
            <a:noAutofit/>
          </a:bodyPr>
          <a:lstStyle/>
          <a:p>
            <a:pPr indent="0" lvl="0" marL="0" rtl="0" algn="ctr">
              <a:lnSpc>
                <a:spcPct val="100000"/>
              </a:lnSpc>
              <a:spcBef>
                <a:spcPts val="0"/>
              </a:spcBef>
              <a:spcAft>
                <a:spcPts val="0"/>
              </a:spcAft>
              <a:buSzPts val="1400"/>
              <a:buNone/>
            </a:pPr>
            <a:r>
              <a:rPr lang="en-US" sz="2800">
                <a:solidFill>
                  <a:srgbClr val="7030A0"/>
                </a:solidFill>
              </a:rPr>
              <a:t>History…. continued</a:t>
            </a:r>
            <a:endParaRPr/>
          </a:p>
        </p:txBody>
      </p:sp>
      <p:sp>
        <p:nvSpPr>
          <p:cNvPr id="211" name="Google Shape;211;p9"/>
          <p:cNvSpPr txBox="1"/>
          <p:nvPr>
            <p:ph idx="1" type="body"/>
          </p:nvPr>
        </p:nvSpPr>
        <p:spPr>
          <a:xfrm>
            <a:off x="609600" y="990600"/>
            <a:ext cx="7848600" cy="4343400"/>
          </a:xfrm>
          <a:prstGeom prst="rect">
            <a:avLst/>
          </a:prstGeom>
          <a:noFill/>
          <a:ln>
            <a:noFill/>
          </a:ln>
        </p:spPr>
        <p:txBody>
          <a:bodyPr anchorCtr="0" anchor="t" bIns="44450" lIns="90475" spcFirstLastPara="1" rIns="90475" wrap="square" tIns="44450">
            <a:noAutofit/>
          </a:bodyPr>
          <a:lstStyle/>
          <a:p>
            <a:pPr indent="-342900" lvl="0" marL="342900" rtl="0" algn="l">
              <a:lnSpc>
                <a:spcPct val="90000"/>
              </a:lnSpc>
              <a:spcBef>
                <a:spcPts val="0"/>
              </a:spcBef>
              <a:spcAft>
                <a:spcPts val="0"/>
              </a:spcAft>
              <a:buClr>
                <a:srgbClr val="7030A0"/>
              </a:buClr>
              <a:buSzPts val="2000"/>
              <a:buChar char="•"/>
            </a:pPr>
            <a:r>
              <a:rPr b="1" lang="en-US" sz="2000">
                <a:solidFill>
                  <a:srgbClr val="7030A0"/>
                </a:solidFill>
                <a:latin typeface="Times New Roman"/>
                <a:ea typeface="Times New Roman"/>
                <a:cs typeface="Times New Roman"/>
                <a:sym typeface="Times New Roman"/>
              </a:rPr>
              <a:t>       1969-1979 Knowledge-based systems</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Expert systems:</a:t>
            </a:r>
            <a:endParaRPr/>
          </a:p>
          <a:p>
            <a:pPr indent="-228600" lvl="2" marL="1143000" rtl="0" algn="l">
              <a:lnSpc>
                <a:spcPct val="90000"/>
              </a:lnSpc>
              <a:spcBef>
                <a:spcPts val="320"/>
              </a:spcBef>
              <a:spcAft>
                <a:spcPts val="0"/>
              </a:spcAft>
              <a:buClr>
                <a:schemeClr val="dk1"/>
              </a:buClr>
              <a:buSzPts val="1600"/>
              <a:buChar char="•"/>
            </a:pPr>
            <a:r>
              <a:rPr b="1" lang="en-US" sz="1600">
                <a:latin typeface="Times New Roman"/>
                <a:ea typeface="Times New Roman"/>
                <a:cs typeface="Times New Roman"/>
                <a:sym typeface="Times New Roman"/>
              </a:rPr>
              <a:t>Dendral</a:t>
            </a:r>
            <a:r>
              <a:rPr lang="en-US" sz="1600">
                <a:latin typeface="Times New Roman"/>
                <a:ea typeface="Times New Roman"/>
                <a:cs typeface="Times New Roman"/>
                <a:sym typeface="Times New Roman"/>
              </a:rPr>
              <a:t>:I nferring molecular structures</a:t>
            </a:r>
            <a:endParaRPr/>
          </a:p>
          <a:p>
            <a:pPr indent="-228600" lvl="2" marL="1143000" rtl="0" algn="l">
              <a:lnSpc>
                <a:spcPct val="90000"/>
              </a:lnSpc>
              <a:spcBef>
                <a:spcPts val="320"/>
              </a:spcBef>
              <a:spcAft>
                <a:spcPts val="0"/>
              </a:spcAft>
              <a:buClr>
                <a:schemeClr val="dk1"/>
              </a:buClr>
              <a:buSzPts val="1600"/>
              <a:buChar char="•"/>
            </a:pPr>
            <a:r>
              <a:rPr b="1" lang="en-US" sz="1600">
                <a:latin typeface="Times New Roman"/>
                <a:ea typeface="Times New Roman"/>
                <a:cs typeface="Times New Roman"/>
                <a:sym typeface="Times New Roman"/>
              </a:rPr>
              <a:t>Mycin:</a:t>
            </a:r>
            <a:r>
              <a:rPr lang="en-US" sz="1600">
                <a:latin typeface="Times New Roman"/>
                <a:ea typeface="Times New Roman"/>
                <a:cs typeface="Times New Roman"/>
                <a:sym typeface="Times New Roman"/>
              </a:rPr>
              <a:t> diagnosing blood infections</a:t>
            </a:r>
            <a:endParaRPr/>
          </a:p>
          <a:p>
            <a:pPr indent="-228600" lvl="2" marL="1143000" rtl="0" algn="l">
              <a:lnSpc>
                <a:spcPct val="90000"/>
              </a:lnSpc>
              <a:spcBef>
                <a:spcPts val="320"/>
              </a:spcBef>
              <a:spcAft>
                <a:spcPts val="0"/>
              </a:spcAft>
              <a:buClr>
                <a:schemeClr val="dk1"/>
              </a:buClr>
              <a:buSzPts val="1600"/>
              <a:buChar char="•"/>
            </a:pPr>
            <a:r>
              <a:rPr b="1" lang="en-US" sz="1600">
                <a:latin typeface="Times New Roman"/>
                <a:ea typeface="Times New Roman"/>
                <a:cs typeface="Times New Roman"/>
                <a:sym typeface="Times New Roman"/>
              </a:rPr>
              <a:t>Prospector:</a:t>
            </a:r>
            <a:r>
              <a:rPr lang="en-US" sz="1600">
                <a:latin typeface="Times New Roman"/>
                <a:ea typeface="Times New Roman"/>
                <a:cs typeface="Times New Roman"/>
                <a:sym typeface="Times New Roman"/>
              </a:rPr>
              <a:t> recommending exploratory drilling.</a:t>
            </a:r>
            <a:endParaRPr/>
          </a:p>
          <a:p>
            <a:pPr indent="0" lvl="2" marL="914400" rtl="0" algn="l">
              <a:lnSpc>
                <a:spcPct val="90000"/>
              </a:lnSpc>
              <a:spcBef>
                <a:spcPts val="320"/>
              </a:spcBef>
              <a:spcAft>
                <a:spcPts val="0"/>
              </a:spcAft>
              <a:buClr>
                <a:schemeClr val="dk1"/>
              </a:buClr>
              <a:buSzPts val="1600"/>
              <a:buFont typeface="Arial"/>
              <a:buNone/>
            </a:pPr>
            <a:r>
              <a:t/>
            </a:r>
            <a:endParaRPr sz="1600">
              <a:latin typeface="Times New Roman"/>
              <a:ea typeface="Times New Roman"/>
              <a:cs typeface="Times New Roman"/>
              <a:sym typeface="Times New Roman"/>
            </a:endParaRPr>
          </a:p>
          <a:p>
            <a:pPr indent="-342900" lvl="0" marL="342900" rtl="0" algn="l">
              <a:lnSpc>
                <a:spcPct val="90000"/>
              </a:lnSpc>
              <a:spcBef>
                <a:spcPts val="400"/>
              </a:spcBef>
              <a:spcAft>
                <a:spcPts val="0"/>
              </a:spcAft>
              <a:buClr>
                <a:srgbClr val="7030A0"/>
              </a:buClr>
              <a:buSzPts val="2000"/>
              <a:buChar char="•"/>
            </a:pPr>
            <a:r>
              <a:rPr b="1" lang="en-US" sz="2000">
                <a:solidFill>
                  <a:srgbClr val="7030A0"/>
                </a:solidFill>
                <a:latin typeface="Times New Roman"/>
                <a:ea typeface="Times New Roman"/>
                <a:cs typeface="Times New Roman"/>
                <a:sym typeface="Times New Roman"/>
              </a:rPr>
              <a:t>1980-1988: AI becomes an industry</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R1: Mcdermott, 1982, order configurations of computer systems</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1981: Fifth generation</a:t>
            </a:r>
            <a:endParaRPr/>
          </a:p>
          <a:p>
            <a:pPr indent="-342900" lvl="0" marL="342900" rtl="0" algn="l">
              <a:lnSpc>
                <a:spcPct val="90000"/>
              </a:lnSpc>
              <a:spcBef>
                <a:spcPts val="400"/>
              </a:spcBef>
              <a:spcAft>
                <a:spcPts val="0"/>
              </a:spcAft>
              <a:buClr>
                <a:srgbClr val="7030A0"/>
              </a:buClr>
              <a:buSzPts val="2000"/>
              <a:buChar char="•"/>
            </a:pPr>
            <a:r>
              <a:rPr b="1" lang="en-US" sz="2000">
                <a:solidFill>
                  <a:srgbClr val="7030A0"/>
                </a:solidFill>
                <a:latin typeface="Times New Roman"/>
                <a:ea typeface="Times New Roman"/>
                <a:cs typeface="Times New Roman"/>
                <a:sym typeface="Times New Roman"/>
              </a:rPr>
              <a:t>1986-present:</a:t>
            </a:r>
            <a:r>
              <a:rPr lang="en-US" sz="2000">
                <a:latin typeface="Times New Roman"/>
                <a:ea typeface="Times New Roman"/>
                <a:cs typeface="Times New Roman"/>
                <a:sym typeface="Times New Roman"/>
              </a:rPr>
              <a:t> return to neural networks</a:t>
            </a:r>
            <a:endParaRPr/>
          </a:p>
          <a:p>
            <a:pPr indent="-342900" lvl="0" marL="342900" rtl="0" algn="l">
              <a:lnSpc>
                <a:spcPct val="90000"/>
              </a:lnSpc>
              <a:spcBef>
                <a:spcPts val="400"/>
              </a:spcBef>
              <a:spcAft>
                <a:spcPts val="0"/>
              </a:spcAft>
              <a:buClr>
                <a:srgbClr val="7030A0"/>
              </a:buClr>
              <a:buSzPts val="2000"/>
              <a:buChar char="•"/>
            </a:pPr>
            <a:r>
              <a:rPr b="1" lang="en-US" sz="2000">
                <a:solidFill>
                  <a:srgbClr val="7030A0"/>
                </a:solidFill>
                <a:latin typeface="Times New Roman"/>
                <a:ea typeface="Times New Roman"/>
                <a:cs typeface="Times New Roman"/>
                <a:sym typeface="Times New Roman"/>
              </a:rPr>
              <a:t>Recent event:</a:t>
            </a:r>
            <a:endParaRPr/>
          </a:p>
          <a:p>
            <a:pPr indent="-285750" lvl="1" marL="742950" rtl="0" algn="l">
              <a:lnSpc>
                <a:spcPct val="9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AI becomes a science: planning, belief network</a:t>
            </a:r>
            <a:endParaRPr/>
          </a:p>
        </p:txBody>
      </p:sp>
      <p:sp>
        <p:nvSpPr>
          <p:cNvPr id="212" name="Google Shape;212;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AI   UNIT-I</a:t>
            </a:r>
            <a:endParaRPr/>
          </a:p>
        </p:txBody>
      </p:sp>
      <p:sp>
        <p:nvSpPr>
          <p:cNvPr id="213" name="Google Shape;213;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3/28/2022</a:t>
            </a:r>
            <a:endParaRPr/>
          </a:p>
        </p:txBody>
      </p:sp>
      <p:sp>
        <p:nvSpPr>
          <p:cNvPr id="214" name="Google Shape;214;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215" name="Google Shape;215;p9"/>
          <p:cNvPicPr preferRelativeResize="0"/>
          <p:nvPr/>
        </p:nvPicPr>
        <p:blipFill rotWithShape="1">
          <a:blip r:embed="rId3">
            <a:alphaModFix/>
          </a:blip>
          <a:srcRect b="0" l="0" r="0" t="0"/>
          <a:stretch/>
        </p:blipFill>
        <p:spPr>
          <a:xfrm>
            <a:off x="0" y="0"/>
            <a:ext cx="1270000" cy="1200150"/>
          </a:xfrm>
          <a:prstGeom prst="rect">
            <a:avLst/>
          </a:prstGeom>
          <a:noFill/>
          <a:ln>
            <a:noFill/>
          </a:ln>
        </p:spPr>
      </p:pic>
    </p:spTree>
  </p:cSld>
  <p:clrMapOvr>
    <a:masterClrMapping/>
  </p:clrMapOvr>
  <p:transition>
    <p:cu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0" st="0"/>
                                            </p:txEl>
                                          </p:spTgt>
                                        </p:tgtEl>
                                        <p:attrNameLst>
                                          <p:attrName>style.visibility</p:attrName>
                                        </p:attrNameLst>
                                      </p:cBhvr>
                                      <p:to>
                                        <p:strVal val="visible"/>
                                      </p:to>
                                    </p:set>
                                    <p:animEffect filter="fade" transition="in">
                                      <p:cBhvr>
                                        <p:cTn dur="500"/>
                                        <p:tgtEl>
                                          <p:spTgt spid="21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1" st="1"/>
                                            </p:txEl>
                                          </p:spTgt>
                                        </p:tgtEl>
                                        <p:attrNameLst>
                                          <p:attrName>style.visibility</p:attrName>
                                        </p:attrNameLst>
                                      </p:cBhvr>
                                      <p:to>
                                        <p:strVal val="visible"/>
                                      </p:to>
                                    </p:set>
                                    <p:animEffect filter="fade" transition="in">
                                      <p:cBhvr>
                                        <p:cTn dur="500"/>
                                        <p:tgtEl>
                                          <p:spTgt spid="21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2" st="2"/>
                                            </p:txEl>
                                          </p:spTgt>
                                        </p:tgtEl>
                                        <p:attrNameLst>
                                          <p:attrName>style.visibility</p:attrName>
                                        </p:attrNameLst>
                                      </p:cBhvr>
                                      <p:to>
                                        <p:strVal val="visible"/>
                                      </p:to>
                                    </p:set>
                                    <p:animEffect filter="fade" transition="in">
                                      <p:cBhvr>
                                        <p:cTn dur="500"/>
                                        <p:tgtEl>
                                          <p:spTgt spid="21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3" st="3"/>
                                            </p:txEl>
                                          </p:spTgt>
                                        </p:tgtEl>
                                        <p:attrNameLst>
                                          <p:attrName>style.visibility</p:attrName>
                                        </p:attrNameLst>
                                      </p:cBhvr>
                                      <p:to>
                                        <p:strVal val="visible"/>
                                      </p:to>
                                    </p:set>
                                    <p:animEffect filter="fade" transition="in">
                                      <p:cBhvr>
                                        <p:cTn dur="500"/>
                                        <p:tgtEl>
                                          <p:spTgt spid="21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4" st="4"/>
                                            </p:txEl>
                                          </p:spTgt>
                                        </p:tgtEl>
                                        <p:attrNameLst>
                                          <p:attrName>style.visibility</p:attrName>
                                        </p:attrNameLst>
                                      </p:cBhvr>
                                      <p:to>
                                        <p:strVal val="visible"/>
                                      </p:to>
                                    </p:set>
                                    <p:animEffect filter="fade" transition="in">
                                      <p:cBhvr>
                                        <p:cTn dur="500"/>
                                        <p:tgtEl>
                                          <p:spTgt spid="21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5" st="5"/>
                                            </p:txEl>
                                          </p:spTgt>
                                        </p:tgtEl>
                                        <p:attrNameLst>
                                          <p:attrName>style.visibility</p:attrName>
                                        </p:attrNameLst>
                                      </p:cBhvr>
                                      <p:to>
                                        <p:strVal val="visible"/>
                                      </p:to>
                                    </p:set>
                                    <p:animEffect filter="fade" transition="in">
                                      <p:cBhvr>
                                        <p:cTn dur="500"/>
                                        <p:tgtEl>
                                          <p:spTgt spid="21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6" st="6"/>
                                            </p:txEl>
                                          </p:spTgt>
                                        </p:tgtEl>
                                        <p:attrNameLst>
                                          <p:attrName>style.visibility</p:attrName>
                                        </p:attrNameLst>
                                      </p:cBhvr>
                                      <p:to>
                                        <p:strVal val="visible"/>
                                      </p:to>
                                    </p:set>
                                    <p:animEffect filter="fade" transition="in">
                                      <p:cBhvr>
                                        <p:cTn dur="500"/>
                                        <p:tgtEl>
                                          <p:spTgt spid="21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7" st="7"/>
                                            </p:txEl>
                                          </p:spTgt>
                                        </p:tgtEl>
                                        <p:attrNameLst>
                                          <p:attrName>style.visibility</p:attrName>
                                        </p:attrNameLst>
                                      </p:cBhvr>
                                      <p:to>
                                        <p:strVal val="visible"/>
                                      </p:to>
                                    </p:set>
                                    <p:animEffect filter="fade" transition="in">
                                      <p:cBhvr>
                                        <p:cTn dur="500"/>
                                        <p:tgtEl>
                                          <p:spTgt spid="21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8" st="8"/>
                                            </p:txEl>
                                          </p:spTgt>
                                        </p:tgtEl>
                                        <p:attrNameLst>
                                          <p:attrName>style.visibility</p:attrName>
                                        </p:attrNameLst>
                                      </p:cBhvr>
                                      <p:to>
                                        <p:strVal val="visible"/>
                                      </p:to>
                                    </p:set>
                                    <p:animEffect filter="fade" transition="in">
                                      <p:cBhvr>
                                        <p:cTn dur="500"/>
                                        <p:tgtEl>
                                          <p:spTgt spid="21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9" st="9"/>
                                            </p:txEl>
                                          </p:spTgt>
                                        </p:tgtEl>
                                        <p:attrNameLst>
                                          <p:attrName>style.visibility</p:attrName>
                                        </p:attrNameLst>
                                      </p:cBhvr>
                                      <p:to>
                                        <p:strVal val="visible"/>
                                      </p:to>
                                    </p:set>
                                    <p:animEffect filter="fade" transition="in">
                                      <p:cBhvr>
                                        <p:cTn dur="500"/>
                                        <p:tgtEl>
                                          <p:spTgt spid="211">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10" st="10"/>
                                            </p:txEl>
                                          </p:spTgt>
                                        </p:tgtEl>
                                        <p:attrNameLst>
                                          <p:attrName>style.visibility</p:attrName>
                                        </p:attrNameLst>
                                      </p:cBhvr>
                                      <p:to>
                                        <p:strVal val="visible"/>
                                      </p:to>
                                    </p:set>
                                    <p:animEffect filter="fade" transition="in">
                                      <p:cBhvr>
                                        <p:cTn dur="500"/>
                                        <p:tgtEl>
                                          <p:spTgt spid="211">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
                                            <p:txEl>
                                              <p:pRg end="11" st="11"/>
                                            </p:txEl>
                                          </p:spTgt>
                                        </p:tgtEl>
                                        <p:attrNameLst>
                                          <p:attrName>style.visibility</p:attrName>
                                        </p:attrNameLst>
                                      </p:cBhvr>
                                      <p:to>
                                        <p:strVal val="visible"/>
                                      </p:to>
                                    </p:set>
                                    <p:animEffect filter="fade" transition="in">
                                      <p:cBhvr>
                                        <p:cTn dur="500"/>
                                        <p:tgtEl>
                                          <p:spTgt spid="211">
                                            <p:txEl>
                                              <p:pRg end="11" st="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0" name="Shape 960"/>
        <p:cNvGrpSpPr/>
        <p:nvPr/>
      </p:nvGrpSpPr>
      <p:grpSpPr>
        <a:xfrm>
          <a:off x="0" y="0"/>
          <a:ext cx="0" cy="0"/>
          <a:chOff x="0" y="0"/>
          <a:chExt cx="0" cy="0"/>
        </a:xfrm>
      </p:grpSpPr>
      <p:sp>
        <p:nvSpPr>
          <p:cNvPr id="961" name="Google Shape;961;p91"/>
          <p:cNvSpPr/>
          <p:nvPr/>
        </p:nvSpPr>
        <p:spPr>
          <a:xfrm>
            <a:off x="838200" y="457200"/>
            <a:ext cx="7772400" cy="609600"/>
          </a:xfrm>
          <a:prstGeom prst="rect">
            <a:avLst/>
          </a:prstGeom>
          <a:noFill/>
          <a:ln>
            <a:noFill/>
          </a:ln>
        </p:spPr>
        <p:txBody>
          <a:bodyPr anchorCtr="0" anchor="ctr" bIns="44450" lIns="90475" spcFirstLastPara="1" rIns="90475" wrap="square" tIns="4445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Arial"/>
                <a:ea typeface="Arial"/>
                <a:cs typeface="Arial"/>
                <a:sym typeface="Arial"/>
              </a:rPr>
              <a:t>What is the Complexity of Breadth-First Search?</a:t>
            </a:r>
            <a:endParaRPr b="0" i="0" sz="1400" u="none" cap="none" strike="noStrike">
              <a:solidFill>
                <a:srgbClr val="000000"/>
              </a:solidFill>
              <a:latin typeface="Arial"/>
              <a:ea typeface="Arial"/>
              <a:cs typeface="Arial"/>
              <a:sym typeface="Arial"/>
            </a:endParaRPr>
          </a:p>
        </p:txBody>
      </p:sp>
      <p:sp>
        <p:nvSpPr>
          <p:cNvPr id="962" name="Google Shape;962;p91"/>
          <p:cNvSpPr/>
          <p:nvPr/>
        </p:nvSpPr>
        <p:spPr>
          <a:xfrm>
            <a:off x="762000" y="1219200"/>
            <a:ext cx="4953000" cy="5638800"/>
          </a:xfrm>
          <a:prstGeom prst="rect">
            <a:avLst/>
          </a:prstGeom>
          <a:noFill/>
          <a:ln>
            <a:noFill/>
          </a:ln>
        </p:spPr>
        <p:txBody>
          <a:bodyPr anchorCtr="0" anchor="t" bIns="44450" lIns="90475" spcFirstLastPara="1" rIns="90475" wrap="square" tIns="44450">
            <a:noAutofit/>
          </a:bodyPr>
          <a:lstStyle/>
          <a:p>
            <a:pPr indent="-342900" lvl="0" marL="342900" marR="0" rtl="0" algn="l">
              <a:lnSpc>
                <a:spcPct val="100000"/>
              </a:lnSpc>
              <a:spcBef>
                <a:spcPts val="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Time Complexity</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assume (worst case) that there is 1 goal leaf at the RHS</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so BFS will expand all nodes</a:t>
            </a:r>
            <a:br>
              <a:rPr b="0" i="0" lang="en-US" sz="1800" u="none" cap="none" strike="noStrike">
                <a:solidFill>
                  <a:schemeClr val="dk1"/>
                </a:solidFill>
                <a:latin typeface="Arial"/>
                <a:ea typeface="Arial"/>
                <a:cs typeface="Arial"/>
                <a:sym typeface="Arial"/>
              </a:rPr>
            </a:br>
            <a:br>
              <a:rPr b="0" i="0" lang="en-US" sz="1800" u="none" cap="none" strike="noStrike">
                <a:solidFill>
                  <a:schemeClr val="dk1"/>
                </a:solidFill>
                <a:latin typeface="Arial"/>
                <a:ea typeface="Arial"/>
                <a:cs typeface="Arial"/>
                <a:sym typeface="Arial"/>
              </a:rPr>
            </a:br>
            <a:r>
              <a:rPr b="0" i="0" lang="en-US" sz="1800" u="none" cap="none" strike="noStrike">
                <a:solidFill>
                  <a:schemeClr val="dk1"/>
                </a:solidFill>
                <a:latin typeface="Arial"/>
                <a:ea typeface="Arial"/>
                <a:cs typeface="Arial"/>
                <a:sym typeface="Arial"/>
              </a:rPr>
              <a:t>	   = 1 + b + b</a:t>
            </a:r>
            <a:r>
              <a:rPr b="0" baseline="30000" i="0" lang="en-US" sz="1800" u="none" cap="none" strike="noStrike">
                <a:solidFill>
                  <a:schemeClr val="dk1"/>
                </a:solidFill>
                <a:latin typeface="Arial"/>
                <a:ea typeface="Arial"/>
                <a:cs typeface="Arial"/>
                <a:sym typeface="Arial"/>
              </a:rPr>
              <a:t>2</a:t>
            </a:r>
            <a:r>
              <a:rPr b="0" i="0" lang="en-US" sz="1800" u="none" cap="none" strike="noStrike">
                <a:solidFill>
                  <a:schemeClr val="dk1"/>
                </a:solidFill>
                <a:latin typeface="Arial"/>
                <a:ea typeface="Arial"/>
                <a:cs typeface="Arial"/>
                <a:sym typeface="Arial"/>
              </a:rPr>
              <a:t>+    ......... + b</a:t>
            </a:r>
            <a:r>
              <a:rPr b="0" baseline="30000" i="0" lang="en-US" sz="1800" u="none" cap="none" strike="noStrike">
                <a:solidFill>
                  <a:schemeClr val="dk1"/>
                </a:solidFill>
                <a:latin typeface="Arial"/>
                <a:ea typeface="Arial"/>
                <a:cs typeface="Arial"/>
                <a:sym typeface="Arial"/>
              </a:rPr>
              <a:t>d </a:t>
            </a:r>
            <a:r>
              <a:rPr b="0" i="0" lang="en-US" sz="1800" u="none" cap="none" strike="noStrike">
                <a:solidFill>
                  <a:schemeClr val="dk1"/>
                </a:solidFill>
                <a:latin typeface="Arial"/>
                <a:ea typeface="Arial"/>
                <a:cs typeface="Arial"/>
                <a:sym typeface="Arial"/>
              </a:rPr>
              <a:t>	  </a:t>
            </a:r>
            <a:br>
              <a:rPr b="0" i="0" lang="en-US" sz="1800" u="none" cap="none" strike="noStrike">
                <a:solidFill>
                  <a:schemeClr val="dk1"/>
                </a:solidFill>
                <a:latin typeface="Arial"/>
                <a:ea typeface="Arial"/>
                <a:cs typeface="Arial"/>
                <a:sym typeface="Arial"/>
              </a:rPr>
            </a:br>
            <a:r>
              <a:rPr b="0" i="0" lang="en-US" sz="1800" u="none" cap="none" strike="noStrike">
                <a:solidFill>
                  <a:schemeClr val="dk1"/>
                </a:solidFill>
                <a:latin typeface="Arial"/>
                <a:ea typeface="Arial"/>
                <a:cs typeface="Arial"/>
                <a:sym typeface="Arial"/>
              </a:rPr>
              <a:t>      = </a:t>
            </a:r>
            <a:r>
              <a:rPr b="1" i="0" lang="en-US" sz="1800" u="none" cap="none" strike="noStrike">
                <a:solidFill>
                  <a:schemeClr val="dk1"/>
                </a:solidFill>
                <a:latin typeface="Arial"/>
                <a:ea typeface="Arial"/>
                <a:cs typeface="Arial"/>
                <a:sym typeface="Arial"/>
              </a:rPr>
              <a:t>O (b</a:t>
            </a:r>
            <a:r>
              <a:rPr b="1" baseline="30000" i="0" lang="en-US" sz="1800" u="none" cap="none" strike="noStrike">
                <a:solidFill>
                  <a:schemeClr val="dk1"/>
                </a:solidFill>
                <a:latin typeface="Arial"/>
                <a:ea typeface="Arial"/>
                <a:cs typeface="Arial"/>
                <a:sym typeface="Arial"/>
              </a:rPr>
              <a:t>d</a:t>
            </a:r>
            <a:r>
              <a:rPr b="1" i="0" lang="en-US" sz="1800" u="none" cap="none" strike="noStrike">
                <a:solidFill>
                  <a:schemeClr val="dk1"/>
                </a:solidFill>
                <a:latin typeface="Arial"/>
                <a:ea typeface="Arial"/>
                <a:cs typeface="Arial"/>
                <a:sym typeface="Arial"/>
              </a:rPr>
              <a:t>) </a:t>
            </a:r>
            <a:br>
              <a:rPr b="0" i="0" lang="en-US" sz="1800" u="none" cap="none" strike="noStrike">
                <a:solidFill>
                  <a:schemeClr val="dk1"/>
                </a:solidFill>
                <a:latin typeface="Arial"/>
                <a:ea typeface="Arial"/>
                <a:cs typeface="Arial"/>
                <a:sym typeface="Arial"/>
              </a:rPr>
            </a:br>
            <a:br>
              <a:rPr b="0" i="0" lang="en-US"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342900" lvl="0" marL="342900" marR="0" rtl="0" algn="l">
              <a:lnSpc>
                <a:spcPct val="100000"/>
              </a:lnSpc>
              <a:spcBef>
                <a:spcPts val="360"/>
              </a:spcBef>
              <a:spcAft>
                <a:spcPts val="0"/>
              </a:spcAft>
              <a:buClr>
                <a:schemeClr val="dk1"/>
              </a:buClr>
              <a:buSzPts val="1800"/>
              <a:buFont typeface="Arial"/>
              <a:buChar char="•"/>
            </a:pPr>
            <a:r>
              <a:rPr b="1" i="0" lang="en-US" sz="1800" u="none" cap="none" strike="noStrike">
                <a:solidFill>
                  <a:schemeClr val="dk1"/>
                </a:solidFill>
                <a:latin typeface="Arial"/>
                <a:ea typeface="Arial"/>
                <a:cs typeface="Arial"/>
                <a:sym typeface="Arial"/>
              </a:rPr>
              <a:t>Space Complexity</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how many nodes can be in the queue (worst-case)?</a:t>
            </a:r>
            <a:endParaRPr b="0" i="0" sz="1400" u="none" cap="none" strike="noStrike">
              <a:solidFill>
                <a:srgbClr val="000000"/>
              </a:solidFill>
              <a:latin typeface="Arial"/>
              <a:ea typeface="Arial"/>
              <a:cs typeface="Arial"/>
              <a:sym typeface="Arial"/>
            </a:endParaRPr>
          </a:p>
          <a:p>
            <a:pPr indent="-285750" lvl="1" marL="742950" marR="0" rtl="0" algn="l">
              <a:lnSpc>
                <a:spcPct val="100000"/>
              </a:lnSpc>
              <a:spcBef>
                <a:spcPts val="36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at depth d-1  there are b</a:t>
            </a:r>
            <a:r>
              <a:rPr b="0" baseline="30000" i="0" lang="en-US" sz="1800" u="none" cap="none" strike="noStrike">
                <a:solidFill>
                  <a:schemeClr val="dk1"/>
                </a:solidFill>
                <a:latin typeface="Arial"/>
                <a:ea typeface="Arial"/>
                <a:cs typeface="Arial"/>
                <a:sym typeface="Arial"/>
              </a:rPr>
              <a:t>d</a:t>
            </a:r>
            <a:r>
              <a:rPr b="0" i="0" lang="en-US" sz="1800" u="none" cap="none" strike="noStrike">
                <a:solidFill>
                  <a:schemeClr val="dk1"/>
                </a:solidFill>
                <a:latin typeface="Arial"/>
                <a:ea typeface="Arial"/>
                <a:cs typeface="Arial"/>
                <a:sym typeface="Arial"/>
              </a:rPr>
              <a:t> unexpanded nodes in the Q  = </a:t>
            </a:r>
            <a:r>
              <a:rPr b="1" i="0" lang="en-US" sz="1800" u="none" cap="none" strike="noStrike">
                <a:solidFill>
                  <a:schemeClr val="dk1"/>
                </a:solidFill>
                <a:latin typeface="Arial"/>
                <a:ea typeface="Arial"/>
                <a:cs typeface="Arial"/>
                <a:sym typeface="Arial"/>
              </a:rPr>
              <a:t>O (b</a:t>
            </a:r>
            <a:r>
              <a:rPr b="1" baseline="30000" i="0" lang="en-US" sz="1800" u="none" cap="none" strike="noStrike">
                <a:solidFill>
                  <a:schemeClr val="dk1"/>
                </a:solidFill>
                <a:latin typeface="Arial"/>
                <a:ea typeface="Arial"/>
                <a:cs typeface="Arial"/>
                <a:sym typeface="Arial"/>
              </a:rPr>
              <a:t>d</a:t>
            </a:r>
            <a:r>
              <a:rPr b="1" i="0" lang="en-US" sz="18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963" name="Google Shape;963;p91"/>
          <p:cNvSpPr/>
          <p:nvPr/>
        </p:nvSpPr>
        <p:spPr>
          <a:xfrm>
            <a:off x="7016750" y="42735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4" name="Google Shape;964;p91"/>
          <p:cNvSpPr/>
          <p:nvPr/>
        </p:nvSpPr>
        <p:spPr>
          <a:xfrm>
            <a:off x="6635750" y="48831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65" name="Google Shape;965;p91"/>
          <p:cNvCxnSpPr/>
          <p:nvPr/>
        </p:nvCxnSpPr>
        <p:spPr>
          <a:xfrm flipH="1">
            <a:off x="6705600" y="4419600"/>
            <a:ext cx="304800" cy="457200"/>
          </a:xfrm>
          <a:prstGeom prst="straightConnector1">
            <a:avLst/>
          </a:prstGeom>
          <a:noFill/>
          <a:ln cap="flat" cmpd="sng" w="12700">
            <a:solidFill>
              <a:schemeClr val="dk1"/>
            </a:solidFill>
            <a:prstDash val="solid"/>
            <a:round/>
            <a:headEnd len="sm" w="sm" type="none"/>
            <a:tailEnd len="sm" w="sm" type="none"/>
          </a:ln>
        </p:spPr>
      </p:cxnSp>
      <p:cxnSp>
        <p:nvCxnSpPr>
          <p:cNvPr id="966" name="Google Shape;966;p91"/>
          <p:cNvCxnSpPr/>
          <p:nvPr/>
        </p:nvCxnSpPr>
        <p:spPr>
          <a:xfrm>
            <a:off x="7162800" y="4419600"/>
            <a:ext cx="304800" cy="457200"/>
          </a:xfrm>
          <a:prstGeom prst="straightConnector1">
            <a:avLst/>
          </a:prstGeom>
          <a:noFill/>
          <a:ln cap="flat" cmpd="sng" w="12700">
            <a:solidFill>
              <a:schemeClr val="dk1"/>
            </a:solidFill>
            <a:prstDash val="solid"/>
            <a:round/>
            <a:headEnd len="sm" w="sm" type="none"/>
            <a:tailEnd len="sm" w="sm" type="none"/>
          </a:ln>
        </p:spPr>
      </p:cxnSp>
      <p:sp>
        <p:nvSpPr>
          <p:cNvPr id="967" name="Google Shape;967;p91"/>
          <p:cNvSpPr/>
          <p:nvPr/>
        </p:nvSpPr>
        <p:spPr>
          <a:xfrm>
            <a:off x="7397750" y="48831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8" name="Google Shape;968;p91"/>
          <p:cNvSpPr/>
          <p:nvPr/>
        </p:nvSpPr>
        <p:spPr>
          <a:xfrm>
            <a:off x="6635750" y="48831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69" name="Google Shape;969;p91"/>
          <p:cNvCxnSpPr/>
          <p:nvPr/>
        </p:nvCxnSpPr>
        <p:spPr>
          <a:xfrm flipH="1">
            <a:off x="6324600" y="5029200"/>
            <a:ext cx="304800" cy="457200"/>
          </a:xfrm>
          <a:prstGeom prst="straightConnector1">
            <a:avLst/>
          </a:prstGeom>
          <a:noFill/>
          <a:ln cap="flat" cmpd="sng" w="12700">
            <a:solidFill>
              <a:schemeClr val="dk1"/>
            </a:solidFill>
            <a:prstDash val="solid"/>
            <a:round/>
            <a:headEnd len="sm" w="sm" type="none"/>
            <a:tailEnd len="sm" w="sm" type="none"/>
          </a:ln>
        </p:spPr>
      </p:cxnSp>
      <p:cxnSp>
        <p:nvCxnSpPr>
          <p:cNvPr id="970" name="Google Shape;970;p91"/>
          <p:cNvCxnSpPr/>
          <p:nvPr/>
        </p:nvCxnSpPr>
        <p:spPr>
          <a:xfrm>
            <a:off x="6705600" y="5029200"/>
            <a:ext cx="76200" cy="457200"/>
          </a:xfrm>
          <a:prstGeom prst="straightConnector1">
            <a:avLst/>
          </a:prstGeom>
          <a:noFill/>
          <a:ln cap="flat" cmpd="sng" w="12700">
            <a:solidFill>
              <a:schemeClr val="dk1"/>
            </a:solidFill>
            <a:prstDash val="solid"/>
            <a:round/>
            <a:headEnd len="sm" w="sm" type="none"/>
            <a:tailEnd len="sm" w="sm" type="none"/>
          </a:ln>
        </p:spPr>
      </p:cxnSp>
      <p:sp>
        <p:nvSpPr>
          <p:cNvPr id="971" name="Google Shape;971;p91"/>
          <p:cNvSpPr/>
          <p:nvPr/>
        </p:nvSpPr>
        <p:spPr>
          <a:xfrm>
            <a:off x="7169150" y="54927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2" name="Google Shape;972;p91"/>
          <p:cNvSpPr/>
          <p:nvPr/>
        </p:nvSpPr>
        <p:spPr>
          <a:xfrm>
            <a:off x="6711950" y="54927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73" name="Google Shape;973;p91"/>
          <p:cNvCxnSpPr/>
          <p:nvPr/>
        </p:nvCxnSpPr>
        <p:spPr>
          <a:xfrm flipH="1">
            <a:off x="7239000" y="5029200"/>
            <a:ext cx="228600" cy="457200"/>
          </a:xfrm>
          <a:prstGeom prst="straightConnector1">
            <a:avLst/>
          </a:prstGeom>
          <a:noFill/>
          <a:ln cap="flat" cmpd="sng" w="12700">
            <a:solidFill>
              <a:schemeClr val="dk1"/>
            </a:solidFill>
            <a:prstDash val="solid"/>
            <a:round/>
            <a:headEnd len="sm" w="sm" type="none"/>
            <a:tailEnd len="sm" w="sm" type="none"/>
          </a:ln>
        </p:spPr>
      </p:cxnSp>
      <p:cxnSp>
        <p:nvCxnSpPr>
          <p:cNvPr id="974" name="Google Shape;974;p91"/>
          <p:cNvCxnSpPr/>
          <p:nvPr/>
        </p:nvCxnSpPr>
        <p:spPr>
          <a:xfrm>
            <a:off x="7543800" y="5029200"/>
            <a:ext cx="304800" cy="457200"/>
          </a:xfrm>
          <a:prstGeom prst="straightConnector1">
            <a:avLst/>
          </a:prstGeom>
          <a:noFill/>
          <a:ln cap="flat" cmpd="sng" w="12700">
            <a:solidFill>
              <a:schemeClr val="dk1"/>
            </a:solidFill>
            <a:prstDash val="solid"/>
            <a:round/>
            <a:headEnd len="sm" w="sm" type="none"/>
            <a:tailEnd len="sm" w="sm" type="none"/>
          </a:ln>
        </p:spPr>
      </p:cxnSp>
      <p:sp>
        <p:nvSpPr>
          <p:cNvPr id="975" name="Google Shape;975;p91"/>
          <p:cNvSpPr/>
          <p:nvPr/>
        </p:nvSpPr>
        <p:spPr>
          <a:xfrm>
            <a:off x="7778750" y="54927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6" name="Google Shape;976;p91"/>
          <p:cNvSpPr/>
          <p:nvPr/>
        </p:nvSpPr>
        <p:spPr>
          <a:xfrm>
            <a:off x="6254750" y="54927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7" name="Google Shape;977;p91"/>
          <p:cNvSpPr/>
          <p:nvPr/>
        </p:nvSpPr>
        <p:spPr>
          <a:xfrm>
            <a:off x="8139113" y="4092575"/>
            <a:ext cx="538162"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d=0</a:t>
            </a:r>
            <a:endParaRPr b="0" i="0" sz="1400" u="none" cap="none" strike="noStrike">
              <a:solidFill>
                <a:srgbClr val="000000"/>
              </a:solidFill>
              <a:latin typeface="Arial"/>
              <a:ea typeface="Arial"/>
              <a:cs typeface="Arial"/>
              <a:sym typeface="Arial"/>
            </a:endParaRPr>
          </a:p>
        </p:txBody>
      </p:sp>
      <p:sp>
        <p:nvSpPr>
          <p:cNvPr id="978" name="Google Shape;978;p91"/>
          <p:cNvSpPr/>
          <p:nvPr/>
        </p:nvSpPr>
        <p:spPr>
          <a:xfrm>
            <a:off x="8215313" y="4778375"/>
            <a:ext cx="538162"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d=1</a:t>
            </a:r>
            <a:endParaRPr b="0" i="0" sz="1400" u="none" cap="none" strike="noStrike">
              <a:solidFill>
                <a:srgbClr val="000000"/>
              </a:solidFill>
              <a:latin typeface="Arial"/>
              <a:ea typeface="Arial"/>
              <a:cs typeface="Arial"/>
              <a:sym typeface="Arial"/>
            </a:endParaRPr>
          </a:p>
        </p:txBody>
      </p:sp>
      <p:sp>
        <p:nvSpPr>
          <p:cNvPr id="979" name="Google Shape;979;p91"/>
          <p:cNvSpPr/>
          <p:nvPr/>
        </p:nvSpPr>
        <p:spPr>
          <a:xfrm>
            <a:off x="8215313" y="5311775"/>
            <a:ext cx="538162"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d=2</a:t>
            </a:r>
            <a:endParaRPr b="0" i="0" sz="1400" u="none" cap="none" strike="noStrike">
              <a:solidFill>
                <a:srgbClr val="000000"/>
              </a:solidFill>
              <a:latin typeface="Arial"/>
              <a:ea typeface="Arial"/>
              <a:cs typeface="Arial"/>
              <a:sym typeface="Arial"/>
            </a:endParaRPr>
          </a:p>
        </p:txBody>
      </p:sp>
      <p:sp>
        <p:nvSpPr>
          <p:cNvPr id="980" name="Google Shape;980;p91"/>
          <p:cNvSpPr/>
          <p:nvPr/>
        </p:nvSpPr>
        <p:spPr>
          <a:xfrm>
            <a:off x="7016750" y="19113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81" name="Google Shape;981;p91"/>
          <p:cNvSpPr/>
          <p:nvPr/>
        </p:nvSpPr>
        <p:spPr>
          <a:xfrm>
            <a:off x="6635750" y="2520950"/>
            <a:ext cx="139700" cy="139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82" name="Google Shape;982;p91"/>
          <p:cNvCxnSpPr/>
          <p:nvPr/>
        </p:nvCxnSpPr>
        <p:spPr>
          <a:xfrm flipH="1">
            <a:off x="6705600" y="2057400"/>
            <a:ext cx="304800" cy="457200"/>
          </a:xfrm>
          <a:prstGeom prst="straightConnector1">
            <a:avLst/>
          </a:prstGeom>
          <a:noFill/>
          <a:ln cap="flat" cmpd="sng" w="12700">
            <a:solidFill>
              <a:schemeClr val="dk1"/>
            </a:solidFill>
            <a:prstDash val="solid"/>
            <a:round/>
            <a:headEnd len="sm" w="sm" type="none"/>
            <a:tailEnd len="sm" w="sm" type="none"/>
          </a:ln>
        </p:spPr>
      </p:cxnSp>
      <p:cxnSp>
        <p:nvCxnSpPr>
          <p:cNvPr id="983" name="Google Shape;983;p91"/>
          <p:cNvCxnSpPr/>
          <p:nvPr/>
        </p:nvCxnSpPr>
        <p:spPr>
          <a:xfrm>
            <a:off x="7162800" y="2057400"/>
            <a:ext cx="304800" cy="457200"/>
          </a:xfrm>
          <a:prstGeom prst="straightConnector1">
            <a:avLst/>
          </a:prstGeom>
          <a:noFill/>
          <a:ln cap="flat" cmpd="sng" w="12700">
            <a:solidFill>
              <a:schemeClr val="dk1"/>
            </a:solidFill>
            <a:prstDash val="solid"/>
            <a:round/>
            <a:headEnd len="sm" w="sm" type="none"/>
            <a:tailEnd len="sm" w="sm" type="none"/>
          </a:ln>
        </p:spPr>
      </p:cxnSp>
      <p:sp>
        <p:nvSpPr>
          <p:cNvPr id="984" name="Google Shape;984;p91"/>
          <p:cNvSpPr/>
          <p:nvPr/>
        </p:nvSpPr>
        <p:spPr>
          <a:xfrm>
            <a:off x="7397750" y="25209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85" name="Google Shape;985;p91"/>
          <p:cNvSpPr/>
          <p:nvPr/>
        </p:nvSpPr>
        <p:spPr>
          <a:xfrm>
            <a:off x="6635750" y="25209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86" name="Google Shape;986;p91"/>
          <p:cNvCxnSpPr/>
          <p:nvPr/>
        </p:nvCxnSpPr>
        <p:spPr>
          <a:xfrm flipH="1">
            <a:off x="6324600" y="2667000"/>
            <a:ext cx="304800" cy="457200"/>
          </a:xfrm>
          <a:prstGeom prst="straightConnector1">
            <a:avLst/>
          </a:prstGeom>
          <a:noFill/>
          <a:ln cap="flat" cmpd="sng" w="12700">
            <a:solidFill>
              <a:schemeClr val="dk1"/>
            </a:solidFill>
            <a:prstDash val="solid"/>
            <a:round/>
            <a:headEnd len="sm" w="sm" type="none"/>
            <a:tailEnd len="sm" w="sm" type="none"/>
          </a:ln>
        </p:spPr>
      </p:cxnSp>
      <p:cxnSp>
        <p:nvCxnSpPr>
          <p:cNvPr id="987" name="Google Shape;987;p91"/>
          <p:cNvCxnSpPr/>
          <p:nvPr/>
        </p:nvCxnSpPr>
        <p:spPr>
          <a:xfrm>
            <a:off x="6705600" y="2667000"/>
            <a:ext cx="76200" cy="457200"/>
          </a:xfrm>
          <a:prstGeom prst="straightConnector1">
            <a:avLst/>
          </a:prstGeom>
          <a:noFill/>
          <a:ln cap="flat" cmpd="sng" w="12700">
            <a:solidFill>
              <a:schemeClr val="dk1"/>
            </a:solidFill>
            <a:prstDash val="solid"/>
            <a:round/>
            <a:headEnd len="sm" w="sm" type="none"/>
            <a:tailEnd len="sm" w="sm" type="none"/>
          </a:ln>
        </p:spPr>
      </p:cxnSp>
      <p:sp>
        <p:nvSpPr>
          <p:cNvPr id="988" name="Google Shape;988;p91"/>
          <p:cNvSpPr/>
          <p:nvPr/>
        </p:nvSpPr>
        <p:spPr>
          <a:xfrm>
            <a:off x="7169150" y="31305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89" name="Google Shape;989;p91"/>
          <p:cNvSpPr/>
          <p:nvPr/>
        </p:nvSpPr>
        <p:spPr>
          <a:xfrm>
            <a:off x="6711950" y="31305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90" name="Google Shape;990;p91"/>
          <p:cNvCxnSpPr/>
          <p:nvPr/>
        </p:nvCxnSpPr>
        <p:spPr>
          <a:xfrm flipH="1">
            <a:off x="7239000" y="2667000"/>
            <a:ext cx="228600" cy="457200"/>
          </a:xfrm>
          <a:prstGeom prst="straightConnector1">
            <a:avLst/>
          </a:prstGeom>
          <a:noFill/>
          <a:ln cap="flat" cmpd="sng" w="12700">
            <a:solidFill>
              <a:schemeClr val="dk1"/>
            </a:solidFill>
            <a:prstDash val="solid"/>
            <a:round/>
            <a:headEnd len="sm" w="sm" type="none"/>
            <a:tailEnd len="sm" w="sm" type="none"/>
          </a:ln>
        </p:spPr>
      </p:cxnSp>
      <p:cxnSp>
        <p:nvCxnSpPr>
          <p:cNvPr id="991" name="Google Shape;991;p91"/>
          <p:cNvCxnSpPr/>
          <p:nvPr/>
        </p:nvCxnSpPr>
        <p:spPr>
          <a:xfrm>
            <a:off x="7543800" y="2667000"/>
            <a:ext cx="304800" cy="457200"/>
          </a:xfrm>
          <a:prstGeom prst="straightConnector1">
            <a:avLst/>
          </a:prstGeom>
          <a:noFill/>
          <a:ln cap="flat" cmpd="sng" w="12700">
            <a:solidFill>
              <a:schemeClr val="dk1"/>
            </a:solidFill>
            <a:prstDash val="solid"/>
            <a:round/>
            <a:headEnd len="sm" w="sm" type="none"/>
            <a:tailEnd len="sm" w="sm" type="none"/>
          </a:ln>
        </p:spPr>
      </p:cxnSp>
      <p:sp>
        <p:nvSpPr>
          <p:cNvPr id="992" name="Google Shape;992;p91"/>
          <p:cNvSpPr/>
          <p:nvPr/>
        </p:nvSpPr>
        <p:spPr>
          <a:xfrm>
            <a:off x="7778750" y="31305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3" name="Google Shape;993;p91"/>
          <p:cNvSpPr/>
          <p:nvPr/>
        </p:nvSpPr>
        <p:spPr>
          <a:xfrm>
            <a:off x="6254750" y="3130550"/>
            <a:ext cx="139700" cy="139700"/>
          </a:xfrm>
          <a:prstGeom prst="ellipse">
            <a:avLst/>
          </a:prstGeom>
          <a:solidFill>
            <a:schemeClr val="accent1"/>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4" name="Google Shape;994;p91"/>
          <p:cNvSpPr/>
          <p:nvPr/>
        </p:nvSpPr>
        <p:spPr>
          <a:xfrm>
            <a:off x="8139113" y="1730375"/>
            <a:ext cx="538162"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d=0</a:t>
            </a:r>
            <a:endParaRPr b="0" i="0" sz="1400" u="none" cap="none" strike="noStrike">
              <a:solidFill>
                <a:srgbClr val="000000"/>
              </a:solidFill>
              <a:latin typeface="Arial"/>
              <a:ea typeface="Arial"/>
              <a:cs typeface="Arial"/>
              <a:sym typeface="Arial"/>
            </a:endParaRPr>
          </a:p>
        </p:txBody>
      </p:sp>
      <p:sp>
        <p:nvSpPr>
          <p:cNvPr id="995" name="Google Shape;995;p91"/>
          <p:cNvSpPr/>
          <p:nvPr/>
        </p:nvSpPr>
        <p:spPr>
          <a:xfrm>
            <a:off x="8215313" y="2416175"/>
            <a:ext cx="538162"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d=1</a:t>
            </a:r>
            <a:endParaRPr b="0" i="0" sz="1400" u="none" cap="none" strike="noStrike">
              <a:solidFill>
                <a:srgbClr val="000000"/>
              </a:solidFill>
              <a:latin typeface="Arial"/>
              <a:ea typeface="Arial"/>
              <a:cs typeface="Arial"/>
              <a:sym typeface="Arial"/>
            </a:endParaRPr>
          </a:p>
        </p:txBody>
      </p:sp>
      <p:sp>
        <p:nvSpPr>
          <p:cNvPr id="996" name="Google Shape;996;p91"/>
          <p:cNvSpPr/>
          <p:nvPr/>
        </p:nvSpPr>
        <p:spPr>
          <a:xfrm>
            <a:off x="8215313" y="2949575"/>
            <a:ext cx="538162"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d=2</a:t>
            </a:r>
            <a:endParaRPr b="0" i="0" sz="1400" u="none" cap="none" strike="noStrike">
              <a:solidFill>
                <a:srgbClr val="000000"/>
              </a:solidFill>
              <a:latin typeface="Arial"/>
              <a:ea typeface="Arial"/>
              <a:cs typeface="Arial"/>
              <a:sym typeface="Arial"/>
            </a:endParaRPr>
          </a:p>
        </p:txBody>
      </p:sp>
      <p:sp>
        <p:nvSpPr>
          <p:cNvPr id="997" name="Google Shape;997;p91"/>
          <p:cNvSpPr/>
          <p:nvPr/>
        </p:nvSpPr>
        <p:spPr>
          <a:xfrm>
            <a:off x="7834313" y="3254375"/>
            <a:ext cx="346075"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sp>
        <p:nvSpPr>
          <p:cNvPr id="998" name="Google Shape;998;p91"/>
          <p:cNvSpPr/>
          <p:nvPr/>
        </p:nvSpPr>
        <p:spPr>
          <a:xfrm>
            <a:off x="7910513" y="5616575"/>
            <a:ext cx="346075" cy="36353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G</a:t>
            </a:r>
            <a:endParaRPr b="0" i="0" sz="1400" u="none" cap="none" strike="noStrike">
              <a:solidFill>
                <a:srgbClr val="000000"/>
              </a:solidFill>
              <a:latin typeface="Arial"/>
              <a:ea typeface="Arial"/>
              <a:cs typeface="Arial"/>
              <a:sym typeface="Arial"/>
            </a:endParaRPr>
          </a:p>
        </p:txBody>
      </p:sp>
      <p:pic>
        <p:nvPicPr>
          <p:cNvPr id="999" name="Google Shape;999;p91"/>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id="1004" name="Google Shape;1004;p92"/>
          <p:cNvSpPr txBox="1"/>
          <p:nvPr>
            <p:ph type="title"/>
          </p:nvPr>
        </p:nvSpPr>
        <p:spPr>
          <a:xfrm>
            <a:off x="457200" y="274638"/>
            <a:ext cx="8229600" cy="56356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400">
                <a:solidFill>
                  <a:srgbClr val="7030A0"/>
                </a:solidFill>
              </a:rPr>
              <a:t>Properties of Breadth-First Search</a:t>
            </a:r>
            <a:endParaRPr/>
          </a:p>
        </p:txBody>
      </p:sp>
      <p:sp>
        <p:nvSpPr>
          <p:cNvPr id="1005" name="Google Shape;1005;p92"/>
          <p:cNvSpPr txBox="1"/>
          <p:nvPr>
            <p:ph idx="1" type="body"/>
          </p:nvPr>
        </p:nvSpPr>
        <p:spPr>
          <a:xfrm>
            <a:off x="457200" y="1143000"/>
            <a:ext cx="8229600" cy="49831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400"/>
              <a:buChar char="•"/>
            </a:pPr>
            <a:r>
              <a:rPr b="1" lang="en-US" sz="2400"/>
              <a:t>Time Complexity:</a:t>
            </a:r>
            <a:r>
              <a:rPr lang="en-US" sz="2400"/>
              <a:t> Time Complexity of BFS algorithm can be obtained by the number of nodes traversed in BFS until the shallowest Node. Where the d= depth of shallowest solution and b is a node at every state.</a:t>
            </a:r>
            <a:endParaRPr/>
          </a:p>
          <a:p>
            <a:pPr indent="0" lvl="0" marL="0" rtl="0" algn="l">
              <a:lnSpc>
                <a:spcPct val="100000"/>
              </a:lnSpc>
              <a:spcBef>
                <a:spcPts val="480"/>
              </a:spcBef>
              <a:spcAft>
                <a:spcPts val="0"/>
              </a:spcAft>
              <a:buClr>
                <a:schemeClr val="dk1"/>
              </a:buClr>
              <a:buSzPts val="2400"/>
              <a:buNone/>
            </a:pPr>
            <a:r>
              <a:rPr b="1" lang="en-US" sz="2400"/>
              <a:t>     T (b) = 1+b</a:t>
            </a:r>
            <a:r>
              <a:rPr b="1" baseline="30000" lang="en-US" sz="2400"/>
              <a:t>2</a:t>
            </a:r>
            <a:r>
              <a:rPr b="1" lang="en-US" sz="2400"/>
              <a:t>+b</a:t>
            </a:r>
            <a:r>
              <a:rPr b="1" baseline="30000" lang="en-US" sz="2400"/>
              <a:t>3</a:t>
            </a:r>
            <a:r>
              <a:rPr b="1" lang="en-US" sz="2400"/>
              <a:t>+.......+ b</a:t>
            </a:r>
            <a:r>
              <a:rPr b="1" baseline="30000" lang="en-US" sz="2400"/>
              <a:t>d</a:t>
            </a:r>
            <a:r>
              <a:rPr b="1" lang="en-US" sz="2400"/>
              <a:t>= O (b</a:t>
            </a:r>
            <a:r>
              <a:rPr b="1" baseline="30000" lang="en-US" sz="2400"/>
              <a:t>d</a:t>
            </a:r>
            <a:r>
              <a:rPr b="1" lang="en-US" sz="2400"/>
              <a:t>)</a:t>
            </a:r>
            <a:endParaRPr sz="2400"/>
          </a:p>
          <a:p>
            <a:pPr indent="-342900" lvl="0" marL="342900" rtl="0" algn="l">
              <a:lnSpc>
                <a:spcPct val="100000"/>
              </a:lnSpc>
              <a:spcBef>
                <a:spcPts val="480"/>
              </a:spcBef>
              <a:spcAft>
                <a:spcPts val="0"/>
              </a:spcAft>
              <a:buClr>
                <a:schemeClr val="dk1"/>
              </a:buClr>
              <a:buSzPts val="2400"/>
              <a:buChar char="•"/>
            </a:pPr>
            <a:r>
              <a:rPr b="1" lang="en-US" sz="2400"/>
              <a:t>Space Complexity:</a:t>
            </a:r>
            <a:r>
              <a:rPr lang="en-US" sz="2400"/>
              <a:t> Space complexity of BFS algorithm is given by the Memory size of frontier which is O(b</a:t>
            </a:r>
            <a:r>
              <a:rPr baseline="30000" lang="en-US" sz="2400"/>
              <a:t>d</a:t>
            </a:r>
            <a:r>
              <a:rPr lang="en-US" sz="2400"/>
              <a:t>).</a:t>
            </a:r>
            <a:endParaRPr/>
          </a:p>
          <a:p>
            <a:pPr indent="-342900" lvl="0" marL="342900" rtl="0" algn="l">
              <a:lnSpc>
                <a:spcPct val="100000"/>
              </a:lnSpc>
              <a:spcBef>
                <a:spcPts val="480"/>
              </a:spcBef>
              <a:spcAft>
                <a:spcPts val="0"/>
              </a:spcAft>
              <a:buClr>
                <a:schemeClr val="dk1"/>
              </a:buClr>
              <a:buSzPts val="2400"/>
              <a:buChar char="•"/>
            </a:pPr>
            <a:r>
              <a:rPr b="1" lang="en-US" sz="2400"/>
              <a:t>Completeness:</a:t>
            </a:r>
            <a:r>
              <a:rPr lang="en-US" sz="2400"/>
              <a:t> BFS is complete, which means if the shallowest goal node is at some finite depth, then BFS will find a solution.</a:t>
            </a:r>
            <a:endParaRPr/>
          </a:p>
          <a:p>
            <a:pPr indent="-342900" lvl="0" marL="342900" rtl="0" algn="l">
              <a:lnSpc>
                <a:spcPct val="100000"/>
              </a:lnSpc>
              <a:spcBef>
                <a:spcPts val="480"/>
              </a:spcBef>
              <a:spcAft>
                <a:spcPts val="0"/>
              </a:spcAft>
              <a:buClr>
                <a:schemeClr val="dk1"/>
              </a:buClr>
              <a:buSzPts val="2400"/>
              <a:buChar char="•"/>
            </a:pPr>
            <a:r>
              <a:rPr b="1" lang="en-US" sz="2400"/>
              <a:t>Optimality:</a:t>
            </a:r>
            <a:r>
              <a:rPr lang="en-US" sz="2400"/>
              <a:t> BFS is optimal if path cost is a non-decreasing function of the depth of the node.</a:t>
            </a:r>
            <a:endParaRPr/>
          </a:p>
        </p:txBody>
      </p:sp>
      <p:pic>
        <p:nvPicPr>
          <p:cNvPr id="1006" name="Google Shape;1006;p92"/>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0" name="Shape 1010"/>
        <p:cNvGrpSpPr/>
        <p:nvPr/>
      </p:nvGrpSpPr>
      <p:grpSpPr>
        <a:xfrm>
          <a:off x="0" y="0"/>
          <a:ext cx="0" cy="0"/>
          <a:chOff x="0" y="0"/>
          <a:chExt cx="0" cy="0"/>
        </a:xfrm>
      </p:grpSpPr>
      <p:sp>
        <p:nvSpPr>
          <p:cNvPr id="1011" name="Google Shape;1011;p93"/>
          <p:cNvSpPr txBox="1"/>
          <p:nvPr>
            <p:ph type="title"/>
          </p:nvPr>
        </p:nvSpPr>
        <p:spPr>
          <a:xfrm>
            <a:off x="914400" y="457200"/>
            <a:ext cx="8074025"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800">
                <a:solidFill>
                  <a:srgbClr val="7030A0"/>
                </a:solidFill>
              </a:rPr>
              <a:t>Advantages &amp; Disadvantages of Breadth First Search </a:t>
            </a:r>
            <a:br>
              <a:rPr b="1" lang="en-US" sz="2800">
                <a:solidFill>
                  <a:srgbClr val="7030A0"/>
                </a:solidFill>
              </a:rPr>
            </a:br>
            <a:endParaRPr b="1" sz="2800">
              <a:solidFill>
                <a:srgbClr val="7030A0"/>
              </a:solidFill>
            </a:endParaRPr>
          </a:p>
        </p:txBody>
      </p:sp>
      <p:sp>
        <p:nvSpPr>
          <p:cNvPr id="1012" name="Google Shape;1012;p93"/>
          <p:cNvSpPr/>
          <p:nvPr/>
        </p:nvSpPr>
        <p:spPr>
          <a:xfrm>
            <a:off x="457200" y="1720850"/>
            <a:ext cx="8305800" cy="286232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Calibri"/>
                <a:ea typeface="Calibri"/>
                <a:cs typeface="Calibri"/>
                <a:sym typeface="Calibri"/>
              </a:rPr>
              <a:t>Advantages of Breadth First Search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BFS will provide a solution if any solution exists.</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If there are more than one solutions for a given problem, then BFS will provide the minimal solution which requires the least number of steps.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Calibri"/>
                <a:ea typeface="Calibri"/>
                <a:cs typeface="Calibri"/>
                <a:sym typeface="Calibri"/>
              </a:rPr>
              <a:t>Disadvantages of Breadth First Search </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It requires lots of memory since each level of the tree must be saved into memory to expand the next level.</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800"/>
              <a:buFont typeface="Calibri"/>
              <a:buAutoNum type="arabicPeriod"/>
            </a:pPr>
            <a:r>
              <a:rPr b="0" i="0" lang="en-US" sz="1800" u="none" cap="none" strike="noStrike">
                <a:solidFill>
                  <a:schemeClr val="dk1"/>
                </a:solidFill>
                <a:latin typeface="Calibri"/>
                <a:ea typeface="Calibri"/>
                <a:cs typeface="Calibri"/>
                <a:sym typeface="Calibri"/>
              </a:rPr>
              <a:t>BFS needs lots of time if the solution is far away from the root node.</a:t>
            </a:r>
            <a:endParaRPr b="0" i="0" sz="1400" u="none" cap="none" strike="noStrike">
              <a:solidFill>
                <a:srgbClr val="000000"/>
              </a:solidFill>
              <a:latin typeface="Arial"/>
              <a:ea typeface="Arial"/>
              <a:cs typeface="Arial"/>
              <a:sym typeface="Arial"/>
            </a:endParaRPr>
          </a:p>
          <a:p>
            <a:pPr indent="-228600" lvl="0" marL="34290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pic>
        <p:nvPicPr>
          <p:cNvPr id="1013" name="Google Shape;1013;p93"/>
          <p:cNvPicPr preferRelativeResize="0"/>
          <p:nvPr/>
        </p:nvPicPr>
        <p:blipFill rotWithShape="1">
          <a:blip r:embed="rId3">
            <a:alphaModFix/>
          </a:blip>
          <a:srcRect b="0" l="0" r="0" t="0"/>
          <a:stretch/>
        </p:blipFill>
        <p:spPr>
          <a:xfrm>
            <a:off x="0" y="0"/>
            <a:ext cx="914400" cy="863600"/>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sp>
        <p:nvSpPr>
          <p:cNvPr id="1018" name="Google Shape;1018;p9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200">
                <a:solidFill>
                  <a:srgbClr val="7030A0"/>
                </a:solidFill>
              </a:rPr>
              <a:t>Lessons From Breadth First Search</a:t>
            </a:r>
            <a:endParaRPr/>
          </a:p>
        </p:txBody>
      </p:sp>
      <p:sp>
        <p:nvSpPr>
          <p:cNvPr id="1019" name="Google Shape;1019;p9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Char char="•"/>
            </a:pPr>
            <a:r>
              <a:rPr lang="en-US"/>
              <a:t>The memory requirements are a bigger problem for breadth-first search than is execution time</a:t>
            </a:r>
            <a:endParaRPr/>
          </a:p>
          <a:p>
            <a:pPr indent="-139700" lvl="0" marL="342900" rtl="0" algn="l">
              <a:lnSpc>
                <a:spcPct val="100000"/>
              </a:lnSpc>
              <a:spcBef>
                <a:spcPts val="640"/>
              </a:spcBef>
              <a:spcAft>
                <a:spcPts val="0"/>
              </a:spcAft>
              <a:buClr>
                <a:schemeClr val="dk1"/>
              </a:buClr>
              <a:buSzPts val="3200"/>
              <a:buNone/>
            </a:pPr>
            <a:r>
              <a:t/>
            </a:r>
            <a:endParaRPr/>
          </a:p>
          <a:p>
            <a:pPr indent="-342900" lvl="0" marL="342900" rtl="0" algn="l">
              <a:lnSpc>
                <a:spcPct val="100000"/>
              </a:lnSpc>
              <a:spcBef>
                <a:spcPts val="640"/>
              </a:spcBef>
              <a:spcAft>
                <a:spcPts val="0"/>
              </a:spcAft>
              <a:buClr>
                <a:schemeClr val="dk1"/>
              </a:buClr>
              <a:buSzPts val="3200"/>
              <a:buChar char="•"/>
            </a:pPr>
            <a:r>
              <a:rPr lang="en-US"/>
              <a:t>Exponential-complexity search problems cannot be solved by uniformed methods</a:t>
            </a:r>
            <a:endParaRPr/>
          </a:p>
        </p:txBody>
      </p:sp>
      <p:pic>
        <p:nvPicPr>
          <p:cNvPr id="1020" name="Google Shape;1020;p94"/>
          <p:cNvPicPr preferRelativeResize="0"/>
          <p:nvPr/>
        </p:nvPicPr>
        <p:blipFill rotWithShape="1">
          <a:blip r:embed="rId3">
            <a:alphaModFix/>
          </a:blip>
          <a:srcRect b="0" l="0" r="0" t="0"/>
          <a:stretch/>
        </p:blipFill>
        <p:spPr>
          <a:xfrm>
            <a:off x="228600" y="0"/>
            <a:ext cx="914400" cy="863600"/>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9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600">
                <a:solidFill>
                  <a:srgbClr val="7030A0"/>
                </a:solidFill>
              </a:rPr>
              <a:t>Depth-First Search</a:t>
            </a:r>
            <a:endParaRPr/>
          </a:p>
        </p:txBody>
      </p:sp>
      <p:sp>
        <p:nvSpPr>
          <p:cNvPr id="1026" name="Google Shape;1026;p9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2800"/>
              <a:buChar char="•"/>
            </a:pPr>
            <a:r>
              <a:rPr lang="en-US" sz="2800"/>
              <a:t>Depth-first search isa recursive algorithm for traversing a tree or graph data structure.</a:t>
            </a:r>
            <a:endParaRPr/>
          </a:p>
          <a:p>
            <a:pPr indent="-342900" lvl="0" marL="342900" rtl="0" algn="l">
              <a:lnSpc>
                <a:spcPct val="100000"/>
              </a:lnSpc>
              <a:spcBef>
                <a:spcPts val="560"/>
              </a:spcBef>
              <a:spcAft>
                <a:spcPts val="0"/>
              </a:spcAft>
              <a:buClr>
                <a:schemeClr val="dk1"/>
              </a:buClr>
              <a:buSzPts val="2800"/>
              <a:buChar char="•"/>
            </a:pPr>
            <a:r>
              <a:rPr lang="en-US" sz="2800"/>
              <a:t>It is called the depth-first search because it starts from the root node and follows each path to its greatest depth node before moving to the next path.</a:t>
            </a:r>
            <a:endParaRPr/>
          </a:p>
          <a:p>
            <a:pPr indent="-342900" lvl="0" marL="342900" rtl="0" algn="l">
              <a:lnSpc>
                <a:spcPct val="100000"/>
              </a:lnSpc>
              <a:spcBef>
                <a:spcPts val="560"/>
              </a:spcBef>
              <a:spcAft>
                <a:spcPts val="0"/>
              </a:spcAft>
              <a:buClr>
                <a:schemeClr val="dk1"/>
              </a:buClr>
              <a:buSzPts val="2800"/>
              <a:buChar char="•"/>
            </a:pPr>
            <a:r>
              <a:rPr lang="en-US" sz="2800"/>
              <a:t>DFS uses a </a:t>
            </a:r>
            <a:r>
              <a:rPr lang="en-US" sz="2800">
                <a:solidFill>
                  <a:srgbClr val="FF0000"/>
                </a:solidFill>
              </a:rPr>
              <a:t>stack data structure </a:t>
            </a:r>
            <a:r>
              <a:rPr lang="en-US" sz="2800"/>
              <a:t>for its implementation.</a:t>
            </a:r>
            <a:endParaRPr/>
          </a:p>
          <a:p>
            <a:pPr indent="-342900" lvl="0" marL="342900" rtl="0" algn="l">
              <a:lnSpc>
                <a:spcPct val="100000"/>
              </a:lnSpc>
              <a:spcBef>
                <a:spcPts val="560"/>
              </a:spcBef>
              <a:spcAft>
                <a:spcPts val="0"/>
              </a:spcAft>
              <a:buClr>
                <a:schemeClr val="dk1"/>
              </a:buClr>
              <a:buSzPts val="2800"/>
              <a:buChar char="•"/>
            </a:pPr>
            <a:r>
              <a:rPr lang="en-US" sz="2800"/>
              <a:t>The process of the DFS algorithm is similar to the BFS algorithm.</a:t>
            </a:r>
            <a:endParaRPr/>
          </a:p>
        </p:txBody>
      </p:sp>
      <p:pic>
        <p:nvPicPr>
          <p:cNvPr id="1027" name="Google Shape;1027;p95"/>
          <p:cNvPicPr preferRelativeResize="0"/>
          <p:nvPr/>
        </p:nvPicPr>
        <p:blipFill rotWithShape="1">
          <a:blip r:embed="rId3">
            <a:alphaModFix/>
          </a:blip>
          <a:srcRect b="0" l="0" r="0" t="0"/>
          <a:stretch/>
        </p:blipFill>
        <p:spPr>
          <a:xfrm>
            <a:off x="228600" y="0"/>
            <a:ext cx="914400" cy="86360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96"/>
          <p:cNvSpPr txBox="1"/>
          <p:nvPr>
            <p:ph idx="4294967295" type="title"/>
          </p:nvPr>
        </p:nvSpPr>
        <p:spPr>
          <a:xfrm>
            <a:off x="301625" y="457200"/>
            <a:ext cx="8686800" cy="84137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3600">
                <a:solidFill>
                  <a:srgbClr val="7030A0"/>
                </a:solidFill>
              </a:rPr>
              <a:t>Depth first Search </a:t>
            </a:r>
            <a:endParaRPr/>
          </a:p>
        </p:txBody>
      </p:sp>
      <p:sp>
        <p:nvSpPr>
          <p:cNvPr id="1033" name="Google Shape;1033;p96"/>
          <p:cNvSpPr/>
          <p:nvPr/>
        </p:nvSpPr>
        <p:spPr>
          <a:xfrm>
            <a:off x="838200" y="1295400"/>
            <a:ext cx="8153400" cy="341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rgbClr val="FF0000"/>
                </a:solidFill>
                <a:latin typeface="Calibri"/>
                <a:ea typeface="Calibri"/>
                <a:cs typeface="Calibri"/>
                <a:sym typeface="Calibri"/>
              </a:rPr>
              <a:t>Algorithm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Let </a:t>
            </a:r>
            <a:r>
              <a:rPr b="0" i="1" lang="en-US" sz="1800" u="none" cap="none" strike="noStrike">
                <a:solidFill>
                  <a:schemeClr val="dk1"/>
                </a:solidFill>
                <a:latin typeface="Calibri"/>
                <a:ea typeface="Calibri"/>
                <a:cs typeface="Calibri"/>
                <a:sym typeface="Calibri"/>
              </a:rPr>
              <a:t>fringe </a:t>
            </a:r>
            <a:r>
              <a:rPr b="0" i="0" lang="en-US" sz="1800" u="none" cap="none" strike="noStrike">
                <a:solidFill>
                  <a:schemeClr val="dk1"/>
                </a:solidFill>
                <a:latin typeface="Calibri"/>
                <a:ea typeface="Calibri"/>
                <a:cs typeface="Calibri"/>
                <a:sym typeface="Calibri"/>
              </a:rPr>
              <a:t>be a list containing the initial state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Loop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if </a:t>
            </a:r>
            <a:r>
              <a:rPr b="0" i="1" lang="en-US" sz="1800" u="none" cap="none" strike="noStrike">
                <a:solidFill>
                  <a:schemeClr val="dk1"/>
                </a:solidFill>
                <a:latin typeface="Calibri"/>
                <a:ea typeface="Calibri"/>
                <a:cs typeface="Calibri"/>
                <a:sym typeface="Calibri"/>
              </a:rPr>
              <a:t>fringe </a:t>
            </a:r>
            <a:r>
              <a:rPr b="0" i="0" lang="en-US" sz="1800" u="none" cap="none" strike="noStrike">
                <a:solidFill>
                  <a:schemeClr val="dk1"/>
                </a:solidFill>
                <a:latin typeface="Calibri"/>
                <a:ea typeface="Calibri"/>
                <a:cs typeface="Calibri"/>
                <a:sym typeface="Calibri"/>
              </a:rPr>
              <a:t>is empty return failure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Node🡨 remove-first (</a:t>
            </a:r>
            <a:r>
              <a:rPr b="0" i="1" lang="en-US" sz="1800" u="none" cap="none" strike="noStrike">
                <a:solidFill>
                  <a:schemeClr val="dk1"/>
                </a:solidFill>
                <a:latin typeface="Calibri"/>
                <a:ea typeface="Calibri"/>
                <a:cs typeface="Calibri"/>
                <a:sym typeface="Calibri"/>
              </a:rPr>
              <a:t>fringe</a:t>
            </a:r>
            <a:r>
              <a:rPr b="0" i="0" lang="en-US" sz="18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if Node is a goal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then return the path from initial state to Node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else generate all successors of Node, and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merge the newly generated nodes into </a:t>
            </a:r>
            <a:r>
              <a:rPr b="0" i="1" lang="en-US" sz="1800" u="none" cap="none" strike="noStrike">
                <a:solidFill>
                  <a:schemeClr val="dk1"/>
                </a:solidFill>
                <a:latin typeface="Calibri"/>
                <a:ea typeface="Calibri"/>
                <a:cs typeface="Calibri"/>
                <a:sym typeface="Calibri"/>
              </a:rPr>
              <a:t>fringe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		add generated nodes to the front of </a:t>
            </a:r>
            <a:r>
              <a:rPr b="0" i="1" lang="en-US" sz="1800" u="none" cap="none" strike="noStrike">
                <a:solidFill>
                  <a:schemeClr val="dk1"/>
                </a:solidFill>
                <a:latin typeface="Calibri"/>
                <a:ea typeface="Calibri"/>
                <a:cs typeface="Calibri"/>
                <a:sym typeface="Calibri"/>
              </a:rPr>
              <a:t>fringe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End Loop 	</a:t>
            </a:r>
            <a:endParaRPr b="0" i="0" sz="1400" u="none" cap="none" strike="noStrike">
              <a:solidFill>
                <a:srgbClr val="000000"/>
              </a:solidFill>
              <a:latin typeface="Arial"/>
              <a:ea typeface="Arial"/>
              <a:cs typeface="Arial"/>
              <a:sym typeface="Arial"/>
            </a:endParaRPr>
          </a:p>
        </p:txBody>
      </p:sp>
      <p:pic>
        <p:nvPicPr>
          <p:cNvPr id="1034" name="Google Shape;1034;p96"/>
          <p:cNvPicPr preferRelativeResize="0"/>
          <p:nvPr/>
        </p:nvPicPr>
        <p:blipFill rotWithShape="1">
          <a:blip r:embed="rId3">
            <a:alphaModFix/>
          </a:blip>
          <a:srcRect b="0" l="0" r="0" t="0"/>
          <a:stretch/>
        </p:blipFill>
        <p:spPr>
          <a:xfrm>
            <a:off x="228600" y="0"/>
            <a:ext cx="914400" cy="863600"/>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8" name="Shape 1038"/>
        <p:cNvGrpSpPr/>
        <p:nvPr/>
      </p:nvGrpSpPr>
      <p:grpSpPr>
        <a:xfrm>
          <a:off x="0" y="0"/>
          <a:ext cx="0" cy="0"/>
          <a:chOff x="0" y="0"/>
          <a:chExt cx="0" cy="0"/>
        </a:xfrm>
      </p:grpSpPr>
      <p:sp>
        <p:nvSpPr>
          <p:cNvPr id="1039" name="Google Shape;1039;p97"/>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040" name="Google Shape;1040;p97"/>
          <p:cNvPicPr preferRelativeResize="0"/>
          <p:nvPr/>
        </p:nvPicPr>
        <p:blipFill rotWithShape="1">
          <a:blip r:embed="rId3">
            <a:alphaModFix/>
          </a:blip>
          <a:srcRect b="0" l="0" r="0" t="0"/>
          <a:stretch/>
        </p:blipFill>
        <p:spPr>
          <a:xfrm>
            <a:off x="2471738" y="2238375"/>
            <a:ext cx="4200525" cy="2381250"/>
          </a:xfrm>
          <a:prstGeom prst="rect">
            <a:avLst/>
          </a:prstGeom>
          <a:noFill/>
          <a:ln>
            <a:noFill/>
          </a:ln>
        </p:spPr>
      </p:pic>
      <p:pic>
        <p:nvPicPr>
          <p:cNvPr id="1041" name="Google Shape;1041;p97"/>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sp>
        <p:nvSpPr>
          <p:cNvPr id="1046" name="Google Shape;1046;p98"/>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047" name="Google Shape;1047;p98"/>
          <p:cNvPicPr preferRelativeResize="0"/>
          <p:nvPr/>
        </p:nvPicPr>
        <p:blipFill rotWithShape="1">
          <a:blip r:embed="rId3">
            <a:alphaModFix/>
          </a:blip>
          <a:srcRect b="0" l="0" r="0" t="0"/>
          <a:stretch/>
        </p:blipFill>
        <p:spPr>
          <a:xfrm>
            <a:off x="2481263" y="2243138"/>
            <a:ext cx="4181475" cy="2371725"/>
          </a:xfrm>
          <a:prstGeom prst="rect">
            <a:avLst/>
          </a:prstGeom>
          <a:noFill/>
          <a:ln>
            <a:noFill/>
          </a:ln>
        </p:spPr>
      </p:pic>
      <p:pic>
        <p:nvPicPr>
          <p:cNvPr id="1048" name="Google Shape;1048;p98"/>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2" name="Shape 1052"/>
        <p:cNvGrpSpPr/>
        <p:nvPr/>
      </p:nvGrpSpPr>
      <p:grpSpPr>
        <a:xfrm>
          <a:off x="0" y="0"/>
          <a:ext cx="0" cy="0"/>
          <a:chOff x="0" y="0"/>
          <a:chExt cx="0" cy="0"/>
        </a:xfrm>
      </p:grpSpPr>
      <p:sp>
        <p:nvSpPr>
          <p:cNvPr id="1053" name="Google Shape;1053;p99"/>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054" name="Google Shape;1054;p99"/>
          <p:cNvPicPr preferRelativeResize="0"/>
          <p:nvPr/>
        </p:nvPicPr>
        <p:blipFill rotWithShape="1">
          <a:blip r:embed="rId3">
            <a:alphaModFix/>
          </a:blip>
          <a:srcRect b="0" l="0" r="0" t="0"/>
          <a:stretch/>
        </p:blipFill>
        <p:spPr>
          <a:xfrm>
            <a:off x="2509838" y="2228850"/>
            <a:ext cx="4124325" cy="2400300"/>
          </a:xfrm>
          <a:prstGeom prst="rect">
            <a:avLst/>
          </a:prstGeom>
          <a:noFill/>
          <a:ln>
            <a:noFill/>
          </a:ln>
        </p:spPr>
      </p:pic>
      <p:pic>
        <p:nvPicPr>
          <p:cNvPr id="1055" name="Google Shape;1055;p99"/>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p100"/>
          <p:cNvSpPr txBox="1"/>
          <p:nvPr>
            <p:ph type="title"/>
          </p:nvPr>
        </p:nvSpPr>
        <p:spPr>
          <a:xfrm>
            <a:off x="304800" y="457200"/>
            <a:ext cx="8686800" cy="838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US"/>
              <a:t>Depth-First Search</a:t>
            </a:r>
            <a:endParaRPr/>
          </a:p>
        </p:txBody>
      </p:sp>
      <p:pic>
        <p:nvPicPr>
          <p:cNvPr id="1061" name="Google Shape;1061;p100"/>
          <p:cNvPicPr preferRelativeResize="0"/>
          <p:nvPr/>
        </p:nvPicPr>
        <p:blipFill rotWithShape="1">
          <a:blip r:embed="rId3">
            <a:alphaModFix/>
          </a:blip>
          <a:srcRect b="0" l="0" r="0" t="0"/>
          <a:stretch/>
        </p:blipFill>
        <p:spPr>
          <a:xfrm>
            <a:off x="2486025" y="2257425"/>
            <a:ext cx="4171950" cy="2343150"/>
          </a:xfrm>
          <a:prstGeom prst="rect">
            <a:avLst/>
          </a:prstGeom>
          <a:noFill/>
          <a:ln>
            <a:noFill/>
          </a:ln>
        </p:spPr>
      </p:pic>
      <p:pic>
        <p:nvPicPr>
          <p:cNvPr id="1062" name="Google Shape;1062;p100"/>
          <p:cNvPicPr preferRelativeResize="0"/>
          <p:nvPr/>
        </p:nvPicPr>
        <p:blipFill rotWithShape="1">
          <a:blip r:embed="rId4">
            <a:alphaModFix/>
          </a:blip>
          <a:srcRect b="0" l="0" r="0" t="0"/>
          <a:stretch/>
        </p:blipFill>
        <p:spPr>
          <a:xfrm>
            <a:off x="228600" y="0"/>
            <a:ext cx="914400" cy="863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2020-02-10T10:22:03Z</dcterms:created>
  <dc:creator>Jagtap, Vandana</dc:creator>
</cp:coreProperties>
</file>