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Lst>
  <p:sldSz cy="6858000" cx="12192000"/>
  <p:notesSz cx="6858000" cy="9144000"/>
  <p:embeddedFontLst>
    <p:embeddedFont>
      <p:font typeface="Arimo"/>
      <p:regular r:id="rId110"/>
      <p:bold r:id="rId111"/>
      <p:italic r:id="rId112"/>
      <p:boldItalic r:id="rId113"/>
    </p:embeddedFont>
    <p:embeddedFont>
      <p:font typeface="Noto Sans Symbols"/>
      <p:regular r:id="rId114"/>
      <p:bold r:id="rId1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116" roundtripDataSignature="AMtx7mhTQrr9fvu3qj4eqC3AEPgwbv72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6" Type="http://customschemas.google.com/relationships/presentationmetadata" Target="metadata"/><Relationship Id="rId115" Type="http://schemas.openxmlformats.org/officeDocument/2006/relationships/font" Target="fonts/NotoSansSymbols-bold.fntdata"/><Relationship Id="rId15" Type="http://schemas.openxmlformats.org/officeDocument/2006/relationships/slide" Target="slides/slide10.xml"/><Relationship Id="rId110" Type="http://schemas.openxmlformats.org/officeDocument/2006/relationships/font" Target="fonts/Arimo-regular.fntdata"/><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font" Target="fonts/NotoSansSymbols-regular.fntdata"/><Relationship Id="rId18" Type="http://schemas.openxmlformats.org/officeDocument/2006/relationships/slide" Target="slides/slide13.xml"/><Relationship Id="rId113" Type="http://schemas.openxmlformats.org/officeDocument/2006/relationships/font" Target="fonts/Arimo-boldItalic.fntdata"/><Relationship Id="rId112" Type="http://schemas.openxmlformats.org/officeDocument/2006/relationships/font" Target="fonts/Arimo-italic.fntdata"/><Relationship Id="rId111" Type="http://schemas.openxmlformats.org/officeDocument/2006/relationships/font" Target="fonts/Arimo-bold.fntdata"/><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Formal_language" TargetMode="External"/><Relationship Id="rId3" Type="http://schemas.openxmlformats.org/officeDocument/2006/relationships/hyperlink" Target="https://en.wikipedia.org/wiki/Context-free_grammar" TargetMode="External"/><Relationship Id="rId4" Type="http://schemas.openxmlformats.org/officeDocument/2006/relationships/hyperlink" Target="https://en.wikipedia.org/wiki/Noam_Chomsky" TargetMode="External"/><Relationship Id="rId11" Type="http://schemas.openxmlformats.org/officeDocument/2006/relationships/hyperlink" Target="https://en.wikipedia.org/wiki/Start_symbol_(formal_languages)" TargetMode="External"/><Relationship Id="rId10" Type="http://schemas.openxmlformats.org/officeDocument/2006/relationships/hyperlink" Target="https://en.wikipedia.org/wiki/Empty_string" TargetMode="External"/><Relationship Id="rId9" Type="http://schemas.openxmlformats.org/officeDocument/2006/relationships/hyperlink" Target="https://en.wikipedia.org/wiki/Terminal_symbol" TargetMode="External"/><Relationship Id="rId5" Type="http://schemas.openxmlformats.org/officeDocument/2006/relationships/hyperlink" Target="https://en.wikipedia.org/wiki/Chomsky_normal_form" TargetMode="External"/><Relationship Id="rId6" Type="http://schemas.openxmlformats.org/officeDocument/2006/relationships/hyperlink" Target="https://en.wikipedia.org/wiki/Production_(computer_science)" TargetMode="External"/><Relationship Id="rId7" Type="http://schemas.openxmlformats.org/officeDocument/2006/relationships/hyperlink" Target="https://en.wikipedia.org/wiki/Chomsky_normal_form" TargetMode="External"/><Relationship Id="rId8" Type="http://schemas.openxmlformats.org/officeDocument/2006/relationships/hyperlink" Target="https://en.wikipedia.org/wiki/Nonterminal_symbol"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Expert_systems" TargetMode="External"/><Relationship Id="rId3" Type="http://schemas.openxmlformats.org/officeDocument/2006/relationships/hyperlink" Target="https://en.wikipedia.org/wiki/Knowledge_base" TargetMode="External"/><Relationship Id="rId4" Type="http://schemas.openxmlformats.org/officeDocument/2006/relationships/hyperlink" Target="https://en.wikipedia.org/wiki/Forward_chaining" TargetMode="External"/><Relationship Id="rId5" Type="http://schemas.openxmlformats.org/officeDocument/2006/relationships/hyperlink" Target="https://en.wikipedia.org/wiki/Backward_chaining" TargetMode="External"/><Relationship Id="rId6" Type="http://schemas.openxmlformats.org/officeDocument/2006/relationships/hyperlink" Target="https://en.wikipedia.org/wiki/Inference_engine" TargetMode="External"/><Relationship Id="rId7" Type="http://schemas.openxmlformats.org/officeDocument/2006/relationships/hyperlink" Target="https://en.wikipedia.org/wiki/Pseudocode"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210" name="Google Shape;210;p1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1" name="Google Shape;2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7" name="Google Shape;1167;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7" name="Google Shape;1177;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4" name="Google Shape;1194;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3" name="Google Shape;1203;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2" name="Google Shape;1212;p10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3" name="Google Shape;1213;p10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solidFill>
                  <a:srgbClr val="000000"/>
                </a:solidFill>
              </a:rPr>
              <a:t>‹#›</a:t>
            </a:fld>
            <a:endParaRPr>
              <a:solidFill>
                <a:srgbClr val="000000"/>
              </a:solidFill>
            </a:endParaRPr>
          </a:p>
        </p:txBody>
      </p:sp>
      <p:sp>
        <p:nvSpPr>
          <p:cNvPr id="1214" name="Google Shape;1214;p10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solidFill>
                  <a:srgbClr val="000000"/>
                </a:solidFill>
              </a:rPr>
              <a:t>MIT-WPU</a:t>
            </a:r>
            <a:endParaRPr>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1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43" name="Google Shape;24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3" name="Google Shape;26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20" name="Google Shape;120;p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3" name="Google Shape;33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5" name="Google Shape;38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 name="Google Shape;39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32" name="Google Shape;132;p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6" name="Google Shape;41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In </a:t>
            </a:r>
            <a:r>
              <a:rPr lang="en-US" u="sng">
                <a:solidFill>
                  <a:schemeClr val="hlink"/>
                </a:solidFill>
                <a:hlinkClick r:id="rId2"/>
              </a:rPr>
              <a:t>formal language</a:t>
            </a:r>
            <a:r>
              <a:rPr lang="en-US"/>
              <a:t> theory, a </a:t>
            </a:r>
            <a:r>
              <a:rPr lang="en-US" u="sng">
                <a:solidFill>
                  <a:schemeClr val="hlink"/>
                </a:solidFill>
                <a:hlinkClick r:id="rId3"/>
              </a:rPr>
              <a:t>context-free grammar</a:t>
            </a:r>
            <a:r>
              <a:rPr lang="en-US"/>
              <a:t> </a:t>
            </a:r>
            <a:r>
              <a:rPr i="1" lang="en-US"/>
              <a:t>G</a:t>
            </a:r>
            <a:r>
              <a:rPr lang="en-US"/>
              <a:t> is said to be in </a:t>
            </a:r>
            <a:r>
              <a:rPr b="1" lang="en-US"/>
              <a:t>Chomsky normal form</a:t>
            </a:r>
            <a:r>
              <a:rPr lang="en-US"/>
              <a:t> (first described by </a:t>
            </a:r>
            <a:r>
              <a:rPr lang="en-US" u="sng">
                <a:solidFill>
                  <a:schemeClr val="hlink"/>
                </a:solidFill>
                <a:hlinkClick r:id="rId4"/>
              </a:rPr>
              <a:t>Noam Chomsky</a:t>
            </a:r>
            <a:r>
              <a:rPr lang="en-US"/>
              <a:t>)</a:t>
            </a:r>
            <a:r>
              <a:rPr baseline="30000" lang="en-US" u="sng">
                <a:solidFill>
                  <a:schemeClr val="hlink"/>
                </a:solidFill>
                <a:hlinkClick r:id="rId5"/>
              </a:rPr>
              <a:t>[1]</a:t>
            </a:r>
            <a:r>
              <a:rPr lang="en-US"/>
              <a:t> if all of its </a:t>
            </a:r>
            <a:r>
              <a:rPr lang="en-US" u="sng">
                <a:solidFill>
                  <a:schemeClr val="hlink"/>
                </a:solidFill>
                <a:hlinkClick r:id="rId6"/>
              </a:rPr>
              <a:t>production rules</a:t>
            </a:r>
            <a:r>
              <a:rPr lang="en-US"/>
              <a:t> are of the form:</a:t>
            </a:r>
            <a:r>
              <a:rPr baseline="30000" lang="en-US" u="sng">
                <a:solidFill>
                  <a:schemeClr val="hlink"/>
                </a:solidFill>
                <a:hlinkClick r:id="rId7"/>
              </a:rPr>
              <a:t>[2]</a:t>
            </a:r>
            <a:r>
              <a:rPr baseline="30000" lang="en-US"/>
              <a:t>:92–93,106</a:t>
            </a:r>
            <a:endParaRPr/>
          </a:p>
          <a:p>
            <a:pPr indent="0" lvl="0" marL="0" rtl="0" algn="l">
              <a:lnSpc>
                <a:spcPct val="100000"/>
              </a:lnSpc>
              <a:spcBef>
                <a:spcPts val="0"/>
              </a:spcBef>
              <a:spcAft>
                <a:spcPts val="0"/>
              </a:spcAft>
              <a:buSzPts val="1400"/>
              <a:buNone/>
            </a:pPr>
            <a:r>
              <a:rPr i="1" lang="en-US"/>
              <a:t>A</a:t>
            </a:r>
            <a:r>
              <a:rPr lang="en-US"/>
              <a:t> → </a:t>
            </a:r>
            <a:r>
              <a:rPr i="1" lang="en-US"/>
              <a:t>BC</a:t>
            </a:r>
            <a:r>
              <a:rPr lang="en-US"/>
              <a:t>,   or </a:t>
            </a:r>
            <a:r>
              <a:rPr i="1" lang="en-US"/>
              <a:t>A</a:t>
            </a:r>
            <a:r>
              <a:rPr lang="en-US"/>
              <a:t> → </a:t>
            </a:r>
            <a:r>
              <a:rPr i="1" lang="en-US"/>
              <a:t>a</a:t>
            </a:r>
            <a:r>
              <a:rPr lang="en-US"/>
              <a:t>,   or </a:t>
            </a:r>
            <a:r>
              <a:rPr i="1" lang="en-US"/>
              <a:t>S</a:t>
            </a:r>
            <a:r>
              <a:rPr lang="en-US"/>
              <a:t> → ε, where </a:t>
            </a:r>
            <a:r>
              <a:rPr i="1" lang="en-US"/>
              <a:t>A</a:t>
            </a:r>
            <a:r>
              <a:rPr lang="en-US"/>
              <a:t>, </a:t>
            </a:r>
            <a:r>
              <a:rPr i="1" lang="en-US"/>
              <a:t>B</a:t>
            </a:r>
            <a:r>
              <a:rPr lang="en-US"/>
              <a:t>, and </a:t>
            </a:r>
            <a:r>
              <a:rPr i="1" lang="en-US"/>
              <a:t>C</a:t>
            </a:r>
            <a:r>
              <a:rPr lang="en-US"/>
              <a:t> are </a:t>
            </a:r>
            <a:r>
              <a:rPr lang="en-US" u="sng">
                <a:solidFill>
                  <a:schemeClr val="hlink"/>
                </a:solidFill>
                <a:hlinkClick r:id="rId8"/>
              </a:rPr>
              <a:t>nonterminal symbols</a:t>
            </a:r>
            <a:r>
              <a:rPr lang="en-US"/>
              <a:t>, </a:t>
            </a:r>
            <a:r>
              <a:rPr i="1" lang="en-US"/>
              <a:t>a</a:t>
            </a:r>
            <a:r>
              <a:rPr lang="en-US"/>
              <a:t> is a </a:t>
            </a:r>
            <a:r>
              <a:rPr lang="en-US" u="sng">
                <a:solidFill>
                  <a:schemeClr val="hlink"/>
                </a:solidFill>
                <a:hlinkClick r:id="rId9"/>
              </a:rPr>
              <a:t>terminal symbol</a:t>
            </a:r>
            <a:r>
              <a:rPr lang="en-US"/>
              <a:t> (a symbol that represents a constant value), </a:t>
            </a:r>
            <a:r>
              <a:rPr i="1" lang="en-US"/>
              <a:t>S</a:t>
            </a:r>
            <a:r>
              <a:rPr lang="en-US"/>
              <a:t> is the start symbol, and ε denotes the </a:t>
            </a:r>
            <a:r>
              <a:rPr lang="en-US" u="sng">
                <a:solidFill>
                  <a:schemeClr val="hlink"/>
                </a:solidFill>
                <a:hlinkClick r:id="rId10"/>
              </a:rPr>
              <a:t>empty string</a:t>
            </a:r>
            <a:r>
              <a:rPr lang="en-US"/>
              <a:t>. Also, neither </a:t>
            </a:r>
            <a:r>
              <a:rPr i="1" lang="en-US"/>
              <a:t>B</a:t>
            </a:r>
            <a:r>
              <a:rPr lang="en-US"/>
              <a:t> nor </a:t>
            </a:r>
            <a:r>
              <a:rPr i="1" lang="en-US"/>
              <a:t>C</a:t>
            </a:r>
            <a:r>
              <a:rPr lang="en-US"/>
              <a:t> may be the </a:t>
            </a:r>
            <a:r>
              <a:rPr lang="en-US" u="sng">
                <a:solidFill>
                  <a:schemeClr val="hlink"/>
                </a:solidFill>
                <a:hlinkClick r:id="rId11"/>
              </a:rPr>
              <a:t>start symbol</a:t>
            </a:r>
            <a:r>
              <a:rPr lang="en-US"/>
              <a:t>, and the third production rule can only appear if ε is in </a:t>
            </a:r>
            <a:r>
              <a:rPr i="1" lang="en-US"/>
              <a:t>L</a:t>
            </a:r>
            <a:r>
              <a:rPr lang="en-US"/>
              <a:t>(</a:t>
            </a:r>
            <a:r>
              <a:rPr i="1" lang="en-US"/>
              <a:t>G</a:t>
            </a:r>
            <a:r>
              <a:rPr lang="en-US"/>
              <a:t>), namely, the language produced by the context-free grammar </a:t>
            </a:r>
            <a:r>
              <a:rPr i="1" lang="en-US"/>
              <a:t>G</a:t>
            </a:r>
            <a:r>
              <a:rPr lang="en-US"/>
              <a:t>.</a:t>
            </a:r>
            <a:endParaRPr/>
          </a:p>
        </p:txBody>
      </p:sp>
      <p:sp>
        <p:nvSpPr>
          <p:cNvPr id="427" name="Google Shape;42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438" name="Google Shape;438;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8" name="Google Shape;44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8" name="Google Shape;45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8" name="Google Shape;46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8" name="Google Shape;47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8" name="Google Shape;48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8" name="Google Shape;50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44" name="Google Shape;144;p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9" name="Google Shape;53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9" name="Google Shape;549;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9" name="Google Shape;55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9" name="Google Shape;56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9" name="Google Shape;57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8" name="Google Shape;58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7" name="Google Shape;59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7" name="Google Shape;60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55" name="Google Shape;155;p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7" name="Google Shape;61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7" name="Google Shape;62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52:notes"/>
          <p:cNvSpPr txBox="1"/>
          <p:nvPr/>
        </p:nvSpPr>
        <p:spPr>
          <a:xfrm>
            <a:off x="2143125" y="695325"/>
            <a:ext cx="2571750" cy="34290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7" name="Google Shape;637;p52:notes"/>
          <p:cNvSpPr txBox="1"/>
          <p:nvPr>
            <p:ph idx="1" type="body"/>
          </p:nvPr>
        </p:nvSpPr>
        <p:spPr>
          <a:xfrm>
            <a:off x="685800" y="4343400"/>
            <a:ext cx="5483225" cy="41116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8" name="Google Shape;63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0" name="Google Shape;69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0" name="Google Shape;700;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0" name="Google Shape;71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720" name="Google Shape;720;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1" name="Google Shape;721;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1" name="Google Shape;731;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741" name="Google Shape;74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2" name="Google Shape;742;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t inference engines were components of </a:t>
            </a:r>
            <a:r>
              <a:rPr lang="en-US" u="sng">
                <a:solidFill>
                  <a:schemeClr val="hlink"/>
                </a:solidFill>
                <a:hlinkClick r:id="rId2"/>
              </a:rPr>
              <a:t>expert systems</a:t>
            </a:r>
            <a:r>
              <a:rPr lang="en-US"/>
              <a:t>. The typical expert system consisted of a </a:t>
            </a:r>
            <a:r>
              <a:rPr lang="en-US" u="sng">
                <a:solidFill>
                  <a:schemeClr val="hlink"/>
                </a:solidFill>
                <a:hlinkClick r:id="rId3"/>
              </a:rPr>
              <a:t>knowledge base</a:t>
            </a:r>
            <a:r>
              <a:rPr lang="en-US"/>
              <a:t> and an inference engine. The knowledge base stored facts about the world. The inference engine applied logical rules to the knowledge base and deduced new knowledge. This process would iterate as each new fact in the knowledge base could trigger additional rules in the inference engine. Inference engines work primarily in one of two modes either special rule or facts: </a:t>
            </a:r>
            <a:r>
              <a:rPr lang="en-US" u="sng">
                <a:solidFill>
                  <a:schemeClr val="hlink"/>
                </a:solidFill>
                <a:hlinkClick r:id="rId4"/>
              </a:rPr>
              <a:t>forward chaining</a:t>
            </a:r>
            <a:r>
              <a:rPr lang="en-US"/>
              <a:t> and </a:t>
            </a:r>
            <a:r>
              <a:rPr lang="en-US" u="sng">
                <a:solidFill>
                  <a:schemeClr val="hlink"/>
                </a:solidFill>
                <a:hlinkClick r:id="rId5"/>
              </a:rPr>
              <a:t>backward chaining</a:t>
            </a:r>
            <a:r>
              <a:rPr lang="en-US"/>
              <a:t>. Forward chaining starts with the known facts and asserts new facts. Backward chaining starts with goals, and works backward to determine what facts must be asserted so that the goals can be achieved.</a:t>
            </a:r>
            <a:r>
              <a:rPr baseline="30000" lang="en-US" u="sng">
                <a:solidFill>
                  <a:schemeClr val="hlink"/>
                </a:solidFill>
                <a:hlinkClick r:id="rId6"/>
              </a:rPr>
              <a:t>[1]</a:t>
            </a:r>
            <a:endParaRPr baseline="30000"/>
          </a:p>
          <a:p>
            <a:pPr indent="0" lvl="0" marL="0" rtl="0" algn="l">
              <a:lnSpc>
                <a:spcPct val="100000"/>
              </a:lnSpc>
              <a:spcBef>
                <a:spcPts val="0"/>
              </a:spcBef>
              <a:spcAft>
                <a:spcPts val="0"/>
              </a:spcAft>
              <a:buSzPts val="1400"/>
              <a:buNone/>
            </a:pPr>
            <a:r>
              <a:t/>
            </a:r>
            <a:endParaRPr baseline="30000"/>
          </a:p>
          <a:p>
            <a:pPr indent="0" lvl="0" marL="0" rtl="0" algn="l">
              <a:lnSpc>
                <a:spcPct val="100000"/>
              </a:lnSpc>
              <a:spcBef>
                <a:spcPts val="0"/>
              </a:spcBef>
              <a:spcAft>
                <a:spcPts val="0"/>
              </a:spcAft>
              <a:buSzPts val="1400"/>
              <a:buNone/>
            </a:pPr>
            <a:r>
              <a:rPr lang="en-US"/>
              <a:t>A simple example of Modus Ponens often used in introductory logic books is "If you are human then you are mortal". This can be represented in </a:t>
            </a:r>
            <a:r>
              <a:rPr lang="en-US" u="sng">
                <a:solidFill>
                  <a:schemeClr val="hlink"/>
                </a:solidFill>
                <a:hlinkClick r:id="rId7"/>
              </a:rPr>
              <a:t>pseudocode</a:t>
            </a:r>
            <a:r>
              <a:rPr lang="en-US"/>
              <a:t> as:</a:t>
            </a:r>
            <a:endParaRPr/>
          </a:p>
          <a:p>
            <a:pPr indent="0" lvl="0" marL="0" rtl="0" algn="l">
              <a:lnSpc>
                <a:spcPct val="100000"/>
              </a:lnSpc>
              <a:spcBef>
                <a:spcPts val="0"/>
              </a:spcBef>
              <a:spcAft>
                <a:spcPts val="0"/>
              </a:spcAft>
              <a:buSzPts val="1400"/>
              <a:buNone/>
            </a:pPr>
            <a:r>
              <a:rPr lang="en-US"/>
              <a:t>Rule1: Human(x) =&gt; Mortal(x)</a:t>
            </a:r>
            <a:endParaRPr/>
          </a:p>
          <a:p>
            <a:pPr indent="0" lvl="0" marL="0" rtl="0" algn="l">
              <a:lnSpc>
                <a:spcPct val="100000"/>
              </a:lnSpc>
              <a:spcBef>
                <a:spcPts val="0"/>
              </a:spcBef>
              <a:spcAft>
                <a:spcPts val="0"/>
              </a:spcAft>
              <a:buSzPts val="1400"/>
              <a:buNone/>
            </a:pPr>
            <a:r>
              <a:t/>
            </a:r>
            <a:endParaRPr/>
          </a:p>
        </p:txBody>
      </p:sp>
      <p:sp>
        <p:nvSpPr>
          <p:cNvPr id="166" name="Google Shape;16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752" name="Google Shape;752;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3" name="Google Shape;753;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3" name="Google Shape;76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777" name="Google Shape;777;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8" name="Google Shape;778;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8" name="Google Shape;788;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9" name="Google Shape;799;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0" name="Google Shape;810;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0" name="Google Shape;820;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0" name="Google Shape;830;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1" name="Google Shape;841;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1440" lvl="0" marL="91440" rtl="0" algn="just">
              <a:lnSpc>
                <a:spcPct val="90000"/>
              </a:lnSpc>
              <a:spcBef>
                <a:spcPts val="1400"/>
              </a:spcBef>
              <a:spcAft>
                <a:spcPts val="0"/>
              </a:spcAft>
              <a:buClr>
                <a:srgbClr val="4A66AC"/>
              </a:buClr>
              <a:buSzPts val="2400"/>
              <a:buFont typeface="Noto Sans Symbols"/>
              <a:buChar char="▪"/>
            </a:pPr>
            <a:r>
              <a:rPr lang="en-US" sz="2400">
                <a:latin typeface="Times New Roman"/>
                <a:ea typeface="Times New Roman"/>
                <a:cs typeface="Times New Roman"/>
                <a:sym typeface="Times New Roman"/>
              </a:rPr>
              <a:t>The execution of planning is about</a:t>
            </a:r>
            <a:endParaRPr sz="2400">
              <a:latin typeface="Times New Roman"/>
              <a:ea typeface="Times New Roman"/>
              <a:cs typeface="Times New Roman"/>
              <a:sym typeface="Times New Roman"/>
            </a:endParaRPr>
          </a:p>
          <a:p>
            <a:pPr indent="-91440" lvl="0" marL="91440" rtl="0" algn="just">
              <a:lnSpc>
                <a:spcPct val="90000"/>
              </a:lnSpc>
              <a:spcBef>
                <a:spcPts val="1400"/>
              </a:spcBef>
              <a:spcAft>
                <a:spcPts val="0"/>
              </a:spcAft>
              <a:buClr>
                <a:srgbClr val="4A66AC"/>
              </a:buClr>
              <a:buSzPts val="2400"/>
              <a:buFont typeface="Noto Sans Symbols"/>
              <a:buChar char="▪"/>
            </a:pPr>
            <a:r>
              <a:rPr lang="en-US" sz="2400">
                <a:latin typeface="Times New Roman"/>
                <a:ea typeface="Times New Roman"/>
                <a:cs typeface="Times New Roman"/>
                <a:sym typeface="Times New Roman"/>
              </a:rPr>
              <a:t>Choosing a sequence of actions with a high likelihood to complete the specific task is called</a:t>
            </a:r>
            <a:endParaRPr sz="2000">
              <a:solidFill>
                <a:srgbClr val="3F3F3F"/>
              </a:solidFill>
              <a:latin typeface="Times New Roman"/>
              <a:ea typeface="Times New Roman"/>
              <a:cs typeface="Times New Roman"/>
              <a:sym typeface="Times New Roman"/>
            </a:endParaRPr>
          </a:p>
          <a:p>
            <a:pPr indent="-91440" lvl="0" marL="91440" rtl="0" algn="just">
              <a:lnSpc>
                <a:spcPct val="90000"/>
              </a:lnSpc>
              <a:spcBef>
                <a:spcPts val="1400"/>
              </a:spcBef>
              <a:spcAft>
                <a:spcPts val="0"/>
              </a:spcAft>
              <a:buClr>
                <a:srgbClr val="4A66AC"/>
              </a:buClr>
              <a:buSzPts val="2400"/>
              <a:buFont typeface="Noto Sans Symbols"/>
              <a:buChar char="▪"/>
            </a:pPr>
            <a:r>
              <a:rPr lang="en-US" sz="2400">
                <a:latin typeface="Times New Roman"/>
                <a:ea typeface="Times New Roman"/>
                <a:cs typeface="Times New Roman"/>
                <a:sym typeface="Times New Roman"/>
              </a:rPr>
              <a:t>planning Exicution Determination resolution</a:t>
            </a:r>
            <a:endParaRPr sz="2000">
              <a:solidFill>
                <a:srgbClr val="3F3F3F"/>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t/>
            </a:r>
            <a:endParaRPr/>
          </a:p>
        </p:txBody>
      </p:sp>
      <p:sp>
        <p:nvSpPr>
          <p:cNvPr id="852" name="Google Shape;852;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2" name="Google Shape;862;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2" name="Google Shape;872;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2" name="Google Shape;882;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2" name="Google Shape;892;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85000"/>
              </a:lnSpc>
              <a:spcBef>
                <a:spcPts val="0"/>
              </a:spcBef>
              <a:spcAft>
                <a:spcPts val="0"/>
              </a:spcAft>
              <a:buSzPts val="1400"/>
              <a:buNone/>
            </a:pPr>
            <a:r>
              <a:rPr b="1" lang="en-US" sz="3000">
                <a:latin typeface="Times New Roman"/>
                <a:ea typeface="Times New Roman"/>
                <a:cs typeface="Times New Roman"/>
                <a:sym typeface="Times New Roman"/>
              </a:rPr>
              <a:t>Which one is not a type of planning? S</a:t>
            </a:r>
            <a:r>
              <a:rPr lang="en-US" sz="200">
                <a:latin typeface="Times New Roman"/>
                <a:ea typeface="Times New Roman"/>
                <a:cs typeface="Times New Roman"/>
                <a:sym typeface="Times New Roman"/>
              </a:rPr>
              <a:t>S</a:t>
            </a:r>
            <a:r>
              <a:rPr lang="en-US" sz="2000">
                <a:latin typeface="Times New Roman"/>
                <a:ea typeface="Times New Roman"/>
                <a:cs typeface="Times New Roman"/>
                <a:sym typeface="Times New Roman"/>
              </a:rPr>
              <a:t>TRIPS 2. Forward and Backward State Space Planning 3. Goal Stack Planning 4. Plan Space Planning 5. A Unified Framework For Planning 	</a:t>
            </a:r>
            <a:endParaRPr sz="2000">
              <a:solidFill>
                <a:srgbClr val="3F3F3F"/>
              </a:solidFill>
              <a:latin typeface="Times New Roman"/>
              <a:ea typeface="Times New Roman"/>
              <a:cs typeface="Times New Roman"/>
              <a:sym typeface="Times New Roman"/>
            </a:endParaRPr>
          </a:p>
          <a:p>
            <a:pPr indent="0" lvl="0" marL="91440" rtl="0" algn="l">
              <a:lnSpc>
                <a:spcPct val="90000"/>
              </a:lnSpc>
              <a:spcBef>
                <a:spcPts val="1400"/>
              </a:spcBef>
              <a:spcAft>
                <a:spcPts val="0"/>
              </a:spcAft>
              <a:buClr>
                <a:schemeClr val="dk1"/>
              </a:buClr>
              <a:buSzPts val="2000"/>
              <a:buFont typeface="Arial"/>
              <a:buNone/>
            </a:pPr>
            <a:r>
              <a:t/>
            </a:r>
            <a:endParaRPr sz="2000">
              <a:solidFill>
                <a:srgbClr val="3F3F3F"/>
              </a:solidFill>
              <a:latin typeface="Times New Roman"/>
              <a:ea typeface="Times New Roman"/>
              <a:cs typeface="Times New Roman"/>
              <a:sym typeface="Times New Roman"/>
            </a:endParaRPr>
          </a:p>
          <a:p>
            <a:pPr indent="0" lvl="0" marL="0" rtl="0" algn="ctr">
              <a:lnSpc>
                <a:spcPct val="85000"/>
              </a:lnSpc>
              <a:spcBef>
                <a:spcPts val="0"/>
              </a:spcBef>
              <a:spcAft>
                <a:spcPts val="0"/>
              </a:spcAft>
              <a:buClr>
                <a:schemeClr val="dk1"/>
              </a:buClr>
              <a:buSzPts val="4800"/>
              <a:buFont typeface="Times New Roman"/>
              <a:buNone/>
            </a:pPr>
            <a:r>
              <a:t/>
            </a:r>
            <a:endParaRPr b="1" sz="4800">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t/>
            </a:r>
            <a:endParaRPr/>
          </a:p>
        </p:txBody>
      </p:sp>
      <p:sp>
        <p:nvSpPr>
          <p:cNvPr id="902" name="Google Shape;902;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2" name="Google Shape;912;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2" name="Google Shape;922;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2" name="Google Shape;932;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5" name="Google Shape;945;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6" name="Google Shape;956;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87" name="Google Shape;1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8" name="Google Shape;18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6" name="Google Shape;96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6" name="Google Shape;976;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6" name="Google Shape;986;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7" name="Google Shape;997;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7" name="Google Shape;1007;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8" name="Google Shape;1018;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9" name="Google Shape;1029;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0" name="Google Shape;1040;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1" name="Google Shape;1051;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2" name="Google Shape;1062;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2" name="Google Shape;1072;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2" name="Google Shape;1082;p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3200">
                <a:latin typeface="Times New Roman"/>
                <a:ea typeface="Times New Roman"/>
                <a:cs typeface="Times New Roman"/>
                <a:sym typeface="Times New Roman"/>
              </a:rPr>
              <a:t>Searching for successful paths through a state space for solving problem in advance is planning searching Inferencing Resolving</a:t>
            </a:r>
            <a:endParaRPr sz="32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1083" name="Google Shape;1083;p9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0" name="Google Shape;1090;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1" name="Google Shape;1101;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1" name="Google Shape;1111;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p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1" name="Google Shape;1121;p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
        <p:nvSpPr>
          <p:cNvPr id="1122" name="Google Shape;1122;p9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p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1" name="Google Shape;1131;p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
        <p:nvSpPr>
          <p:cNvPr id="1132" name="Google Shape;1132;p9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0" name="Google Shape;1140;p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
        <p:nvSpPr>
          <p:cNvPr id="1141" name="Google Shape;1141;p9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5560" lvl="0" marL="91440" rtl="0" algn="just">
              <a:lnSpc>
                <a:spcPct val="90000"/>
              </a:lnSpc>
              <a:spcBef>
                <a:spcPts val="0"/>
              </a:spcBef>
              <a:spcAft>
                <a:spcPts val="0"/>
              </a:spcAft>
              <a:buClr>
                <a:srgbClr val="4A66AC"/>
              </a:buClr>
              <a:buSzPts val="2000"/>
              <a:buFont typeface="Calibri"/>
              <a:buNone/>
            </a:pPr>
            <a:r>
              <a:t/>
            </a:r>
            <a:endParaRPr sz="2000">
              <a:latin typeface="Times New Roman"/>
              <a:ea typeface="Times New Roman"/>
              <a:cs typeface="Times New Roman"/>
              <a:sym typeface="Times New Roman"/>
            </a:endParaRPr>
          </a:p>
          <a:p>
            <a:pPr indent="35560" lvl="0" marL="91440" rtl="0" algn="l">
              <a:lnSpc>
                <a:spcPct val="90000"/>
              </a:lnSpc>
              <a:spcBef>
                <a:spcPts val="1400"/>
              </a:spcBef>
              <a:spcAft>
                <a:spcPts val="0"/>
              </a:spcAft>
              <a:buClr>
                <a:srgbClr val="4A66AC"/>
              </a:buClr>
              <a:buSzPts val="2000"/>
              <a:buFont typeface="Calibri"/>
              <a:buNone/>
            </a:pPr>
            <a:r>
              <a:t/>
            </a:r>
            <a:endParaRPr sz="2000">
              <a:solidFill>
                <a:srgbClr val="3F3F3F"/>
              </a:solidFill>
              <a:latin typeface="Times New Roman"/>
              <a:ea typeface="Times New Roman"/>
              <a:cs typeface="Times New Roman"/>
              <a:sym typeface="Times New Roman"/>
            </a:endParaRPr>
          </a:p>
          <a:p>
            <a:pPr indent="35560" lvl="0" marL="91440" rtl="0" algn="ctr">
              <a:lnSpc>
                <a:spcPct val="85000"/>
              </a:lnSpc>
              <a:spcBef>
                <a:spcPts val="0"/>
              </a:spcBef>
              <a:spcAft>
                <a:spcPts val="0"/>
              </a:spcAft>
              <a:buClr>
                <a:srgbClr val="4A66AC"/>
              </a:buClr>
              <a:buSzPts val="2000"/>
              <a:buFont typeface="Calibri"/>
              <a:buNone/>
            </a:pPr>
            <a:r>
              <a:t/>
            </a:r>
            <a:endParaRPr b="1" sz="4800">
              <a:latin typeface="Times New Roman"/>
              <a:ea typeface="Times New Roman"/>
              <a:cs typeface="Times New Roman"/>
              <a:sym typeface="Times New Roman"/>
            </a:endParaRPr>
          </a:p>
          <a:p>
            <a:pPr indent="35560" lvl="0" marL="91440" rtl="0" algn="just">
              <a:lnSpc>
                <a:spcPct val="90000"/>
              </a:lnSpc>
              <a:spcBef>
                <a:spcPts val="0"/>
              </a:spcBef>
              <a:spcAft>
                <a:spcPts val="0"/>
              </a:spcAft>
              <a:buClr>
                <a:srgbClr val="4A66AC"/>
              </a:buClr>
              <a:buSzPts val="2000"/>
              <a:buFont typeface="Times New Roman"/>
              <a:buNone/>
            </a:pPr>
            <a:r>
              <a:t/>
            </a:r>
            <a:endParaRPr sz="2000">
              <a:latin typeface="Times New Roman"/>
              <a:ea typeface="Times New Roman"/>
              <a:cs typeface="Times New Roman"/>
              <a:sym typeface="Times New Roman"/>
            </a:endParaRPr>
          </a:p>
        </p:txBody>
      </p:sp>
      <p:sp>
        <p:nvSpPr>
          <p:cNvPr id="1149" name="Google Shape;1149;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9" name="Google Shape;1159;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106"/>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06"/>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06"/>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Times New Roman"/>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06"/>
          <p:cNvSpPr txBox="1"/>
          <p:nvPr>
            <p:ph idx="1" type="subTitle"/>
          </p:nvPr>
        </p:nvSpPr>
        <p:spPr>
          <a:xfrm>
            <a:off x="1100051" y="4455620"/>
            <a:ext cx="10058400" cy="1143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2400"/>
              <a:buNone/>
              <a:defRPr sz="2400" cap="none">
                <a:solidFill>
                  <a:schemeClr val="dk2"/>
                </a:solidFill>
                <a:latin typeface="Times New Roman"/>
                <a:ea typeface="Times New Roman"/>
                <a:cs typeface="Times New Roman"/>
                <a:sym typeface="Times New Roman"/>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3" name="Google Shape;23;p10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0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0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cxnSp>
        <p:nvCxnSpPr>
          <p:cNvPr id="26" name="Google Shape;26;p106"/>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83" name="Shape 83"/>
        <p:cNvGrpSpPr/>
        <p:nvPr/>
      </p:nvGrpSpPr>
      <p:grpSpPr>
        <a:xfrm>
          <a:off x="0" y="0"/>
          <a:ext cx="0" cy="0"/>
          <a:chOff x="0" y="0"/>
          <a:chExt cx="0" cy="0"/>
        </a:xfrm>
      </p:grpSpPr>
      <p:sp>
        <p:nvSpPr>
          <p:cNvPr id="84" name="Google Shape;84;p115"/>
          <p:cNvSpPr/>
          <p:nvPr/>
        </p:nvSpPr>
        <p:spPr>
          <a:xfrm>
            <a:off x="0" y="4953000"/>
            <a:ext cx="12188825" cy="1905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15"/>
          <p:cNvSpPr/>
          <p:nvPr/>
        </p:nvSpPr>
        <p:spPr>
          <a:xfrm>
            <a:off x="15" y="491507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15"/>
          <p:cNvSpPr txBox="1"/>
          <p:nvPr>
            <p:ph type="title"/>
          </p:nvPr>
        </p:nvSpPr>
        <p:spPr>
          <a:xfrm>
            <a:off x="1097280" y="5074920"/>
            <a:ext cx="10113264" cy="82296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3600"/>
              <a:buFont typeface="Times New Roman"/>
              <a:buNone/>
              <a:defRPr b="0" sz="3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15"/>
          <p:cNvSpPr/>
          <p:nvPr>
            <p:ph idx="2" type="pic"/>
          </p:nvPr>
        </p:nvSpPr>
        <p:spPr>
          <a:xfrm>
            <a:off x="15" y="0"/>
            <a:ext cx="12191985" cy="4915076"/>
          </a:xfrm>
          <a:prstGeom prst="rect">
            <a:avLst/>
          </a:prstGeom>
          <a:noFill/>
          <a:ln>
            <a:noFill/>
          </a:ln>
        </p:spPr>
      </p:sp>
      <p:sp>
        <p:nvSpPr>
          <p:cNvPr id="88" name="Google Shape;88;p115"/>
          <p:cNvSpPr txBox="1"/>
          <p:nvPr>
            <p:ph idx="1" type="body"/>
          </p:nvPr>
        </p:nvSpPr>
        <p:spPr>
          <a:xfrm>
            <a:off x="1097280" y="5907023"/>
            <a:ext cx="10113264" cy="59436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500"/>
              <a:buNone/>
              <a:defRPr sz="1500">
                <a:solidFill>
                  <a:srgbClr val="FFFFFF"/>
                </a:solidFill>
              </a:defRPr>
            </a:lvl1pPr>
            <a:lvl2pPr indent="-228600" lvl="1" marL="914400" algn="l">
              <a:lnSpc>
                <a:spcPct val="90000"/>
              </a:lnSpc>
              <a:spcBef>
                <a:spcPts val="6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89" name="Google Shape;89;p11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1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1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2" name="Shape 92"/>
        <p:cNvGrpSpPr/>
        <p:nvPr/>
      </p:nvGrpSpPr>
      <p:grpSpPr>
        <a:xfrm>
          <a:off x="0" y="0"/>
          <a:ext cx="0" cy="0"/>
          <a:chOff x="0" y="0"/>
          <a:chExt cx="0" cy="0"/>
        </a:xfrm>
      </p:grpSpPr>
      <p:sp>
        <p:nvSpPr>
          <p:cNvPr id="93" name="Google Shape;93;p11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16"/>
          <p:cNvSpPr txBox="1"/>
          <p:nvPr>
            <p:ph idx="1" type="body"/>
          </p:nvPr>
        </p:nvSpPr>
        <p:spPr>
          <a:xfrm rot="5400000">
            <a:off x="4114800" y="-1171786"/>
            <a:ext cx="4023360" cy="100584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5" name="Google Shape;95;p11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1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1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8" name="Shape 98"/>
        <p:cNvGrpSpPr/>
        <p:nvPr/>
      </p:nvGrpSpPr>
      <p:grpSpPr>
        <a:xfrm>
          <a:off x="0" y="0"/>
          <a:ext cx="0" cy="0"/>
          <a:chOff x="0" y="0"/>
          <a:chExt cx="0" cy="0"/>
        </a:xfrm>
      </p:grpSpPr>
      <p:sp>
        <p:nvSpPr>
          <p:cNvPr id="99" name="Google Shape;99;p117"/>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17"/>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117"/>
          <p:cNvSpPr txBox="1"/>
          <p:nvPr>
            <p:ph type="title"/>
          </p:nvPr>
        </p:nvSpPr>
        <p:spPr>
          <a:xfrm rot="5400000">
            <a:off x="7160640" y="1979039"/>
            <a:ext cx="5757421" cy="26289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17"/>
          <p:cNvSpPr txBox="1"/>
          <p:nvPr>
            <p:ph idx="1" type="body"/>
          </p:nvPr>
        </p:nvSpPr>
        <p:spPr>
          <a:xfrm rot="5400000">
            <a:off x="1826639" y="-573661"/>
            <a:ext cx="5757422" cy="77343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3" name="Google Shape;103;p11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1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1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0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4800"/>
              <a:buFont typeface="Times New Roma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0" name="Google Shape;30;p10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33" name="Shape 33"/>
        <p:cNvGrpSpPr/>
        <p:nvPr/>
      </p:nvGrpSpPr>
      <p:grpSpPr>
        <a:xfrm>
          <a:off x="0" y="0"/>
          <a:ext cx="0" cy="0"/>
          <a:chOff x="0" y="0"/>
          <a:chExt cx="0" cy="0"/>
        </a:xfrm>
      </p:grpSpPr>
      <p:sp>
        <p:nvSpPr>
          <p:cNvPr id="34" name="Google Shape;34;p108"/>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108"/>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0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0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0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10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09"/>
          <p:cNvSpPr txBox="1"/>
          <p:nvPr>
            <p:ph idx="1" type="body"/>
          </p:nvPr>
        </p:nvSpPr>
        <p:spPr>
          <a:xfrm>
            <a:off x="1097279" y="1845734"/>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2" name="Google Shape;42;p109"/>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3" name="Google Shape;43;p10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0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0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11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1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1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1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1" name="Shape 51"/>
        <p:cNvGrpSpPr/>
        <p:nvPr/>
      </p:nvGrpSpPr>
      <p:grpSpPr>
        <a:xfrm>
          <a:off x="0" y="0"/>
          <a:ext cx="0" cy="0"/>
          <a:chOff x="0" y="0"/>
          <a:chExt cx="0" cy="0"/>
        </a:xfrm>
      </p:grpSpPr>
      <p:sp>
        <p:nvSpPr>
          <p:cNvPr id="52" name="Google Shape;52;p11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1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1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56" name="Shape 56"/>
        <p:cNvGrpSpPr/>
        <p:nvPr/>
      </p:nvGrpSpPr>
      <p:grpSpPr>
        <a:xfrm>
          <a:off x="0" y="0"/>
          <a:ext cx="0" cy="0"/>
          <a:chOff x="0" y="0"/>
          <a:chExt cx="0" cy="0"/>
        </a:xfrm>
      </p:grpSpPr>
      <p:sp>
        <p:nvSpPr>
          <p:cNvPr id="57" name="Google Shape;57;p112"/>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12"/>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12"/>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Times New Roman"/>
              <a:buNone/>
              <a:defRPr b="0"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2"/>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2400"/>
              <a:buNone/>
              <a:defRPr sz="2400" cap="none">
                <a:solidFill>
                  <a:schemeClr val="dk2"/>
                </a:solidFill>
                <a:latin typeface="Times New Roman"/>
                <a:ea typeface="Times New Roman"/>
                <a:cs typeface="Times New Roman"/>
                <a:sym typeface="Times New Roman"/>
              </a:defRPr>
            </a:lvl1pPr>
            <a:lvl2pPr indent="-228600" lvl="1" marL="914400" algn="l">
              <a:lnSpc>
                <a:spcPct val="90000"/>
              </a:lnSpc>
              <a:spcBef>
                <a:spcPts val="200"/>
              </a:spcBef>
              <a:spcAft>
                <a:spcPts val="0"/>
              </a:spcAft>
              <a:buSzPts val="1800"/>
              <a:buNone/>
              <a:defRPr sz="1800">
                <a:solidFill>
                  <a:srgbClr val="888888"/>
                </a:solidFill>
              </a:defRPr>
            </a:lvl2pPr>
            <a:lvl3pPr indent="-228600" lvl="2" marL="1371600" algn="l">
              <a:lnSpc>
                <a:spcPct val="90000"/>
              </a:lnSpc>
              <a:spcBef>
                <a:spcPts val="400"/>
              </a:spcBef>
              <a:spcAft>
                <a:spcPts val="0"/>
              </a:spcAft>
              <a:buSzPts val="1600"/>
              <a:buNone/>
              <a:defRPr sz="1600">
                <a:solidFill>
                  <a:srgbClr val="888888"/>
                </a:solidFill>
              </a:defRPr>
            </a:lvl3pPr>
            <a:lvl4pPr indent="-228600" lvl="3" marL="1828800" algn="l">
              <a:lnSpc>
                <a:spcPct val="90000"/>
              </a:lnSpc>
              <a:spcBef>
                <a:spcPts val="400"/>
              </a:spcBef>
              <a:spcAft>
                <a:spcPts val="0"/>
              </a:spcAft>
              <a:buSzPts val="1400"/>
              <a:buNone/>
              <a:defRPr sz="1400">
                <a:solidFill>
                  <a:srgbClr val="888888"/>
                </a:solidFill>
              </a:defRPr>
            </a:lvl4pPr>
            <a:lvl5pPr indent="-228600" lvl="4" marL="2286000" algn="l">
              <a:lnSpc>
                <a:spcPct val="90000"/>
              </a:lnSpc>
              <a:spcBef>
                <a:spcPts val="400"/>
              </a:spcBef>
              <a:spcAft>
                <a:spcPts val="0"/>
              </a:spcAft>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sp>
        <p:nvSpPr>
          <p:cNvPr id="61" name="Google Shape;61;p11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1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cxnSp>
        <p:nvCxnSpPr>
          <p:cNvPr id="64" name="Google Shape;64;p112"/>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5" name="Shape 65"/>
        <p:cNvGrpSpPr/>
        <p:nvPr/>
      </p:nvGrpSpPr>
      <p:grpSpPr>
        <a:xfrm>
          <a:off x="0" y="0"/>
          <a:ext cx="0" cy="0"/>
          <a:chOff x="0" y="0"/>
          <a:chExt cx="0" cy="0"/>
        </a:xfrm>
      </p:grpSpPr>
      <p:sp>
        <p:nvSpPr>
          <p:cNvPr id="66" name="Google Shape;66;p11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3"/>
          <p:cNvSpPr txBox="1"/>
          <p:nvPr>
            <p:ph idx="1" type="body"/>
          </p:nvPr>
        </p:nvSpPr>
        <p:spPr>
          <a:xfrm>
            <a:off x="109728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68" name="Google Shape;68;p113"/>
          <p:cNvSpPr txBox="1"/>
          <p:nvPr>
            <p:ph idx="2" type="body"/>
          </p:nvPr>
        </p:nvSpPr>
        <p:spPr>
          <a:xfrm>
            <a:off x="109728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9" name="Google Shape;69;p113"/>
          <p:cNvSpPr txBox="1"/>
          <p:nvPr>
            <p:ph idx="3" type="body"/>
          </p:nvPr>
        </p:nvSpPr>
        <p:spPr>
          <a:xfrm>
            <a:off x="621792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70" name="Google Shape;70;p113"/>
          <p:cNvSpPr txBox="1"/>
          <p:nvPr>
            <p:ph idx="4" type="body"/>
          </p:nvPr>
        </p:nvSpPr>
        <p:spPr>
          <a:xfrm>
            <a:off x="621792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1" name="Google Shape;71;p11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74" name="Shape 74"/>
        <p:cNvGrpSpPr/>
        <p:nvPr/>
      </p:nvGrpSpPr>
      <p:grpSpPr>
        <a:xfrm>
          <a:off x="0" y="0"/>
          <a:ext cx="0" cy="0"/>
          <a:chOff x="0" y="0"/>
          <a:chExt cx="0" cy="0"/>
        </a:xfrm>
      </p:grpSpPr>
      <p:sp>
        <p:nvSpPr>
          <p:cNvPr id="75" name="Google Shape;75;p114"/>
          <p:cNvSpPr/>
          <p:nvPr/>
        </p:nvSpPr>
        <p:spPr>
          <a:xfrm>
            <a:off x="16" y="0"/>
            <a:ext cx="4050791"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14"/>
          <p:cNvSpPr/>
          <p:nvPr/>
        </p:nvSpPr>
        <p:spPr>
          <a:xfrm>
            <a:off x="4040071" y="0"/>
            <a:ext cx="64008"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114"/>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600"/>
              <a:buFont typeface="Times New Roman"/>
              <a:buNone/>
              <a:defRPr b="0" sz="3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4"/>
          <p:cNvSpPr txBox="1"/>
          <p:nvPr>
            <p:ph idx="1" type="body"/>
          </p:nvPr>
        </p:nvSpPr>
        <p:spPr>
          <a:xfrm>
            <a:off x="4800600" y="731520"/>
            <a:ext cx="6492240" cy="52578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9" name="Google Shape;79;p114"/>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500"/>
              <a:buNone/>
              <a:defRPr sz="1500">
                <a:solidFill>
                  <a:srgbClr val="FFFFFF"/>
                </a:solidFill>
              </a:defRPr>
            </a:lvl1pPr>
            <a:lvl2pPr indent="-228600" lvl="1" marL="914400" algn="l">
              <a:lnSpc>
                <a:spcPct val="90000"/>
              </a:lnSpc>
              <a:spcBef>
                <a:spcPts val="2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80" name="Google Shape;80;p114"/>
          <p:cNvSpPr txBox="1"/>
          <p:nvPr>
            <p:ph idx="10" type="dt"/>
          </p:nvPr>
        </p:nvSpPr>
        <p:spPr>
          <a:xfrm>
            <a:off x="465512" y="6459785"/>
            <a:ext cx="261851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14"/>
          <p:cNvSpPr txBox="1"/>
          <p:nvPr>
            <p:ph idx="11" type="ftr"/>
          </p:nvPr>
        </p:nvSpPr>
        <p:spPr>
          <a:xfrm>
            <a:off x="4800600" y="6459785"/>
            <a:ext cx="4648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1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5"/>
          <p:cNvSpPr/>
          <p:nvPr/>
        </p:nvSpPr>
        <p:spPr>
          <a:xfrm>
            <a:off x="1" y="6400800"/>
            <a:ext cx="12192000"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05"/>
          <p:cNvSpPr/>
          <p:nvPr/>
        </p:nvSpPr>
        <p:spPr>
          <a:xfrm>
            <a:off x="0" y="6334316"/>
            <a:ext cx="12192000" cy="659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0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4800"/>
              <a:buFont typeface="Times New Roman"/>
              <a:buNone/>
              <a:defRPr b="0" i="0" sz="4800" u="none" cap="none" strike="noStrike">
                <a:solidFill>
                  <a:srgbClr val="3F3F3F"/>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0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55600" lvl="0" marL="457200" marR="0" rtl="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Times New Roman"/>
                <a:ea typeface="Times New Roman"/>
                <a:cs typeface="Times New Roman"/>
                <a:sym typeface="Times New Roman"/>
              </a:defRPr>
            </a:lvl1pPr>
            <a:lvl2pPr indent="-342900" lvl="1" marL="914400" marR="0" rtl="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Times New Roman"/>
                <a:ea typeface="Times New Roman"/>
                <a:cs typeface="Times New Roman"/>
                <a:sym typeface="Times New Roman"/>
              </a:defRPr>
            </a:lvl2pPr>
            <a:lvl3pPr indent="-317500" lvl="2" marL="1371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3pPr>
            <a:lvl4pPr indent="-317500" lvl="3" marL="18288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4pPr>
            <a:lvl5pPr indent="-317500" lvl="4" marL="22860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Times New Roman"/>
                <a:ea typeface="Times New Roman"/>
                <a:cs typeface="Times New Roman"/>
                <a:sym typeface="Times New Roman"/>
              </a:defRPr>
            </a:lvl9pPr>
          </a:lstStyle>
          <a:p/>
        </p:txBody>
      </p:sp>
      <p:sp>
        <p:nvSpPr>
          <p:cNvPr id="14" name="Google Shape;14;p10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FFFFFF"/>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9pPr>
          </a:lstStyle>
          <a:p/>
        </p:txBody>
      </p:sp>
      <p:sp>
        <p:nvSpPr>
          <p:cNvPr id="15" name="Google Shape;15;p10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FFFFFF"/>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imes New Roman"/>
                <a:ea typeface="Times New Roman"/>
                <a:cs typeface="Times New Roman"/>
                <a:sym typeface="Times New Roman"/>
              </a:defRPr>
            </a:lvl9pPr>
          </a:lstStyle>
          <a:p/>
        </p:txBody>
      </p:sp>
      <p:sp>
        <p:nvSpPr>
          <p:cNvPr id="16" name="Google Shape;16;p10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cxnSp>
        <p:nvCxnSpPr>
          <p:cNvPr id="17" name="Google Shape;17;p105"/>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0.xml"/><Relationship Id="rId3" Type="http://schemas.openxmlformats.org/officeDocument/2006/relationships/image" Target="../media/image5.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30.jpg"/><Relationship Id="rId4" Type="http://schemas.openxmlformats.org/officeDocument/2006/relationships/image" Target="../media/image5.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31.jpg"/><Relationship Id="rId4" Type="http://schemas.openxmlformats.org/officeDocument/2006/relationships/image" Target="../media/image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2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en.wikipedia.org/wiki/Material_conditional" TargetMode="Externa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7.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21.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1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9.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22.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14.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5.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20.png"/><Relationship Id="rId4" Type="http://schemas.openxmlformats.org/officeDocument/2006/relationships/image" Target="../media/image13.png"/><Relationship Id="rId5" Type="http://schemas.openxmlformats.org/officeDocument/2006/relationships/image" Target="../media/image28.png"/><Relationship Id="rId6" Type="http://schemas.openxmlformats.org/officeDocument/2006/relationships/image" Target="../media/image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2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5.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29.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33.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27.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17.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18.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24.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9.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0.xml"/><Relationship Id="rId3" Type="http://schemas.openxmlformats.org/officeDocument/2006/relationships/image" Target="../media/image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image" Target="../media/image5.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32.png"/><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5.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
          <p:cNvSpPr txBox="1"/>
          <p:nvPr>
            <p:ph idx="1" type="subTitle"/>
          </p:nvPr>
        </p:nvSpPr>
        <p:spPr>
          <a:xfrm>
            <a:off x="1638299" y="4798443"/>
            <a:ext cx="9144000" cy="482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n-US" sz="2000">
                <a:latin typeface="Times New Roman"/>
                <a:ea typeface="Times New Roman"/>
                <a:cs typeface="Times New Roman"/>
                <a:sym typeface="Times New Roman"/>
              </a:rPr>
              <a:t>SCHOOL OF COMPUTER ENGINEERING AND TECHNOLOGY</a:t>
            </a:r>
            <a:endParaRPr b="1" sz="2000">
              <a:latin typeface="Times New Roman"/>
              <a:ea typeface="Times New Roman"/>
              <a:cs typeface="Times New Roman"/>
              <a:sym typeface="Times New Roman"/>
            </a:endParaRPr>
          </a:p>
        </p:txBody>
      </p:sp>
      <p:pic>
        <p:nvPicPr>
          <p:cNvPr id="111" name="Google Shape;111;p1"/>
          <p:cNvPicPr preferRelativeResize="0"/>
          <p:nvPr/>
        </p:nvPicPr>
        <p:blipFill rotWithShape="1">
          <a:blip r:embed="rId3">
            <a:alphaModFix/>
          </a:blip>
          <a:srcRect b="0" l="0" r="0" t="0"/>
          <a:stretch/>
        </p:blipFill>
        <p:spPr>
          <a:xfrm>
            <a:off x="868172" y="431800"/>
            <a:ext cx="10193528" cy="2070100"/>
          </a:xfrm>
          <a:prstGeom prst="rect">
            <a:avLst/>
          </a:prstGeom>
          <a:noFill/>
          <a:ln>
            <a:noFill/>
          </a:ln>
          <a:effectLst>
            <a:outerShdw blurRad="292100" rotWithShape="0" algn="tl" dir="2700000" dist="139700">
              <a:srgbClr val="333333">
                <a:alpha val="63529"/>
              </a:srgbClr>
            </a:outerShdw>
          </a:effectLst>
        </p:spPr>
      </p:pic>
      <p:sp>
        <p:nvSpPr>
          <p:cNvPr id="112" name="Google Shape;112;p1"/>
          <p:cNvSpPr/>
          <p:nvPr/>
        </p:nvSpPr>
        <p:spPr>
          <a:xfrm>
            <a:off x="668720" y="3114814"/>
            <a:ext cx="11083159"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Times New Roman"/>
                <a:ea typeface="Times New Roman"/>
                <a:cs typeface="Times New Roman"/>
                <a:sym typeface="Times New Roman"/>
              </a:rPr>
              <a:t>CS 332	Artificial Intelligence</a:t>
            </a:r>
            <a:r>
              <a:rPr b="1" i="0" lang="en-US" sz="4000" u="none" cap="none" strike="noStrike">
                <a:solidFill>
                  <a:schemeClr val="dk1"/>
                </a:solidFill>
                <a:latin typeface="Times New Roman"/>
                <a:ea typeface="Times New Roman"/>
                <a:cs typeface="Times New Roman"/>
                <a:sym typeface="Times New Roman"/>
              </a:rPr>
              <a:t>	</a:t>
            </a:r>
            <a:endParaRPr b="0" i="0" sz="4000" u="none" cap="none" strike="noStrike">
              <a:solidFill>
                <a:schemeClr val="dk1"/>
              </a:solidFill>
              <a:latin typeface="Times New Roman"/>
              <a:ea typeface="Times New Roman"/>
              <a:cs typeface="Times New Roman"/>
              <a:sym typeface="Times New Roman"/>
            </a:endParaRPr>
          </a:p>
        </p:txBody>
      </p:sp>
      <p:sp>
        <p:nvSpPr>
          <p:cNvPr id="113" name="Google Shape;113;p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14" name="Google Shape;114;p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15" name="Google Shape;115;p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0"/>
          <p:cNvSpPr txBox="1"/>
          <p:nvPr>
            <p:ph idx="1" type="body"/>
          </p:nvPr>
        </p:nvSpPr>
        <p:spPr>
          <a:xfrm>
            <a:off x="830328" y="1821533"/>
            <a:ext cx="10705910" cy="4525963"/>
          </a:xfrm>
          <a:prstGeom prst="rect">
            <a:avLst/>
          </a:prstGeom>
          <a:noFill/>
          <a:ln>
            <a:noFill/>
          </a:ln>
        </p:spPr>
        <p:txBody>
          <a:bodyPr anchorCtr="0" anchor="t" bIns="45700" lIns="0" spcFirstLastPara="1" rIns="0" wrap="square" tIns="45700">
            <a:normAutofit fontScale="92500" lnSpcReduction="10000"/>
          </a:bodyPr>
          <a:lstStyle/>
          <a:p>
            <a:pPr indent="-140970" lvl="0" marL="91440" rtl="0" algn="just">
              <a:lnSpc>
                <a:spcPct val="90000"/>
              </a:lnSpc>
              <a:spcBef>
                <a:spcPts val="0"/>
              </a:spcBef>
              <a:spcAft>
                <a:spcPts val="0"/>
              </a:spcAft>
              <a:buSzPct val="100000"/>
              <a:buFont typeface="Noto Sans Symbols"/>
              <a:buChar char="▪"/>
            </a:pPr>
            <a:r>
              <a:rPr lang="en-US" sz="2400">
                <a:solidFill>
                  <a:schemeClr val="dk1"/>
                </a:solidFill>
                <a:latin typeface="Times New Roman"/>
                <a:ea typeface="Times New Roman"/>
                <a:cs typeface="Times New Roman"/>
                <a:sym typeface="Times New Roman"/>
              </a:rPr>
              <a:t> Drawing reasonable conclusions from a set of data (observations, beliefs, etc) seems key to intelligence</a:t>
            </a:r>
            <a:endParaRPr/>
          </a:p>
          <a:p>
            <a:pPr indent="-140970" lvl="0" marL="91440" rtl="0" algn="just">
              <a:lnSpc>
                <a:spcPct val="90000"/>
              </a:lnSpc>
              <a:spcBef>
                <a:spcPts val="1400"/>
              </a:spcBef>
              <a:spcAft>
                <a:spcPts val="0"/>
              </a:spcAft>
              <a:buSzPct val="100000"/>
              <a:buFont typeface="Noto Sans Symbols"/>
              <a:buChar char="▪"/>
            </a:pPr>
            <a:r>
              <a:rPr lang="en-US" sz="2400">
                <a:solidFill>
                  <a:schemeClr val="dk1"/>
                </a:solidFill>
                <a:latin typeface="Times New Roman"/>
                <a:ea typeface="Times New Roman"/>
                <a:cs typeface="Times New Roman"/>
                <a:sym typeface="Times New Roman"/>
              </a:rPr>
              <a:t> Logic is a powerful and well developed approach to this and highly regarded by people</a:t>
            </a:r>
            <a:endParaRPr/>
          </a:p>
          <a:p>
            <a:pPr indent="-140970" lvl="0" marL="91440" rtl="0" algn="just">
              <a:lnSpc>
                <a:spcPct val="90000"/>
              </a:lnSpc>
              <a:spcBef>
                <a:spcPts val="1400"/>
              </a:spcBef>
              <a:spcAft>
                <a:spcPts val="0"/>
              </a:spcAft>
              <a:buSzPct val="100000"/>
              <a:buFont typeface="Noto Sans Symbols"/>
              <a:buChar char="▪"/>
            </a:pPr>
            <a:r>
              <a:rPr lang="en-US" sz="2400">
                <a:solidFill>
                  <a:schemeClr val="dk1"/>
                </a:solidFill>
                <a:latin typeface="Times New Roman"/>
                <a:ea typeface="Times New Roman"/>
                <a:cs typeface="Times New Roman"/>
                <a:sym typeface="Times New Roman"/>
              </a:rPr>
              <a:t> Logic is also a strong formal system that we can programs computers to use</a:t>
            </a:r>
            <a:endParaRPr/>
          </a:p>
          <a:p>
            <a:pPr indent="-140970" lvl="0" marL="91440" rtl="0" algn="just">
              <a:lnSpc>
                <a:spcPct val="90000"/>
              </a:lnSpc>
              <a:spcBef>
                <a:spcPts val="1400"/>
              </a:spcBef>
              <a:spcAft>
                <a:spcPts val="0"/>
              </a:spcAft>
              <a:buSzPct val="100000"/>
              <a:buFont typeface="Noto Sans Symbols"/>
              <a:buChar char="▪"/>
            </a:pPr>
            <a:r>
              <a:rPr lang="en-US" sz="2400">
                <a:solidFill>
                  <a:schemeClr val="dk1"/>
                </a:solidFill>
                <a:latin typeface="Times New Roman"/>
                <a:ea typeface="Times New Roman"/>
                <a:cs typeface="Times New Roman"/>
                <a:sym typeface="Times New Roman"/>
              </a:rPr>
              <a:t> Maybe we can reduce any AI problem to figuring out how to represent it in logic and apply standard proof techniques to generate solutions.</a:t>
            </a:r>
            <a:endParaRPr/>
          </a:p>
          <a:p>
            <a:pPr indent="-140970" lvl="0" marL="91440" rtl="0" algn="l">
              <a:lnSpc>
                <a:spcPct val="90000"/>
              </a:lnSpc>
              <a:spcBef>
                <a:spcPts val="1400"/>
              </a:spcBef>
              <a:spcAft>
                <a:spcPts val="0"/>
              </a:spcAft>
              <a:buSzPct val="100000"/>
              <a:buChar char=" "/>
            </a:pPr>
            <a:r>
              <a:rPr lang="en-US" sz="2400">
                <a:solidFill>
                  <a:schemeClr val="dk1"/>
                </a:solidFill>
                <a:latin typeface="Times New Roman"/>
                <a:ea typeface="Times New Roman"/>
                <a:cs typeface="Times New Roman"/>
                <a:sym typeface="Times New Roman"/>
              </a:rPr>
              <a:t>Intelligent agents should have capacity for: </a:t>
            </a:r>
            <a:endParaRPr/>
          </a:p>
          <a:p>
            <a:pPr indent="-140970" lvl="0" marL="91440" rtl="0" algn="l">
              <a:lnSpc>
                <a:spcPct val="90000"/>
              </a:lnSpc>
              <a:spcBef>
                <a:spcPts val="1400"/>
              </a:spcBef>
              <a:spcAft>
                <a:spcPts val="0"/>
              </a:spcAft>
              <a:buSzPct val="100000"/>
              <a:buChar char=" "/>
            </a:pPr>
            <a:r>
              <a:rPr lang="en-US" sz="2400">
                <a:solidFill>
                  <a:schemeClr val="dk1"/>
                </a:solidFill>
                <a:latin typeface="Times New Roman"/>
                <a:ea typeface="Times New Roman"/>
                <a:cs typeface="Times New Roman"/>
                <a:sym typeface="Times New Roman"/>
              </a:rPr>
              <a:t>• </a:t>
            </a:r>
            <a:r>
              <a:rPr b="1" lang="en-US" sz="2400">
                <a:solidFill>
                  <a:schemeClr val="dk1"/>
                </a:solidFill>
                <a:latin typeface="Times New Roman"/>
                <a:ea typeface="Times New Roman"/>
                <a:cs typeface="Times New Roman"/>
                <a:sym typeface="Times New Roman"/>
              </a:rPr>
              <a:t>Perceiving</a:t>
            </a:r>
            <a:r>
              <a:rPr lang="en-US" sz="2400">
                <a:solidFill>
                  <a:schemeClr val="dk1"/>
                </a:solidFill>
                <a:latin typeface="Times New Roman"/>
                <a:ea typeface="Times New Roman"/>
                <a:cs typeface="Times New Roman"/>
                <a:sym typeface="Times New Roman"/>
              </a:rPr>
              <a:t>, that is, acquiring information from environment, </a:t>
            </a:r>
            <a:endParaRPr/>
          </a:p>
          <a:p>
            <a:pPr indent="-140970" lvl="0" marL="91440" rtl="0" algn="l">
              <a:lnSpc>
                <a:spcPct val="90000"/>
              </a:lnSpc>
              <a:spcBef>
                <a:spcPts val="1400"/>
              </a:spcBef>
              <a:spcAft>
                <a:spcPts val="0"/>
              </a:spcAft>
              <a:buSzPct val="100000"/>
              <a:buChar char=" "/>
            </a:pPr>
            <a:r>
              <a:rPr lang="en-US" sz="2400">
                <a:solidFill>
                  <a:schemeClr val="dk1"/>
                </a:solidFill>
                <a:latin typeface="Times New Roman"/>
                <a:ea typeface="Times New Roman"/>
                <a:cs typeface="Times New Roman"/>
                <a:sym typeface="Times New Roman"/>
              </a:rPr>
              <a:t>• </a:t>
            </a:r>
            <a:r>
              <a:rPr b="1" lang="en-US" sz="2400">
                <a:solidFill>
                  <a:schemeClr val="dk1"/>
                </a:solidFill>
                <a:latin typeface="Times New Roman"/>
                <a:ea typeface="Times New Roman"/>
                <a:cs typeface="Times New Roman"/>
                <a:sym typeface="Times New Roman"/>
              </a:rPr>
              <a:t>Knowledge Representation</a:t>
            </a:r>
            <a:r>
              <a:rPr lang="en-US" sz="2400">
                <a:solidFill>
                  <a:schemeClr val="dk1"/>
                </a:solidFill>
                <a:latin typeface="Times New Roman"/>
                <a:ea typeface="Times New Roman"/>
                <a:cs typeface="Times New Roman"/>
                <a:sym typeface="Times New Roman"/>
              </a:rPr>
              <a:t>, that is, representing its understanding of the world, </a:t>
            </a:r>
            <a:endParaRPr/>
          </a:p>
          <a:p>
            <a:pPr indent="-140970" lvl="0" marL="91440" rtl="0" algn="l">
              <a:lnSpc>
                <a:spcPct val="90000"/>
              </a:lnSpc>
              <a:spcBef>
                <a:spcPts val="1400"/>
              </a:spcBef>
              <a:spcAft>
                <a:spcPts val="0"/>
              </a:spcAft>
              <a:buSzPct val="100000"/>
              <a:buChar char=" "/>
            </a:pPr>
            <a:r>
              <a:rPr lang="en-US" sz="2400">
                <a:solidFill>
                  <a:schemeClr val="dk1"/>
                </a:solidFill>
                <a:latin typeface="Times New Roman"/>
                <a:ea typeface="Times New Roman"/>
                <a:cs typeface="Times New Roman"/>
                <a:sym typeface="Times New Roman"/>
              </a:rPr>
              <a:t>• </a:t>
            </a:r>
            <a:r>
              <a:rPr b="1" lang="en-US" sz="2400">
                <a:solidFill>
                  <a:schemeClr val="dk1"/>
                </a:solidFill>
                <a:latin typeface="Times New Roman"/>
                <a:ea typeface="Times New Roman"/>
                <a:cs typeface="Times New Roman"/>
                <a:sym typeface="Times New Roman"/>
              </a:rPr>
              <a:t>Reasoning</a:t>
            </a:r>
            <a:r>
              <a:rPr lang="en-US" sz="2400">
                <a:solidFill>
                  <a:schemeClr val="dk1"/>
                </a:solidFill>
                <a:latin typeface="Times New Roman"/>
                <a:ea typeface="Times New Roman"/>
                <a:cs typeface="Times New Roman"/>
                <a:sym typeface="Times New Roman"/>
              </a:rPr>
              <a:t>, that is, inferring the implications of what it knows and of the choices it has, and </a:t>
            </a:r>
            <a:endParaRPr/>
          </a:p>
          <a:p>
            <a:pPr indent="-140970" lvl="0" marL="91440" rtl="0" algn="l">
              <a:lnSpc>
                <a:spcPct val="90000"/>
              </a:lnSpc>
              <a:spcBef>
                <a:spcPts val="1400"/>
              </a:spcBef>
              <a:spcAft>
                <a:spcPts val="0"/>
              </a:spcAft>
              <a:buSzPct val="100000"/>
              <a:buChar char=" "/>
            </a:pPr>
            <a:r>
              <a:rPr lang="en-US" sz="2400">
                <a:solidFill>
                  <a:schemeClr val="dk1"/>
                </a:solidFill>
                <a:latin typeface="Times New Roman"/>
                <a:ea typeface="Times New Roman"/>
                <a:cs typeface="Times New Roman"/>
                <a:sym typeface="Times New Roman"/>
              </a:rPr>
              <a:t>• </a:t>
            </a:r>
            <a:r>
              <a:rPr b="1" lang="en-US" sz="2400">
                <a:solidFill>
                  <a:schemeClr val="dk1"/>
                </a:solidFill>
                <a:latin typeface="Times New Roman"/>
                <a:ea typeface="Times New Roman"/>
                <a:cs typeface="Times New Roman"/>
                <a:sym typeface="Times New Roman"/>
              </a:rPr>
              <a:t>Acting</a:t>
            </a:r>
            <a:r>
              <a:rPr lang="en-US" sz="2400">
                <a:solidFill>
                  <a:schemeClr val="dk1"/>
                </a:solidFill>
                <a:latin typeface="Times New Roman"/>
                <a:ea typeface="Times New Roman"/>
                <a:cs typeface="Times New Roman"/>
                <a:sym typeface="Times New Roman"/>
              </a:rPr>
              <a:t>, that is, choosing what it want to do and carry it out </a:t>
            </a:r>
            <a:endParaRPr/>
          </a:p>
          <a:p>
            <a:pPr indent="0" lvl="0" marL="91440" rtl="0" algn="just">
              <a:lnSpc>
                <a:spcPct val="90000"/>
              </a:lnSpc>
              <a:spcBef>
                <a:spcPts val="1400"/>
              </a:spcBef>
              <a:spcAft>
                <a:spcPts val="0"/>
              </a:spcAft>
              <a:buSzPct val="100000"/>
              <a:buFont typeface="Noto Sans Symbols"/>
              <a:buNone/>
            </a:pPr>
            <a:r>
              <a:t/>
            </a:r>
            <a:endParaRPr sz="2400">
              <a:solidFill>
                <a:schemeClr val="dk1"/>
              </a:solidFill>
              <a:latin typeface="Times New Roman"/>
              <a:ea typeface="Times New Roman"/>
              <a:cs typeface="Times New Roman"/>
              <a:sym typeface="Times New Roman"/>
            </a:endParaRPr>
          </a:p>
        </p:txBody>
      </p:sp>
      <p:sp>
        <p:nvSpPr>
          <p:cNvPr id="214" name="Google Shape;214;p10"/>
          <p:cNvSpPr txBox="1"/>
          <p:nvPr>
            <p:ph type="title"/>
          </p:nvPr>
        </p:nvSpPr>
        <p:spPr>
          <a:xfrm>
            <a:off x="1154083" y="-300251"/>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400"/>
              <a:buFont typeface="Times New Roman"/>
              <a:buNone/>
            </a:pPr>
            <a:r>
              <a:rPr b="1" lang="en-US" sz="4400">
                <a:solidFill>
                  <a:schemeClr val="dk1"/>
                </a:solidFill>
                <a:latin typeface="Times New Roman"/>
                <a:ea typeface="Times New Roman"/>
                <a:cs typeface="Times New Roman"/>
                <a:sym typeface="Times New Roman"/>
              </a:rPr>
              <a:t>Logic</a:t>
            </a:r>
            <a:endParaRPr b="1" sz="4400">
              <a:solidFill>
                <a:schemeClr val="dk1"/>
              </a:solidFill>
              <a:latin typeface="Times New Roman"/>
              <a:ea typeface="Times New Roman"/>
              <a:cs typeface="Times New Roman"/>
              <a:sym typeface="Times New Roman"/>
            </a:endParaRPr>
          </a:p>
        </p:txBody>
      </p:sp>
      <p:sp>
        <p:nvSpPr>
          <p:cNvPr id="215" name="Google Shape;215;p1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16" name="Google Shape;216;p1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217" name="Google Shape;217;p1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rPr>
              <a:t>ARTIFICIAL INTELLIGENCE</a:t>
            </a:r>
            <a:endParaRPr b="1" sz="1050">
              <a:solidFill>
                <a:schemeClr val="dk1"/>
              </a:solidFill>
            </a:endParaRPr>
          </a:p>
        </p:txBody>
      </p:sp>
      <p:pic>
        <p:nvPicPr>
          <p:cNvPr id="218" name="Google Shape;218;p10"/>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100"/>
          <p:cNvSpPr txBox="1"/>
          <p:nvPr>
            <p:ph type="title"/>
          </p:nvPr>
        </p:nvSpPr>
        <p:spPr>
          <a:xfrm>
            <a:off x="2057400" y="457200"/>
            <a:ext cx="8153400" cy="7620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3600"/>
              <a:buFont typeface="Times New Roman"/>
              <a:buNone/>
            </a:pPr>
            <a:r>
              <a:rPr b="1" lang="en-US" sz="3600">
                <a:solidFill>
                  <a:schemeClr val="dk1"/>
                </a:solidFill>
              </a:rPr>
              <a:t>Continued...</a:t>
            </a:r>
            <a:endParaRPr sz="3600"/>
          </a:p>
        </p:txBody>
      </p:sp>
      <p:sp>
        <p:nvSpPr>
          <p:cNvPr id="1170" name="Google Shape;1170;p100"/>
          <p:cNvSpPr txBox="1"/>
          <p:nvPr/>
        </p:nvSpPr>
        <p:spPr>
          <a:xfrm>
            <a:off x="2057399" y="1752483"/>
            <a:ext cx="9898039" cy="415344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Hierarchical Planning / Plan Decomposition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5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Plans are organized in a hierarchy. Links between nodes at different levels in the hierarchy denote a decomposition of a “complex action” into more primitive actions (operator expansion).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50"/>
              </a:spcBef>
              <a:spcAft>
                <a:spcPts val="0"/>
              </a:spcAft>
              <a:buClr>
                <a:srgbClr val="000000"/>
              </a:buClr>
              <a:buSzPts val="2600"/>
              <a:buFont typeface="Arial"/>
              <a:buNone/>
            </a:pPr>
            <a:r>
              <a:rPr b="0" i="0" lang="en-US" sz="2600" u="sng" cap="none" strike="noStrike">
                <a:solidFill>
                  <a:schemeClr val="dk1"/>
                </a:solidFill>
                <a:latin typeface="Times New Roman"/>
                <a:ea typeface="Times New Roman"/>
                <a:cs typeface="Times New Roman"/>
                <a:sym typeface="Times New Roman"/>
              </a:rPr>
              <a:t>Example:</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move (x, y, z)</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1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operator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expansion	             pickup (x, y)     putdown (x, z)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40"/>
              </a:spcBef>
              <a:spcAft>
                <a:spcPts val="0"/>
              </a:spcAft>
              <a:buClr>
                <a:srgbClr val="000000"/>
              </a:buClr>
              <a:buSzPts val="2600"/>
              <a:buFont typeface="Arial"/>
              <a:buNone/>
            </a:pPr>
            <a:r>
              <a:rPr b="0" i="1" lang="en-US" sz="2600" u="none" cap="none" strike="noStrike">
                <a:solidFill>
                  <a:schemeClr val="dk1"/>
                </a:solidFill>
                <a:latin typeface="Times New Roman"/>
                <a:ea typeface="Times New Roman"/>
                <a:cs typeface="Times New Roman"/>
                <a:sym typeface="Times New Roman"/>
              </a:rPr>
              <a:t>The lowest level corresponds to executable actions of the agent.</a:t>
            </a:r>
            <a:endParaRPr b="0" i="0" sz="1400" u="none" cap="none" strike="noStrike">
              <a:solidFill>
                <a:srgbClr val="000000"/>
              </a:solidFill>
              <a:latin typeface="Arial"/>
              <a:ea typeface="Arial"/>
              <a:cs typeface="Arial"/>
              <a:sym typeface="Arial"/>
            </a:endParaRPr>
          </a:p>
        </p:txBody>
      </p:sp>
      <p:cxnSp>
        <p:nvCxnSpPr>
          <p:cNvPr id="1171" name="Google Shape;1171;p100"/>
          <p:cNvCxnSpPr/>
          <p:nvPr/>
        </p:nvCxnSpPr>
        <p:spPr>
          <a:xfrm flipH="1">
            <a:off x="5867400" y="4343400"/>
            <a:ext cx="838200" cy="685800"/>
          </a:xfrm>
          <a:prstGeom prst="straightConnector1">
            <a:avLst/>
          </a:prstGeom>
          <a:noFill/>
          <a:ln cap="flat" cmpd="sng" w="9525">
            <a:solidFill>
              <a:schemeClr val="dk1"/>
            </a:solidFill>
            <a:prstDash val="solid"/>
            <a:round/>
            <a:headEnd len="sm" w="sm" type="none"/>
            <a:tailEnd len="sm" w="sm" type="none"/>
          </a:ln>
        </p:spPr>
      </p:cxnSp>
      <p:cxnSp>
        <p:nvCxnSpPr>
          <p:cNvPr id="1172" name="Google Shape;1172;p100"/>
          <p:cNvCxnSpPr/>
          <p:nvPr/>
        </p:nvCxnSpPr>
        <p:spPr>
          <a:xfrm>
            <a:off x="6858000" y="4343400"/>
            <a:ext cx="685800" cy="685800"/>
          </a:xfrm>
          <a:prstGeom prst="straightConnector1">
            <a:avLst/>
          </a:prstGeom>
          <a:noFill/>
          <a:ln cap="flat" cmpd="sng" w="9525">
            <a:solidFill>
              <a:schemeClr val="dk1"/>
            </a:solidFill>
            <a:prstDash val="solid"/>
            <a:round/>
            <a:headEnd len="sm" w="sm" type="none"/>
            <a:tailEnd len="sm" w="sm" type="none"/>
          </a:ln>
        </p:spPr>
      </p:cxnSp>
      <p:pic>
        <p:nvPicPr>
          <p:cNvPr id="1173" name="Google Shape;1173;p10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174" name="Google Shape;1174;p100"/>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10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3600"/>
              <a:buFont typeface="Times New Roman"/>
              <a:buNone/>
            </a:pPr>
            <a:r>
              <a:rPr b="1" lang="en-US" sz="3600">
                <a:solidFill>
                  <a:schemeClr val="dk1"/>
                </a:solidFill>
              </a:rPr>
              <a:t>Hierarchical Plan - Example</a:t>
            </a:r>
            <a:endParaRPr/>
          </a:p>
        </p:txBody>
      </p:sp>
      <p:sp>
        <p:nvSpPr>
          <p:cNvPr id="1180" name="Google Shape;1180;p101"/>
          <p:cNvSpPr txBox="1"/>
          <p:nvPr>
            <p:ph idx="1" type="body"/>
          </p:nvPr>
        </p:nvSpPr>
        <p:spPr>
          <a:xfrm>
            <a:off x="1983105" y="2160280"/>
            <a:ext cx="8458200" cy="4953000"/>
          </a:xfrm>
          <a:prstGeom prst="rect">
            <a:avLst/>
          </a:prstGeom>
          <a:noFill/>
          <a:ln cap="flat" cmpd="sng" w="9525">
            <a:solidFill>
              <a:srgbClr val="000099"/>
            </a:solidFill>
            <a:prstDash val="solid"/>
            <a:miter lim="800000"/>
            <a:headEnd len="sm" w="sm" type="none"/>
            <a:tailEnd len="sm" w="sm" type="none"/>
          </a:ln>
        </p:spPr>
        <p:txBody>
          <a:bodyPr anchorCtr="0" anchor="t" bIns="45700" lIns="0" spcFirstLastPara="1" rIns="0" wrap="square" tIns="45700">
            <a:normAutofit/>
          </a:bodyPr>
          <a:lstStyle/>
          <a:p>
            <a:pPr indent="-91440" lvl="0" marL="91440" rtl="0" algn="ctr">
              <a:lnSpc>
                <a:spcPct val="120000"/>
              </a:lnSpc>
              <a:spcBef>
                <a:spcPts val="0"/>
              </a:spcBef>
              <a:spcAft>
                <a:spcPts val="0"/>
              </a:spcAft>
              <a:buSzPts val="2400"/>
              <a:buFont typeface="Noto Sans Symbols"/>
              <a:buNone/>
            </a:pPr>
            <a:r>
              <a:rPr lang="en-US" sz="2400"/>
              <a:t>Travel (source, dest.)</a:t>
            </a:r>
            <a:endParaRPr/>
          </a:p>
          <a:p>
            <a:pPr indent="-91440" lvl="0" marL="91440" rtl="0" algn="ctr">
              <a:lnSpc>
                <a:spcPct val="90000"/>
              </a:lnSpc>
              <a:spcBef>
                <a:spcPts val="1400"/>
              </a:spcBef>
              <a:spcAft>
                <a:spcPts val="0"/>
              </a:spcAft>
              <a:buSzPts val="2400"/>
              <a:buFont typeface="Noto Sans Symbols"/>
              <a:buNone/>
            </a:pPr>
            <a:r>
              <a:t/>
            </a:r>
            <a:endParaRPr sz="2400"/>
          </a:p>
          <a:p>
            <a:pPr indent="-91440" lvl="0" marL="91440" rtl="0" algn="ctr">
              <a:lnSpc>
                <a:spcPct val="90000"/>
              </a:lnSpc>
              <a:spcBef>
                <a:spcPts val="1400"/>
              </a:spcBef>
              <a:spcAft>
                <a:spcPts val="0"/>
              </a:spcAft>
              <a:buSzPts val="2200"/>
              <a:buFont typeface="Noto Sans Symbols"/>
              <a:buNone/>
            </a:pPr>
            <a:r>
              <a:rPr lang="en-US" sz="2200"/>
              <a:t>Take-Plane	Take-Bus	Take-Car</a:t>
            </a:r>
            <a:endParaRPr/>
          </a:p>
          <a:p>
            <a:pPr indent="-91440" lvl="0" marL="91440" rtl="0" algn="ctr">
              <a:lnSpc>
                <a:spcPct val="90000"/>
              </a:lnSpc>
              <a:spcBef>
                <a:spcPts val="1400"/>
              </a:spcBef>
              <a:spcAft>
                <a:spcPts val="0"/>
              </a:spcAft>
              <a:buSzPts val="2400"/>
              <a:buFont typeface="Noto Sans Symbols"/>
              <a:buNone/>
            </a:pPr>
            <a:r>
              <a:t/>
            </a:r>
            <a:endParaRPr sz="2400"/>
          </a:p>
          <a:p>
            <a:pPr indent="-91440" lvl="0" marL="91440" rtl="0" algn="ctr">
              <a:lnSpc>
                <a:spcPct val="90000"/>
              </a:lnSpc>
              <a:spcBef>
                <a:spcPts val="1400"/>
              </a:spcBef>
              <a:spcAft>
                <a:spcPts val="0"/>
              </a:spcAft>
              <a:buSzPts val="2400"/>
              <a:buFont typeface="Noto Sans Symbols"/>
              <a:buNone/>
            </a:pPr>
            <a:r>
              <a:t/>
            </a:r>
            <a:endParaRPr sz="2400"/>
          </a:p>
          <a:p>
            <a:pPr indent="-91440" lvl="0" marL="91440" rtl="0" algn="ctr">
              <a:lnSpc>
                <a:spcPct val="90000"/>
              </a:lnSpc>
              <a:spcBef>
                <a:spcPts val="1400"/>
              </a:spcBef>
              <a:spcAft>
                <a:spcPts val="0"/>
              </a:spcAft>
              <a:buSzPts val="2000"/>
              <a:buFont typeface="Noto Sans Symbols"/>
              <a:buNone/>
            </a:pPr>
            <a:r>
              <a:rPr lang="en-US"/>
              <a:t>Goto (bus, source)   Buy-Ticket (bus)   Hop-on (bus)   Leave (bus, dest.)</a:t>
            </a:r>
            <a:endParaRPr/>
          </a:p>
          <a:p>
            <a:pPr indent="-91440" lvl="0" marL="91440" rtl="0" algn="ctr">
              <a:lnSpc>
                <a:spcPct val="90000"/>
              </a:lnSpc>
              <a:spcBef>
                <a:spcPts val="1400"/>
              </a:spcBef>
              <a:spcAft>
                <a:spcPts val="0"/>
              </a:spcAft>
              <a:buSzPts val="2000"/>
              <a:buFont typeface="Noto Sans Symbols"/>
              <a:buNone/>
            </a:pPr>
            <a:r>
              <a:t/>
            </a:r>
            <a:endParaRPr/>
          </a:p>
          <a:p>
            <a:pPr indent="-91440" lvl="0" marL="91440" rtl="0" algn="ctr">
              <a:lnSpc>
                <a:spcPct val="90000"/>
              </a:lnSpc>
              <a:spcBef>
                <a:spcPts val="1400"/>
              </a:spcBef>
              <a:spcAft>
                <a:spcPts val="0"/>
              </a:spcAft>
              <a:buSzPts val="2000"/>
              <a:buFont typeface="Noto Sans Symbols"/>
              <a:buNone/>
            </a:pPr>
            <a:r>
              <a:t/>
            </a:r>
            <a:endParaRPr/>
          </a:p>
          <a:p>
            <a:pPr indent="-182880" lvl="2" marL="566928" rtl="0" algn="l">
              <a:lnSpc>
                <a:spcPct val="90000"/>
              </a:lnSpc>
              <a:spcBef>
                <a:spcPts val="400"/>
              </a:spcBef>
              <a:spcAft>
                <a:spcPts val="0"/>
              </a:spcAft>
              <a:buSzPts val="2000"/>
              <a:buFont typeface="Noto Sans Symbols"/>
              <a:buNone/>
            </a:pPr>
            <a:r>
              <a:rPr lang="en-US" sz="2000"/>
              <a:t>Goto (counter)    Request (ticket)   Pay  (ticket)   </a:t>
            </a:r>
            <a:endParaRPr/>
          </a:p>
        </p:txBody>
      </p:sp>
      <p:grpSp>
        <p:nvGrpSpPr>
          <p:cNvPr id="1181" name="Google Shape;1181;p101"/>
          <p:cNvGrpSpPr/>
          <p:nvPr/>
        </p:nvGrpSpPr>
        <p:grpSpPr>
          <a:xfrm>
            <a:off x="3115348" y="2839730"/>
            <a:ext cx="5803900" cy="2913063"/>
            <a:chOff x="1114" y="1230"/>
            <a:chExt cx="3656" cy="1835"/>
          </a:xfrm>
        </p:grpSpPr>
        <p:cxnSp>
          <p:nvCxnSpPr>
            <p:cNvPr id="1182" name="Google Shape;1182;p101"/>
            <p:cNvCxnSpPr/>
            <p:nvPr/>
          </p:nvCxnSpPr>
          <p:spPr>
            <a:xfrm flipH="1">
              <a:off x="1114" y="1756"/>
              <a:ext cx="1536" cy="576"/>
            </a:xfrm>
            <a:prstGeom prst="straightConnector1">
              <a:avLst/>
            </a:prstGeom>
            <a:noFill/>
            <a:ln cap="flat" cmpd="sng" w="9525">
              <a:solidFill>
                <a:srgbClr val="000099"/>
              </a:solidFill>
              <a:prstDash val="solid"/>
              <a:round/>
              <a:headEnd len="sm" w="sm" type="none"/>
              <a:tailEnd len="med" w="med" type="triangle"/>
            </a:ln>
          </p:spPr>
        </p:cxnSp>
        <p:cxnSp>
          <p:nvCxnSpPr>
            <p:cNvPr id="1183" name="Google Shape;1183;p101"/>
            <p:cNvCxnSpPr/>
            <p:nvPr/>
          </p:nvCxnSpPr>
          <p:spPr>
            <a:xfrm flipH="1">
              <a:off x="2324" y="1766"/>
              <a:ext cx="508" cy="596"/>
            </a:xfrm>
            <a:prstGeom prst="straightConnector1">
              <a:avLst/>
            </a:prstGeom>
            <a:noFill/>
            <a:ln cap="flat" cmpd="sng" w="9525">
              <a:solidFill>
                <a:srgbClr val="000099"/>
              </a:solidFill>
              <a:prstDash val="solid"/>
              <a:round/>
              <a:headEnd len="sm" w="sm" type="none"/>
              <a:tailEnd len="med" w="med" type="triangle"/>
            </a:ln>
          </p:spPr>
        </p:cxnSp>
        <p:cxnSp>
          <p:nvCxnSpPr>
            <p:cNvPr id="1184" name="Google Shape;1184;p101"/>
            <p:cNvCxnSpPr/>
            <p:nvPr/>
          </p:nvCxnSpPr>
          <p:spPr>
            <a:xfrm>
              <a:off x="2996" y="1757"/>
              <a:ext cx="499" cy="586"/>
            </a:xfrm>
            <a:prstGeom prst="straightConnector1">
              <a:avLst/>
            </a:prstGeom>
            <a:noFill/>
            <a:ln cap="flat" cmpd="sng" w="9525">
              <a:solidFill>
                <a:srgbClr val="000099"/>
              </a:solidFill>
              <a:prstDash val="solid"/>
              <a:round/>
              <a:headEnd len="sm" w="sm" type="none"/>
              <a:tailEnd len="med" w="med" type="triangle"/>
            </a:ln>
          </p:spPr>
        </p:cxnSp>
        <p:cxnSp>
          <p:nvCxnSpPr>
            <p:cNvPr id="1185" name="Google Shape;1185;p101"/>
            <p:cNvCxnSpPr/>
            <p:nvPr/>
          </p:nvCxnSpPr>
          <p:spPr>
            <a:xfrm>
              <a:off x="3100" y="1747"/>
              <a:ext cx="1670" cy="595"/>
            </a:xfrm>
            <a:prstGeom prst="straightConnector1">
              <a:avLst/>
            </a:prstGeom>
            <a:noFill/>
            <a:ln cap="flat" cmpd="sng" w="9525">
              <a:solidFill>
                <a:srgbClr val="000099"/>
              </a:solidFill>
              <a:prstDash val="solid"/>
              <a:round/>
              <a:headEnd len="sm" w="sm" type="none"/>
              <a:tailEnd len="med" w="med" type="triangle"/>
            </a:ln>
          </p:spPr>
        </p:cxnSp>
        <p:cxnSp>
          <p:nvCxnSpPr>
            <p:cNvPr id="1186" name="Google Shape;1186;p101"/>
            <p:cNvCxnSpPr/>
            <p:nvPr/>
          </p:nvCxnSpPr>
          <p:spPr>
            <a:xfrm>
              <a:off x="2468" y="2554"/>
              <a:ext cx="1" cy="500"/>
            </a:xfrm>
            <a:prstGeom prst="straightConnector1">
              <a:avLst/>
            </a:prstGeom>
            <a:noFill/>
            <a:ln cap="flat" cmpd="sng" w="9525">
              <a:solidFill>
                <a:srgbClr val="000099"/>
              </a:solidFill>
              <a:prstDash val="solid"/>
              <a:round/>
              <a:headEnd len="sm" w="sm" type="none"/>
              <a:tailEnd len="med" w="med" type="triangle"/>
            </a:ln>
          </p:spPr>
        </p:cxnSp>
        <p:cxnSp>
          <p:nvCxnSpPr>
            <p:cNvPr id="1187" name="Google Shape;1187;p101"/>
            <p:cNvCxnSpPr/>
            <p:nvPr/>
          </p:nvCxnSpPr>
          <p:spPr>
            <a:xfrm>
              <a:off x="2824" y="2546"/>
              <a:ext cx="865" cy="519"/>
            </a:xfrm>
            <a:prstGeom prst="straightConnector1">
              <a:avLst/>
            </a:prstGeom>
            <a:noFill/>
            <a:ln cap="flat" cmpd="sng" w="9525">
              <a:solidFill>
                <a:srgbClr val="000099"/>
              </a:solidFill>
              <a:prstDash val="solid"/>
              <a:round/>
              <a:headEnd len="sm" w="sm" type="none"/>
              <a:tailEnd len="med" w="med" type="triangle"/>
            </a:ln>
          </p:spPr>
        </p:cxnSp>
        <p:cxnSp>
          <p:nvCxnSpPr>
            <p:cNvPr id="1188" name="Google Shape;1188;p101"/>
            <p:cNvCxnSpPr/>
            <p:nvPr/>
          </p:nvCxnSpPr>
          <p:spPr>
            <a:xfrm flipH="1">
              <a:off x="1521" y="2527"/>
              <a:ext cx="603" cy="528"/>
            </a:xfrm>
            <a:prstGeom prst="straightConnector1">
              <a:avLst/>
            </a:prstGeom>
            <a:noFill/>
            <a:ln cap="flat" cmpd="sng" w="9525">
              <a:solidFill>
                <a:srgbClr val="000099"/>
              </a:solidFill>
              <a:prstDash val="solid"/>
              <a:round/>
              <a:headEnd len="sm" w="sm" type="none"/>
              <a:tailEnd len="med" w="med" type="triangle"/>
            </a:ln>
          </p:spPr>
        </p:cxnSp>
        <p:cxnSp>
          <p:nvCxnSpPr>
            <p:cNvPr id="1189" name="Google Shape;1189;p101"/>
            <p:cNvCxnSpPr/>
            <p:nvPr/>
          </p:nvCxnSpPr>
          <p:spPr>
            <a:xfrm>
              <a:off x="2892" y="1230"/>
              <a:ext cx="1" cy="327"/>
            </a:xfrm>
            <a:prstGeom prst="straightConnector1">
              <a:avLst/>
            </a:prstGeom>
            <a:noFill/>
            <a:ln cap="flat" cmpd="sng" w="9525">
              <a:solidFill>
                <a:srgbClr val="000099"/>
              </a:solidFill>
              <a:prstDash val="solid"/>
              <a:round/>
              <a:headEnd len="sm" w="sm" type="none"/>
              <a:tailEnd len="med" w="med" type="triangle"/>
            </a:ln>
          </p:spPr>
        </p:cxnSp>
      </p:grpSp>
      <p:pic>
        <p:nvPicPr>
          <p:cNvPr id="1190" name="Google Shape;1190;p10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191" name="Google Shape;1191;p101"/>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pic>
        <p:nvPicPr>
          <p:cNvPr descr="Slide5-1" id="1196" name="Google Shape;1196;p102"/>
          <p:cNvPicPr preferRelativeResize="0"/>
          <p:nvPr/>
        </p:nvPicPr>
        <p:blipFill rotWithShape="1">
          <a:blip r:embed="rId3">
            <a:alphaModFix/>
          </a:blip>
          <a:srcRect b="0" l="0" r="0" t="0"/>
          <a:stretch/>
        </p:blipFill>
        <p:spPr>
          <a:xfrm>
            <a:off x="2451100" y="584200"/>
            <a:ext cx="7289800" cy="5689600"/>
          </a:xfrm>
          <a:prstGeom prst="rect">
            <a:avLst/>
          </a:prstGeom>
          <a:noFill/>
          <a:ln>
            <a:noFill/>
          </a:ln>
        </p:spPr>
      </p:pic>
      <p:pic>
        <p:nvPicPr>
          <p:cNvPr id="1197" name="Google Shape;1197;p102"/>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
        <p:nvSpPr>
          <p:cNvPr id="1198" name="Google Shape;1198;p102"/>
          <p:cNvSpPr/>
          <p:nvPr/>
        </p:nvSpPr>
        <p:spPr>
          <a:xfrm>
            <a:off x="2451100" y="5909481"/>
            <a:ext cx="1151909" cy="245659"/>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99" name="Google Shape;1199;p102"/>
          <p:cNvSpPr/>
          <p:nvPr/>
        </p:nvSpPr>
        <p:spPr>
          <a:xfrm>
            <a:off x="4134290" y="232553"/>
            <a:ext cx="58968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Times New Roman"/>
                <a:ea typeface="Times New Roman"/>
                <a:cs typeface="Times New Roman"/>
                <a:sym typeface="Times New Roman"/>
              </a:rPr>
              <a:t>Hierarchical Plan - Example</a:t>
            </a:r>
            <a:endParaRPr b="0" i="0" sz="2800" u="none" cap="none" strike="noStrike">
              <a:solidFill>
                <a:schemeClr val="dk1"/>
              </a:solidFill>
              <a:latin typeface="Times New Roman"/>
              <a:ea typeface="Times New Roman"/>
              <a:cs typeface="Times New Roman"/>
              <a:sym typeface="Times New Roman"/>
            </a:endParaRPr>
          </a:p>
        </p:txBody>
      </p:sp>
      <p:sp>
        <p:nvSpPr>
          <p:cNvPr id="1200" name="Google Shape;1200;p102"/>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pic>
        <p:nvPicPr>
          <p:cNvPr descr="Slide6-1" id="1205" name="Google Shape;1205;p103"/>
          <p:cNvPicPr preferRelativeResize="0"/>
          <p:nvPr/>
        </p:nvPicPr>
        <p:blipFill rotWithShape="1">
          <a:blip r:embed="rId3">
            <a:alphaModFix/>
          </a:blip>
          <a:srcRect b="0" l="0" r="0" t="0"/>
          <a:stretch/>
        </p:blipFill>
        <p:spPr>
          <a:xfrm>
            <a:off x="2273300" y="1581150"/>
            <a:ext cx="7645400" cy="3695700"/>
          </a:xfrm>
          <a:prstGeom prst="rect">
            <a:avLst/>
          </a:prstGeom>
          <a:noFill/>
          <a:ln>
            <a:noFill/>
          </a:ln>
        </p:spPr>
      </p:pic>
      <p:pic>
        <p:nvPicPr>
          <p:cNvPr id="1206" name="Google Shape;1206;p103"/>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
        <p:nvSpPr>
          <p:cNvPr id="1207" name="Google Shape;1207;p103"/>
          <p:cNvSpPr/>
          <p:nvPr/>
        </p:nvSpPr>
        <p:spPr>
          <a:xfrm>
            <a:off x="2552131" y="5022376"/>
            <a:ext cx="1050878" cy="254474"/>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208" name="Google Shape;1208;p103"/>
          <p:cNvSpPr/>
          <p:nvPr/>
        </p:nvSpPr>
        <p:spPr>
          <a:xfrm>
            <a:off x="3315425" y="450917"/>
            <a:ext cx="58968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Times New Roman"/>
                <a:ea typeface="Times New Roman"/>
                <a:cs typeface="Times New Roman"/>
                <a:sym typeface="Times New Roman"/>
              </a:rPr>
              <a:t>Hierarchical Plan - Example</a:t>
            </a:r>
            <a:endParaRPr b="0" i="0" sz="2800" u="none" cap="none" strike="noStrike">
              <a:solidFill>
                <a:schemeClr val="dk1"/>
              </a:solidFill>
              <a:latin typeface="Times New Roman"/>
              <a:ea typeface="Times New Roman"/>
              <a:cs typeface="Times New Roman"/>
              <a:sym typeface="Times New Roman"/>
            </a:endParaRPr>
          </a:p>
        </p:txBody>
      </p:sp>
      <p:sp>
        <p:nvSpPr>
          <p:cNvPr id="1209" name="Google Shape;1209;p103"/>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sp>
        <p:nvSpPr>
          <p:cNvPr id="1216" name="Google Shape;1216;p10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50">
                <a:solidFill>
                  <a:srgbClr val="000000"/>
                </a:solidFill>
                <a:latin typeface="Times New Roman"/>
                <a:ea typeface="Times New Roman"/>
                <a:cs typeface="Times New Roman"/>
                <a:sym typeface="Times New Roman"/>
              </a:rPr>
              <a:t>2/14/2020</a:t>
            </a:r>
            <a:endParaRPr b="1" sz="1050">
              <a:solidFill>
                <a:srgbClr val="000000"/>
              </a:solidFill>
              <a:latin typeface="Times New Roman"/>
              <a:ea typeface="Times New Roman"/>
              <a:cs typeface="Times New Roman"/>
              <a:sym typeface="Times New Roman"/>
            </a:endParaRPr>
          </a:p>
        </p:txBody>
      </p:sp>
      <p:sp>
        <p:nvSpPr>
          <p:cNvPr id="1217" name="Google Shape;1217;p10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218" name="Google Shape;1218;p10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pic>
        <p:nvPicPr>
          <p:cNvPr id="1219" name="Google Shape;1219;p104"/>
          <p:cNvPicPr preferRelativeResize="0"/>
          <p:nvPr/>
        </p:nvPicPr>
        <p:blipFill rotWithShape="1">
          <a:blip r:embed="rId3">
            <a:alphaModFix/>
          </a:blip>
          <a:srcRect b="29128" l="43337" r="31235" t="22448"/>
          <a:stretch/>
        </p:blipFill>
        <p:spPr>
          <a:xfrm>
            <a:off x="3651249" y="842963"/>
            <a:ext cx="4857740" cy="5172075"/>
          </a:xfrm>
          <a:prstGeom prst="rect">
            <a:avLst/>
          </a:prstGeom>
          <a:noFill/>
          <a:ln>
            <a:noFill/>
          </a:ln>
        </p:spPr>
      </p:pic>
      <p:pic>
        <p:nvPicPr>
          <p:cNvPr id="1220" name="Google Shape;1220;p104"/>
          <p:cNvPicPr preferRelativeResize="0"/>
          <p:nvPr/>
        </p:nvPicPr>
        <p:blipFill rotWithShape="1">
          <a:blip r:embed="rId4">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b="1">
              <a:solidFill>
                <a:schemeClr val="dk1"/>
              </a:solidFill>
              <a:latin typeface="Times New Roman"/>
              <a:ea typeface="Times New Roman"/>
              <a:cs typeface="Times New Roman"/>
              <a:sym typeface="Times New Roman"/>
            </a:endParaRPr>
          </a:p>
        </p:txBody>
      </p:sp>
      <p:sp>
        <p:nvSpPr>
          <p:cNvPr id="224" name="Google Shape;224;p1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Knowledge can also be represented by the symbols of logic, which is the study of the rules</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of exact reasoning.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Logic is also of primary importance in expert systems in which the inference engine reasons</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from facts to conclusions.</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A descriptive term for logic programming and expert systems is automated reasoning systems.</a:t>
            </a:r>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p:txBody>
      </p:sp>
      <p:sp>
        <p:nvSpPr>
          <p:cNvPr id="225" name="Google Shape;225;p1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26" name="Google Shape;226;p1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27" name="Google Shape;227;p1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28" name="Google Shape;228;p11"/>
          <p:cNvPicPr preferRelativeResize="0"/>
          <p:nvPr/>
        </p:nvPicPr>
        <p:blipFill rotWithShape="1">
          <a:blip r:embed="rId3">
            <a:alphaModFix/>
          </a:blip>
          <a:srcRect b="0" l="0" r="0" t="0"/>
          <a:stretch/>
        </p:blipFill>
        <p:spPr>
          <a:xfrm>
            <a:off x="301420" y="286603"/>
            <a:ext cx="1269598" cy="12001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latin typeface="Times New Roman"/>
                <a:ea typeface="Times New Roman"/>
                <a:cs typeface="Times New Roman"/>
                <a:sym typeface="Times New Roman"/>
              </a:rPr>
              <a:t>  Logic in general</a:t>
            </a:r>
            <a:endParaRPr b="1" sz="4000">
              <a:solidFill>
                <a:schemeClr val="dk1"/>
              </a:solidFill>
              <a:latin typeface="Times New Roman"/>
              <a:ea typeface="Times New Roman"/>
              <a:cs typeface="Times New Roman"/>
              <a:sym typeface="Times New Roman"/>
            </a:endParaRPr>
          </a:p>
        </p:txBody>
      </p:sp>
      <p:sp>
        <p:nvSpPr>
          <p:cNvPr id="234" name="Google Shape;234;p12"/>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231775" lvl="0" marL="231775" rtl="0" algn="l">
              <a:lnSpc>
                <a:spcPct val="90000"/>
              </a:lnSpc>
              <a:spcBef>
                <a:spcPts val="0"/>
              </a:spcBef>
              <a:spcAft>
                <a:spcPts val="0"/>
              </a:spcAft>
              <a:buSzPts val="2400"/>
              <a:buChar char=" "/>
            </a:pPr>
            <a:r>
              <a:rPr b="1" lang="en-US" sz="2400">
                <a:solidFill>
                  <a:schemeClr val="dk1"/>
                </a:solidFill>
                <a:latin typeface="Times New Roman"/>
                <a:ea typeface="Times New Roman"/>
                <a:cs typeface="Times New Roman"/>
                <a:sym typeface="Times New Roman"/>
              </a:rPr>
              <a:t>Logics</a:t>
            </a:r>
            <a:r>
              <a:rPr lang="en-US" sz="2400">
                <a:solidFill>
                  <a:schemeClr val="dk1"/>
                </a:solidFill>
                <a:latin typeface="Times New Roman"/>
                <a:ea typeface="Times New Roman"/>
                <a:cs typeface="Times New Roman"/>
                <a:sym typeface="Times New Roman"/>
              </a:rPr>
              <a:t> are formal languages for representing information such that conclusions can be drawn</a:t>
            </a:r>
            <a:endParaRPr/>
          </a:p>
          <a:p>
            <a:pPr indent="-231775" lvl="0" marL="231775" rtl="0" algn="l">
              <a:lnSpc>
                <a:spcPct val="90000"/>
              </a:lnSpc>
              <a:spcBef>
                <a:spcPts val="1400"/>
              </a:spcBef>
              <a:spcAft>
                <a:spcPts val="0"/>
              </a:spcAft>
              <a:buSzPts val="2400"/>
              <a:buChar char=" "/>
            </a:pPr>
            <a:r>
              <a:rPr b="1" lang="en-US" sz="2400">
                <a:solidFill>
                  <a:schemeClr val="dk1"/>
                </a:solidFill>
                <a:latin typeface="Times New Roman"/>
                <a:ea typeface="Times New Roman"/>
                <a:cs typeface="Times New Roman"/>
                <a:sym typeface="Times New Roman"/>
              </a:rPr>
              <a:t>Syntax</a:t>
            </a:r>
            <a:r>
              <a:rPr lang="en-US" sz="2400">
                <a:solidFill>
                  <a:schemeClr val="dk1"/>
                </a:solidFill>
                <a:latin typeface="Times New Roman"/>
                <a:ea typeface="Times New Roman"/>
                <a:cs typeface="Times New Roman"/>
                <a:sym typeface="Times New Roman"/>
              </a:rPr>
              <a:t> defines the sentences in the language</a:t>
            </a:r>
            <a:endParaRPr/>
          </a:p>
          <a:p>
            <a:pPr indent="-231775" lvl="0" marL="231775" rtl="0" algn="l">
              <a:lnSpc>
                <a:spcPct val="90000"/>
              </a:lnSpc>
              <a:spcBef>
                <a:spcPts val="1400"/>
              </a:spcBef>
              <a:spcAft>
                <a:spcPts val="0"/>
              </a:spcAft>
              <a:buSzPts val="2400"/>
              <a:buChar char=" "/>
            </a:pPr>
            <a:r>
              <a:rPr b="1" lang="en-US" sz="2400">
                <a:solidFill>
                  <a:schemeClr val="dk1"/>
                </a:solidFill>
                <a:latin typeface="Times New Roman"/>
                <a:ea typeface="Times New Roman"/>
                <a:cs typeface="Times New Roman"/>
                <a:sym typeface="Times New Roman"/>
              </a:rPr>
              <a:t>Semantics</a:t>
            </a:r>
            <a:r>
              <a:rPr lang="en-US" sz="2400">
                <a:solidFill>
                  <a:schemeClr val="dk1"/>
                </a:solidFill>
                <a:latin typeface="Times New Roman"/>
                <a:ea typeface="Times New Roman"/>
                <a:cs typeface="Times New Roman"/>
                <a:sym typeface="Times New Roman"/>
              </a:rPr>
              <a:t> define the "meaning" of sentences</a:t>
            </a:r>
            <a:endParaRPr/>
          </a:p>
          <a:p>
            <a:pPr indent="-182880" lvl="1" marL="573088" rtl="0" algn="l">
              <a:lnSpc>
                <a:spcPct val="90000"/>
              </a:lnSpc>
              <a:spcBef>
                <a:spcPts val="400"/>
              </a:spcBef>
              <a:spcAft>
                <a:spcPts val="0"/>
              </a:spcAft>
              <a:buSzPts val="2000"/>
              <a:buChar char="◦"/>
            </a:pPr>
            <a:r>
              <a:rPr lang="en-US" sz="2000">
                <a:solidFill>
                  <a:schemeClr val="dk1"/>
                </a:solidFill>
                <a:latin typeface="Times New Roman"/>
                <a:ea typeface="Times New Roman"/>
                <a:cs typeface="Times New Roman"/>
                <a:sym typeface="Times New Roman"/>
              </a:rPr>
              <a:t>i.e., define </a:t>
            </a:r>
            <a:r>
              <a:rPr b="1" lang="en-US" sz="2000">
                <a:solidFill>
                  <a:schemeClr val="dk1"/>
                </a:solidFill>
                <a:latin typeface="Times New Roman"/>
                <a:ea typeface="Times New Roman"/>
                <a:cs typeface="Times New Roman"/>
                <a:sym typeface="Times New Roman"/>
              </a:rPr>
              <a:t>truth</a:t>
            </a:r>
            <a:r>
              <a:rPr lang="en-US" sz="2000">
                <a:solidFill>
                  <a:schemeClr val="dk1"/>
                </a:solidFill>
                <a:latin typeface="Times New Roman"/>
                <a:ea typeface="Times New Roman"/>
                <a:cs typeface="Times New Roman"/>
                <a:sym typeface="Times New Roman"/>
              </a:rPr>
              <a:t> of a sentence in a world</a:t>
            </a:r>
            <a:endParaRPr/>
          </a:p>
          <a:p>
            <a:pPr indent="-231775" lvl="0" marL="231775" rtl="0" algn="l">
              <a:lnSpc>
                <a:spcPct val="90000"/>
              </a:lnSpc>
              <a:spcBef>
                <a:spcPts val="1600"/>
              </a:spcBef>
              <a:spcAft>
                <a:spcPts val="0"/>
              </a:spcAft>
              <a:buSzPts val="2000"/>
              <a:buChar char=" "/>
            </a:pPr>
            <a:r>
              <a:rPr lang="en-US">
                <a:solidFill>
                  <a:schemeClr val="dk1"/>
                </a:solidFill>
                <a:latin typeface="Times New Roman"/>
                <a:ea typeface="Times New Roman"/>
                <a:cs typeface="Times New Roman"/>
                <a:sym typeface="Times New Roman"/>
              </a:rPr>
              <a:t>E.g., the language of arithmetic</a:t>
            </a:r>
            <a:endParaRPr/>
          </a:p>
          <a:p>
            <a:pPr indent="-182880" lvl="1" marL="573088" rtl="0" algn="l">
              <a:lnSpc>
                <a:spcPct val="90000"/>
              </a:lnSpc>
              <a:spcBef>
                <a:spcPts val="400"/>
              </a:spcBef>
              <a:spcAft>
                <a:spcPts val="0"/>
              </a:spcAft>
              <a:buSzPts val="2000"/>
              <a:buChar char="◦"/>
            </a:pPr>
            <a:r>
              <a:rPr lang="en-US" sz="2000">
                <a:solidFill>
                  <a:schemeClr val="dk1"/>
                </a:solidFill>
                <a:latin typeface="Times New Roman"/>
                <a:ea typeface="Times New Roman"/>
                <a:cs typeface="Times New Roman"/>
                <a:sym typeface="Times New Roman"/>
              </a:rPr>
              <a:t>x+2 ≥ y is a sentence; x2+y &gt; {} is not a sentence</a:t>
            </a:r>
            <a:endParaRPr/>
          </a:p>
          <a:p>
            <a:pPr indent="-182880" lvl="1" marL="573088" rtl="0" algn="l">
              <a:lnSpc>
                <a:spcPct val="90000"/>
              </a:lnSpc>
              <a:spcBef>
                <a:spcPts val="600"/>
              </a:spcBef>
              <a:spcAft>
                <a:spcPts val="0"/>
              </a:spcAft>
              <a:buSzPts val="2000"/>
              <a:buChar char="◦"/>
            </a:pPr>
            <a:r>
              <a:rPr lang="en-US" sz="2000">
                <a:solidFill>
                  <a:schemeClr val="dk1"/>
                </a:solidFill>
                <a:latin typeface="Times New Roman"/>
                <a:ea typeface="Times New Roman"/>
                <a:cs typeface="Times New Roman"/>
                <a:sym typeface="Times New Roman"/>
              </a:rPr>
              <a:t>x+2 ≥ y is true iff the number x+2 is no less than the number y</a:t>
            </a:r>
            <a:endParaRPr/>
          </a:p>
          <a:p>
            <a:pPr indent="-182880" lvl="1" marL="573088" rtl="0" algn="l">
              <a:lnSpc>
                <a:spcPct val="90000"/>
              </a:lnSpc>
              <a:spcBef>
                <a:spcPts val="600"/>
              </a:spcBef>
              <a:spcAft>
                <a:spcPts val="0"/>
              </a:spcAft>
              <a:buSzPts val="2000"/>
              <a:buChar char="◦"/>
            </a:pPr>
            <a:r>
              <a:rPr lang="en-US" sz="2000">
                <a:solidFill>
                  <a:schemeClr val="dk1"/>
                </a:solidFill>
                <a:latin typeface="Times New Roman"/>
                <a:ea typeface="Times New Roman"/>
                <a:cs typeface="Times New Roman"/>
                <a:sym typeface="Times New Roman"/>
              </a:rPr>
              <a:t>x+2 ≥ y is true in a world where x = 7, y = 1</a:t>
            </a:r>
            <a:endParaRPr/>
          </a:p>
          <a:p>
            <a:pPr indent="-182880" lvl="1" marL="573088" rtl="0" algn="l">
              <a:lnSpc>
                <a:spcPct val="90000"/>
              </a:lnSpc>
              <a:spcBef>
                <a:spcPts val="600"/>
              </a:spcBef>
              <a:spcAft>
                <a:spcPts val="0"/>
              </a:spcAft>
              <a:buSzPts val="2000"/>
              <a:buChar char="◦"/>
            </a:pPr>
            <a:r>
              <a:rPr lang="en-US" sz="2000">
                <a:solidFill>
                  <a:schemeClr val="dk1"/>
                </a:solidFill>
                <a:latin typeface="Times New Roman"/>
                <a:ea typeface="Times New Roman"/>
                <a:cs typeface="Times New Roman"/>
                <a:sym typeface="Times New Roman"/>
              </a:rPr>
              <a:t>x+2 ≥ y is false in a world where x = 0, y = 6</a:t>
            </a:r>
            <a:endParaRPr/>
          </a:p>
          <a:p>
            <a:pPr indent="0" lvl="0" marL="91440" rtl="0" algn="l">
              <a:lnSpc>
                <a:spcPct val="90000"/>
              </a:lnSpc>
              <a:spcBef>
                <a:spcPts val="1600"/>
              </a:spcBef>
              <a:spcAft>
                <a:spcPts val="0"/>
              </a:spcAft>
              <a:buSzPts val="2000"/>
              <a:buNone/>
            </a:pPr>
            <a:r>
              <a:t/>
            </a:r>
            <a:endParaRPr/>
          </a:p>
        </p:txBody>
      </p:sp>
      <p:pic>
        <p:nvPicPr>
          <p:cNvPr id="235" name="Google Shape;235;p12"/>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
        <p:nvSpPr>
          <p:cNvPr id="236" name="Google Shape;236;p1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37" name="Google Shape;237;p1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38" name="Google Shape;238;p1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3"/>
          <p:cNvSpPr txBox="1"/>
          <p:nvPr>
            <p:ph type="title"/>
          </p:nvPr>
        </p:nvSpPr>
        <p:spPr>
          <a:xfrm>
            <a:off x="1656838" y="394977"/>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Representation, reasoning, and logic</a:t>
            </a:r>
            <a:br>
              <a:rPr lang="en-US">
                <a:solidFill>
                  <a:schemeClr val="dk1"/>
                </a:solidFill>
                <a:latin typeface="Times New Roman"/>
                <a:ea typeface="Times New Roman"/>
                <a:cs typeface="Times New Roman"/>
                <a:sym typeface="Times New Roman"/>
              </a:rPr>
            </a:br>
            <a:endParaRPr/>
          </a:p>
        </p:txBody>
      </p:sp>
      <p:sp>
        <p:nvSpPr>
          <p:cNvPr id="246" name="Google Shape;246;p1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Autofit/>
          </a:bodyPr>
          <a:lstStyle/>
          <a:p>
            <a:pPr indent="0" lvl="0" marL="91440" rtl="0" algn="l">
              <a:lnSpc>
                <a:spcPct val="90000"/>
              </a:lnSpc>
              <a:spcBef>
                <a:spcPts val="0"/>
              </a:spcBef>
              <a:spcAft>
                <a:spcPts val="0"/>
              </a:spcAft>
              <a:buSzPts val="2400"/>
              <a:buNone/>
            </a:pPr>
            <a:r>
              <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The object of knowledge representation is to express knowledge in a computer-tractable form, so that agents can perform well.</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A knowledge representation language is defined by its syntax, which defines all possible sequences of symbols that constitute sentences of the language.</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Ex: Sentences in a book, bit patterns in computer memory its semantics, which determines the facts in the world to which the sentences refer.</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Each sentence makes a claim about the world.</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An agent is said to believe a sentence about the world.</a:t>
            </a:r>
            <a:endParaRPr/>
          </a:p>
        </p:txBody>
      </p:sp>
      <p:sp>
        <p:nvSpPr>
          <p:cNvPr id="247" name="Google Shape;247;p1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48" name="Google Shape;248;p1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49" name="Google Shape;249;p1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50" name="Google Shape;250;p13"/>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Types of Logic</a:t>
            </a:r>
            <a:endParaRPr b="1">
              <a:solidFill>
                <a:schemeClr val="dk1"/>
              </a:solidFill>
              <a:latin typeface="Times New Roman"/>
              <a:ea typeface="Times New Roman"/>
              <a:cs typeface="Times New Roman"/>
              <a:sym typeface="Times New Roman"/>
            </a:endParaRPr>
          </a:p>
        </p:txBody>
      </p:sp>
      <p:sp>
        <p:nvSpPr>
          <p:cNvPr id="256" name="Google Shape;256;p14"/>
          <p:cNvSpPr txBox="1"/>
          <p:nvPr>
            <p:ph idx="1" type="body"/>
          </p:nvPr>
        </p:nvSpPr>
        <p:spPr>
          <a:xfrm>
            <a:off x="1097279" y="1845734"/>
            <a:ext cx="10271305" cy="4323054"/>
          </a:xfrm>
          <a:prstGeom prst="rect">
            <a:avLst/>
          </a:prstGeom>
          <a:noFill/>
          <a:ln>
            <a:noFill/>
          </a:ln>
        </p:spPr>
        <p:txBody>
          <a:bodyPr anchorCtr="0" anchor="t" bIns="45700" lIns="0" spcFirstLastPara="1" rIns="0" wrap="square" tIns="45700">
            <a:normAutofit/>
          </a:bodyPr>
          <a:lstStyle/>
          <a:p>
            <a:pPr indent="-184150" lvl="0" marL="91440" rtl="0" algn="just">
              <a:lnSpc>
                <a:spcPct val="90000"/>
              </a:lnSpc>
              <a:spcBef>
                <a:spcPts val="0"/>
              </a:spcBef>
              <a:spcAft>
                <a:spcPts val="0"/>
              </a:spcAft>
              <a:buSzPts val="2900"/>
              <a:buChar char=" "/>
            </a:pPr>
            <a:r>
              <a:rPr lang="en-US" sz="2900">
                <a:solidFill>
                  <a:schemeClr val="dk1"/>
                </a:solidFill>
                <a:latin typeface="Times New Roman"/>
                <a:ea typeface="Times New Roman"/>
                <a:cs typeface="Times New Roman"/>
                <a:sym typeface="Times New Roman"/>
              </a:rPr>
              <a:t>There are a number of logical systems with different syntax and semantics. </a:t>
            </a:r>
            <a:endParaRPr sz="2900">
              <a:solidFill>
                <a:schemeClr val="dk1"/>
              </a:solidFill>
              <a:latin typeface="Times New Roman"/>
              <a:ea typeface="Times New Roman"/>
              <a:cs typeface="Times New Roman"/>
              <a:sym typeface="Times New Roman"/>
            </a:endParaRPr>
          </a:p>
          <a:p>
            <a:pPr indent="-514350" lvl="0" marL="514350" rtl="0" algn="just">
              <a:lnSpc>
                <a:spcPct val="90000"/>
              </a:lnSpc>
              <a:spcBef>
                <a:spcPts val="1400"/>
              </a:spcBef>
              <a:spcAft>
                <a:spcPts val="0"/>
              </a:spcAft>
              <a:buSzPts val="2900"/>
              <a:buAutoNum type="arabicPeriod"/>
            </a:pPr>
            <a:r>
              <a:rPr lang="en-US" sz="2900">
                <a:solidFill>
                  <a:schemeClr val="dk1"/>
                </a:solidFill>
                <a:latin typeface="Times New Roman"/>
                <a:ea typeface="Times New Roman"/>
                <a:cs typeface="Times New Roman"/>
                <a:sym typeface="Times New Roman"/>
              </a:rPr>
              <a:t>Propositional logic </a:t>
            </a:r>
            <a:endParaRPr/>
          </a:p>
          <a:p>
            <a:pPr indent="-514350" lvl="0" marL="514350" rtl="0" algn="just">
              <a:lnSpc>
                <a:spcPct val="90000"/>
              </a:lnSpc>
              <a:spcBef>
                <a:spcPts val="1400"/>
              </a:spcBef>
              <a:spcAft>
                <a:spcPts val="0"/>
              </a:spcAft>
              <a:buSzPts val="2900"/>
              <a:buAutoNum type="arabicPeriod"/>
            </a:pPr>
            <a:r>
              <a:rPr lang="en-US" sz="2900">
                <a:solidFill>
                  <a:schemeClr val="dk1"/>
                </a:solidFill>
                <a:latin typeface="Times New Roman"/>
                <a:ea typeface="Times New Roman"/>
                <a:cs typeface="Times New Roman"/>
                <a:sym typeface="Times New Roman"/>
              </a:rPr>
              <a:t>Predicate logic </a:t>
            </a:r>
            <a:endParaRPr/>
          </a:p>
          <a:p>
            <a:pPr indent="0" lvl="0" marL="91440" rtl="0" algn="l">
              <a:lnSpc>
                <a:spcPct val="90000"/>
              </a:lnSpc>
              <a:spcBef>
                <a:spcPts val="1400"/>
              </a:spcBef>
              <a:spcAft>
                <a:spcPts val="0"/>
              </a:spcAft>
              <a:buSzPts val="2000"/>
              <a:buNone/>
            </a:pPr>
            <a:r>
              <a:t/>
            </a:r>
            <a:endParaRPr>
              <a:solidFill>
                <a:schemeClr val="dk1"/>
              </a:solidFill>
            </a:endParaRPr>
          </a:p>
        </p:txBody>
      </p:sp>
      <p:sp>
        <p:nvSpPr>
          <p:cNvPr id="257" name="Google Shape;257;p1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58" name="Google Shape;258;p1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59" name="Google Shape;259;p1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60" name="Google Shape;260;p14"/>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Propositional Logic</a:t>
            </a:r>
            <a:endParaRPr b="1">
              <a:solidFill>
                <a:schemeClr val="dk1"/>
              </a:solidFill>
              <a:latin typeface="Times New Roman"/>
              <a:ea typeface="Times New Roman"/>
              <a:cs typeface="Times New Roman"/>
              <a:sym typeface="Times New Roman"/>
            </a:endParaRPr>
          </a:p>
        </p:txBody>
      </p:sp>
      <p:sp>
        <p:nvSpPr>
          <p:cNvPr id="266" name="Google Shape;266;p1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Propositional logic is a symbolic logic for manipulating propositions</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Propositional logic is concerned with declarative sentences that can be classified as either true or false</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A sentence whose truth value can be determined is called a statement or proposition</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A statement is also called a closed sentence because its truth value is not open to question</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Statements that cannot be answered absolutely are called open sentences</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A compound statement is formed by using logical connectives on</a:t>
            </a:r>
            <a:endParaRPr/>
          </a:p>
          <a:p>
            <a:pPr indent="-91440" lvl="0" marL="91440" rtl="0" algn="l">
              <a:lnSpc>
                <a:spcPct val="90000"/>
              </a:lnSpc>
              <a:spcBef>
                <a:spcPts val="1400"/>
              </a:spcBef>
              <a:spcAft>
                <a:spcPts val="0"/>
              </a:spcAft>
              <a:buSzPts val="2400"/>
              <a:buChar char=" "/>
            </a:pPr>
            <a:r>
              <a:rPr lang="en-US" sz="2400">
                <a:solidFill>
                  <a:schemeClr val="dk1"/>
                </a:solidFill>
                <a:latin typeface="Times New Roman"/>
                <a:ea typeface="Times New Roman"/>
                <a:cs typeface="Times New Roman"/>
                <a:sym typeface="Times New Roman"/>
              </a:rPr>
              <a:t>individual statements</a:t>
            </a:r>
            <a:endParaRPr/>
          </a:p>
        </p:txBody>
      </p:sp>
      <p:sp>
        <p:nvSpPr>
          <p:cNvPr id="267" name="Google Shape;267;p1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68" name="Google Shape;268;p1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69" name="Google Shape;269;p1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70" name="Google Shape;270;p1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Propositional logic</a:t>
            </a:r>
            <a:endParaRPr/>
          </a:p>
        </p:txBody>
      </p:sp>
      <p:sp>
        <p:nvSpPr>
          <p:cNvPr id="276" name="Google Shape;276;p1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Font typeface="Arial"/>
              <a:buChar char="•"/>
            </a:pPr>
            <a:r>
              <a:rPr lang="en-US">
                <a:solidFill>
                  <a:schemeClr val="dk1"/>
                </a:solidFill>
              </a:rPr>
              <a:t> The symbols of propositional calculus are  the propositional symbols:</a:t>
            </a:r>
            <a:endParaRPr/>
          </a:p>
          <a:p>
            <a:pPr indent="-91440" lvl="0" marL="91440" rtl="0" algn="l">
              <a:lnSpc>
                <a:spcPct val="90000"/>
              </a:lnSpc>
              <a:spcBef>
                <a:spcPts val="1400"/>
              </a:spcBef>
              <a:spcAft>
                <a:spcPts val="0"/>
              </a:spcAft>
              <a:buSzPts val="2000"/>
              <a:buNone/>
            </a:pPr>
            <a:r>
              <a:rPr lang="en-US">
                <a:solidFill>
                  <a:schemeClr val="dk1"/>
                </a:solidFill>
              </a:rPr>
              <a:t>	P, Q, R, S, …</a:t>
            </a:r>
            <a:endParaRPr/>
          </a:p>
          <a:p>
            <a:pPr indent="-91440" lvl="0" marL="91440" rtl="0" algn="l">
              <a:lnSpc>
                <a:spcPct val="90000"/>
              </a:lnSpc>
              <a:spcBef>
                <a:spcPts val="1400"/>
              </a:spcBef>
              <a:spcAft>
                <a:spcPts val="0"/>
              </a:spcAft>
              <a:buSzPts val="2000"/>
              <a:buFont typeface="Arial"/>
              <a:buChar char="•"/>
            </a:pPr>
            <a:r>
              <a:rPr lang="en-US">
                <a:solidFill>
                  <a:schemeClr val="dk1"/>
                </a:solidFill>
              </a:rPr>
              <a:t> Truth symbols:</a:t>
            </a:r>
            <a:endParaRPr/>
          </a:p>
          <a:p>
            <a:pPr indent="-91440" lvl="0" marL="91440" rtl="0" algn="l">
              <a:lnSpc>
                <a:spcPct val="90000"/>
              </a:lnSpc>
              <a:spcBef>
                <a:spcPts val="1400"/>
              </a:spcBef>
              <a:spcAft>
                <a:spcPts val="0"/>
              </a:spcAft>
              <a:buSzPts val="2000"/>
              <a:buNone/>
            </a:pPr>
            <a:r>
              <a:rPr lang="en-US">
                <a:solidFill>
                  <a:schemeClr val="dk1"/>
                </a:solidFill>
              </a:rPr>
              <a:t>	true, false</a:t>
            </a:r>
            <a:endParaRPr/>
          </a:p>
          <a:p>
            <a:pPr indent="-91440" lvl="0" marL="91440" rtl="0" algn="l">
              <a:lnSpc>
                <a:spcPct val="90000"/>
              </a:lnSpc>
              <a:spcBef>
                <a:spcPts val="1400"/>
              </a:spcBef>
              <a:spcAft>
                <a:spcPts val="0"/>
              </a:spcAft>
              <a:buSzPts val="2000"/>
              <a:buChar char=" "/>
            </a:pPr>
            <a:r>
              <a:rPr lang="en-US">
                <a:solidFill>
                  <a:schemeClr val="dk1"/>
                </a:solidFill>
              </a:rPr>
              <a:t>and connectives:</a:t>
            </a:r>
            <a:endParaRPr/>
          </a:p>
          <a:p>
            <a:pPr indent="-91440" lvl="0" marL="91440" rtl="0" algn="l">
              <a:lnSpc>
                <a:spcPct val="90000"/>
              </a:lnSpc>
              <a:spcBef>
                <a:spcPts val="1400"/>
              </a:spcBef>
              <a:spcAft>
                <a:spcPts val="0"/>
              </a:spcAft>
              <a:buSzPts val="2000"/>
              <a:buNone/>
            </a:pPr>
            <a:r>
              <a:rPr lang="en-US">
                <a:solidFill>
                  <a:schemeClr val="dk1"/>
                </a:solidFill>
              </a:rPr>
              <a:t>	∧, ∨, ¬, →, ≡</a:t>
            </a:r>
            <a:endParaRPr>
              <a:solidFill>
                <a:schemeClr val="dk1"/>
              </a:solidFill>
            </a:endParaRPr>
          </a:p>
        </p:txBody>
      </p:sp>
      <p:sp>
        <p:nvSpPr>
          <p:cNvPr id="277" name="Google Shape;277;p1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78" name="Google Shape;278;p1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79" name="Google Shape;279;p1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80" name="Google Shape;280;p16"/>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Propositional logic</a:t>
            </a:r>
            <a:endParaRPr b="1">
              <a:solidFill>
                <a:schemeClr val="dk1"/>
              </a:solidFill>
              <a:latin typeface="Times New Roman"/>
              <a:ea typeface="Times New Roman"/>
              <a:cs typeface="Times New Roman"/>
              <a:sym typeface="Times New Roman"/>
            </a:endParaRPr>
          </a:p>
        </p:txBody>
      </p:sp>
      <p:sp>
        <p:nvSpPr>
          <p:cNvPr id="286" name="Google Shape;286;p1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In propositional logic (PL) an user defines a set of propositional symbols, like </a:t>
            </a:r>
            <a:r>
              <a:rPr i="1" lang="en-US">
                <a:solidFill>
                  <a:schemeClr val="dk1"/>
                </a:solidFill>
                <a:latin typeface="Times New Roman"/>
                <a:ea typeface="Times New Roman"/>
                <a:cs typeface="Times New Roman"/>
                <a:sym typeface="Times New Roman"/>
              </a:rPr>
              <a:t>P </a:t>
            </a:r>
            <a:r>
              <a:rPr lang="en-US">
                <a:solidFill>
                  <a:schemeClr val="dk1"/>
                </a:solidFill>
                <a:latin typeface="Times New Roman"/>
                <a:ea typeface="Times New Roman"/>
                <a:cs typeface="Times New Roman"/>
                <a:sym typeface="Times New Roman"/>
              </a:rPr>
              <a:t>and </a:t>
            </a:r>
            <a:r>
              <a:rPr i="1" lang="en-US">
                <a:solidFill>
                  <a:schemeClr val="dk1"/>
                </a:solidFill>
                <a:latin typeface="Times New Roman"/>
                <a:ea typeface="Times New Roman"/>
                <a:cs typeface="Times New Roman"/>
                <a:sym typeface="Times New Roman"/>
              </a:rPr>
              <a:t>Q</a:t>
            </a:r>
            <a:r>
              <a:rPr lang="en-US">
                <a:solidFill>
                  <a:schemeClr val="dk1"/>
                </a:solidFill>
                <a:latin typeface="Times New Roman"/>
                <a:ea typeface="Times New Roman"/>
                <a:cs typeface="Times New Roman"/>
                <a:sym typeface="Times New Roman"/>
              </a:rPr>
              <a:t>. User defines the semantics of each of these symbols. For example, </a:t>
            </a:r>
            <a:endParaRPr/>
          </a:p>
          <a:p>
            <a:pPr indent="-182880" lvl="1" marL="384048" rtl="0" algn="l">
              <a:lnSpc>
                <a:spcPct val="90000"/>
              </a:lnSpc>
              <a:spcBef>
                <a:spcPts val="400"/>
              </a:spcBef>
              <a:spcAft>
                <a:spcPts val="0"/>
              </a:spcAft>
              <a:buSzPts val="2000"/>
              <a:buChar char="◦"/>
            </a:pPr>
            <a:r>
              <a:rPr lang="en-US" sz="2000">
                <a:solidFill>
                  <a:schemeClr val="dk1"/>
                </a:solidFill>
                <a:latin typeface="Times New Roman"/>
                <a:ea typeface="Times New Roman"/>
                <a:cs typeface="Times New Roman"/>
                <a:sym typeface="Times New Roman"/>
              </a:rPr>
              <a:t> </a:t>
            </a:r>
            <a:r>
              <a:rPr lang="en-US">
                <a:solidFill>
                  <a:schemeClr val="dk1"/>
                </a:solidFill>
                <a:latin typeface="Times New Roman"/>
                <a:ea typeface="Times New Roman"/>
                <a:cs typeface="Times New Roman"/>
                <a:sym typeface="Times New Roman"/>
              </a:rPr>
              <a:t>P means "It is hot" </a:t>
            </a:r>
            <a:endParaRPr/>
          </a:p>
          <a:p>
            <a:pPr indent="-182880" lvl="1" marL="384048" rtl="0" algn="l">
              <a:lnSpc>
                <a:spcPct val="90000"/>
              </a:lnSpc>
              <a:spcBef>
                <a:spcPts val="600"/>
              </a:spcBef>
              <a:spcAft>
                <a:spcPts val="0"/>
              </a:spcAft>
              <a:buSzPts val="2000"/>
              <a:buChar char="◦"/>
            </a:pPr>
            <a:r>
              <a:rPr lang="en-US" sz="2000">
                <a:solidFill>
                  <a:schemeClr val="dk1"/>
                </a:solidFill>
                <a:latin typeface="Times New Roman"/>
                <a:ea typeface="Times New Roman"/>
                <a:cs typeface="Times New Roman"/>
                <a:sym typeface="Times New Roman"/>
              </a:rPr>
              <a:t> </a:t>
            </a:r>
            <a:r>
              <a:rPr lang="en-US">
                <a:solidFill>
                  <a:schemeClr val="dk1"/>
                </a:solidFill>
                <a:latin typeface="Times New Roman"/>
                <a:ea typeface="Times New Roman"/>
                <a:cs typeface="Times New Roman"/>
                <a:sym typeface="Times New Roman"/>
              </a:rPr>
              <a:t>Q means "It is humid" </a:t>
            </a:r>
            <a:endParaRPr/>
          </a:p>
          <a:p>
            <a:pPr indent="-182880" lvl="1" marL="384048" rtl="0" algn="l">
              <a:lnSpc>
                <a:spcPct val="90000"/>
              </a:lnSpc>
              <a:spcBef>
                <a:spcPts val="600"/>
              </a:spcBef>
              <a:spcAft>
                <a:spcPts val="0"/>
              </a:spcAft>
              <a:buSzPts val="2000"/>
              <a:buChar char="◦"/>
            </a:pPr>
            <a:r>
              <a:rPr lang="en-US" sz="2000">
                <a:solidFill>
                  <a:schemeClr val="dk1"/>
                </a:solidFill>
                <a:latin typeface="Times New Roman"/>
                <a:ea typeface="Times New Roman"/>
                <a:cs typeface="Times New Roman"/>
                <a:sym typeface="Times New Roman"/>
              </a:rPr>
              <a:t> </a:t>
            </a:r>
            <a:r>
              <a:rPr lang="en-US">
                <a:solidFill>
                  <a:schemeClr val="dk1"/>
                </a:solidFill>
                <a:latin typeface="Times New Roman"/>
                <a:ea typeface="Times New Roman"/>
                <a:cs typeface="Times New Roman"/>
                <a:sym typeface="Times New Roman"/>
              </a:rPr>
              <a:t>R means "It is raining" </a:t>
            </a:r>
            <a:endParaRPr/>
          </a:p>
          <a:p>
            <a:pPr indent="0" lvl="0" marL="91440" rtl="0" algn="l">
              <a:lnSpc>
                <a:spcPct val="90000"/>
              </a:lnSpc>
              <a:spcBef>
                <a:spcPts val="1600"/>
              </a:spcBef>
              <a:spcAft>
                <a:spcPts val="0"/>
              </a:spcAft>
              <a:buSzPts val="2000"/>
              <a:buNone/>
            </a:pPr>
            <a:r>
              <a:t/>
            </a:r>
            <a:endParaRPr>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Examples of PL sentences: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o (P ^ Q) =&gt; R (here meaning "If it is hot and humid, then it is raining")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o Q =&gt; P (here meaning "If it is humid, then it is hot")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o Q (here meaning "It is humid.") </a:t>
            </a:r>
            <a:endParaRPr/>
          </a:p>
          <a:p>
            <a:pPr indent="0" lvl="0" marL="91440" rtl="0" algn="l">
              <a:lnSpc>
                <a:spcPct val="90000"/>
              </a:lnSpc>
              <a:spcBef>
                <a:spcPts val="1400"/>
              </a:spcBef>
              <a:spcAft>
                <a:spcPts val="0"/>
              </a:spcAft>
              <a:buSzPts val="2000"/>
              <a:buNone/>
            </a:pPr>
            <a:r>
              <a:t/>
            </a:r>
            <a:endParaRPr/>
          </a:p>
        </p:txBody>
      </p:sp>
      <p:sp>
        <p:nvSpPr>
          <p:cNvPr id="287" name="Google Shape;287;p1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88" name="Google Shape;288;p1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89" name="Google Shape;289;p1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90" name="Google Shape;290;p17"/>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Truth Table </a:t>
            </a:r>
            <a:endParaRPr b="1">
              <a:solidFill>
                <a:schemeClr val="dk1"/>
              </a:solidFill>
              <a:latin typeface="Times New Roman"/>
              <a:ea typeface="Times New Roman"/>
              <a:cs typeface="Times New Roman"/>
              <a:sym typeface="Times New Roman"/>
            </a:endParaRPr>
          </a:p>
        </p:txBody>
      </p:sp>
      <p:pic>
        <p:nvPicPr>
          <p:cNvPr id="296" name="Google Shape;296;p18"/>
          <p:cNvPicPr preferRelativeResize="0"/>
          <p:nvPr>
            <p:ph idx="1" type="body"/>
          </p:nvPr>
        </p:nvPicPr>
        <p:blipFill rotWithShape="1">
          <a:blip r:embed="rId3">
            <a:alphaModFix/>
          </a:blip>
          <a:srcRect b="0" l="0" r="0" t="0"/>
          <a:stretch/>
        </p:blipFill>
        <p:spPr>
          <a:xfrm>
            <a:off x="2112083" y="2225273"/>
            <a:ext cx="8028159" cy="3264704"/>
          </a:xfrm>
          <a:prstGeom prst="rect">
            <a:avLst/>
          </a:prstGeom>
          <a:noFill/>
          <a:ln>
            <a:noFill/>
          </a:ln>
        </p:spPr>
      </p:pic>
      <p:sp>
        <p:nvSpPr>
          <p:cNvPr id="297" name="Google Shape;297;p1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98" name="Google Shape;298;p1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99" name="Google Shape;299;p1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00" name="Google Shape;300;p18"/>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Autofit/>
          </a:bodyPr>
          <a:lstStyle/>
          <a:p>
            <a:pPr indent="0" lvl="0" marL="0" rtl="0" algn="ctr">
              <a:lnSpc>
                <a:spcPct val="85000"/>
              </a:lnSpc>
              <a:spcBef>
                <a:spcPts val="0"/>
              </a:spcBef>
              <a:spcAft>
                <a:spcPts val="0"/>
              </a:spcAft>
              <a:buClr>
                <a:schemeClr val="dk1"/>
              </a:buClr>
              <a:buSzPts val="3600"/>
              <a:buFont typeface="Times New Roman"/>
              <a:buNone/>
            </a:pPr>
            <a:r>
              <a:rPr b="1" lang="en-US" sz="3600">
                <a:solidFill>
                  <a:schemeClr val="dk1"/>
                </a:solidFill>
                <a:latin typeface="Times New Roman"/>
                <a:ea typeface="Times New Roman"/>
                <a:cs typeface="Times New Roman"/>
                <a:sym typeface="Times New Roman"/>
              </a:rPr>
              <a:t>Inference rules in Propositional logic</a:t>
            </a:r>
            <a:br>
              <a:rPr lang="en-US" sz="3600">
                <a:solidFill>
                  <a:schemeClr val="dk1"/>
                </a:solidFill>
                <a:latin typeface="Times New Roman"/>
                <a:ea typeface="Times New Roman"/>
                <a:cs typeface="Times New Roman"/>
                <a:sym typeface="Times New Roman"/>
              </a:rPr>
            </a:br>
            <a:endParaRPr sz="3600">
              <a:latin typeface="Times New Roman"/>
              <a:ea typeface="Times New Roman"/>
              <a:cs typeface="Times New Roman"/>
              <a:sym typeface="Times New Roman"/>
            </a:endParaRPr>
          </a:p>
        </p:txBody>
      </p:sp>
      <p:sp>
        <p:nvSpPr>
          <p:cNvPr id="306" name="Google Shape;306;p1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1. Idempotent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P ==&gt; P</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P ==&gt; P</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2. Commutative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==&gt; Q ˄ P</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==&gt; Q ˅ P</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3.Associative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 R) ==&gt; (P ˄ Q) ˄ R</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 R) ==&gt; (P ˅ Q) ˅ R</a:t>
            </a:r>
            <a:endParaRPr/>
          </a:p>
          <a:p>
            <a:pPr indent="0" lvl="0" marL="91440" rtl="0" algn="l">
              <a:lnSpc>
                <a:spcPct val="90000"/>
              </a:lnSpc>
              <a:spcBef>
                <a:spcPts val="1400"/>
              </a:spcBef>
              <a:spcAft>
                <a:spcPts val="0"/>
              </a:spcAft>
              <a:buSzPts val="2000"/>
              <a:buNone/>
            </a:pPr>
            <a:r>
              <a:t/>
            </a:r>
            <a:endParaRPr/>
          </a:p>
        </p:txBody>
      </p:sp>
      <p:sp>
        <p:nvSpPr>
          <p:cNvPr id="307" name="Google Shape;307;p1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08" name="Google Shape;308;p1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09" name="Google Shape;309;p1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10" name="Google Shape;310;p1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
        <p:nvSpPr>
          <p:cNvPr id="123" name="Google Shape;123;p2"/>
          <p:cNvSpPr txBox="1"/>
          <p:nvPr>
            <p:ph type="title"/>
          </p:nvPr>
        </p:nvSpPr>
        <p:spPr>
          <a:xfrm>
            <a:off x="1097280" y="1126148"/>
            <a:ext cx="10172901" cy="505561"/>
          </a:xfrm>
          <a:prstGeom prst="rect">
            <a:avLst/>
          </a:prstGeom>
          <a:noFill/>
          <a:ln>
            <a:noFill/>
          </a:ln>
        </p:spPr>
        <p:txBody>
          <a:bodyPr anchorCtr="0" anchor="b" bIns="45700" lIns="91425" spcFirstLastPara="1" rIns="91425" wrap="square" tIns="45700">
            <a:noAutofit/>
          </a:bodyPr>
          <a:lstStyle/>
          <a:p>
            <a:pPr indent="0" lvl="0" marL="0" rtl="0" algn="ctr">
              <a:lnSpc>
                <a:spcPct val="85000"/>
              </a:lnSpc>
              <a:spcBef>
                <a:spcPts val="0"/>
              </a:spcBef>
              <a:spcAft>
                <a:spcPts val="0"/>
              </a:spcAft>
              <a:buClr>
                <a:schemeClr val="dk1"/>
              </a:buClr>
              <a:buSzPts val="2800"/>
              <a:buFont typeface="Arial"/>
              <a:buNone/>
            </a:pPr>
            <a:r>
              <a:rPr b="1" lang="en-US" sz="2800">
                <a:solidFill>
                  <a:schemeClr val="dk1"/>
                </a:solidFill>
                <a:latin typeface="Arial"/>
                <a:ea typeface="Arial"/>
                <a:cs typeface="Arial"/>
                <a:sym typeface="Arial"/>
              </a:rPr>
              <a:t>CS 332 Artificial Intelligence</a:t>
            </a:r>
            <a:endParaRPr b="1" sz="2800">
              <a:solidFill>
                <a:schemeClr val="dk1"/>
              </a:solidFill>
              <a:latin typeface="Arial"/>
              <a:ea typeface="Arial"/>
              <a:cs typeface="Arial"/>
              <a:sym typeface="Arial"/>
            </a:endParaRPr>
          </a:p>
        </p:txBody>
      </p:sp>
      <p:sp>
        <p:nvSpPr>
          <p:cNvPr id="124" name="Google Shape;124;p2"/>
          <p:cNvSpPr txBox="1"/>
          <p:nvPr>
            <p:ph idx="1" type="body"/>
          </p:nvPr>
        </p:nvSpPr>
        <p:spPr>
          <a:xfrm>
            <a:off x="1097280" y="1701800"/>
            <a:ext cx="10058400" cy="4641850"/>
          </a:xfrm>
          <a:prstGeom prst="rect">
            <a:avLst/>
          </a:prstGeom>
          <a:noFill/>
          <a:ln>
            <a:noFill/>
          </a:ln>
        </p:spPr>
        <p:txBody>
          <a:bodyPr anchorCtr="0" anchor="t" bIns="45700" lIns="0" spcFirstLastPara="1" rIns="0" wrap="square" tIns="45700">
            <a:normAutofit/>
          </a:bodyPr>
          <a:lstStyle/>
          <a:p>
            <a:pPr indent="-78740" lvl="0" marL="91440" rtl="0" algn="l">
              <a:lnSpc>
                <a:spcPct val="90000"/>
              </a:lnSpc>
              <a:spcBef>
                <a:spcPts val="0"/>
              </a:spcBef>
              <a:spcAft>
                <a:spcPts val="0"/>
              </a:spcAft>
              <a:buSzPts val="200"/>
              <a:buNone/>
            </a:pPr>
            <a:r>
              <a:t/>
            </a:r>
            <a:endParaRPr b="1" sz="200">
              <a:latin typeface="Arial"/>
              <a:ea typeface="Arial"/>
              <a:cs typeface="Arial"/>
              <a:sym typeface="Arial"/>
            </a:endParaRPr>
          </a:p>
          <a:p>
            <a:pPr indent="0" lvl="0" marL="0" rtl="0" algn="l">
              <a:lnSpc>
                <a:spcPct val="100000"/>
              </a:lnSpc>
              <a:spcBef>
                <a:spcPts val="200"/>
              </a:spcBef>
              <a:spcAft>
                <a:spcPts val="0"/>
              </a:spcAft>
              <a:buSzPts val="1800"/>
              <a:buNone/>
            </a:pPr>
            <a:r>
              <a:rPr b="1" lang="en-US" sz="1800">
                <a:solidFill>
                  <a:schemeClr val="dk1"/>
                </a:solidFill>
                <a:latin typeface="Arial"/>
                <a:ea typeface="Arial"/>
                <a:cs typeface="Arial"/>
                <a:sym typeface="Arial"/>
              </a:rPr>
              <a:t>Teaching Scheme				Credits: 2 + 1 = 3</a:t>
            </a:r>
            <a:endParaRPr/>
          </a:p>
          <a:p>
            <a:pPr indent="0" lvl="0" marL="0" rtl="0" algn="l">
              <a:lnSpc>
                <a:spcPct val="110000"/>
              </a:lnSpc>
              <a:spcBef>
                <a:spcPts val="0"/>
              </a:spcBef>
              <a:spcAft>
                <a:spcPts val="0"/>
              </a:spcAft>
              <a:buSzPts val="2000"/>
              <a:buNone/>
            </a:pPr>
            <a:r>
              <a:rPr b="1" lang="en-US">
                <a:solidFill>
                  <a:schemeClr val="dk1"/>
                </a:solidFill>
              </a:rPr>
              <a:t> Theory: 4</a:t>
            </a:r>
            <a:r>
              <a:rPr lang="en-US">
                <a:solidFill>
                  <a:schemeClr val="dk1"/>
                </a:solidFill>
              </a:rPr>
              <a:t> Hrs / Week 	</a:t>
            </a:r>
            <a:r>
              <a:rPr lang="en-US">
                <a:solidFill>
                  <a:schemeClr val="dk1"/>
                </a:solidFill>
                <a:latin typeface="Arial"/>
                <a:ea typeface="Arial"/>
                <a:cs typeface="Arial"/>
                <a:sym typeface="Arial"/>
              </a:rPr>
              <a:t>			</a:t>
            </a:r>
            <a:r>
              <a:rPr b="1" lang="en-US">
                <a:solidFill>
                  <a:schemeClr val="dk1"/>
                </a:solidFill>
              </a:rPr>
              <a:t>Practical: </a:t>
            </a:r>
            <a:r>
              <a:rPr lang="en-US">
                <a:solidFill>
                  <a:schemeClr val="dk1"/>
                </a:solidFill>
              </a:rPr>
              <a:t>2 Hrs / Week</a:t>
            </a:r>
            <a:endParaRPr>
              <a:solidFill>
                <a:schemeClr val="dk1"/>
              </a:solidFill>
              <a:latin typeface="Arial"/>
              <a:ea typeface="Arial"/>
              <a:cs typeface="Arial"/>
              <a:sym typeface="Arial"/>
            </a:endParaRPr>
          </a:p>
          <a:p>
            <a:pPr indent="-91440" lvl="0" marL="91440" rtl="0" algn="l">
              <a:lnSpc>
                <a:spcPct val="100000"/>
              </a:lnSpc>
              <a:spcBef>
                <a:spcPts val="600"/>
              </a:spcBef>
              <a:spcAft>
                <a:spcPts val="0"/>
              </a:spcAft>
              <a:buSzPts val="1800"/>
              <a:buChar char=" "/>
            </a:pPr>
            <a:r>
              <a:rPr b="1" lang="en-US" sz="1800">
                <a:solidFill>
                  <a:schemeClr val="dk1"/>
                </a:solidFill>
                <a:latin typeface="Arial"/>
                <a:ea typeface="Arial"/>
                <a:cs typeface="Arial"/>
                <a:sym typeface="Arial"/>
              </a:rPr>
              <a:t>Course Objectives:</a:t>
            </a:r>
            <a:endParaRPr sz="1800">
              <a:solidFill>
                <a:schemeClr val="dk1"/>
              </a:solidFill>
            </a:endParaRPr>
          </a:p>
          <a:p>
            <a:pPr indent="-342900" lvl="0" marL="342900" rtl="0" algn="l">
              <a:lnSpc>
                <a:spcPct val="90000"/>
              </a:lnSpc>
              <a:spcBef>
                <a:spcPts val="1800"/>
              </a:spcBef>
              <a:spcAft>
                <a:spcPts val="0"/>
              </a:spcAft>
              <a:buSzPts val="1800"/>
              <a:buFont typeface="Times New Roman"/>
              <a:buAutoNum type="arabicParenR"/>
            </a:pPr>
            <a:r>
              <a:rPr lang="en-US" sz="1800">
                <a:solidFill>
                  <a:schemeClr val="dk1"/>
                </a:solidFill>
              </a:rPr>
              <a:t>To understand the concept of Artificial Intelligence (AI) </a:t>
            </a:r>
            <a:endParaRPr/>
          </a:p>
          <a:p>
            <a:pPr indent="-342900" lvl="0" marL="342900" rtl="0" algn="l">
              <a:lnSpc>
                <a:spcPct val="90000"/>
              </a:lnSpc>
              <a:spcBef>
                <a:spcPts val="1400"/>
              </a:spcBef>
              <a:spcAft>
                <a:spcPts val="0"/>
              </a:spcAft>
              <a:buSzPts val="1800"/>
              <a:buFont typeface="Times New Roman"/>
              <a:buAutoNum type="arabicParenR"/>
            </a:pPr>
            <a:r>
              <a:rPr lang="en-US" sz="1800">
                <a:solidFill>
                  <a:schemeClr val="dk1"/>
                </a:solidFill>
              </a:rPr>
              <a:t>To learn various peculiar search strategies for AI </a:t>
            </a:r>
            <a:endParaRPr/>
          </a:p>
          <a:p>
            <a:pPr indent="-342900" lvl="0" marL="342900" rtl="0" algn="l">
              <a:lnSpc>
                <a:spcPct val="90000"/>
              </a:lnSpc>
              <a:spcBef>
                <a:spcPts val="1400"/>
              </a:spcBef>
              <a:spcAft>
                <a:spcPts val="0"/>
              </a:spcAft>
              <a:buSzPts val="1800"/>
              <a:buFont typeface="Times New Roman"/>
              <a:buAutoNum type="arabicParenR"/>
            </a:pPr>
            <a:r>
              <a:rPr lang="en-US" sz="1800">
                <a:solidFill>
                  <a:schemeClr val="dk1"/>
                </a:solidFill>
              </a:rPr>
              <a:t>To develop a mind to solve real world problems unconventionally with optimality </a:t>
            </a:r>
            <a:endParaRPr/>
          </a:p>
          <a:p>
            <a:pPr indent="-91440" lvl="0" marL="91440" rtl="0" algn="l">
              <a:lnSpc>
                <a:spcPct val="150000"/>
              </a:lnSpc>
              <a:spcBef>
                <a:spcPts val="800"/>
              </a:spcBef>
              <a:spcAft>
                <a:spcPts val="0"/>
              </a:spcAft>
              <a:buSzPts val="1800"/>
              <a:buChar char=" "/>
            </a:pPr>
            <a:r>
              <a:rPr b="1" lang="en-US" sz="1800">
                <a:solidFill>
                  <a:schemeClr val="dk1"/>
                </a:solidFill>
                <a:latin typeface="Arial"/>
                <a:ea typeface="Arial"/>
                <a:cs typeface="Arial"/>
                <a:sym typeface="Arial"/>
              </a:rPr>
              <a:t>Course Outcomes:</a:t>
            </a:r>
            <a:endParaRPr/>
          </a:p>
          <a:p>
            <a:pPr indent="-457200" lvl="0" marL="457200" rtl="0" algn="l">
              <a:lnSpc>
                <a:spcPct val="90000"/>
              </a:lnSpc>
              <a:spcBef>
                <a:spcPts val="1800"/>
              </a:spcBef>
              <a:spcAft>
                <a:spcPts val="0"/>
              </a:spcAft>
              <a:buSzPts val="1800"/>
              <a:buFont typeface="Times New Roman"/>
              <a:buAutoNum type="arabicParenR"/>
            </a:pPr>
            <a:r>
              <a:rPr lang="en-US" sz="1800">
                <a:solidFill>
                  <a:schemeClr val="dk1"/>
                </a:solidFill>
              </a:rPr>
              <a:t>Identify and apply suitable Intelligent agents for various AI applications </a:t>
            </a:r>
            <a:endParaRPr/>
          </a:p>
          <a:p>
            <a:pPr indent="-457200" lvl="0" marL="457200" rtl="0" algn="l">
              <a:lnSpc>
                <a:spcPct val="90000"/>
              </a:lnSpc>
              <a:spcBef>
                <a:spcPts val="1400"/>
              </a:spcBef>
              <a:spcAft>
                <a:spcPts val="0"/>
              </a:spcAft>
              <a:buSzPts val="1800"/>
              <a:buFont typeface="Times New Roman"/>
              <a:buAutoNum type="arabicParenR"/>
            </a:pPr>
            <a:r>
              <a:rPr lang="en-US" sz="1800">
                <a:solidFill>
                  <a:schemeClr val="dk1"/>
                </a:solidFill>
              </a:rPr>
              <a:t>Design smart system using different informed search / uninformed search or heuristic approaches. </a:t>
            </a:r>
            <a:endParaRPr/>
          </a:p>
          <a:p>
            <a:pPr indent="-457200" lvl="0" marL="457200" rtl="0" algn="l">
              <a:lnSpc>
                <a:spcPct val="90000"/>
              </a:lnSpc>
              <a:spcBef>
                <a:spcPts val="1400"/>
              </a:spcBef>
              <a:spcAft>
                <a:spcPts val="0"/>
              </a:spcAft>
              <a:buSzPts val="1800"/>
              <a:buFont typeface="Times New Roman"/>
              <a:buAutoNum type="arabicParenR"/>
            </a:pPr>
            <a:r>
              <a:rPr lang="en-US" sz="1800">
                <a:solidFill>
                  <a:schemeClr val="dk1"/>
                </a:solidFill>
              </a:rPr>
              <a:t>Identify knowledge associated and represent it by ontological engineering to plan a strategy to solve given problem. </a:t>
            </a:r>
            <a:endParaRPr/>
          </a:p>
          <a:p>
            <a:pPr indent="-336550" lvl="1" marL="749808" rtl="0" algn="l">
              <a:lnSpc>
                <a:spcPct val="90000"/>
              </a:lnSpc>
              <a:spcBef>
                <a:spcPts val="400"/>
              </a:spcBef>
              <a:spcAft>
                <a:spcPts val="0"/>
              </a:spcAft>
              <a:buClr>
                <a:srgbClr val="3F3F3F"/>
              </a:buClr>
              <a:buSzPts val="1900"/>
              <a:buFont typeface="Times New Roman"/>
              <a:buNone/>
            </a:pPr>
            <a:r>
              <a:t/>
            </a:r>
            <a:endParaRPr sz="1900">
              <a:latin typeface="Arial"/>
              <a:ea typeface="Arial"/>
              <a:cs typeface="Arial"/>
              <a:sym typeface="Arial"/>
            </a:endParaRPr>
          </a:p>
        </p:txBody>
      </p:sp>
      <p:sp>
        <p:nvSpPr>
          <p:cNvPr id="125" name="Google Shape;125;p2"/>
          <p:cNvSpPr txBox="1"/>
          <p:nvPr>
            <p:ph idx="10" type="dt"/>
          </p:nvPr>
        </p:nvSpPr>
        <p:spPr>
          <a:xfrm>
            <a:off x="762000" y="6459784"/>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2/14/2020</a:t>
            </a:r>
            <a:endParaRPr b="1" sz="1050">
              <a:solidFill>
                <a:schemeClr val="dk1"/>
              </a:solidFill>
              <a:latin typeface="Times New Roman"/>
              <a:ea typeface="Times New Roman"/>
              <a:cs typeface="Times New Roman"/>
              <a:sym typeface="Times New Roman"/>
            </a:endParaRPr>
          </a:p>
        </p:txBody>
      </p:sp>
      <p:sp>
        <p:nvSpPr>
          <p:cNvPr id="126" name="Google Shape;126;p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27" name="Google Shape;127;p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b="1">
              <a:solidFill>
                <a:schemeClr val="dk1"/>
              </a:solidFill>
              <a:latin typeface="Times New Roman"/>
              <a:ea typeface="Times New Roman"/>
              <a:cs typeface="Times New Roman"/>
              <a:sym typeface="Times New Roman"/>
            </a:endParaRPr>
          </a:p>
        </p:txBody>
      </p:sp>
      <p:sp>
        <p:nvSpPr>
          <p:cNvPr id="316" name="Google Shape;316;p20"/>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4. Distributive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 R) ==&gt; (P ˅ Q) ˄ (P ˅ R)</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(Q ˅ R) ==&gt; (P ˄ Q) ˅ (P ˄ R)</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5. De-Morgan’s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ך(P ˅ Q) ==&gt; ךP ˄ ךQ</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ך (P ˄ Q) ==&gt; ך P ˅ ךQ</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6. Implication elimination:</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Q =&gt; ךP ˅ Q</a:t>
            </a:r>
            <a:endParaRPr>
              <a:solidFill>
                <a:schemeClr val="dk1"/>
              </a:solidFill>
            </a:endParaRPr>
          </a:p>
        </p:txBody>
      </p:sp>
      <p:sp>
        <p:nvSpPr>
          <p:cNvPr id="317" name="Google Shape;317;p2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18" name="Google Shape;318;p2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19" name="Google Shape;319;p2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20" name="Google Shape;320;p2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a:p>
        </p:txBody>
      </p:sp>
      <p:sp>
        <p:nvSpPr>
          <p:cNvPr id="326" name="Google Shape;326;p2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7. Bidirectional Implication elimination:</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 P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Q ) ==&gt; ( P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Q ) ˄ (Q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P)</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8. Contrapositive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Q =&gt; ךP </a:t>
            </a:r>
            <a:r>
              <a:rPr lang="en-US">
                <a:solidFill>
                  <a:schemeClr val="dk1"/>
                </a:solidFill>
                <a:latin typeface="Noto Sans Symbols"/>
                <a:ea typeface="Noto Sans Symbols"/>
                <a:cs typeface="Noto Sans Symbols"/>
                <a:sym typeface="Noto Sans Symbols"/>
              </a:rPr>
              <a:t>🡪 </a:t>
            </a:r>
            <a:r>
              <a:rPr b="1" lang="en-US">
                <a:solidFill>
                  <a:schemeClr val="dk1"/>
                </a:solidFill>
                <a:latin typeface="Times New Roman"/>
                <a:ea typeface="Times New Roman"/>
                <a:cs typeface="Times New Roman"/>
                <a:sym typeface="Times New Roman"/>
              </a:rPr>
              <a:t>ךQ</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9. Double Negation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ך )ך P) =&gt; P</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10. </a:t>
            </a:r>
            <a:r>
              <a:rPr lang="en-US">
                <a:solidFill>
                  <a:schemeClr val="dk1"/>
                </a:solidFill>
                <a:latin typeface="Times New Roman"/>
                <a:ea typeface="Times New Roman"/>
                <a:cs typeface="Times New Roman"/>
                <a:sym typeface="Times New Roman"/>
              </a:rPr>
              <a:t>Absorption Rule:</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 P ˄ Q) =&gt; P</a:t>
            </a:r>
            <a:endParaRPr/>
          </a:p>
          <a:p>
            <a:pPr indent="-91440" lvl="0" marL="91440" rtl="0" algn="l">
              <a:lnSpc>
                <a:spcPct val="90000"/>
              </a:lnSpc>
              <a:spcBef>
                <a:spcPts val="1400"/>
              </a:spcBef>
              <a:spcAft>
                <a:spcPts val="0"/>
              </a:spcAft>
              <a:buSzPts val="2000"/>
              <a:buChar char=" "/>
            </a:pPr>
            <a:r>
              <a:rPr b="1" lang="en-US">
                <a:solidFill>
                  <a:schemeClr val="dk1"/>
                </a:solidFill>
                <a:latin typeface="Times New Roman"/>
                <a:ea typeface="Times New Roman"/>
                <a:cs typeface="Times New Roman"/>
                <a:sym typeface="Times New Roman"/>
              </a:rPr>
              <a:t>P ˄ ( P ˅ Q) =&gt; P</a:t>
            </a:r>
            <a:endParaRPr>
              <a:solidFill>
                <a:schemeClr val="dk1"/>
              </a:solidFill>
            </a:endParaRPr>
          </a:p>
        </p:txBody>
      </p:sp>
      <p:sp>
        <p:nvSpPr>
          <p:cNvPr id="327" name="Google Shape;327;p2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28" name="Google Shape;328;p2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29" name="Google Shape;329;p2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30" name="Google Shape;330;p2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2"/>
          <p:cNvPicPr preferRelativeResize="0"/>
          <p:nvPr/>
        </p:nvPicPr>
        <p:blipFill rotWithShape="1">
          <a:blip r:embed="rId3">
            <a:alphaModFix/>
          </a:blip>
          <a:srcRect b="0" l="0" r="0" t="0"/>
          <a:stretch/>
        </p:blipFill>
        <p:spPr>
          <a:xfrm>
            <a:off x="1599917" y="2345328"/>
            <a:ext cx="8799513" cy="3378200"/>
          </a:xfrm>
          <a:prstGeom prst="rect">
            <a:avLst/>
          </a:prstGeom>
          <a:noFill/>
          <a:ln>
            <a:noFill/>
          </a:ln>
        </p:spPr>
      </p:pic>
      <p:sp>
        <p:nvSpPr>
          <p:cNvPr id="336" name="Google Shape;336;p2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¬P∨Q and P→Q</a:t>
            </a:r>
            <a:endParaRPr b="1" sz="4000">
              <a:solidFill>
                <a:schemeClr val="dk1"/>
              </a:solidFill>
            </a:endParaRPr>
          </a:p>
        </p:txBody>
      </p:sp>
      <p:sp>
        <p:nvSpPr>
          <p:cNvPr id="337" name="Google Shape;337;p2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38" name="Google Shape;338;p2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39" name="Google Shape;339;p2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40" name="Google Shape;340;p22"/>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        </a:t>
            </a:r>
            <a:endParaRPr/>
          </a:p>
        </p:txBody>
      </p:sp>
      <p:sp>
        <p:nvSpPr>
          <p:cNvPr id="346" name="Google Shape;346;p2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Example: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“I will get wet if it rains and I go out of the house”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Let Propositions be: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W : “I will get wet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R : “it rains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S : “I go out of the house”</a:t>
            </a:r>
            <a:endParaRPr/>
          </a:p>
          <a:p>
            <a:pPr indent="-91440" lvl="0" marL="91440" rtl="0" algn="l">
              <a:lnSpc>
                <a:spcPct val="90000"/>
              </a:lnSpc>
              <a:spcBef>
                <a:spcPts val="1400"/>
              </a:spcBef>
              <a:spcAft>
                <a:spcPts val="0"/>
              </a:spcAft>
              <a:buSzPts val="1800"/>
              <a:buChar char=" "/>
            </a:pPr>
            <a:r>
              <a:rPr lang="en-US" sz="1800">
                <a:solidFill>
                  <a:schemeClr val="dk1"/>
                </a:solidFill>
                <a:latin typeface="Arimo"/>
                <a:ea typeface="Arimo"/>
                <a:cs typeface="Arimo"/>
                <a:sym typeface="Arimo"/>
              </a:rPr>
              <a:t>(S </a:t>
            </a:r>
            <a:r>
              <a:rPr b="1" lang="en-US" sz="1800">
                <a:solidFill>
                  <a:schemeClr val="dk1"/>
                </a:solidFill>
                <a:latin typeface="Times New Roman"/>
                <a:ea typeface="Times New Roman"/>
                <a:cs typeface="Times New Roman"/>
                <a:sym typeface="Times New Roman"/>
              </a:rPr>
              <a:t>˄ </a:t>
            </a:r>
            <a:r>
              <a:rPr lang="en-US" sz="1800">
                <a:solidFill>
                  <a:schemeClr val="dk1"/>
                </a:solidFill>
                <a:latin typeface="Arimo"/>
                <a:ea typeface="Arimo"/>
                <a:cs typeface="Arimo"/>
                <a:sym typeface="Arimo"/>
              </a:rPr>
              <a:t>R) 🡪</a:t>
            </a:r>
            <a:r>
              <a:rPr lang="en-US" sz="1800">
                <a:solidFill>
                  <a:schemeClr val="dk1"/>
                </a:solidFill>
                <a:latin typeface="Noto Sans Symbols"/>
                <a:ea typeface="Noto Sans Symbols"/>
                <a:cs typeface="Noto Sans Symbols"/>
                <a:sym typeface="Noto Sans Symbols"/>
              </a:rPr>
              <a:t> </a:t>
            </a:r>
            <a:r>
              <a:rPr lang="en-US" sz="1800">
                <a:solidFill>
                  <a:schemeClr val="dk1"/>
                </a:solidFill>
                <a:latin typeface="Arimo"/>
                <a:ea typeface="Arimo"/>
                <a:cs typeface="Arimo"/>
                <a:sym typeface="Arimo"/>
              </a:rPr>
              <a:t>W</a:t>
            </a:r>
            <a:endParaRPr/>
          </a:p>
          <a:p>
            <a:pPr indent="0" lvl="0" marL="91440" rtl="0" algn="l">
              <a:lnSpc>
                <a:spcPct val="90000"/>
              </a:lnSpc>
              <a:spcBef>
                <a:spcPts val="1400"/>
              </a:spcBef>
              <a:spcAft>
                <a:spcPts val="0"/>
              </a:spcAft>
              <a:buSzPts val="2000"/>
              <a:buNone/>
            </a:pPr>
            <a:r>
              <a:t/>
            </a:r>
            <a:endParaRPr/>
          </a:p>
        </p:txBody>
      </p:sp>
      <p:sp>
        <p:nvSpPr>
          <p:cNvPr id="347" name="Google Shape;347;p2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48" name="Google Shape;348;p2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49" name="Google Shape;349;p2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50" name="Google Shape;350;p2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351" name="Google Shape;351;p23"/>
          <p:cNvSpPr/>
          <p:nvPr/>
        </p:nvSpPr>
        <p:spPr>
          <a:xfrm>
            <a:off x="4188806" y="832603"/>
            <a:ext cx="413632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Times New Roman"/>
                <a:ea typeface="Times New Roman"/>
                <a:cs typeface="Times New Roman"/>
                <a:sym typeface="Times New Roman"/>
              </a:rPr>
              <a:t>Continued…</a:t>
            </a:r>
            <a:endParaRPr b="0" i="0" sz="4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Pros and cons of propositional logic</a:t>
            </a:r>
            <a:endParaRPr/>
          </a:p>
        </p:txBody>
      </p:sp>
      <p:sp>
        <p:nvSpPr>
          <p:cNvPr id="357" name="Google Shape;357;p24"/>
          <p:cNvSpPr txBox="1"/>
          <p:nvPr>
            <p:ph idx="1" type="body"/>
          </p:nvPr>
        </p:nvSpPr>
        <p:spPr>
          <a:xfrm>
            <a:off x="805218" y="2018731"/>
            <a:ext cx="9596651" cy="5562600"/>
          </a:xfrm>
          <a:prstGeom prst="rect">
            <a:avLst/>
          </a:prstGeom>
          <a:noFill/>
          <a:ln>
            <a:noFill/>
          </a:ln>
        </p:spPr>
        <p:txBody>
          <a:bodyPr anchorCtr="0" anchor="t" bIns="45700" lIns="0" spcFirstLastPara="1" rIns="0" wrap="square" tIns="45700">
            <a:normAutofit/>
          </a:bodyPr>
          <a:lstStyle/>
          <a:p>
            <a:pPr indent="-91440" lvl="0" marL="91440" rtl="0" algn="just">
              <a:lnSpc>
                <a:spcPct val="80000"/>
              </a:lnSpc>
              <a:spcBef>
                <a:spcPts val="0"/>
              </a:spcBef>
              <a:spcAft>
                <a:spcPts val="0"/>
              </a:spcAft>
              <a:buSzPts val="2800"/>
              <a:buFont typeface="Noto Sans Symbols"/>
              <a:buChar char="▪"/>
            </a:pPr>
            <a:r>
              <a:rPr lang="en-US" sz="2800">
                <a:solidFill>
                  <a:schemeClr val="dk1"/>
                </a:solidFill>
                <a:latin typeface="Times New Roman"/>
                <a:ea typeface="Times New Roman"/>
                <a:cs typeface="Times New Roman"/>
                <a:sym typeface="Times New Roman"/>
              </a:rPr>
              <a:t> Propositional logic is declarative</a:t>
            </a:r>
            <a:endParaRPr/>
          </a:p>
          <a:p>
            <a:pPr indent="-91440" lvl="0" marL="91440" rtl="0" algn="just">
              <a:lnSpc>
                <a:spcPct val="80000"/>
              </a:lnSpc>
              <a:spcBef>
                <a:spcPts val="1400"/>
              </a:spcBef>
              <a:spcAft>
                <a:spcPts val="0"/>
              </a:spcAft>
              <a:buSzPts val="2800"/>
              <a:buFont typeface="Noto Sans Symbols"/>
              <a:buChar char="▪"/>
            </a:pPr>
            <a:r>
              <a:rPr lang="en-US" sz="2800">
                <a:solidFill>
                  <a:schemeClr val="dk1"/>
                </a:solidFill>
                <a:latin typeface="Times New Roman"/>
                <a:ea typeface="Times New Roman"/>
                <a:cs typeface="Times New Roman"/>
                <a:sym typeface="Times New Roman"/>
              </a:rPr>
              <a:t> Propositional logic allows partial/disjunctive/negated information</a:t>
            </a:r>
            <a:endParaRPr/>
          </a:p>
          <a:p>
            <a:pPr indent="-91440" lvl="0" marL="91440" rtl="0" algn="just">
              <a:lnSpc>
                <a:spcPct val="80000"/>
              </a:lnSpc>
              <a:spcBef>
                <a:spcPts val="1400"/>
              </a:spcBef>
              <a:spcAft>
                <a:spcPts val="0"/>
              </a:spcAft>
              <a:buSzPts val="2800"/>
              <a:buFont typeface="Noto Sans Symbols"/>
              <a:buChar char="▪"/>
            </a:pPr>
            <a:r>
              <a:rPr lang="en-US" sz="2800">
                <a:solidFill>
                  <a:schemeClr val="dk1"/>
                </a:solidFill>
                <a:latin typeface="Times New Roman"/>
                <a:ea typeface="Times New Roman"/>
                <a:cs typeface="Times New Roman"/>
                <a:sym typeface="Times New Roman"/>
              </a:rPr>
              <a:t> Propositional logic is compositional</a:t>
            </a:r>
            <a:endParaRPr/>
          </a:p>
          <a:p>
            <a:pPr indent="-91440" lvl="0" marL="91440" rtl="0" algn="just">
              <a:lnSpc>
                <a:spcPct val="80000"/>
              </a:lnSpc>
              <a:spcBef>
                <a:spcPts val="1400"/>
              </a:spcBef>
              <a:spcAft>
                <a:spcPts val="0"/>
              </a:spcAft>
              <a:buSzPts val="2800"/>
              <a:buFont typeface="Noto Sans Symbols"/>
              <a:buChar char="▪"/>
            </a:pPr>
            <a:r>
              <a:rPr lang="en-US" sz="2800">
                <a:solidFill>
                  <a:schemeClr val="dk1"/>
                </a:solidFill>
                <a:latin typeface="Times New Roman"/>
                <a:ea typeface="Times New Roman"/>
                <a:cs typeface="Times New Roman"/>
                <a:sym typeface="Times New Roman"/>
              </a:rPr>
              <a:t> Propositional logic has very limited expressive power</a:t>
            </a:r>
            <a:endParaRPr/>
          </a:p>
          <a:p>
            <a:pPr indent="0" lvl="0" marL="91440" rtl="0" algn="just">
              <a:lnSpc>
                <a:spcPct val="80000"/>
              </a:lnSpc>
              <a:spcBef>
                <a:spcPts val="1400"/>
              </a:spcBef>
              <a:spcAft>
                <a:spcPts val="0"/>
              </a:spcAft>
              <a:buSzPts val="2800"/>
              <a:buNone/>
            </a:pPr>
            <a:r>
              <a:t/>
            </a:r>
            <a:endParaRPr sz="2800">
              <a:solidFill>
                <a:schemeClr val="dk1"/>
              </a:solidFill>
              <a:latin typeface="Times New Roman"/>
              <a:ea typeface="Times New Roman"/>
              <a:cs typeface="Times New Roman"/>
              <a:sym typeface="Times New Roman"/>
            </a:endParaRPr>
          </a:p>
          <a:p>
            <a:pPr indent="-68579" lvl="1" marL="384048" rtl="0" algn="just">
              <a:lnSpc>
                <a:spcPct val="80000"/>
              </a:lnSpc>
              <a:spcBef>
                <a:spcPts val="400"/>
              </a:spcBef>
              <a:spcAft>
                <a:spcPts val="0"/>
              </a:spcAft>
              <a:buSzPts val="1800"/>
              <a:buNone/>
            </a:pPr>
            <a:r>
              <a:t/>
            </a:r>
            <a:endParaRPr sz="1800"/>
          </a:p>
        </p:txBody>
      </p:sp>
      <p:sp>
        <p:nvSpPr>
          <p:cNvPr id="358" name="Google Shape;358;p2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59" name="Google Shape;359;p2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60" name="Google Shape;360;p2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61" name="Google Shape;361;p2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25"/>
          <p:cNvSpPr txBox="1"/>
          <p:nvPr>
            <p:ph type="title"/>
          </p:nvPr>
        </p:nvSpPr>
        <p:spPr>
          <a:xfrm>
            <a:off x="1154080" y="328928"/>
            <a:ext cx="10058400" cy="14508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Predicate Logic</a:t>
            </a:r>
            <a:endParaRPr/>
          </a:p>
        </p:txBody>
      </p:sp>
      <p:sp>
        <p:nvSpPr>
          <p:cNvPr id="367" name="Google Shape;367;p25"/>
          <p:cNvSpPr txBox="1"/>
          <p:nvPr>
            <p:ph idx="1" type="body"/>
          </p:nvPr>
        </p:nvSpPr>
        <p:spPr>
          <a:xfrm>
            <a:off x="1097280" y="1686863"/>
            <a:ext cx="10058400" cy="4023360"/>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000"/>
              <a:buFont typeface="Arial"/>
              <a:buChar char="•"/>
            </a:pPr>
            <a:r>
              <a:rPr lang="en-US">
                <a:solidFill>
                  <a:schemeClr val="dk1"/>
                </a:solidFill>
                <a:latin typeface="Times New Roman"/>
                <a:ea typeface="Times New Roman"/>
                <a:cs typeface="Times New Roman"/>
                <a:sym typeface="Times New Roman"/>
              </a:rPr>
              <a:t> Representing simple facts (Preposition)</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“SOCRATES IS A MAN”</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SOCRATESMAN ---------1</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“PLATO IS A MAN”</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PLATOMAN ---------2</a:t>
            </a:r>
            <a:endParaRPr/>
          </a:p>
          <a:p>
            <a:pPr indent="-91440" lvl="0" marL="91440" rtl="0" algn="l">
              <a:lnSpc>
                <a:spcPct val="90000"/>
              </a:lnSpc>
              <a:spcBef>
                <a:spcPts val="1400"/>
              </a:spcBef>
              <a:spcAft>
                <a:spcPts val="0"/>
              </a:spcAft>
              <a:buSzPts val="2000"/>
              <a:buFont typeface="Arial"/>
              <a:buChar char="•"/>
            </a:pPr>
            <a:r>
              <a:rPr lang="en-US">
                <a:solidFill>
                  <a:schemeClr val="dk1"/>
                </a:solidFill>
                <a:latin typeface="Times New Roman"/>
                <a:ea typeface="Times New Roman"/>
                <a:cs typeface="Times New Roman"/>
                <a:sym typeface="Times New Roman"/>
              </a:rPr>
              <a:t> Fails to capture relationship between Socrates and man. We do not get any information about the objects involved</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Ex: if asked a question : “who is a man?” we cannot get</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answer. Using Predicate Logic however we can represent above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facts as: Man(Socretes) and Man(Plato)</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1. Marcus was a man. man(Marcus)</a:t>
            </a:r>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p:txBody>
      </p:sp>
      <p:sp>
        <p:nvSpPr>
          <p:cNvPr id="368" name="Google Shape;368;p2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69" name="Google Shape;369;p2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70" name="Google Shape;370;p2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71" name="Google Shape;371;p2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a:p>
        </p:txBody>
      </p:sp>
      <p:sp>
        <p:nvSpPr>
          <p:cNvPr id="377" name="Google Shape;377;p2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b="1" lang="en-US" sz="2400">
                <a:solidFill>
                  <a:schemeClr val="dk1"/>
                </a:solidFill>
                <a:latin typeface="Times New Roman"/>
                <a:ea typeface="Times New Roman"/>
                <a:cs typeface="Times New Roman"/>
                <a:sym typeface="Times New Roman"/>
              </a:rPr>
              <a:t>Representation and Mapping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Spot is a dog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dog(Spot)</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Every dog has a tail</a:t>
            </a:r>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Spot has a tail</a:t>
            </a:r>
            <a:endParaRPr/>
          </a:p>
        </p:txBody>
      </p:sp>
      <p:sp>
        <p:nvSpPr>
          <p:cNvPr id="378" name="Google Shape;378;p2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79" name="Google Shape;379;p2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80" name="Google Shape;380;p2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81" name="Google Shape;381;p26"/>
          <p:cNvPicPr preferRelativeResize="0"/>
          <p:nvPr/>
        </p:nvPicPr>
        <p:blipFill rotWithShape="1">
          <a:blip r:embed="rId3">
            <a:alphaModFix/>
          </a:blip>
          <a:srcRect b="0" l="0" r="0" t="0"/>
          <a:stretch/>
        </p:blipFill>
        <p:spPr>
          <a:xfrm>
            <a:off x="1366967" y="3671248"/>
            <a:ext cx="2686417" cy="1037230"/>
          </a:xfrm>
          <a:prstGeom prst="rect">
            <a:avLst/>
          </a:prstGeom>
          <a:noFill/>
          <a:ln>
            <a:noFill/>
          </a:ln>
        </p:spPr>
      </p:pic>
      <p:pic>
        <p:nvPicPr>
          <p:cNvPr id="382" name="Google Shape;382;p26"/>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latin typeface="Times New Roman"/>
                <a:ea typeface="Times New Roman"/>
                <a:cs typeface="Times New Roman"/>
                <a:sym typeface="Times New Roman"/>
              </a:rPr>
              <a:t>Quantifiers</a:t>
            </a:r>
            <a:endParaRPr b="1" sz="4000">
              <a:solidFill>
                <a:schemeClr val="dk1"/>
              </a:solidFill>
              <a:latin typeface="Times New Roman"/>
              <a:ea typeface="Times New Roman"/>
              <a:cs typeface="Times New Roman"/>
              <a:sym typeface="Times New Roman"/>
            </a:endParaRPr>
          </a:p>
        </p:txBody>
      </p:sp>
      <p:sp>
        <p:nvSpPr>
          <p:cNvPr id="388" name="Google Shape;388;p2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b="1" lang="en-US">
                <a:solidFill>
                  <a:schemeClr val="dk1"/>
                </a:solidFill>
                <a:latin typeface="Arimo"/>
                <a:ea typeface="Arimo"/>
                <a:cs typeface="Arimo"/>
                <a:sym typeface="Arimo"/>
              </a:rPr>
              <a:t>1.  Universal quantifier (</a:t>
            </a:r>
            <a:r>
              <a:rPr b="1" lang="en-US">
                <a:solidFill>
                  <a:schemeClr val="dk1"/>
                </a:solidFill>
                <a:latin typeface="Noto Sans Symbols"/>
                <a:ea typeface="Noto Sans Symbols"/>
                <a:cs typeface="Noto Sans Symbols"/>
                <a:sym typeface="Noto Sans Symbols"/>
              </a:rPr>
              <a:t>∀</a:t>
            </a:r>
            <a:r>
              <a:rPr b="1" lang="en-US">
                <a:solidFill>
                  <a:schemeClr val="dk1"/>
                </a:solidFill>
                <a:latin typeface="Arimo"/>
                <a:ea typeface="Arimo"/>
                <a:cs typeface="Arimo"/>
                <a:sym typeface="Arimo"/>
              </a:rPr>
              <a:t>)</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means “for all” x</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 It is used to represent phrase “ for all”.</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 It says that something is true for all possible values of</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a variable.</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 Ex. “ John loves everyone”</a:t>
            </a:r>
            <a:endParaRPr/>
          </a:p>
          <a:p>
            <a:pPr indent="-91440" lvl="0" marL="91440" rtl="0" algn="l">
              <a:lnSpc>
                <a:spcPct val="90000"/>
              </a:lnSpc>
              <a:spcBef>
                <a:spcPts val="1400"/>
              </a:spcBef>
              <a:spcAft>
                <a:spcPts val="0"/>
              </a:spcAft>
              <a:buSzPts val="2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loves(John , x)</a:t>
            </a:r>
            <a:endParaRPr/>
          </a:p>
          <a:p>
            <a:pPr indent="0" lvl="0" marL="91440" rtl="0" algn="l">
              <a:lnSpc>
                <a:spcPct val="90000"/>
              </a:lnSpc>
              <a:spcBef>
                <a:spcPts val="1400"/>
              </a:spcBef>
              <a:spcAft>
                <a:spcPts val="0"/>
              </a:spcAft>
              <a:buSzPts val="2000"/>
              <a:buNone/>
            </a:pPr>
            <a:r>
              <a:t/>
            </a:r>
            <a:endParaRPr/>
          </a:p>
        </p:txBody>
      </p:sp>
      <p:sp>
        <p:nvSpPr>
          <p:cNvPr id="389" name="Google Shape;389;p2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390" name="Google Shape;390;p2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391" name="Google Shape;391;p2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92" name="Google Shape;392;p27"/>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a:p>
        </p:txBody>
      </p:sp>
      <p:sp>
        <p:nvSpPr>
          <p:cNvPr id="398" name="Google Shape;398;p2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sp>
        <p:nvSpPr>
          <p:cNvPr id="399" name="Google Shape;399;p2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00" name="Google Shape;400;p2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401" name="Google Shape;401;p2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02" name="Google Shape;402;p28"/>
          <p:cNvSpPr/>
          <p:nvPr/>
        </p:nvSpPr>
        <p:spPr>
          <a:xfrm>
            <a:off x="1433015" y="2190200"/>
            <a:ext cx="7710985" cy="286232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mo"/>
                <a:ea typeface="Arimo"/>
                <a:cs typeface="Arimo"/>
                <a:sym typeface="Arimo"/>
              </a:rPr>
              <a:t>2. Existential quantifier ( </a:t>
            </a:r>
            <a:r>
              <a:rPr b="1" i="0" lang="en-US" sz="1800" u="none" cap="none" strike="noStrike">
                <a:solidFill>
                  <a:schemeClr val="dk1"/>
                </a:solidFill>
                <a:latin typeface="Noto Sans Symbols"/>
                <a:ea typeface="Noto Sans Symbols"/>
                <a:cs typeface="Noto Sans Symbols"/>
                <a:sym typeface="Noto Sans Symbols"/>
              </a:rPr>
              <a:t>∃ </a:t>
            </a:r>
            <a:r>
              <a:rPr b="1" i="0" lang="en-US" sz="1800" u="none" cap="none" strike="noStrike">
                <a:solidFill>
                  <a:schemeClr val="dk1"/>
                </a:solidFill>
                <a:latin typeface="Arimo"/>
                <a:ea typeface="Arimo"/>
                <a:cs typeface="Arimo"/>
                <a:sym typeface="Arimo"/>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mo"/>
                <a:ea typeface="Arimo"/>
                <a:cs typeface="Arimo"/>
                <a:sym typeface="Arimo"/>
              </a:rPr>
              <a:t>• Used to represent the fact “ there exists some”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mo"/>
                <a:ea typeface="Arimo"/>
                <a:cs typeface="Arimo"/>
                <a:sym typeface="Arimo"/>
              </a:rPr>
              <a:t>• Ex: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mo"/>
                <a:ea typeface="Arimo"/>
                <a:cs typeface="Arimo"/>
                <a:sym typeface="Arimo"/>
              </a:rPr>
              <a:t>• “some people like reading and hence they gain good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mo"/>
                <a:ea typeface="Arimo"/>
                <a:cs typeface="Arimo"/>
                <a:sym typeface="Arimo"/>
              </a:rPr>
              <a:t>knowledge”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Noto Sans Symbols"/>
                <a:ea typeface="Noto Sans Symbols"/>
                <a:cs typeface="Noto Sans Symbols"/>
                <a:sym typeface="Noto Sans Symbols"/>
              </a:rPr>
              <a:t>∃ </a:t>
            </a:r>
            <a:r>
              <a:rPr b="0" i="0" lang="en-US" sz="1800" u="none" cap="none" strike="noStrike">
                <a:solidFill>
                  <a:schemeClr val="dk1"/>
                </a:solidFill>
                <a:latin typeface="Arimo"/>
                <a:ea typeface="Arimo"/>
                <a:cs typeface="Arimo"/>
                <a:sym typeface="Arimo"/>
              </a:rPr>
              <a:t>x: { [person(x) </a:t>
            </a:r>
            <a:r>
              <a:rPr b="0" i="0" lang="en-US" sz="1800" u="none" cap="none" strike="noStrike">
                <a:solidFill>
                  <a:schemeClr val="dk1"/>
                </a:solidFill>
                <a:latin typeface="Noto Sans Symbols"/>
                <a:ea typeface="Noto Sans Symbols"/>
                <a:cs typeface="Noto Sans Symbols"/>
                <a:sym typeface="Noto Sans Symbols"/>
              </a:rPr>
              <a:t>∧ </a:t>
            </a:r>
            <a:r>
              <a:rPr b="0" i="0" lang="en-US" sz="1800" u="none" cap="none" strike="noStrike">
                <a:solidFill>
                  <a:schemeClr val="dk1"/>
                </a:solidFill>
                <a:latin typeface="Arimo"/>
                <a:ea typeface="Arimo"/>
                <a:cs typeface="Arimo"/>
                <a:sym typeface="Arimo"/>
              </a:rPr>
              <a:t>like (x , reading)] </a:t>
            </a:r>
            <a:r>
              <a:rPr b="0" i="0" lang="en-US" sz="1800" u="none" cap="none" strike="noStrike">
                <a:solidFill>
                  <a:schemeClr val="dk1"/>
                </a:solidFill>
                <a:latin typeface="Noto Sans Symbols"/>
                <a:ea typeface="Noto Sans Symbols"/>
                <a:cs typeface="Noto Sans Symbols"/>
                <a:sym typeface="Noto Sans Symbols"/>
              </a:rPr>
              <a:t>🡪</a:t>
            </a:r>
            <a:r>
              <a:rPr b="0" i="0" lang="en-US" sz="1800" u="none" cap="none" strike="noStrike">
                <a:solidFill>
                  <a:schemeClr val="dk1"/>
                </a:solidFill>
                <a:latin typeface="Arimo"/>
                <a:ea typeface="Arimo"/>
                <a:cs typeface="Arimo"/>
                <a:sym typeface="Arimo"/>
              </a:rPr>
              <a:t>gain(x, knowledge)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 </a:t>
            </a:r>
            <a:r>
              <a:rPr b="0" i="0" lang="en-US" sz="1800" u="none" cap="none" strike="noStrike">
                <a:solidFill>
                  <a:schemeClr val="dk1"/>
                </a:solidFill>
                <a:latin typeface="Arimo"/>
                <a:ea typeface="Arimo"/>
                <a:cs typeface="Arimo"/>
                <a:sym typeface="Arimo"/>
              </a:rPr>
              <a:t>“lord Haggins has a crown on his head”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 </a:t>
            </a:r>
            <a:r>
              <a:rPr b="0" i="0" lang="en-US" sz="1800" u="none" cap="none" strike="noStrike">
                <a:solidFill>
                  <a:schemeClr val="dk1"/>
                </a:solidFill>
                <a:latin typeface="Noto Sans Symbols"/>
                <a:ea typeface="Noto Sans Symbols"/>
                <a:cs typeface="Noto Sans Symbols"/>
                <a:sym typeface="Noto Sans Symbols"/>
              </a:rPr>
              <a:t>∃ </a:t>
            </a:r>
            <a:r>
              <a:rPr b="0" i="0" lang="en-US" sz="1800" u="none" cap="none" strike="noStrike">
                <a:solidFill>
                  <a:schemeClr val="dk1"/>
                </a:solidFill>
                <a:latin typeface="Arimo"/>
                <a:ea typeface="Arimo"/>
                <a:cs typeface="Arimo"/>
                <a:sym typeface="Arimo"/>
              </a:rPr>
              <a:t>x: crown(x) </a:t>
            </a:r>
            <a:r>
              <a:rPr b="0" i="0" lang="en-US" sz="1800" u="none" cap="none" strike="noStrike">
                <a:solidFill>
                  <a:schemeClr val="dk1"/>
                </a:solidFill>
                <a:latin typeface="Noto Sans Symbols"/>
                <a:ea typeface="Noto Sans Symbols"/>
                <a:cs typeface="Noto Sans Symbols"/>
                <a:sym typeface="Noto Sans Symbols"/>
              </a:rPr>
              <a:t>∧ </a:t>
            </a:r>
            <a:r>
              <a:rPr b="0" i="0" lang="en-US" sz="1800" u="none" cap="none" strike="noStrike">
                <a:solidFill>
                  <a:schemeClr val="dk1"/>
                </a:solidFill>
                <a:latin typeface="Arimo"/>
                <a:ea typeface="Arimo"/>
                <a:cs typeface="Arimo"/>
                <a:sym typeface="Arimo"/>
              </a:rPr>
              <a:t>onhead (x , Haggins)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03" name="Google Shape;403;p28"/>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a:p>
        </p:txBody>
      </p:sp>
      <p:sp>
        <p:nvSpPr>
          <p:cNvPr id="409" name="Google Shape;409;p2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92500" lnSpcReduction="20000"/>
          </a:bodyPr>
          <a:lstStyle/>
          <a:p>
            <a:pPr indent="-152717" lvl="0" marL="91440" rtl="0" algn="l">
              <a:lnSpc>
                <a:spcPct val="90000"/>
              </a:lnSpc>
              <a:spcBef>
                <a:spcPts val="0"/>
              </a:spcBef>
              <a:spcAft>
                <a:spcPts val="0"/>
              </a:spcAft>
              <a:buSzPct val="100000"/>
              <a:buChar char=" "/>
            </a:pPr>
            <a:r>
              <a:rPr b="1" lang="en-US" sz="2600">
                <a:solidFill>
                  <a:schemeClr val="dk1"/>
                </a:solidFill>
                <a:latin typeface="Arimo"/>
                <a:ea typeface="Arimo"/>
                <a:cs typeface="Arimo"/>
                <a:sym typeface="Arimo"/>
              </a:rPr>
              <a:t>3. Nested Quantifiers</a:t>
            </a:r>
            <a:endParaRPr/>
          </a:p>
          <a:p>
            <a:pPr indent="-117475"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 We can use both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and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separately</a:t>
            </a:r>
            <a:endParaRPr>
              <a:solidFill>
                <a:schemeClr val="dk1"/>
              </a:solidFill>
              <a:latin typeface="Arimo"/>
              <a:ea typeface="Arimo"/>
              <a:cs typeface="Arimo"/>
              <a:sym typeface="Arimo"/>
            </a:endParaRPr>
          </a:p>
          <a:p>
            <a:pPr indent="-117475"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 Ex: “ everybody loves somebody ”</a:t>
            </a:r>
            <a:endParaRPr/>
          </a:p>
          <a:p>
            <a:pPr indent="-117475"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loves ( x , y)</a:t>
            </a:r>
            <a:endParaRPr/>
          </a:p>
          <a:p>
            <a:pPr indent="-117475"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 Connection between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and </a:t>
            </a:r>
            <a:r>
              <a:rPr lang="en-US">
                <a:solidFill>
                  <a:schemeClr val="dk1"/>
                </a:solidFill>
                <a:latin typeface="Noto Sans Symbols"/>
                <a:ea typeface="Noto Sans Symbols"/>
                <a:cs typeface="Noto Sans Symbols"/>
                <a:sym typeface="Noto Sans Symbols"/>
              </a:rPr>
              <a:t>∃</a:t>
            </a:r>
            <a:endParaRPr/>
          </a:p>
          <a:p>
            <a:pPr indent="-117475"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 “ everyone dislikes garlic”</a:t>
            </a:r>
            <a:endParaRPr/>
          </a:p>
          <a:p>
            <a:pPr indent="-117475"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x: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like ( x , garlic )</a:t>
            </a:r>
            <a:endParaRPr/>
          </a:p>
          <a:p>
            <a:pPr indent="-117475"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This can be also said as:</a:t>
            </a:r>
            <a:endParaRPr/>
          </a:p>
          <a:p>
            <a:pPr indent="-117475"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“there does not exists someone who likes garlic”</a:t>
            </a:r>
            <a:endParaRPr/>
          </a:p>
          <a:p>
            <a:pPr indent="-117475"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x: like (x, garlic)</a:t>
            </a:r>
            <a:endParaRPr>
              <a:solidFill>
                <a:schemeClr val="dk1"/>
              </a:solidFill>
            </a:endParaRPr>
          </a:p>
        </p:txBody>
      </p:sp>
      <p:sp>
        <p:nvSpPr>
          <p:cNvPr id="410" name="Google Shape;410;p2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11" name="Google Shape;411;p2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412" name="Google Shape;412;p2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413" name="Google Shape;413;p2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ph type="title"/>
          </p:nvPr>
        </p:nvSpPr>
        <p:spPr>
          <a:xfrm>
            <a:off x="1778000" y="286604"/>
            <a:ext cx="9377680" cy="96844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4800"/>
              <a:buFont typeface="Times New Roman"/>
              <a:buNone/>
            </a:pPr>
            <a:r>
              <a:rPr lang="en-US">
                <a:solidFill>
                  <a:schemeClr val="dk1"/>
                </a:solidFill>
                <a:latin typeface="Times New Roman"/>
                <a:ea typeface="Times New Roman"/>
                <a:cs typeface="Times New Roman"/>
                <a:sym typeface="Times New Roman"/>
              </a:rPr>
              <a:t>Syllabus</a:t>
            </a:r>
            <a:endParaRPr>
              <a:solidFill>
                <a:schemeClr val="dk1"/>
              </a:solidFill>
              <a:latin typeface="Times New Roman"/>
              <a:ea typeface="Times New Roman"/>
              <a:cs typeface="Times New Roman"/>
              <a:sym typeface="Times New Roman"/>
            </a:endParaRPr>
          </a:p>
        </p:txBody>
      </p:sp>
      <p:sp>
        <p:nvSpPr>
          <p:cNvPr id="135" name="Google Shape;135;p3"/>
          <p:cNvSpPr txBox="1"/>
          <p:nvPr>
            <p:ph idx="1" type="body"/>
          </p:nvPr>
        </p:nvSpPr>
        <p:spPr>
          <a:xfrm>
            <a:off x="1097280" y="1708150"/>
            <a:ext cx="10058400" cy="4643684"/>
          </a:xfrm>
          <a:prstGeom prst="rect">
            <a:avLst/>
          </a:prstGeom>
          <a:noFill/>
          <a:ln>
            <a:noFill/>
          </a:ln>
        </p:spPr>
        <p:txBody>
          <a:bodyPr anchorCtr="0" anchor="t" bIns="45700" lIns="0" spcFirstLastPara="1" rIns="0" wrap="square" tIns="45700">
            <a:noAutofit/>
          </a:bodyPr>
          <a:lstStyle/>
          <a:p>
            <a:pPr indent="0" lvl="0" marL="91440" rtl="0" algn="just">
              <a:lnSpc>
                <a:spcPct val="90000"/>
              </a:lnSpc>
              <a:spcBef>
                <a:spcPts val="0"/>
              </a:spcBef>
              <a:spcAft>
                <a:spcPts val="0"/>
              </a:spcAft>
              <a:buSzPts val="2400"/>
              <a:buNone/>
            </a:pPr>
            <a:r>
              <a:t/>
            </a:r>
            <a:endParaRPr b="1" sz="2400">
              <a:solidFill>
                <a:schemeClr val="dk1"/>
              </a:solidFill>
              <a:latin typeface="Times New Roman"/>
              <a:ea typeface="Times New Roman"/>
              <a:cs typeface="Times New Roman"/>
              <a:sym typeface="Times New Roman"/>
            </a:endParaRPr>
          </a:p>
          <a:p>
            <a:pPr indent="-91440" lvl="0" marL="91440" rtl="0" algn="just">
              <a:lnSpc>
                <a:spcPct val="90000"/>
              </a:lnSpc>
              <a:spcBef>
                <a:spcPts val="1400"/>
              </a:spcBef>
              <a:spcAft>
                <a:spcPts val="0"/>
              </a:spcAft>
              <a:buSzPts val="2400"/>
              <a:buChar char=" "/>
            </a:pPr>
            <a:r>
              <a:rPr b="1" lang="en-US" sz="2400">
                <a:solidFill>
                  <a:schemeClr val="dk1"/>
                </a:solidFill>
                <a:latin typeface="Times New Roman"/>
                <a:ea typeface="Times New Roman"/>
                <a:cs typeface="Times New Roman"/>
                <a:sym typeface="Times New Roman"/>
              </a:rPr>
              <a:t>Knowledge Representation and Planning</a:t>
            </a:r>
            <a:endParaRPr sz="2400">
              <a:solidFill>
                <a:schemeClr val="dk1"/>
              </a:solidFill>
              <a:latin typeface="Times New Roman"/>
              <a:ea typeface="Times New Roman"/>
              <a:cs typeface="Times New Roman"/>
              <a:sym typeface="Times New Roman"/>
            </a:endParaRPr>
          </a:p>
          <a:p>
            <a:pPr indent="-91440" lvl="0" marL="91440" rtl="0" algn="just">
              <a:lnSpc>
                <a:spcPct val="90000"/>
              </a:lnSpc>
              <a:spcBef>
                <a:spcPts val="1400"/>
              </a:spcBef>
              <a:spcAft>
                <a:spcPts val="0"/>
              </a:spcAft>
              <a:buSzPts val="2400"/>
              <a:buChar char=" "/>
            </a:pPr>
            <a:r>
              <a:rPr lang="en-US" sz="2400">
                <a:solidFill>
                  <a:schemeClr val="dk1"/>
                </a:solidFill>
                <a:latin typeface="Times New Roman"/>
                <a:ea typeface="Times New Roman"/>
                <a:cs typeface="Times New Roman"/>
                <a:sym typeface="Times New Roman"/>
              </a:rPr>
              <a:t>Propositional logic and predicate logic, Knowledge Representation structure such as frame, Conceptual dependencies, Semantic networks and script, Resolution in predicate logic, Unification algorithm, Forward and Backward chaining, Logic Programming </a:t>
            </a:r>
            <a:endParaRPr/>
          </a:p>
          <a:p>
            <a:pPr indent="-91440" lvl="0" marL="91440" rtl="0" algn="just">
              <a:lnSpc>
                <a:spcPct val="90000"/>
              </a:lnSpc>
              <a:spcBef>
                <a:spcPts val="1400"/>
              </a:spcBef>
              <a:spcAft>
                <a:spcPts val="0"/>
              </a:spcAft>
              <a:buSzPts val="2400"/>
              <a:buChar char=" "/>
            </a:pPr>
            <a:r>
              <a:rPr b="1" lang="en-US" sz="2400">
                <a:solidFill>
                  <a:schemeClr val="dk1"/>
                </a:solidFill>
                <a:latin typeface="Times New Roman"/>
                <a:ea typeface="Times New Roman"/>
                <a:cs typeface="Times New Roman"/>
                <a:sym typeface="Times New Roman"/>
              </a:rPr>
              <a:t>Planning:</a:t>
            </a:r>
            <a:r>
              <a:rPr lang="en-US" sz="2400">
                <a:solidFill>
                  <a:schemeClr val="dk1"/>
                </a:solidFill>
                <a:latin typeface="Times New Roman"/>
                <a:ea typeface="Times New Roman"/>
                <a:cs typeface="Times New Roman"/>
                <a:sym typeface="Times New Roman"/>
              </a:rPr>
              <a:t> Forward and Backward planning, Goal Stack Planning, Hierarchical Planning.</a:t>
            </a:r>
            <a:endParaRPr sz="2400">
              <a:solidFill>
                <a:schemeClr val="dk1"/>
              </a:solidFill>
              <a:latin typeface="Times New Roman"/>
              <a:ea typeface="Times New Roman"/>
              <a:cs typeface="Times New Roman"/>
              <a:sym typeface="Times New Roman"/>
            </a:endParaRPr>
          </a:p>
        </p:txBody>
      </p:sp>
      <p:sp>
        <p:nvSpPr>
          <p:cNvPr id="136" name="Google Shape;136;p3"/>
          <p:cNvSpPr txBox="1"/>
          <p:nvPr>
            <p:ph idx="10" type="dt"/>
          </p:nvPr>
        </p:nvSpPr>
        <p:spPr>
          <a:xfrm>
            <a:off x="762000" y="6459784"/>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2/14/2020</a:t>
            </a:r>
            <a:endParaRPr b="1" sz="1050">
              <a:solidFill>
                <a:schemeClr val="dk1"/>
              </a:solidFill>
              <a:latin typeface="Times New Roman"/>
              <a:ea typeface="Times New Roman"/>
              <a:cs typeface="Times New Roman"/>
              <a:sym typeface="Times New Roman"/>
            </a:endParaRPr>
          </a:p>
        </p:txBody>
      </p:sp>
      <p:sp>
        <p:nvSpPr>
          <p:cNvPr id="137" name="Google Shape;137;p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38" name="Google Shape;138;p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pic>
        <p:nvPicPr>
          <p:cNvPr id="139" name="Google Shape;139;p3"/>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Continued…</a:t>
            </a:r>
            <a:endParaRPr/>
          </a:p>
        </p:txBody>
      </p:sp>
      <p:sp>
        <p:nvSpPr>
          <p:cNvPr id="419" name="Google Shape;419;p30"/>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Arimo"/>
                <a:ea typeface="Arimo"/>
                <a:cs typeface="Arimo"/>
                <a:sym typeface="Arimo"/>
              </a:rPr>
              <a:t>All Romans were either loyal to Caesar or hated him.</a:t>
            </a:r>
            <a:endParaRPr/>
          </a:p>
          <a:p>
            <a:pPr indent="-91440" lvl="0" marL="91440" rtl="0" algn="l">
              <a:lnSpc>
                <a:spcPct val="90000"/>
              </a:lnSpc>
              <a:spcBef>
                <a:spcPts val="1400"/>
              </a:spcBef>
              <a:spcAft>
                <a:spcPts val="0"/>
              </a:spcAft>
              <a:buSzPts val="2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Roman(x)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loyalto (x, Caesar)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hate(x, Caesar)</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4. </a:t>
            </a:r>
            <a:r>
              <a:rPr lang="en-US">
                <a:solidFill>
                  <a:schemeClr val="dk1"/>
                </a:solidFill>
                <a:latin typeface="Arimo"/>
                <a:ea typeface="Arimo"/>
                <a:cs typeface="Arimo"/>
                <a:sym typeface="Arimo"/>
              </a:rPr>
              <a:t>Everyone</a:t>
            </a:r>
            <a:r>
              <a:rPr lang="en-US">
                <a:solidFill>
                  <a:schemeClr val="dk1"/>
                </a:solidFill>
                <a:latin typeface="Arimo"/>
                <a:ea typeface="Arimo"/>
                <a:cs typeface="Arimo"/>
                <a:sym typeface="Arimo"/>
              </a:rPr>
              <a:t> is loyal to someone.</a:t>
            </a:r>
            <a:endParaRPr/>
          </a:p>
          <a:p>
            <a:pPr indent="-91440" lvl="0" marL="91440" rtl="0" algn="l">
              <a:lnSpc>
                <a:spcPct val="90000"/>
              </a:lnSpc>
              <a:spcBef>
                <a:spcPts val="1400"/>
              </a:spcBef>
              <a:spcAft>
                <a:spcPts val="0"/>
              </a:spcAft>
              <a:buSzPts val="2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loyalto(x, y)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loyalto(x, y)</a:t>
            </a:r>
            <a:endParaRPr/>
          </a:p>
          <a:p>
            <a:pPr indent="-91440" lvl="0" marL="91440" rtl="0" algn="l">
              <a:lnSpc>
                <a:spcPct val="90000"/>
              </a:lnSpc>
              <a:spcBef>
                <a:spcPts val="1400"/>
              </a:spcBef>
              <a:spcAft>
                <a:spcPts val="0"/>
              </a:spcAft>
              <a:buSzPts val="2000"/>
              <a:buChar char=" "/>
            </a:pPr>
            <a:r>
              <a:rPr lang="en-US">
                <a:solidFill>
                  <a:schemeClr val="dk1"/>
                </a:solidFill>
                <a:latin typeface="Arimo"/>
                <a:ea typeface="Arimo"/>
                <a:cs typeface="Arimo"/>
                <a:sym typeface="Arimo"/>
              </a:rPr>
              <a:t>5. People only try to assassinate rulers they are not loyal to.</a:t>
            </a:r>
            <a:endParaRPr/>
          </a:p>
          <a:p>
            <a:pPr indent="-91440" lvl="0" marL="91440" rtl="0" algn="l">
              <a:lnSpc>
                <a:spcPct val="90000"/>
              </a:lnSpc>
              <a:spcBef>
                <a:spcPts val="1400"/>
              </a:spcBef>
              <a:spcAft>
                <a:spcPts val="0"/>
              </a:spcAft>
              <a:buSzPts val="2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a:t>
            </a: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person(x)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ruler(y)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tryassassinate(x, y)</a:t>
            </a:r>
            <a:endParaRPr/>
          </a:p>
          <a:p>
            <a:pPr indent="-91440" lvl="0" marL="91440" rtl="0" algn="l">
              <a:lnSpc>
                <a:spcPct val="90000"/>
              </a:lnSpc>
              <a:spcBef>
                <a:spcPts val="1400"/>
              </a:spcBef>
              <a:spcAft>
                <a:spcPts val="0"/>
              </a:spcAft>
              <a:buSzPts val="2000"/>
              <a:buChar char=" "/>
            </a:pP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loyalto(x, y)</a:t>
            </a:r>
            <a:endParaRPr/>
          </a:p>
          <a:p>
            <a:pPr indent="0" lvl="0" marL="91440" rtl="0" algn="l">
              <a:lnSpc>
                <a:spcPct val="90000"/>
              </a:lnSpc>
              <a:spcBef>
                <a:spcPts val="1400"/>
              </a:spcBef>
              <a:spcAft>
                <a:spcPts val="0"/>
              </a:spcAft>
              <a:buSzPts val="2000"/>
              <a:buNone/>
            </a:pPr>
            <a:r>
              <a:t/>
            </a:r>
            <a:endParaRPr/>
          </a:p>
        </p:txBody>
      </p:sp>
      <p:sp>
        <p:nvSpPr>
          <p:cNvPr id="420" name="Google Shape;420;p3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21" name="Google Shape;421;p3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422" name="Google Shape;422;p3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423" name="Google Shape;423;p3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3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30" name="Google Shape;430;p31"/>
          <p:cNvSpPr txBox="1"/>
          <p:nvPr>
            <p:ph type="title"/>
          </p:nvPr>
        </p:nvSpPr>
        <p:spPr>
          <a:xfrm>
            <a:off x="3414215" y="1432655"/>
            <a:ext cx="8229600" cy="33496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5000"/>
              </a:lnSpc>
              <a:spcBef>
                <a:spcPts val="0"/>
              </a:spcBef>
              <a:spcAft>
                <a:spcPts val="0"/>
              </a:spcAft>
              <a:buClr>
                <a:schemeClr val="dk1"/>
              </a:buClr>
              <a:buSzPct val="100000"/>
              <a:buFont typeface="Times New Roman"/>
              <a:buNone/>
            </a:pPr>
            <a:r>
              <a:rPr b="1" lang="en-US" sz="4400">
                <a:solidFill>
                  <a:schemeClr val="dk1"/>
                </a:solidFill>
              </a:rPr>
              <a:t>Inference Methods</a:t>
            </a:r>
            <a:br>
              <a:rPr lang="en-US">
                <a:solidFill>
                  <a:srgbClr val="C00000"/>
                </a:solidFill>
              </a:rPr>
            </a:br>
            <a:endParaRPr>
              <a:solidFill>
                <a:srgbClr val="C00000"/>
              </a:solidFill>
            </a:endParaRPr>
          </a:p>
        </p:txBody>
      </p:sp>
      <p:sp>
        <p:nvSpPr>
          <p:cNvPr id="431" name="Google Shape;431;p31"/>
          <p:cNvSpPr txBox="1"/>
          <p:nvPr>
            <p:ph idx="1" type="body"/>
          </p:nvPr>
        </p:nvSpPr>
        <p:spPr>
          <a:xfrm>
            <a:off x="1981200" y="990601"/>
            <a:ext cx="8229600" cy="5135563"/>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400"/>
              <a:buFont typeface="Arial"/>
              <a:buNone/>
            </a:pPr>
            <a:r>
              <a:t/>
            </a:r>
            <a:endParaRPr sz="2400">
              <a:solidFill>
                <a:schemeClr val="dk1"/>
              </a:solidFill>
            </a:endParaRPr>
          </a:p>
          <a:p>
            <a:pPr indent="0" lvl="0" marL="91440" rtl="0" algn="l">
              <a:lnSpc>
                <a:spcPct val="90000"/>
              </a:lnSpc>
              <a:spcBef>
                <a:spcPts val="1400"/>
              </a:spcBef>
              <a:spcAft>
                <a:spcPts val="0"/>
              </a:spcAft>
              <a:buSzPts val="2400"/>
              <a:buFont typeface="Arial"/>
              <a:buNone/>
            </a:pPr>
            <a:r>
              <a:t/>
            </a:r>
            <a:endParaRPr sz="2400">
              <a:solidFill>
                <a:schemeClr val="dk1"/>
              </a:solidFill>
            </a:endParaRPr>
          </a:p>
          <a:p>
            <a:pPr indent="-91440" lvl="0" marL="91440" rtl="0" algn="l">
              <a:lnSpc>
                <a:spcPct val="90000"/>
              </a:lnSpc>
              <a:spcBef>
                <a:spcPts val="1400"/>
              </a:spcBef>
              <a:spcAft>
                <a:spcPts val="0"/>
              </a:spcAft>
              <a:buSzPts val="2400"/>
              <a:buFont typeface="Arial"/>
              <a:buChar char="•"/>
            </a:pPr>
            <a:r>
              <a:rPr lang="en-US" sz="2400">
                <a:solidFill>
                  <a:schemeClr val="dk1"/>
                </a:solidFill>
              </a:rPr>
              <a:t> Unification (prerequisite)</a:t>
            </a:r>
            <a:endParaRPr/>
          </a:p>
          <a:p>
            <a:pPr indent="-91440" lvl="0" marL="91440" rtl="0" algn="l">
              <a:lnSpc>
                <a:spcPct val="90000"/>
              </a:lnSpc>
              <a:spcBef>
                <a:spcPts val="1400"/>
              </a:spcBef>
              <a:spcAft>
                <a:spcPts val="0"/>
              </a:spcAft>
              <a:buSzPts val="2400"/>
              <a:buFont typeface="Arial"/>
              <a:buChar char="•"/>
            </a:pPr>
            <a:r>
              <a:rPr lang="en-US" sz="2400">
                <a:solidFill>
                  <a:schemeClr val="dk1"/>
                </a:solidFill>
              </a:rPr>
              <a:t> Forward Chaining</a:t>
            </a:r>
            <a:endParaRPr/>
          </a:p>
          <a:p>
            <a:pPr indent="-91440" lvl="0" marL="91440" rtl="0" algn="l">
              <a:lnSpc>
                <a:spcPct val="90000"/>
              </a:lnSpc>
              <a:spcBef>
                <a:spcPts val="1400"/>
              </a:spcBef>
              <a:spcAft>
                <a:spcPts val="0"/>
              </a:spcAft>
              <a:buSzPts val="2400"/>
              <a:buFont typeface="Arial"/>
              <a:buChar char="•"/>
            </a:pPr>
            <a:r>
              <a:rPr lang="en-US" sz="2400">
                <a:solidFill>
                  <a:schemeClr val="dk1"/>
                </a:solidFill>
              </a:rPr>
              <a:t> Backward Chaining</a:t>
            </a:r>
            <a:endParaRPr/>
          </a:p>
          <a:p>
            <a:pPr indent="-91440" lvl="0" marL="91440" rtl="0" algn="l">
              <a:lnSpc>
                <a:spcPct val="90000"/>
              </a:lnSpc>
              <a:spcBef>
                <a:spcPts val="1400"/>
              </a:spcBef>
              <a:spcAft>
                <a:spcPts val="0"/>
              </a:spcAft>
              <a:buSzPts val="2400"/>
              <a:buFont typeface="Arial"/>
              <a:buChar char="•"/>
            </a:pPr>
            <a:r>
              <a:rPr lang="en-US" sz="2400">
                <a:solidFill>
                  <a:schemeClr val="dk1"/>
                </a:solidFill>
              </a:rPr>
              <a:t> Logic Programming (Prolog)</a:t>
            </a:r>
            <a:endParaRPr/>
          </a:p>
          <a:p>
            <a:pPr indent="-91440" lvl="0" marL="91440" rtl="0" algn="l">
              <a:lnSpc>
                <a:spcPct val="90000"/>
              </a:lnSpc>
              <a:spcBef>
                <a:spcPts val="1400"/>
              </a:spcBef>
              <a:spcAft>
                <a:spcPts val="0"/>
              </a:spcAft>
              <a:buSzPts val="2400"/>
              <a:buFont typeface="Arial"/>
              <a:buChar char="•"/>
            </a:pPr>
            <a:r>
              <a:rPr lang="en-US" sz="2400">
                <a:solidFill>
                  <a:schemeClr val="dk1"/>
                </a:solidFill>
              </a:rPr>
              <a:t> Resolution</a:t>
            </a:r>
            <a:endParaRPr sz="2400">
              <a:solidFill>
                <a:schemeClr val="dk1"/>
              </a:solidFill>
            </a:endParaRPr>
          </a:p>
          <a:p>
            <a:pPr indent="-182880" lvl="1" marL="384048" rtl="0" algn="l">
              <a:lnSpc>
                <a:spcPct val="90000"/>
              </a:lnSpc>
              <a:spcBef>
                <a:spcPts val="400"/>
              </a:spcBef>
              <a:spcAft>
                <a:spcPts val="0"/>
              </a:spcAft>
              <a:buSzPts val="2400"/>
              <a:buFont typeface="Arial"/>
              <a:buChar char="•"/>
            </a:pPr>
            <a:r>
              <a:rPr lang="en-US" sz="2400">
                <a:solidFill>
                  <a:schemeClr val="dk1"/>
                </a:solidFill>
              </a:rPr>
              <a:t>Transform to CNF (Chomsky normal form )</a:t>
            </a:r>
            <a:endParaRPr/>
          </a:p>
          <a:p>
            <a:pPr indent="-182880" lvl="1" marL="384048" rtl="0" algn="l">
              <a:lnSpc>
                <a:spcPct val="90000"/>
              </a:lnSpc>
              <a:spcBef>
                <a:spcPts val="600"/>
              </a:spcBef>
              <a:spcAft>
                <a:spcPts val="0"/>
              </a:spcAft>
              <a:buSzPts val="2400"/>
              <a:buFont typeface="Arial"/>
              <a:buChar char="•"/>
            </a:pPr>
            <a:r>
              <a:rPr lang="en-US" sz="2400">
                <a:solidFill>
                  <a:schemeClr val="dk1"/>
                </a:solidFill>
              </a:rPr>
              <a:t>Generalization of Prop. Logic resolution</a:t>
            </a:r>
            <a:endParaRPr/>
          </a:p>
        </p:txBody>
      </p:sp>
      <p:sp>
        <p:nvSpPr>
          <p:cNvPr id="432" name="Google Shape;432;p3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33" name="Google Shape;433;p3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34" name="Google Shape;434;p3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41" name="Google Shape;441;p3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3400"/>
              <a:buFont typeface="Times New Roman"/>
              <a:buNone/>
            </a:pPr>
            <a:r>
              <a:rPr b="1" lang="en-US" sz="3400">
                <a:solidFill>
                  <a:schemeClr val="dk1"/>
                </a:solidFill>
              </a:rPr>
              <a:t>Forward Chaining</a:t>
            </a:r>
            <a:endParaRPr/>
          </a:p>
        </p:txBody>
      </p:sp>
      <p:sp>
        <p:nvSpPr>
          <p:cNvPr id="442" name="Google Shape;442;p32"/>
          <p:cNvSpPr txBox="1"/>
          <p:nvPr>
            <p:ph idx="1" type="body"/>
          </p:nvPr>
        </p:nvSpPr>
        <p:spPr>
          <a:xfrm>
            <a:off x="1097280" y="1845734"/>
            <a:ext cx="10058400" cy="4309346"/>
          </a:xfrm>
          <a:prstGeom prst="rect">
            <a:avLst/>
          </a:prstGeom>
          <a:noFill/>
          <a:ln>
            <a:noFill/>
          </a:ln>
        </p:spPr>
        <p:txBody>
          <a:bodyPr anchorCtr="0" anchor="t" bIns="45700" lIns="0" spcFirstLastPara="1" rIns="0" wrap="square" tIns="45700">
            <a:normAutofit fontScale="92500" lnSpcReduction="10000"/>
          </a:bodyPr>
          <a:lstStyle/>
          <a:p>
            <a:pPr indent="-164465" lvl="0" marL="91440" rtl="0" algn="l">
              <a:lnSpc>
                <a:spcPct val="90000"/>
              </a:lnSpc>
              <a:spcBef>
                <a:spcPts val="0"/>
              </a:spcBef>
              <a:spcAft>
                <a:spcPts val="0"/>
              </a:spcAft>
              <a:buSzPct val="100000"/>
              <a:buFont typeface="Arial"/>
              <a:buChar char="•"/>
            </a:pPr>
            <a:r>
              <a:rPr lang="en-US" sz="2800">
                <a:solidFill>
                  <a:schemeClr val="dk1"/>
                </a:solidFill>
              </a:rPr>
              <a:t> Forward Chaining</a:t>
            </a:r>
            <a:endParaRPr/>
          </a:p>
          <a:p>
            <a:pPr indent="-182879" lvl="1" marL="384048" rtl="0" algn="l">
              <a:lnSpc>
                <a:spcPct val="90000"/>
              </a:lnSpc>
              <a:spcBef>
                <a:spcPts val="400"/>
              </a:spcBef>
              <a:spcAft>
                <a:spcPts val="0"/>
              </a:spcAft>
              <a:buSzPct val="100000"/>
              <a:buChar char="◦"/>
            </a:pPr>
            <a:r>
              <a:rPr lang="en-US" sz="2800">
                <a:solidFill>
                  <a:schemeClr val="dk1"/>
                </a:solidFill>
              </a:rPr>
              <a:t>Start with atomic sentences in the KB and apply Modus Ponens in the forward direction, adding new atomic sentences, until no further inferences can be made.</a:t>
            </a:r>
            <a:endParaRPr/>
          </a:p>
          <a:p>
            <a:pPr indent="-182879" lvl="1" marL="384048" rtl="0" algn="l">
              <a:lnSpc>
                <a:spcPct val="90000"/>
              </a:lnSpc>
              <a:spcBef>
                <a:spcPts val="600"/>
              </a:spcBef>
              <a:spcAft>
                <a:spcPts val="0"/>
              </a:spcAft>
              <a:buSzPct val="100000"/>
              <a:buChar char="◦"/>
            </a:pPr>
            <a:r>
              <a:rPr i="1" lang="en-US" sz="2800">
                <a:solidFill>
                  <a:schemeClr val="dk1"/>
                </a:solidFill>
              </a:rPr>
              <a:t>P</a:t>
            </a:r>
            <a:r>
              <a:rPr lang="en-US" sz="2800">
                <a:solidFill>
                  <a:schemeClr val="dk1"/>
                </a:solidFill>
              </a:rPr>
              <a:t> </a:t>
            </a:r>
            <a:r>
              <a:rPr lang="en-US" sz="2800" u="sng">
                <a:solidFill>
                  <a:schemeClr val="dk1"/>
                </a:solidFill>
                <a:hlinkClick r:id="rId3">
                  <a:extLst>
                    <a:ext uri="{A12FA001-AC4F-418D-AE19-62706E023703}">
                      <ahyp:hlinkClr val="tx"/>
                    </a:ext>
                  </a:extLst>
                </a:hlinkClick>
              </a:rPr>
              <a:t>implies</a:t>
            </a:r>
            <a:r>
              <a:rPr lang="en-US" sz="2800">
                <a:solidFill>
                  <a:schemeClr val="dk1"/>
                </a:solidFill>
              </a:rPr>
              <a:t> </a:t>
            </a:r>
            <a:r>
              <a:rPr i="1" lang="en-US" sz="2800">
                <a:solidFill>
                  <a:schemeClr val="dk1"/>
                </a:solidFill>
              </a:rPr>
              <a:t>Q</a:t>
            </a:r>
            <a:r>
              <a:rPr lang="en-US" sz="2800">
                <a:solidFill>
                  <a:schemeClr val="dk1"/>
                </a:solidFill>
              </a:rPr>
              <a:t> and </a:t>
            </a:r>
            <a:r>
              <a:rPr i="1" lang="en-US" sz="2800">
                <a:solidFill>
                  <a:schemeClr val="dk1"/>
                </a:solidFill>
              </a:rPr>
              <a:t>P</a:t>
            </a:r>
            <a:r>
              <a:rPr lang="en-US" sz="2800">
                <a:solidFill>
                  <a:schemeClr val="dk1"/>
                </a:solidFill>
              </a:rPr>
              <a:t> is asserted to be true, so therefore </a:t>
            </a:r>
            <a:r>
              <a:rPr i="1" lang="en-US" sz="2800">
                <a:solidFill>
                  <a:schemeClr val="dk1"/>
                </a:solidFill>
              </a:rPr>
              <a:t>Q</a:t>
            </a:r>
            <a:r>
              <a:rPr lang="en-US" sz="2800">
                <a:solidFill>
                  <a:schemeClr val="dk1"/>
                </a:solidFill>
              </a:rPr>
              <a:t> must be true</a:t>
            </a:r>
            <a:endParaRPr/>
          </a:p>
          <a:p>
            <a:pPr indent="-164465" lvl="0" marL="91440" rtl="0" algn="l">
              <a:lnSpc>
                <a:spcPct val="90000"/>
              </a:lnSpc>
              <a:spcBef>
                <a:spcPts val="1600"/>
              </a:spcBef>
              <a:spcAft>
                <a:spcPts val="0"/>
              </a:spcAft>
              <a:buSzPct val="100000"/>
              <a:buFont typeface="Arial"/>
              <a:buChar char="•"/>
            </a:pPr>
            <a:r>
              <a:rPr lang="en-US" sz="2800">
                <a:solidFill>
                  <a:schemeClr val="dk1"/>
                </a:solidFill>
              </a:rPr>
              <a:t>Given a new fact, generate all consequences</a:t>
            </a:r>
            <a:endParaRPr/>
          </a:p>
          <a:p>
            <a:pPr indent="-164465" lvl="0" marL="91440" rtl="0" algn="l">
              <a:lnSpc>
                <a:spcPct val="90000"/>
              </a:lnSpc>
              <a:spcBef>
                <a:spcPts val="1400"/>
              </a:spcBef>
              <a:spcAft>
                <a:spcPts val="0"/>
              </a:spcAft>
              <a:buSzPct val="100000"/>
              <a:buFont typeface="Arial"/>
              <a:buChar char="•"/>
            </a:pPr>
            <a:r>
              <a:rPr lang="en-US" sz="2800">
                <a:solidFill>
                  <a:schemeClr val="dk1"/>
                </a:solidFill>
              </a:rPr>
              <a:t>Assumes all rules are of the form</a:t>
            </a:r>
            <a:endParaRPr/>
          </a:p>
          <a:p>
            <a:pPr indent="-164465" lvl="0" marL="91440" rtl="0" algn="l">
              <a:lnSpc>
                <a:spcPct val="90000"/>
              </a:lnSpc>
              <a:spcBef>
                <a:spcPts val="1400"/>
              </a:spcBef>
              <a:spcAft>
                <a:spcPts val="0"/>
              </a:spcAft>
              <a:buSzPct val="100000"/>
              <a:buFont typeface="Arial"/>
              <a:buChar char="•"/>
            </a:pPr>
            <a:r>
              <a:rPr lang="en-US" sz="2800">
                <a:solidFill>
                  <a:schemeClr val="dk1"/>
                </a:solidFill>
              </a:rPr>
              <a:t>Each rule &amp; binding generates a new fact</a:t>
            </a:r>
            <a:endParaRPr/>
          </a:p>
          <a:p>
            <a:pPr indent="-164465" lvl="0" marL="91440" rtl="0" algn="l">
              <a:lnSpc>
                <a:spcPct val="90000"/>
              </a:lnSpc>
              <a:spcBef>
                <a:spcPts val="1400"/>
              </a:spcBef>
              <a:spcAft>
                <a:spcPts val="0"/>
              </a:spcAft>
              <a:buSzPct val="100000"/>
              <a:buFont typeface="Arial"/>
              <a:buChar char="•"/>
            </a:pPr>
            <a:r>
              <a:rPr lang="en-US" sz="2800">
                <a:solidFill>
                  <a:schemeClr val="dk1"/>
                </a:solidFill>
              </a:rPr>
              <a:t>This new fact will “trigger” other rules</a:t>
            </a:r>
            <a:endParaRPr/>
          </a:p>
          <a:p>
            <a:pPr indent="-164465" lvl="0" marL="91440" rtl="0" algn="l">
              <a:lnSpc>
                <a:spcPct val="90000"/>
              </a:lnSpc>
              <a:spcBef>
                <a:spcPts val="1400"/>
              </a:spcBef>
              <a:spcAft>
                <a:spcPts val="0"/>
              </a:spcAft>
              <a:buSzPct val="100000"/>
              <a:buFont typeface="Arial"/>
              <a:buChar char="•"/>
            </a:pPr>
            <a:r>
              <a:rPr lang="en-US" sz="2800">
                <a:solidFill>
                  <a:schemeClr val="dk1"/>
                </a:solidFill>
              </a:rPr>
              <a:t>Keep going until the desired fact is generated</a:t>
            </a:r>
            <a:endParaRPr/>
          </a:p>
          <a:p>
            <a:pPr indent="-41908" lvl="1" marL="384048" rtl="0" algn="l">
              <a:lnSpc>
                <a:spcPct val="90000"/>
              </a:lnSpc>
              <a:spcBef>
                <a:spcPts val="400"/>
              </a:spcBef>
              <a:spcAft>
                <a:spcPts val="0"/>
              </a:spcAft>
              <a:buSzPct val="100000"/>
              <a:buNone/>
            </a:pPr>
            <a:r>
              <a:t/>
            </a:r>
            <a:endParaRPr sz="2400">
              <a:solidFill>
                <a:schemeClr val="dk1"/>
              </a:solidFill>
            </a:endParaRPr>
          </a:p>
        </p:txBody>
      </p:sp>
      <p:sp>
        <p:nvSpPr>
          <p:cNvPr id="443" name="Google Shape;443;p3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44" name="Google Shape;444;p3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45" name="Google Shape;445;p32"/>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451" name="Google Shape;451;p3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52" name="Google Shape;452;p3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Example Knowledge Base</a:t>
            </a:r>
            <a:endParaRPr/>
          </a:p>
        </p:txBody>
      </p:sp>
      <p:sp>
        <p:nvSpPr>
          <p:cNvPr id="453" name="Google Shape;453;p3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lang="en-US" sz="2400">
                <a:solidFill>
                  <a:schemeClr val="dk1"/>
                </a:solidFill>
              </a:rPr>
              <a:t>The law says that it is a crime for an American to sell weapons to hostile nations.  The country Nono, an enemy America, has some missiles, and all of its missiles were sold to it by Col. West, who is an American.</a:t>
            </a:r>
            <a:endParaRPr/>
          </a:p>
          <a:p>
            <a:pPr indent="0" lvl="0" marL="91440" rtl="0" algn="l">
              <a:lnSpc>
                <a:spcPct val="90000"/>
              </a:lnSpc>
              <a:spcBef>
                <a:spcPts val="1400"/>
              </a:spcBef>
              <a:spcAft>
                <a:spcPts val="0"/>
              </a:spcAft>
              <a:buSzPts val="2400"/>
              <a:buNone/>
            </a:pPr>
            <a:r>
              <a:t/>
            </a:r>
            <a:endParaRPr sz="2400">
              <a:solidFill>
                <a:schemeClr val="dk1"/>
              </a:solidFill>
            </a:endParaRPr>
          </a:p>
          <a:p>
            <a:pPr indent="-91440" lvl="0" marL="91440" rtl="0" algn="l">
              <a:lnSpc>
                <a:spcPct val="90000"/>
              </a:lnSpc>
              <a:spcBef>
                <a:spcPts val="1400"/>
              </a:spcBef>
              <a:spcAft>
                <a:spcPts val="0"/>
              </a:spcAft>
              <a:buSzPts val="2400"/>
              <a:buChar char=" "/>
            </a:pPr>
            <a:r>
              <a:rPr lang="en-US" sz="2400">
                <a:solidFill>
                  <a:schemeClr val="dk1"/>
                </a:solidFill>
              </a:rPr>
              <a:t>Prove that Col. West is a criminal.</a:t>
            </a:r>
            <a:endParaRPr/>
          </a:p>
        </p:txBody>
      </p:sp>
      <p:sp>
        <p:nvSpPr>
          <p:cNvPr id="454" name="Google Shape;454;p3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pic>
        <p:nvPicPr>
          <p:cNvPr id="455" name="Google Shape;455;p3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3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61" name="Google Shape;461;p3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Example Knowledge Base</a:t>
            </a:r>
            <a:endParaRPr/>
          </a:p>
        </p:txBody>
      </p:sp>
      <p:sp>
        <p:nvSpPr>
          <p:cNvPr id="462" name="Google Shape;462;p3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Autofit/>
          </a:bodyPr>
          <a:lstStyle/>
          <a:p>
            <a:pPr indent="-91440" lvl="0" marL="91440" rtl="0" algn="l">
              <a:lnSpc>
                <a:spcPct val="80000"/>
              </a:lnSpc>
              <a:spcBef>
                <a:spcPts val="0"/>
              </a:spcBef>
              <a:spcAft>
                <a:spcPts val="0"/>
              </a:spcAft>
              <a:buSzPts val="2800"/>
              <a:buFont typeface="Arial"/>
              <a:buChar char="•"/>
            </a:pPr>
            <a:r>
              <a:rPr lang="en-US" sz="2800">
                <a:solidFill>
                  <a:schemeClr val="dk1"/>
                </a:solidFill>
              </a:rPr>
              <a:t> It is a crime for an American to sell weapons to hostile nations</a:t>
            </a:r>
            <a:endParaRPr/>
          </a:p>
          <a:p>
            <a:pPr indent="-182880" lvl="1" marL="384048" rtl="0" algn="l">
              <a:lnSpc>
                <a:spcPct val="80000"/>
              </a:lnSpc>
              <a:spcBef>
                <a:spcPts val="400"/>
              </a:spcBef>
              <a:spcAft>
                <a:spcPts val="0"/>
              </a:spcAft>
              <a:buSzPts val="2800"/>
              <a:buFont typeface="Times New Roman"/>
              <a:buNone/>
            </a:pPr>
            <a:r>
              <a:rPr i="1" lang="en-US" sz="2800">
                <a:solidFill>
                  <a:schemeClr val="dk1"/>
                </a:solidFill>
              </a:rPr>
              <a:t>American(x) ∧Weapon(y) ∧Sells(x,y,z) ∧Hostile(z) ⇒ Criminal(x)</a:t>
            </a:r>
            <a:endParaRPr/>
          </a:p>
          <a:p>
            <a:pPr indent="-91440" lvl="0" marL="91440" rtl="0" algn="l">
              <a:lnSpc>
                <a:spcPct val="80000"/>
              </a:lnSpc>
              <a:spcBef>
                <a:spcPts val="1600"/>
              </a:spcBef>
              <a:spcAft>
                <a:spcPts val="0"/>
              </a:spcAft>
              <a:buSzPts val="2800"/>
              <a:buFont typeface="Arial"/>
              <a:buChar char="•"/>
            </a:pPr>
            <a:r>
              <a:rPr lang="en-US" sz="2800">
                <a:solidFill>
                  <a:schemeClr val="dk1"/>
                </a:solidFill>
              </a:rPr>
              <a:t> Nono…has some missiles</a:t>
            </a:r>
            <a:endParaRPr/>
          </a:p>
          <a:p>
            <a:pPr indent="-182880" lvl="1" marL="384048" rtl="0" algn="l">
              <a:lnSpc>
                <a:spcPct val="80000"/>
              </a:lnSpc>
              <a:spcBef>
                <a:spcPts val="400"/>
              </a:spcBef>
              <a:spcAft>
                <a:spcPts val="0"/>
              </a:spcAft>
              <a:buSzPts val="2800"/>
              <a:buFont typeface="Times New Roman"/>
              <a:buNone/>
            </a:pPr>
            <a:r>
              <a:rPr lang="en-US" sz="2800">
                <a:solidFill>
                  <a:schemeClr val="dk1"/>
                </a:solidFill>
              </a:rPr>
              <a:t>∃x Owns(Nono, x) ∧ Missiles(x)</a:t>
            </a:r>
            <a:endParaRPr/>
          </a:p>
          <a:p>
            <a:pPr indent="-182880" lvl="1" marL="384048" rtl="0" algn="l">
              <a:lnSpc>
                <a:spcPct val="80000"/>
              </a:lnSpc>
              <a:spcBef>
                <a:spcPts val="600"/>
              </a:spcBef>
              <a:spcAft>
                <a:spcPts val="0"/>
              </a:spcAft>
              <a:buSzPts val="2800"/>
              <a:buFont typeface="Times New Roman"/>
              <a:buNone/>
            </a:pPr>
            <a:r>
              <a:rPr i="1" lang="en-US" sz="2800">
                <a:solidFill>
                  <a:schemeClr val="dk1"/>
                </a:solidFill>
              </a:rPr>
              <a:t>Owns(Nono, M</a:t>
            </a:r>
            <a:r>
              <a:rPr baseline="-25000" i="1" lang="en-US" sz="2800">
                <a:solidFill>
                  <a:schemeClr val="dk1"/>
                </a:solidFill>
              </a:rPr>
              <a:t>1</a:t>
            </a:r>
            <a:r>
              <a:rPr i="1" lang="en-US" sz="2800">
                <a:solidFill>
                  <a:schemeClr val="dk1"/>
                </a:solidFill>
              </a:rPr>
              <a:t>) and </a:t>
            </a:r>
            <a:r>
              <a:rPr i="1" lang="en-US" sz="2800">
                <a:solidFill>
                  <a:schemeClr val="dk1"/>
                </a:solidFill>
              </a:rPr>
              <a:t>Missile</a:t>
            </a:r>
            <a:r>
              <a:rPr i="1" lang="en-US" sz="2800">
                <a:solidFill>
                  <a:schemeClr val="dk1"/>
                </a:solidFill>
              </a:rPr>
              <a:t>(M</a:t>
            </a:r>
            <a:r>
              <a:rPr baseline="-25000" i="1" lang="en-US" sz="2800">
                <a:solidFill>
                  <a:schemeClr val="dk1"/>
                </a:solidFill>
              </a:rPr>
              <a:t>1</a:t>
            </a:r>
            <a:r>
              <a:rPr i="1" lang="en-US" sz="2800">
                <a:solidFill>
                  <a:schemeClr val="dk1"/>
                </a:solidFill>
              </a:rPr>
              <a:t>)</a:t>
            </a:r>
            <a:endParaRPr/>
          </a:p>
          <a:p>
            <a:pPr indent="-91440" lvl="0" marL="91440" rtl="0" algn="l">
              <a:lnSpc>
                <a:spcPct val="80000"/>
              </a:lnSpc>
              <a:spcBef>
                <a:spcPts val="1600"/>
              </a:spcBef>
              <a:spcAft>
                <a:spcPts val="0"/>
              </a:spcAft>
              <a:buSzPts val="2800"/>
              <a:buFont typeface="Arial"/>
              <a:buChar char="•"/>
            </a:pPr>
            <a:r>
              <a:rPr lang="en-US" sz="2800">
                <a:solidFill>
                  <a:schemeClr val="dk1"/>
                </a:solidFill>
              </a:rPr>
              <a:t> All of its missiles were sold to it by Col. West</a:t>
            </a:r>
            <a:endParaRPr/>
          </a:p>
          <a:p>
            <a:pPr indent="-182880" lvl="1" marL="384048" rtl="0" algn="l">
              <a:lnSpc>
                <a:spcPct val="80000"/>
              </a:lnSpc>
              <a:spcBef>
                <a:spcPts val="400"/>
              </a:spcBef>
              <a:spcAft>
                <a:spcPts val="0"/>
              </a:spcAft>
              <a:buSzPts val="2800"/>
              <a:buFont typeface="Times New Roman"/>
              <a:buNone/>
            </a:pPr>
            <a:r>
              <a:rPr i="1" lang="en-US" sz="2800">
                <a:solidFill>
                  <a:schemeClr val="dk1"/>
                </a:solidFill>
              </a:rPr>
              <a:t>∀x </a:t>
            </a:r>
            <a:r>
              <a:rPr i="1" lang="en-US" sz="2800">
                <a:solidFill>
                  <a:schemeClr val="dk1"/>
                </a:solidFill>
              </a:rPr>
              <a:t>Missile</a:t>
            </a:r>
            <a:r>
              <a:rPr i="1" lang="en-US" sz="2800">
                <a:solidFill>
                  <a:schemeClr val="dk1"/>
                </a:solidFill>
              </a:rPr>
              <a:t>(x) ∧ Owns(Nono, x) ⇒ Sells( West, x, Nono)</a:t>
            </a:r>
            <a:endParaRPr/>
          </a:p>
          <a:p>
            <a:pPr indent="-91440" lvl="0" marL="91440" rtl="0" algn="l">
              <a:lnSpc>
                <a:spcPct val="80000"/>
              </a:lnSpc>
              <a:spcBef>
                <a:spcPts val="1600"/>
              </a:spcBef>
              <a:spcAft>
                <a:spcPts val="0"/>
              </a:spcAft>
              <a:buSzPts val="2800"/>
              <a:buFont typeface="Arial"/>
              <a:buChar char="•"/>
            </a:pPr>
            <a:r>
              <a:rPr lang="en-US" sz="2800">
                <a:solidFill>
                  <a:schemeClr val="dk1"/>
                </a:solidFill>
              </a:rPr>
              <a:t> Missiles are weapons</a:t>
            </a:r>
            <a:endParaRPr/>
          </a:p>
          <a:p>
            <a:pPr indent="-182880" lvl="1" marL="384048" rtl="0" algn="l">
              <a:lnSpc>
                <a:spcPct val="80000"/>
              </a:lnSpc>
              <a:spcBef>
                <a:spcPts val="400"/>
              </a:spcBef>
              <a:spcAft>
                <a:spcPts val="0"/>
              </a:spcAft>
              <a:buSzPts val="2800"/>
              <a:buFont typeface="Times New Roman"/>
              <a:buNone/>
            </a:pPr>
            <a:r>
              <a:rPr i="1" lang="en-US" sz="2800">
                <a:solidFill>
                  <a:schemeClr val="dk1"/>
                </a:solidFill>
              </a:rPr>
              <a:t>Missile</a:t>
            </a:r>
            <a:r>
              <a:rPr i="1" lang="en-US" sz="2800">
                <a:solidFill>
                  <a:schemeClr val="dk1"/>
                </a:solidFill>
              </a:rPr>
              <a:t>(x) ⇒ Weapon(x)</a:t>
            </a:r>
            <a:r>
              <a:rPr lang="en-US" sz="2800">
                <a:solidFill>
                  <a:schemeClr val="dk1"/>
                </a:solidFill>
              </a:rPr>
              <a:t> </a:t>
            </a:r>
            <a:endParaRPr/>
          </a:p>
        </p:txBody>
      </p:sp>
      <p:sp>
        <p:nvSpPr>
          <p:cNvPr id="463" name="Google Shape;463;p3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64" name="Google Shape;464;p3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65" name="Google Shape;465;p3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71" name="Google Shape;471;p3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Example Knowledge Base</a:t>
            </a:r>
            <a:endParaRPr b="1" sz="4000">
              <a:solidFill>
                <a:schemeClr val="dk1"/>
              </a:solidFill>
            </a:endParaRPr>
          </a:p>
        </p:txBody>
      </p:sp>
      <p:sp>
        <p:nvSpPr>
          <p:cNvPr id="472" name="Google Shape;472;p3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lang="en-US" sz="2400">
                <a:solidFill>
                  <a:schemeClr val="dk1"/>
                </a:solidFill>
              </a:rPr>
              <a:t>An enemy of America counts as “hostile”</a:t>
            </a:r>
            <a:endParaRPr/>
          </a:p>
          <a:p>
            <a:pPr indent="-182880" lvl="1" marL="384048" rtl="0" algn="l">
              <a:lnSpc>
                <a:spcPct val="90000"/>
              </a:lnSpc>
              <a:spcBef>
                <a:spcPts val="400"/>
              </a:spcBef>
              <a:spcAft>
                <a:spcPts val="0"/>
              </a:spcAft>
              <a:buSzPts val="2400"/>
              <a:buFont typeface="Times New Roman"/>
              <a:buNone/>
            </a:pPr>
            <a:r>
              <a:rPr i="1" lang="en-US" sz="2400">
                <a:solidFill>
                  <a:schemeClr val="dk1"/>
                </a:solidFill>
              </a:rPr>
              <a:t>Enemy( x, America ) ⇒ Hostile(x)</a:t>
            </a:r>
            <a:endParaRPr/>
          </a:p>
          <a:p>
            <a:pPr indent="-182880" lvl="1" marL="384048" rtl="0" algn="l">
              <a:lnSpc>
                <a:spcPct val="90000"/>
              </a:lnSpc>
              <a:spcBef>
                <a:spcPts val="600"/>
              </a:spcBef>
              <a:spcAft>
                <a:spcPts val="0"/>
              </a:spcAft>
              <a:buSzPts val="2400"/>
              <a:buFont typeface="Times New Roman"/>
              <a:buNone/>
            </a:pPr>
            <a:r>
              <a:t/>
            </a:r>
            <a:endParaRPr i="1" sz="2400">
              <a:solidFill>
                <a:schemeClr val="dk1"/>
              </a:solidFill>
            </a:endParaRPr>
          </a:p>
          <a:p>
            <a:pPr indent="-91440" lvl="0" marL="91440" rtl="0" algn="l">
              <a:lnSpc>
                <a:spcPct val="90000"/>
              </a:lnSpc>
              <a:spcBef>
                <a:spcPts val="1600"/>
              </a:spcBef>
              <a:spcAft>
                <a:spcPts val="0"/>
              </a:spcAft>
              <a:buSzPts val="2400"/>
              <a:buChar char=" "/>
            </a:pPr>
            <a:r>
              <a:rPr lang="en-US" sz="2400">
                <a:solidFill>
                  <a:schemeClr val="dk1"/>
                </a:solidFill>
              </a:rPr>
              <a:t>Col. West who is an American</a:t>
            </a:r>
            <a:endParaRPr/>
          </a:p>
          <a:p>
            <a:pPr indent="-182880" lvl="1" marL="384048" rtl="0" algn="l">
              <a:lnSpc>
                <a:spcPct val="90000"/>
              </a:lnSpc>
              <a:spcBef>
                <a:spcPts val="400"/>
              </a:spcBef>
              <a:spcAft>
                <a:spcPts val="0"/>
              </a:spcAft>
              <a:buSzPts val="2400"/>
              <a:buFont typeface="Times New Roman"/>
              <a:buNone/>
            </a:pPr>
            <a:r>
              <a:rPr i="1" lang="en-US" sz="2400">
                <a:solidFill>
                  <a:schemeClr val="dk1"/>
                </a:solidFill>
              </a:rPr>
              <a:t>American( Col. West )</a:t>
            </a:r>
            <a:endParaRPr/>
          </a:p>
          <a:p>
            <a:pPr indent="-182880" lvl="1" marL="384048" rtl="0" algn="l">
              <a:lnSpc>
                <a:spcPct val="90000"/>
              </a:lnSpc>
              <a:spcBef>
                <a:spcPts val="600"/>
              </a:spcBef>
              <a:spcAft>
                <a:spcPts val="0"/>
              </a:spcAft>
              <a:buSzPts val="2400"/>
              <a:buFont typeface="Times New Roman"/>
              <a:buNone/>
            </a:pPr>
            <a:r>
              <a:t/>
            </a:r>
            <a:endParaRPr i="1" sz="2400">
              <a:solidFill>
                <a:schemeClr val="dk1"/>
              </a:solidFill>
            </a:endParaRPr>
          </a:p>
          <a:p>
            <a:pPr indent="-91440" lvl="0" marL="91440" rtl="0" algn="l">
              <a:lnSpc>
                <a:spcPct val="90000"/>
              </a:lnSpc>
              <a:spcBef>
                <a:spcPts val="1600"/>
              </a:spcBef>
              <a:spcAft>
                <a:spcPts val="0"/>
              </a:spcAft>
              <a:buSzPts val="2400"/>
              <a:buChar char=" "/>
            </a:pPr>
            <a:r>
              <a:rPr lang="en-US" sz="2400">
                <a:solidFill>
                  <a:schemeClr val="dk1"/>
                </a:solidFill>
              </a:rPr>
              <a:t>The country Nono, an enemy of America</a:t>
            </a:r>
            <a:endParaRPr/>
          </a:p>
          <a:p>
            <a:pPr indent="-182880" lvl="1" marL="384048" rtl="0" algn="l">
              <a:lnSpc>
                <a:spcPct val="90000"/>
              </a:lnSpc>
              <a:spcBef>
                <a:spcPts val="400"/>
              </a:spcBef>
              <a:spcAft>
                <a:spcPts val="0"/>
              </a:spcAft>
              <a:buSzPts val="2400"/>
              <a:buFont typeface="Times New Roman"/>
              <a:buNone/>
            </a:pPr>
            <a:r>
              <a:rPr i="1" lang="en-US" sz="2400">
                <a:solidFill>
                  <a:schemeClr val="dk1"/>
                </a:solidFill>
              </a:rPr>
              <a:t>Enemy(Nono, America)</a:t>
            </a:r>
            <a:endParaRPr/>
          </a:p>
        </p:txBody>
      </p:sp>
      <p:sp>
        <p:nvSpPr>
          <p:cNvPr id="473" name="Google Shape;473;p3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74" name="Google Shape;474;p3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75" name="Google Shape;475;p3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3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81" name="Google Shape;481;p3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Example Knowledge Base</a:t>
            </a:r>
            <a:endParaRPr/>
          </a:p>
        </p:txBody>
      </p:sp>
      <p:pic>
        <p:nvPicPr>
          <p:cNvPr id="482" name="Google Shape;482;p36"/>
          <p:cNvPicPr preferRelativeResize="0"/>
          <p:nvPr/>
        </p:nvPicPr>
        <p:blipFill rotWithShape="1">
          <a:blip r:embed="rId3">
            <a:alphaModFix/>
          </a:blip>
          <a:srcRect b="0" l="0" r="0" t="0"/>
          <a:stretch/>
        </p:blipFill>
        <p:spPr>
          <a:xfrm>
            <a:off x="1754187" y="1737360"/>
            <a:ext cx="8686800" cy="3867150"/>
          </a:xfrm>
          <a:prstGeom prst="rect">
            <a:avLst/>
          </a:prstGeom>
          <a:noFill/>
          <a:ln>
            <a:noFill/>
          </a:ln>
        </p:spPr>
      </p:pic>
      <p:sp>
        <p:nvSpPr>
          <p:cNvPr id="483" name="Google Shape;483;p3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84" name="Google Shape;484;p3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85" name="Google Shape;485;p36"/>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3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491" name="Google Shape;491;p3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Forward Chaining Algorithm</a:t>
            </a:r>
            <a:endParaRPr/>
          </a:p>
        </p:txBody>
      </p:sp>
      <p:pic>
        <p:nvPicPr>
          <p:cNvPr id="492" name="Google Shape;492;p37"/>
          <p:cNvPicPr preferRelativeResize="0"/>
          <p:nvPr/>
        </p:nvPicPr>
        <p:blipFill rotWithShape="1">
          <a:blip r:embed="rId3">
            <a:alphaModFix/>
          </a:blip>
          <a:srcRect b="0" l="0" r="0" t="0"/>
          <a:stretch/>
        </p:blipFill>
        <p:spPr>
          <a:xfrm>
            <a:off x="1968817" y="1984622"/>
            <a:ext cx="8315325" cy="4657725"/>
          </a:xfrm>
          <a:prstGeom prst="rect">
            <a:avLst/>
          </a:prstGeom>
          <a:noFill/>
          <a:ln>
            <a:noFill/>
          </a:ln>
        </p:spPr>
      </p:pic>
      <p:sp>
        <p:nvSpPr>
          <p:cNvPr id="493" name="Google Shape;493;p3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494" name="Google Shape;494;p3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495" name="Google Shape;495;p37"/>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3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01" name="Google Shape;501;p3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Backward Chaining</a:t>
            </a:r>
            <a:endParaRPr/>
          </a:p>
        </p:txBody>
      </p:sp>
      <p:sp>
        <p:nvSpPr>
          <p:cNvPr id="502" name="Google Shape;502;p3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800"/>
              <a:buFont typeface="Arial"/>
              <a:buChar char="•"/>
            </a:pPr>
            <a:r>
              <a:rPr lang="en-US" sz="2800">
                <a:solidFill>
                  <a:schemeClr val="dk1"/>
                </a:solidFill>
              </a:rPr>
              <a:t> Consider the item to be proven a goal</a:t>
            </a:r>
            <a:endParaRPr/>
          </a:p>
          <a:p>
            <a:pPr indent="-91440" lvl="0" marL="91440" rtl="0" algn="l">
              <a:lnSpc>
                <a:spcPct val="90000"/>
              </a:lnSpc>
              <a:spcBef>
                <a:spcPts val="1400"/>
              </a:spcBef>
              <a:spcAft>
                <a:spcPts val="0"/>
              </a:spcAft>
              <a:buSzPts val="2800"/>
              <a:buFont typeface="Arial"/>
              <a:buChar char="•"/>
            </a:pPr>
            <a:r>
              <a:rPr lang="en-US" sz="2800">
                <a:solidFill>
                  <a:schemeClr val="dk1"/>
                </a:solidFill>
              </a:rPr>
              <a:t> Find a rule whose head is the goal (and bindings)</a:t>
            </a:r>
            <a:endParaRPr/>
          </a:p>
          <a:p>
            <a:pPr indent="-91440" lvl="0" marL="91440" rtl="0" algn="l">
              <a:lnSpc>
                <a:spcPct val="90000"/>
              </a:lnSpc>
              <a:spcBef>
                <a:spcPts val="1400"/>
              </a:spcBef>
              <a:spcAft>
                <a:spcPts val="0"/>
              </a:spcAft>
              <a:buSzPts val="2800"/>
              <a:buFont typeface="Arial"/>
              <a:buChar char="•"/>
            </a:pPr>
            <a:r>
              <a:rPr lang="en-US" sz="2800">
                <a:solidFill>
                  <a:schemeClr val="dk1"/>
                </a:solidFill>
              </a:rPr>
              <a:t> Apply bindings to the body, and prove these (subgoals) in turn</a:t>
            </a:r>
            <a:endParaRPr/>
          </a:p>
          <a:p>
            <a:pPr indent="-91440" lvl="0" marL="91440" rtl="0" algn="l">
              <a:lnSpc>
                <a:spcPct val="90000"/>
              </a:lnSpc>
              <a:spcBef>
                <a:spcPts val="1400"/>
              </a:spcBef>
              <a:spcAft>
                <a:spcPts val="0"/>
              </a:spcAft>
              <a:buSzPts val="2800"/>
              <a:buFont typeface="Arial"/>
              <a:buChar char="•"/>
            </a:pPr>
            <a:r>
              <a:rPr lang="en-US" sz="2800">
                <a:solidFill>
                  <a:schemeClr val="dk1"/>
                </a:solidFill>
              </a:rPr>
              <a:t> If you prove all the subgoals, increasing the binding set as you go, you will prove the item.</a:t>
            </a:r>
            <a:endParaRPr/>
          </a:p>
          <a:p>
            <a:pPr indent="-91440" lvl="0" marL="91440" rtl="0" algn="l">
              <a:lnSpc>
                <a:spcPct val="90000"/>
              </a:lnSpc>
              <a:spcBef>
                <a:spcPts val="1400"/>
              </a:spcBef>
              <a:spcAft>
                <a:spcPts val="0"/>
              </a:spcAft>
              <a:buSzPts val="2800"/>
              <a:buFont typeface="Arial"/>
              <a:buChar char="•"/>
            </a:pPr>
            <a:r>
              <a:rPr lang="en-US" sz="2800">
                <a:solidFill>
                  <a:schemeClr val="dk1"/>
                </a:solidFill>
              </a:rPr>
              <a:t> Logic Programming (cprolog, on CS)</a:t>
            </a:r>
            <a:endParaRPr/>
          </a:p>
        </p:txBody>
      </p:sp>
      <p:sp>
        <p:nvSpPr>
          <p:cNvPr id="503" name="Google Shape;503;p3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04" name="Google Shape;504;p3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05" name="Google Shape;505;p38"/>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3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11" name="Google Shape;511;p3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Backward Chaining Example</a:t>
            </a:r>
            <a:endParaRPr/>
          </a:p>
        </p:txBody>
      </p:sp>
      <p:pic>
        <p:nvPicPr>
          <p:cNvPr id="512" name="Google Shape;512;p39"/>
          <p:cNvPicPr preferRelativeResize="0"/>
          <p:nvPr/>
        </p:nvPicPr>
        <p:blipFill rotWithShape="1">
          <a:blip r:embed="rId3">
            <a:alphaModFix/>
          </a:blip>
          <a:srcRect b="0" l="0" r="0" t="0"/>
          <a:stretch/>
        </p:blipFill>
        <p:spPr>
          <a:xfrm>
            <a:off x="1945870" y="1737360"/>
            <a:ext cx="8610600" cy="4762500"/>
          </a:xfrm>
          <a:prstGeom prst="rect">
            <a:avLst/>
          </a:prstGeom>
          <a:noFill/>
          <a:ln>
            <a:noFill/>
          </a:ln>
        </p:spPr>
      </p:pic>
      <p:sp>
        <p:nvSpPr>
          <p:cNvPr id="513" name="Google Shape;513;p3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14" name="Google Shape;514;p3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15" name="Google Shape;515;p39"/>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2/14/2020</a:t>
            </a:r>
            <a:endParaRPr b="1" sz="1050">
              <a:solidFill>
                <a:schemeClr val="dk1"/>
              </a:solidFill>
              <a:latin typeface="Times New Roman"/>
              <a:ea typeface="Times New Roman"/>
              <a:cs typeface="Times New Roman"/>
              <a:sym typeface="Times New Roman"/>
            </a:endParaRPr>
          </a:p>
        </p:txBody>
      </p:sp>
      <p:sp>
        <p:nvSpPr>
          <p:cNvPr id="147" name="Google Shape;147;p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48" name="Google Shape;148;p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149" name="Google Shape;149;p4"/>
          <p:cNvSpPr/>
          <p:nvPr/>
        </p:nvSpPr>
        <p:spPr>
          <a:xfrm>
            <a:off x="1719943" y="2572043"/>
            <a:ext cx="9140965"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Times New Roman"/>
                <a:ea typeface="Times New Roman"/>
                <a:cs typeface="Times New Roman"/>
                <a:sym typeface="Times New Roman"/>
              </a:rPr>
              <a:t>Knowledge Representation and Planning</a:t>
            </a:r>
            <a:endParaRPr b="0" i="0" sz="4000" u="none" cap="none" strike="noStrike">
              <a:solidFill>
                <a:schemeClr val="dk1"/>
              </a:solidFill>
              <a:latin typeface="Times New Roman"/>
              <a:ea typeface="Times New Roman"/>
              <a:cs typeface="Times New Roman"/>
              <a:sym typeface="Times New Roman"/>
            </a:endParaRPr>
          </a:p>
        </p:txBody>
      </p:sp>
      <p:pic>
        <p:nvPicPr>
          <p:cNvPr id="150" name="Google Shape;150;p4"/>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4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21" name="Google Shape;521;p4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Backward Chaining Algorithm</a:t>
            </a:r>
            <a:endParaRPr/>
          </a:p>
        </p:txBody>
      </p:sp>
      <p:pic>
        <p:nvPicPr>
          <p:cNvPr id="522" name="Google Shape;522;p40"/>
          <p:cNvPicPr preferRelativeResize="0"/>
          <p:nvPr/>
        </p:nvPicPr>
        <p:blipFill rotWithShape="1">
          <a:blip r:embed="rId3">
            <a:alphaModFix/>
          </a:blip>
          <a:srcRect b="0" l="0" r="0" t="0"/>
          <a:stretch/>
        </p:blipFill>
        <p:spPr>
          <a:xfrm>
            <a:off x="1935480" y="1892489"/>
            <a:ext cx="8382000" cy="3810000"/>
          </a:xfrm>
          <a:prstGeom prst="rect">
            <a:avLst/>
          </a:prstGeom>
          <a:noFill/>
          <a:ln>
            <a:noFill/>
          </a:ln>
        </p:spPr>
      </p:pic>
      <p:sp>
        <p:nvSpPr>
          <p:cNvPr id="523" name="Google Shape;523;p4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24" name="Google Shape;524;p4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25" name="Google Shape;525;p40"/>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4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31" name="Google Shape;531;p4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532" name="Google Shape;532;p4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33" name="Google Shape;533;p4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Logic Programming</a:t>
            </a:r>
            <a:endParaRPr/>
          </a:p>
        </p:txBody>
      </p:sp>
      <p:sp>
        <p:nvSpPr>
          <p:cNvPr id="534" name="Google Shape;534;p41"/>
          <p:cNvSpPr txBox="1"/>
          <p:nvPr>
            <p:ph idx="1" type="body"/>
          </p:nvPr>
        </p:nvSpPr>
        <p:spPr>
          <a:xfrm>
            <a:off x="1097279" y="1845734"/>
            <a:ext cx="493776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lang="en-US" sz="2400">
                <a:solidFill>
                  <a:schemeClr val="dk1"/>
                </a:solidFill>
              </a:rPr>
              <a:t>Logic Programming</a:t>
            </a:r>
            <a:endParaRPr/>
          </a:p>
          <a:p>
            <a:pPr indent="-182880" lvl="1" marL="384048" rtl="0" algn="l">
              <a:lnSpc>
                <a:spcPct val="90000"/>
              </a:lnSpc>
              <a:spcBef>
                <a:spcPts val="400"/>
              </a:spcBef>
              <a:spcAft>
                <a:spcPts val="0"/>
              </a:spcAft>
              <a:buSzPts val="2000"/>
              <a:buChar char="◦"/>
            </a:pPr>
            <a:r>
              <a:rPr lang="en-US" sz="2000">
                <a:solidFill>
                  <a:schemeClr val="dk1"/>
                </a:solidFill>
              </a:rPr>
              <a:t>Identify problem</a:t>
            </a:r>
            <a:endParaRPr/>
          </a:p>
          <a:p>
            <a:pPr indent="-182880" lvl="1" marL="384048" rtl="0" algn="l">
              <a:lnSpc>
                <a:spcPct val="90000"/>
              </a:lnSpc>
              <a:spcBef>
                <a:spcPts val="600"/>
              </a:spcBef>
              <a:spcAft>
                <a:spcPts val="0"/>
              </a:spcAft>
              <a:buSzPts val="2000"/>
              <a:buChar char="◦"/>
            </a:pPr>
            <a:r>
              <a:rPr lang="en-US" sz="2000">
                <a:solidFill>
                  <a:schemeClr val="dk1"/>
                </a:solidFill>
              </a:rPr>
              <a:t>Assemble information</a:t>
            </a:r>
            <a:endParaRPr/>
          </a:p>
          <a:p>
            <a:pPr indent="-182880" lvl="1" marL="384048" rtl="0" algn="l">
              <a:lnSpc>
                <a:spcPct val="90000"/>
              </a:lnSpc>
              <a:spcBef>
                <a:spcPts val="600"/>
              </a:spcBef>
              <a:spcAft>
                <a:spcPts val="0"/>
              </a:spcAft>
              <a:buSzPts val="2000"/>
              <a:buChar char="◦"/>
            </a:pPr>
            <a:r>
              <a:rPr lang="en-US" sz="2000">
                <a:solidFill>
                  <a:schemeClr val="dk1"/>
                </a:solidFill>
              </a:rPr>
              <a:t>Encode information in KB</a:t>
            </a:r>
            <a:endParaRPr/>
          </a:p>
          <a:p>
            <a:pPr indent="-182880" lvl="1" marL="384048" rtl="0" algn="l">
              <a:lnSpc>
                <a:spcPct val="90000"/>
              </a:lnSpc>
              <a:spcBef>
                <a:spcPts val="600"/>
              </a:spcBef>
              <a:spcAft>
                <a:spcPts val="0"/>
              </a:spcAft>
              <a:buSzPts val="2000"/>
              <a:buChar char="◦"/>
            </a:pPr>
            <a:r>
              <a:rPr lang="en-US" sz="2000">
                <a:solidFill>
                  <a:schemeClr val="dk1"/>
                </a:solidFill>
              </a:rPr>
              <a:t>Encode problem instance as facts</a:t>
            </a:r>
            <a:endParaRPr/>
          </a:p>
          <a:p>
            <a:pPr indent="-182880" lvl="1" marL="384048" rtl="0" algn="l">
              <a:lnSpc>
                <a:spcPct val="90000"/>
              </a:lnSpc>
              <a:spcBef>
                <a:spcPts val="600"/>
              </a:spcBef>
              <a:spcAft>
                <a:spcPts val="0"/>
              </a:spcAft>
              <a:buSzPts val="2000"/>
              <a:buChar char="◦"/>
            </a:pPr>
            <a:r>
              <a:rPr lang="en-US" sz="2000">
                <a:solidFill>
                  <a:schemeClr val="dk1"/>
                </a:solidFill>
              </a:rPr>
              <a:t>Ask queries</a:t>
            </a:r>
            <a:endParaRPr/>
          </a:p>
          <a:p>
            <a:pPr indent="-182880" lvl="1" marL="384048" rtl="0" algn="l">
              <a:lnSpc>
                <a:spcPct val="90000"/>
              </a:lnSpc>
              <a:spcBef>
                <a:spcPts val="600"/>
              </a:spcBef>
              <a:spcAft>
                <a:spcPts val="0"/>
              </a:spcAft>
              <a:buSzPts val="2000"/>
              <a:buChar char="◦"/>
            </a:pPr>
            <a:r>
              <a:rPr lang="en-US" sz="2000">
                <a:solidFill>
                  <a:schemeClr val="dk1"/>
                </a:solidFill>
              </a:rPr>
              <a:t>Find false facts</a:t>
            </a:r>
            <a:endParaRPr/>
          </a:p>
        </p:txBody>
      </p:sp>
      <p:sp>
        <p:nvSpPr>
          <p:cNvPr id="535" name="Google Shape;535;p41"/>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lang="en-US" sz="2400">
                <a:solidFill>
                  <a:schemeClr val="dk1"/>
                </a:solidFill>
              </a:rPr>
              <a:t>Ordinary Programming</a:t>
            </a:r>
            <a:endParaRPr/>
          </a:p>
          <a:p>
            <a:pPr indent="-182880" lvl="1" marL="384048" rtl="0" algn="l">
              <a:lnSpc>
                <a:spcPct val="90000"/>
              </a:lnSpc>
              <a:spcBef>
                <a:spcPts val="400"/>
              </a:spcBef>
              <a:spcAft>
                <a:spcPts val="0"/>
              </a:spcAft>
              <a:buSzPts val="2000"/>
              <a:buChar char="◦"/>
            </a:pPr>
            <a:r>
              <a:rPr lang="en-US" sz="2000">
                <a:solidFill>
                  <a:schemeClr val="dk1"/>
                </a:solidFill>
              </a:rPr>
              <a:t>Identify problem</a:t>
            </a:r>
            <a:endParaRPr/>
          </a:p>
          <a:p>
            <a:pPr indent="-182880" lvl="1" marL="384048" rtl="0" algn="l">
              <a:lnSpc>
                <a:spcPct val="90000"/>
              </a:lnSpc>
              <a:spcBef>
                <a:spcPts val="600"/>
              </a:spcBef>
              <a:spcAft>
                <a:spcPts val="0"/>
              </a:spcAft>
              <a:buSzPts val="2000"/>
              <a:buChar char="◦"/>
            </a:pPr>
            <a:r>
              <a:rPr lang="en-US" sz="2000">
                <a:solidFill>
                  <a:schemeClr val="dk1"/>
                </a:solidFill>
              </a:rPr>
              <a:t>Assemble information</a:t>
            </a:r>
            <a:endParaRPr/>
          </a:p>
          <a:p>
            <a:pPr indent="-182880" lvl="1" marL="384048" rtl="0" algn="l">
              <a:lnSpc>
                <a:spcPct val="90000"/>
              </a:lnSpc>
              <a:spcBef>
                <a:spcPts val="600"/>
              </a:spcBef>
              <a:spcAft>
                <a:spcPts val="0"/>
              </a:spcAft>
              <a:buSzPts val="2000"/>
              <a:buChar char="◦"/>
            </a:pPr>
            <a:r>
              <a:rPr lang="en-US" sz="2000">
                <a:solidFill>
                  <a:schemeClr val="dk1"/>
                </a:solidFill>
              </a:rPr>
              <a:t>Figure out solution</a:t>
            </a:r>
            <a:endParaRPr/>
          </a:p>
          <a:p>
            <a:pPr indent="-182880" lvl="1" marL="384048" rtl="0" algn="l">
              <a:lnSpc>
                <a:spcPct val="90000"/>
              </a:lnSpc>
              <a:spcBef>
                <a:spcPts val="600"/>
              </a:spcBef>
              <a:spcAft>
                <a:spcPts val="0"/>
              </a:spcAft>
              <a:buSzPts val="2000"/>
              <a:buChar char="◦"/>
            </a:pPr>
            <a:r>
              <a:rPr lang="en-US" sz="2000">
                <a:solidFill>
                  <a:schemeClr val="dk1"/>
                </a:solidFill>
              </a:rPr>
              <a:t>Program Solution</a:t>
            </a:r>
            <a:endParaRPr/>
          </a:p>
          <a:p>
            <a:pPr indent="-182880" lvl="1" marL="384048" rtl="0" algn="l">
              <a:lnSpc>
                <a:spcPct val="90000"/>
              </a:lnSpc>
              <a:spcBef>
                <a:spcPts val="600"/>
              </a:spcBef>
              <a:spcAft>
                <a:spcPts val="0"/>
              </a:spcAft>
              <a:buSzPts val="2000"/>
              <a:buChar char="◦"/>
            </a:pPr>
            <a:r>
              <a:rPr lang="en-US" sz="2000">
                <a:solidFill>
                  <a:schemeClr val="dk1"/>
                </a:solidFill>
              </a:rPr>
              <a:t>Encode problem instance as data</a:t>
            </a:r>
            <a:endParaRPr/>
          </a:p>
          <a:p>
            <a:pPr indent="-182880" lvl="1" marL="384048" rtl="0" algn="l">
              <a:lnSpc>
                <a:spcPct val="90000"/>
              </a:lnSpc>
              <a:spcBef>
                <a:spcPts val="600"/>
              </a:spcBef>
              <a:spcAft>
                <a:spcPts val="0"/>
              </a:spcAft>
              <a:buSzPts val="2000"/>
              <a:buChar char="◦"/>
            </a:pPr>
            <a:r>
              <a:rPr lang="en-US" sz="2000">
                <a:solidFill>
                  <a:schemeClr val="dk1"/>
                </a:solidFill>
              </a:rPr>
              <a:t>Apply program to data</a:t>
            </a:r>
            <a:endParaRPr/>
          </a:p>
          <a:p>
            <a:pPr indent="-182880" lvl="1" marL="384048" rtl="0" algn="l">
              <a:lnSpc>
                <a:spcPct val="90000"/>
              </a:lnSpc>
              <a:spcBef>
                <a:spcPts val="600"/>
              </a:spcBef>
              <a:spcAft>
                <a:spcPts val="0"/>
              </a:spcAft>
              <a:buSzPts val="2000"/>
              <a:buChar char="◦"/>
            </a:pPr>
            <a:r>
              <a:rPr lang="en-US" sz="2000">
                <a:solidFill>
                  <a:schemeClr val="dk1"/>
                </a:solidFill>
              </a:rPr>
              <a:t>Debug procedural errors</a:t>
            </a:r>
            <a:endParaRPr/>
          </a:p>
        </p:txBody>
      </p:sp>
      <p:pic>
        <p:nvPicPr>
          <p:cNvPr id="536" name="Google Shape;536;p4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42" name="Google Shape;542;p4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Logic Programming</a:t>
            </a:r>
            <a:endParaRPr/>
          </a:p>
        </p:txBody>
      </p:sp>
      <p:sp>
        <p:nvSpPr>
          <p:cNvPr id="543" name="Google Shape;543;p42"/>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400"/>
              <a:buFont typeface="Noto Sans Symbols"/>
              <a:buChar char="▪"/>
            </a:pPr>
            <a:r>
              <a:rPr lang="en-US" sz="2400">
                <a:solidFill>
                  <a:schemeClr val="dk1"/>
                </a:solidFill>
              </a:rPr>
              <a:t> Basis: backward chaining with Horn clauses + lots of bells and whistles</a:t>
            </a:r>
            <a:endParaRPr/>
          </a:p>
          <a:p>
            <a:pPr indent="-182880" lvl="1" marL="384048" rtl="0" algn="l">
              <a:lnSpc>
                <a:spcPct val="90000"/>
              </a:lnSpc>
              <a:spcBef>
                <a:spcPts val="400"/>
              </a:spcBef>
              <a:spcAft>
                <a:spcPts val="0"/>
              </a:spcAft>
              <a:buSzPts val="2400"/>
              <a:buChar char="◦"/>
            </a:pPr>
            <a:r>
              <a:rPr lang="en-US" sz="2400">
                <a:solidFill>
                  <a:schemeClr val="dk1"/>
                </a:solidFill>
              </a:rPr>
              <a:t>Widely used in Europe and Japan</a:t>
            </a:r>
            <a:endParaRPr/>
          </a:p>
          <a:p>
            <a:pPr indent="-182880" lvl="2" marL="566928" rtl="0" algn="l">
              <a:lnSpc>
                <a:spcPct val="90000"/>
              </a:lnSpc>
              <a:spcBef>
                <a:spcPts val="600"/>
              </a:spcBef>
              <a:spcAft>
                <a:spcPts val="0"/>
              </a:spcAft>
              <a:buSzPts val="2400"/>
              <a:buChar char="◦"/>
            </a:pPr>
            <a:r>
              <a:rPr lang="en-US" sz="2400">
                <a:solidFill>
                  <a:schemeClr val="dk1"/>
                </a:solidFill>
              </a:rPr>
              <a:t>Basis of 5</a:t>
            </a:r>
            <a:r>
              <a:rPr baseline="30000" lang="en-US" sz="2400">
                <a:solidFill>
                  <a:schemeClr val="dk1"/>
                </a:solidFill>
              </a:rPr>
              <a:t>th</a:t>
            </a:r>
            <a:r>
              <a:rPr lang="en-US" sz="2400">
                <a:solidFill>
                  <a:schemeClr val="dk1"/>
                </a:solidFill>
              </a:rPr>
              <a:t> Generation Languages and Projects</a:t>
            </a:r>
            <a:endParaRPr/>
          </a:p>
          <a:p>
            <a:pPr indent="-91440" lvl="0" marL="91440" rtl="0" algn="l">
              <a:lnSpc>
                <a:spcPct val="90000"/>
              </a:lnSpc>
              <a:spcBef>
                <a:spcPts val="1600"/>
              </a:spcBef>
              <a:spcAft>
                <a:spcPts val="0"/>
              </a:spcAft>
              <a:buSzPts val="2400"/>
              <a:buFont typeface="Noto Sans Symbols"/>
              <a:buChar char="▪"/>
            </a:pPr>
            <a:r>
              <a:rPr lang="en-US" sz="2400">
                <a:solidFill>
                  <a:schemeClr val="dk1"/>
                </a:solidFill>
              </a:rPr>
              <a:t> Compilation techniques -&gt; 60 million LIPS</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 Programming = set of clauses</a:t>
            </a:r>
            <a:endParaRPr/>
          </a:p>
          <a:p>
            <a:pPr indent="-182880" lvl="1" marL="384048" rtl="0" algn="l">
              <a:lnSpc>
                <a:spcPct val="90000"/>
              </a:lnSpc>
              <a:spcBef>
                <a:spcPts val="400"/>
              </a:spcBef>
              <a:spcAft>
                <a:spcPts val="0"/>
              </a:spcAft>
              <a:buSzPts val="2400"/>
              <a:buFont typeface="Times New Roman"/>
              <a:buNone/>
            </a:pPr>
            <a:r>
              <a:rPr lang="en-US" sz="2400">
                <a:solidFill>
                  <a:schemeClr val="dk1"/>
                </a:solidFill>
              </a:rPr>
              <a:t>head :- literal1, …, literaln</a:t>
            </a:r>
            <a:endParaRPr sz="2400">
              <a:solidFill>
                <a:schemeClr val="dk1"/>
              </a:solidFill>
            </a:endParaRPr>
          </a:p>
          <a:p>
            <a:pPr indent="-182880" lvl="1" marL="384048" rtl="0" algn="l">
              <a:lnSpc>
                <a:spcPct val="90000"/>
              </a:lnSpc>
              <a:spcBef>
                <a:spcPts val="600"/>
              </a:spcBef>
              <a:spcAft>
                <a:spcPts val="0"/>
              </a:spcAft>
              <a:buSzPts val="2400"/>
              <a:buFont typeface="Times New Roman"/>
              <a:buNone/>
            </a:pPr>
            <a:r>
              <a:rPr lang="en-US" sz="2400">
                <a:solidFill>
                  <a:schemeClr val="dk1"/>
                </a:solidFill>
              </a:rPr>
              <a:t>criminal(X) :- american(X), weapon(X), sells(X, Y, Z), hostile(Z)</a:t>
            </a:r>
            <a:endParaRPr/>
          </a:p>
        </p:txBody>
      </p:sp>
      <p:sp>
        <p:nvSpPr>
          <p:cNvPr id="544" name="Google Shape;544;p4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45" name="Google Shape;545;p4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46" name="Google Shape;546;p42"/>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4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52" name="Google Shape;552;p4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553" name="Google Shape;553;p4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54" name="Google Shape;554;p4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Logic Programming</a:t>
            </a:r>
            <a:endParaRPr/>
          </a:p>
        </p:txBody>
      </p:sp>
      <p:sp>
        <p:nvSpPr>
          <p:cNvPr id="555" name="Google Shape;555;p4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80000"/>
              </a:lnSpc>
              <a:spcBef>
                <a:spcPts val="0"/>
              </a:spcBef>
              <a:spcAft>
                <a:spcPts val="0"/>
              </a:spcAft>
              <a:buSzPts val="2400"/>
              <a:buFont typeface="Noto Sans Symbols"/>
              <a:buChar char="▪"/>
            </a:pPr>
            <a:r>
              <a:rPr lang="en-US" sz="2400">
                <a:solidFill>
                  <a:schemeClr val="dk1"/>
                </a:solidFill>
              </a:rPr>
              <a:t> Rule Example</a:t>
            </a:r>
            <a:endParaRPr/>
          </a:p>
          <a:p>
            <a:pPr indent="-182880" lvl="1" marL="384048" rtl="0" algn="l">
              <a:lnSpc>
                <a:spcPct val="80000"/>
              </a:lnSpc>
              <a:spcBef>
                <a:spcPts val="400"/>
              </a:spcBef>
              <a:spcAft>
                <a:spcPts val="0"/>
              </a:spcAft>
              <a:buSzPts val="2400"/>
              <a:buFont typeface="Times New Roman"/>
              <a:buNone/>
            </a:pPr>
            <a:r>
              <a:rPr lang="en-US" sz="2400">
                <a:solidFill>
                  <a:schemeClr val="dk1"/>
                </a:solidFill>
              </a:rPr>
              <a:t>puton(X,Y) :- cleartop(X), cleartop(Y), takeoff(X,Y).</a:t>
            </a:r>
            <a:endParaRPr/>
          </a:p>
          <a:p>
            <a:pPr indent="-91440" lvl="0" marL="91440" rtl="0" algn="l">
              <a:lnSpc>
                <a:spcPct val="80000"/>
              </a:lnSpc>
              <a:spcBef>
                <a:spcPts val="1600"/>
              </a:spcBef>
              <a:spcAft>
                <a:spcPts val="0"/>
              </a:spcAft>
              <a:buSzPts val="2400"/>
              <a:buFont typeface="Noto Sans Symbols"/>
              <a:buChar char="▪"/>
            </a:pPr>
            <a:r>
              <a:rPr lang="en-US" sz="2400">
                <a:solidFill>
                  <a:schemeClr val="dk1"/>
                </a:solidFill>
              </a:rPr>
              <a:t> Capital letters are variables</a:t>
            </a:r>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 Three parts to the rule</a:t>
            </a:r>
            <a:endParaRPr/>
          </a:p>
          <a:p>
            <a:pPr indent="-182880" lvl="1" marL="384048" rtl="0" algn="l">
              <a:lnSpc>
                <a:spcPct val="80000"/>
              </a:lnSpc>
              <a:spcBef>
                <a:spcPts val="400"/>
              </a:spcBef>
              <a:spcAft>
                <a:spcPts val="0"/>
              </a:spcAft>
              <a:buSzPts val="2400"/>
              <a:buChar char="◦"/>
            </a:pPr>
            <a:r>
              <a:rPr lang="en-US" sz="2400">
                <a:solidFill>
                  <a:schemeClr val="dk1"/>
                </a:solidFill>
              </a:rPr>
              <a:t>Head (thing to prove) 	</a:t>
            </a:r>
            <a:endParaRPr/>
          </a:p>
          <a:p>
            <a:pPr indent="-182880" lvl="1" marL="384048" rtl="0" algn="l">
              <a:lnSpc>
                <a:spcPct val="80000"/>
              </a:lnSpc>
              <a:spcBef>
                <a:spcPts val="600"/>
              </a:spcBef>
              <a:spcAft>
                <a:spcPts val="0"/>
              </a:spcAft>
              <a:buSzPts val="2400"/>
              <a:buChar char="◦"/>
            </a:pPr>
            <a:r>
              <a:rPr lang="en-US" sz="2400">
                <a:solidFill>
                  <a:schemeClr val="dk1"/>
                </a:solidFill>
              </a:rPr>
              <a:t>Neck	:-</a:t>
            </a:r>
            <a:endParaRPr/>
          </a:p>
          <a:p>
            <a:pPr indent="-182880" lvl="1" marL="384048" rtl="0" algn="l">
              <a:lnSpc>
                <a:spcPct val="80000"/>
              </a:lnSpc>
              <a:spcBef>
                <a:spcPts val="600"/>
              </a:spcBef>
              <a:spcAft>
                <a:spcPts val="0"/>
              </a:spcAft>
              <a:buSzPts val="2400"/>
              <a:buChar char="◦"/>
            </a:pPr>
            <a:r>
              <a:rPr lang="en-US" sz="2400">
                <a:solidFill>
                  <a:schemeClr val="dk1"/>
                </a:solidFill>
              </a:rPr>
              <a:t>Body (subgoals, separated by ,)</a:t>
            </a:r>
            <a:endParaRPr/>
          </a:p>
          <a:p>
            <a:pPr indent="-91440" lvl="0" marL="91440" rtl="0" algn="l">
              <a:lnSpc>
                <a:spcPct val="80000"/>
              </a:lnSpc>
              <a:spcBef>
                <a:spcPts val="1600"/>
              </a:spcBef>
              <a:spcAft>
                <a:spcPts val="0"/>
              </a:spcAft>
              <a:buSzPts val="2400"/>
              <a:buFont typeface="Noto Sans Symbols"/>
              <a:buChar char="▪"/>
            </a:pPr>
            <a:r>
              <a:rPr lang="en-US" sz="2400">
                <a:solidFill>
                  <a:schemeClr val="dk1"/>
                </a:solidFill>
              </a:rPr>
              <a:t> Rules end with .</a:t>
            </a:r>
            <a:endParaRPr/>
          </a:p>
        </p:txBody>
      </p:sp>
      <p:pic>
        <p:nvPicPr>
          <p:cNvPr id="556" name="Google Shape;556;p4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4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62" name="Google Shape;562;p4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400"/>
              <a:buFont typeface="Times New Roman"/>
              <a:buNone/>
            </a:pPr>
            <a:r>
              <a:rPr b="1" lang="en-US" sz="4400">
                <a:solidFill>
                  <a:schemeClr val="dk1"/>
                </a:solidFill>
              </a:rPr>
              <a:t>Logic Programming</a:t>
            </a:r>
            <a:endParaRPr/>
          </a:p>
        </p:txBody>
      </p:sp>
      <p:sp>
        <p:nvSpPr>
          <p:cNvPr id="563" name="Google Shape;563;p4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Noto Sans Symbols"/>
              <a:buChar char="▪"/>
            </a:pPr>
            <a:r>
              <a:rPr lang="en-US" sz="2400">
                <a:solidFill>
                  <a:schemeClr val="dk1"/>
                </a:solidFill>
              </a:rPr>
              <a:t>Efficient unification by open coding</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Efficient retrieval of matching clauses by direct linking</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Depth-first, left-to-right, backward chaining</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Built-in predicate for arithmetic e.g. X is Y*Z+2</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Closed-world assumption (“negation as failure”)</a:t>
            </a:r>
            <a:endParaRPr/>
          </a:p>
          <a:p>
            <a:pPr indent="-182880" lvl="1" marL="384048" rtl="0" algn="l">
              <a:lnSpc>
                <a:spcPct val="90000"/>
              </a:lnSpc>
              <a:spcBef>
                <a:spcPts val="400"/>
              </a:spcBef>
              <a:spcAft>
                <a:spcPts val="0"/>
              </a:spcAft>
              <a:buSzPts val="2400"/>
              <a:buChar char="◦"/>
            </a:pPr>
            <a:r>
              <a:rPr lang="en-US" sz="2400">
                <a:solidFill>
                  <a:schemeClr val="dk1"/>
                </a:solidFill>
              </a:rPr>
              <a:t>e.g. given alive(X) :- not dead(X).</a:t>
            </a:r>
            <a:endParaRPr/>
          </a:p>
          <a:p>
            <a:pPr indent="-182880" lvl="1" marL="384048" rtl="0" algn="l">
              <a:lnSpc>
                <a:spcPct val="90000"/>
              </a:lnSpc>
              <a:spcBef>
                <a:spcPts val="600"/>
              </a:spcBef>
              <a:spcAft>
                <a:spcPts val="0"/>
              </a:spcAft>
              <a:buSzPts val="2400"/>
              <a:buChar char="◦"/>
            </a:pPr>
            <a:r>
              <a:rPr lang="en-US" sz="2400">
                <a:solidFill>
                  <a:schemeClr val="dk1"/>
                </a:solidFill>
              </a:rPr>
              <a:t>alive(Joe) succeeds if dead(joe) fails</a:t>
            </a:r>
            <a:endParaRPr/>
          </a:p>
        </p:txBody>
      </p:sp>
      <p:sp>
        <p:nvSpPr>
          <p:cNvPr id="564" name="Google Shape;564;p4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65" name="Google Shape;565;p4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66" name="Google Shape;566;p4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72" name="Google Shape;572;p4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400"/>
              <a:buFont typeface="Times New Roman"/>
              <a:buNone/>
            </a:pPr>
            <a:r>
              <a:rPr b="1" lang="en-US" sz="4400">
                <a:solidFill>
                  <a:schemeClr val="dk1"/>
                </a:solidFill>
              </a:rPr>
              <a:t>Logic Programming</a:t>
            </a:r>
            <a:endParaRPr/>
          </a:p>
        </p:txBody>
      </p:sp>
      <p:sp>
        <p:nvSpPr>
          <p:cNvPr id="573" name="Google Shape;573;p4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80000"/>
              </a:lnSpc>
              <a:spcBef>
                <a:spcPts val="0"/>
              </a:spcBef>
              <a:spcAft>
                <a:spcPts val="0"/>
              </a:spcAft>
              <a:buSzPts val="2400"/>
              <a:buFont typeface="Noto Sans Symbols"/>
              <a:buChar char="▪"/>
            </a:pPr>
            <a:r>
              <a:rPr lang="en-US" sz="2400">
                <a:solidFill>
                  <a:schemeClr val="dk1"/>
                </a:solidFill>
              </a:rPr>
              <a:t>These notes are for gprolog</a:t>
            </a:r>
            <a:endParaRPr sz="2400">
              <a:solidFill>
                <a:schemeClr val="dk1"/>
              </a:solidFill>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To read a file, consult(‘file’).</a:t>
            </a:r>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To enter data directly, consult(user).</a:t>
            </a:r>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Every statement must end in a period.  If  you forget, put it on the next line.</a:t>
            </a:r>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To prove a fact, enter the fact directly at the command line.  gprolog will respond Yes, No, or give you a binding set.  If you want another answer, type ; otherwise return.</a:t>
            </a:r>
            <a:endParaRPr/>
          </a:p>
          <a:p>
            <a:pPr indent="-91440" lvl="0" marL="91440" rtl="0" algn="l">
              <a:lnSpc>
                <a:spcPct val="80000"/>
              </a:lnSpc>
              <a:spcBef>
                <a:spcPts val="1400"/>
              </a:spcBef>
              <a:spcAft>
                <a:spcPts val="0"/>
              </a:spcAft>
              <a:buSzPts val="2400"/>
              <a:buFont typeface="Noto Sans Symbols"/>
              <a:buChar char="▪"/>
            </a:pPr>
            <a:r>
              <a:rPr lang="en-US" sz="2400">
                <a:solidFill>
                  <a:schemeClr val="dk1"/>
                </a:solidFill>
              </a:rPr>
              <a:t>Trace(predicate) or trace(all) will allow you to watch the backward chaining process.</a:t>
            </a:r>
            <a:endParaRPr/>
          </a:p>
        </p:txBody>
      </p:sp>
      <p:sp>
        <p:nvSpPr>
          <p:cNvPr id="574" name="Google Shape;574;p4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75" name="Google Shape;575;p4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576" name="Google Shape;576;p4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46"/>
          <p:cNvSpPr txBox="1"/>
          <p:nvPr>
            <p:ph idx="1" type="body"/>
          </p:nvPr>
        </p:nvSpPr>
        <p:spPr>
          <a:xfrm>
            <a:off x="1268725" y="1127079"/>
            <a:ext cx="9943758" cy="6049963"/>
          </a:xfrm>
          <a:prstGeom prst="rect">
            <a:avLst/>
          </a:prstGeom>
          <a:noFill/>
          <a:ln>
            <a:noFill/>
          </a:ln>
        </p:spPr>
        <p:txBody>
          <a:bodyPr anchorCtr="0" anchor="t" bIns="45700" lIns="0" spcFirstLastPara="1" rIns="0" wrap="square" tIns="45700">
            <a:normAutofit fontScale="62500" lnSpcReduction="20000"/>
          </a:bodyPr>
          <a:lstStyle/>
          <a:p>
            <a:pPr indent="-91440" lvl="0" marL="91440" rtl="0" algn="ctr">
              <a:lnSpc>
                <a:spcPct val="90000"/>
              </a:lnSpc>
              <a:spcBef>
                <a:spcPts val="0"/>
              </a:spcBef>
              <a:spcAft>
                <a:spcPts val="0"/>
              </a:spcAft>
              <a:buSzPct val="100000"/>
              <a:buNone/>
            </a:pPr>
            <a:r>
              <a:rPr b="1" lang="en-US" sz="4600">
                <a:solidFill>
                  <a:schemeClr val="dk1"/>
                </a:solidFill>
                <a:latin typeface="Times New Roman"/>
                <a:ea typeface="Times New Roman"/>
                <a:cs typeface="Times New Roman"/>
                <a:sym typeface="Times New Roman"/>
              </a:rPr>
              <a:t>RESOLUTION IN PREDICATE LOGIC</a:t>
            </a:r>
            <a:endParaRPr b="1" sz="4600">
              <a:solidFill>
                <a:schemeClr val="dk1"/>
              </a:solidFill>
              <a:latin typeface="Times New Roman"/>
              <a:ea typeface="Times New Roman"/>
              <a:cs typeface="Times New Roman"/>
              <a:sym typeface="Times New Roman"/>
            </a:endParaRPr>
          </a:p>
          <a:p>
            <a:pPr indent="0" lvl="0" marL="0" rtl="0" algn="l">
              <a:lnSpc>
                <a:spcPct val="170000"/>
              </a:lnSpc>
              <a:spcBef>
                <a:spcPts val="1400"/>
              </a:spcBef>
              <a:spcAft>
                <a:spcPts val="0"/>
              </a:spcAft>
              <a:buSzPct val="100000"/>
              <a:buNone/>
            </a:pPr>
            <a:r>
              <a:t/>
            </a:r>
            <a:endParaRPr sz="3400">
              <a:solidFill>
                <a:schemeClr val="dk1"/>
              </a:solidFill>
              <a:latin typeface="Times New Roman"/>
              <a:ea typeface="Times New Roman"/>
              <a:cs typeface="Times New Roman"/>
              <a:sym typeface="Times New Roman"/>
            </a:endParaRPr>
          </a:p>
          <a:p>
            <a:pPr indent="-134937" lvl="0" marL="91440" rtl="0" algn="l">
              <a:lnSpc>
                <a:spcPct val="170000"/>
              </a:lnSpc>
              <a:spcBef>
                <a:spcPts val="1400"/>
              </a:spcBef>
              <a:spcAft>
                <a:spcPts val="0"/>
              </a:spcAft>
              <a:buSzPct val="100000"/>
              <a:buFont typeface="Noto Sans Symbols"/>
              <a:buChar char="▪"/>
            </a:pPr>
            <a:r>
              <a:rPr lang="en-US" sz="3400">
                <a:solidFill>
                  <a:schemeClr val="dk1"/>
                </a:solidFill>
                <a:latin typeface="Times New Roman"/>
                <a:ea typeface="Times New Roman"/>
                <a:cs typeface="Times New Roman"/>
                <a:sym typeface="Times New Roman"/>
              </a:rPr>
              <a:t>Two literals are contradictory if one can be unified with the negation of the other. </a:t>
            </a:r>
            <a:endParaRPr sz="3400">
              <a:solidFill>
                <a:schemeClr val="dk1"/>
              </a:solidFill>
              <a:latin typeface="Times New Roman"/>
              <a:ea typeface="Times New Roman"/>
              <a:cs typeface="Times New Roman"/>
              <a:sym typeface="Times New Roman"/>
            </a:endParaRPr>
          </a:p>
          <a:p>
            <a:pPr indent="-134937" lvl="0" marL="91440" rtl="0" algn="l">
              <a:lnSpc>
                <a:spcPct val="170000"/>
              </a:lnSpc>
              <a:spcBef>
                <a:spcPts val="1400"/>
              </a:spcBef>
              <a:spcAft>
                <a:spcPts val="0"/>
              </a:spcAft>
              <a:buSzPct val="100000"/>
              <a:buFont typeface="Noto Sans Symbols"/>
              <a:buChar char="▪"/>
            </a:pPr>
            <a:r>
              <a:rPr lang="en-US" sz="3400">
                <a:solidFill>
                  <a:schemeClr val="dk1"/>
                </a:solidFill>
                <a:latin typeface="Times New Roman"/>
                <a:ea typeface="Times New Roman"/>
                <a:cs typeface="Times New Roman"/>
                <a:sym typeface="Times New Roman"/>
              </a:rPr>
              <a:t>For example man(x) and man (Himalayas) are contradictory since man(x) and man(Himalayas ) can be unified. </a:t>
            </a:r>
            <a:endParaRPr/>
          </a:p>
          <a:p>
            <a:pPr indent="-134937" lvl="0" marL="91440" rtl="0" algn="l">
              <a:lnSpc>
                <a:spcPct val="170000"/>
              </a:lnSpc>
              <a:spcBef>
                <a:spcPts val="1400"/>
              </a:spcBef>
              <a:spcAft>
                <a:spcPts val="0"/>
              </a:spcAft>
              <a:buSzPct val="100000"/>
              <a:buFont typeface="Noto Sans Symbols"/>
              <a:buChar char="▪"/>
            </a:pPr>
            <a:r>
              <a:rPr lang="en-US" sz="3400">
                <a:solidFill>
                  <a:schemeClr val="dk1"/>
                </a:solidFill>
                <a:latin typeface="Times New Roman"/>
                <a:ea typeface="Times New Roman"/>
                <a:cs typeface="Times New Roman"/>
                <a:sym typeface="Times New Roman"/>
              </a:rPr>
              <a:t>In predicate logic unification algorithm is used to locate pairs of literals that cancel out. </a:t>
            </a:r>
            <a:endParaRPr/>
          </a:p>
          <a:p>
            <a:pPr indent="-134937" lvl="0" marL="91440" rtl="0" algn="l">
              <a:lnSpc>
                <a:spcPct val="170000"/>
              </a:lnSpc>
              <a:spcBef>
                <a:spcPts val="1400"/>
              </a:spcBef>
              <a:spcAft>
                <a:spcPts val="0"/>
              </a:spcAft>
              <a:buSzPct val="100000"/>
              <a:buFont typeface="Noto Sans Symbols"/>
              <a:buChar char="▪"/>
            </a:pPr>
            <a:r>
              <a:rPr lang="en-US" sz="3400">
                <a:solidFill>
                  <a:schemeClr val="dk1"/>
                </a:solidFill>
                <a:latin typeface="Times New Roman"/>
                <a:ea typeface="Times New Roman"/>
                <a:cs typeface="Times New Roman"/>
                <a:sym typeface="Times New Roman"/>
              </a:rPr>
              <a:t>It is important that if two instances of the same variable occur, then they must be given identical substitutions. </a:t>
            </a:r>
            <a:endParaRPr/>
          </a:p>
          <a:p>
            <a:pPr indent="0" lvl="0" marL="91440" rtl="0" algn="l">
              <a:lnSpc>
                <a:spcPct val="90000"/>
              </a:lnSpc>
              <a:spcBef>
                <a:spcPts val="1400"/>
              </a:spcBef>
              <a:spcAft>
                <a:spcPts val="0"/>
              </a:spcAft>
              <a:buSzPct val="100000"/>
              <a:buNone/>
            </a:pPr>
            <a:r>
              <a:t/>
            </a:r>
            <a:endParaRPr sz="3300">
              <a:latin typeface="Times New Roman"/>
              <a:ea typeface="Times New Roman"/>
              <a:cs typeface="Times New Roman"/>
              <a:sym typeface="Times New Roman"/>
            </a:endParaRPr>
          </a:p>
        </p:txBody>
      </p:sp>
      <p:sp>
        <p:nvSpPr>
          <p:cNvPr id="582" name="Google Shape;582;p4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83" name="Google Shape;583;p4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584" name="Google Shape;584;p4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585" name="Google Shape;585;p46"/>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7"/>
          <p:cNvSpPr txBox="1"/>
          <p:nvPr>
            <p:ph idx="1" type="body"/>
          </p:nvPr>
        </p:nvSpPr>
        <p:spPr>
          <a:xfrm>
            <a:off x="611868" y="232554"/>
            <a:ext cx="10017600" cy="4742700"/>
          </a:xfrm>
          <a:prstGeom prst="rect">
            <a:avLst/>
          </a:prstGeom>
          <a:noFill/>
          <a:ln>
            <a:noFill/>
          </a:ln>
        </p:spPr>
        <p:txBody>
          <a:bodyPr anchorCtr="0" anchor="t" bIns="45700" lIns="0" spcFirstLastPara="1" rIns="0" wrap="square" tIns="45700">
            <a:normAutofit fontScale="25000" lnSpcReduction="20000"/>
          </a:bodyPr>
          <a:lstStyle/>
          <a:p>
            <a:pPr indent="-91440" lvl="0" marL="91440" rtl="0" algn="ctr">
              <a:lnSpc>
                <a:spcPct val="170000"/>
              </a:lnSpc>
              <a:spcBef>
                <a:spcPts val="0"/>
              </a:spcBef>
              <a:spcAft>
                <a:spcPts val="0"/>
              </a:spcAft>
              <a:buSzPct val="100000"/>
              <a:buChar char=" "/>
            </a:pPr>
            <a:r>
              <a:rPr b="1" lang="en-US" sz="16000">
                <a:solidFill>
                  <a:schemeClr val="dk1"/>
                </a:solidFill>
                <a:latin typeface="Times New Roman"/>
                <a:ea typeface="Times New Roman"/>
                <a:cs typeface="Times New Roman"/>
                <a:sym typeface="Times New Roman"/>
              </a:rPr>
              <a:t>Resolution Algorithm</a:t>
            </a:r>
            <a:endParaRPr/>
          </a:p>
          <a:p>
            <a:pPr indent="-117475" lvl="0" marL="91440" rtl="0" algn="l">
              <a:lnSpc>
                <a:spcPct val="170000"/>
              </a:lnSpc>
              <a:spcBef>
                <a:spcPts val="1400"/>
              </a:spcBef>
              <a:spcAft>
                <a:spcPts val="0"/>
              </a:spcAft>
              <a:buSzPct val="100000"/>
              <a:buChar char=" "/>
            </a:pPr>
            <a:r>
              <a:rPr lang="en-US" sz="7400">
                <a:solidFill>
                  <a:schemeClr val="dk1"/>
                </a:solidFill>
                <a:latin typeface="Times New Roman"/>
                <a:ea typeface="Times New Roman"/>
                <a:cs typeface="Times New Roman"/>
                <a:sym typeface="Times New Roman"/>
              </a:rPr>
              <a:t>Let f be a set of given statements and S is a statement to be proved.</a:t>
            </a:r>
            <a:endParaRPr/>
          </a:p>
          <a:p>
            <a:pPr indent="-91440" lvl="0" marL="91440" rtl="0" algn="l">
              <a:lnSpc>
                <a:spcPct val="170000"/>
              </a:lnSpc>
              <a:spcBef>
                <a:spcPts val="1400"/>
              </a:spcBef>
              <a:spcAft>
                <a:spcPts val="0"/>
              </a:spcAft>
              <a:buSzPct val="100000"/>
              <a:buNone/>
            </a:pPr>
            <a:r>
              <a:rPr lang="en-US" sz="7400">
                <a:solidFill>
                  <a:schemeClr val="dk1"/>
                </a:solidFill>
                <a:latin typeface="Times New Roman"/>
                <a:ea typeface="Times New Roman"/>
                <a:cs typeface="Times New Roman"/>
                <a:sym typeface="Times New Roman"/>
              </a:rPr>
              <a:t>1. </a:t>
            </a:r>
            <a:r>
              <a:rPr lang="en-US" sz="7400">
                <a:solidFill>
                  <a:schemeClr val="dk1"/>
                </a:solidFill>
              </a:rPr>
              <a:t>Convert</a:t>
            </a:r>
            <a:r>
              <a:rPr lang="en-US" sz="7400">
                <a:solidFill>
                  <a:schemeClr val="dk1"/>
                </a:solidFill>
                <a:latin typeface="Times New Roman"/>
                <a:ea typeface="Times New Roman"/>
                <a:cs typeface="Times New Roman"/>
                <a:sym typeface="Times New Roman"/>
              </a:rPr>
              <a:t> all the statements of  F to clause form.</a:t>
            </a:r>
            <a:endParaRPr/>
          </a:p>
          <a:p>
            <a:pPr indent="-91440" lvl="0" marL="91440" rtl="0" algn="l">
              <a:lnSpc>
                <a:spcPct val="170000"/>
              </a:lnSpc>
              <a:spcBef>
                <a:spcPts val="1400"/>
              </a:spcBef>
              <a:spcAft>
                <a:spcPts val="0"/>
              </a:spcAft>
              <a:buSzPct val="100000"/>
              <a:buNone/>
            </a:pPr>
            <a:r>
              <a:rPr lang="en-US" sz="7400">
                <a:solidFill>
                  <a:schemeClr val="dk1"/>
                </a:solidFill>
                <a:latin typeface="Times New Roman"/>
                <a:ea typeface="Times New Roman"/>
                <a:cs typeface="Times New Roman"/>
                <a:sym typeface="Times New Roman"/>
              </a:rPr>
              <a:t>2. Negate S and convert the result to clause form. Add it to the set of clauses obtained in 1.</a:t>
            </a:r>
            <a:endParaRPr/>
          </a:p>
          <a:p>
            <a:pPr indent="-91440" lvl="0" marL="91440" rtl="0" algn="l">
              <a:lnSpc>
                <a:spcPct val="170000"/>
              </a:lnSpc>
              <a:spcBef>
                <a:spcPts val="1400"/>
              </a:spcBef>
              <a:spcAft>
                <a:spcPts val="0"/>
              </a:spcAft>
              <a:buSzPct val="100000"/>
              <a:buNone/>
            </a:pPr>
            <a:r>
              <a:rPr lang="en-US" sz="7400">
                <a:solidFill>
                  <a:schemeClr val="dk1"/>
                </a:solidFill>
                <a:latin typeface="Times New Roman"/>
                <a:ea typeface="Times New Roman"/>
                <a:cs typeface="Times New Roman"/>
                <a:sym typeface="Times New Roman"/>
              </a:rPr>
              <a:t>3. Repeat until either a contradiction is found or no progress can be made or a predetermined amount of effort has been expended.	a) Select two clauses. Call them parent clauses.</a:t>
            </a:r>
            <a:endParaRPr/>
          </a:p>
          <a:p>
            <a:pPr indent="-91440" lvl="0" marL="91440" rtl="0" algn="l">
              <a:lnSpc>
                <a:spcPct val="170000"/>
              </a:lnSpc>
              <a:spcBef>
                <a:spcPts val="1400"/>
              </a:spcBef>
              <a:spcAft>
                <a:spcPts val="0"/>
              </a:spcAft>
              <a:buSzPct val="100000"/>
              <a:buNone/>
            </a:pPr>
            <a:r>
              <a:rPr lang="en-US" sz="7400">
                <a:solidFill>
                  <a:schemeClr val="dk1"/>
                </a:solidFill>
                <a:latin typeface="Times New Roman"/>
                <a:ea typeface="Times New Roman"/>
                <a:cs typeface="Times New Roman"/>
                <a:sym typeface="Times New Roman"/>
              </a:rPr>
              <a:t>	b) Resolve them together. The resolvent will be the disjunction of all of these literals of both clauses. If there is a pair of literals T1 and T2 such that one parent clause contains Ti and the other contains T2 and if T1 and T2 are unifiable, then neither t1 nor T2 should appear in the resolvent. Here Ti and T2 are called complimentary literals.</a:t>
            </a:r>
            <a:endParaRPr/>
          </a:p>
          <a:p>
            <a:pPr indent="-91440" lvl="0" marL="91440" rtl="0" algn="l">
              <a:lnSpc>
                <a:spcPct val="170000"/>
              </a:lnSpc>
              <a:spcBef>
                <a:spcPts val="1400"/>
              </a:spcBef>
              <a:spcAft>
                <a:spcPts val="0"/>
              </a:spcAft>
              <a:buSzPct val="100000"/>
              <a:buNone/>
            </a:pPr>
            <a:r>
              <a:rPr lang="en-US" sz="7400">
                <a:solidFill>
                  <a:schemeClr val="dk1"/>
                </a:solidFill>
                <a:latin typeface="Times New Roman"/>
                <a:ea typeface="Times New Roman"/>
                <a:cs typeface="Times New Roman"/>
                <a:sym typeface="Times New Roman"/>
              </a:rPr>
              <a:t>	C) If the resolvent is the empty clause , then a contradiction has been found. If  it is not, then add it to the set of clauses available to the procedure.</a:t>
            </a:r>
            <a:endParaRPr sz="7400">
              <a:solidFill>
                <a:schemeClr val="dk1"/>
              </a:solidFill>
            </a:endParaRPr>
          </a:p>
        </p:txBody>
      </p:sp>
      <p:sp>
        <p:nvSpPr>
          <p:cNvPr id="591" name="Google Shape;591;p4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592" name="Google Shape;592;p4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593" name="Google Shape;593;p4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594" name="Google Shape;594;p47"/>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4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Unification</a:t>
            </a:r>
            <a:br>
              <a:rPr lang="en-US">
                <a:solidFill>
                  <a:srgbClr val="FF0000"/>
                </a:solidFill>
                <a:latin typeface="Arimo"/>
                <a:ea typeface="Arimo"/>
                <a:cs typeface="Arimo"/>
                <a:sym typeface="Arimo"/>
              </a:rPr>
            </a:br>
            <a:endParaRPr/>
          </a:p>
        </p:txBody>
      </p:sp>
      <p:sp>
        <p:nvSpPr>
          <p:cNvPr id="600" name="Google Shape;600;p4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rgbClr val="000000"/>
                </a:solidFill>
              </a:rPr>
              <a:t>• It’s a matching procedure that compares two literals and discovers whether there exists a set of substitutions that can make them identical.</a:t>
            </a:r>
            <a:endParaRPr/>
          </a:p>
          <a:p>
            <a:pPr indent="-91440" lvl="0" marL="91440" rtl="0" algn="l">
              <a:lnSpc>
                <a:spcPct val="90000"/>
              </a:lnSpc>
              <a:spcBef>
                <a:spcPts val="1400"/>
              </a:spcBef>
              <a:spcAft>
                <a:spcPts val="0"/>
              </a:spcAft>
              <a:buSzPts val="2000"/>
              <a:buChar char=" "/>
            </a:pPr>
            <a:r>
              <a:rPr lang="en-US">
                <a:solidFill>
                  <a:srgbClr val="000000"/>
                </a:solidFill>
              </a:rPr>
              <a:t>• E.g. 1</a:t>
            </a:r>
            <a:endParaRPr>
              <a:solidFill>
                <a:srgbClr val="000000"/>
              </a:solidFill>
            </a:endParaRPr>
          </a:p>
          <a:p>
            <a:pPr indent="-91440" lvl="0" marL="91440" rtl="0" algn="l">
              <a:lnSpc>
                <a:spcPct val="90000"/>
              </a:lnSpc>
              <a:spcBef>
                <a:spcPts val="1400"/>
              </a:spcBef>
              <a:spcAft>
                <a:spcPts val="0"/>
              </a:spcAft>
              <a:buSzPts val="2000"/>
              <a:buChar char=" "/>
            </a:pPr>
            <a:r>
              <a:rPr lang="en-US">
                <a:solidFill>
                  <a:srgbClr val="000000"/>
                </a:solidFill>
              </a:rPr>
              <a:t>Hate( marcus , </a:t>
            </a:r>
            <a:r>
              <a:rPr lang="en-US">
                <a:solidFill>
                  <a:srgbClr val="C10000"/>
                </a:solidFill>
              </a:rPr>
              <a:t>X</a:t>
            </a:r>
            <a:r>
              <a:rPr lang="en-US">
                <a:solidFill>
                  <a:srgbClr val="000000"/>
                </a:solidFill>
              </a:rPr>
              <a:t>) Hate (marcus , </a:t>
            </a:r>
            <a:r>
              <a:rPr lang="en-US">
                <a:solidFill>
                  <a:srgbClr val="C10000"/>
                </a:solidFill>
              </a:rPr>
              <a:t>caesar</a:t>
            </a:r>
            <a:r>
              <a:rPr lang="en-US">
                <a:solidFill>
                  <a:srgbClr val="000000"/>
                </a:solidFill>
              </a:rPr>
              <a:t>)</a:t>
            </a:r>
            <a:endParaRPr/>
          </a:p>
          <a:p>
            <a:pPr indent="-91440" lvl="0" marL="91440" rtl="0" algn="l">
              <a:lnSpc>
                <a:spcPct val="90000"/>
              </a:lnSpc>
              <a:spcBef>
                <a:spcPts val="1400"/>
              </a:spcBef>
              <a:spcAft>
                <a:spcPts val="0"/>
              </a:spcAft>
              <a:buSzPts val="2000"/>
              <a:buChar char=" "/>
            </a:pPr>
            <a:r>
              <a:rPr lang="en-US">
                <a:solidFill>
                  <a:srgbClr val="000000"/>
                </a:solidFill>
              </a:rPr>
              <a:t>caesar/ X</a:t>
            </a:r>
            <a:endParaRPr/>
          </a:p>
          <a:p>
            <a:pPr indent="-91440" lvl="0" marL="91440" rtl="0" algn="l">
              <a:lnSpc>
                <a:spcPct val="90000"/>
              </a:lnSpc>
              <a:spcBef>
                <a:spcPts val="1400"/>
              </a:spcBef>
              <a:spcAft>
                <a:spcPts val="0"/>
              </a:spcAft>
              <a:buSzPts val="2000"/>
              <a:buChar char=" "/>
            </a:pPr>
            <a:r>
              <a:rPr lang="en-US">
                <a:solidFill>
                  <a:srgbClr val="000000"/>
                </a:solidFill>
              </a:rPr>
              <a:t>e.g. 2.</a:t>
            </a:r>
            <a:endParaRPr/>
          </a:p>
          <a:p>
            <a:pPr indent="-91440" lvl="0" marL="91440" rtl="0" algn="l">
              <a:lnSpc>
                <a:spcPct val="90000"/>
              </a:lnSpc>
              <a:spcBef>
                <a:spcPts val="1400"/>
              </a:spcBef>
              <a:spcAft>
                <a:spcPts val="0"/>
              </a:spcAft>
              <a:buSzPts val="2000"/>
              <a:buChar char=" "/>
            </a:pPr>
            <a:r>
              <a:rPr lang="en-US">
                <a:solidFill>
                  <a:srgbClr val="000000"/>
                </a:solidFill>
              </a:rPr>
              <a:t>Hate(X,Y) Hate( john, Z) could be unified as:</a:t>
            </a:r>
            <a:endParaRPr/>
          </a:p>
          <a:p>
            <a:pPr indent="-91440" lvl="0" marL="91440" rtl="0" algn="l">
              <a:lnSpc>
                <a:spcPct val="90000"/>
              </a:lnSpc>
              <a:spcBef>
                <a:spcPts val="1400"/>
              </a:spcBef>
              <a:spcAft>
                <a:spcPts val="0"/>
              </a:spcAft>
              <a:buSzPts val="2000"/>
              <a:buChar char=" "/>
            </a:pPr>
            <a:r>
              <a:rPr lang="en-US">
                <a:solidFill>
                  <a:srgbClr val="000000"/>
                </a:solidFill>
              </a:rPr>
              <a:t>John/X and y/z</a:t>
            </a:r>
            <a:endParaRPr/>
          </a:p>
          <a:p>
            <a:pPr indent="0" lvl="0" marL="91440" rtl="0" algn="l">
              <a:lnSpc>
                <a:spcPct val="90000"/>
              </a:lnSpc>
              <a:spcBef>
                <a:spcPts val="1400"/>
              </a:spcBef>
              <a:spcAft>
                <a:spcPts val="0"/>
              </a:spcAft>
              <a:buSzPts val="2000"/>
              <a:buNone/>
            </a:pPr>
            <a:r>
              <a:t/>
            </a:r>
            <a:endParaRPr/>
          </a:p>
        </p:txBody>
      </p:sp>
      <p:sp>
        <p:nvSpPr>
          <p:cNvPr id="601" name="Google Shape;601;p4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02" name="Google Shape;602;p4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03" name="Google Shape;603;p4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04" name="Google Shape;604;p48"/>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4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610" name="Google Shape;610;p4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85000" lnSpcReduction="20000"/>
          </a:bodyPr>
          <a:lstStyle/>
          <a:p>
            <a:pPr indent="-97155" lvl="0" marL="91440" rtl="0" algn="l">
              <a:lnSpc>
                <a:spcPct val="90000"/>
              </a:lnSpc>
              <a:spcBef>
                <a:spcPts val="0"/>
              </a:spcBef>
              <a:spcAft>
                <a:spcPts val="0"/>
              </a:spcAft>
              <a:buSzPct val="100000"/>
              <a:buChar char=" "/>
            </a:pPr>
            <a:r>
              <a:rPr lang="en-US" sz="1800">
                <a:solidFill>
                  <a:schemeClr val="dk1"/>
                </a:solidFill>
                <a:latin typeface="Arimo"/>
                <a:ea typeface="Arimo"/>
                <a:cs typeface="Arimo"/>
                <a:sym typeface="Arimo"/>
              </a:rPr>
              <a:t>UNIFY(p, q) = unifier </a:t>
            </a:r>
            <a:r>
              <a:rPr lang="en-US" sz="1800">
                <a:solidFill>
                  <a:schemeClr val="dk1"/>
                </a:solidFill>
                <a:latin typeface="Noto Sans Symbols"/>
                <a:ea typeface="Noto Sans Symbols"/>
                <a:cs typeface="Noto Sans Symbols"/>
                <a:sym typeface="Noto Sans Symbols"/>
              </a:rPr>
              <a:t>θ </a:t>
            </a:r>
            <a:r>
              <a:rPr lang="en-US" sz="1800">
                <a:solidFill>
                  <a:schemeClr val="dk1"/>
                </a:solidFill>
                <a:latin typeface="Arimo"/>
                <a:ea typeface="Arimo"/>
                <a:cs typeface="Arimo"/>
                <a:sym typeface="Arimo"/>
              </a:rPr>
              <a:t>where SUBST(</a:t>
            </a:r>
            <a:r>
              <a:rPr lang="en-US" sz="1800">
                <a:solidFill>
                  <a:schemeClr val="dk1"/>
                </a:solidFill>
                <a:latin typeface="Noto Sans Symbols"/>
                <a:ea typeface="Noto Sans Symbols"/>
                <a:cs typeface="Noto Sans Symbols"/>
                <a:sym typeface="Noto Sans Symbols"/>
              </a:rPr>
              <a:t>θ</a:t>
            </a:r>
            <a:r>
              <a:rPr lang="en-US" sz="1800">
                <a:solidFill>
                  <a:schemeClr val="dk1"/>
                </a:solidFill>
                <a:latin typeface="Arimo"/>
                <a:ea typeface="Arimo"/>
                <a:cs typeface="Arimo"/>
                <a:sym typeface="Arimo"/>
              </a:rPr>
              <a:t>, p) = SUBST(</a:t>
            </a:r>
            <a:r>
              <a:rPr lang="en-US" sz="1800">
                <a:solidFill>
                  <a:schemeClr val="dk1"/>
                </a:solidFill>
                <a:latin typeface="Noto Sans Symbols"/>
                <a:ea typeface="Noto Sans Symbols"/>
                <a:cs typeface="Noto Sans Symbols"/>
                <a:sym typeface="Noto Sans Symbols"/>
              </a:rPr>
              <a:t>θ</a:t>
            </a:r>
            <a:r>
              <a:rPr lang="en-US" sz="1800">
                <a:solidFill>
                  <a:schemeClr val="dk1"/>
                </a:solidFill>
                <a:latin typeface="Arimo"/>
                <a:ea typeface="Arimo"/>
                <a:cs typeface="Arimo"/>
                <a:sym typeface="Arimo"/>
              </a:rPr>
              <a:t>, q)</a:t>
            </a:r>
            <a:endParaRPr/>
          </a:p>
          <a:p>
            <a:pPr indent="-107950"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knows(John, x) </a:t>
            </a:r>
            <a:r>
              <a:rPr lang="en-US">
                <a:solidFill>
                  <a:schemeClr val="dk1"/>
                </a:solidFill>
                <a:latin typeface="Noto Sans Symbols"/>
                <a:ea typeface="Noto Sans Symbols"/>
                <a:cs typeface="Noto Sans Symbols"/>
                <a:sym typeface="Noto Sans Symbols"/>
              </a:rPr>
              <a:t>→ </a:t>
            </a:r>
            <a:r>
              <a:rPr lang="en-US">
                <a:solidFill>
                  <a:schemeClr val="dk1"/>
                </a:solidFill>
                <a:latin typeface="Arimo"/>
                <a:ea typeface="Arimo"/>
                <a:cs typeface="Arimo"/>
                <a:sym typeface="Arimo"/>
              </a:rPr>
              <a:t>hates(John, x)</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knows(John, Jane)</a:t>
            </a:r>
            <a:endParaRPr/>
          </a:p>
          <a:p>
            <a:pPr indent="-107950"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knows(y, Leonid)</a:t>
            </a:r>
            <a:endParaRPr/>
          </a:p>
          <a:p>
            <a:pPr indent="-107950"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y: knows(y, mother(y))</a:t>
            </a:r>
            <a:endParaRPr/>
          </a:p>
          <a:p>
            <a:pPr indent="-107950" lvl="0" marL="91440" rtl="0" algn="l">
              <a:lnSpc>
                <a:spcPct val="90000"/>
              </a:lnSpc>
              <a:spcBef>
                <a:spcPts val="1400"/>
              </a:spcBef>
              <a:spcAft>
                <a:spcPts val="0"/>
              </a:spcAft>
              <a:buSzPct val="100000"/>
              <a:buChar char=" "/>
            </a:pPr>
            <a:r>
              <a:rPr lang="en-US">
                <a:solidFill>
                  <a:schemeClr val="dk1"/>
                </a:solidFill>
                <a:latin typeface="Noto Sans Symbols"/>
                <a:ea typeface="Noto Sans Symbols"/>
                <a:cs typeface="Noto Sans Symbols"/>
                <a:sym typeface="Noto Sans Symbols"/>
              </a:rPr>
              <a:t>∀</a:t>
            </a:r>
            <a:r>
              <a:rPr lang="en-US">
                <a:solidFill>
                  <a:schemeClr val="dk1"/>
                </a:solidFill>
                <a:latin typeface="Arimo"/>
                <a:ea typeface="Arimo"/>
                <a:cs typeface="Arimo"/>
                <a:sym typeface="Arimo"/>
              </a:rPr>
              <a:t>x: knows(x, Elizabeth)</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UNIFY(knows(John ,x) ,knows(John, Jane)) = {Jane/x}</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UNIFY(knows(John, x), knows(y, Leonid)) = {Leonid/x, John/y}</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UNIFY(knows(John, x), knows(y, mother(y))) = {John/y,</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mother(John)/x}</a:t>
            </a:r>
            <a:endParaRPr/>
          </a:p>
          <a:p>
            <a:pPr indent="-107950" lvl="0" marL="91440" rtl="0" algn="l">
              <a:lnSpc>
                <a:spcPct val="90000"/>
              </a:lnSpc>
              <a:spcBef>
                <a:spcPts val="1400"/>
              </a:spcBef>
              <a:spcAft>
                <a:spcPts val="0"/>
              </a:spcAft>
              <a:buSzPct val="100000"/>
              <a:buChar char=" "/>
            </a:pPr>
            <a:r>
              <a:rPr lang="en-US">
                <a:solidFill>
                  <a:schemeClr val="dk1"/>
                </a:solidFill>
                <a:latin typeface="Arimo"/>
                <a:ea typeface="Arimo"/>
                <a:cs typeface="Arimo"/>
                <a:sym typeface="Arimo"/>
              </a:rPr>
              <a:t>UNIFY(knows(John, x), knows(x, Elizabeth)) = FAIL</a:t>
            </a:r>
            <a:endParaRPr>
              <a:solidFill>
                <a:schemeClr val="dk1"/>
              </a:solidFill>
            </a:endParaRPr>
          </a:p>
        </p:txBody>
      </p:sp>
      <p:sp>
        <p:nvSpPr>
          <p:cNvPr id="611" name="Google Shape;611;p4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12" name="Google Shape;612;p4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13" name="Google Shape;613;p4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14" name="Google Shape;614;p4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5"/>
          <p:cNvSpPr txBox="1"/>
          <p:nvPr>
            <p:ph type="title"/>
          </p:nvPr>
        </p:nvSpPr>
        <p:spPr>
          <a:xfrm>
            <a:off x="1778000" y="286604"/>
            <a:ext cx="9377680" cy="96844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3800"/>
              <a:buFont typeface="Times New Roman"/>
              <a:buNone/>
            </a:pPr>
            <a:r>
              <a:rPr b="1" lang="en-US" sz="3800">
                <a:solidFill>
                  <a:schemeClr val="dk1"/>
                </a:solidFill>
              </a:rPr>
              <a:t>Contents</a:t>
            </a:r>
            <a:endParaRPr/>
          </a:p>
        </p:txBody>
      </p:sp>
      <p:sp>
        <p:nvSpPr>
          <p:cNvPr id="158" name="Google Shape;158;p5"/>
          <p:cNvSpPr txBox="1"/>
          <p:nvPr>
            <p:ph idx="1" type="body"/>
          </p:nvPr>
        </p:nvSpPr>
        <p:spPr>
          <a:xfrm>
            <a:off x="762000" y="1835084"/>
            <a:ext cx="10937174" cy="4481388"/>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Propositional logic and predicate logic</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Knowledge Representation structure such as frame, Conceptual dependencies, Semantic networks and script </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Resolution in predicate logic</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Unification algorithm </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Forward and Backward chaining </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Logic Programming </a:t>
            </a:r>
            <a:endParaRPr sz="2400">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Forward and Backward planning </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Goal Stack Planning and Hierarchical Planning</a:t>
            </a:r>
            <a:endParaRPr sz="2400">
              <a:solidFill>
                <a:schemeClr val="dk1"/>
              </a:solidFill>
              <a:latin typeface="Times New Roman"/>
              <a:ea typeface="Times New Roman"/>
              <a:cs typeface="Times New Roman"/>
              <a:sym typeface="Times New Roman"/>
            </a:endParaRPr>
          </a:p>
        </p:txBody>
      </p:sp>
      <p:sp>
        <p:nvSpPr>
          <p:cNvPr id="159" name="Google Shape;159;p5"/>
          <p:cNvSpPr txBox="1"/>
          <p:nvPr>
            <p:ph idx="10" type="dt"/>
          </p:nvPr>
        </p:nvSpPr>
        <p:spPr>
          <a:xfrm>
            <a:off x="762000" y="6459784"/>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2/14/2020</a:t>
            </a:r>
            <a:endParaRPr b="1" sz="1050">
              <a:solidFill>
                <a:schemeClr val="dk1"/>
              </a:solidFill>
              <a:latin typeface="Times New Roman"/>
              <a:ea typeface="Times New Roman"/>
              <a:cs typeface="Times New Roman"/>
              <a:sym typeface="Times New Roman"/>
            </a:endParaRPr>
          </a:p>
        </p:txBody>
      </p:sp>
      <p:sp>
        <p:nvSpPr>
          <p:cNvPr id="160" name="Google Shape;160;p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61" name="Google Shape;161;p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pic>
        <p:nvPicPr>
          <p:cNvPr id="162" name="Google Shape;162;p5"/>
          <p:cNvPicPr preferRelativeResize="0"/>
          <p:nvPr/>
        </p:nvPicPr>
        <p:blipFill rotWithShape="1">
          <a:blip r:embed="rId3">
            <a:alphaModFix/>
          </a:blip>
          <a:srcRect b="0" l="0" r="0" t="0"/>
          <a:stretch/>
        </p:blipFill>
        <p:spPr>
          <a:xfrm>
            <a:off x="383308" y="286604"/>
            <a:ext cx="1269598" cy="120010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50"/>
          <p:cNvSpPr txBox="1"/>
          <p:nvPr>
            <p:ph type="title"/>
          </p:nvPr>
        </p:nvSpPr>
        <p:spPr>
          <a:xfrm>
            <a:off x="1981200" y="504580"/>
            <a:ext cx="8229600" cy="182562"/>
          </a:xfrm>
          <a:prstGeom prst="rect">
            <a:avLst/>
          </a:prstGeom>
          <a:noFill/>
          <a:ln>
            <a:noFill/>
          </a:ln>
        </p:spPr>
        <p:txBody>
          <a:bodyPr anchorCtr="0" anchor="b" bIns="45700" lIns="91425" spcFirstLastPara="1" rIns="91425" wrap="square" tIns="45700">
            <a:no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Algorithm</a:t>
            </a:r>
            <a:endParaRPr/>
          </a:p>
        </p:txBody>
      </p:sp>
      <p:sp>
        <p:nvSpPr>
          <p:cNvPr id="620" name="Google Shape;620;p50"/>
          <p:cNvSpPr txBox="1"/>
          <p:nvPr>
            <p:ph idx="1" type="body"/>
          </p:nvPr>
        </p:nvSpPr>
        <p:spPr>
          <a:xfrm>
            <a:off x="2543943" y="862186"/>
            <a:ext cx="9214513" cy="5422555"/>
          </a:xfrm>
          <a:prstGeom prst="rect">
            <a:avLst/>
          </a:prstGeom>
          <a:noFill/>
          <a:ln>
            <a:noFill/>
          </a:ln>
        </p:spPr>
        <p:txBody>
          <a:bodyPr anchorCtr="0" anchor="t" bIns="45700" lIns="0" spcFirstLastPara="1" rIns="0" wrap="square" tIns="45700">
            <a:normAutofit fontScale="32500" lnSpcReduction="20000"/>
          </a:bodyPr>
          <a:lstStyle/>
          <a:p>
            <a:pPr indent="-91440" lvl="0" marL="91440" rtl="0" algn="l">
              <a:lnSpc>
                <a:spcPct val="90000"/>
              </a:lnSpc>
              <a:spcBef>
                <a:spcPts val="0"/>
              </a:spcBef>
              <a:spcAft>
                <a:spcPts val="0"/>
              </a:spcAft>
              <a:buSzPct val="100000"/>
              <a:buNone/>
            </a:pPr>
            <a:r>
              <a:rPr lang="en-US" sz="4200">
                <a:solidFill>
                  <a:schemeClr val="dk1"/>
                </a:solidFill>
              </a:rPr>
              <a:t>UNIFY (L1, L2)</a:t>
            </a:r>
            <a:endParaRPr/>
          </a:p>
          <a:p>
            <a:pPr indent="-91440" lvl="0" marL="91440" rtl="0" algn="l">
              <a:lnSpc>
                <a:spcPct val="90000"/>
              </a:lnSpc>
              <a:spcBef>
                <a:spcPts val="1400"/>
              </a:spcBef>
              <a:spcAft>
                <a:spcPts val="0"/>
              </a:spcAft>
              <a:buSzPct val="100000"/>
              <a:buNone/>
            </a:pPr>
            <a:r>
              <a:rPr lang="en-US" sz="4200">
                <a:solidFill>
                  <a:schemeClr val="dk1"/>
                </a:solidFill>
              </a:rPr>
              <a:t>1. if L1 or L2 is an atom part of same thing do</a:t>
            </a:r>
            <a:endParaRPr/>
          </a:p>
          <a:p>
            <a:pPr indent="-91440" lvl="0" marL="91440" rtl="0" algn="l">
              <a:lnSpc>
                <a:spcPct val="90000"/>
              </a:lnSpc>
              <a:spcBef>
                <a:spcPts val="1400"/>
              </a:spcBef>
              <a:spcAft>
                <a:spcPts val="0"/>
              </a:spcAft>
              <a:buSzPct val="100000"/>
              <a:buNone/>
            </a:pPr>
            <a:r>
              <a:rPr lang="en-US" sz="4200">
                <a:solidFill>
                  <a:schemeClr val="dk1"/>
                </a:solidFill>
              </a:rPr>
              <a:t>	(a) if L1 or L2 are identical then return NIL</a:t>
            </a:r>
            <a:endParaRPr/>
          </a:p>
          <a:p>
            <a:pPr indent="-91440" lvl="0" marL="91440" rtl="0" algn="l">
              <a:lnSpc>
                <a:spcPct val="90000"/>
              </a:lnSpc>
              <a:spcBef>
                <a:spcPts val="1400"/>
              </a:spcBef>
              <a:spcAft>
                <a:spcPts val="0"/>
              </a:spcAft>
              <a:buSzPct val="100000"/>
              <a:buNone/>
            </a:pPr>
            <a:r>
              <a:rPr lang="en-US" sz="4200">
                <a:solidFill>
                  <a:schemeClr val="dk1"/>
                </a:solidFill>
              </a:rPr>
              <a:t>	(b) else if L1 is a variable then do </a:t>
            </a:r>
            <a:endParaRPr/>
          </a:p>
          <a:p>
            <a:pPr indent="-182879" lvl="1" marL="384048" rtl="0" algn="l">
              <a:lnSpc>
                <a:spcPct val="90000"/>
              </a:lnSpc>
              <a:spcBef>
                <a:spcPts val="400"/>
              </a:spcBef>
              <a:spcAft>
                <a:spcPts val="0"/>
              </a:spcAft>
              <a:buSzPct val="100000"/>
              <a:buChar char="◦"/>
            </a:pPr>
            <a:r>
              <a:rPr lang="en-US" sz="4200">
                <a:solidFill>
                  <a:schemeClr val="dk1"/>
                </a:solidFill>
              </a:rPr>
              <a:t>(i) if L1 occurs in L2 then return F else return (L2/L1)</a:t>
            </a:r>
            <a:endParaRPr/>
          </a:p>
          <a:p>
            <a:pPr indent="-182879" lvl="1" marL="384048" rtl="0" algn="l">
              <a:lnSpc>
                <a:spcPct val="90000"/>
              </a:lnSpc>
              <a:spcBef>
                <a:spcPts val="600"/>
              </a:spcBef>
              <a:spcAft>
                <a:spcPts val="0"/>
              </a:spcAft>
              <a:buSzPct val="100000"/>
              <a:buChar char="◦"/>
            </a:pPr>
            <a:r>
              <a:rPr lang="en-US" sz="4200">
                <a:solidFill>
                  <a:schemeClr val="dk1"/>
                </a:solidFill>
              </a:rPr>
              <a:t>© else if L2 is a variable then do </a:t>
            </a:r>
            <a:endParaRPr/>
          </a:p>
          <a:p>
            <a:pPr indent="-182879" lvl="1" marL="384048" rtl="0" algn="l">
              <a:lnSpc>
                <a:spcPct val="90000"/>
              </a:lnSpc>
              <a:spcBef>
                <a:spcPts val="600"/>
              </a:spcBef>
              <a:spcAft>
                <a:spcPts val="0"/>
              </a:spcAft>
              <a:buSzPct val="100000"/>
              <a:buChar char="◦"/>
            </a:pPr>
            <a:r>
              <a:rPr lang="en-US" sz="4200">
                <a:solidFill>
                  <a:schemeClr val="dk1"/>
                </a:solidFill>
              </a:rPr>
              <a:t>(i) if L2 occurs in L1 then return F else return (L1/L2)</a:t>
            </a:r>
            <a:endParaRPr/>
          </a:p>
          <a:p>
            <a:pPr indent="-182879" lvl="1" marL="384048" rtl="0" algn="l">
              <a:lnSpc>
                <a:spcPct val="90000"/>
              </a:lnSpc>
              <a:spcBef>
                <a:spcPts val="600"/>
              </a:spcBef>
              <a:spcAft>
                <a:spcPts val="0"/>
              </a:spcAft>
              <a:buSzPct val="100000"/>
              <a:buChar char="◦"/>
            </a:pPr>
            <a:r>
              <a:rPr lang="en-US" sz="4200">
                <a:solidFill>
                  <a:schemeClr val="dk1"/>
                </a:solidFill>
              </a:rPr>
              <a:t>else return F.</a:t>
            </a:r>
            <a:endParaRPr/>
          </a:p>
          <a:p>
            <a:pPr indent="-91440" lvl="0" marL="91440" rtl="0" algn="l">
              <a:lnSpc>
                <a:spcPct val="90000"/>
              </a:lnSpc>
              <a:spcBef>
                <a:spcPts val="1600"/>
              </a:spcBef>
              <a:spcAft>
                <a:spcPts val="0"/>
              </a:spcAft>
              <a:buSzPct val="100000"/>
              <a:buNone/>
            </a:pPr>
            <a:r>
              <a:rPr lang="en-US" sz="4200">
                <a:solidFill>
                  <a:schemeClr val="dk1"/>
                </a:solidFill>
              </a:rPr>
              <a:t>2. If length (L!) is not equal to length (L2) then return F.</a:t>
            </a:r>
            <a:endParaRPr/>
          </a:p>
          <a:p>
            <a:pPr indent="-91440" lvl="0" marL="91440" rtl="0" algn="l">
              <a:lnSpc>
                <a:spcPct val="90000"/>
              </a:lnSpc>
              <a:spcBef>
                <a:spcPts val="1400"/>
              </a:spcBef>
              <a:spcAft>
                <a:spcPts val="0"/>
              </a:spcAft>
              <a:buSzPct val="100000"/>
              <a:buNone/>
            </a:pPr>
            <a:r>
              <a:rPr lang="en-US" sz="4200">
                <a:solidFill>
                  <a:schemeClr val="dk1"/>
                </a:solidFill>
              </a:rPr>
              <a:t>3. Set SUBST to NIL</a:t>
            </a:r>
            <a:endParaRPr/>
          </a:p>
          <a:p>
            <a:pPr indent="-91440" lvl="0" marL="91440" rtl="0" algn="l">
              <a:lnSpc>
                <a:spcPct val="90000"/>
              </a:lnSpc>
              <a:spcBef>
                <a:spcPts val="1400"/>
              </a:spcBef>
              <a:spcAft>
                <a:spcPts val="0"/>
              </a:spcAft>
              <a:buSzPct val="100000"/>
              <a:buNone/>
            </a:pPr>
            <a:r>
              <a:rPr lang="en-US" sz="4200">
                <a:solidFill>
                  <a:schemeClr val="dk1"/>
                </a:solidFill>
              </a:rPr>
              <a:t>	( at the end of this procedure , SUBST will contain all the substitutions used to unify L1 and L2).</a:t>
            </a:r>
            <a:endParaRPr/>
          </a:p>
          <a:p>
            <a:pPr indent="-91440" lvl="0" marL="91440" rtl="0" algn="l">
              <a:lnSpc>
                <a:spcPct val="90000"/>
              </a:lnSpc>
              <a:spcBef>
                <a:spcPts val="1400"/>
              </a:spcBef>
              <a:spcAft>
                <a:spcPts val="0"/>
              </a:spcAft>
              <a:buSzPct val="100000"/>
              <a:buNone/>
            </a:pPr>
            <a:r>
              <a:rPr lang="en-US" sz="4200">
                <a:solidFill>
                  <a:schemeClr val="dk1"/>
                </a:solidFill>
              </a:rPr>
              <a:t>4. For I = 1 to number of elements in L1 do </a:t>
            </a:r>
            <a:endParaRPr/>
          </a:p>
          <a:p>
            <a:pPr indent="-91440" lvl="0" marL="91440" rtl="0" algn="l">
              <a:lnSpc>
                <a:spcPct val="90000"/>
              </a:lnSpc>
              <a:spcBef>
                <a:spcPts val="1400"/>
              </a:spcBef>
              <a:spcAft>
                <a:spcPts val="0"/>
              </a:spcAft>
              <a:buSzPct val="100000"/>
              <a:buNone/>
            </a:pPr>
            <a:r>
              <a:rPr lang="en-US" sz="4200">
                <a:solidFill>
                  <a:schemeClr val="dk1"/>
                </a:solidFill>
              </a:rPr>
              <a:t>	i) call UNIFY with the i th element of L1 and I’th element of L2, putting the result in S</a:t>
            </a:r>
            <a:endParaRPr/>
          </a:p>
          <a:p>
            <a:pPr indent="-91440" lvl="0" marL="91440" rtl="0" algn="l">
              <a:lnSpc>
                <a:spcPct val="90000"/>
              </a:lnSpc>
              <a:spcBef>
                <a:spcPts val="1400"/>
              </a:spcBef>
              <a:spcAft>
                <a:spcPts val="0"/>
              </a:spcAft>
              <a:buSzPct val="100000"/>
              <a:buNone/>
            </a:pPr>
            <a:r>
              <a:rPr lang="en-US" sz="4200">
                <a:solidFill>
                  <a:schemeClr val="dk1"/>
                </a:solidFill>
              </a:rPr>
              <a:t>	ii) if S = F then return F </a:t>
            </a:r>
            <a:endParaRPr/>
          </a:p>
          <a:p>
            <a:pPr indent="-91440" lvl="0" marL="91440" rtl="0" algn="l">
              <a:lnSpc>
                <a:spcPct val="90000"/>
              </a:lnSpc>
              <a:spcBef>
                <a:spcPts val="1400"/>
              </a:spcBef>
              <a:spcAft>
                <a:spcPts val="0"/>
              </a:spcAft>
              <a:buSzPct val="100000"/>
              <a:buNone/>
            </a:pPr>
            <a:r>
              <a:rPr lang="en-US" sz="4200">
                <a:solidFill>
                  <a:schemeClr val="dk1"/>
                </a:solidFill>
              </a:rPr>
              <a:t>	iii) if S is not equal to NIL then do</a:t>
            </a:r>
            <a:endParaRPr/>
          </a:p>
          <a:p>
            <a:pPr indent="-91440" lvl="0" marL="91440" rtl="0" algn="l">
              <a:lnSpc>
                <a:spcPct val="90000"/>
              </a:lnSpc>
              <a:spcBef>
                <a:spcPts val="1400"/>
              </a:spcBef>
              <a:spcAft>
                <a:spcPts val="0"/>
              </a:spcAft>
              <a:buSzPct val="100000"/>
              <a:buNone/>
            </a:pPr>
            <a:r>
              <a:t/>
            </a:r>
            <a:endParaRPr sz="4200">
              <a:solidFill>
                <a:schemeClr val="dk1"/>
              </a:solidFill>
            </a:endParaRPr>
          </a:p>
          <a:p>
            <a:pPr indent="-91440" lvl="0" marL="91440" rtl="0" algn="l">
              <a:lnSpc>
                <a:spcPct val="90000"/>
              </a:lnSpc>
              <a:spcBef>
                <a:spcPts val="1400"/>
              </a:spcBef>
              <a:spcAft>
                <a:spcPts val="0"/>
              </a:spcAft>
              <a:buSzPct val="100000"/>
              <a:buNone/>
            </a:pPr>
            <a:r>
              <a:rPr lang="en-US" sz="4200">
                <a:solidFill>
                  <a:schemeClr val="dk1"/>
                </a:solidFill>
              </a:rPr>
              <a:t>	(A) apply S to the remainder of both L1 and L2</a:t>
            </a:r>
            <a:endParaRPr/>
          </a:p>
          <a:p>
            <a:pPr indent="-91440" lvl="0" marL="91440" rtl="0" algn="l">
              <a:lnSpc>
                <a:spcPct val="90000"/>
              </a:lnSpc>
              <a:spcBef>
                <a:spcPts val="1400"/>
              </a:spcBef>
              <a:spcAft>
                <a:spcPts val="0"/>
              </a:spcAft>
              <a:buSzPct val="100000"/>
              <a:buNone/>
            </a:pPr>
            <a:r>
              <a:rPr lang="en-US" sz="4200">
                <a:solidFill>
                  <a:schemeClr val="dk1"/>
                </a:solidFill>
              </a:rPr>
              <a:t>	(B) SUBST := APPEND (S, SUBST) return SUBST.</a:t>
            </a:r>
            <a:endParaRPr/>
          </a:p>
          <a:p>
            <a:pPr indent="-50164" lvl="0" marL="91440" rtl="0" algn="l">
              <a:lnSpc>
                <a:spcPct val="90000"/>
              </a:lnSpc>
              <a:spcBef>
                <a:spcPts val="1400"/>
              </a:spcBef>
              <a:spcAft>
                <a:spcPts val="0"/>
              </a:spcAft>
              <a:buSzPct val="100000"/>
              <a:buNone/>
            </a:pPr>
            <a:r>
              <a:t/>
            </a:r>
            <a:endParaRPr/>
          </a:p>
        </p:txBody>
      </p:sp>
      <p:sp>
        <p:nvSpPr>
          <p:cNvPr id="621" name="Google Shape;621;p5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22" name="Google Shape;622;p5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23" name="Google Shape;623;p5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24" name="Google Shape;624;p5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51"/>
          <p:cNvSpPr txBox="1"/>
          <p:nvPr/>
        </p:nvSpPr>
        <p:spPr>
          <a:xfrm>
            <a:off x="1427328" y="1737360"/>
            <a:ext cx="9095096" cy="46166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Char char="•"/>
            </a:pPr>
            <a:r>
              <a:rPr b="0" i="0" lang="en-US" sz="2800" u="none" cap="none" strike="noStrike">
                <a:solidFill>
                  <a:schemeClr val="dk1"/>
                </a:solidFill>
                <a:latin typeface="Times New Roman"/>
                <a:ea typeface="Times New Roman"/>
                <a:cs typeface="Times New Roman"/>
                <a:sym typeface="Times New Roman"/>
              </a:rPr>
              <a:t> Knowledge types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Clr>
                <a:srgbClr val="000000"/>
              </a:buClr>
              <a:buSzPts val="2800"/>
              <a:buFont typeface="Arial"/>
              <a:buNone/>
            </a:pPr>
            <a:r>
              <a:rPr b="0" i="0" lang="en-US" sz="2800" u="none" cap="none" strike="noStrike">
                <a:solidFill>
                  <a:schemeClr val="dk1"/>
                </a:solidFill>
                <a:latin typeface="Times New Roman"/>
                <a:ea typeface="Times New Roman"/>
                <a:cs typeface="Times New Roman"/>
                <a:sym typeface="Times New Roman"/>
              </a:rPr>
              <a:t>   1. Declarative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Clr>
                <a:srgbClr val="000000"/>
              </a:buClr>
              <a:buSzPts val="2800"/>
              <a:buFont typeface="Arial"/>
              <a:buNone/>
            </a:pPr>
            <a:r>
              <a:rPr b="0" i="0" lang="en-US" sz="2800" u="none" cap="none" strike="noStrike">
                <a:solidFill>
                  <a:schemeClr val="dk1"/>
                </a:solidFill>
                <a:latin typeface="Times New Roman"/>
                <a:ea typeface="Times New Roman"/>
                <a:cs typeface="Times New Roman"/>
                <a:sym typeface="Times New Roman"/>
              </a:rPr>
              <a:t>   2. Procedural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Clr>
                <a:schemeClr val="dk1"/>
              </a:buClr>
              <a:buSzPts val="2800"/>
              <a:buFont typeface="Times New Roman"/>
              <a:buChar char="•"/>
            </a:pPr>
            <a:r>
              <a:rPr b="0" i="0" lang="en-US" sz="2800" u="none" cap="none" strike="noStrike">
                <a:solidFill>
                  <a:schemeClr val="dk1"/>
                </a:solidFill>
                <a:latin typeface="Times New Roman"/>
                <a:ea typeface="Times New Roman"/>
                <a:cs typeface="Times New Roman"/>
                <a:sym typeface="Times New Roman"/>
              </a:rPr>
              <a:t>Declarative knowledge deals with factoid questions (what is the capital of India? Who won the Wimbledon in 2005? Etc.)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Clr>
                <a:schemeClr val="dk1"/>
              </a:buClr>
              <a:buSzPts val="2800"/>
              <a:buFont typeface="Times New Roman"/>
              <a:buChar char="•"/>
            </a:pPr>
            <a:r>
              <a:rPr b="0" i="0" lang="en-US" sz="2800" u="none" cap="none" strike="noStrike">
                <a:solidFill>
                  <a:schemeClr val="dk1"/>
                </a:solidFill>
                <a:latin typeface="Times New Roman"/>
                <a:ea typeface="Times New Roman"/>
                <a:cs typeface="Times New Roman"/>
                <a:sym typeface="Times New Roman"/>
              </a:rPr>
              <a:t> Procedural knowledge deals with “How”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Clr>
                <a:schemeClr val="dk1"/>
              </a:buClr>
              <a:buSzPts val="2800"/>
              <a:buFont typeface="Times New Roman"/>
              <a:buChar char="•"/>
            </a:pPr>
            <a:r>
              <a:rPr b="0" i="0" lang="en-US" sz="2800" u="none" cap="none" strike="noStrike">
                <a:solidFill>
                  <a:schemeClr val="dk1"/>
                </a:solidFill>
                <a:latin typeface="Times New Roman"/>
                <a:ea typeface="Times New Roman"/>
                <a:cs typeface="Times New Roman"/>
                <a:sym typeface="Times New Roman"/>
              </a:rPr>
              <a:t> Procedural knowledge can be embedded in   declarative knowledge</a:t>
            </a:r>
            <a:endParaRPr b="0" i="0" sz="1400" u="none" cap="none" strike="noStrike">
              <a:solidFill>
                <a:srgbClr val="000000"/>
              </a:solidFill>
              <a:latin typeface="Arial"/>
              <a:ea typeface="Arial"/>
              <a:cs typeface="Arial"/>
              <a:sym typeface="Arial"/>
            </a:endParaRPr>
          </a:p>
        </p:txBody>
      </p:sp>
      <p:sp>
        <p:nvSpPr>
          <p:cNvPr id="630" name="Google Shape;630;p5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31" name="Google Shape;631;p5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32" name="Google Shape;632;p5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33" name="Google Shape;633;p5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634" name="Google Shape;634;p51"/>
          <p:cNvSpPr txBox="1"/>
          <p:nvPr>
            <p:ph type="title"/>
          </p:nvPr>
        </p:nvSpPr>
        <p:spPr>
          <a:xfrm>
            <a:off x="1068393" y="-18097"/>
            <a:ext cx="10058400" cy="14508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Knowledge Representation structure</a:t>
            </a:r>
            <a:endParaRPr b="1" sz="4000">
              <a:solidFill>
                <a:schemeClr val="dk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52"/>
          <p:cNvSpPr txBox="1"/>
          <p:nvPr>
            <p:ph idx="4294967295" type="title"/>
          </p:nvPr>
        </p:nvSpPr>
        <p:spPr>
          <a:xfrm>
            <a:off x="1981200" y="274638"/>
            <a:ext cx="8229600" cy="11430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Classification</a:t>
            </a:r>
            <a:endParaRPr/>
          </a:p>
        </p:txBody>
      </p:sp>
      <p:sp>
        <p:nvSpPr>
          <p:cNvPr id="641" name="Google Shape;641;p52"/>
          <p:cNvSpPr txBox="1"/>
          <p:nvPr/>
        </p:nvSpPr>
        <p:spPr>
          <a:xfrm>
            <a:off x="4043116" y="1722436"/>
            <a:ext cx="3520813" cy="463846"/>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Knowledge Representation</a:t>
            </a:r>
            <a:endParaRPr b="0" i="0" sz="1400" u="none" cap="none" strike="noStrike">
              <a:solidFill>
                <a:srgbClr val="000000"/>
              </a:solidFill>
              <a:latin typeface="Arial"/>
              <a:ea typeface="Arial"/>
              <a:cs typeface="Arial"/>
              <a:sym typeface="Arial"/>
            </a:endParaRPr>
          </a:p>
        </p:txBody>
      </p:sp>
      <p:grpSp>
        <p:nvGrpSpPr>
          <p:cNvPr id="642" name="Google Shape;642;p52"/>
          <p:cNvGrpSpPr/>
          <p:nvPr/>
        </p:nvGrpSpPr>
        <p:grpSpPr>
          <a:xfrm>
            <a:off x="2132013" y="2133602"/>
            <a:ext cx="7767638" cy="1595438"/>
            <a:chOff x="383" y="1344"/>
            <a:chExt cx="4893" cy="1005"/>
          </a:xfrm>
        </p:grpSpPr>
        <p:cxnSp>
          <p:nvCxnSpPr>
            <p:cNvPr id="643" name="Google Shape;643;p52"/>
            <p:cNvCxnSpPr/>
            <p:nvPr/>
          </p:nvCxnSpPr>
          <p:spPr>
            <a:xfrm flipH="1">
              <a:off x="621" y="1344"/>
              <a:ext cx="2070" cy="768"/>
            </a:xfrm>
            <a:prstGeom prst="straightConnector1">
              <a:avLst/>
            </a:prstGeom>
            <a:noFill/>
            <a:ln cap="flat" cmpd="sng" w="9525">
              <a:solidFill>
                <a:srgbClr val="FFFFFF"/>
              </a:solidFill>
              <a:prstDash val="solid"/>
              <a:miter lim="800000"/>
              <a:headEnd len="sm" w="sm" type="none"/>
              <a:tailEnd len="sm" w="sm" type="none"/>
            </a:ln>
          </p:spPr>
        </p:cxnSp>
        <p:cxnSp>
          <p:nvCxnSpPr>
            <p:cNvPr id="644" name="Google Shape;644;p52"/>
            <p:cNvCxnSpPr/>
            <p:nvPr/>
          </p:nvCxnSpPr>
          <p:spPr>
            <a:xfrm flipH="1">
              <a:off x="2445" y="1344"/>
              <a:ext cx="246" cy="768"/>
            </a:xfrm>
            <a:prstGeom prst="straightConnector1">
              <a:avLst/>
            </a:prstGeom>
            <a:noFill/>
            <a:ln cap="flat" cmpd="sng" w="9525">
              <a:solidFill>
                <a:srgbClr val="FFFFFF"/>
              </a:solidFill>
              <a:prstDash val="solid"/>
              <a:miter lim="800000"/>
              <a:headEnd len="sm" w="sm" type="none"/>
              <a:tailEnd len="sm" w="sm" type="none"/>
            </a:ln>
          </p:spPr>
        </p:cxnSp>
        <p:cxnSp>
          <p:nvCxnSpPr>
            <p:cNvPr id="645" name="Google Shape;645;p52"/>
            <p:cNvCxnSpPr/>
            <p:nvPr/>
          </p:nvCxnSpPr>
          <p:spPr>
            <a:xfrm>
              <a:off x="2688" y="1344"/>
              <a:ext cx="2352" cy="768"/>
            </a:xfrm>
            <a:prstGeom prst="straightConnector1">
              <a:avLst/>
            </a:prstGeom>
            <a:noFill/>
            <a:ln cap="flat" cmpd="sng" w="9525">
              <a:solidFill>
                <a:srgbClr val="FFFFFF"/>
              </a:solidFill>
              <a:prstDash val="solid"/>
              <a:miter lim="800000"/>
              <a:headEnd len="sm" w="sm" type="none"/>
              <a:tailEnd len="sm" w="sm" type="none"/>
            </a:ln>
          </p:spPr>
        </p:cxnSp>
        <p:sp>
          <p:nvSpPr>
            <p:cNvPr id="646" name="Google Shape;646;p52"/>
            <p:cNvSpPr txBox="1"/>
            <p:nvPr/>
          </p:nvSpPr>
          <p:spPr>
            <a:xfrm>
              <a:off x="383" y="2096"/>
              <a:ext cx="957" cy="253"/>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Unstructured</a:t>
              </a:r>
              <a:endParaRPr b="0" i="0" sz="1400" u="none" cap="none" strike="noStrike">
                <a:solidFill>
                  <a:srgbClr val="000000"/>
                </a:solidFill>
                <a:latin typeface="Arial"/>
                <a:ea typeface="Arial"/>
                <a:cs typeface="Arial"/>
                <a:sym typeface="Arial"/>
              </a:endParaRPr>
            </a:p>
          </p:txBody>
        </p:sp>
        <p:sp>
          <p:nvSpPr>
            <p:cNvPr id="647" name="Google Shape;647;p52"/>
            <p:cNvSpPr txBox="1"/>
            <p:nvPr/>
          </p:nvSpPr>
          <p:spPr>
            <a:xfrm>
              <a:off x="2111" y="2064"/>
              <a:ext cx="854" cy="251"/>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Structured</a:t>
              </a:r>
              <a:endParaRPr b="0" i="0" sz="1400" u="none" cap="none" strike="noStrike">
                <a:solidFill>
                  <a:srgbClr val="000000"/>
                </a:solidFill>
                <a:latin typeface="Arial"/>
                <a:ea typeface="Arial"/>
                <a:cs typeface="Arial"/>
                <a:sym typeface="Arial"/>
              </a:endParaRPr>
            </a:p>
          </p:txBody>
        </p:sp>
        <p:sp>
          <p:nvSpPr>
            <p:cNvPr id="648" name="Google Shape;648;p52"/>
            <p:cNvSpPr txBox="1"/>
            <p:nvPr/>
          </p:nvSpPr>
          <p:spPr>
            <a:xfrm>
              <a:off x="3888" y="2096"/>
              <a:ext cx="1388" cy="251"/>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Primitive Oriented</a:t>
              </a:r>
              <a:endParaRPr b="0" i="0" sz="1400" u="none" cap="none" strike="noStrike">
                <a:solidFill>
                  <a:srgbClr val="000000"/>
                </a:solidFill>
                <a:latin typeface="Arial"/>
                <a:ea typeface="Arial"/>
                <a:cs typeface="Arial"/>
                <a:sym typeface="Arial"/>
              </a:endParaRPr>
            </a:p>
          </p:txBody>
        </p:sp>
      </p:grpSp>
      <p:grpSp>
        <p:nvGrpSpPr>
          <p:cNvPr id="649" name="Google Shape;649;p52"/>
          <p:cNvGrpSpPr/>
          <p:nvPr/>
        </p:nvGrpSpPr>
        <p:grpSpPr>
          <a:xfrm>
            <a:off x="2176464" y="3733801"/>
            <a:ext cx="2054225" cy="1920876"/>
            <a:chOff x="411" y="2352"/>
            <a:chExt cx="1294" cy="1210"/>
          </a:xfrm>
        </p:grpSpPr>
        <p:cxnSp>
          <p:nvCxnSpPr>
            <p:cNvPr id="650" name="Google Shape;650;p52"/>
            <p:cNvCxnSpPr/>
            <p:nvPr/>
          </p:nvCxnSpPr>
          <p:spPr>
            <a:xfrm>
              <a:off x="480" y="2352"/>
              <a:ext cx="1" cy="912"/>
            </a:xfrm>
            <a:prstGeom prst="straightConnector1">
              <a:avLst/>
            </a:prstGeom>
            <a:noFill/>
            <a:ln cap="flat" cmpd="sng" w="9525">
              <a:solidFill>
                <a:srgbClr val="FFFFFF"/>
              </a:solidFill>
              <a:prstDash val="solid"/>
              <a:miter lim="800000"/>
              <a:headEnd len="sm" w="sm" type="none"/>
              <a:tailEnd len="sm" w="sm" type="none"/>
            </a:ln>
          </p:spPr>
        </p:cxnSp>
        <p:sp>
          <p:nvSpPr>
            <p:cNvPr id="651" name="Google Shape;651;p52"/>
            <p:cNvSpPr txBox="1"/>
            <p:nvPr/>
          </p:nvSpPr>
          <p:spPr>
            <a:xfrm>
              <a:off x="411" y="3328"/>
              <a:ext cx="1294" cy="234"/>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Predicate calculus</a:t>
              </a:r>
              <a:endParaRPr b="0" i="0" sz="1400" u="none" cap="none" strike="noStrike">
                <a:solidFill>
                  <a:srgbClr val="000000"/>
                </a:solidFill>
                <a:latin typeface="Arial"/>
                <a:ea typeface="Arial"/>
                <a:cs typeface="Arial"/>
                <a:sym typeface="Arial"/>
              </a:endParaRPr>
            </a:p>
          </p:txBody>
        </p:sp>
      </p:grpSp>
      <p:grpSp>
        <p:nvGrpSpPr>
          <p:cNvPr id="652" name="Google Shape;652;p52"/>
          <p:cNvGrpSpPr/>
          <p:nvPr/>
        </p:nvGrpSpPr>
        <p:grpSpPr>
          <a:xfrm>
            <a:off x="5105402" y="3657600"/>
            <a:ext cx="2151063" cy="2516188"/>
            <a:chOff x="2256" y="2304"/>
            <a:chExt cx="1355" cy="1585"/>
          </a:xfrm>
        </p:grpSpPr>
        <p:cxnSp>
          <p:nvCxnSpPr>
            <p:cNvPr id="653" name="Google Shape;653;p52"/>
            <p:cNvCxnSpPr/>
            <p:nvPr/>
          </p:nvCxnSpPr>
          <p:spPr>
            <a:xfrm>
              <a:off x="2256" y="2304"/>
              <a:ext cx="1" cy="1584"/>
            </a:xfrm>
            <a:prstGeom prst="straightConnector1">
              <a:avLst/>
            </a:prstGeom>
            <a:noFill/>
            <a:ln cap="flat" cmpd="sng" w="9525">
              <a:solidFill>
                <a:srgbClr val="FFFFFF"/>
              </a:solidFill>
              <a:prstDash val="solid"/>
              <a:miter lim="800000"/>
              <a:headEnd len="sm" w="sm" type="none"/>
              <a:tailEnd len="sm" w="sm" type="none"/>
            </a:ln>
          </p:spPr>
        </p:cxnSp>
        <p:cxnSp>
          <p:nvCxnSpPr>
            <p:cNvPr id="654" name="Google Shape;654;p52"/>
            <p:cNvCxnSpPr/>
            <p:nvPr/>
          </p:nvCxnSpPr>
          <p:spPr>
            <a:xfrm>
              <a:off x="2256" y="3168"/>
              <a:ext cx="336" cy="1"/>
            </a:xfrm>
            <a:prstGeom prst="straightConnector1">
              <a:avLst/>
            </a:prstGeom>
            <a:noFill/>
            <a:ln cap="flat" cmpd="sng" w="9525">
              <a:solidFill>
                <a:srgbClr val="FFFFFF"/>
              </a:solidFill>
              <a:prstDash val="solid"/>
              <a:miter lim="800000"/>
              <a:headEnd len="sm" w="sm" type="none"/>
              <a:tailEnd len="sm" w="sm" type="none"/>
            </a:ln>
          </p:spPr>
        </p:cxnSp>
        <p:cxnSp>
          <p:nvCxnSpPr>
            <p:cNvPr id="655" name="Google Shape;655;p52"/>
            <p:cNvCxnSpPr/>
            <p:nvPr/>
          </p:nvCxnSpPr>
          <p:spPr>
            <a:xfrm>
              <a:off x="2256" y="3888"/>
              <a:ext cx="336" cy="1"/>
            </a:xfrm>
            <a:prstGeom prst="straightConnector1">
              <a:avLst/>
            </a:prstGeom>
            <a:noFill/>
            <a:ln cap="flat" cmpd="sng" w="9525">
              <a:solidFill>
                <a:srgbClr val="FFFFFF"/>
              </a:solidFill>
              <a:prstDash val="solid"/>
              <a:miter lim="800000"/>
              <a:headEnd len="sm" w="sm" type="none"/>
              <a:tailEnd len="sm" w="sm" type="none"/>
            </a:ln>
          </p:spPr>
        </p:cxnSp>
        <p:sp>
          <p:nvSpPr>
            <p:cNvPr id="656" name="Google Shape;656;p52"/>
            <p:cNvSpPr txBox="1"/>
            <p:nvPr/>
          </p:nvSpPr>
          <p:spPr>
            <a:xfrm>
              <a:off x="2551" y="2955"/>
              <a:ext cx="1060" cy="234"/>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Semantic Nets</a:t>
              </a:r>
              <a:endParaRPr b="0" i="0" sz="1400" u="none" cap="none" strike="noStrike">
                <a:solidFill>
                  <a:srgbClr val="000000"/>
                </a:solidFill>
                <a:latin typeface="Arial"/>
                <a:ea typeface="Arial"/>
                <a:cs typeface="Arial"/>
                <a:sym typeface="Arial"/>
              </a:endParaRPr>
            </a:p>
          </p:txBody>
        </p:sp>
        <p:sp>
          <p:nvSpPr>
            <p:cNvPr id="657" name="Google Shape;657;p52"/>
            <p:cNvSpPr txBox="1"/>
            <p:nvPr/>
          </p:nvSpPr>
          <p:spPr>
            <a:xfrm>
              <a:off x="2603" y="3495"/>
              <a:ext cx="602" cy="232"/>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Frames</a:t>
              </a:r>
              <a:endParaRPr b="0" i="0" sz="1400" u="none" cap="none" strike="noStrike">
                <a:solidFill>
                  <a:srgbClr val="000000"/>
                </a:solidFill>
                <a:latin typeface="Arial"/>
                <a:ea typeface="Arial"/>
                <a:cs typeface="Arial"/>
                <a:sym typeface="Arial"/>
              </a:endParaRPr>
            </a:p>
          </p:txBody>
        </p:sp>
      </p:grpSp>
      <p:grpSp>
        <p:nvGrpSpPr>
          <p:cNvPr id="658" name="Google Shape;658;p52"/>
          <p:cNvGrpSpPr/>
          <p:nvPr/>
        </p:nvGrpSpPr>
        <p:grpSpPr>
          <a:xfrm>
            <a:off x="8001001" y="3733802"/>
            <a:ext cx="2193926" cy="2654301"/>
            <a:chOff x="4080" y="2352"/>
            <a:chExt cx="1382" cy="1672"/>
          </a:xfrm>
        </p:grpSpPr>
        <p:cxnSp>
          <p:nvCxnSpPr>
            <p:cNvPr id="659" name="Google Shape;659;p52"/>
            <p:cNvCxnSpPr/>
            <p:nvPr/>
          </p:nvCxnSpPr>
          <p:spPr>
            <a:xfrm>
              <a:off x="4080" y="2352"/>
              <a:ext cx="1" cy="1584"/>
            </a:xfrm>
            <a:prstGeom prst="straightConnector1">
              <a:avLst/>
            </a:prstGeom>
            <a:noFill/>
            <a:ln cap="flat" cmpd="sng" w="9525">
              <a:solidFill>
                <a:srgbClr val="FFFFFF"/>
              </a:solidFill>
              <a:prstDash val="solid"/>
              <a:miter lim="800000"/>
              <a:headEnd len="sm" w="sm" type="none"/>
              <a:tailEnd len="sm" w="sm" type="none"/>
            </a:ln>
          </p:spPr>
        </p:cxnSp>
        <p:cxnSp>
          <p:nvCxnSpPr>
            <p:cNvPr id="660" name="Google Shape;660;p52"/>
            <p:cNvCxnSpPr/>
            <p:nvPr/>
          </p:nvCxnSpPr>
          <p:spPr>
            <a:xfrm>
              <a:off x="4080" y="3216"/>
              <a:ext cx="336" cy="1"/>
            </a:xfrm>
            <a:prstGeom prst="straightConnector1">
              <a:avLst/>
            </a:prstGeom>
            <a:noFill/>
            <a:ln cap="flat" cmpd="sng" w="9525">
              <a:solidFill>
                <a:srgbClr val="FFFFFF"/>
              </a:solidFill>
              <a:prstDash val="solid"/>
              <a:miter lim="800000"/>
              <a:headEnd len="sm" w="sm" type="none"/>
              <a:tailEnd len="sm" w="sm" type="none"/>
            </a:ln>
          </p:spPr>
        </p:cxnSp>
        <p:cxnSp>
          <p:nvCxnSpPr>
            <p:cNvPr id="661" name="Google Shape;661;p52"/>
            <p:cNvCxnSpPr/>
            <p:nvPr/>
          </p:nvCxnSpPr>
          <p:spPr>
            <a:xfrm>
              <a:off x="4080" y="3936"/>
              <a:ext cx="336" cy="1"/>
            </a:xfrm>
            <a:prstGeom prst="straightConnector1">
              <a:avLst/>
            </a:prstGeom>
            <a:noFill/>
            <a:ln cap="flat" cmpd="sng" w="9525">
              <a:solidFill>
                <a:srgbClr val="FFFFFF"/>
              </a:solidFill>
              <a:prstDash val="solid"/>
              <a:miter lim="800000"/>
              <a:headEnd len="sm" w="sm" type="none"/>
              <a:tailEnd len="sm" w="sm" type="none"/>
            </a:ln>
          </p:spPr>
        </p:cxnSp>
        <p:sp>
          <p:nvSpPr>
            <p:cNvPr id="662" name="Google Shape;662;p52"/>
            <p:cNvSpPr txBox="1"/>
            <p:nvPr/>
          </p:nvSpPr>
          <p:spPr>
            <a:xfrm>
              <a:off x="4419" y="3024"/>
              <a:ext cx="1043" cy="409"/>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Conceptual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Dependencies</a:t>
              </a:r>
              <a:endParaRPr b="0" i="0" sz="1400" u="none" cap="none" strike="noStrike">
                <a:solidFill>
                  <a:srgbClr val="000000"/>
                </a:solidFill>
                <a:latin typeface="Arial"/>
                <a:ea typeface="Arial"/>
                <a:cs typeface="Arial"/>
                <a:sym typeface="Arial"/>
              </a:endParaRPr>
            </a:p>
          </p:txBody>
        </p:sp>
        <p:sp>
          <p:nvSpPr>
            <p:cNvPr id="663" name="Google Shape;663;p52"/>
            <p:cNvSpPr txBox="1"/>
            <p:nvPr/>
          </p:nvSpPr>
          <p:spPr>
            <a:xfrm>
              <a:off x="4417" y="3792"/>
              <a:ext cx="554" cy="232"/>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Scripts</a:t>
              </a:r>
              <a:endParaRPr b="0" i="0" sz="1400" u="none" cap="none" strike="noStrike">
                <a:solidFill>
                  <a:srgbClr val="000000"/>
                </a:solidFill>
                <a:latin typeface="Arial"/>
                <a:ea typeface="Arial"/>
                <a:cs typeface="Arial"/>
                <a:sym typeface="Arial"/>
              </a:endParaRPr>
            </a:p>
          </p:txBody>
        </p:sp>
      </p:grpSp>
      <p:cxnSp>
        <p:nvCxnSpPr>
          <p:cNvPr id="664" name="Google Shape;664;p52"/>
          <p:cNvCxnSpPr/>
          <p:nvPr/>
        </p:nvCxnSpPr>
        <p:spPr>
          <a:xfrm flipH="1">
            <a:off x="3352800" y="2133600"/>
            <a:ext cx="2052638" cy="990600"/>
          </a:xfrm>
          <a:prstGeom prst="straightConnector1">
            <a:avLst/>
          </a:prstGeom>
          <a:noFill/>
          <a:ln cap="flat" cmpd="sng" w="12700">
            <a:solidFill>
              <a:schemeClr val="accent1"/>
            </a:solidFill>
            <a:prstDash val="solid"/>
            <a:round/>
            <a:headEnd len="sm" w="sm" type="none"/>
            <a:tailEnd len="sm" w="sm" type="none"/>
          </a:ln>
        </p:spPr>
      </p:cxnSp>
      <p:cxnSp>
        <p:nvCxnSpPr>
          <p:cNvPr id="665" name="Google Shape;665;p52"/>
          <p:cNvCxnSpPr/>
          <p:nvPr/>
        </p:nvCxnSpPr>
        <p:spPr>
          <a:xfrm>
            <a:off x="5405438" y="2133600"/>
            <a:ext cx="0" cy="990600"/>
          </a:xfrm>
          <a:prstGeom prst="straightConnector1">
            <a:avLst/>
          </a:prstGeom>
          <a:noFill/>
          <a:ln cap="flat" cmpd="sng" w="12700">
            <a:solidFill>
              <a:schemeClr val="accent1"/>
            </a:solidFill>
            <a:prstDash val="solid"/>
            <a:round/>
            <a:headEnd len="sm" w="sm" type="none"/>
            <a:tailEnd len="sm" w="sm" type="none"/>
          </a:ln>
        </p:spPr>
      </p:cxnSp>
      <p:cxnSp>
        <p:nvCxnSpPr>
          <p:cNvPr id="666" name="Google Shape;666;p52"/>
          <p:cNvCxnSpPr/>
          <p:nvPr/>
        </p:nvCxnSpPr>
        <p:spPr>
          <a:xfrm>
            <a:off x="5372100" y="2133600"/>
            <a:ext cx="3086100" cy="990600"/>
          </a:xfrm>
          <a:prstGeom prst="straightConnector1">
            <a:avLst/>
          </a:prstGeom>
          <a:noFill/>
          <a:ln cap="flat" cmpd="sng" w="12700">
            <a:solidFill>
              <a:schemeClr val="accent1"/>
            </a:solidFill>
            <a:prstDash val="solid"/>
            <a:round/>
            <a:headEnd len="sm" w="sm" type="none"/>
            <a:tailEnd len="sm" w="sm" type="none"/>
          </a:ln>
        </p:spPr>
      </p:cxnSp>
      <p:cxnSp>
        <p:nvCxnSpPr>
          <p:cNvPr id="667" name="Google Shape;667;p52"/>
          <p:cNvCxnSpPr/>
          <p:nvPr/>
        </p:nvCxnSpPr>
        <p:spPr>
          <a:xfrm>
            <a:off x="2952750" y="3962400"/>
            <a:ext cx="0" cy="1219202"/>
          </a:xfrm>
          <a:prstGeom prst="straightConnector1">
            <a:avLst/>
          </a:prstGeom>
          <a:noFill/>
          <a:ln cap="flat" cmpd="sng" w="12700">
            <a:solidFill>
              <a:schemeClr val="accent1"/>
            </a:solidFill>
            <a:prstDash val="solid"/>
            <a:round/>
            <a:headEnd len="sm" w="sm" type="none"/>
            <a:tailEnd len="sm" w="sm" type="none"/>
          </a:ln>
        </p:spPr>
      </p:cxnSp>
      <p:cxnSp>
        <p:nvCxnSpPr>
          <p:cNvPr id="668" name="Google Shape;668;p52"/>
          <p:cNvCxnSpPr>
            <a:stCxn id="653" idx="0"/>
          </p:cNvCxnSpPr>
          <p:nvPr/>
        </p:nvCxnSpPr>
        <p:spPr>
          <a:xfrm>
            <a:off x="5105400" y="3657602"/>
            <a:ext cx="0" cy="2133600"/>
          </a:xfrm>
          <a:prstGeom prst="straightConnector1">
            <a:avLst/>
          </a:prstGeom>
          <a:noFill/>
          <a:ln cap="flat" cmpd="sng" w="12700">
            <a:solidFill>
              <a:schemeClr val="accent1"/>
            </a:solidFill>
            <a:prstDash val="solid"/>
            <a:round/>
            <a:headEnd len="sm" w="sm" type="none"/>
            <a:tailEnd len="sm" w="sm" type="none"/>
          </a:ln>
        </p:spPr>
      </p:cxnSp>
      <p:cxnSp>
        <p:nvCxnSpPr>
          <p:cNvPr id="669" name="Google Shape;669;p52"/>
          <p:cNvCxnSpPr/>
          <p:nvPr/>
        </p:nvCxnSpPr>
        <p:spPr>
          <a:xfrm>
            <a:off x="5105400" y="4914901"/>
            <a:ext cx="300038" cy="0"/>
          </a:xfrm>
          <a:prstGeom prst="straightConnector1">
            <a:avLst/>
          </a:prstGeom>
          <a:noFill/>
          <a:ln cap="flat" cmpd="sng" w="12700">
            <a:solidFill>
              <a:schemeClr val="accent1"/>
            </a:solidFill>
            <a:prstDash val="solid"/>
            <a:round/>
            <a:headEnd len="sm" w="sm" type="none"/>
            <a:tailEnd len="sm" w="sm" type="none"/>
          </a:ln>
        </p:spPr>
      </p:cxnSp>
      <p:cxnSp>
        <p:nvCxnSpPr>
          <p:cNvPr id="670" name="Google Shape;670;p52"/>
          <p:cNvCxnSpPr/>
          <p:nvPr/>
        </p:nvCxnSpPr>
        <p:spPr>
          <a:xfrm>
            <a:off x="5106989" y="5791200"/>
            <a:ext cx="446087" cy="0"/>
          </a:xfrm>
          <a:prstGeom prst="straightConnector1">
            <a:avLst/>
          </a:prstGeom>
          <a:noFill/>
          <a:ln cap="flat" cmpd="sng" w="12700">
            <a:solidFill>
              <a:schemeClr val="accent1"/>
            </a:solidFill>
            <a:prstDash val="solid"/>
            <a:round/>
            <a:headEnd len="sm" w="sm" type="none"/>
            <a:tailEnd len="sm" w="sm" type="none"/>
          </a:ln>
        </p:spPr>
      </p:cxnSp>
      <p:cxnSp>
        <p:nvCxnSpPr>
          <p:cNvPr id="671" name="Google Shape;671;p52"/>
          <p:cNvCxnSpPr>
            <a:stCxn id="659" idx="0"/>
          </p:cNvCxnSpPr>
          <p:nvPr/>
        </p:nvCxnSpPr>
        <p:spPr>
          <a:xfrm>
            <a:off x="8001001" y="3733802"/>
            <a:ext cx="1500" cy="2438400"/>
          </a:xfrm>
          <a:prstGeom prst="straightConnector1">
            <a:avLst/>
          </a:prstGeom>
          <a:noFill/>
          <a:ln cap="flat" cmpd="sng" w="12700">
            <a:solidFill>
              <a:schemeClr val="accent1"/>
            </a:solidFill>
            <a:prstDash val="solid"/>
            <a:round/>
            <a:headEnd len="sm" w="sm" type="none"/>
            <a:tailEnd len="sm" w="sm" type="none"/>
          </a:ln>
        </p:spPr>
      </p:cxnSp>
      <p:cxnSp>
        <p:nvCxnSpPr>
          <p:cNvPr id="672" name="Google Shape;672;p52"/>
          <p:cNvCxnSpPr>
            <a:stCxn id="660" idx="0"/>
            <a:endCxn id="662" idx="1"/>
          </p:cNvCxnSpPr>
          <p:nvPr/>
        </p:nvCxnSpPr>
        <p:spPr>
          <a:xfrm>
            <a:off x="8000964" y="5105446"/>
            <a:ext cx="538200" cy="19800"/>
          </a:xfrm>
          <a:prstGeom prst="straightConnector1">
            <a:avLst/>
          </a:prstGeom>
          <a:noFill/>
          <a:ln cap="flat" cmpd="sng" w="12700">
            <a:solidFill>
              <a:schemeClr val="accent1"/>
            </a:solidFill>
            <a:prstDash val="solid"/>
            <a:round/>
            <a:headEnd len="sm" w="sm" type="none"/>
            <a:tailEnd len="sm" w="sm" type="none"/>
          </a:ln>
        </p:spPr>
      </p:cxnSp>
      <p:cxnSp>
        <p:nvCxnSpPr>
          <p:cNvPr id="673" name="Google Shape;673;p52"/>
          <p:cNvCxnSpPr>
            <a:endCxn id="663" idx="1"/>
          </p:cNvCxnSpPr>
          <p:nvPr/>
        </p:nvCxnSpPr>
        <p:spPr>
          <a:xfrm>
            <a:off x="7929689" y="6172153"/>
            <a:ext cx="606300" cy="31800"/>
          </a:xfrm>
          <a:prstGeom prst="straightConnector1">
            <a:avLst/>
          </a:prstGeom>
          <a:noFill/>
          <a:ln cap="flat" cmpd="sng" w="12700">
            <a:solidFill>
              <a:schemeClr val="accent1"/>
            </a:solidFill>
            <a:prstDash val="solid"/>
            <a:round/>
            <a:headEnd len="sm" w="sm" type="none"/>
            <a:tailEnd len="sm" w="sm" type="none"/>
          </a:ln>
        </p:spPr>
      </p:cxnSp>
      <p:sp>
        <p:nvSpPr>
          <p:cNvPr id="674" name="Google Shape;674;p5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75" name="Google Shape;675;p5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76" name="Google Shape;676;p5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77" name="Google Shape;677;p52"/>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500"/>
                                        <p:tgtEl>
                                          <p:spTgt spid="6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2"/>
                                        </p:tgtEl>
                                        <p:attrNameLst>
                                          <p:attrName>style.visibility</p:attrName>
                                        </p:attrNameLst>
                                      </p:cBhvr>
                                      <p:to>
                                        <p:strVal val="visible"/>
                                      </p:to>
                                    </p:set>
                                    <p:anim calcmode="lin" valueType="num">
                                      <p:cBhvr additive="base">
                                        <p:cTn dur="500"/>
                                        <p:tgtEl>
                                          <p:spTgt spid="64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649"/>
                                        </p:tgtEl>
                                        <p:attrNameLst>
                                          <p:attrName>style.visibility</p:attrName>
                                        </p:attrNameLst>
                                      </p:cBhvr>
                                      <p:to>
                                        <p:strVal val="visible"/>
                                      </p:to>
                                    </p:set>
                                    <p:anim calcmode="lin" valueType="num">
                                      <p:cBhvr additive="base">
                                        <p:cTn dur="500"/>
                                        <p:tgtEl>
                                          <p:spTgt spid="64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652"/>
                                        </p:tgtEl>
                                        <p:attrNameLst>
                                          <p:attrName>style.visibility</p:attrName>
                                        </p:attrNameLst>
                                      </p:cBhvr>
                                      <p:to>
                                        <p:strVal val="visible"/>
                                      </p:to>
                                    </p:set>
                                    <p:anim calcmode="lin" valueType="num">
                                      <p:cBhvr additive="base">
                                        <p:cTn dur="500"/>
                                        <p:tgtEl>
                                          <p:spTgt spid="65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658"/>
                                        </p:tgtEl>
                                        <p:attrNameLst>
                                          <p:attrName>style.visibility</p:attrName>
                                        </p:attrNameLst>
                                      </p:cBhvr>
                                      <p:to>
                                        <p:strVal val="visible"/>
                                      </p:to>
                                    </p:set>
                                    <p:anim calcmode="lin" valueType="num">
                                      <p:cBhvr additive="base">
                                        <p:cTn dur="500"/>
                                        <p:tgtEl>
                                          <p:spTgt spid="65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5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400"/>
              <a:buFont typeface="Times New Roman"/>
              <a:buNone/>
            </a:pPr>
            <a:r>
              <a:rPr b="1" lang="en-US" sz="4400">
                <a:solidFill>
                  <a:schemeClr val="dk1"/>
                </a:solidFill>
              </a:rPr>
              <a:t>Predicate Calculus</a:t>
            </a:r>
            <a:endParaRPr b="1" sz="4400">
              <a:solidFill>
                <a:schemeClr val="dk1"/>
              </a:solidFill>
            </a:endParaRPr>
          </a:p>
        </p:txBody>
      </p:sp>
      <p:sp>
        <p:nvSpPr>
          <p:cNvPr id="683" name="Google Shape;683;p5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202692" lvl="0" marL="91440" rtl="0" algn="l">
              <a:lnSpc>
                <a:spcPct val="90000"/>
              </a:lnSpc>
              <a:spcBef>
                <a:spcPts val="0"/>
              </a:spcBef>
              <a:spcAft>
                <a:spcPts val="0"/>
              </a:spcAft>
              <a:buSzPts val="3192"/>
              <a:buChar char=" "/>
            </a:pPr>
            <a:r>
              <a:rPr lang="en-US" sz="2400">
                <a:solidFill>
                  <a:schemeClr val="dk1"/>
                </a:solidFill>
              </a:rPr>
              <a:t>By Gottlob Frege</a:t>
            </a:r>
            <a:endParaRPr sz="2400">
              <a:solidFill>
                <a:schemeClr val="dk1"/>
              </a:solidFill>
            </a:endParaRPr>
          </a:p>
          <a:p>
            <a:pPr indent="-91440" lvl="0" marL="91440" rtl="0" algn="l">
              <a:lnSpc>
                <a:spcPct val="90000"/>
              </a:lnSpc>
              <a:spcBef>
                <a:spcPts val="800"/>
              </a:spcBef>
              <a:spcAft>
                <a:spcPts val="0"/>
              </a:spcAft>
              <a:buSzPts val="3192"/>
              <a:buNone/>
            </a:pPr>
            <a:r>
              <a:t/>
            </a:r>
            <a:endParaRPr sz="2400">
              <a:solidFill>
                <a:schemeClr val="dk1"/>
              </a:solidFill>
            </a:endParaRPr>
          </a:p>
          <a:p>
            <a:pPr indent="-202692" lvl="0" marL="91440" rtl="0" algn="l">
              <a:lnSpc>
                <a:spcPct val="90000"/>
              </a:lnSpc>
              <a:spcBef>
                <a:spcPts val="800"/>
              </a:spcBef>
              <a:spcAft>
                <a:spcPts val="0"/>
              </a:spcAft>
              <a:buSzPts val="3192"/>
              <a:buChar char=" "/>
            </a:pPr>
            <a:r>
              <a:rPr lang="en-US" sz="2400">
                <a:solidFill>
                  <a:schemeClr val="dk1"/>
                </a:solidFill>
              </a:rPr>
              <a:t>Key points</a:t>
            </a:r>
            <a:endParaRPr/>
          </a:p>
          <a:p>
            <a:pPr indent="-182880" lvl="1" marL="384048" rtl="0" algn="l">
              <a:lnSpc>
                <a:spcPct val="90000"/>
              </a:lnSpc>
              <a:spcBef>
                <a:spcPts val="800"/>
              </a:spcBef>
              <a:spcAft>
                <a:spcPts val="0"/>
              </a:spcAft>
              <a:buSzPts val="2400"/>
              <a:buChar char="◦"/>
            </a:pPr>
            <a:r>
              <a:rPr lang="en-US" sz="2400">
                <a:solidFill>
                  <a:schemeClr val="dk1"/>
                </a:solidFill>
              </a:rPr>
              <a:t>Simplest type of representation</a:t>
            </a:r>
            <a:endParaRPr/>
          </a:p>
          <a:p>
            <a:pPr indent="-182880" lvl="1" marL="384048" rtl="0" algn="l">
              <a:lnSpc>
                <a:spcPct val="90000"/>
              </a:lnSpc>
              <a:spcBef>
                <a:spcPts val="1000"/>
              </a:spcBef>
              <a:spcAft>
                <a:spcPts val="0"/>
              </a:spcAft>
              <a:buSzPts val="2400"/>
              <a:buChar char="◦"/>
            </a:pPr>
            <a:r>
              <a:rPr lang="en-US" sz="2400">
                <a:solidFill>
                  <a:schemeClr val="dk1"/>
                </a:solidFill>
              </a:rPr>
              <a:t>Fully logic based</a:t>
            </a:r>
            <a:endParaRPr/>
          </a:p>
          <a:p>
            <a:pPr indent="-182880" lvl="1" marL="384048" rtl="0" algn="l">
              <a:lnSpc>
                <a:spcPct val="90000"/>
              </a:lnSpc>
              <a:spcBef>
                <a:spcPts val="1000"/>
              </a:spcBef>
              <a:spcAft>
                <a:spcPts val="0"/>
              </a:spcAft>
              <a:buSzPts val="2400"/>
              <a:buChar char="◦"/>
            </a:pPr>
            <a:r>
              <a:rPr lang="en-US" sz="2400">
                <a:solidFill>
                  <a:schemeClr val="dk1"/>
                </a:solidFill>
              </a:rPr>
              <a:t>Deduction, Abduction and Induction</a:t>
            </a:r>
            <a:endParaRPr/>
          </a:p>
          <a:p>
            <a:pPr indent="-182880" lvl="1" marL="384048" rtl="0" algn="l">
              <a:lnSpc>
                <a:spcPct val="90000"/>
              </a:lnSpc>
              <a:spcBef>
                <a:spcPts val="1000"/>
              </a:spcBef>
              <a:spcAft>
                <a:spcPts val="0"/>
              </a:spcAft>
              <a:buSzPts val="2400"/>
              <a:buChar char="◦"/>
            </a:pPr>
            <a:r>
              <a:rPr lang="en-US" sz="2400">
                <a:solidFill>
                  <a:schemeClr val="dk1"/>
                </a:solidFill>
              </a:rPr>
              <a:t>Resolution and Refutation</a:t>
            </a:r>
            <a:endParaRPr/>
          </a:p>
          <a:p>
            <a:pPr indent="0" lvl="0" marL="0" rtl="0" algn="l">
              <a:lnSpc>
                <a:spcPct val="90000"/>
              </a:lnSpc>
              <a:spcBef>
                <a:spcPts val="1000"/>
              </a:spcBef>
              <a:spcAft>
                <a:spcPts val="0"/>
              </a:spcAft>
              <a:buSzPts val="3192"/>
              <a:buNone/>
            </a:pPr>
            <a:r>
              <a:rPr lang="en-US" sz="2400">
                <a:solidFill>
                  <a:schemeClr val="dk1"/>
                </a:solidFill>
              </a:rPr>
              <a:t>Application: In rule-based systems</a:t>
            </a:r>
            <a:endParaRPr/>
          </a:p>
          <a:p>
            <a:pPr indent="0" lvl="0" marL="91440" rtl="0" algn="l">
              <a:lnSpc>
                <a:spcPct val="90000"/>
              </a:lnSpc>
              <a:spcBef>
                <a:spcPts val="1400"/>
              </a:spcBef>
              <a:spcAft>
                <a:spcPts val="0"/>
              </a:spcAft>
              <a:buSzPts val="2000"/>
              <a:buNone/>
            </a:pPr>
            <a:r>
              <a:t/>
            </a:r>
            <a:endParaRPr/>
          </a:p>
        </p:txBody>
      </p:sp>
      <p:sp>
        <p:nvSpPr>
          <p:cNvPr id="684" name="Google Shape;684;p5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85" name="Google Shape;685;p5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86" name="Google Shape;686;p5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87" name="Google Shape;687;p53"/>
          <p:cNvPicPr preferRelativeResize="0"/>
          <p:nvPr/>
        </p:nvPicPr>
        <p:blipFill rotWithShape="1">
          <a:blip r:embed="rId3">
            <a:alphaModFix/>
          </a:blip>
          <a:srcRect b="0" l="0" r="0" t="0"/>
          <a:stretch/>
        </p:blipFill>
        <p:spPr>
          <a:xfrm>
            <a:off x="315069" y="286603"/>
            <a:ext cx="1269598" cy="120010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5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Frames</a:t>
            </a:r>
            <a:endParaRPr b="1">
              <a:solidFill>
                <a:schemeClr val="dk1"/>
              </a:solidFill>
            </a:endParaRPr>
          </a:p>
        </p:txBody>
      </p:sp>
      <p:sp>
        <p:nvSpPr>
          <p:cNvPr id="693" name="Google Shape;693;p5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68910" lvl="0" marL="91440" rtl="0" algn="l">
              <a:lnSpc>
                <a:spcPct val="80000"/>
              </a:lnSpc>
              <a:spcBef>
                <a:spcPts val="0"/>
              </a:spcBef>
              <a:spcAft>
                <a:spcPts val="0"/>
              </a:spcAft>
              <a:buSzPts val="2660"/>
              <a:buFont typeface="Noto Sans Symbols"/>
              <a:buChar char="▪"/>
            </a:pPr>
            <a:r>
              <a:rPr lang="en-US">
                <a:solidFill>
                  <a:schemeClr val="dk1"/>
                </a:solidFill>
                <a:latin typeface="Times New Roman"/>
                <a:ea typeface="Times New Roman"/>
                <a:cs typeface="Times New Roman"/>
                <a:sym typeface="Times New Roman"/>
              </a:rPr>
              <a:t>By Marvin Minsky in 1970</a:t>
            </a:r>
            <a:endParaRPr/>
          </a:p>
          <a:p>
            <a:pPr indent="0" lvl="0" marL="91440" rtl="0" algn="l">
              <a:lnSpc>
                <a:spcPct val="80000"/>
              </a:lnSpc>
              <a:spcBef>
                <a:spcPts val="800"/>
              </a:spcBef>
              <a:spcAft>
                <a:spcPts val="0"/>
              </a:spcAft>
              <a:buSzPts val="2660"/>
              <a:buFont typeface="Noto Sans Symbols"/>
              <a:buNone/>
            </a:pPr>
            <a:r>
              <a:t/>
            </a:r>
            <a:endParaRPr>
              <a:solidFill>
                <a:schemeClr val="dk1"/>
              </a:solidFill>
              <a:latin typeface="Times New Roman"/>
              <a:ea typeface="Times New Roman"/>
              <a:cs typeface="Times New Roman"/>
              <a:sym typeface="Times New Roman"/>
            </a:endParaRPr>
          </a:p>
          <a:p>
            <a:pPr indent="-168910" lvl="0" marL="91440" rtl="0" algn="l">
              <a:lnSpc>
                <a:spcPct val="80000"/>
              </a:lnSpc>
              <a:spcBef>
                <a:spcPts val="800"/>
              </a:spcBef>
              <a:spcAft>
                <a:spcPts val="0"/>
              </a:spcAft>
              <a:buSzPts val="2660"/>
              <a:buFont typeface="Noto Sans Symbols"/>
              <a:buChar char="▪"/>
            </a:pPr>
            <a:r>
              <a:rPr lang="en-US">
                <a:solidFill>
                  <a:schemeClr val="dk1"/>
                </a:solidFill>
                <a:latin typeface="Times New Roman"/>
                <a:ea typeface="Times New Roman"/>
                <a:cs typeface="Times New Roman"/>
                <a:sym typeface="Times New Roman"/>
              </a:rPr>
              <a:t>Evolution of Frame System</a:t>
            </a:r>
            <a:endParaRPr/>
          </a:p>
          <a:p>
            <a:pPr indent="0" lvl="0" marL="91440" rtl="0" algn="l">
              <a:lnSpc>
                <a:spcPct val="80000"/>
              </a:lnSpc>
              <a:spcBef>
                <a:spcPts val="800"/>
              </a:spcBef>
              <a:spcAft>
                <a:spcPts val="0"/>
              </a:spcAft>
              <a:buSzPts val="2660"/>
              <a:buFont typeface="Noto Sans Symbols"/>
              <a:buNone/>
            </a:pPr>
            <a:r>
              <a:t/>
            </a:r>
            <a:endParaRPr>
              <a:solidFill>
                <a:schemeClr val="dk1"/>
              </a:solidFill>
              <a:latin typeface="Times New Roman"/>
              <a:ea typeface="Times New Roman"/>
              <a:cs typeface="Times New Roman"/>
              <a:sym typeface="Times New Roman"/>
            </a:endParaRPr>
          </a:p>
          <a:p>
            <a:pPr indent="-168910" lvl="0" marL="91440" rtl="0" algn="l">
              <a:lnSpc>
                <a:spcPct val="80000"/>
              </a:lnSpc>
              <a:spcBef>
                <a:spcPts val="800"/>
              </a:spcBef>
              <a:spcAft>
                <a:spcPts val="0"/>
              </a:spcAft>
              <a:buSzPts val="2660"/>
              <a:buFont typeface="Noto Sans Symbols"/>
              <a:buChar char="▪"/>
            </a:pPr>
            <a:r>
              <a:rPr lang="en-US">
                <a:solidFill>
                  <a:schemeClr val="dk1"/>
                </a:solidFill>
                <a:latin typeface="Times New Roman"/>
                <a:ea typeface="Times New Roman"/>
                <a:cs typeface="Times New Roman"/>
                <a:sym typeface="Times New Roman"/>
              </a:rPr>
              <a:t>Definition- A collection of attributes and associated values that describe some entity in the world</a:t>
            </a:r>
            <a:endParaRPr/>
          </a:p>
          <a:p>
            <a:pPr indent="0" lvl="0" marL="91440" rtl="0" algn="l">
              <a:lnSpc>
                <a:spcPct val="80000"/>
              </a:lnSpc>
              <a:spcBef>
                <a:spcPts val="800"/>
              </a:spcBef>
              <a:spcAft>
                <a:spcPts val="0"/>
              </a:spcAft>
              <a:buSzPts val="2660"/>
              <a:buFont typeface="Noto Sans Symbols"/>
              <a:buNone/>
            </a:pPr>
            <a:r>
              <a:t/>
            </a:r>
            <a:endParaRPr>
              <a:solidFill>
                <a:schemeClr val="dk1"/>
              </a:solidFill>
              <a:latin typeface="Times New Roman"/>
              <a:ea typeface="Times New Roman"/>
              <a:cs typeface="Times New Roman"/>
              <a:sym typeface="Times New Roman"/>
            </a:endParaRPr>
          </a:p>
          <a:p>
            <a:pPr indent="-168910" lvl="0" marL="91440" rtl="0" algn="l">
              <a:lnSpc>
                <a:spcPct val="80000"/>
              </a:lnSpc>
              <a:spcBef>
                <a:spcPts val="800"/>
              </a:spcBef>
              <a:spcAft>
                <a:spcPts val="0"/>
              </a:spcAft>
              <a:buSzPts val="2660"/>
              <a:buFont typeface="Noto Sans Symbols"/>
              <a:buChar char="▪"/>
            </a:pPr>
            <a:r>
              <a:rPr lang="en-US">
                <a:solidFill>
                  <a:schemeClr val="dk1"/>
                </a:solidFill>
                <a:latin typeface="Times New Roman"/>
                <a:ea typeface="Times New Roman"/>
                <a:cs typeface="Times New Roman"/>
                <a:sym typeface="Times New Roman"/>
              </a:rPr>
              <a:t>Differs from semantic nets in a way that frames may involve procedural embedding in place of values of attributes. (which are called as fillers)</a:t>
            </a:r>
            <a:endParaRPr>
              <a:solidFill>
                <a:schemeClr val="dk1"/>
              </a:solidFill>
              <a:latin typeface="Times New Roman"/>
              <a:ea typeface="Times New Roman"/>
              <a:cs typeface="Times New Roman"/>
              <a:sym typeface="Times New Roman"/>
            </a:endParaRPr>
          </a:p>
        </p:txBody>
      </p:sp>
      <p:sp>
        <p:nvSpPr>
          <p:cNvPr id="694" name="Google Shape;694;p5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695" name="Google Shape;695;p5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696" name="Google Shape;696;p5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97" name="Google Shape;697;p5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5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b="1">
              <a:solidFill>
                <a:schemeClr val="dk1"/>
              </a:solidFill>
            </a:endParaRPr>
          </a:p>
        </p:txBody>
      </p:sp>
      <p:sp>
        <p:nvSpPr>
          <p:cNvPr id="703" name="Google Shape;703;p5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A frame represents a concept.</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a frame system represents an organization of knowledge about a set of related concepts.</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A frame has slots that denote properties of objects. Some slots have </a:t>
            </a:r>
            <a:r>
              <a:rPr i="1" lang="en-US">
                <a:solidFill>
                  <a:schemeClr val="dk1"/>
                </a:solidFill>
                <a:latin typeface="Times New Roman"/>
                <a:ea typeface="Times New Roman"/>
                <a:cs typeface="Times New Roman"/>
                <a:sym typeface="Times New Roman"/>
              </a:rPr>
              <a:t>default </a:t>
            </a:r>
            <a:r>
              <a:rPr lang="en-US">
                <a:solidFill>
                  <a:schemeClr val="dk1"/>
                </a:solidFill>
                <a:latin typeface="Times New Roman"/>
                <a:ea typeface="Times New Roman"/>
                <a:cs typeface="Times New Roman"/>
                <a:sym typeface="Times New Roman"/>
              </a:rPr>
              <a:t>fillers, some are empty (may be filled when more becomes known about an object).</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Frames are linked by relations of specialization/generalization and by many ad-hoc relations.</a:t>
            </a:r>
            <a:endParaRPr/>
          </a:p>
          <a:p>
            <a:pPr indent="0" lvl="0" marL="91440" rtl="0" algn="l">
              <a:lnSpc>
                <a:spcPct val="90000"/>
              </a:lnSpc>
              <a:spcBef>
                <a:spcPts val="1400"/>
              </a:spcBef>
              <a:spcAft>
                <a:spcPts val="0"/>
              </a:spcAft>
              <a:buSzPts val="2000"/>
              <a:buNone/>
            </a:pPr>
            <a:r>
              <a:t/>
            </a:r>
            <a:endParaRPr/>
          </a:p>
        </p:txBody>
      </p:sp>
      <p:sp>
        <p:nvSpPr>
          <p:cNvPr id="704" name="Google Shape;704;p5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05" name="Google Shape;705;p5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06" name="Google Shape;706;p5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07" name="Google Shape;707;p5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5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a:p>
        </p:txBody>
      </p:sp>
      <p:pic>
        <p:nvPicPr>
          <p:cNvPr id="713" name="Google Shape;713;p56"/>
          <p:cNvPicPr preferRelativeResize="0"/>
          <p:nvPr>
            <p:ph idx="1" type="body"/>
          </p:nvPr>
        </p:nvPicPr>
        <p:blipFill rotWithShape="1">
          <a:blip r:embed="rId3">
            <a:alphaModFix/>
          </a:blip>
          <a:srcRect b="0" l="0" r="0" t="0"/>
          <a:stretch/>
        </p:blipFill>
        <p:spPr>
          <a:xfrm>
            <a:off x="3800638" y="1835591"/>
            <a:ext cx="4651684" cy="4525963"/>
          </a:xfrm>
          <a:prstGeom prst="rect">
            <a:avLst/>
          </a:prstGeom>
          <a:noFill/>
          <a:ln>
            <a:noFill/>
          </a:ln>
        </p:spPr>
      </p:pic>
      <p:sp>
        <p:nvSpPr>
          <p:cNvPr id="714" name="Google Shape;714;p5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15" name="Google Shape;715;p5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16" name="Google Shape;716;p5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17" name="Google Shape;717;p56"/>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57"/>
          <p:cNvSpPr txBox="1"/>
          <p:nvPr>
            <p:ph type="title"/>
          </p:nvPr>
        </p:nvSpPr>
        <p:spPr>
          <a:xfrm>
            <a:off x="2438400" y="277813"/>
            <a:ext cx="7772400" cy="8382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3600"/>
              <a:buFont typeface="Times New Roman"/>
              <a:buNone/>
            </a:pPr>
            <a:r>
              <a:rPr b="1" lang="en-US" sz="3600">
                <a:solidFill>
                  <a:schemeClr val="dk1"/>
                </a:solidFill>
              </a:rPr>
              <a:t>Conceptual Dependency (CD)</a:t>
            </a:r>
            <a:endParaRPr/>
          </a:p>
        </p:txBody>
      </p:sp>
      <p:sp>
        <p:nvSpPr>
          <p:cNvPr id="724" name="Google Shape;724;p57"/>
          <p:cNvSpPr txBox="1"/>
          <p:nvPr>
            <p:ph idx="1" type="body"/>
          </p:nvPr>
        </p:nvSpPr>
        <p:spPr>
          <a:xfrm>
            <a:off x="1097280" y="1894741"/>
            <a:ext cx="10115203" cy="4419600"/>
          </a:xfrm>
          <a:prstGeom prst="rect">
            <a:avLst/>
          </a:prstGeom>
          <a:noFill/>
          <a:ln>
            <a:noFill/>
          </a:ln>
        </p:spPr>
        <p:txBody>
          <a:bodyPr anchorCtr="0" anchor="t" bIns="45700" lIns="0" spcFirstLastPara="1" rIns="0" wrap="square" tIns="45700">
            <a:normAutofit/>
          </a:bodyPr>
          <a:lstStyle/>
          <a:p>
            <a:pPr indent="-144780" lvl="0" marL="91440" rtl="0" algn="just">
              <a:lnSpc>
                <a:spcPct val="90000"/>
              </a:lnSpc>
              <a:spcBef>
                <a:spcPts val="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CD theory was developed by Schank in 1973 to 1975 to represent the meaning of NL sentences.</a:t>
            </a:r>
            <a:endParaRPr/>
          </a:p>
          <a:p>
            <a:pPr indent="-182880" lvl="1" marL="384048" rtl="0" algn="just">
              <a:lnSpc>
                <a:spcPct val="90000"/>
              </a:lnSpc>
              <a:spcBef>
                <a:spcPts val="400"/>
              </a:spcBef>
              <a:spcAft>
                <a:spcPts val="0"/>
              </a:spcAft>
              <a:buClr>
                <a:schemeClr val="dk1"/>
              </a:buClr>
              <a:buSzPts val="1900"/>
              <a:buFont typeface="Arial"/>
              <a:buChar char="−"/>
            </a:pPr>
            <a:r>
              <a:rPr lang="en-US" sz="2000">
                <a:solidFill>
                  <a:schemeClr val="dk1"/>
                </a:solidFill>
                <a:latin typeface="Times New Roman"/>
                <a:ea typeface="Times New Roman"/>
                <a:cs typeface="Times New Roman"/>
                <a:sym typeface="Times New Roman"/>
              </a:rPr>
              <a:t>It helps in drawing inferences</a:t>
            </a:r>
            <a:endParaRPr/>
          </a:p>
          <a:p>
            <a:pPr indent="-182880" lvl="1" marL="384048" rtl="0" algn="just">
              <a:lnSpc>
                <a:spcPct val="90000"/>
              </a:lnSpc>
              <a:spcBef>
                <a:spcPts val="600"/>
              </a:spcBef>
              <a:spcAft>
                <a:spcPts val="0"/>
              </a:spcAft>
              <a:buClr>
                <a:schemeClr val="dk1"/>
              </a:buClr>
              <a:buSzPts val="1900"/>
              <a:buFont typeface="Arial"/>
              <a:buChar char="−"/>
            </a:pPr>
            <a:r>
              <a:rPr lang="en-US" sz="2000">
                <a:solidFill>
                  <a:schemeClr val="dk1"/>
                </a:solidFill>
                <a:latin typeface="Times New Roman"/>
                <a:ea typeface="Times New Roman"/>
                <a:cs typeface="Times New Roman"/>
                <a:sym typeface="Times New Roman"/>
              </a:rPr>
              <a:t>It is independent of the language</a:t>
            </a:r>
            <a:endParaRPr/>
          </a:p>
          <a:p>
            <a:pPr indent="-144780" lvl="0" marL="91440" rtl="0" algn="just">
              <a:lnSpc>
                <a:spcPct val="90000"/>
              </a:lnSpc>
              <a:spcBef>
                <a:spcPts val="16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CD representation of a sentence is not built using words in the sentence rather built using conceptual primitives which give the intended meanings of words.</a:t>
            </a:r>
            <a:endParaRPr/>
          </a:p>
          <a:p>
            <a:pPr indent="-144780" lvl="0" marL="91440" rtl="0" algn="just">
              <a:lnSpc>
                <a:spcPct val="90000"/>
              </a:lnSpc>
              <a:spcBef>
                <a:spcPts val="14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CD provides </a:t>
            </a:r>
            <a:r>
              <a:rPr b="1" lang="en-US" sz="2400">
                <a:solidFill>
                  <a:schemeClr val="dk1"/>
                </a:solidFill>
                <a:latin typeface="Times New Roman"/>
                <a:ea typeface="Times New Roman"/>
                <a:cs typeface="Times New Roman"/>
                <a:sym typeface="Times New Roman"/>
              </a:rPr>
              <a:t>structures</a:t>
            </a:r>
            <a:r>
              <a:rPr lang="en-US" sz="2400">
                <a:solidFill>
                  <a:schemeClr val="dk1"/>
                </a:solidFill>
                <a:latin typeface="Times New Roman"/>
                <a:ea typeface="Times New Roman"/>
                <a:cs typeface="Times New Roman"/>
                <a:sym typeface="Times New Roman"/>
              </a:rPr>
              <a:t> and specific </a:t>
            </a:r>
            <a:r>
              <a:rPr b="1" lang="en-US" sz="2400">
                <a:solidFill>
                  <a:schemeClr val="dk1"/>
                </a:solidFill>
                <a:latin typeface="Times New Roman"/>
                <a:ea typeface="Times New Roman"/>
                <a:cs typeface="Times New Roman"/>
                <a:sym typeface="Times New Roman"/>
              </a:rPr>
              <a:t>set of primitives</a:t>
            </a:r>
            <a:r>
              <a:rPr lang="en-US" sz="2400">
                <a:solidFill>
                  <a:schemeClr val="dk1"/>
                </a:solidFill>
                <a:latin typeface="Times New Roman"/>
                <a:ea typeface="Times New Roman"/>
                <a:cs typeface="Times New Roman"/>
                <a:sym typeface="Times New Roman"/>
              </a:rPr>
              <a:t> from which representation can be built.</a:t>
            </a:r>
            <a:endParaRPr/>
          </a:p>
        </p:txBody>
      </p:sp>
      <p:sp>
        <p:nvSpPr>
          <p:cNvPr id="725" name="Google Shape;725;p5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26" name="Google Shape;726;p5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27" name="Google Shape;727;p5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28" name="Google Shape;728;p57"/>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5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Primitive Acts of CD theory</a:t>
            </a:r>
            <a:endParaRPr/>
          </a:p>
        </p:txBody>
      </p:sp>
      <p:sp>
        <p:nvSpPr>
          <p:cNvPr id="734" name="Google Shape;734;p58"/>
          <p:cNvSpPr txBox="1"/>
          <p:nvPr>
            <p:ph idx="1" type="body"/>
          </p:nvPr>
        </p:nvSpPr>
        <p:spPr>
          <a:xfrm>
            <a:off x="2209800" y="1791410"/>
            <a:ext cx="8945880" cy="4876800"/>
          </a:xfrm>
          <a:prstGeom prst="rect">
            <a:avLst/>
          </a:prstGeom>
          <a:noFill/>
          <a:ln>
            <a:noFill/>
          </a:ln>
        </p:spPr>
        <p:txBody>
          <a:bodyPr anchorCtr="0" anchor="t" bIns="45700" lIns="0" spcFirstLastPara="1" rIns="0" wrap="square" tIns="45700">
            <a:normAutofit fontScale="92500" lnSpcReduction="10000"/>
          </a:bodyPr>
          <a:lstStyle/>
          <a:p>
            <a:pPr indent="-111601" lvl="0" marL="91440" rtl="0" algn="just">
              <a:lnSpc>
                <a:spcPct val="90000"/>
              </a:lnSpc>
              <a:spcBef>
                <a:spcPts val="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ATRANS	Transfer of an abstract relationship (i.e. give)</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PTRANS	Transfer of the physical location of an object (e.g., go)</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PROPEL	Application of physical force to an object (e.g. push)</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MOVE	Movement of a body part by its owner (e.g. kick)</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GRASP	Grasping of an object by an action (e.g. throw)</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INGEST	Ingesting of an object by an animal (e.g. eat)</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EXPEL	Expulsion of something from the body of an animal (e.g. cry)</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MTRANS	Transfer of mental information (e.g. tell)</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MBUILD	Building new information out of old (e.g decide)</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SPEAK	Producing of sounds (e.g. say)</a:t>
            </a:r>
            <a:endParaRPr/>
          </a:p>
          <a:p>
            <a:pPr indent="-111601" lvl="0" marL="91440" rtl="0" algn="just">
              <a:lnSpc>
                <a:spcPct val="90000"/>
              </a:lnSpc>
              <a:spcBef>
                <a:spcPts val="1400"/>
              </a:spcBef>
              <a:spcAft>
                <a:spcPts val="0"/>
              </a:spcAft>
              <a:buClr>
                <a:schemeClr val="dk1"/>
              </a:buClr>
              <a:buSzPct val="95000"/>
              <a:buFont typeface="Arial"/>
              <a:buChar char="●"/>
            </a:pPr>
            <a:r>
              <a:rPr lang="en-US">
                <a:solidFill>
                  <a:schemeClr val="dk1"/>
                </a:solidFill>
                <a:latin typeface="Times New Roman"/>
                <a:ea typeface="Times New Roman"/>
                <a:cs typeface="Times New Roman"/>
                <a:sym typeface="Times New Roman"/>
              </a:rPr>
              <a:t>ATTEND	Focusing of a sense organ toward a stimulus </a:t>
            </a:r>
            <a:endParaRPr/>
          </a:p>
          <a:p>
            <a:pPr indent="-91440" lvl="0" marL="91440" rtl="0" algn="just">
              <a:lnSpc>
                <a:spcPct val="90000"/>
              </a:lnSpc>
              <a:spcBef>
                <a:spcPts val="1400"/>
              </a:spcBef>
              <a:spcAft>
                <a:spcPts val="0"/>
              </a:spcAft>
              <a:buClr>
                <a:schemeClr val="dk1"/>
              </a:buClr>
              <a:buSzPct val="95000"/>
              <a:buFont typeface="Arial"/>
              <a:buNone/>
            </a:pPr>
            <a:r>
              <a:rPr lang="en-US">
                <a:solidFill>
                  <a:schemeClr val="dk1"/>
                </a:solidFill>
                <a:latin typeface="Times New Roman"/>
                <a:ea typeface="Times New Roman"/>
                <a:cs typeface="Times New Roman"/>
                <a:sym typeface="Times New Roman"/>
              </a:rPr>
              <a:t>			(e.g. listen)</a:t>
            </a:r>
            <a:endParaRPr/>
          </a:p>
        </p:txBody>
      </p:sp>
      <p:sp>
        <p:nvSpPr>
          <p:cNvPr id="735" name="Google Shape;735;p5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36" name="Google Shape;736;p5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37" name="Google Shape;737;p5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38" name="Google Shape;738;p58"/>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59"/>
          <p:cNvSpPr txBox="1"/>
          <p:nvPr>
            <p:ph type="title"/>
          </p:nvPr>
        </p:nvSpPr>
        <p:spPr>
          <a:xfrm>
            <a:off x="2667000" y="277813"/>
            <a:ext cx="7543800" cy="1066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3600"/>
              <a:buFont typeface="Times New Roman"/>
              <a:buNone/>
            </a:pPr>
            <a:r>
              <a:rPr b="1" lang="en-US" sz="3600">
                <a:solidFill>
                  <a:schemeClr val="dk1"/>
                </a:solidFill>
              </a:rPr>
              <a:t>Some of Conceptualizations of CD</a:t>
            </a:r>
            <a:endParaRPr/>
          </a:p>
        </p:txBody>
      </p:sp>
      <p:sp>
        <p:nvSpPr>
          <p:cNvPr id="745" name="Google Shape;745;p59"/>
          <p:cNvSpPr txBox="1"/>
          <p:nvPr>
            <p:ph idx="1" type="body"/>
          </p:nvPr>
        </p:nvSpPr>
        <p:spPr>
          <a:xfrm>
            <a:off x="2209799" y="1447800"/>
            <a:ext cx="9002683" cy="4648200"/>
          </a:xfrm>
          <a:prstGeom prst="rect">
            <a:avLst/>
          </a:prstGeom>
          <a:noFill/>
          <a:ln>
            <a:noFill/>
          </a:ln>
        </p:spPr>
        <p:txBody>
          <a:bodyPr anchorCtr="0" anchor="t" bIns="45700" lIns="0" spcFirstLastPara="1" rIns="0" wrap="square" tIns="45700">
            <a:normAutofit/>
          </a:bodyPr>
          <a:lstStyle/>
          <a:p>
            <a:pPr indent="-182880" lvl="4" marL="932688" rtl="0" algn="just">
              <a:lnSpc>
                <a:spcPct val="90000"/>
              </a:lnSpc>
              <a:spcBef>
                <a:spcPts val="0"/>
              </a:spcBef>
              <a:spcAft>
                <a:spcPts val="0"/>
              </a:spcAft>
              <a:buSzPts val="2400"/>
              <a:buFont typeface="Noto Sans Symbols"/>
              <a:buNone/>
            </a:pPr>
            <a:r>
              <a:rPr b="1" lang="en-US" sz="2400">
                <a:solidFill>
                  <a:schemeClr val="dk1"/>
                </a:solidFill>
                <a:latin typeface="Times New Roman"/>
                <a:ea typeface="Times New Roman"/>
                <a:cs typeface="Times New Roman"/>
                <a:sym typeface="Times New Roman"/>
              </a:rPr>
              <a:t> </a:t>
            </a:r>
            <a:endParaRPr sz="2400">
              <a:solidFill>
                <a:schemeClr val="dk1"/>
              </a:solidFill>
              <a:latin typeface="Times New Roman"/>
              <a:ea typeface="Times New Roman"/>
              <a:cs typeface="Times New Roman"/>
              <a:sym typeface="Times New Roman"/>
            </a:endParaRPr>
          </a:p>
          <a:p>
            <a:pPr indent="-144780" lvl="0" marL="91440" rtl="0" algn="just">
              <a:lnSpc>
                <a:spcPct val="90000"/>
              </a:lnSpc>
              <a:spcBef>
                <a:spcPts val="16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Dependency structures are themselves conceptualization and can serve as components of larger dependency structures.</a:t>
            </a:r>
            <a:endParaRPr/>
          </a:p>
          <a:p>
            <a:pPr indent="-144780" lvl="0" marL="91440" rtl="0" algn="just">
              <a:lnSpc>
                <a:spcPct val="90000"/>
              </a:lnSpc>
              <a:spcBef>
                <a:spcPts val="14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The dependencies among conceptualization correspond to semantic relations among the underlying concepts.  </a:t>
            </a:r>
            <a:endParaRPr/>
          </a:p>
          <a:p>
            <a:pPr indent="-144780" lvl="0" marL="91440" rtl="0" algn="just">
              <a:lnSpc>
                <a:spcPct val="90000"/>
              </a:lnSpc>
              <a:spcBef>
                <a:spcPts val="14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We will list the most important ones allowed by CD.</a:t>
            </a:r>
            <a:endParaRPr/>
          </a:p>
          <a:p>
            <a:pPr indent="-144780" lvl="0" marL="91440" rtl="0" algn="just">
              <a:lnSpc>
                <a:spcPct val="90000"/>
              </a:lnSpc>
              <a:spcBef>
                <a:spcPts val="1400"/>
              </a:spcBef>
              <a:spcAft>
                <a:spcPts val="0"/>
              </a:spcAft>
              <a:buClr>
                <a:schemeClr val="dk1"/>
              </a:buClr>
              <a:buSzPts val="2280"/>
              <a:buFont typeface="Arial"/>
              <a:buChar char="●"/>
            </a:pPr>
            <a:r>
              <a:rPr lang="en-US" sz="2400">
                <a:solidFill>
                  <a:schemeClr val="dk1"/>
                </a:solidFill>
                <a:latin typeface="Times New Roman"/>
                <a:ea typeface="Times New Roman"/>
                <a:cs typeface="Times New Roman"/>
                <a:sym typeface="Times New Roman"/>
              </a:rPr>
              <a:t>Remaining can be seen from the book. </a:t>
            </a:r>
            <a:endParaRPr/>
          </a:p>
        </p:txBody>
      </p:sp>
      <p:sp>
        <p:nvSpPr>
          <p:cNvPr id="746" name="Google Shape;746;p5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47" name="Google Shape;747;p5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48" name="Google Shape;748;p5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49" name="Google Shape;749;p5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Knowledge bases</a:t>
            </a:r>
            <a:endParaRPr/>
          </a:p>
        </p:txBody>
      </p:sp>
      <p:sp>
        <p:nvSpPr>
          <p:cNvPr id="169" name="Google Shape;169;p6"/>
          <p:cNvSpPr txBox="1"/>
          <p:nvPr>
            <p:ph idx="1" type="body"/>
          </p:nvPr>
        </p:nvSpPr>
        <p:spPr>
          <a:xfrm>
            <a:off x="2011680" y="3264090"/>
            <a:ext cx="8229600" cy="3230563"/>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Knowledge Representation</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a:t>
            </a:r>
            <a:r>
              <a:rPr b="1" lang="en-US">
                <a:solidFill>
                  <a:schemeClr val="dk1"/>
                </a:solidFill>
                <a:latin typeface="Times New Roman"/>
                <a:ea typeface="Times New Roman"/>
                <a:cs typeface="Times New Roman"/>
                <a:sym typeface="Times New Roman"/>
              </a:rPr>
              <a:t>Facts</a:t>
            </a:r>
            <a:r>
              <a:rPr lang="en-US">
                <a:solidFill>
                  <a:schemeClr val="dk1"/>
                </a:solidFill>
                <a:latin typeface="Times New Roman"/>
                <a:ea typeface="Times New Roman"/>
                <a:cs typeface="Times New Roman"/>
                <a:sym typeface="Times New Roman"/>
              </a:rPr>
              <a:t>: Things we want to represent. Truth in some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relevant world.</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 </a:t>
            </a:r>
            <a:r>
              <a:rPr b="1" lang="en-US">
                <a:solidFill>
                  <a:schemeClr val="dk1"/>
                </a:solidFill>
                <a:latin typeface="Times New Roman"/>
                <a:ea typeface="Times New Roman"/>
                <a:cs typeface="Times New Roman"/>
                <a:sym typeface="Times New Roman"/>
              </a:rPr>
              <a:t>Representation of facts.</a:t>
            </a:r>
            <a:endParaRPr sz="2000">
              <a:solidFill>
                <a:schemeClr val="dk1"/>
              </a:solidFill>
              <a:latin typeface="Times New Roman"/>
              <a:ea typeface="Times New Roman"/>
              <a:cs typeface="Times New Roman"/>
              <a:sym typeface="Times New Roman"/>
            </a:endParaRPr>
          </a:p>
        </p:txBody>
      </p:sp>
      <p:pic>
        <p:nvPicPr>
          <p:cNvPr descr="kbs" id="170" name="Google Shape;170;p6"/>
          <p:cNvPicPr preferRelativeResize="0"/>
          <p:nvPr/>
        </p:nvPicPr>
        <p:blipFill rotWithShape="1">
          <a:blip r:embed="rId3">
            <a:alphaModFix/>
          </a:blip>
          <a:srcRect b="0" l="0" r="0" t="0"/>
          <a:stretch/>
        </p:blipFill>
        <p:spPr>
          <a:xfrm>
            <a:off x="2561230" y="2001673"/>
            <a:ext cx="6553200" cy="1146175"/>
          </a:xfrm>
          <a:prstGeom prst="rect">
            <a:avLst/>
          </a:prstGeom>
          <a:noFill/>
          <a:ln>
            <a:noFill/>
          </a:ln>
        </p:spPr>
      </p:pic>
      <p:sp>
        <p:nvSpPr>
          <p:cNvPr id="171" name="Google Shape;171;p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72" name="Google Shape;172;p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73" name="Google Shape;173;p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74" name="Google Shape;174;p6"/>
          <p:cNvPicPr preferRelativeResize="0"/>
          <p:nvPr/>
        </p:nvPicPr>
        <p:blipFill rotWithShape="1">
          <a:blip r:embed="rId4">
            <a:alphaModFix/>
          </a:blip>
          <a:srcRect b="0" l="0" r="0" t="0"/>
          <a:stretch/>
        </p:blipFill>
        <p:spPr>
          <a:xfrm>
            <a:off x="301420" y="411930"/>
            <a:ext cx="1269598" cy="1200102"/>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60"/>
          <p:cNvSpPr txBox="1"/>
          <p:nvPr>
            <p:ph type="title"/>
          </p:nvPr>
        </p:nvSpPr>
        <p:spPr>
          <a:xfrm>
            <a:off x="2438400" y="277813"/>
            <a:ext cx="7772400" cy="6096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Conceptual category</a:t>
            </a:r>
            <a:endParaRPr/>
          </a:p>
        </p:txBody>
      </p:sp>
      <p:sp>
        <p:nvSpPr>
          <p:cNvPr id="756" name="Google Shape;756;p60"/>
          <p:cNvSpPr txBox="1"/>
          <p:nvPr>
            <p:ph idx="1" type="body"/>
          </p:nvPr>
        </p:nvSpPr>
        <p:spPr>
          <a:xfrm>
            <a:off x="2209800" y="1600200"/>
            <a:ext cx="8153400" cy="4495800"/>
          </a:xfrm>
          <a:prstGeom prst="rect">
            <a:avLst/>
          </a:prstGeom>
          <a:noFill/>
          <a:ln>
            <a:noFill/>
          </a:ln>
        </p:spPr>
        <p:txBody>
          <a:bodyPr anchorCtr="0" anchor="t" bIns="45700" lIns="0" spcFirstLastPara="1" rIns="0" wrap="square" tIns="45700">
            <a:normAutofit/>
          </a:bodyPr>
          <a:lstStyle/>
          <a:p>
            <a:pPr indent="-30480" lvl="4" marL="932688" rtl="0" algn="l">
              <a:lnSpc>
                <a:spcPct val="90000"/>
              </a:lnSpc>
              <a:spcBef>
                <a:spcPts val="0"/>
              </a:spcBef>
              <a:spcAft>
                <a:spcPts val="0"/>
              </a:spcAft>
              <a:buSzPts val="2400"/>
              <a:buNone/>
            </a:pPr>
            <a:r>
              <a:t/>
            </a:r>
            <a:endParaRPr b="1" sz="2400">
              <a:solidFill>
                <a:schemeClr val="dk1"/>
              </a:solidFill>
            </a:endParaRPr>
          </a:p>
          <a:p>
            <a:pPr indent="-91440" lvl="0" marL="91440" rtl="0" algn="l">
              <a:lnSpc>
                <a:spcPct val="90000"/>
              </a:lnSpc>
              <a:spcBef>
                <a:spcPts val="1600"/>
              </a:spcBef>
              <a:spcAft>
                <a:spcPts val="0"/>
              </a:spcAft>
              <a:buClr>
                <a:schemeClr val="dk1"/>
              </a:buClr>
              <a:buSzPts val="2000"/>
              <a:buFont typeface="Arial"/>
              <a:buChar char="●"/>
            </a:pPr>
            <a:r>
              <a:rPr lang="en-US">
                <a:solidFill>
                  <a:schemeClr val="dk1"/>
                </a:solidFill>
              </a:rPr>
              <a:t>There are four conceptual categories</a:t>
            </a:r>
            <a:endParaRPr/>
          </a:p>
          <a:p>
            <a:pPr indent="0" lvl="0" marL="91440" rtl="0" algn="l">
              <a:lnSpc>
                <a:spcPct val="90000"/>
              </a:lnSpc>
              <a:spcBef>
                <a:spcPts val="1400"/>
              </a:spcBef>
              <a:spcAft>
                <a:spcPts val="0"/>
              </a:spcAft>
              <a:buClr>
                <a:schemeClr val="dk1"/>
              </a:buClr>
              <a:buSzPts val="2000"/>
              <a:buFont typeface="Arial"/>
              <a:buNone/>
            </a:pPr>
            <a:r>
              <a:t/>
            </a:r>
            <a:endParaRPr>
              <a:solidFill>
                <a:schemeClr val="dk1"/>
              </a:solidFill>
            </a:endParaRPr>
          </a:p>
          <a:p>
            <a:pPr indent="-182879" lvl="1" marL="384048" rtl="0" algn="l">
              <a:lnSpc>
                <a:spcPct val="90000"/>
              </a:lnSpc>
              <a:spcBef>
                <a:spcPts val="400"/>
              </a:spcBef>
              <a:spcAft>
                <a:spcPts val="0"/>
              </a:spcAft>
              <a:buClr>
                <a:schemeClr val="dk1"/>
              </a:buClr>
              <a:buSzPts val="2040"/>
              <a:buFont typeface="Arial"/>
              <a:buChar char="−"/>
            </a:pPr>
            <a:r>
              <a:rPr lang="en-US" sz="2400">
                <a:solidFill>
                  <a:schemeClr val="dk1"/>
                </a:solidFill>
              </a:rPr>
              <a:t>ACT	Actions  {one of the CD primitives}</a:t>
            </a:r>
            <a:endParaRPr/>
          </a:p>
          <a:p>
            <a:pPr indent="-182879" lvl="1" marL="384048" rtl="0" algn="l">
              <a:lnSpc>
                <a:spcPct val="90000"/>
              </a:lnSpc>
              <a:spcBef>
                <a:spcPts val="600"/>
              </a:spcBef>
              <a:spcAft>
                <a:spcPts val="0"/>
              </a:spcAft>
              <a:buClr>
                <a:schemeClr val="dk1"/>
              </a:buClr>
              <a:buSzPts val="2040"/>
              <a:buFont typeface="Arial"/>
              <a:buChar char="−"/>
            </a:pPr>
            <a:r>
              <a:rPr lang="en-US" sz="2400">
                <a:solidFill>
                  <a:schemeClr val="dk1"/>
                </a:solidFill>
              </a:rPr>
              <a:t>PP		Objects {picture producers}</a:t>
            </a:r>
            <a:endParaRPr/>
          </a:p>
          <a:p>
            <a:pPr indent="-182879" lvl="1" marL="384048" rtl="0" algn="l">
              <a:lnSpc>
                <a:spcPct val="90000"/>
              </a:lnSpc>
              <a:spcBef>
                <a:spcPts val="600"/>
              </a:spcBef>
              <a:spcAft>
                <a:spcPts val="0"/>
              </a:spcAft>
              <a:buClr>
                <a:schemeClr val="dk1"/>
              </a:buClr>
              <a:buSzPts val="2040"/>
              <a:buFont typeface="Arial"/>
              <a:buChar char="−"/>
            </a:pPr>
            <a:r>
              <a:rPr lang="en-US" sz="2400">
                <a:solidFill>
                  <a:schemeClr val="dk1"/>
                </a:solidFill>
              </a:rPr>
              <a:t>AA		Modifiers of actions {action aiders}</a:t>
            </a:r>
            <a:endParaRPr/>
          </a:p>
          <a:p>
            <a:pPr indent="-182879" lvl="1" marL="384048" rtl="0" algn="l">
              <a:lnSpc>
                <a:spcPct val="90000"/>
              </a:lnSpc>
              <a:spcBef>
                <a:spcPts val="600"/>
              </a:spcBef>
              <a:spcAft>
                <a:spcPts val="0"/>
              </a:spcAft>
              <a:buClr>
                <a:schemeClr val="dk1"/>
              </a:buClr>
              <a:buSzPts val="2040"/>
              <a:buFont typeface="Arial"/>
              <a:buChar char="−"/>
            </a:pPr>
            <a:r>
              <a:rPr lang="en-US" sz="2400">
                <a:solidFill>
                  <a:schemeClr val="dk1"/>
                </a:solidFill>
              </a:rPr>
              <a:t>PA		Modifiers of PP’s  {picture aiders}</a:t>
            </a:r>
            <a:endParaRPr/>
          </a:p>
        </p:txBody>
      </p:sp>
      <p:sp>
        <p:nvSpPr>
          <p:cNvPr id="757" name="Google Shape;757;p6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58" name="Google Shape;758;p6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59" name="Google Shape;759;p6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60" name="Google Shape;760;p6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6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5000"/>
              <a:buFont typeface="Times New Roman"/>
              <a:buNone/>
            </a:pPr>
            <a:r>
              <a:rPr b="1" lang="en-US" sz="5000">
                <a:solidFill>
                  <a:schemeClr val="dk1"/>
                </a:solidFill>
              </a:rPr>
              <a:t>Example</a:t>
            </a:r>
            <a:endParaRPr/>
          </a:p>
        </p:txBody>
      </p:sp>
      <p:sp>
        <p:nvSpPr>
          <p:cNvPr id="766" name="Google Shape;766;p6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92500" lnSpcReduction="20000"/>
          </a:bodyPr>
          <a:lstStyle/>
          <a:p>
            <a:pPr indent="-140970" lvl="0" marL="91440" rtl="0" algn="l">
              <a:lnSpc>
                <a:spcPct val="90000"/>
              </a:lnSpc>
              <a:spcBef>
                <a:spcPts val="0"/>
              </a:spcBef>
              <a:spcAft>
                <a:spcPts val="0"/>
              </a:spcAft>
              <a:buClr>
                <a:schemeClr val="dk1"/>
              </a:buClr>
              <a:buSzPct val="100000"/>
              <a:buFont typeface="Arial"/>
              <a:buChar char="●"/>
            </a:pPr>
            <a:r>
              <a:rPr lang="en-US" sz="2400">
                <a:solidFill>
                  <a:schemeClr val="dk1"/>
                </a:solidFill>
              </a:rPr>
              <a:t>I gave a book to the man. CD representation is as follows:</a:t>
            </a:r>
            <a:br>
              <a:rPr lang="en-US" sz="3200">
                <a:solidFill>
                  <a:schemeClr val="dk1"/>
                </a:solidFill>
              </a:rPr>
            </a:br>
            <a:endParaRPr sz="3200">
              <a:solidFill>
                <a:schemeClr val="dk1"/>
              </a:solidFill>
            </a:endParaRPr>
          </a:p>
          <a:p>
            <a:pPr indent="-91440" lvl="0" marL="91440" rtl="0" algn="l">
              <a:lnSpc>
                <a:spcPct val="90000"/>
              </a:lnSpc>
              <a:spcBef>
                <a:spcPts val="1400"/>
              </a:spcBef>
              <a:spcAft>
                <a:spcPts val="0"/>
              </a:spcAft>
              <a:buSzPct val="100000"/>
              <a:buFont typeface="Noto Sans Symbols"/>
              <a:buNone/>
            </a:pPr>
            <a:r>
              <a:rPr lang="en-US">
                <a:solidFill>
                  <a:schemeClr val="dk1"/>
                </a:solidFill>
              </a:rPr>
              <a:t>		     P	  	    O		R  	   man (to)	</a:t>
            </a:r>
            <a:endParaRPr/>
          </a:p>
          <a:p>
            <a:pPr indent="-91440" lvl="0" marL="91440" rtl="0" algn="just">
              <a:lnSpc>
                <a:spcPct val="90000"/>
              </a:lnSpc>
              <a:spcBef>
                <a:spcPts val="1400"/>
              </a:spcBef>
              <a:spcAft>
                <a:spcPts val="0"/>
              </a:spcAft>
              <a:buSzPct val="100000"/>
              <a:buFont typeface="Noto Sans Symbols"/>
              <a:buNone/>
            </a:pPr>
            <a:r>
              <a:rPr lang="en-US">
                <a:solidFill>
                  <a:schemeClr val="dk1"/>
                </a:solidFill>
              </a:rPr>
              <a:t>	        I     ⇔	ATRANS ←   book	</a:t>
            </a:r>
            <a:endParaRPr/>
          </a:p>
          <a:p>
            <a:pPr indent="-91440" lvl="0" marL="91440" rtl="0" algn="just">
              <a:lnSpc>
                <a:spcPct val="90000"/>
              </a:lnSpc>
              <a:spcBef>
                <a:spcPts val="1400"/>
              </a:spcBef>
              <a:spcAft>
                <a:spcPts val="0"/>
              </a:spcAft>
              <a:buSzPct val="100000"/>
              <a:buFont typeface="Noto Sans Symbols"/>
              <a:buNone/>
            </a:pPr>
            <a:r>
              <a:rPr lang="en-US">
                <a:solidFill>
                  <a:schemeClr val="dk1"/>
                </a:solidFill>
              </a:rPr>
              <a:t>							   I (from)</a:t>
            </a:r>
            <a:endParaRPr/>
          </a:p>
          <a:p>
            <a:pPr indent="0" lvl="0" marL="91440" rtl="0" algn="just">
              <a:lnSpc>
                <a:spcPct val="90000"/>
              </a:lnSpc>
              <a:spcBef>
                <a:spcPts val="1400"/>
              </a:spcBef>
              <a:spcAft>
                <a:spcPts val="0"/>
              </a:spcAft>
              <a:buSzPct val="100000"/>
              <a:buNone/>
            </a:pPr>
            <a:r>
              <a:t/>
            </a:r>
            <a:endParaRPr sz="3200">
              <a:solidFill>
                <a:schemeClr val="dk1"/>
              </a:solidFill>
            </a:endParaRPr>
          </a:p>
          <a:p>
            <a:pPr indent="-140970" lvl="0" marL="91440" rtl="0" algn="just">
              <a:lnSpc>
                <a:spcPct val="90000"/>
              </a:lnSpc>
              <a:spcBef>
                <a:spcPts val="1400"/>
              </a:spcBef>
              <a:spcAft>
                <a:spcPts val="0"/>
              </a:spcAft>
              <a:buClr>
                <a:schemeClr val="dk1"/>
              </a:buClr>
              <a:buSzPct val="100000"/>
              <a:buFont typeface="Arial"/>
              <a:buChar char="●"/>
            </a:pPr>
            <a:r>
              <a:rPr lang="en-US" sz="2400">
                <a:solidFill>
                  <a:schemeClr val="dk1"/>
                </a:solidFill>
              </a:rPr>
              <a:t>It should be noted that this representation is same for different saying with same meaning. For example</a:t>
            </a:r>
            <a:endParaRPr/>
          </a:p>
          <a:p>
            <a:pPr indent="-182879" lvl="1" marL="384048" rtl="0" algn="just">
              <a:lnSpc>
                <a:spcPct val="90000"/>
              </a:lnSpc>
              <a:spcBef>
                <a:spcPts val="400"/>
              </a:spcBef>
              <a:spcAft>
                <a:spcPts val="0"/>
              </a:spcAft>
              <a:buClr>
                <a:schemeClr val="dk1"/>
              </a:buClr>
              <a:buSzPct val="90000"/>
              <a:buFont typeface="Arial"/>
              <a:buChar char="−"/>
            </a:pPr>
            <a:r>
              <a:rPr lang="en-US" sz="2000">
                <a:solidFill>
                  <a:schemeClr val="dk1"/>
                </a:solidFill>
              </a:rPr>
              <a:t>I gave the man a book, </a:t>
            </a:r>
            <a:endParaRPr/>
          </a:p>
          <a:p>
            <a:pPr indent="-182879" lvl="1" marL="384048" rtl="0" algn="just">
              <a:lnSpc>
                <a:spcPct val="90000"/>
              </a:lnSpc>
              <a:spcBef>
                <a:spcPts val="600"/>
              </a:spcBef>
              <a:spcAft>
                <a:spcPts val="0"/>
              </a:spcAft>
              <a:buClr>
                <a:schemeClr val="dk1"/>
              </a:buClr>
              <a:buSzPct val="90000"/>
              <a:buFont typeface="Arial"/>
              <a:buChar char="−"/>
            </a:pPr>
            <a:r>
              <a:rPr lang="en-US" sz="2000">
                <a:solidFill>
                  <a:schemeClr val="dk1"/>
                </a:solidFill>
              </a:rPr>
              <a:t>The man got book from me, </a:t>
            </a:r>
            <a:endParaRPr/>
          </a:p>
          <a:p>
            <a:pPr indent="-182879" lvl="1" marL="384048" rtl="0" algn="just">
              <a:lnSpc>
                <a:spcPct val="90000"/>
              </a:lnSpc>
              <a:spcBef>
                <a:spcPts val="600"/>
              </a:spcBef>
              <a:spcAft>
                <a:spcPts val="0"/>
              </a:spcAft>
              <a:buClr>
                <a:schemeClr val="dk1"/>
              </a:buClr>
              <a:buSzPct val="90000"/>
              <a:buFont typeface="Arial"/>
              <a:buChar char="−"/>
            </a:pPr>
            <a:r>
              <a:rPr lang="en-US" sz="2000">
                <a:solidFill>
                  <a:schemeClr val="dk1"/>
                </a:solidFill>
              </a:rPr>
              <a:t>The book was given to man by me etc.</a:t>
            </a:r>
            <a:endParaRPr/>
          </a:p>
          <a:p>
            <a:pPr indent="-65404" lvl="1" marL="384048" rtl="0" algn="just">
              <a:lnSpc>
                <a:spcPct val="90000"/>
              </a:lnSpc>
              <a:spcBef>
                <a:spcPts val="600"/>
              </a:spcBef>
              <a:spcAft>
                <a:spcPts val="0"/>
              </a:spcAft>
              <a:buSzPct val="100000"/>
              <a:buNone/>
            </a:pPr>
            <a:r>
              <a:t/>
            </a:r>
            <a:endParaRPr sz="2000"/>
          </a:p>
        </p:txBody>
      </p:sp>
      <p:cxnSp>
        <p:nvCxnSpPr>
          <p:cNvPr id="767" name="Google Shape;767;p61"/>
          <p:cNvCxnSpPr/>
          <p:nvPr/>
        </p:nvCxnSpPr>
        <p:spPr>
          <a:xfrm>
            <a:off x="7620000" y="2971800"/>
            <a:ext cx="0" cy="685800"/>
          </a:xfrm>
          <a:prstGeom prst="straightConnector1">
            <a:avLst/>
          </a:prstGeom>
          <a:noFill/>
          <a:ln cap="flat" cmpd="sng" w="9525">
            <a:solidFill>
              <a:schemeClr val="dk1"/>
            </a:solidFill>
            <a:prstDash val="solid"/>
            <a:round/>
            <a:headEnd len="sm" w="sm" type="none"/>
            <a:tailEnd len="sm" w="sm" type="none"/>
          </a:ln>
        </p:spPr>
      </p:cxnSp>
      <p:cxnSp>
        <p:nvCxnSpPr>
          <p:cNvPr id="768" name="Google Shape;768;p61"/>
          <p:cNvCxnSpPr/>
          <p:nvPr/>
        </p:nvCxnSpPr>
        <p:spPr>
          <a:xfrm rot="10800000">
            <a:off x="6781800" y="3276600"/>
            <a:ext cx="838200" cy="0"/>
          </a:xfrm>
          <a:prstGeom prst="straightConnector1">
            <a:avLst/>
          </a:prstGeom>
          <a:noFill/>
          <a:ln cap="flat" cmpd="sng" w="9525">
            <a:solidFill>
              <a:schemeClr val="dk1"/>
            </a:solidFill>
            <a:prstDash val="solid"/>
            <a:round/>
            <a:headEnd len="sm" w="sm" type="none"/>
            <a:tailEnd len="med" w="med" type="triangle"/>
          </a:ln>
        </p:spPr>
      </p:cxnSp>
      <p:cxnSp>
        <p:nvCxnSpPr>
          <p:cNvPr id="769" name="Google Shape;769;p61"/>
          <p:cNvCxnSpPr/>
          <p:nvPr/>
        </p:nvCxnSpPr>
        <p:spPr>
          <a:xfrm>
            <a:off x="7620000" y="2971800"/>
            <a:ext cx="533400" cy="0"/>
          </a:xfrm>
          <a:prstGeom prst="straightConnector1">
            <a:avLst/>
          </a:prstGeom>
          <a:noFill/>
          <a:ln cap="flat" cmpd="sng" w="9525">
            <a:solidFill>
              <a:schemeClr val="dk1"/>
            </a:solidFill>
            <a:prstDash val="solid"/>
            <a:round/>
            <a:headEnd len="sm" w="sm" type="none"/>
            <a:tailEnd len="med" w="med" type="triangle"/>
          </a:ln>
        </p:spPr>
      </p:cxnSp>
      <p:cxnSp>
        <p:nvCxnSpPr>
          <p:cNvPr id="770" name="Google Shape;770;p61"/>
          <p:cNvCxnSpPr/>
          <p:nvPr/>
        </p:nvCxnSpPr>
        <p:spPr>
          <a:xfrm rot="10800000">
            <a:off x="7620000" y="3657600"/>
            <a:ext cx="533400" cy="0"/>
          </a:xfrm>
          <a:prstGeom prst="straightConnector1">
            <a:avLst/>
          </a:prstGeom>
          <a:noFill/>
          <a:ln cap="flat" cmpd="sng" w="9525">
            <a:solidFill>
              <a:schemeClr val="dk1"/>
            </a:solidFill>
            <a:prstDash val="solid"/>
            <a:round/>
            <a:headEnd len="sm" w="sm" type="none"/>
            <a:tailEnd len="med" w="med" type="triangle"/>
          </a:ln>
        </p:spPr>
      </p:cxnSp>
      <p:sp>
        <p:nvSpPr>
          <p:cNvPr id="771" name="Google Shape;771;p6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72" name="Google Shape;772;p6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73" name="Google Shape;773;p6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74" name="Google Shape;774;p6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62"/>
          <p:cNvSpPr txBox="1"/>
          <p:nvPr>
            <p:ph type="title"/>
          </p:nvPr>
        </p:nvSpPr>
        <p:spPr>
          <a:xfrm>
            <a:off x="2438400" y="277813"/>
            <a:ext cx="7772400" cy="9144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3400"/>
              <a:buFont typeface="Times New Roman"/>
              <a:buNone/>
            </a:pPr>
            <a:r>
              <a:rPr b="1" lang="en-US" sz="3400">
                <a:solidFill>
                  <a:schemeClr val="dk1"/>
                </a:solidFill>
              </a:rPr>
              <a:t>Few conventions</a:t>
            </a:r>
            <a:endParaRPr b="1">
              <a:solidFill>
                <a:schemeClr val="dk1"/>
              </a:solidFill>
            </a:endParaRPr>
          </a:p>
        </p:txBody>
      </p:sp>
      <p:sp>
        <p:nvSpPr>
          <p:cNvPr id="781" name="Google Shape;781;p62"/>
          <p:cNvSpPr txBox="1"/>
          <p:nvPr>
            <p:ph idx="1" type="body"/>
          </p:nvPr>
        </p:nvSpPr>
        <p:spPr>
          <a:xfrm>
            <a:off x="2211387" y="2146547"/>
            <a:ext cx="7772400" cy="4495800"/>
          </a:xfrm>
          <a:prstGeom prst="rect">
            <a:avLst/>
          </a:prstGeom>
          <a:noFill/>
          <a:ln>
            <a:noFill/>
          </a:ln>
        </p:spPr>
        <p:txBody>
          <a:bodyPr anchorCtr="0" anchor="t" bIns="45700" lIns="0" spcFirstLastPara="1" rIns="0" wrap="square" tIns="45700">
            <a:normAutofit/>
          </a:bodyPr>
          <a:lstStyle/>
          <a:p>
            <a:pPr indent="-91440" lvl="0" marL="91440" rtl="0" algn="just">
              <a:lnSpc>
                <a:spcPct val="90000"/>
              </a:lnSpc>
              <a:spcBef>
                <a:spcPts val="0"/>
              </a:spcBef>
              <a:spcAft>
                <a:spcPts val="0"/>
              </a:spcAft>
              <a:buClr>
                <a:schemeClr val="dk1"/>
              </a:buClr>
              <a:buSzPts val="2000"/>
              <a:buFont typeface="Arial"/>
              <a:buChar char="●"/>
            </a:pPr>
            <a:r>
              <a:rPr lang="en-US">
                <a:solidFill>
                  <a:schemeClr val="dk1"/>
                </a:solidFill>
              </a:rPr>
              <a:t>Arrows indicate directions of dependency</a:t>
            </a:r>
            <a:endParaRPr/>
          </a:p>
          <a:p>
            <a:pPr indent="-91440" lvl="0" marL="91440" rtl="0" algn="just">
              <a:lnSpc>
                <a:spcPct val="90000"/>
              </a:lnSpc>
              <a:spcBef>
                <a:spcPts val="1400"/>
              </a:spcBef>
              <a:spcAft>
                <a:spcPts val="0"/>
              </a:spcAft>
              <a:buClr>
                <a:schemeClr val="dk1"/>
              </a:buClr>
              <a:buSzPts val="2000"/>
              <a:buFont typeface="Arial"/>
              <a:buChar char="●"/>
            </a:pPr>
            <a:r>
              <a:rPr lang="en-US">
                <a:solidFill>
                  <a:schemeClr val="dk1"/>
                </a:solidFill>
              </a:rPr>
              <a:t>Double arrow indicates two way link between actor and action.</a:t>
            </a:r>
            <a:endParaRPr/>
          </a:p>
          <a:p>
            <a:pPr indent="-91440" lvl="0" marL="91440" rtl="0" algn="just">
              <a:lnSpc>
                <a:spcPct val="90000"/>
              </a:lnSpc>
              <a:spcBef>
                <a:spcPts val="1400"/>
              </a:spcBef>
              <a:spcAft>
                <a:spcPts val="0"/>
              </a:spcAft>
              <a:buSzPts val="2000"/>
              <a:buFont typeface="Noto Sans Symbols"/>
              <a:buNone/>
            </a:pPr>
            <a:r>
              <a:rPr lang="en-US">
                <a:solidFill>
                  <a:schemeClr val="dk1"/>
                </a:solidFill>
              </a:rPr>
              <a:t>		O – for the object case relation</a:t>
            </a:r>
            <a:endParaRPr/>
          </a:p>
          <a:p>
            <a:pPr indent="-91440" lvl="0" marL="91440" rtl="0" algn="just">
              <a:lnSpc>
                <a:spcPct val="90000"/>
              </a:lnSpc>
              <a:spcBef>
                <a:spcPts val="1400"/>
              </a:spcBef>
              <a:spcAft>
                <a:spcPts val="0"/>
              </a:spcAft>
              <a:buSzPts val="2000"/>
              <a:buFont typeface="Noto Sans Symbols"/>
              <a:buNone/>
            </a:pPr>
            <a:r>
              <a:rPr lang="en-US">
                <a:solidFill>
                  <a:schemeClr val="dk1"/>
                </a:solidFill>
              </a:rPr>
              <a:t>		R – for the recipient case relation</a:t>
            </a:r>
            <a:endParaRPr/>
          </a:p>
          <a:p>
            <a:pPr indent="-91440" lvl="0" marL="91440" rtl="0" algn="just">
              <a:lnSpc>
                <a:spcPct val="90000"/>
              </a:lnSpc>
              <a:spcBef>
                <a:spcPts val="1400"/>
              </a:spcBef>
              <a:spcAft>
                <a:spcPts val="0"/>
              </a:spcAft>
              <a:buSzPts val="2000"/>
              <a:buFont typeface="Noto Sans Symbols"/>
              <a:buNone/>
            </a:pPr>
            <a:r>
              <a:rPr lang="en-US">
                <a:solidFill>
                  <a:schemeClr val="dk1"/>
                </a:solidFill>
              </a:rPr>
              <a:t>		P – for past tense</a:t>
            </a:r>
            <a:endParaRPr/>
          </a:p>
          <a:p>
            <a:pPr indent="-91440" lvl="0" marL="91440" rtl="0" algn="just">
              <a:lnSpc>
                <a:spcPct val="90000"/>
              </a:lnSpc>
              <a:spcBef>
                <a:spcPts val="1400"/>
              </a:spcBef>
              <a:spcAft>
                <a:spcPts val="0"/>
              </a:spcAft>
              <a:buSzPts val="2000"/>
              <a:buFont typeface="Noto Sans Symbols"/>
              <a:buNone/>
            </a:pPr>
            <a:r>
              <a:rPr lang="en-US">
                <a:solidFill>
                  <a:schemeClr val="dk1"/>
                </a:solidFill>
              </a:rPr>
              <a:t>		D - destination</a:t>
            </a:r>
            <a:endParaRPr/>
          </a:p>
        </p:txBody>
      </p:sp>
      <p:sp>
        <p:nvSpPr>
          <p:cNvPr id="782" name="Google Shape;782;p6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83" name="Google Shape;783;p6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784" name="Google Shape;784;p6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85" name="Google Shape;785;p62"/>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63"/>
          <p:cNvSpPr txBox="1"/>
          <p:nvPr/>
        </p:nvSpPr>
        <p:spPr>
          <a:xfrm>
            <a:off x="1482983" y="1046769"/>
            <a:ext cx="914400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	</a:t>
            </a:r>
            <a:r>
              <a:rPr b="1" i="0" lang="en-US" sz="2000" u="none" cap="none" strike="noStrike">
                <a:solidFill>
                  <a:schemeClr val="dk1"/>
                </a:solidFill>
                <a:latin typeface="Times New Roman"/>
                <a:ea typeface="Times New Roman"/>
                <a:cs typeface="Times New Roman"/>
                <a:sym typeface="Times New Roman"/>
              </a:rPr>
              <a:t>Conceptual graph of the sentence “The dog scratches its ear with its paw.”</a:t>
            </a:r>
            <a:endParaRPr b="0" i="0" sz="1400" u="none" cap="none" strike="noStrike">
              <a:solidFill>
                <a:srgbClr val="000000"/>
              </a:solidFill>
              <a:latin typeface="Arial"/>
              <a:ea typeface="Arial"/>
              <a:cs typeface="Arial"/>
              <a:sym typeface="Arial"/>
            </a:endParaRPr>
          </a:p>
        </p:txBody>
      </p:sp>
      <p:pic>
        <p:nvPicPr>
          <p:cNvPr id="791" name="Google Shape;791;p63"/>
          <p:cNvPicPr preferRelativeResize="0"/>
          <p:nvPr/>
        </p:nvPicPr>
        <p:blipFill rotWithShape="1">
          <a:blip r:embed="rId3">
            <a:alphaModFix/>
          </a:blip>
          <a:srcRect b="0" l="0" r="0" t="0"/>
          <a:stretch/>
        </p:blipFill>
        <p:spPr>
          <a:xfrm>
            <a:off x="2133600" y="1804989"/>
            <a:ext cx="7924800" cy="3248025"/>
          </a:xfrm>
          <a:prstGeom prst="rect">
            <a:avLst/>
          </a:prstGeom>
          <a:noFill/>
          <a:ln>
            <a:noFill/>
          </a:ln>
        </p:spPr>
      </p:pic>
      <p:sp>
        <p:nvSpPr>
          <p:cNvPr id="792" name="Google Shape;792;p63"/>
          <p:cNvSpPr txBox="1"/>
          <p:nvPr/>
        </p:nvSpPr>
        <p:spPr>
          <a:xfrm>
            <a:off x="4724400" y="6572250"/>
            <a:ext cx="5562600" cy="2746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Luger: Artificial Intelligence, 6th edition. © Pearson Education Limited, 2009</a:t>
            </a:r>
            <a:endParaRPr b="0" i="0" sz="1400" u="none" cap="none" strike="noStrike">
              <a:solidFill>
                <a:srgbClr val="000000"/>
              </a:solidFill>
              <a:latin typeface="Arial"/>
              <a:ea typeface="Arial"/>
              <a:cs typeface="Arial"/>
              <a:sym typeface="Arial"/>
            </a:endParaRPr>
          </a:p>
        </p:txBody>
      </p:sp>
      <p:sp>
        <p:nvSpPr>
          <p:cNvPr id="793" name="Google Shape;793;p6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400"/>
              <a:buNone/>
            </a:pPr>
            <a:fld id="{00000000-1234-1234-1234-123412341234}" type="slidenum">
              <a:rPr lang="en-US"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794" name="Google Shape;794;p6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795" name="Google Shape;795;p6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pic>
        <p:nvPicPr>
          <p:cNvPr id="796" name="Google Shape;796;p63"/>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6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802" name="Google Shape;802;p64"/>
          <p:cNvSpPr txBox="1"/>
          <p:nvPr>
            <p:ph idx="1" type="body"/>
          </p:nvPr>
        </p:nvSpPr>
        <p:spPr>
          <a:xfrm>
            <a:off x="1982787" y="468574"/>
            <a:ext cx="8229600" cy="4525963"/>
          </a:xfrm>
          <a:prstGeom prst="rect">
            <a:avLst/>
          </a:prstGeom>
          <a:noFill/>
          <a:ln>
            <a:noFill/>
          </a:ln>
        </p:spPr>
        <p:txBody>
          <a:bodyPr anchorCtr="0" anchor="t" bIns="45700" lIns="0" spcFirstLastPara="1" rIns="0" wrap="square" tIns="45700">
            <a:normAutofit/>
          </a:bodyPr>
          <a:lstStyle/>
          <a:p>
            <a:pPr indent="-91440" lvl="0" marL="91440" rtl="0" algn="ctr">
              <a:lnSpc>
                <a:spcPct val="90000"/>
              </a:lnSpc>
              <a:spcBef>
                <a:spcPts val="0"/>
              </a:spcBef>
              <a:spcAft>
                <a:spcPts val="0"/>
              </a:spcAft>
              <a:buSzPts val="3600"/>
              <a:buChar char=" "/>
            </a:pPr>
            <a:r>
              <a:rPr b="1" lang="en-US" sz="3600">
                <a:solidFill>
                  <a:schemeClr val="dk1"/>
                </a:solidFill>
              </a:rPr>
              <a:t>Conceptual Graph</a:t>
            </a:r>
            <a:endParaRPr b="1" sz="3600">
              <a:solidFill>
                <a:schemeClr val="dk1"/>
              </a:solidFill>
            </a:endParaRPr>
          </a:p>
        </p:txBody>
      </p:sp>
      <p:pic>
        <p:nvPicPr>
          <p:cNvPr id="803" name="Google Shape;803;p64"/>
          <p:cNvPicPr preferRelativeResize="0"/>
          <p:nvPr/>
        </p:nvPicPr>
        <p:blipFill rotWithShape="1">
          <a:blip r:embed="rId3">
            <a:alphaModFix/>
          </a:blip>
          <a:srcRect b="0" l="0" r="0" t="0"/>
          <a:stretch/>
        </p:blipFill>
        <p:spPr>
          <a:xfrm>
            <a:off x="3569551" y="1927747"/>
            <a:ext cx="4822825" cy="4103687"/>
          </a:xfrm>
          <a:prstGeom prst="rect">
            <a:avLst/>
          </a:prstGeom>
          <a:noFill/>
          <a:ln>
            <a:noFill/>
          </a:ln>
        </p:spPr>
      </p:pic>
      <p:sp>
        <p:nvSpPr>
          <p:cNvPr id="804" name="Google Shape;804;p6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05" name="Google Shape;805;p6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06" name="Google Shape;806;p6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07" name="Google Shape;807;p64"/>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p6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Semantic nets</a:t>
            </a:r>
            <a:endParaRPr b="1">
              <a:solidFill>
                <a:schemeClr val="dk1"/>
              </a:solidFill>
            </a:endParaRPr>
          </a:p>
        </p:txBody>
      </p:sp>
      <p:sp>
        <p:nvSpPr>
          <p:cNvPr id="813" name="Google Shape;813;p6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A semantic network is an irregular graph that has concepts in vertices and relations on arcs.</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Relations can be ad-hoc, but they can also be quite general, for example, “is a” (</a:t>
            </a:r>
            <a:r>
              <a:rPr lang="en-US" sz="2800">
                <a:solidFill>
                  <a:schemeClr val="dk1"/>
                </a:solidFill>
                <a:latin typeface="Times New Roman"/>
                <a:ea typeface="Times New Roman"/>
                <a:cs typeface="Times New Roman"/>
                <a:sym typeface="Times New Roman"/>
              </a:rPr>
              <a:t>ISA</a:t>
            </a:r>
            <a:r>
              <a:rPr lang="en-US">
                <a:solidFill>
                  <a:schemeClr val="dk1"/>
                </a:solidFill>
                <a:latin typeface="Times New Roman"/>
                <a:ea typeface="Times New Roman"/>
                <a:cs typeface="Times New Roman"/>
                <a:sym typeface="Times New Roman"/>
              </a:rPr>
              <a:t>), “a kind of” (</a:t>
            </a:r>
            <a:r>
              <a:rPr lang="en-US" sz="2800">
                <a:solidFill>
                  <a:schemeClr val="dk1"/>
                </a:solidFill>
                <a:latin typeface="Times New Roman"/>
                <a:ea typeface="Times New Roman"/>
                <a:cs typeface="Times New Roman"/>
                <a:sym typeface="Times New Roman"/>
              </a:rPr>
              <a:t>AKO</a:t>
            </a:r>
            <a:r>
              <a:rPr lang="en-US">
                <a:solidFill>
                  <a:schemeClr val="dk1"/>
                </a:solidFill>
                <a:latin typeface="Times New Roman"/>
                <a:ea typeface="Times New Roman"/>
                <a:cs typeface="Times New Roman"/>
                <a:sym typeface="Times New Roman"/>
              </a:rPr>
              <a:t>), “an instance of”, “part of”.</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Relations often express physical properties of objects (colour, length, and lots of others).</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Most often, relations link two concepts.</a:t>
            </a:r>
            <a:endParaRPr/>
          </a:p>
          <a:p>
            <a:pPr indent="0" lvl="0" marL="91440" rtl="0" algn="l">
              <a:lnSpc>
                <a:spcPct val="90000"/>
              </a:lnSpc>
              <a:spcBef>
                <a:spcPts val="1400"/>
              </a:spcBef>
              <a:spcAft>
                <a:spcPts val="0"/>
              </a:spcAft>
              <a:buSzPts val="2000"/>
              <a:buNone/>
            </a:pPr>
            <a:r>
              <a:t/>
            </a:r>
            <a:endParaRPr/>
          </a:p>
        </p:txBody>
      </p:sp>
      <p:sp>
        <p:nvSpPr>
          <p:cNvPr id="814" name="Google Shape;814;p6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15" name="Google Shape;815;p6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16" name="Google Shape;816;p6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17" name="Google Shape;817;p6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6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a:p>
        </p:txBody>
      </p:sp>
      <p:sp>
        <p:nvSpPr>
          <p:cNvPr id="823" name="Google Shape;823;p6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General semantic relations help represent the meaning of simple sentences in a systematic way.</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A sentence is centered on a verb that </a:t>
            </a:r>
            <a:r>
              <a:rPr i="1" lang="en-US" sz="2400">
                <a:solidFill>
                  <a:schemeClr val="dk1"/>
                </a:solidFill>
                <a:latin typeface="Times New Roman"/>
                <a:ea typeface="Times New Roman"/>
                <a:cs typeface="Times New Roman"/>
                <a:sym typeface="Times New Roman"/>
              </a:rPr>
              <a:t>expects</a:t>
            </a:r>
            <a:r>
              <a:rPr lang="en-US" sz="2400">
                <a:solidFill>
                  <a:schemeClr val="dk1"/>
                </a:solidFill>
                <a:latin typeface="Times New Roman"/>
                <a:ea typeface="Times New Roman"/>
                <a:cs typeface="Times New Roman"/>
                <a:sym typeface="Times New Roman"/>
              </a:rPr>
              <a:t> certain arguments.</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For example, verbs usually denotes actions (with </a:t>
            </a:r>
            <a:r>
              <a:rPr i="1" lang="en-US" sz="2400">
                <a:solidFill>
                  <a:schemeClr val="dk1"/>
                </a:solidFill>
                <a:latin typeface="Times New Roman"/>
                <a:ea typeface="Times New Roman"/>
                <a:cs typeface="Times New Roman"/>
                <a:sym typeface="Times New Roman"/>
              </a:rPr>
              <a:t>agents</a:t>
            </a:r>
            <a:r>
              <a:rPr lang="en-US" sz="2400">
                <a:solidFill>
                  <a:schemeClr val="dk1"/>
                </a:solidFill>
                <a:latin typeface="Times New Roman"/>
                <a:ea typeface="Times New Roman"/>
                <a:cs typeface="Times New Roman"/>
                <a:sym typeface="Times New Roman"/>
              </a:rPr>
              <a:t>) or states (with passive </a:t>
            </a:r>
            <a:r>
              <a:rPr i="1" lang="en-US" sz="2400">
                <a:solidFill>
                  <a:schemeClr val="dk1"/>
                </a:solidFill>
                <a:latin typeface="Times New Roman"/>
                <a:ea typeface="Times New Roman"/>
                <a:cs typeface="Times New Roman"/>
                <a:sym typeface="Times New Roman"/>
              </a:rPr>
              <a:t>experiencers</a:t>
            </a:r>
            <a:r>
              <a:rPr lang="en-US" sz="2400">
                <a:solidFill>
                  <a:schemeClr val="dk1"/>
                </a:solidFill>
                <a:latin typeface="Times New Roman"/>
                <a:ea typeface="Times New Roman"/>
                <a:cs typeface="Times New Roman"/>
                <a:sym typeface="Times New Roman"/>
              </a:rPr>
              <a:t>, for example, “he dreams” or “he is sick”).</a:t>
            </a:r>
            <a:endParaRPr/>
          </a:p>
          <a:p>
            <a:pPr indent="0" lvl="0" marL="91440" rtl="0" algn="l">
              <a:lnSpc>
                <a:spcPct val="90000"/>
              </a:lnSpc>
              <a:spcBef>
                <a:spcPts val="1400"/>
              </a:spcBef>
              <a:spcAft>
                <a:spcPts val="0"/>
              </a:spcAft>
              <a:buSzPts val="2000"/>
              <a:buNone/>
            </a:pPr>
            <a:r>
              <a:t/>
            </a:r>
            <a:endParaRPr/>
          </a:p>
        </p:txBody>
      </p:sp>
      <p:sp>
        <p:nvSpPr>
          <p:cNvPr id="824" name="Google Shape;824;p6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25" name="Google Shape;825;p6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26" name="Google Shape;826;p6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27" name="Google Shape;827;p66"/>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67"/>
          <p:cNvSpPr txBox="1"/>
          <p:nvPr>
            <p:ph type="title"/>
          </p:nvPr>
        </p:nvSpPr>
        <p:spPr>
          <a:xfrm>
            <a:off x="1154083" y="-158777"/>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b="1">
              <a:solidFill>
                <a:schemeClr val="dk1"/>
              </a:solidFill>
            </a:endParaRPr>
          </a:p>
        </p:txBody>
      </p:sp>
      <p:pic>
        <p:nvPicPr>
          <p:cNvPr id="833" name="Google Shape;833;p67"/>
          <p:cNvPicPr preferRelativeResize="0"/>
          <p:nvPr>
            <p:ph idx="1" type="body"/>
          </p:nvPr>
        </p:nvPicPr>
        <p:blipFill rotWithShape="1">
          <a:blip r:embed="rId3">
            <a:alphaModFix/>
          </a:blip>
          <a:srcRect b="0" l="0" r="0" t="0"/>
          <a:stretch/>
        </p:blipFill>
        <p:spPr>
          <a:xfrm rot="5400000">
            <a:off x="6095994" y="3863174"/>
            <a:ext cx="13" cy="14"/>
          </a:xfrm>
          <a:prstGeom prst="rect">
            <a:avLst/>
          </a:prstGeom>
          <a:noFill/>
          <a:ln>
            <a:noFill/>
          </a:ln>
        </p:spPr>
      </p:pic>
      <p:pic>
        <p:nvPicPr>
          <p:cNvPr id="834" name="Google Shape;834;p67"/>
          <p:cNvPicPr preferRelativeResize="0"/>
          <p:nvPr/>
        </p:nvPicPr>
        <p:blipFill rotWithShape="1">
          <a:blip r:embed="rId3">
            <a:alphaModFix/>
          </a:blip>
          <a:srcRect b="0" l="0" r="0" t="0"/>
          <a:stretch/>
        </p:blipFill>
        <p:spPr>
          <a:xfrm rot="5400000">
            <a:off x="3828255" y="1277145"/>
            <a:ext cx="5068888" cy="5562600"/>
          </a:xfrm>
          <a:prstGeom prst="rect">
            <a:avLst/>
          </a:prstGeom>
          <a:noFill/>
          <a:ln>
            <a:noFill/>
          </a:ln>
        </p:spPr>
      </p:pic>
      <p:sp>
        <p:nvSpPr>
          <p:cNvPr id="835" name="Google Shape;835;p6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36" name="Google Shape;836;p6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37" name="Google Shape;837;p6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38" name="Google Shape;838;p67"/>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6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a:p>
        </p:txBody>
      </p:sp>
      <p:pic>
        <p:nvPicPr>
          <p:cNvPr id="844" name="Google Shape;844;p68"/>
          <p:cNvPicPr preferRelativeResize="0"/>
          <p:nvPr>
            <p:ph idx="1" type="body"/>
          </p:nvPr>
        </p:nvPicPr>
        <p:blipFill rotWithShape="1">
          <a:blip r:embed="rId3">
            <a:alphaModFix/>
          </a:blip>
          <a:srcRect b="0" l="0" r="0" t="0"/>
          <a:stretch/>
        </p:blipFill>
        <p:spPr>
          <a:xfrm>
            <a:off x="6095996" y="3863179"/>
            <a:ext cx="9" cy="4"/>
          </a:xfrm>
          <a:prstGeom prst="rect">
            <a:avLst/>
          </a:prstGeom>
          <a:noFill/>
          <a:ln>
            <a:noFill/>
          </a:ln>
        </p:spPr>
      </p:pic>
      <p:pic>
        <p:nvPicPr>
          <p:cNvPr id="845" name="Google Shape;845;p68"/>
          <p:cNvPicPr preferRelativeResize="0"/>
          <p:nvPr/>
        </p:nvPicPr>
        <p:blipFill rotWithShape="1">
          <a:blip r:embed="rId4">
            <a:alphaModFix/>
          </a:blip>
          <a:srcRect b="0" l="0" r="0" t="0"/>
          <a:stretch/>
        </p:blipFill>
        <p:spPr>
          <a:xfrm>
            <a:off x="3355975" y="2236789"/>
            <a:ext cx="5480050" cy="2384425"/>
          </a:xfrm>
          <a:prstGeom prst="rect">
            <a:avLst/>
          </a:prstGeom>
          <a:noFill/>
          <a:ln>
            <a:noFill/>
          </a:ln>
        </p:spPr>
      </p:pic>
      <p:sp>
        <p:nvSpPr>
          <p:cNvPr id="846" name="Google Shape;846;p6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47" name="Google Shape;847;p6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48" name="Google Shape;848;p6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49" name="Google Shape;849;p68"/>
          <p:cNvPicPr preferRelativeResize="0"/>
          <p:nvPr/>
        </p:nvPicPr>
        <p:blipFill rotWithShape="1">
          <a:blip r:embed="rId5">
            <a:alphaModFix/>
          </a:blip>
          <a:srcRect b="0" l="0" r="0" t="0"/>
          <a:stretch/>
        </p:blipFill>
        <p:spPr>
          <a:xfrm>
            <a:off x="315069" y="232553"/>
            <a:ext cx="1269598" cy="12001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6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What is planning in AI?</a:t>
            </a:r>
            <a:br>
              <a:rPr b="1" lang="en-US">
                <a:latin typeface="Times New Roman"/>
                <a:ea typeface="Times New Roman"/>
                <a:cs typeface="Times New Roman"/>
                <a:sym typeface="Times New Roman"/>
              </a:rPr>
            </a:br>
            <a:endParaRPr/>
          </a:p>
        </p:txBody>
      </p:sp>
      <p:sp>
        <p:nvSpPr>
          <p:cNvPr id="855" name="Google Shape;855;p6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just">
              <a:lnSpc>
                <a:spcPct val="90000"/>
              </a:lnSpc>
              <a:spcBef>
                <a:spcPts val="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The planning in Artificial Intelligence is about the decision making tasks performed by the robots or computer programs to achieve a specific goal. </a:t>
            </a:r>
            <a:endParaRPr/>
          </a:p>
          <a:p>
            <a:pPr indent="-91440" lvl="0" marL="91440" rtl="0" algn="just">
              <a:lnSpc>
                <a:spcPct val="90000"/>
              </a:lnSpc>
              <a:spcBef>
                <a:spcPts val="1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The execution of planning is about choosing a sequence of actions with a high likelihood to complete the specific task.</a:t>
            </a:r>
            <a:endParaRPr/>
          </a:p>
          <a:p>
            <a:pPr indent="0" lvl="0" marL="91440" rtl="0" algn="l">
              <a:lnSpc>
                <a:spcPct val="90000"/>
              </a:lnSpc>
              <a:spcBef>
                <a:spcPts val="1400"/>
              </a:spcBef>
              <a:spcAft>
                <a:spcPts val="0"/>
              </a:spcAft>
              <a:buSzPts val="2000"/>
              <a:buNone/>
            </a:pPr>
            <a:r>
              <a:t/>
            </a:r>
            <a:endParaRPr/>
          </a:p>
        </p:txBody>
      </p:sp>
      <p:sp>
        <p:nvSpPr>
          <p:cNvPr id="856" name="Google Shape;856;p6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57" name="Google Shape;857;p6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58" name="Google Shape;858;p6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59" name="Google Shape;859;p6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latin typeface="Times New Roman"/>
                <a:ea typeface="Times New Roman"/>
                <a:cs typeface="Times New Roman"/>
                <a:sym typeface="Times New Roman"/>
              </a:rPr>
              <a:t>A knowledge-based agent </a:t>
            </a:r>
            <a:endParaRPr b="1" sz="4000">
              <a:solidFill>
                <a:schemeClr val="dk1"/>
              </a:solidFill>
              <a:latin typeface="Times New Roman"/>
              <a:ea typeface="Times New Roman"/>
              <a:cs typeface="Times New Roman"/>
              <a:sym typeface="Times New Roman"/>
            </a:endParaRPr>
          </a:p>
        </p:txBody>
      </p:sp>
      <p:sp>
        <p:nvSpPr>
          <p:cNvPr id="180" name="Google Shape;180;p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just">
              <a:lnSpc>
                <a:spcPct val="90000"/>
              </a:lnSpc>
              <a:spcBef>
                <a:spcPts val="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A knowledge-based agent includes a knowledge base and an inference system.</a:t>
            </a:r>
            <a:endParaRPr/>
          </a:p>
          <a:p>
            <a:pPr indent="-91440" lvl="0" marL="91440" rtl="0" algn="just">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A knowledge base is a set of representations of facts of the world. </a:t>
            </a:r>
            <a:endParaRPr/>
          </a:p>
          <a:p>
            <a:pPr indent="-91440" lvl="0" marL="91440" rtl="0" algn="just">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Each individual representation is called a </a:t>
            </a:r>
            <a:r>
              <a:rPr b="1" lang="en-US">
                <a:solidFill>
                  <a:schemeClr val="dk1"/>
                </a:solidFill>
                <a:latin typeface="Times New Roman"/>
                <a:ea typeface="Times New Roman"/>
                <a:cs typeface="Times New Roman"/>
                <a:sym typeface="Times New Roman"/>
              </a:rPr>
              <a:t>sentence</a:t>
            </a:r>
            <a:r>
              <a:rPr lang="en-US">
                <a:solidFill>
                  <a:schemeClr val="dk1"/>
                </a:solidFill>
                <a:latin typeface="Times New Roman"/>
                <a:ea typeface="Times New Roman"/>
                <a:cs typeface="Times New Roman"/>
                <a:sym typeface="Times New Roman"/>
              </a:rPr>
              <a:t>. </a:t>
            </a:r>
            <a:endParaRPr/>
          </a:p>
          <a:p>
            <a:pPr indent="-91440" lvl="0" marL="91440" rtl="0" algn="just">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The sentences are expressed in a  </a:t>
            </a:r>
            <a:r>
              <a:rPr b="1" lang="en-US">
                <a:solidFill>
                  <a:schemeClr val="dk1"/>
                </a:solidFill>
                <a:latin typeface="Times New Roman"/>
                <a:ea typeface="Times New Roman"/>
                <a:cs typeface="Times New Roman"/>
                <a:sym typeface="Times New Roman"/>
              </a:rPr>
              <a:t>knowledge representation language</a:t>
            </a:r>
            <a:r>
              <a:rPr lang="en-US">
                <a:solidFill>
                  <a:schemeClr val="dk1"/>
                </a:solidFill>
                <a:latin typeface="Times New Roman"/>
                <a:ea typeface="Times New Roman"/>
                <a:cs typeface="Times New Roman"/>
                <a:sym typeface="Times New Roman"/>
              </a:rPr>
              <a:t>. </a:t>
            </a:r>
            <a:endParaRPr/>
          </a:p>
          <a:p>
            <a:pPr indent="-91440" lvl="0" marL="91440" rtl="0" algn="just">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The agent operates as follows: </a:t>
            </a:r>
            <a:endParaRPr/>
          </a:p>
          <a:p>
            <a:pPr indent="0" lvl="1" marL="201168" rtl="0" algn="just">
              <a:lnSpc>
                <a:spcPct val="90000"/>
              </a:lnSpc>
              <a:spcBef>
                <a:spcPts val="400"/>
              </a:spcBef>
              <a:spcAft>
                <a:spcPts val="0"/>
              </a:spcAft>
              <a:buSzPts val="2000"/>
              <a:buNone/>
            </a:pPr>
            <a:r>
              <a:rPr lang="en-US" sz="2000">
                <a:solidFill>
                  <a:schemeClr val="dk1"/>
                </a:solidFill>
                <a:latin typeface="Times New Roman"/>
                <a:ea typeface="Times New Roman"/>
                <a:cs typeface="Times New Roman"/>
                <a:sym typeface="Times New Roman"/>
              </a:rPr>
              <a:t>1. It TELLs the knowledge base what it perceives. </a:t>
            </a:r>
            <a:endParaRPr/>
          </a:p>
          <a:p>
            <a:pPr indent="0" lvl="1" marL="201168" rtl="0" algn="just">
              <a:lnSpc>
                <a:spcPct val="90000"/>
              </a:lnSpc>
              <a:spcBef>
                <a:spcPts val="600"/>
              </a:spcBef>
              <a:spcAft>
                <a:spcPts val="0"/>
              </a:spcAft>
              <a:buSzPts val="2000"/>
              <a:buNone/>
            </a:pPr>
            <a:r>
              <a:rPr lang="en-US" sz="2000">
                <a:solidFill>
                  <a:schemeClr val="dk1"/>
                </a:solidFill>
                <a:latin typeface="Times New Roman"/>
                <a:ea typeface="Times New Roman"/>
                <a:cs typeface="Times New Roman"/>
                <a:sym typeface="Times New Roman"/>
              </a:rPr>
              <a:t>2. It ASKs the knowledge base what action it should perform. </a:t>
            </a:r>
            <a:endParaRPr/>
          </a:p>
          <a:p>
            <a:pPr indent="0" lvl="1" marL="201168" rtl="0" algn="just">
              <a:lnSpc>
                <a:spcPct val="90000"/>
              </a:lnSpc>
              <a:spcBef>
                <a:spcPts val="600"/>
              </a:spcBef>
              <a:spcAft>
                <a:spcPts val="0"/>
              </a:spcAft>
              <a:buSzPts val="2000"/>
              <a:buNone/>
            </a:pPr>
            <a:r>
              <a:rPr lang="en-US" sz="2000">
                <a:solidFill>
                  <a:schemeClr val="dk1"/>
                </a:solidFill>
                <a:latin typeface="Times New Roman"/>
                <a:ea typeface="Times New Roman"/>
                <a:cs typeface="Times New Roman"/>
                <a:sym typeface="Times New Roman"/>
              </a:rPr>
              <a:t>3. It performs the chosen action. </a:t>
            </a:r>
            <a:endParaRPr/>
          </a:p>
          <a:p>
            <a:pPr indent="0" lvl="0" marL="91440" rtl="0" algn="l">
              <a:lnSpc>
                <a:spcPct val="90000"/>
              </a:lnSpc>
              <a:spcBef>
                <a:spcPts val="1600"/>
              </a:spcBef>
              <a:spcAft>
                <a:spcPts val="0"/>
              </a:spcAft>
              <a:buSzPts val="2000"/>
              <a:buNone/>
            </a:pPr>
            <a:r>
              <a:t/>
            </a:r>
            <a:endParaRPr/>
          </a:p>
        </p:txBody>
      </p:sp>
      <p:sp>
        <p:nvSpPr>
          <p:cNvPr id="181" name="Google Shape;181;p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82" name="Google Shape;182;p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83" name="Google Shape;183;p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84" name="Google Shape;184;p7"/>
          <p:cNvPicPr preferRelativeResize="0"/>
          <p:nvPr/>
        </p:nvPicPr>
        <p:blipFill rotWithShape="1">
          <a:blip r:embed="rId3">
            <a:alphaModFix/>
          </a:blip>
          <a:srcRect b="0" l="0" r="0" t="0"/>
          <a:stretch/>
        </p:blipFill>
        <p:spPr>
          <a:xfrm>
            <a:off x="301420" y="286603"/>
            <a:ext cx="1269598" cy="120010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7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Motivation</a:t>
            </a:r>
            <a:br>
              <a:rPr lang="en-US"/>
            </a:br>
            <a:endParaRPr/>
          </a:p>
        </p:txBody>
      </p:sp>
      <p:sp>
        <p:nvSpPr>
          <p:cNvPr id="865" name="Google Shape;865;p70"/>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SzPts val="2000"/>
              <a:buNone/>
            </a:pPr>
            <a:r>
              <a:rPr lang="en-US">
                <a:solidFill>
                  <a:schemeClr val="dk1"/>
                </a:solidFill>
                <a:latin typeface="Times New Roman"/>
                <a:ea typeface="Times New Roman"/>
                <a:cs typeface="Times New Roman"/>
                <a:sym typeface="Times New Roman"/>
              </a:rPr>
              <a:t>•Many AI agents operate in an environment. Two issues:</a:t>
            </a:r>
            <a:endParaRPr/>
          </a:p>
          <a:p>
            <a:pPr indent="0" lvl="0" marL="0" rtl="0" algn="l">
              <a:lnSpc>
                <a:spcPct val="90000"/>
              </a:lnSpc>
              <a:spcBef>
                <a:spcPts val="1400"/>
              </a:spcBef>
              <a:spcAft>
                <a:spcPts val="0"/>
              </a:spcAft>
              <a:buSzPts val="2000"/>
              <a:buNone/>
            </a:pPr>
            <a:r>
              <a:rPr lang="en-US">
                <a:solidFill>
                  <a:schemeClr val="dk1"/>
                </a:solidFill>
                <a:latin typeface="Times New Roman"/>
                <a:ea typeface="Times New Roman"/>
                <a:cs typeface="Times New Roman"/>
                <a:sym typeface="Times New Roman"/>
              </a:rPr>
              <a:t>•The agent wants to find a “good” sequence of actions that will take it from an initial to a goal state</a:t>
            </a:r>
            <a:endParaRPr/>
          </a:p>
          <a:p>
            <a:pPr indent="0" lvl="0" marL="0" rtl="0" algn="l">
              <a:lnSpc>
                <a:spcPct val="90000"/>
              </a:lnSpc>
              <a:spcBef>
                <a:spcPts val="1400"/>
              </a:spcBef>
              <a:spcAft>
                <a:spcPts val="0"/>
              </a:spcAft>
              <a:buSzPts val="2000"/>
              <a:buNone/>
            </a:pPr>
            <a:r>
              <a:rPr lang="en-US">
                <a:solidFill>
                  <a:schemeClr val="dk1"/>
                </a:solidFill>
                <a:latin typeface="Times New Roman"/>
                <a:ea typeface="Times New Roman"/>
                <a:cs typeface="Times New Roman"/>
                <a:sym typeface="Times New Roman"/>
              </a:rPr>
              <a:t>•Every action of the agent changes some part of the state of the environment, </a:t>
            </a:r>
            <a:r>
              <a:rPr i="1" lang="en-US">
                <a:solidFill>
                  <a:schemeClr val="dk1"/>
                </a:solidFill>
                <a:latin typeface="Times New Roman"/>
                <a:ea typeface="Times New Roman"/>
                <a:cs typeface="Times New Roman"/>
                <a:sym typeface="Times New Roman"/>
              </a:rPr>
              <a:t>keeping the remaining part unchanged</a:t>
            </a:r>
            <a:r>
              <a:rPr lang="en-US">
                <a:solidFill>
                  <a:schemeClr val="dk1"/>
                </a:solidFill>
                <a:latin typeface="Times New Roman"/>
                <a:ea typeface="Times New Roman"/>
                <a:cs typeface="Times New Roman"/>
                <a:sym typeface="Times New Roman"/>
              </a:rPr>
              <a:t>. </a:t>
            </a:r>
            <a:endParaRPr/>
          </a:p>
          <a:p>
            <a:pPr indent="0" lvl="0" marL="0" rtl="0" algn="l">
              <a:lnSpc>
                <a:spcPct val="90000"/>
              </a:lnSpc>
              <a:spcBef>
                <a:spcPts val="1400"/>
              </a:spcBef>
              <a:spcAft>
                <a:spcPts val="0"/>
              </a:spcAft>
              <a:buSzPts val="2000"/>
              <a:buNone/>
            </a:pPr>
            <a:r>
              <a:rPr lang="en-US">
                <a:solidFill>
                  <a:schemeClr val="dk1"/>
                </a:solidFill>
                <a:latin typeface="Times New Roman"/>
                <a:ea typeface="Times New Roman"/>
                <a:cs typeface="Times New Roman"/>
                <a:sym typeface="Times New Roman"/>
              </a:rPr>
              <a:t>•After every action, how to find which part changed, and which did not? Frame problem</a:t>
            </a:r>
            <a:endParaRPr/>
          </a:p>
          <a:p>
            <a:pPr indent="0" lvl="0" marL="91440" rtl="0" algn="l">
              <a:lnSpc>
                <a:spcPct val="90000"/>
              </a:lnSpc>
              <a:spcBef>
                <a:spcPts val="1400"/>
              </a:spcBef>
              <a:spcAft>
                <a:spcPts val="0"/>
              </a:spcAft>
              <a:buSzPts val="2000"/>
              <a:buNone/>
            </a:pPr>
            <a:r>
              <a:t/>
            </a:r>
            <a:endParaRPr/>
          </a:p>
        </p:txBody>
      </p:sp>
      <p:sp>
        <p:nvSpPr>
          <p:cNvPr id="866" name="Google Shape;866;p7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67" name="Google Shape;867;p7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68" name="Google Shape;868;p7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69" name="Google Shape;869;p7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7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A </a:t>
            </a:r>
            <a:r>
              <a:rPr b="1" i="1" lang="en-US">
                <a:solidFill>
                  <a:schemeClr val="dk1"/>
                </a:solidFill>
              </a:rPr>
              <a:t>planning </a:t>
            </a:r>
            <a:r>
              <a:rPr b="1" lang="en-US">
                <a:solidFill>
                  <a:schemeClr val="dk1"/>
                </a:solidFill>
              </a:rPr>
              <a:t>agent</a:t>
            </a:r>
            <a:endParaRPr/>
          </a:p>
        </p:txBody>
      </p:sp>
      <p:sp>
        <p:nvSpPr>
          <p:cNvPr id="875" name="Google Shape;875;p7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just">
              <a:lnSpc>
                <a:spcPct val="80000"/>
              </a:lnSpc>
              <a:spcBef>
                <a:spcPts val="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An agent interacts with the world via perception and actions.</a:t>
            </a:r>
            <a:endParaRPr sz="2400">
              <a:solidFill>
                <a:schemeClr val="dk1"/>
              </a:solidFill>
              <a:latin typeface="Times New Roman"/>
              <a:ea typeface="Times New Roman"/>
              <a:cs typeface="Times New Roman"/>
              <a:sym typeface="Times New Roman"/>
            </a:endParaRPr>
          </a:p>
          <a:p>
            <a:pPr indent="-91440" lvl="0" marL="91440" rtl="0" algn="just">
              <a:lnSpc>
                <a:spcPct val="80000"/>
              </a:lnSpc>
              <a:spcBef>
                <a:spcPts val="2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Perception involves sensing the world and assessing the situation</a:t>
            </a:r>
            <a:endParaRPr/>
          </a:p>
          <a:p>
            <a:pPr indent="0" lvl="1" marL="201168" rtl="0" algn="just">
              <a:lnSpc>
                <a:spcPct val="80000"/>
              </a:lnSpc>
              <a:spcBef>
                <a:spcPts val="200"/>
              </a:spcBef>
              <a:spcAft>
                <a:spcPts val="0"/>
              </a:spcAft>
              <a:buSzPts val="2400"/>
              <a:buNone/>
            </a:pPr>
            <a:r>
              <a:rPr lang="en-US" sz="2400">
                <a:solidFill>
                  <a:schemeClr val="dk1"/>
                </a:solidFill>
                <a:latin typeface="Times New Roman"/>
                <a:ea typeface="Times New Roman"/>
                <a:cs typeface="Times New Roman"/>
                <a:sym typeface="Times New Roman"/>
              </a:rPr>
              <a:t>creating some internal representation of the world</a:t>
            </a:r>
            <a:endParaRPr/>
          </a:p>
          <a:p>
            <a:pPr indent="-91440" lvl="0" marL="91440" rtl="0" algn="just">
              <a:lnSpc>
                <a:spcPct val="80000"/>
              </a:lnSpc>
              <a:spcBef>
                <a:spcPts val="4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Actions are what the agent does in the domain. Planning involves reasoning about actions that the agent intends to carry out</a:t>
            </a:r>
            <a:endParaRPr/>
          </a:p>
          <a:p>
            <a:pPr indent="-91440" lvl="0" marL="91440" rtl="0" algn="just">
              <a:lnSpc>
                <a:spcPct val="80000"/>
              </a:lnSpc>
              <a:spcBef>
                <a:spcPts val="200"/>
              </a:spcBef>
              <a:spcAft>
                <a:spcPts val="0"/>
              </a:spcAft>
              <a:buSzPts val="2400"/>
              <a:buFont typeface="Noto Sans Symbols"/>
              <a:buChar char="▪"/>
            </a:pPr>
            <a:r>
              <a:rPr i="1" lang="en-US" sz="2400">
                <a:solidFill>
                  <a:schemeClr val="dk1"/>
                </a:solidFill>
                <a:latin typeface="Times New Roman"/>
                <a:ea typeface="Times New Roman"/>
                <a:cs typeface="Times New Roman"/>
                <a:sym typeface="Times New Roman"/>
              </a:rPr>
              <a:t> Planning</a:t>
            </a:r>
            <a:r>
              <a:rPr lang="en-US" sz="2400">
                <a:solidFill>
                  <a:schemeClr val="dk1"/>
                </a:solidFill>
                <a:latin typeface="Times New Roman"/>
                <a:ea typeface="Times New Roman"/>
                <a:cs typeface="Times New Roman"/>
                <a:sym typeface="Times New Roman"/>
              </a:rPr>
              <a:t> is the reasoning side of acting </a:t>
            </a:r>
            <a:endParaRPr/>
          </a:p>
          <a:p>
            <a:pPr indent="-91440" lvl="0" marL="91440" rtl="0" algn="just">
              <a:lnSpc>
                <a:spcPct val="80000"/>
              </a:lnSpc>
              <a:spcBef>
                <a:spcPts val="2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This reasoning involves the representation of the world that the agent has, as also the representation of its actions. </a:t>
            </a:r>
            <a:endParaRPr/>
          </a:p>
          <a:p>
            <a:pPr indent="-91440" lvl="0" marL="91440" rtl="0" algn="just">
              <a:lnSpc>
                <a:spcPct val="80000"/>
              </a:lnSpc>
              <a:spcBef>
                <a:spcPts val="2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Hard constraints where the objectives </a:t>
            </a:r>
            <a:r>
              <a:rPr i="1" lang="en-US" sz="2400">
                <a:solidFill>
                  <a:schemeClr val="dk1"/>
                </a:solidFill>
                <a:latin typeface="Times New Roman"/>
                <a:ea typeface="Times New Roman"/>
                <a:cs typeface="Times New Roman"/>
                <a:sym typeface="Times New Roman"/>
              </a:rPr>
              <a:t>have to </a:t>
            </a:r>
            <a:r>
              <a:rPr lang="en-US" sz="2400">
                <a:solidFill>
                  <a:schemeClr val="dk1"/>
                </a:solidFill>
                <a:latin typeface="Times New Roman"/>
                <a:ea typeface="Times New Roman"/>
                <a:cs typeface="Times New Roman"/>
                <a:sym typeface="Times New Roman"/>
              </a:rPr>
              <a:t>be achieved completely for success</a:t>
            </a:r>
            <a:endParaRPr/>
          </a:p>
          <a:p>
            <a:pPr indent="-91440" lvl="0" marL="91440" rtl="0" algn="just">
              <a:lnSpc>
                <a:spcPct val="80000"/>
              </a:lnSpc>
              <a:spcBef>
                <a:spcPts val="200"/>
              </a:spcBef>
              <a:spcAft>
                <a:spcPts val="0"/>
              </a:spcAft>
              <a:buSzPts val="2400"/>
              <a:buFont typeface="Noto Sans Symbols"/>
              <a:buChar char="▪"/>
            </a:pPr>
            <a:r>
              <a:rPr lang="en-US" sz="2400">
                <a:solidFill>
                  <a:schemeClr val="dk1"/>
                </a:solidFill>
                <a:latin typeface="Times New Roman"/>
                <a:ea typeface="Times New Roman"/>
                <a:cs typeface="Times New Roman"/>
                <a:sym typeface="Times New Roman"/>
              </a:rPr>
              <a:t> The objectives could also be soft constraints, or </a:t>
            </a:r>
            <a:r>
              <a:rPr i="1" lang="en-US" sz="2400">
                <a:solidFill>
                  <a:schemeClr val="dk1"/>
                </a:solidFill>
                <a:latin typeface="Times New Roman"/>
                <a:ea typeface="Times New Roman"/>
                <a:cs typeface="Times New Roman"/>
                <a:sym typeface="Times New Roman"/>
              </a:rPr>
              <a:t>preferences</a:t>
            </a:r>
            <a:r>
              <a:rPr lang="en-US" sz="2400">
                <a:solidFill>
                  <a:schemeClr val="dk1"/>
                </a:solidFill>
                <a:latin typeface="Times New Roman"/>
                <a:ea typeface="Times New Roman"/>
                <a:cs typeface="Times New Roman"/>
                <a:sym typeface="Times New Roman"/>
              </a:rPr>
              <a:t>, to be achieved as much as possible </a:t>
            </a:r>
            <a:endParaRPr/>
          </a:p>
          <a:p>
            <a:pPr indent="0" lvl="0" marL="91440" rtl="0" algn="l">
              <a:lnSpc>
                <a:spcPct val="80000"/>
              </a:lnSpc>
              <a:spcBef>
                <a:spcPts val="1400"/>
              </a:spcBef>
              <a:spcAft>
                <a:spcPts val="0"/>
              </a:spcAft>
              <a:buSzPts val="2000"/>
              <a:buNone/>
            </a:pPr>
            <a:r>
              <a:t/>
            </a:r>
            <a:endParaRPr/>
          </a:p>
        </p:txBody>
      </p:sp>
      <p:sp>
        <p:nvSpPr>
          <p:cNvPr id="876" name="Google Shape;876;p7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77" name="Google Shape;877;p7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78" name="Google Shape;878;p7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79" name="Google Shape;879;p7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7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Example</a:t>
            </a:r>
            <a:br>
              <a:rPr lang="en-US">
                <a:latin typeface="Times New Roman"/>
                <a:ea typeface="Times New Roman"/>
                <a:cs typeface="Times New Roman"/>
                <a:sym typeface="Times New Roman"/>
              </a:rPr>
            </a:br>
            <a:endParaRPr/>
          </a:p>
        </p:txBody>
      </p:sp>
      <p:sp>
        <p:nvSpPr>
          <p:cNvPr id="885" name="Google Shape;885;p72"/>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SzPts val="2400"/>
              <a:buNone/>
            </a:pPr>
            <a:r>
              <a:rPr lang="en-US" sz="2400">
                <a:solidFill>
                  <a:schemeClr val="dk1"/>
                </a:solidFill>
                <a:latin typeface="Times New Roman"/>
                <a:ea typeface="Times New Roman"/>
                <a:cs typeface="Times New Roman"/>
                <a:sym typeface="Times New Roman"/>
              </a:rPr>
              <a:t>•A robot has to pick up an object fallen on the floor at point A and keep it at point B on the floor in a room. </a:t>
            </a:r>
            <a:endParaRPr/>
          </a:p>
          <a:p>
            <a:pPr indent="0" lvl="0" marL="0" rtl="0" algn="l">
              <a:lnSpc>
                <a:spcPct val="90000"/>
              </a:lnSpc>
              <a:spcBef>
                <a:spcPts val="1400"/>
              </a:spcBef>
              <a:spcAft>
                <a:spcPts val="0"/>
              </a:spcAft>
              <a:buSzPts val="2400"/>
              <a:buNone/>
            </a:pPr>
            <a:r>
              <a:rPr lang="en-US" sz="2400">
                <a:solidFill>
                  <a:schemeClr val="dk1"/>
                </a:solidFill>
                <a:latin typeface="Times New Roman"/>
                <a:ea typeface="Times New Roman"/>
                <a:cs typeface="Times New Roman"/>
                <a:sym typeface="Times New Roman"/>
              </a:rPr>
              <a:t>•State: positions of objects in the room + own position</a:t>
            </a:r>
            <a:endParaRPr/>
          </a:p>
          <a:p>
            <a:pPr indent="0" lvl="0" marL="0" rtl="0" algn="l">
              <a:lnSpc>
                <a:spcPct val="90000"/>
              </a:lnSpc>
              <a:spcBef>
                <a:spcPts val="1400"/>
              </a:spcBef>
              <a:spcAft>
                <a:spcPts val="0"/>
              </a:spcAft>
              <a:buSzPts val="2400"/>
              <a:buNone/>
            </a:pPr>
            <a:r>
              <a:rPr lang="en-US" sz="2400">
                <a:solidFill>
                  <a:schemeClr val="dk1"/>
                </a:solidFill>
                <a:latin typeface="Times New Roman"/>
                <a:ea typeface="Times New Roman"/>
                <a:cs typeface="Times New Roman"/>
                <a:sym typeface="Times New Roman"/>
              </a:rPr>
              <a:t>•Robot actions: move one step LEFT, RIGHT, FORWARD, BACK, pick up object from floor, put down the object in its arm on the floor.</a:t>
            </a:r>
            <a:endParaRPr/>
          </a:p>
          <a:p>
            <a:pPr indent="0" lvl="0" marL="0" rtl="0" algn="l">
              <a:lnSpc>
                <a:spcPct val="90000"/>
              </a:lnSpc>
              <a:spcBef>
                <a:spcPts val="1400"/>
              </a:spcBef>
              <a:spcAft>
                <a:spcPts val="0"/>
              </a:spcAft>
              <a:buSzPts val="2400"/>
              <a:buNone/>
            </a:pPr>
            <a:r>
              <a:rPr lang="en-US" sz="2400">
                <a:solidFill>
                  <a:schemeClr val="dk1"/>
                </a:solidFill>
                <a:latin typeface="Times New Roman"/>
                <a:ea typeface="Times New Roman"/>
                <a:cs typeface="Times New Roman"/>
                <a:sym typeface="Times New Roman"/>
              </a:rPr>
              <a:t>•Robot needs to find a “safe” way from point A to B, by exploring the environment </a:t>
            </a:r>
            <a:endParaRPr/>
          </a:p>
          <a:p>
            <a:pPr indent="0" lvl="0" marL="0" rtl="0" algn="l">
              <a:lnSpc>
                <a:spcPct val="90000"/>
              </a:lnSpc>
              <a:spcBef>
                <a:spcPts val="1400"/>
              </a:spcBef>
              <a:spcAft>
                <a:spcPts val="0"/>
              </a:spcAft>
              <a:buSzPts val="2400"/>
              <a:buNone/>
            </a:pPr>
            <a:r>
              <a:rPr lang="en-US" sz="2400">
                <a:solidFill>
                  <a:schemeClr val="dk1"/>
                </a:solidFill>
                <a:latin typeface="Times New Roman"/>
                <a:ea typeface="Times New Roman"/>
                <a:cs typeface="Times New Roman"/>
                <a:sym typeface="Times New Roman"/>
              </a:rPr>
              <a:t>•Robot has a map of the entire room; knows all the objects in the room, and their positions.</a:t>
            </a:r>
            <a:endParaRPr/>
          </a:p>
          <a:p>
            <a:pPr indent="0" lvl="0" marL="91440" rtl="0" algn="l">
              <a:lnSpc>
                <a:spcPct val="90000"/>
              </a:lnSpc>
              <a:spcBef>
                <a:spcPts val="1400"/>
              </a:spcBef>
              <a:spcAft>
                <a:spcPts val="0"/>
              </a:spcAft>
              <a:buSzPts val="2000"/>
              <a:buNone/>
            </a:pPr>
            <a:r>
              <a:t/>
            </a:r>
            <a:endParaRPr/>
          </a:p>
        </p:txBody>
      </p:sp>
      <p:sp>
        <p:nvSpPr>
          <p:cNvPr id="886" name="Google Shape;886;p7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87" name="Google Shape;887;p7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88" name="Google Shape;888;p7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89" name="Google Shape;889;p72"/>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7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85000"/>
              </a:lnSpc>
              <a:spcBef>
                <a:spcPts val="0"/>
              </a:spcBef>
              <a:spcAft>
                <a:spcPts val="0"/>
              </a:spcAft>
              <a:buClr>
                <a:srgbClr val="3F3F3F"/>
              </a:buClr>
              <a:buSzPct val="100000"/>
              <a:buFont typeface="Times New Roman"/>
              <a:buNone/>
            </a:pPr>
            <a:br>
              <a:rPr b="1" lang="en-US"/>
            </a:br>
            <a:r>
              <a:rPr b="1" lang="en-US">
                <a:solidFill>
                  <a:schemeClr val="dk1"/>
                </a:solidFill>
              </a:rPr>
              <a:t>Example: Travel Planning</a:t>
            </a:r>
            <a:br>
              <a:rPr lang="en-US"/>
            </a:br>
            <a:endParaRPr/>
          </a:p>
        </p:txBody>
      </p:sp>
      <p:sp>
        <p:nvSpPr>
          <p:cNvPr id="895" name="Google Shape;895;p7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SzPts val="2400"/>
              <a:buNone/>
            </a:pPr>
            <a:r>
              <a:rPr lang="en-US" sz="2400">
                <a:solidFill>
                  <a:schemeClr val="dk1"/>
                </a:solidFill>
                <a:latin typeface="Times New Roman"/>
                <a:ea typeface="Times New Roman"/>
                <a:cs typeface="Times New Roman"/>
                <a:sym typeface="Times New Roman"/>
              </a:rPr>
              <a:t>•“Please plan an economy class round trip air-travel from Pune to France lasting 9 days covering at least 3 different locations. I want to spend at least 2 days in each location. I am interested in nature, history and art.”</a:t>
            </a:r>
            <a:endParaRPr/>
          </a:p>
          <a:p>
            <a:pPr indent="0" lvl="0" marL="91440" rtl="0" algn="l">
              <a:lnSpc>
                <a:spcPct val="90000"/>
              </a:lnSpc>
              <a:spcBef>
                <a:spcPts val="1400"/>
              </a:spcBef>
              <a:spcAft>
                <a:spcPts val="0"/>
              </a:spcAft>
              <a:buSzPts val="2000"/>
              <a:buNone/>
            </a:pPr>
            <a:r>
              <a:t/>
            </a:r>
            <a:endParaRPr/>
          </a:p>
        </p:txBody>
      </p:sp>
      <p:sp>
        <p:nvSpPr>
          <p:cNvPr id="896" name="Google Shape;896;p7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897" name="Google Shape;897;p7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898" name="Google Shape;898;p7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99" name="Google Shape;899;p7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7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Planning Types</a:t>
            </a:r>
            <a:endParaRPr b="1">
              <a:solidFill>
                <a:schemeClr val="dk1"/>
              </a:solidFill>
            </a:endParaRPr>
          </a:p>
        </p:txBody>
      </p:sp>
      <p:sp>
        <p:nvSpPr>
          <p:cNvPr id="905" name="Google Shape;905;p74"/>
          <p:cNvSpPr txBox="1"/>
          <p:nvPr>
            <p:ph idx="1" type="body"/>
          </p:nvPr>
        </p:nvSpPr>
        <p:spPr>
          <a:xfrm>
            <a:off x="1066805" y="1817509"/>
            <a:ext cx="10058400" cy="402330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1. STRIPS</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2. Forward and Backward State Space Planning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3. Goal Stack Planning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4. Plan Space Planning</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5. A Unified Framework For Planning 	</a:t>
            </a:r>
            <a:endParaRPr/>
          </a:p>
          <a:p>
            <a:pPr indent="0" lvl="0" marL="91440" rtl="0" algn="l">
              <a:lnSpc>
                <a:spcPct val="90000"/>
              </a:lnSpc>
              <a:spcBef>
                <a:spcPts val="1400"/>
              </a:spcBef>
              <a:spcAft>
                <a:spcPts val="0"/>
              </a:spcAft>
              <a:buSzPts val="2000"/>
              <a:buNone/>
            </a:pPr>
            <a:r>
              <a:t/>
            </a:r>
            <a:endParaRPr/>
          </a:p>
        </p:txBody>
      </p:sp>
      <p:sp>
        <p:nvSpPr>
          <p:cNvPr id="906" name="Google Shape;906;p7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07" name="Google Shape;907;p7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08" name="Google Shape;908;p7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09" name="Google Shape;909;p7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7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Planning in Blocks World</a:t>
            </a:r>
            <a:br>
              <a:rPr lang="en-US"/>
            </a:br>
            <a:endParaRPr/>
          </a:p>
        </p:txBody>
      </p:sp>
      <p:sp>
        <p:nvSpPr>
          <p:cNvPr id="915" name="Google Shape;915;p7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There is a flat surface on which blocks can be placed.</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There are many square blocks, all of the same size.</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Each block has a unique ID (we use A, B, C, … as IDs)</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Blocks can be placed on top of each other.</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There is a robot arm that can perform several actions related to moving the blocks around</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The arm can hold at most one block at a time.</a:t>
            </a:r>
            <a:endParaRPr/>
          </a:p>
          <a:p>
            <a:pPr indent="-91440" lvl="0" marL="91440" rtl="0" algn="l">
              <a:lnSpc>
                <a:spcPct val="90000"/>
              </a:lnSpc>
              <a:spcBef>
                <a:spcPts val="1400"/>
              </a:spcBef>
              <a:spcAft>
                <a:spcPts val="0"/>
              </a:spcAft>
              <a:buSzPts val="2000"/>
              <a:buFont typeface="Noto Sans Symbols"/>
              <a:buChar char="▪"/>
            </a:pPr>
            <a:r>
              <a:rPr lang="en-US">
                <a:solidFill>
                  <a:schemeClr val="dk1"/>
                </a:solidFill>
                <a:latin typeface="Times New Roman"/>
                <a:ea typeface="Times New Roman"/>
                <a:cs typeface="Times New Roman"/>
                <a:sym typeface="Times New Roman"/>
              </a:rPr>
              <a:t> Assumption: </a:t>
            </a:r>
            <a:endParaRPr/>
          </a:p>
          <a:p>
            <a:pPr indent="0" lvl="0" marL="0" rtl="0" algn="l">
              <a:lnSpc>
                <a:spcPct val="90000"/>
              </a:lnSpc>
              <a:spcBef>
                <a:spcPts val="1400"/>
              </a:spcBef>
              <a:spcAft>
                <a:spcPts val="0"/>
              </a:spcAft>
              <a:buSzPts val="2000"/>
              <a:buNone/>
            </a:pPr>
            <a:r>
              <a:rPr lang="en-US">
                <a:solidFill>
                  <a:schemeClr val="dk1"/>
                </a:solidFill>
                <a:latin typeface="Times New Roman"/>
                <a:ea typeface="Times New Roman"/>
                <a:cs typeface="Times New Roman"/>
                <a:sym typeface="Times New Roman"/>
              </a:rPr>
              <a:t>  Each block can have at most 1 other block on top of it.</a:t>
            </a:r>
            <a:endParaRPr/>
          </a:p>
          <a:p>
            <a:pPr indent="0" lvl="0" marL="91440" rtl="0" algn="l">
              <a:lnSpc>
                <a:spcPct val="90000"/>
              </a:lnSpc>
              <a:spcBef>
                <a:spcPts val="1400"/>
              </a:spcBef>
              <a:spcAft>
                <a:spcPts val="0"/>
              </a:spcAft>
              <a:buSzPts val="2000"/>
              <a:buNone/>
            </a:pPr>
            <a:r>
              <a:t/>
            </a:r>
            <a:endParaRPr/>
          </a:p>
        </p:txBody>
      </p:sp>
      <p:sp>
        <p:nvSpPr>
          <p:cNvPr id="916" name="Google Shape;916;p7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17" name="Google Shape;917;p7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18" name="Google Shape;918;p7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19" name="Google Shape;919;p75"/>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7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latin typeface="Times New Roman"/>
                <a:ea typeface="Times New Roman"/>
                <a:cs typeface="Times New Roman"/>
                <a:sym typeface="Times New Roman"/>
              </a:rPr>
              <a:t>Predicates</a:t>
            </a:r>
            <a:br>
              <a:rPr lang="en-US">
                <a:latin typeface="Times New Roman"/>
                <a:ea typeface="Times New Roman"/>
                <a:cs typeface="Times New Roman"/>
                <a:sym typeface="Times New Roman"/>
              </a:rPr>
            </a:br>
            <a:endParaRPr/>
          </a:p>
        </p:txBody>
      </p:sp>
      <p:sp>
        <p:nvSpPr>
          <p:cNvPr id="925" name="Google Shape;925;p7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600"/>
              <a:buChar char=" "/>
            </a:pPr>
            <a:r>
              <a:rPr lang="en-US" sz="2600">
                <a:solidFill>
                  <a:schemeClr val="dk1"/>
                </a:solidFill>
                <a:latin typeface="Times New Roman"/>
                <a:ea typeface="Times New Roman"/>
                <a:cs typeface="Times New Roman"/>
                <a:sym typeface="Times New Roman"/>
              </a:rPr>
              <a:t>A given “situation” (“state”) can be described using a formula made up of the following predicates</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1. ON(A, B):</a:t>
            </a:r>
            <a:r>
              <a:rPr lang="en-US" sz="2600">
                <a:solidFill>
                  <a:schemeClr val="dk1"/>
                </a:solidFill>
                <a:latin typeface="Times New Roman"/>
                <a:ea typeface="Times New Roman"/>
                <a:cs typeface="Times New Roman"/>
                <a:sym typeface="Times New Roman"/>
              </a:rPr>
              <a:t>block A is on block B</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2. ONTABLE(A):</a:t>
            </a:r>
            <a:r>
              <a:rPr lang="en-US" sz="2600">
                <a:solidFill>
                  <a:schemeClr val="dk1"/>
                </a:solidFill>
                <a:latin typeface="Times New Roman"/>
                <a:ea typeface="Times New Roman"/>
                <a:cs typeface="Times New Roman"/>
                <a:sym typeface="Times New Roman"/>
              </a:rPr>
              <a:t>block A is on the table</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3. CLEAR(A):</a:t>
            </a:r>
            <a:r>
              <a:rPr lang="en-US" sz="2600">
                <a:solidFill>
                  <a:schemeClr val="dk1"/>
                </a:solidFill>
                <a:latin typeface="Times New Roman"/>
                <a:ea typeface="Times New Roman"/>
                <a:cs typeface="Times New Roman"/>
                <a:sym typeface="Times New Roman"/>
              </a:rPr>
              <a:t>there is nothing on top of block A</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4. HOLDING(A):</a:t>
            </a:r>
            <a:r>
              <a:rPr lang="en-US" sz="2600">
                <a:solidFill>
                  <a:schemeClr val="dk1"/>
                </a:solidFill>
                <a:latin typeface="Times New Roman"/>
                <a:ea typeface="Times New Roman"/>
                <a:cs typeface="Times New Roman"/>
                <a:sym typeface="Times New Roman"/>
              </a:rPr>
              <a:t>the robot arm is holding block A</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5. ARMEMPTY:</a:t>
            </a:r>
            <a:r>
              <a:rPr lang="en-US" sz="2600">
                <a:solidFill>
                  <a:schemeClr val="dk1"/>
                </a:solidFill>
                <a:latin typeface="Times New Roman"/>
                <a:ea typeface="Times New Roman"/>
                <a:cs typeface="Times New Roman"/>
                <a:sym typeface="Times New Roman"/>
              </a:rPr>
              <a:t>the robot arm is holding nothing</a:t>
            </a:r>
            <a:endParaRPr/>
          </a:p>
          <a:p>
            <a:pPr indent="0" lvl="0" marL="91440" rtl="0" algn="l">
              <a:lnSpc>
                <a:spcPct val="90000"/>
              </a:lnSpc>
              <a:spcBef>
                <a:spcPts val="1400"/>
              </a:spcBef>
              <a:spcAft>
                <a:spcPts val="0"/>
              </a:spcAft>
              <a:buSzPts val="2000"/>
              <a:buNone/>
            </a:pPr>
            <a:r>
              <a:t/>
            </a:r>
            <a:endParaRPr/>
          </a:p>
        </p:txBody>
      </p:sp>
      <p:sp>
        <p:nvSpPr>
          <p:cNvPr id="926" name="Google Shape;926;p7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27" name="Google Shape;927;p7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28" name="Google Shape;928;p7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29" name="Google Shape;929;p76"/>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7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Example</a:t>
            </a:r>
            <a:br>
              <a:rPr lang="en-US"/>
            </a:br>
            <a:endParaRPr/>
          </a:p>
        </p:txBody>
      </p:sp>
      <p:sp>
        <p:nvSpPr>
          <p:cNvPr id="935" name="Google Shape;935;p7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936" name="Google Shape;936;p77"/>
          <p:cNvPicPr preferRelativeResize="0"/>
          <p:nvPr/>
        </p:nvPicPr>
        <p:blipFill rotWithShape="1">
          <a:blip r:embed="rId3">
            <a:alphaModFix/>
          </a:blip>
          <a:srcRect b="0" l="0" r="0" t="0"/>
          <a:stretch/>
        </p:blipFill>
        <p:spPr>
          <a:xfrm>
            <a:off x="3833814" y="2576514"/>
            <a:ext cx="4524375" cy="1704975"/>
          </a:xfrm>
          <a:prstGeom prst="rect">
            <a:avLst/>
          </a:prstGeom>
          <a:noFill/>
          <a:ln>
            <a:noFill/>
          </a:ln>
        </p:spPr>
      </p:pic>
      <p:pic>
        <p:nvPicPr>
          <p:cNvPr id="937" name="Google Shape;937;p77"/>
          <p:cNvPicPr preferRelativeResize="0"/>
          <p:nvPr/>
        </p:nvPicPr>
        <p:blipFill rotWithShape="1">
          <a:blip r:embed="rId4">
            <a:alphaModFix/>
          </a:blip>
          <a:srcRect b="0" l="0" r="0" t="0"/>
          <a:stretch/>
        </p:blipFill>
        <p:spPr>
          <a:xfrm>
            <a:off x="2362200" y="4114801"/>
            <a:ext cx="2324100" cy="2219325"/>
          </a:xfrm>
          <a:prstGeom prst="rect">
            <a:avLst/>
          </a:prstGeom>
          <a:noFill/>
          <a:ln>
            <a:noFill/>
          </a:ln>
        </p:spPr>
      </p:pic>
      <p:pic>
        <p:nvPicPr>
          <p:cNvPr id="938" name="Google Shape;938;p77"/>
          <p:cNvPicPr preferRelativeResize="0"/>
          <p:nvPr/>
        </p:nvPicPr>
        <p:blipFill rotWithShape="1">
          <a:blip r:embed="rId5">
            <a:alphaModFix/>
          </a:blip>
          <a:srcRect b="0" l="0" r="0" t="0"/>
          <a:stretch/>
        </p:blipFill>
        <p:spPr>
          <a:xfrm>
            <a:off x="5029200" y="4491037"/>
            <a:ext cx="4705350" cy="1466850"/>
          </a:xfrm>
          <a:prstGeom prst="rect">
            <a:avLst/>
          </a:prstGeom>
          <a:noFill/>
          <a:ln>
            <a:noFill/>
          </a:ln>
        </p:spPr>
      </p:pic>
      <p:sp>
        <p:nvSpPr>
          <p:cNvPr id="939" name="Google Shape;939;p7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40" name="Google Shape;940;p7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41" name="Google Shape;941;p7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42" name="Google Shape;942;p77"/>
          <p:cNvPicPr preferRelativeResize="0"/>
          <p:nvPr/>
        </p:nvPicPr>
        <p:blipFill rotWithShape="1">
          <a:blip r:embed="rId6">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7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Another example</a:t>
            </a:r>
            <a:endParaRPr b="1">
              <a:solidFill>
                <a:schemeClr val="dk1"/>
              </a:solidFill>
            </a:endParaRPr>
          </a:p>
        </p:txBody>
      </p:sp>
      <p:sp>
        <p:nvSpPr>
          <p:cNvPr id="948" name="Google Shape;948;p7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949" name="Google Shape;949;p78"/>
          <p:cNvPicPr preferRelativeResize="0"/>
          <p:nvPr/>
        </p:nvPicPr>
        <p:blipFill rotWithShape="1">
          <a:blip r:embed="rId3">
            <a:alphaModFix/>
          </a:blip>
          <a:srcRect b="0" l="0" r="0" t="0"/>
          <a:stretch/>
        </p:blipFill>
        <p:spPr>
          <a:xfrm>
            <a:off x="4038600" y="1752600"/>
            <a:ext cx="3429000" cy="4305300"/>
          </a:xfrm>
          <a:prstGeom prst="rect">
            <a:avLst/>
          </a:prstGeom>
          <a:noFill/>
          <a:ln>
            <a:noFill/>
          </a:ln>
        </p:spPr>
      </p:pic>
      <p:sp>
        <p:nvSpPr>
          <p:cNvPr id="950" name="Google Shape;950;p7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51" name="Google Shape;951;p7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52" name="Google Shape;952;p7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53" name="Google Shape;953;p78"/>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79"/>
          <p:cNvSpPr txBox="1"/>
          <p:nvPr>
            <p:ph type="title"/>
          </p:nvPr>
        </p:nvSpPr>
        <p:spPr>
          <a:xfrm>
            <a:off x="1684134" y="27724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Actions the Robot Arm Can Perform</a:t>
            </a:r>
            <a:br>
              <a:rPr lang="en-US"/>
            </a:br>
            <a:endParaRPr/>
          </a:p>
        </p:txBody>
      </p:sp>
      <p:sp>
        <p:nvSpPr>
          <p:cNvPr id="959" name="Google Shape;959;p7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92500"/>
          </a:bodyPr>
          <a:lstStyle/>
          <a:p>
            <a:pPr indent="-164465" lvl="0" marL="91440" rtl="0" algn="l">
              <a:lnSpc>
                <a:spcPct val="90000"/>
              </a:lnSpc>
              <a:spcBef>
                <a:spcPts val="0"/>
              </a:spcBef>
              <a:spcAft>
                <a:spcPts val="0"/>
              </a:spcAft>
              <a:buSzPct val="100000"/>
              <a:buFont typeface="Noto Sans Symbols"/>
              <a:buChar char="▪"/>
            </a:pPr>
            <a:r>
              <a:rPr lang="en-US" sz="2800">
                <a:solidFill>
                  <a:schemeClr val="dk1"/>
                </a:solidFill>
                <a:latin typeface="Times New Roman"/>
                <a:ea typeface="Times New Roman"/>
                <a:cs typeface="Times New Roman"/>
                <a:sym typeface="Times New Roman"/>
              </a:rPr>
              <a:t> Each action (operator) transforms one state into another.</a:t>
            </a:r>
            <a:endParaRPr/>
          </a:p>
          <a:p>
            <a:pPr indent="-164465" lvl="0" marL="91440" rtl="0" algn="l">
              <a:lnSpc>
                <a:spcPct val="90000"/>
              </a:lnSpc>
              <a:spcBef>
                <a:spcPts val="1400"/>
              </a:spcBef>
              <a:spcAft>
                <a:spcPts val="0"/>
              </a:spcAft>
              <a:buSzPct val="100000"/>
              <a:buFont typeface="Noto Sans Symbols"/>
              <a:buChar char="▪"/>
            </a:pPr>
            <a:r>
              <a:rPr lang="en-US" sz="2800">
                <a:solidFill>
                  <a:schemeClr val="dk1"/>
                </a:solidFill>
                <a:latin typeface="Times New Roman"/>
                <a:ea typeface="Times New Roman"/>
                <a:cs typeface="Times New Roman"/>
                <a:sym typeface="Times New Roman"/>
              </a:rPr>
              <a:t> Each action has associated with it:</a:t>
            </a:r>
            <a:endParaRPr/>
          </a:p>
          <a:p>
            <a:pPr indent="-164465" lvl="0" marL="91440" rtl="0" algn="l">
              <a:lnSpc>
                <a:spcPct val="90000"/>
              </a:lnSpc>
              <a:spcBef>
                <a:spcPts val="1400"/>
              </a:spcBef>
              <a:spcAft>
                <a:spcPts val="0"/>
              </a:spcAft>
              <a:buSzPct val="100000"/>
              <a:buChar char=" "/>
            </a:pPr>
            <a:r>
              <a:rPr b="1" lang="en-US" sz="2800">
                <a:solidFill>
                  <a:schemeClr val="dk1"/>
                </a:solidFill>
                <a:latin typeface="Times New Roman"/>
                <a:ea typeface="Times New Roman"/>
                <a:cs typeface="Times New Roman"/>
                <a:sym typeface="Times New Roman"/>
              </a:rPr>
              <a:t>PRECONDITION</a:t>
            </a:r>
            <a:r>
              <a:rPr lang="en-US" sz="2800">
                <a:solidFill>
                  <a:schemeClr val="dk1"/>
                </a:solidFill>
                <a:latin typeface="Times New Roman"/>
                <a:ea typeface="Times New Roman"/>
                <a:cs typeface="Times New Roman"/>
                <a:sym typeface="Times New Roman"/>
              </a:rPr>
              <a:t>: list of predicates that must be TRUE before the action can be applied</a:t>
            </a:r>
            <a:endParaRPr/>
          </a:p>
          <a:p>
            <a:pPr indent="-164465" lvl="0" marL="91440" rtl="0" algn="l">
              <a:lnSpc>
                <a:spcPct val="90000"/>
              </a:lnSpc>
              <a:spcBef>
                <a:spcPts val="1400"/>
              </a:spcBef>
              <a:spcAft>
                <a:spcPts val="0"/>
              </a:spcAft>
              <a:buSzPct val="100000"/>
              <a:buChar char=" "/>
            </a:pPr>
            <a:r>
              <a:rPr b="1" lang="en-US" sz="2800">
                <a:solidFill>
                  <a:schemeClr val="dk1"/>
                </a:solidFill>
                <a:latin typeface="Times New Roman"/>
                <a:ea typeface="Times New Roman"/>
                <a:cs typeface="Times New Roman"/>
                <a:sym typeface="Times New Roman"/>
              </a:rPr>
              <a:t>ADD</a:t>
            </a:r>
            <a:r>
              <a:rPr lang="en-US" sz="2800">
                <a:solidFill>
                  <a:schemeClr val="dk1"/>
                </a:solidFill>
                <a:latin typeface="Times New Roman"/>
                <a:ea typeface="Times New Roman"/>
                <a:cs typeface="Times New Roman"/>
                <a:sym typeface="Times New Roman"/>
              </a:rPr>
              <a:t>: list of predicates that become TRUE after the actions applied</a:t>
            </a:r>
            <a:endParaRPr/>
          </a:p>
          <a:p>
            <a:pPr indent="-164465" lvl="0" marL="91440" rtl="0" algn="l">
              <a:lnSpc>
                <a:spcPct val="90000"/>
              </a:lnSpc>
              <a:spcBef>
                <a:spcPts val="1400"/>
              </a:spcBef>
              <a:spcAft>
                <a:spcPts val="0"/>
              </a:spcAft>
              <a:buSzPct val="100000"/>
              <a:buChar char=" "/>
            </a:pPr>
            <a:r>
              <a:rPr b="1" lang="en-US" sz="2800">
                <a:solidFill>
                  <a:schemeClr val="dk1"/>
                </a:solidFill>
                <a:latin typeface="Times New Roman"/>
                <a:ea typeface="Times New Roman"/>
                <a:cs typeface="Times New Roman"/>
                <a:sym typeface="Times New Roman"/>
              </a:rPr>
              <a:t>DELETE</a:t>
            </a:r>
            <a:r>
              <a:rPr lang="en-US" sz="2800">
                <a:solidFill>
                  <a:schemeClr val="dk1"/>
                </a:solidFill>
                <a:latin typeface="Times New Roman"/>
                <a:ea typeface="Times New Roman"/>
                <a:cs typeface="Times New Roman"/>
                <a:sym typeface="Times New Roman"/>
              </a:rPr>
              <a:t>: list of predicates that become FALSE after the action is applied</a:t>
            </a:r>
            <a:endParaRPr/>
          </a:p>
          <a:p>
            <a:pPr indent="-164465" lvl="0" marL="91440" rtl="0" algn="l">
              <a:lnSpc>
                <a:spcPct val="90000"/>
              </a:lnSpc>
              <a:spcBef>
                <a:spcPts val="1400"/>
              </a:spcBef>
              <a:spcAft>
                <a:spcPts val="0"/>
              </a:spcAft>
              <a:buSzPct val="100000"/>
              <a:buChar char=" "/>
            </a:pPr>
            <a:r>
              <a:rPr lang="en-US" sz="2800">
                <a:solidFill>
                  <a:schemeClr val="dk1"/>
                </a:solidFill>
                <a:latin typeface="Times New Roman"/>
                <a:ea typeface="Times New Roman"/>
                <a:cs typeface="Times New Roman"/>
                <a:sym typeface="Times New Roman"/>
              </a:rPr>
              <a:t>Any predicate not included in either the ADD or the DELETE list is assumed to be unaffected by the action</a:t>
            </a:r>
            <a:endParaRPr/>
          </a:p>
          <a:p>
            <a:pPr indent="0" lvl="0" marL="91440" rtl="0" algn="l">
              <a:lnSpc>
                <a:spcPct val="90000"/>
              </a:lnSpc>
              <a:spcBef>
                <a:spcPts val="1400"/>
              </a:spcBef>
              <a:spcAft>
                <a:spcPts val="0"/>
              </a:spcAft>
              <a:buSzPct val="100000"/>
              <a:buNone/>
            </a:pPr>
            <a:r>
              <a:t/>
            </a:r>
            <a:endParaRPr/>
          </a:p>
        </p:txBody>
      </p:sp>
      <p:sp>
        <p:nvSpPr>
          <p:cNvPr id="960" name="Google Shape;960;p7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61" name="Google Shape;961;p7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62" name="Google Shape;962;p7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63" name="Google Shape;963;p7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8"/>
          <p:cNvSpPr txBox="1"/>
          <p:nvPr>
            <p:ph type="title"/>
          </p:nvPr>
        </p:nvSpPr>
        <p:spPr>
          <a:xfrm>
            <a:off x="2209800" y="457200"/>
            <a:ext cx="7772400" cy="685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4000"/>
              <a:buFont typeface="Times New Roman"/>
              <a:buNone/>
            </a:pPr>
            <a:r>
              <a:rPr b="1" lang="en-US" sz="4000">
                <a:solidFill>
                  <a:schemeClr val="dk1"/>
                </a:solidFill>
              </a:rPr>
              <a:t>The Wumpus World environment </a:t>
            </a:r>
            <a:endParaRPr/>
          </a:p>
        </p:txBody>
      </p:sp>
      <p:sp>
        <p:nvSpPr>
          <p:cNvPr id="191" name="Google Shape;191;p8"/>
          <p:cNvSpPr txBox="1"/>
          <p:nvPr>
            <p:ph idx="1" type="body"/>
          </p:nvPr>
        </p:nvSpPr>
        <p:spPr>
          <a:xfrm>
            <a:off x="1677537" y="1882253"/>
            <a:ext cx="7924800" cy="5562600"/>
          </a:xfrm>
          <a:prstGeom prst="rect">
            <a:avLst/>
          </a:prstGeom>
          <a:noFill/>
          <a:ln>
            <a:noFill/>
          </a:ln>
        </p:spPr>
        <p:txBody>
          <a:bodyPr anchorCtr="0" anchor="t" bIns="45700" lIns="0" spcFirstLastPara="1" rIns="0" wrap="square" tIns="45700">
            <a:normAutofit/>
          </a:bodyPr>
          <a:lstStyle/>
          <a:p>
            <a:pPr indent="-91440" lvl="0" marL="91440" rtl="0" algn="just">
              <a:lnSpc>
                <a:spcPct val="90000"/>
              </a:lnSpc>
              <a:spcBef>
                <a:spcPts val="0"/>
              </a:spcBef>
              <a:spcAft>
                <a:spcPts val="0"/>
              </a:spcAft>
              <a:buSzPts val="2400"/>
              <a:buFont typeface="Noto Sans Symbols"/>
              <a:buChar char="▪"/>
            </a:pPr>
            <a:r>
              <a:rPr lang="en-US" sz="2400">
                <a:solidFill>
                  <a:schemeClr val="dk1"/>
                </a:solidFill>
              </a:rPr>
              <a:t> The agent explores a cave consisting of rooms connected by passageways. </a:t>
            </a:r>
            <a:endParaRPr sz="2400">
              <a:solidFill>
                <a:schemeClr val="dk1"/>
              </a:solidFill>
            </a:endParaRPr>
          </a:p>
          <a:p>
            <a:pPr indent="-91440" lvl="0" marL="91440" rtl="0" algn="just">
              <a:lnSpc>
                <a:spcPct val="90000"/>
              </a:lnSpc>
              <a:spcBef>
                <a:spcPts val="1400"/>
              </a:spcBef>
              <a:spcAft>
                <a:spcPts val="0"/>
              </a:spcAft>
              <a:buSzPts val="2400"/>
              <a:buFont typeface="Noto Sans Symbols"/>
              <a:buChar char="▪"/>
            </a:pPr>
            <a:r>
              <a:rPr lang="en-US" sz="2400">
                <a:solidFill>
                  <a:schemeClr val="dk1"/>
                </a:solidFill>
              </a:rPr>
              <a:t> Lurking somewhere in the cave is the Wumpus, a beast that eats any agent that enters its room.</a:t>
            </a:r>
            <a:endParaRPr sz="2400">
              <a:solidFill>
                <a:schemeClr val="dk1"/>
              </a:solidFill>
            </a:endParaRPr>
          </a:p>
          <a:p>
            <a:pPr indent="-91440" lvl="0" marL="91440" rtl="0" algn="just">
              <a:lnSpc>
                <a:spcPct val="90000"/>
              </a:lnSpc>
              <a:spcBef>
                <a:spcPts val="1400"/>
              </a:spcBef>
              <a:spcAft>
                <a:spcPts val="0"/>
              </a:spcAft>
              <a:buSzPts val="2400"/>
              <a:buFont typeface="Noto Sans Symbols"/>
              <a:buChar char="▪"/>
            </a:pPr>
            <a:r>
              <a:rPr lang="en-US" sz="2400">
                <a:solidFill>
                  <a:schemeClr val="dk1"/>
                </a:solidFill>
              </a:rPr>
              <a:t> Some rooms contain bottomless pits that trap any agent that wanders into the room.</a:t>
            </a:r>
            <a:endParaRPr sz="2400">
              <a:solidFill>
                <a:schemeClr val="dk1"/>
              </a:solidFill>
            </a:endParaRPr>
          </a:p>
          <a:p>
            <a:pPr indent="-91440" lvl="0" marL="91440" rtl="0" algn="just">
              <a:lnSpc>
                <a:spcPct val="90000"/>
              </a:lnSpc>
              <a:spcBef>
                <a:spcPts val="1400"/>
              </a:spcBef>
              <a:spcAft>
                <a:spcPts val="0"/>
              </a:spcAft>
              <a:buSzPts val="2400"/>
              <a:buFont typeface="Noto Sans Symbols"/>
              <a:buChar char="▪"/>
            </a:pPr>
            <a:r>
              <a:rPr lang="en-US" sz="2400">
                <a:solidFill>
                  <a:schemeClr val="dk1"/>
                </a:solidFill>
              </a:rPr>
              <a:t> The Wumpus can fall into a pit too, so avoids them Occasionally, there is a heap of gold in a room.</a:t>
            </a:r>
            <a:endParaRPr/>
          </a:p>
          <a:p>
            <a:pPr indent="-91440" lvl="0" marL="91440" rtl="0" algn="just">
              <a:lnSpc>
                <a:spcPct val="90000"/>
              </a:lnSpc>
              <a:spcBef>
                <a:spcPts val="1400"/>
              </a:spcBef>
              <a:spcAft>
                <a:spcPts val="0"/>
              </a:spcAft>
              <a:buSzPts val="2400"/>
              <a:buFont typeface="Noto Sans Symbols"/>
              <a:buChar char="▪"/>
            </a:pPr>
            <a:r>
              <a:rPr lang="en-US" sz="2400">
                <a:solidFill>
                  <a:schemeClr val="dk1"/>
                </a:solidFill>
              </a:rPr>
              <a:t>The goal is to collect the gold and exit the world without being eaten</a:t>
            </a:r>
            <a:endParaRPr/>
          </a:p>
        </p:txBody>
      </p:sp>
      <p:sp>
        <p:nvSpPr>
          <p:cNvPr id="192" name="Google Shape;192;p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93" name="Google Shape;193;p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94" name="Google Shape;194;p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95" name="Google Shape;195;p8"/>
          <p:cNvPicPr preferRelativeResize="0"/>
          <p:nvPr/>
        </p:nvPicPr>
        <p:blipFill rotWithShape="1">
          <a:blip r:embed="rId3">
            <a:alphaModFix/>
          </a:blip>
          <a:srcRect b="0" l="0" r="0" t="0"/>
          <a:stretch/>
        </p:blipFill>
        <p:spPr>
          <a:xfrm>
            <a:off x="301420" y="286603"/>
            <a:ext cx="1269598" cy="1200102"/>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8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85000"/>
              </a:lnSpc>
              <a:spcBef>
                <a:spcPts val="0"/>
              </a:spcBef>
              <a:spcAft>
                <a:spcPts val="0"/>
              </a:spcAft>
              <a:buClr>
                <a:schemeClr val="dk1"/>
              </a:buClr>
              <a:buSzPct val="100000"/>
              <a:buFont typeface="Times New Roman"/>
              <a:buNone/>
            </a:pPr>
            <a:br>
              <a:rPr b="1" lang="en-US">
                <a:solidFill>
                  <a:schemeClr val="dk1"/>
                </a:solidFill>
              </a:rPr>
            </a:br>
            <a:r>
              <a:rPr b="1" lang="en-US">
                <a:solidFill>
                  <a:schemeClr val="dk1"/>
                </a:solidFill>
              </a:rPr>
              <a:t>Actions…</a:t>
            </a:r>
            <a:br>
              <a:rPr lang="en-US">
                <a:solidFill>
                  <a:schemeClr val="dk1"/>
                </a:solidFill>
              </a:rPr>
            </a:br>
            <a:endParaRPr>
              <a:solidFill>
                <a:schemeClr val="dk1"/>
              </a:solidFill>
            </a:endParaRPr>
          </a:p>
        </p:txBody>
      </p:sp>
      <p:sp>
        <p:nvSpPr>
          <p:cNvPr id="969" name="Google Shape;969;p80"/>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85000" lnSpcReduction="20000"/>
          </a:bodyPr>
          <a:lstStyle/>
          <a:p>
            <a:pPr indent="-167322" lvl="0" marL="91440" rtl="0" algn="l">
              <a:lnSpc>
                <a:spcPct val="90000"/>
              </a:lnSpc>
              <a:spcBef>
                <a:spcPts val="0"/>
              </a:spcBef>
              <a:spcAft>
                <a:spcPts val="0"/>
              </a:spcAft>
              <a:buSzPct val="100000"/>
              <a:buChar char=" "/>
            </a:pPr>
            <a:r>
              <a:rPr b="1" lang="en-US" sz="3100">
                <a:solidFill>
                  <a:schemeClr val="dk1"/>
                </a:solidFill>
                <a:latin typeface="Times New Roman"/>
                <a:ea typeface="Times New Roman"/>
                <a:cs typeface="Times New Roman"/>
                <a:sym typeface="Times New Roman"/>
              </a:rPr>
              <a:t>UNSTACK(</a:t>
            </a:r>
            <a:r>
              <a:rPr b="1" i="1" lang="en-US" sz="3100">
                <a:solidFill>
                  <a:schemeClr val="dk1"/>
                </a:solidFill>
                <a:latin typeface="Times New Roman"/>
                <a:ea typeface="Times New Roman"/>
                <a:cs typeface="Times New Roman"/>
                <a:sym typeface="Times New Roman"/>
              </a:rPr>
              <a:t>x</a:t>
            </a:r>
            <a:r>
              <a:rPr b="1" lang="en-US" sz="3100">
                <a:solidFill>
                  <a:schemeClr val="dk1"/>
                </a:solidFill>
                <a:latin typeface="Times New Roman"/>
                <a:ea typeface="Times New Roman"/>
                <a:cs typeface="Times New Roman"/>
                <a:sym typeface="Times New Roman"/>
              </a:rPr>
              <a:t>, </a:t>
            </a:r>
            <a:r>
              <a:rPr b="1" i="1" lang="en-US" sz="3100">
                <a:solidFill>
                  <a:schemeClr val="dk1"/>
                </a:solidFill>
                <a:latin typeface="Times New Roman"/>
                <a:ea typeface="Times New Roman"/>
                <a:cs typeface="Times New Roman"/>
                <a:sym typeface="Times New Roman"/>
              </a:rPr>
              <a:t>y</a:t>
            </a:r>
            <a:r>
              <a:rPr b="1" lang="en-US" sz="3100">
                <a:solidFill>
                  <a:schemeClr val="dk1"/>
                </a:solidFill>
                <a:latin typeface="Times New Roman"/>
                <a:ea typeface="Times New Roman"/>
                <a:cs typeface="Times New Roman"/>
                <a:sym typeface="Times New Roman"/>
              </a:rPr>
              <a:t>):</a:t>
            </a:r>
            <a:r>
              <a:rPr lang="en-US" sz="3100">
                <a:solidFill>
                  <a:schemeClr val="dk1"/>
                </a:solidFill>
                <a:latin typeface="Times New Roman"/>
                <a:ea typeface="Times New Roman"/>
                <a:cs typeface="Times New Roman"/>
                <a:sym typeface="Times New Roman"/>
              </a:rPr>
              <a:t>pickup block </a:t>
            </a:r>
            <a:r>
              <a:rPr i="1" lang="en-US" sz="3100">
                <a:solidFill>
                  <a:schemeClr val="dk1"/>
                </a:solidFill>
                <a:latin typeface="Times New Roman"/>
                <a:ea typeface="Times New Roman"/>
                <a:cs typeface="Times New Roman"/>
                <a:sym typeface="Times New Roman"/>
              </a:rPr>
              <a:t>x </a:t>
            </a:r>
            <a:r>
              <a:rPr lang="en-US" sz="3100">
                <a:solidFill>
                  <a:schemeClr val="dk1"/>
                </a:solidFill>
                <a:latin typeface="Times New Roman"/>
                <a:ea typeface="Times New Roman"/>
                <a:cs typeface="Times New Roman"/>
                <a:sym typeface="Times New Roman"/>
              </a:rPr>
              <a:t>from its current position on block </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–PRECONDITION: ARMEMPTY ∧ON(</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 </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 CLEAR(</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–DELETE: ARMEMPTY ∧ ON(</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 </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–ADD: HOLDING(</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 ∧ CLEAR(</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–Note: CLEAR(</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 is still true, even after the action occurs! </a:t>
            </a:r>
            <a:endParaRPr/>
          </a:p>
          <a:p>
            <a:pPr indent="-167322" lvl="0" marL="91440" rtl="0" algn="l">
              <a:lnSpc>
                <a:spcPct val="90000"/>
              </a:lnSpc>
              <a:spcBef>
                <a:spcPts val="1400"/>
              </a:spcBef>
              <a:spcAft>
                <a:spcPts val="0"/>
              </a:spcAft>
              <a:buSzPct val="100000"/>
              <a:buChar char=" "/>
            </a:pPr>
            <a:r>
              <a:rPr b="1" lang="en-US" sz="3100">
                <a:solidFill>
                  <a:schemeClr val="dk1"/>
                </a:solidFill>
                <a:latin typeface="Times New Roman"/>
                <a:ea typeface="Times New Roman"/>
                <a:cs typeface="Times New Roman"/>
                <a:sym typeface="Times New Roman"/>
              </a:rPr>
              <a:t>STACK(</a:t>
            </a:r>
            <a:r>
              <a:rPr b="1" i="1" lang="en-US" sz="3100">
                <a:solidFill>
                  <a:schemeClr val="dk1"/>
                </a:solidFill>
                <a:latin typeface="Times New Roman"/>
                <a:ea typeface="Times New Roman"/>
                <a:cs typeface="Times New Roman"/>
                <a:sym typeface="Times New Roman"/>
              </a:rPr>
              <a:t>x</a:t>
            </a:r>
            <a:r>
              <a:rPr b="1" lang="en-US" sz="3100">
                <a:solidFill>
                  <a:schemeClr val="dk1"/>
                </a:solidFill>
                <a:latin typeface="Times New Roman"/>
                <a:ea typeface="Times New Roman"/>
                <a:cs typeface="Times New Roman"/>
                <a:sym typeface="Times New Roman"/>
              </a:rPr>
              <a:t>, </a:t>
            </a:r>
            <a:r>
              <a:rPr b="1" i="1" lang="en-US" sz="3100">
                <a:solidFill>
                  <a:schemeClr val="dk1"/>
                </a:solidFill>
                <a:latin typeface="Times New Roman"/>
                <a:ea typeface="Times New Roman"/>
                <a:cs typeface="Times New Roman"/>
                <a:sym typeface="Times New Roman"/>
              </a:rPr>
              <a:t>y</a:t>
            </a:r>
            <a:r>
              <a:rPr b="1" lang="en-US" sz="3100">
                <a:solidFill>
                  <a:schemeClr val="dk1"/>
                </a:solidFill>
                <a:latin typeface="Times New Roman"/>
                <a:ea typeface="Times New Roman"/>
                <a:cs typeface="Times New Roman"/>
                <a:sym typeface="Times New Roman"/>
              </a:rPr>
              <a:t>):</a:t>
            </a:r>
            <a:r>
              <a:rPr lang="en-US" sz="3100">
                <a:solidFill>
                  <a:schemeClr val="dk1"/>
                </a:solidFill>
                <a:latin typeface="Times New Roman"/>
                <a:ea typeface="Times New Roman"/>
                <a:cs typeface="Times New Roman"/>
                <a:sym typeface="Times New Roman"/>
              </a:rPr>
              <a:t>place block </a:t>
            </a:r>
            <a:r>
              <a:rPr i="1" lang="en-US" sz="3100">
                <a:solidFill>
                  <a:schemeClr val="dk1"/>
                </a:solidFill>
                <a:latin typeface="Times New Roman"/>
                <a:ea typeface="Times New Roman"/>
                <a:cs typeface="Times New Roman"/>
                <a:sym typeface="Times New Roman"/>
              </a:rPr>
              <a:t>x </a:t>
            </a:r>
            <a:r>
              <a:rPr lang="en-US" sz="3100">
                <a:solidFill>
                  <a:schemeClr val="dk1"/>
                </a:solidFill>
                <a:latin typeface="Times New Roman"/>
                <a:ea typeface="Times New Roman"/>
                <a:cs typeface="Times New Roman"/>
                <a:sym typeface="Times New Roman"/>
              </a:rPr>
              <a:t>on block </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–PRECONDITION: CLEAR(</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 HOLDING(</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–DELETE: CLEAR(</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 HOLDING(</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a:t>
            </a:r>
            <a:endParaRPr/>
          </a:p>
          <a:p>
            <a:pPr indent="-167322" lvl="0" marL="91440" rtl="0" algn="l">
              <a:lnSpc>
                <a:spcPct val="90000"/>
              </a:lnSpc>
              <a:spcBef>
                <a:spcPts val="1400"/>
              </a:spcBef>
              <a:spcAft>
                <a:spcPts val="0"/>
              </a:spcAft>
              <a:buSzPct val="100000"/>
              <a:buChar char=" "/>
            </a:pPr>
            <a:r>
              <a:rPr lang="en-US" sz="3100">
                <a:solidFill>
                  <a:schemeClr val="dk1"/>
                </a:solidFill>
                <a:latin typeface="Times New Roman"/>
                <a:ea typeface="Times New Roman"/>
                <a:cs typeface="Times New Roman"/>
                <a:sym typeface="Times New Roman"/>
              </a:rPr>
              <a:t>–ADD: ARMEMPTY ∧ ON(</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 </a:t>
            </a:r>
            <a:r>
              <a:rPr i="1" lang="en-US" sz="3100">
                <a:solidFill>
                  <a:schemeClr val="dk1"/>
                </a:solidFill>
                <a:latin typeface="Times New Roman"/>
                <a:ea typeface="Times New Roman"/>
                <a:cs typeface="Times New Roman"/>
                <a:sym typeface="Times New Roman"/>
              </a:rPr>
              <a:t>y</a:t>
            </a:r>
            <a:r>
              <a:rPr lang="en-US" sz="3100">
                <a:solidFill>
                  <a:schemeClr val="dk1"/>
                </a:solidFill>
                <a:latin typeface="Times New Roman"/>
                <a:ea typeface="Times New Roman"/>
                <a:cs typeface="Times New Roman"/>
                <a:sym typeface="Times New Roman"/>
              </a:rPr>
              <a:t>) ∧ CLEAR(</a:t>
            </a:r>
            <a:r>
              <a:rPr i="1" lang="en-US" sz="3100">
                <a:solidFill>
                  <a:schemeClr val="dk1"/>
                </a:solidFill>
                <a:latin typeface="Times New Roman"/>
                <a:ea typeface="Times New Roman"/>
                <a:cs typeface="Times New Roman"/>
                <a:sym typeface="Times New Roman"/>
              </a:rPr>
              <a:t>x</a:t>
            </a:r>
            <a:r>
              <a:rPr lang="en-US" sz="3100">
                <a:solidFill>
                  <a:schemeClr val="dk1"/>
                </a:solidFill>
                <a:latin typeface="Times New Roman"/>
                <a:ea typeface="Times New Roman"/>
                <a:cs typeface="Times New Roman"/>
                <a:sym typeface="Times New Roman"/>
              </a:rPr>
              <a:t>)</a:t>
            </a:r>
            <a:endParaRPr/>
          </a:p>
          <a:p>
            <a:pPr indent="0" lvl="0" marL="91440" rtl="0" algn="l">
              <a:lnSpc>
                <a:spcPct val="90000"/>
              </a:lnSpc>
              <a:spcBef>
                <a:spcPts val="1400"/>
              </a:spcBef>
              <a:spcAft>
                <a:spcPts val="0"/>
              </a:spcAft>
              <a:buSzPct val="100000"/>
              <a:buNone/>
            </a:pPr>
            <a:r>
              <a:t/>
            </a:r>
            <a:endParaRPr/>
          </a:p>
        </p:txBody>
      </p:sp>
      <p:sp>
        <p:nvSpPr>
          <p:cNvPr id="970" name="Google Shape;970;p8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71" name="Google Shape;971;p8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72" name="Google Shape;972;p8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73" name="Google Shape;973;p8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8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Actions…</a:t>
            </a:r>
            <a:br>
              <a:rPr lang="en-US"/>
            </a:br>
            <a:endParaRPr/>
          </a:p>
        </p:txBody>
      </p:sp>
      <p:sp>
        <p:nvSpPr>
          <p:cNvPr id="979" name="Google Shape;979;p8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lnSpcReduction="10000"/>
          </a:bodyPr>
          <a:lstStyle/>
          <a:p>
            <a:pPr indent="-91440" lvl="0" marL="91440" rtl="0" algn="l">
              <a:lnSpc>
                <a:spcPct val="90000"/>
              </a:lnSpc>
              <a:spcBef>
                <a:spcPts val="0"/>
              </a:spcBef>
              <a:spcAft>
                <a:spcPts val="0"/>
              </a:spcAft>
              <a:buSzPts val="2600"/>
              <a:buChar char=" "/>
            </a:pPr>
            <a:r>
              <a:rPr b="1" lang="en-US" sz="2600">
                <a:solidFill>
                  <a:schemeClr val="dk1"/>
                </a:solidFill>
                <a:latin typeface="Times New Roman"/>
                <a:ea typeface="Times New Roman"/>
                <a:cs typeface="Times New Roman"/>
                <a:sym typeface="Times New Roman"/>
              </a:rPr>
              <a:t>PICKUP(</a:t>
            </a:r>
            <a:r>
              <a:rPr b="1" i="1" lang="en-US" sz="2600">
                <a:solidFill>
                  <a:schemeClr val="dk1"/>
                </a:solidFill>
                <a:latin typeface="Times New Roman"/>
                <a:ea typeface="Times New Roman"/>
                <a:cs typeface="Times New Roman"/>
                <a:sym typeface="Times New Roman"/>
              </a:rPr>
              <a:t>x</a:t>
            </a:r>
            <a:r>
              <a:rPr b="1" lang="en-US" sz="2600">
                <a:solidFill>
                  <a:schemeClr val="dk1"/>
                </a:solidFill>
                <a:latin typeface="Times New Roman"/>
                <a:ea typeface="Times New Roman"/>
                <a:cs typeface="Times New Roman"/>
                <a:sym typeface="Times New Roman"/>
              </a:rPr>
              <a:t>): </a:t>
            </a:r>
            <a:r>
              <a:rPr lang="en-US" sz="2600">
                <a:solidFill>
                  <a:schemeClr val="dk1"/>
                </a:solidFill>
                <a:latin typeface="Times New Roman"/>
                <a:ea typeface="Times New Roman"/>
                <a:cs typeface="Times New Roman"/>
                <a:sym typeface="Times New Roman"/>
              </a:rPr>
              <a:t>pickup block </a:t>
            </a:r>
            <a:r>
              <a:rPr i="1" lang="en-US" sz="2600">
                <a:solidFill>
                  <a:schemeClr val="dk1"/>
                </a:solidFill>
                <a:latin typeface="Times New Roman"/>
                <a:ea typeface="Times New Roman"/>
                <a:cs typeface="Times New Roman"/>
                <a:sym typeface="Times New Roman"/>
              </a:rPr>
              <a:t>x </a:t>
            </a:r>
            <a:r>
              <a:rPr lang="en-US" sz="2600">
                <a:solidFill>
                  <a:schemeClr val="dk1"/>
                </a:solidFill>
                <a:latin typeface="Times New Roman"/>
                <a:ea typeface="Times New Roman"/>
                <a:cs typeface="Times New Roman"/>
                <a:sym typeface="Times New Roman"/>
              </a:rPr>
              <a:t>from the table and hold it. </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–PRECONDITION: ARMEMPTY ∧ CLEAR(</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 ∧ ONTABLE(</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–DELETE: ARMEMPTY ∧ ONTABLE(</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–ADD: HOLDING(x)</a:t>
            </a:r>
            <a:endParaRPr/>
          </a:p>
          <a:p>
            <a:pPr indent="-91440" lvl="0" marL="91440" rtl="0" algn="l">
              <a:lnSpc>
                <a:spcPct val="90000"/>
              </a:lnSpc>
              <a:spcBef>
                <a:spcPts val="1400"/>
              </a:spcBef>
              <a:spcAft>
                <a:spcPts val="0"/>
              </a:spcAft>
              <a:buSzPts val="2600"/>
              <a:buChar char=" "/>
            </a:pPr>
            <a:r>
              <a:rPr b="1" lang="en-US" sz="2600">
                <a:solidFill>
                  <a:schemeClr val="dk1"/>
                </a:solidFill>
                <a:latin typeface="Times New Roman"/>
                <a:ea typeface="Times New Roman"/>
                <a:cs typeface="Times New Roman"/>
                <a:sym typeface="Times New Roman"/>
              </a:rPr>
              <a:t>PUTDOWN(</a:t>
            </a:r>
            <a:r>
              <a:rPr b="1" i="1" lang="en-US" sz="2600">
                <a:solidFill>
                  <a:schemeClr val="dk1"/>
                </a:solidFill>
                <a:latin typeface="Times New Roman"/>
                <a:ea typeface="Times New Roman"/>
                <a:cs typeface="Times New Roman"/>
                <a:sym typeface="Times New Roman"/>
              </a:rPr>
              <a:t>x</a:t>
            </a:r>
            <a:r>
              <a:rPr b="1" lang="en-US" sz="2600">
                <a:solidFill>
                  <a:schemeClr val="dk1"/>
                </a:solidFill>
                <a:latin typeface="Times New Roman"/>
                <a:ea typeface="Times New Roman"/>
                <a:cs typeface="Times New Roman"/>
                <a:sym typeface="Times New Roman"/>
              </a:rPr>
              <a:t>):</a:t>
            </a:r>
            <a:r>
              <a:rPr lang="en-US" sz="2600">
                <a:solidFill>
                  <a:schemeClr val="dk1"/>
                </a:solidFill>
                <a:latin typeface="Times New Roman"/>
                <a:ea typeface="Times New Roman"/>
                <a:cs typeface="Times New Roman"/>
                <a:sym typeface="Times New Roman"/>
              </a:rPr>
              <a:t>putdown block </a:t>
            </a:r>
            <a:r>
              <a:rPr i="1" lang="en-US" sz="2600">
                <a:solidFill>
                  <a:schemeClr val="dk1"/>
                </a:solidFill>
                <a:latin typeface="Times New Roman"/>
                <a:ea typeface="Times New Roman"/>
                <a:cs typeface="Times New Roman"/>
                <a:sym typeface="Times New Roman"/>
              </a:rPr>
              <a:t>x </a:t>
            </a:r>
            <a:r>
              <a:rPr lang="en-US" sz="2600">
                <a:solidFill>
                  <a:schemeClr val="dk1"/>
                </a:solidFill>
                <a:latin typeface="Times New Roman"/>
                <a:ea typeface="Times New Roman"/>
                <a:cs typeface="Times New Roman"/>
                <a:sym typeface="Times New Roman"/>
              </a:rPr>
              <a:t>on the table</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–PRECONDITION: HOLDING(</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–DELETE: HOLDING(</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a:t>
            </a:r>
            <a:endParaRPr/>
          </a:p>
          <a:p>
            <a:pPr indent="-91440" lvl="0" marL="91440" rtl="0" algn="l">
              <a:lnSpc>
                <a:spcPct val="90000"/>
              </a:lnSpc>
              <a:spcBef>
                <a:spcPts val="1400"/>
              </a:spcBef>
              <a:spcAft>
                <a:spcPts val="0"/>
              </a:spcAft>
              <a:buSzPts val="2600"/>
              <a:buChar char=" "/>
            </a:pPr>
            <a:r>
              <a:rPr lang="en-US" sz="2600">
                <a:solidFill>
                  <a:schemeClr val="dk1"/>
                </a:solidFill>
                <a:latin typeface="Times New Roman"/>
                <a:ea typeface="Times New Roman"/>
                <a:cs typeface="Times New Roman"/>
                <a:sym typeface="Times New Roman"/>
              </a:rPr>
              <a:t>–ADD: ARMEMPTY ∧ ONTABLE(</a:t>
            </a:r>
            <a:r>
              <a:rPr i="1" lang="en-US" sz="2600">
                <a:solidFill>
                  <a:schemeClr val="dk1"/>
                </a:solidFill>
                <a:latin typeface="Times New Roman"/>
                <a:ea typeface="Times New Roman"/>
                <a:cs typeface="Times New Roman"/>
                <a:sym typeface="Times New Roman"/>
              </a:rPr>
              <a:t>x</a:t>
            </a:r>
            <a:r>
              <a:rPr lang="en-US" sz="2600">
                <a:solidFill>
                  <a:schemeClr val="dk1"/>
                </a:solidFill>
                <a:latin typeface="Times New Roman"/>
                <a:ea typeface="Times New Roman"/>
                <a:cs typeface="Times New Roman"/>
                <a:sym typeface="Times New Roman"/>
              </a:rPr>
              <a:t>)</a:t>
            </a:r>
            <a:endParaRPr/>
          </a:p>
          <a:p>
            <a:pPr indent="0" lvl="0" marL="91440" rtl="0" algn="l">
              <a:lnSpc>
                <a:spcPct val="90000"/>
              </a:lnSpc>
              <a:spcBef>
                <a:spcPts val="1400"/>
              </a:spcBef>
              <a:spcAft>
                <a:spcPts val="0"/>
              </a:spcAft>
              <a:buSzPts val="2000"/>
              <a:buNone/>
            </a:pPr>
            <a:r>
              <a:t/>
            </a:r>
            <a:endParaRPr/>
          </a:p>
        </p:txBody>
      </p:sp>
      <p:sp>
        <p:nvSpPr>
          <p:cNvPr id="980" name="Google Shape;980;p8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81" name="Google Shape;981;p8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82" name="Google Shape;982;p8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83" name="Google Shape;983;p81"/>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8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Continued…</a:t>
            </a:r>
            <a:endParaRPr b="1">
              <a:solidFill>
                <a:schemeClr val="dk1"/>
              </a:solidFill>
            </a:endParaRPr>
          </a:p>
        </p:txBody>
      </p:sp>
      <p:sp>
        <p:nvSpPr>
          <p:cNvPr id="989" name="Google Shape;989;p82"/>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990" name="Google Shape;990;p82"/>
          <p:cNvPicPr preferRelativeResize="0"/>
          <p:nvPr/>
        </p:nvPicPr>
        <p:blipFill rotWithShape="1">
          <a:blip r:embed="rId3">
            <a:alphaModFix/>
          </a:blip>
          <a:srcRect b="0" l="0" r="0" t="0"/>
          <a:stretch/>
        </p:blipFill>
        <p:spPr>
          <a:xfrm>
            <a:off x="2333415" y="1946522"/>
            <a:ext cx="7486650" cy="4695825"/>
          </a:xfrm>
          <a:prstGeom prst="rect">
            <a:avLst/>
          </a:prstGeom>
          <a:noFill/>
          <a:ln>
            <a:noFill/>
          </a:ln>
        </p:spPr>
      </p:pic>
      <p:sp>
        <p:nvSpPr>
          <p:cNvPr id="991" name="Google Shape;991;p8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992" name="Google Shape;992;p8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993" name="Google Shape;993;p8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94" name="Google Shape;994;p82"/>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8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The Planning Problem</a:t>
            </a:r>
            <a:br>
              <a:rPr lang="en-US"/>
            </a:br>
            <a:endParaRPr/>
          </a:p>
        </p:txBody>
      </p:sp>
      <p:sp>
        <p:nvSpPr>
          <p:cNvPr id="1000" name="Google Shape;1000;p8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Char char=" "/>
            </a:pPr>
            <a:r>
              <a:rPr lang="en-US" sz="2400">
                <a:solidFill>
                  <a:schemeClr val="dk1"/>
                </a:solidFill>
                <a:latin typeface="Times New Roman"/>
                <a:ea typeface="Times New Roman"/>
                <a:cs typeface="Times New Roman"/>
                <a:sym typeface="Times New Roman"/>
              </a:rPr>
              <a:t>Given an initial state S0, and a final (goal) state S1,</a:t>
            </a:r>
            <a:endParaRPr/>
          </a:p>
          <a:p>
            <a:pPr indent="-91440" lvl="0" marL="91440" rtl="0" algn="l">
              <a:lnSpc>
                <a:spcPct val="90000"/>
              </a:lnSpc>
              <a:spcBef>
                <a:spcPts val="1400"/>
              </a:spcBef>
              <a:spcAft>
                <a:spcPts val="0"/>
              </a:spcAft>
              <a:buSzPts val="2400"/>
              <a:buChar char=" "/>
            </a:pPr>
            <a:r>
              <a:rPr lang="en-US" sz="2400">
                <a:solidFill>
                  <a:schemeClr val="dk1"/>
                </a:solidFill>
                <a:latin typeface="Times New Roman"/>
                <a:ea typeface="Times New Roman"/>
                <a:cs typeface="Times New Roman"/>
                <a:sym typeface="Times New Roman"/>
              </a:rPr>
              <a:t>identify the “best” </a:t>
            </a:r>
            <a:r>
              <a:rPr b="1" lang="en-US" sz="2400">
                <a:solidFill>
                  <a:schemeClr val="dk1"/>
                </a:solidFill>
                <a:latin typeface="Times New Roman"/>
                <a:ea typeface="Times New Roman"/>
                <a:cs typeface="Times New Roman"/>
                <a:sym typeface="Times New Roman"/>
              </a:rPr>
              <a:t>sequence</a:t>
            </a:r>
            <a:r>
              <a:rPr lang="en-US" sz="2400">
                <a:solidFill>
                  <a:schemeClr val="dk1"/>
                </a:solidFill>
                <a:latin typeface="Times New Roman"/>
                <a:ea typeface="Times New Roman"/>
                <a:cs typeface="Times New Roman"/>
                <a:sym typeface="Times New Roman"/>
              </a:rPr>
              <a:t>of actions that will transform S0 into S1.</a:t>
            </a:r>
            <a:endParaRPr/>
          </a:p>
          <a:p>
            <a:pPr indent="-91440" lvl="0" marL="91440" rtl="0" algn="l">
              <a:lnSpc>
                <a:spcPct val="90000"/>
              </a:lnSpc>
              <a:spcBef>
                <a:spcPts val="1400"/>
              </a:spcBef>
              <a:spcAft>
                <a:spcPts val="0"/>
              </a:spcAft>
              <a:buSzPts val="2400"/>
              <a:buChar char=" "/>
            </a:pPr>
            <a:r>
              <a:rPr lang="en-US" sz="2400">
                <a:solidFill>
                  <a:schemeClr val="dk1"/>
                </a:solidFill>
                <a:latin typeface="Times New Roman"/>
                <a:ea typeface="Times New Roman"/>
                <a:cs typeface="Times New Roman"/>
                <a:sym typeface="Times New Roman"/>
              </a:rPr>
              <a:t>Each action can only be one of: UNSTACK, STACK, PICKUP, PUTDOWN. </a:t>
            </a:r>
            <a:endParaRPr/>
          </a:p>
          <a:p>
            <a:pPr indent="0" lvl="0" marL="91440" rtl="0" algn="l">
              <a:lnSpc>
                <a:spcPct val="90000"/>
              </a:lnSpc>
              <a:spcBef>
                <a:spcPts val="1400"/>
              </a:spcBef>
              <a:spcAft>
                <a:spcPts val="0"/>
              </a:spcAft>
              <a:buSzPts val="2000"/>
              <a:buNone/>
            </a:pPr>
            <a:r>
              <a:t/>
            </a:r>
            <a:endParaRPr/>
          </a:p>
        </p:txBody>
      </p:sp>
      <p:sp>
        <p:nvSpPr>
          <p:cNvPr id="1001" name="Google Shape;1001;p8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02" name="Google Shape;1002;p8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03" name="Google Shape;1003;p8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04" name="Google Shape;1004;p8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8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1010" name="Google Shape;1010;p8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1011" name="Google Shape;1011;p84"/>
          <p:cNvPicPr preferRelativeResize="0"/>
          <p:nvPr/>
        </p:nvPicPr>
        <p:blipFill rotWithShape="1">
          <a:blip r:embed="rId3">
            <a:alphaModFix/>
          </a:blip>
          <a:srcRect b="0" l="0" r="0" t="0"/>
          <a:stretch/>
        </p:blipFill>
        <p:spPr>
          <a:xfrm>
            <a:off x="2352675" y="685800"/>
            <a:ext cx="7486650" cy="5486400"/>
          </a:xfrm>
          <a:prstGeom prst="rect">
            <a:avLst/>
          </a:prstGeom>
          <a:noFill/>
          <a:ln>
            <a:noFill/>
          </a:ln>
        </p:spPr>
      </p:pic>
      <p:sp>
        <p:nvSpPr>
          <p:cNvPr id="1012" name="Google Shape;1012;p8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13" name="Google Shape;1013;p8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14" name="Google Shape;1014;p8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15" name="Google Shape;1015;p84"/>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8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1021" name="Google Shape;1021;p8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1022" name="Google Shape;1022;p85"/>
          <p:cNvPicPr preferRelativeResize="0"/>
          <p:nvPr/>
        </p:nvPicPr>
        <p:blipFill rotWithShape="1">
          <a:blip r:embed="rId3">
            <a:alphaModFix/>
          </a:blip>
          <a:srcRect b="0" l="0" r="0" t="0"/>
          <a:stretch/>
        </p:blipFill>
        <p:spPr>
          <a:xfrm>
            <a:off x="2138364" y="609600"/>
            <a:ext cx="7915275" cy="5638800"/>
          </a:xfrm>
          <a:prstGeom prst="rect">
            <a:avLst/>
          </a:prstGeom>
          <a:noFill/>
          <a:ln>
            <a:noFill/>
          </a:ln>
        </p:spPr>
      </p:pic>
      <p:sp>
        <p:nvSpPr>
          <p:cNvPr id="1023" name="Google Shape;1023;p8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24" name="Google Shape;1024;p8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25" name="Google Shape;1025;p8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26" name="Google Shape;1026;p85"/>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8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1032" name="Google Shape;1032;p8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1033" name="Google Shape;1033;p86"/>
          <p:cNvPicPr preferRelativeResize="0"/>
          <p:nvPr/>
        </p:nvPicPr>
        <p:blipFill rotWithShape="1">
          <a:blip r:embed="rId3">
            <a:alphaModFix/>
          </a:blip>
          <a:srcRect b="0" l="0" r="0" t="0"/>
          <a:stretch/>
        </p:blipFill>
        <p:spPr>
          <a:xfrm>
            <a:off x="2219325" y="752475"/>
            <a:ext cx="7753350" cy="5353050"/>
          </a:xfrm>
          <a:prstGeom prst="rect">
            <a:avLst/>
          </a:prstGeom>
          <a:noFill/>
          <a:ln>
            <a:noFill/>
          </a:ln>
        </p:spPr>
      </p:pic>
      <p:sp>
        <p:nvSpPr>
          <p:cNvPr id="1034" name="Google Shape;1034;p8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35" name="Google Shape;1035;p8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36" name="Google Shape;1036;p8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37" name="Google Shape;1037;p86"/>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8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1043" name="Google Shape;1043;p8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1044" name="Google Shape;1044;p87"/>
          <p:cNvPicPr preferRelativeResize="0"/>
          <p:nvPr/>
        </p:nvPicPr>
        <p:blipFill rotWithShape="1">
          <a:blip r:embed="rId3">
            <a:alphaModFix/>
          </a:blip>
          <a:srcRect b="0" l="0" r="0" t="0"/>
          <a:stretch/>
        </p:blipFill>
        <p:spPr>
          <a:xfrm>
            <a:off x="2185989" y="657225"/>
            <a:ext cx="7820025" cy="5543550"/>
          </a:xfrm>
          <a:prstGeom prst="rect">
            <a:avLst/>
          </a:prstGeom>
          <a:noFill/>
          <a:ln>
            <a:noFill/>
          </a:ln>
        </p:spPr>
      </p:pic>
      <p:sp>
        <p:nvSpPr>
          <p:cNvPr id="1045" name="Google Shape;1045;p8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46" name="Google Shape;1046;p8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47" name="Google Shape;1047;p8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48" name="Google Shape;1048;p87"/>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8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t/>
            </a:r>
            <a:endParaRPr/>
          </a:p>
        </p:txBody>
      </p:sp>
      <p:sp>
        <p:nvSpPr>
          <p:cNvPr id="1054" name="Google Shape;1054;p8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p:txBody>
      </p:sp>
      <p:pic>
        <p:nvPicPr>
          <p:cNvPr id="1055" name="Google Shape;1055;p88"/>
          <p:cNvPicPr preferRelativeResize="0"/>
          <p:nvPr/>
        </p:nvPicPr>
        <p:blipFill rotWithShape="1">
          <a:blip r:embed="rId3">
            <a:alphaModFix/>
          </a:blip>
          <a:srcRect b="0" l="0" r="0" t="0"/>
          <a:stretch/>
        </p:blipFill>
        <p:spPr>
          <a:xfrm>
            <a:off x="2166939" y="685800"/>
            <a:ext cx="7858125" cy="5486400"/>
          </a:xfrm>
          <a:prstGeom prst="rect">
            <a:avLst/>
          </a:prstGeom>
          <a:noFill/>
          <a:ln>
            <a:noFill/>
          </a:ln>
        </p:spPr>
      </p:pic>
      <p:sp>
        <p:nvSpPr>
          <p:cNvPr id="1056" name="Google Shape;1056;p8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57" name="Google Shape;1057;p8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58" name="Google Shape;1058;p8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59" name="Google Shape;1059;p88"/>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89"/>
          <p:cNvSpPr txBox="1"/>
          <p:nvPr>
            <p:ph type="title"/>
          </p:nvPr>
        </p:nvSpPr>
        <p:spPr>
          <a:xfrm>
            <a:off x="1923255" y="498510"/>
            <a:ext cx="8153400" cy="990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85000"/>
              </a:lnSpc>
              <a:spcBef>
                <a:spcPts val="0"/>
              </a:spcBef>
              <a:spcAft>
                <a:spcPts val="0"/>
              </a:spcAft>
              <a:buClr>
                <a:schemeClr val="dk1"/>
              </a:buClr>
              <a:buSzPct val="100000"/>
              <a:buFont typeface="Times New Roman"/>
              <a:buNone/>
            </a:pPr>
            <a:r>
              <a:rPr b="1" lang="en-US" sz="4900">
                <a:solidFill>
                  <a:schemeClr val="dk1"/>
                </a:solidFill>
                <a:latin typeface="Times New Roman"/>
                <a:ea typeface="Times New Roman"/>
                <a:cs typeface="Times New Roman"/>
                <a:sym typeface="Times New Roman"/>
              </a:rPr>
              <a:t>Forward planning</a:t>
            </a:r>
            <a:br>
              <a:rPr b="1" lang="en-US" sz="3600">
                <a:latin typeface="Times New Roman"/>
                <a:ea typeface="Times New Roman"/>
                <a:cs typeface="Times New Roman"/>
                <a:sym typeface="Times New Roman"/>
              </a:rPr>
            </a:br>
            <a:endParaRPr sz="3600"/>
          </a:p>
        </p:txBody>
      </p:sp>
      <p:sp>
        <p:nvSpPr>
          <p:cNvPr id="1065" name="Google Shape;1065;p89"/>
          <p:cNvSpPr txBox="1"/>
          <p:nvPr/>
        </p:nvSpPr>
        <p:spPr>
          <a:xfrm>
            <a:off x="1923255" y="2007228"/>
            <a:ext cx="8348663"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Start</a:t>
            </a:r>
            <a:r>
              <a:rPr b="0" i="0" lang="en-US" sz="2400" u="none" cap="none" strike="noStrike">
                <a:solidFill>
                  <a:schemeClr val="dk1"/>
                </a:solidFill>
                <a:latin typeface="Times New Roman"/>
                <a:ea typeface="Times New Roman"/>
                <a:cs typeface="Times New Roman"/>
                <a:sym typeface="Times New Roman"/>
              </a:rPr>
              <a:t> with the </a:t>
            </a:r>
            <a:r>
              <a:rPr b="1" i="0" lang="en-US" sz="2400" u="none" cap="none" strike="noStrike">
                <a:solidFill>
                  <a:schemeClr val="dk1"/>
                </a:solidFill>
                <a:latin typeface="Times New Roman"/>
                <a:ea typeface="Times New Roman"/>
                <a:cs typeface="Times New Roman"/>
                <a:sym typeface="Times New Roman"/>
              </a:rPr>
              <a:t>initial state</a:t>
            </a:r>
            <a:r>
              <a:rPr b="0"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Times New Roman"/>
                <a:ea typeface="Times New Roman"/>
                <a:cs typeface="Times New Roman"/>
                <a:sym typeface="Times New Roman"/>
              </a:rPr>
              <a:t>current world state</a:t>
            </a: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Select actions</a:t>
            </a:r>
            <a:r>
              <a:rPr b="0" i="0" lang="en-US" sz="2400" u="none" cap="none" strike="noStrike">
                <a:solidFill>
                  <a:schemeClr val="dk1"/>
                </a:solidFill>
                <a:latin typeface="Times New Roman"/>
                <a:ea typeface="Times New Roman"/>
                <a:cs typeface="Times New Roman"/>
                <a:sym typeface="Times New Roman"/>
              </a:rPr>
              <a:t> whose </a:t>
            </a:r>
            <a:r>
              <a:rPr b="1" i="0" lang="en-US" sz="2400" u="none" cap="none" strike="noStrike">
                <a:solidFill>
                  <a:schemeClr val="dk1"/>
                </a:solidFill>
                <a:latin typeface="Times New Roman"/>
                <a:ea typeface="Times New Roman"/>
                <a:cs typeface="Times New Roman"/>
                <a:sym typeface="Times New Roman"/>
              </a:rPr>
              <a:t>preconditions</a:t>
            </a:r>
            <a:r>
              <a:rPr b="0" i="0" lang="en-US" sz="2400" u="none" cap="none" strike="noStrike">
                <a:solidFill>
                  <a:schemeClr val="dk1"/>
                </a:solidFill>
                <a:latin typeface="Times New Roman"/>
                <a:ea typeface="Times New Roman"/>
                <a:cs typeface="Times New Roman"/>
                <a:sym typeface="Times New Roman"/>
              </a:rPr>
              <a:t> match with the current state description (before-action state) through unification.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Apply actions</a:t>
            </a:r>
            <a:r>
              <a:rPr b="0" i="0" lang="en-US" sz="2400" u="none" cap="none" strike="noStrike">
                <a:solidFill>
                  <a:schemeClr val="dk1"/>
                </a:solidFill>
                <a:latin typeface="Times New Roman"/>
                <a:ea typeface="Times New Roman"/>
                <a:cs typeface="Times New Roman"/>
                <a:sym typeface="Times New Roman"/>
              </a:rPr>
              <a:t> to the current world state. Generate possible </a:t>
            </a:r>
            <a:r>
              <a:rPr b="1" i="0" lang="en-US" sz="2400" u="none" cap="none" strike="noStrike">
                <a:solidFill>
                  <a:schemeClr val="dk1"/>
                </a:solidFill>
                <a:latin typeface="Times New Roman"/>
                <a:ea typeface="Times New Roman"/>
                <a:cs typeface="Times New Roman"/>
                <a:sym typeface="Times New Roman"/>
              </a:rPr>
              <a:t>follow-states</a:t>
            </a:r>
            <a:r>
              <a:rPr b="0" i="0" lang="en-US" sz="2400" u="none" cap="none" strike="noStrike">
                <a:solidFill>
                  <a:schemeClr val="dk1"/>
                </a:solidFill>
                <a:latin typeface="Times New Roman"/>
                <a:ea typeface="Times New Roman"/>
                <a:cs typeface="Times New Roman"/>
                <a:sym typeface="Times New Roman"/>
              </a:rPr>
              <a:t> (after-action states) according to the add and delete lists of the action description.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Repeat</a:t>
            </a:r>
            <a:r>
              <a:rPr b="0" i="0" lang="en-US" sz="2400" u="none" cap="none" strike="noStrike">
                <a:solidFill>
                  <a:schemeClr val="dk1"/>
                </a:solidFill>
                <a:latin typeface="Times New Roman"/>
                <a:ea typeface="Times New Roman"/>
                <a:cs typeface="Times New Roman"/>
                <a:sym typeface="Times New Roman"/>
              </a:rPr>
              <a:t> for every generated new world state.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Stop</a:t>
            </a:r>
            <a:r>
              <a:rPr b="0" i="0" lang="en-US" sz="2400" u="none" cap="none" strike="noStrike">
                <a:solidFill>
                  <a:schemeClr val="dk1"/>
                </a:solidFill>
                <a:latin typeface="Times New Roman"/>
                <a:ea typeface="Times New Roman"/>
                <a:cs typeface="Times New Roman"/>
                <a:sym typeface="Times New Roman"/>
              </a:rPr>
              <a:t> when a state is generated which includes the </a:t>
            </a:r>
            <a:r>
              <a:rPr b="1" i="0" lang="en-US" sz="2400" u="none" cap="none" strike="noStrike">
                <a:solidFill>
                  <a:schemeClr val="dk1"/>
                </a:solidFill>
                <a:latin typeface="Times New Roman"/>
                <a:ea typeface="Times New Roman"/>
                <a:cs typeface="Times New Roman"/>
                <a:sym typeface="Times New Roman"/>
              </a:rPr>
              <a:t>goal</a:t>
            </a:r>
            <a:r>
              <a:rPr b="0"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Times New Roman"/>
                <a:ea typeface="Times New Roman"/>
                <a:cs typeface="Times New Roman"/>
                <a:sym typeface="Times New Roman"/>
              </a:rPr>
              <a:t>formula</a:t>
            </a: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sp>
        <p:nvSpPr>
          <p:cNvPr id="1066" name="Google Shape;1066;p8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67" name="Google Shape;1067;p8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68" name="Google Shape;1068;p8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69" name="Google Shape;1069;p8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9"/>
          <p:cNvSpPr txBox="1"/>
          <p:nvPr>
            <p:ph type="title"/>
          </p:nvPr>
        </p:nvSpPr>
        <p:spPr>
          <a:xfrm>
            <a:off x="2333415" y="897185"/>
            <a:ext cx="7772400" cy="41116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chemeClr val="dk1"/>
              </a:buClr>
              <a:buSzPts val="4000"/>
              <a:buFont typeface="Times New Roman"/>
              <a:buNone/>
            </a:pPr>
            <a:r>
              <a:rPr b="1" lang="en-US" sz="4000">
                <a:solidFill>
                  <a:schemeClr val="dk1"/>
                </a:solidFill>
              </a:rPr>
              <a:t>Wumpus World PEAS description</a:t>
            </a:r>
            <a:endParaRPr/>
          </a:p>
        </p:txBody>
      </p:sp>
      <p:sp>
        <p:nvSpPr>
          <p:cNvPr id="201" name="Google Shape;201;p9"/>
          <p:cNvSpPr txBox="1"/>
          <p:nvPr>
            <p:ph idx="1" type="body"/>
          </p:nvPr>
        </p:nvSpPr>
        <p:spPr>
          <a:xfrm>
            <a:off x="1326553" y="1882490"/>
            <a:ext cx="8001000" cy="5516563"/>
          </a:xfrm>
          <a:prstGeom prst="rect">
            <a:avLst/>
          </a:prstGeom>
          <a:noFill/>
          <a:ln>
            <a:noFill/>
          </a:ln>
        </p:spPr>
        <p:txBody>
          <a:bodyPr anchorCtr="0" anchor="t" bIns="45700" lIns="0" spcFirstLastPara="1" rIns="0" wrap="square" tIns="45700">
            <a:normAutofit/>
          </a:bodyPr>
          <a:lstStyle/>
          <a:p>
            <a:pPr indent="-274320" lvl="0" marL="274320" rtl="0" algn="l">
              <a:lnSpc>
                <a:spcPct val="120000"/>
              </a:lnSpc>
              <a:spcBef>
                <a:spcPts val="0"/>
              </a:spcBef>
              <a:spcAft>
                <a:spcPts val="0"/>
              </a:spcAft>
              <a:buSzPts val="2000"/>
              <a:buFont typeface="Noto Sans Symbols"/>
              <a:buChar char="⚫"/>
            </a:pPr>
            <a:r>
              <a:rPr lang="en-US">
                <a:solidFill>
                  <a:schemeClr val="accent2"/>
                </a:solidFill>
                <a:latin typeface="Times New Roman"/>
                <a:ea typeface="Times New Roman"/>
                <a:cs typeface="Times New Roman"/>
                <a:sym typeface="Times New Roman"/>
              </a:rPr>
              <a:t>Performance measure</a:t>
            </a:r>
            <a:endParaRPr/>
          </a:p>
          <a:p>
            <a:pPr indent="-182880" lvl="1" marL="548640" rtl="0" algn="l">
              <a:lnSpc>
                <a:spcPct val="120000"/>
              </a:lnSpc>
              <a:spcBef>
                <a:spcPts val="370"/>
              </a:spcBef>
              <a:spcAft>
                <a:spcPts val="0"/>
              </a:spcAft>
              <a:buSzPts val="2000"/>
              <a:buFont typeface="Noto Sans Symbols"/>
              <a:buChar char="⚫"/>
            </a:pPr>
            <a:r>
              <a:rPr lang="en-US" sz="2000">
                <a:latin typeface="Times New Roman"/>
                <a:ea typeface="Times New Roman"/>
                <a:cs typeface="Times New Roman"/>
                <a:sym typeface="Times New Roman"/>
              </a:rPr>
              <a:t>gold +1000, death -1000</a:t>
            </a:r>
            <a:endParaRPr/>
          </a:p>
          <a:p>
            <a:pPr indent="-182880" lvl="1" marL="548640" rtl="0" algn="l">
              <a:lnSpc>
                <a:spcPct val="120000"/>
              </a:lnSpc>
              <a:spcBef>
                <a:spcPts val="370"/>
              </a:spcBef>
              <a:spcAft>
                <a:spcPts val="0"/>
              </a:spcAft>
              <a:buSzPts val="2000"/>
              <a:buFont typeface="Noto Sans Symbols"/>
              <a:buChar char="⚫"/>
            </a:pPr>
            <a:r>
              <a:rPr lang="en-US" sz="2000">
                <a:latin typeface="Times New Roman"/>
                <a:ea typeface="Times New Roman"/>
                <a:cs typeface="Times New Roman"/>
                <a:sym typeface="Times New Roman"/>
              </a:rPr>
              <a:t>-1 per step, -10 for using the arrow</a:t>
            </a:r>
            <a:endParaRPr/>
          </a:p>
          <a:p>
            <a:pPr indent="-274320" lvl="0" marL="274320" rtl="0" algn="l">
              <a:lnSpc>
                <a:spcPct val="120000"/>
              </a:lnSpc>
              <a:spcBef>
                <a:spcPts val="580"/>
              </a:spcBef>
              <a:spcAft>
                <a:spcPts val="0"/>
              </a:spcAft>
              <a:buSzPts val="2000"/>
              <a:buFont typeface="Noto Sans Symbols"/>
              <a:buChar char="⚫"/>
            </a:pPr>
            <a:r>
              <a:rPr lang="en-US">
                <a:solidFill>
                  <a:schemeClr val="accent2"/>
                </a:solidFill>
                <a:latin typeface="Times New Roman"/>
                <a:ea typeface="Times New Roman"/>
                <a:cs typeface="Times New Roman"/>
                <a:sym typeface="Times New Roman"/>
              </a:rPr>
              <a:t>Environment</a:t>
            </a:r>
            <a:endParaRPr>
              <a:latin typeface="Times New Roman"/>
              <a:ea typeface="Times New Roman"/>
              <a:cs typeface="Times New Roman"/>
              <a:sym typeface="Times New Roman"/>
            </a:endParaRPr>
          </a:p>
          <a:p>
            <a:pPr indent="-182880" lvl="1" marL="548640" rtl="0" algn="l">
              <a:lnSpc>
                <a:spcPct val="120000"/>
              </a:lnSpc>
              <a:spcBef>
                <a:spcPts val="370"/>
              </a:spcBef>
              <a:spcAft>
                <a:spcPts val="0"/>
              </a:spcAft>
              <a:buSzPts val="2000"/>
              <a:buFont typeface="Noto Sans Symbols"/>
              <a:buChar char="⚫"/>
            </a:pPr>
            <a:r>
              <a:rPr lang="en-US" sz="2000">
                <a:latin typeface="Times New Roman"/>
                <a:ea typeface="Times New Roman"/>
                <a:cs typeface="Times New Roman"/>
                <a:sym typeface="Times New Roman"/>
              </a:rPr>
              <a:t>Squares adjacent to wumpus are smelly</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Squares adjacent to pit are breezy</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Glitter iff gold is in the same square</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Shooting kills wumpus if you are facing it</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Shooting uses up the only arrow</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Grabbing picks up gold if in same square</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Releasing drops the gold in same square</a:t>
            </a:r>
            <a:endParaRPr/>
          </a:p>
          <a:p>
            <a:pPr indent="-182880" lvl="1" marL="548640" rtl="0" algn="l">
              <a:lnSpc>
                <a:spcPct val="120000"/>
              </a:lnSpc>
              <a:spcBef>
                <a:spcPts val="370"/>
              </a:spcBef>
              <a:spcAft>
                <a:spcPts val="0"/>
              </a:spcAft>
              <a:buSzPts val="2000"/>
              <a:buNone/>
            </a:pPr>
            <a:r>
              <a:rPr lang="en-US" sz="2000">
                <a:solidFill>
                  <a:schemeClr val="accent2"/>
                </a:solidFill>
                <a:latin typeface="Times New Roman"/>
                <a:ea typeface="Times New Roman"/>
                <a:cs typeface="Times New Roman"/>
                <a:sym typeface="Times New Roman"/>
              </a:rPr>
              <a:t>Sensors:</a:t>
            </a:r>
            <a:r>
              <a:rPr lang="en-US" sz="2000">
                <a:latin typeface="Times New Roman"/>
                <a:ea typeface="Times New Roman"/>
                <a:cs typeface="Times New Roman"/>
                <a:sym typeface="Times New Roman"/>
              </a:rPr>
              <a:t> Stench, Breeze, Glitter, Bump, Scream</a:t>
            </a:r>
            <a:br>
              <a:rPr lang="en-US" sz="2000">
                <a:latin typeface="Times New Roman"/>
                <a:ea typeface="Times New Roman"/>
                <a:cs typeface="Times New Roman"/>
                <a:sym typeface="Times New Roman"/>
              </a:rPr>
            </a:br>
            <a:r>
              <a:rPr lang="en-US" sz="2000">
                <a:solidFill>
                  <a:schemeClr val="accent2"/>
                </a:solidFill>
                <a:latin typeface="Times New Roman"/>
                <a:ea typeface="Times New Roman"/>
                <a:cs typeface="Times New Roman"/>
                <a:sym typeface="Times New Roman"/>
              </a:rPr>
              <a:t>Actuators:</a:t>
            </a:r>
            <a:r>
              <a:rPr lang="en-US" sz="2000">
                <a:latin typeface="Times New Roman"/>
                <a:ea typeface="Times New Roman"/>
                <a:cs typeface="Times New Roman"/>
                <a:sym typeface="Times New Roman"/>
              </a:rPr>
              <a:t> Left turn, Right turn, Forward, Grab, Release, Shoot</a:t>
            </a:r>
            <a:endParaRPr sz="2000"/>
          </a:p>
        </p:txBody>
      </p:sp>
      <p:pic>
        <p:nvPicPr>
          <p:cNvPr descr="wumpus-world" id="202" name="Google Shape;202;p9"/>
          <p:cNvPicPr preferRelativeResize="0"/>
          <p:nvPr/>
        </p:nvPicPr>
        <p:blipFill rotWithShape="1">
          <a:blip r:embed="rId3">
            <a:alphaModFix/>
          </a:blip>
          <a:srcRect b="0" l="0" r="0" t="0"/>
          <a:stretch/>
        </p:blipFill>
        <p:spPr>
          <a:xfrm>
            <a:off x="7239001" y="2057401"/>
            <a:ext cx="2771775" cy="2714625"/>
          </a:xfrm>
          <a:prstGeom prst="rect">
            <a:avLst/>
          </a:prstGeom>
          <a:noFill/>
          <a:ln>
            <a:noFill/>
          </a:ln>
        </p:spPr>
      </p:pic>
      <p:sp>
        <p:nvSpPr>
          <p:cNvPr id="203" name="Google Shape;203;p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204" name="Google Shape;204;p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205" name="Google Shape;205;p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06" name="Google Shape;206;p9"/>
          <p:cNvPicPr preferRelativeResize="0"/>
          <p:nvPr/>
        </p:nvPicPr>
        <p:blipFill rotWithShape="1">
          <a:blip r:embed="rId4">
            <a:alphaModFix/>
          </a:blip>
          <a:srcRect b="0" l="0" r="0" t="0"/>
          <a:stretch/>
        </p:blipFill>
        <p:spPr>
          <a:xfrm>
            <a:off x="301420" y="286603"/>
            <a:ext cx="1269598" cy="120010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90"/>
          <p:cNvSpPr txBox="1"/>
          <p:nvPr>
            <p:ph type="title"/>
          </p:nvPr>
        </p:nvSpPr>
        <p:spPr>
          <a:xfrm>
            <a:off x="1905000" y="228600"/>
            <a:ext cx="8153400" cy="990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85000"/>
              </a:lnSpc>
              <a:spcBef>
                <a:spcPts val="0"/>
              </a:spcBef>
              <a:spcAft>
                <a:spcPts val="0"/>
              </a:spcAft>
              <a:buClr>
                <a:schemeClr val="dk1"/>
              </a:buClr>
              <a:buSzPct val="100000"/>
              <a:buFont typeface="Times New Roman"/>
              <a:buNone/>
            </a:pPr>
            <a:r>
              <a:rPr b="1" lang="en-US" sz="4400">
                <a:solidFill>
                  <a:schemeClr val="dk1"/>
                </a:solidFill>
                <a:latin typeface="Times New Roman"/>
                <a:ea typeface="Times New Roman"/>
                <a:cs typeface="Times New Roman"/>
                <a:sym typeface="Times New Roman"/>
              </a:rPr>
              <a:t>Backward planning</a:t>
            </a:r>
            <a:br>
              <a:rPr b="1" lang="en-US" sz="3600">
                <a:latin typeface="Times New Roman"/>
                <a:ea typeface="Times New Roman"/>
                <a:cs typeface="Times New Roman"/>
                <a:sym typeface="Times New Roman"/>
              </a:rPr>
            </a:br>
            <a:endParaRPr sz="3600"/>
          </a:p>
        </p:txBody>
      </p:sp>
      <p:sp>
        <p:nvSpPr>
          <p:cNvPr id="1075" name="Google Shape;1075;p90"/>
          <p:cNvSpPr txBox="1"/>
          <p:nvPr/>
        </p:nvSpPr>
        <p:spPr>
          <a:xfrm>
            <a:off x="1981201" y="1676400"/>
            <a:ext cx="8348700" cy="37992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Start</a:t>
            </a:r>
            <a:r>
              <a:rPr b="0" i="0" lang="en-US" sz="2400" u="none" cap="none" strike="noStrike">
                <a:solidFill>
                  <a:schemeClr val="dk1"/>
                </a:solidFill>
                <a:latin typeface="Times New Roman"/>
                <a:ea typeface="Times New Roman"/>
                <a:cs typeface="Times New Roman"/>
                <a:sym typeface="Times New Roman"/>
              </a:rPr>
              <a:t> with a given </a:t>
            </a:r>
            <a:r>
              <a:rPr b="1" i="0" lang="en-US" sz="2400" u="none" cap="none" strike="noStrike">
                <a:solidFill>
                  <a:schemeClr val="dk1"/>
                </a:solidFill>
                <a:latin typeface="Times New Roman"/>
                <a:ea typeface="Times New Roman"/>
                <a:cs typeface="Times New Roman"/>
                <a:sym typeface="Times New Roman"/>
              </a:rPr>
              <a:t>goal state description</a:t>
            </a:r>
            <a:r>
              <a:rPr b="0" i="0" lang="en-US" sz="24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Check unsatisfied (pre)conditions</a:t>
            </a:r>
            <a:r>
              <a:rPr b="0" i="0" lang="en-US" sz="2400" u="none" cap="none" strike="noStrike">
                <a:solidFill>
                  <a:schemeClr val="dk1"/>
                </a:solidFill>
                <a:latin typeface="Times New Roman"/>
                <a:ea typeface="Times New Roman"/>
                <a:cs typeface="Times New Roman"/>
                <a:sym typeface="Times New Roman"/>
              </a:rPr>
              <a:t> of the goal description.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Select and apply actions</a:t>
            </a:r>
            <a:r>
              <a:rPr b="0" i="0" lang="en-US" sz="2400" u="none" cap="none" strike="noStrike">
                <a:solidFill>
                  <a:schemeClr val="dk1"/>
                </a:solidFill>
                <a:latin typeface="Times New Roman"/>
                <a:ea typeface="Times New Roman"/>
                <a:cs typeface="Times New Roman"/>
                <a:sym typeface="Times New Roman"/>
              </a:rPr>
              <a:t> which have those conditions as effects.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Proceed</a:t>
            </a:r>
            <a:r>
              <a:rPr b="0" i="0" lang="en-US" sz="2400" u="none" cap="none" strike="noStrike">
                <a:solidFill>
                  <a:schemeClr val="dk1"/>
                </a:solidFill>
                <a:latin typeface="Times New Roman"/>
                <a:ea typeface="Times New Roman"/>
                <a:cs typeface="Times New Roman"/>
                <a:sym typeface="Times New Roman"/>
              </a:rPr>
              <a:t> in the same way </a:t>
            </a:r>
            <a:r>
              <a:rPr b="1" i="0" lang="en-US" sz="2400" u="none" cap="none" strike="noStrike">
                <a:solidFill>
                  <a:schemeClr val="dk1"/>
                </a:solidFill>
                <a:latin typeface="Times New Roman"/>
                <a:ea typeface="Times New Roman"/>
                <a:cs typeface="Times New Roman"/>
                <a:sym typeface="Times New Roman"/>
              </a:rPr>
              <a:t>backwards</a:t>
            </a:r>
            <a:r>
              <a:rPr b="0" i="0" lang="en-US" sz="2400" u="none" cap="none" strike="noStrike">
                <a:solidFill>
                  <a:schemeClr val="dk1"/>
                </a:solidFill>
                <a:latin typeface="Times New Roman"/>
                <a:ea typeface="Times New Roman"/>
                <a:cs typeface="Times New Roman"/>
                <a:sym typeface="Times New Roman"/>
              </a:rPr>
              <a:t>, trying to fulfill preconditions of each new action by </a:t>
            </a:r>
            <a:r>
              <a:rPr b="1" i="0" lang="en-US" sz="2400" u="none" cap="none" strike="noStrike">
                <a:solidFill>
                  <a:schemeClr val="dk1"/>
                </a:solidFill>
                <a:latin typeface="Times New Roman"/>
                <a:ea typeface="Times New Roman"/>
                <a:cs typeface="Times New Roman"/>
                <a:sym typeface="Times New Roman"/>
              </a:rPr>
              <a:t>recursively choosing actions </a:t>
            </a:r>
            <a:r>
              <a:rPr b="0" i="0" lang="en-US" sz="2400" u="none" cap="none" strike="noStrike">
                <a:solidFill>
                  <a:schemeClr val="dk1"/>
                </a:solidFill>
                <a:latin typeface="Times New Roman"/>
                <a:ea typeface="Times New Roman"/>
                <a:cs typeface="Times New Roman"/>
                <a:sym typeface="Times New Roman"/>
              </a:rPr>
              <a:t>which achieve those preconditions.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70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Stop</a:t>
            </a:r>
            <a:r>
              <a:rPr b="0" i="0" lang="en-US" sz="2400" u="none" cap="none" strike="noStrike">
                <a:solidFill>
                  <a:schemeClr val="dk1"/>
                </a:solidFill>
                <a:latin typeface="Times New Roman"/>
                <a:ea typeface="Times New Roman"/>
                <a:cs typeface="Times New Roman"/>
                <a:sym typeface="Times New Roman"/>
              </a:rPr>
              <a:t> when the </a:t>
            </a:r>
            <a:r>
              <a:rPr b="1" i="0" lang="en-US" sz="2400" u="none" cap="none" strike="noStrike">
                <a:solidFill>
                  <a:schemeClr val="dk1"/>
                </a:solidFill>
                <a:latin typeface="Times New Roman"/>
                <a:ea typeface="Times New Roman"/>
                <a:cs typeface="Times New Roman"/>
                <a:sym typeface="Times New Roman"/>
              </a:rPr>
              <a:t>precondition is part of the </a:t>
            </a:r>
            <a:r>
              <a:rPr b="1" lang="en-US" sz="2400">
                <a:solidFill>
                  <a:schemeClr val="dk1"/>
                </a:solidFill>
                <a:latin typeface="Times New Roman"/>
                <a:ea typeface="Times New Roman"/>
                <a:cs typeface="Times New Roman"/>
                <a:sym typeface="Times New Roman"/>
              </a:rPr>
              <a:t>initial</a:t>
            </a:r>
            <a:r>
              <a:rPr b="1" i="0" lang="en-US" sz="2400" u="none" cap="none" strike="noStrike">
                <a:solidFill>
                  <a:schemeClr val="dk1"/>
                </a:solidFill>
                <a:latin typeface="Times New Roman"/>
                <a:ea typeface="Times New Roman"/>
                <a:cs typeface="Times New Roman"/>
                <a:sym typeface="Times New Roman"/>
              </a:rPr>
              <a:t> state</a:t>
            </a:r>
            <a:r>
              <a:rPr b="0" i="0" lang="en-US" sz="2400" u="none" cap="none" strike="noStrike">
                <a:solidFill>
                  <a:schemeClr val="dk1"/>
                </a:solidFill>
                <a:latin typeface="Times New Roman"/>
                <a:ea typeface="Times New Roman"/>
                <a:cs typeface="Times New Roman"/>
                <a:sym typeface="Times New Roman"/>
              </a:rPr>
              <a:t>, and thus a sequence of actions is found leading from the initial state to the goal state</a:t>
            </a:r>
            <a:r>
              <a:rPr b="0" i="0" lang="en-US" sz="28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sp>
        <p:nvSpPr>
          <p:cNvPr id="1076" name="Google Shape;1076;p9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77" name="Google Shape;1077;p9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78" name="Google Shape;1078;p9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79" name="Google Shape;1079;p90"/>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91"/>
          <p:cNvSpPr txBox="1"/>
          <p:nvPr>
            <p:ph type="title"/>
          </p:nvPr>
        </p:nvSpPr>
        <p:spPr>
          <a:xfrm>
            <a:off x="1066805" y="286603"/>
            <a:ext cx="10058400" cy="1450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imes New Roman"/>
              <a:buNone/>
            </a:pPr>
            <a:r>
              <a:rPr b="1" lang="en-US" sz="4400">
                <a:solidFill>
                  <a:schemeClr val="dk1"/>
                </a:solidFill>
              </a:rPr>
              <a:t>Goal Stack Planning</a:t>
            </a:r>
            <a:endParaRPr b="1" sz="4400">
              <a:solidFill>
                <a:schemeClr val="dk1"/>
              </a:solidFill>
            </a:endParaRPr>
          </a:p>
        </p:txBody>
      </p:sp>
      <p:sp>
        <p:nvSpPr>
          <p:cNvPr id="1086" name="Google Shape;1086;p91"/>
          <p:cNvSpPr txBox="1"/>
          <p:nvPr>
            <p:ph idx="1" type="body"/>
          </p:nvPr>
        </p:nvSpPr>
        <p:spPr>
          <a:xfrm>
            <a:off x="1097280" y="1845734"/>
            <a:ext cx="10058400" cy="4023360"/>
          </a:xfrm>
          <a:prstGeom prst="rect">
            <a:avLst/>
          </a:prstGeom>
          <a:noFill/>
          <a:ln>
            <a:noFill/>
          </a:ln>
        </p:spPr>
        <p:txBody>
          <a:bodyPr anchorCtr="0" anchor="t" bIns="45700" lIns="91425" spcFirstLastPara="1" rIns="91425" wrap="square" tIns="45700">
            <a:noAutofit/>
          </a:bodyPr>
          <a:lstStyle/>
          <a:p>
            <a:pPr indent="-431800" lvl="0" marL="457200" rtl="0" algn="l">
              <a:lnSpc>
                <a:spcPct val="100000"/>
              </a:lnSpc>
              <a:spcBef>
                <a:spcPts val="640"/>
              </a:spcBef>
              <a:spcAft>
                <a:spcPts val="0"/>
              </a:spcAft>
              <a:buClr>
                <a:schemeClr val="dk1"/>
              </a:buClr>
              <a:buSzPts val="3200"/>
              <a:buFont typeface="Calibri"/>
              <a:buChar char="●"/>
            </a:pPr>
            <a:r>
              <a:rPr lang="en-US" sz="3200">
                <a:solidFill>
                  <a:schemeClr val="dk1"/>
                </a:solidFill>
                <a:latin typeface="Times New Roman"/>
                <a:ea typeface="Times New Roman"/>
                <a:cs typeface="Times New Roman"/>
                <a:sym typeface="Times New Roman"/>
              </a:rPr>
              <a:t> Problem-solving is searching and moving through a state space.</a:t>
            </a:r>
            <a:endParaRPr sz="3200">
              <a:solidFill>
                <a:schemeClr val="dk1"/>
              </a:solidFill>
              <a:latin typeface="Times New Roman"/>
              <a:ea typeface="Times New Roman"/>
              <a:cs typeface="Times New Roman"/>
              <a:sym typeface="Times New Roman"/>
            </a:endParaRPr>
          </a:p>
          <a:p>
            <a:pPr indent="-431800" lvl="0" marL="457200" rtl="0" algn="l">
              <a:lnSpc>
                <a:spcPct val="100000"/>
              </a:lnSpc>
              <a:spcBef>
                <a:spcPts val="0"/>
              </a:spcBef>
              <a:spcAft>
                <a:spcPts val="0"/>
              </a:spcAft>
              <a:buClr>
                <a:schemeClr val="dk1"/>
              </a:buClr>
              <a:buSzPts val="3200"/>
              <a:buFont typeface="Calibri"/>
              <a:buChar char="●"/>
            </a:pPr>
            <a:r>
              <a:rPr lang="en-US" sz="3200">
                <a:solidFill>
                  <a:schemeClr val="dk1"/>
                </a:solidFill>
                <a:latin typeface="Times New Roman"/>
                <a:ea typeface="Times New Roman"/>
                <a:cs typeface="Times New Roman"/>
                <a:sym typeface="Times New Roman"/>
              </a:rPr>
              <a:t> Planning is searching for successful paths through a state space</a:t>
            </a:r>
            <a:endParaRPr sz="3200">
              <a:solidFill>
                <a:schemeClr val="dk1"/>
              </a:solidFill>
              <a:latin typeface="Times New Roman"/>
              <a:ea typeface="Times New Roman"/>
              <a:cs typeface="Times New Roman"/>
              <a:sym typeface="Times New Roman"/>
            </a:endParaRPr>
          </a:p>
          <a:p>
            <a:pPr indent="-342900" lvl="0" marL="368300" rtl="0" algn="l">
              <a:lnSpc>
                <a:spcPct val="90000"/>
              </a:lnSpc>
              <a:spcBef>
                <a:spcPts val="640"/>
              </a:spcBef>
              <a:spcAft>
                <a:spcPts val="0"/>
              </a:spcAft>
              <a:buSzPts val="3200"/>
              <a:buFont typeface="Noto Sans Symbols"/>
              <a:buChar char="✔"/>
            </a:pPr>
            <a:r>
              <a:rPr lang="en-US">
                <a:solidFill>
                  <a:schemeClr val="dk1"/>
                </a:solidFill>
                <a:latin typeface="Times New Roman"/>
                <a:ea typeface="Times New Roman"/>
                <a:cs typeface="Times New Roman"/>
                <a:sym typeface="Times New Roman"/>
              </a:rPr>
              <a:t>Planning = problem solving in advance.</a:t>
            </a:r>
            <a:endParaRPr>
              <a:solidFill>
                <a:schemeClr val="dk1"/>
              </a:solidFill>
              <a:latin typeface="Times New Roman"/>
              <a:ea typeface="Times New Roman"/>
              <a:cs typeface="Times New Roman"/>
              <a:sym typeface="Times New Roman"/>
            </a:endParaRPr>
          </a:p>
          <a:p>
            <a:pPr indent="-342900" lvl="0" marL="368300" rtl="0" algn="l">
              <a:lnSpc>
                <a:spcPct val="90000"/>
              </a:lnSpc>
              <a:spcBef>
                <a:spcPts val="640"/>
              </a:spcBef>
              <a:spcAft>
                <a:spcPts val="0"/>
              </a:spcAft>
              <a:buSzPts val="3200"/>
              <a:buFont typeface="Noto Sans Symbols"/>
              <a:buChar char="✔"/>
            </a:pPr>
            <a:r>
              <a:rPr lang="en-US">
                <a:solidFill>
                  <a:schemeClr val="dk1"/>
                </a:solidFill>
                <a:latin typeface="Times New Roman"/>
                <a:ea typeface="Times New Roman"/>
                <a:cs typeface="Times New Roman"/>
                <a:sym typeface="Times New Roman"/>
              </a:rPr>
              <a:t>Planning is important if solutions cannot be undone.</a:t>
            </a:r>
            <a:endParaRPr>
              <a:solidFill>
                <a:schemeClr val="dk1"/>
              </a:solidFill>
              <a:latin typeface="Times New Roman"/>
              <a:ea typeface="Times New Roman"/>
              <a:cs typeface="Times New Roman"/>
              <a:sym typeface="Times New Roman"/>
            </a:endParaRPr>
          </a:p>
          <a:p>
            <a:pPr indent="-342900" lvl="0" marL="368300" rtl="0" algn="l">
              <a:lnSpc>
                <a:spcPct val="90000"/>
              </a:lnSpc>
              <a:spcBef>
                <a:spcPts val="640"/>
              </a:spcBef>
              <a:spcAft>
                <a:spcPts val="0"/>
              </a:spcAft>
              <a:buSzPts val="3200"/>
              <a:buFont typeface="Noto Sans Symbols"/>
              <a:buChar char="✔"/>
            </a:pPr>
            <a:r>
              <a:rPr lang="en-US">
                <a:solidFill>
                  <a:schemeClr val="dk1"/>
                </a:solidFill>
                <a:latin typeface="Times New Roman"/>
                <a:ea typeface="Times New Roman"/>
                <a:cs typeface="Times New Roman"/>
                <a:sym typeface="Times New Roman"/>
              </a:rPr>
              <a:t> If the universe is not predictable, then a plan can fail dynamic plan revision.</a:t>
            </a:r>
            <a:endParaRPr>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1100"/>
              <a:buNone/>
            </a:pPr>
            <a:r>
              <a:t/>
            </a:r>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Calibri"/>
              <a:ea typeface="Calibri"/>
              <a:cs typeface="Calibri"/>
              <a:sym typeface="Calibri"/>
            </a:endParaRPr>
          </a:p>
        </p:txBody>
      </p:sp>
      <p:sp>
        <p:nvSpPr>
          <p:cNvPr id="1087" name="Google Shape;1087;p91"/>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92"/>
          <p:cNvSpPr txBox="1"/>
          <p:nvPr>
            <p:ph type="title"/>
          </p:nvPr>
        </p:nvSpPr>
        <p:spPr>
          <a:xfrm>
            <a:off x="1097280" y="556846"/>
            <a:ext cx="10058400" cy="795483"/>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Goal Stack planning</a:t>
            </a:r>
            <a:endParaRPr/>
          </a:p>
        </p:txBody>
      </p:sp>
      <p:sp>
        <p:nvSpPr>
          <p:cNvPr id="1093" name="Google Shape;1093;p92"/>
          <p:cNvSpPr txBox="1"/>
          <p:nvPr>
            <p:ph idx="1" type="body"/>
          </p:nvPr>
        </p:nvSpPr>
        <p:spPr>
          <a:xfrm>
            <a:off x="1710064" y="1432655"/>
            <a:ext cx="4416416" cy="4023360"/>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000"/>
              <a:buChar char=" "/>
            </a:pPr>
            <a:r>
              <a:rPr lang="en-US">
                <a:solidFill>
                  <a:schemeClr val="dk1"/>
                </a:solidFill>
                <a:latin typeface="Times New Roman"/>
                <a:ea typeface="Times New Roman"/>
                <a:cs typeface="Times New Roman"/>
                <a:sym typeface="Times New Roman"/>
              </a:rPr>
              <a:t>Π:= φ // plan is initially empty</a:t>
            </a:r>
            <a:endParaRPr/>
          </a:p>
          <a:p>
            <a:pPr indent="-91440" lvl="0" marL="91440" rtl="0" algn="l">
              <a:lnSpc>
                <a:spcPct val="90000"/>
              </a:lnSpc>
              <a:spcBef>
                <a:spcPts val="1400"/>
              </a:spcBef>
              <a:spcAft>
                <a:spcPts val="0"/>
              </a:spcAft>
              <a:buSzPts val="2000"/>
              <a:buChar char=" "/>
            </a:pPr>
            <a:r>
              <a:rPr i="1" lang="en-US">
                <a:solidFill>
                  <a:schemeClr val="dk1"/>
                </a:solidFill>
                <a:latin typeface="Times New Roman"/>
                <a:ea typeface="Times New Roman"/>
                <a:cs typeface="Times New Roman"/>
                <a:sym typeface="Times New Roman"/>
              </a:rPr>
              <a:t>C</a:t>
            </a:r>
            <a:r>
              <a:rPr lang="en-US">
                <a:solidFill>
                  <a:schemeClr val="dk1"/>
                </a:solidFill>
                <a:latin typeface="Times New Roman"/>
                <a:ea typeface="Times New Roman"/>
                <a:cs typeface="Times New Roman"/>
                <a:sym typeface="Times New Roman"/>
              </a:rPr>
              <a:t>:= start state // </a:t>
            </a:r>
            <a:r>
              <a:rPr i="1" lang="en-US">
                <a:solidFill>
                  <a:schemeClr val="dk1"/>
                </a:solidFill>
                <a:latin typeface="Times New Roman"/>
                <a:ea typeface="Times New Roman"/>
                <a:cs typeface="Times New Roman"/>
                <a:sym typeface="Times New Roman"/>
              </a:rPr>
              <a:t>C </a:t>
            </a:r>
            <a:r>
              <a:rPr lang="en-US">
                <a:solidFill>
                  <a:schemeClr val="dk1"/>
                </a:solidFill>
                <a:latin typeface="Times New Roman"/>
                <a:ea typeface="Times New Roman"/>
                <a:cs typeface="Times New Roman"/>
                <a:sym typeface="Times New Roman"/>
              </a:rPr>
              <a:t>is the current state</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Push the goal state on the stack </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Push all its subgoals on the stack (in any order)</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Repeat until the stack is empty: </a:t>
            </a:r>
            <a:endParaRPr/>
          </a:p>
          <a:p>
            <a:pPr indent="-91440" lvl="0" marL="91440" rtl="0" algn="l">
              <a:lnSpc>
                <a:spcPct val="90000"/>
              </a:lnSpc>
              <a:spcBef>
                <a:spcPts val="1400"/>
              </a:spcBef>
              <a:spcAft>
                <a:spcPts val="0"/>
              </a:spcAft>
              <a:buSzPts val="2000"/>
              <a:buChar char=" "/>
            </a:pPr>
            <a:r>
              <a:rPr i="1" lang="en-US">
                <a:solidFill>
                  <a:schemeClr val="dk1"/>
                </a:solidFill>
                <a:latin typeface="Times New Roman"/>
                <a:ea typeface="Times New Roman"/>
                <a:cs typeface="Times New Roman"/>
                <a:sym typeface="Times New Roman"/>
              </a:rPr>
              <a:t>X:= Pop the top of the stack</a:t>
            </a:r>
            <a:endParaRPr>
              <a:solidFill>
                <a:schemeClr val="dk1"/>
              </a:solidFill>
              <a:latin typeface="Times New Roman"/>
              <a:ea typeface="Times New Roman"/>
              <a:cs typeface="Times New Roman"/>
              <a:sym typeface="Times New Roman"/>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IF X is a compound goal THEN</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push its subgoals which are unsatisfied in </a:t>
            </a:r>
            <a:r>
              <a:rPr i="1" lang="en-US">
                <a:solidFill>
                  <a:schemeClr val="dk1"/>
                </a:solidFill>
                <a:latin typeface="Times New Roman"/>
                <a:ea typeface="Times New Roman"/>
                <a:cs typeface="Times New Roman"/>
                <a:sym typeface="Times New Roman"/>
              </a:rPr>
              <a:t>C </a:t>
            </a:r>
            <a:r>
              <a:rPr lang="en-US">
                <a:solidFill>
                  <a:schemeClr val="dk1"/>
                </a:solidFill>
                <a:latin typeface="Times New Roman"/>
                <a:ea typeface="Times New Roman"/>
                <a:cs typeface="Times New Roman"/>
                <a:sym typeface="Times New Roman"/>
              </a:rPr>
              <a:t>on the stack</a:t>
            </a:r>
            <a:endParaRPr/>
          </a:p>
          <a:p>
            <a:pPr indent="-91440" lvl="0" marL="91440" rtl="0" algn="l">
              <a:lnSpc>
                <a:spcPct val="90000"/>
              </a:lnSpc>
              <a:spcBef>
                <a:spcPts val="1400"/>
              </a:spcBef>
              <a:spcAft>
                <a:spcPts val="0"/>
              </a:spcAft>
              <a:buSzPts val="2000"/>
              <a:buChar char=" "/>
            </a:pPr>
            <a:r>
              <a:rPr lang="en-US">
                <a:solidFill>
                  <a:schemeClr val="dk1"/>
                </a:solidFill>
                <a:latin typeface="Times New Roman"/>
                <a:ea typeface="Times New Roman"/>
                <a:cs typeface="Times New Roman"/>
                <a:sym typeface="Times New Roman"/>
              </a:rPr>
              <a:t>ELSE IF </a:t>
            </a:r>
            <a:r>
              <a:rPr i="1" lang="en-US">
                <a:solidFill>
                  <a:schemeClr val="dk1"/>
                </a:solidFill>
                <a:latin typeface="Times New Roman"/>
                <a:ea typeface="Times New Roman"/>
                <a:cs typeface="Times New Roman"/>
                <a:sym typeface="Times New Roman"/>
              </a:rPr>
              <a:t>X </a:t>
            </a:r>
            <a:r>
              <a:rPr lang="en-US">
                <a:solidFill>
                  <a:schemeClr val="dk1"/>
                </a:solidFill>
                <a:latin typeface="Times New Roman"/>
                <a:ea typeface="Times New Roman"/>
                <a:cs typeface="Times New Roman"/>
                <a:sym typeface="Times New Roman"/>
              </a:rPr>
              <a:t>a single goal FALSE in </a:t>
            </a:r>
            <a:r>
              <a:rPr i="1" lang="en-US">
                <a:solidFill>
                  <a:schemeClr val="dk1"/>
                </a:solidFill>
                <a:latin typeface="Times New Roman"/>
                <a:ea typeface="Times New Roman"/>
                <a:cs typeface="Times New Roman"/>
                <a:sym typeface="Times New Roman"/>
              </a:rPr>
              <a:t>C </a:t>
            </a:r>
            <a:r>
              <a:rPr lang="en-US">
                <a:solidFill>
                  <a:schemeClr val="dk1"/>
                </a:solidFill>
                <a:latin typeface="Times New Roman"/>
                <a:ea typeface="Times New Roman"/>
                <a:cs typeface="Times New Roman"/>
                <a:sym typeface="Times New Roman"/>
              </a:rPr>
              <a:t>THEN</a:t>
            </a:r>
            <a:endParaRPr>
              <a:solidFill>
                <a:schemeClr val="dk1"/>
              </a:solidFill>
              <a:latin typeface="Times New Roman"/>
              <a:ea typeface="Times New Roman"/>
              <a:cs typeface="Times New Roman"/>
              <a:sym typeface="Times New Roman"/>
            </a:endParaRPr>
          </a:p>
          <a:p>
            <a:pPr indent="0" lvl="0" marL="91440" rtl="0" algn="l">
              <a:lnSpc>
                <a:spcPct val="90000"/>
              </a:lnSpc>
              <a:spcBef>
                <a:spcPts val="1400"/>
              </a:spcBef>
              <a:spcAft>
                <a:spcPts val="0"/>
              </a:spcAft>
              <a:buSzPts val="2000"/>
              <a:buNone/>
            </a:pPr>
            <a:r>
              <a:t/>
            </a:r>
            <a:endParaRPr>
              <a:solidFill>
                <a:schemeClr val="dk1"/>
              </a:solidFill>
              <a:latin typeface="Times New Roman"/>
              <a:ea typeface="Times New Roman"/>
              <a:cs typeface="Times New Roman"/>
              <a:sym typeface="Times New Roman"/>
            </a:endParaRPr>
          </a:p>
        </p:txBody>
      </p:sp>
      <p:sp>
        <p:nvSpPr>
          <p:cNvPr id="1094" name="Google Shape;1094;p9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095" name="Google Shape;1095;p9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096" name="Google Shape;1096;p9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97" name="Google Shape;1097;p92"/>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098" name="Google Shape;1098;p92"/>
          <p:cNvSpPr txBox="1"/>
          <p:nvPr/>
        </p:nvSpPr>
        <p:spPr>
          <a:xfrm>
            <a:off x="6739264" y="1801595"/>
            <a:ext cx="4416416" cy="4023360"/>
          </a:xfrm>
          <a:prstGeom prst="rect">
            <a:avLst/>
          </a:prstGeom>
          <a:noFill/>
          <a:ln>
            <a:noFill/>
          </a:ln>
        </p:spPr>
        <p:txBody>
          <a:bodyPr anchorCtr="0" anchor="t" bIns="45700" lIns="0" spcFirstLastPara="1" rIns="0" wrap="square" tIns="45700">
            <a:noAutofit/>
          </a:bodyPr>
          <a:lstStyle/>
          <a:p>
            <a:pPr indent="-91440" lvl="0" marL="91440" marR="0" rtl="0" algn="l">
              <a:lnSpc>
                <a:spcPct val="90000"/>
              </a:lnSpc>
              <a:spcBef>
                <a:spcPts val="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push an action </a:t>
            </a:r>
            <a:r>
              <a:rPr b="0" i="1" lang="en-US" sz="2000" u="none" cap="none" strike="noStrike">
                <a:solidFill>
                  <a:schemeClr val="dk1"/>
                </a:solidFill>
                <a:latin typeface="Times New Roman"/>
                <a:ea typeface="Times New Roman"/>
                <a:cs typeface="Times New Roman"/>
                <a:sym typeface="Times New Roman"/>
              </a:rPr>
              <a:t>Q </a:t>
            </a:r>
            <a:r>
              <a:rPr b="0" i="0" lang="en-US" sz="2000" u="none" cap="none" strike="noStrike">
                <a:solidFill>
                  <a:schemeClr val="dk1"/>
                </a:solidFill>
                <a:latin typeface="Times New Roman"/>
                <a:ea typeface="Times New Roman"/>
                <a:cs typeface="Times New Roman"/>
                <a:sym typeface="Times New Roman"/>
              </a:rPr>
              <a:t>that satisfies </a:t>
            </a:r>
            <a:r>
              <a:rPr b="0" i="1" lang="en-US" sz="2000" u="none" cap="none" strike="noStrike">
                <a:solidFill>
                  <a:schemeClr val="dk1"/>
                </a:solidFill>
                <a:latin typeface="Times New Roman"/>
                <a:ea typeface="Times New Roman"/>
                <a:cs typeface="Times New Roman"/>
                <a:sym typeface="Times New Roman"/>
              </a:rPr>
              <a:t>X</a:t>
            </a:r>
            <a:endParaRPr b="0" i="0" sz="2000" u="none" cap="none" strike="noStrike">
              <a:solidFill>
                <a:schemeClr val="dk1"/>
              </a:solidFill>
              <a:latin typeface="Times New Roman"/>
              <a:ea typeface="Times New Roman"/>
              <a:cs typeface="Times New Roman"/>
              <a:sym typeface="Times New Roman"/>
            </a:endParaRPr>
          </a:p>
          <a:p>
            <a:pPr indent="-9144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push all preconditions of Q</a:t>
            </a:r>
            <a:endParaRPr b="0" i="0" sz="1400" u="none" cap="none" strike="noStrike">
              <a:solidFill>
                <a:srgbClr val="000000"/>
              </a:solidFill>
              <a:latin typeface="Arial"/>
              <a:ea typeface="Arial"/>
              <a:cs typeface="Arial"/>
              <a:sym typeface="Arial"/>
            </a:endParaRPr>
          </a:p>
          <a:p>
            <a:pPr indent="-9144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ELSE IF </a:t>
            </a:r>
            <a:r>
              <a:rPr b="0" i="1" lang="en-US" sz="2000" u="none" cap="none" strike="noStrike">
                <a:solidFill>
                  <a:schemeClr val="dk1"/>
                </a:solidFill>
                <a:latin typeface="Times New Roman"/>
                <a:ea typeface="Times New Roman"/>
                <a:cs typeface="Times New Roman"/>
                <a:sym typeface="Times New Roman"/>
              </a:rPr>
              <a:t>X </a:t>
            </a:r>
            <a:r>
              <a:rPr b="0" i="0" lang="en-US" sz="2000" u="none" cap="none" strike="noStrike">
                <a:solidFill>
                  <a:schemeClr val="dk1"/>
                </a:solidFill>
                <a:latin typeface="Times New Roman"/>
                <a:ea typeface="Times New Roman"/>
                <a:cs typeface="Times New Roman"/>
                <a:sym typeface="Times New Roman"/>
              </a:rPr>
              <a:t>is an action THEN</a:t>
            </a:r>
            <a:endParaRPr b="0" i="0" sz="1400" u="none" cap="none" strike="noStrike">
              <a:solidFill>
                <a:srgbClr val="000000"/>
              </a:solidFill>
              <a:latin typeface="Arial"/>
              <a:ea typeface="Arial"/>
              <a:cs typeface="Arial"/>
              <a:sym typeface="Arial"/>
            </a:endParaRPr>
          </a:p>
          <a:p>
            <a:pPr indent="-9144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execute </a:t>
            </a:r>
            <a:r>
              <a:rPr b="0" i="1" lang="en-US" sz="2000" u="none" cap="none" strike="noStrike">
                <a:solidFill>
                  <a:schemeClr val="dk1"/>
                </a:solidFill>
                <a:latin typeface="Times New Roman"/>
                <a:ea typeface="Times New Roman"/>
                <a:cs typeface="Times New Roman"/>
                <a:sym typeface="Times New Roman"/>
              </a:rPr>
              <a:t>X </a:t>
            </a:r>
            <a:r>
              <a:rPr b="0" i="0" lang="en-US" sz="2000" u="none" cap="none" strike="noStrike">
                <a:solidFill>
                  <a:schemeClr val="dk1"/>
                </a:solidFill>
                <a:latin typeface="Times New Roman"/>
                <a:ea typeface="Times New Roman"/>
                <a:cs typeface="Times New Roman"/>
                <a:sym typeface="Times New Roman"/>
              </a:rPr>
              <a:t>in current state </a:t>
            </a:r>
            <a:r>
              <a:rPr b="0" i="1" lang="en-US" sz="2000" u="none" cap="none" strike="noStrike">
                <a:solidFill>
                  <a:schemeClr val="dk1"/>
                </a:solidFill>
                <a:latin typeface="Times New Roman"/>
                <a:ea typeface="Times New Roman"/>
                <a:cs typeface="Times New Roman"/>
                <a:sym typeface="Times New Roman"/>
              </a:rPr>
              <a:t>C</a:t>
            </a:r>
            <a:r>
              <a:rPr b="0" i="0" lang="en-US" sz="2000" u="none" cap="none" strike="noStrike">
                <a:solidFill>
                  <a:schemeClr val="dk1"/>
                </a:solidFill>
                <a:latin typeface="Times New Roman"/>
                <a:ea typeface="Times New Roman"/>
                <a:cs typeface="Times New Roman"/>
                <a:sym typeface="Times New Roman"/>
              </a:rPr>
              <a:t>, change the new current state </a:t>
            </a:r>
            <a:r>
              <a:rPr b="0" i="1" lang="en-US" sz="2000" u="none" cap="none" strike="noStrike">
                <a:solidFill>
                  <a:schemeClr val="dk1"/>
                </a:solidFill>
                <a:latin typeface="Times New Roman"/>
                <a:ea typeface="Times New Roman"/>
                <a:cs typeface="Times New Roman"/>
                <a:sym typeface="Times New Roman"/>
              </a:rPr>
              <a:t>C</a:t>
            </a:r>
            <a:endParaRPr b="0" i="0" sz="2000" u="none" cap="none" strike="noStrike">
              <a:solidFill>
                <a:schemeClr val="dk1"/>
              </a:solidFill>
              <a:latin typeface="Times New Roman"/>
              <a:ea typeface="Times New Roman"/>
              <a:cs typeface="Times New Roman"/>
              <a:sym typeface="Times New Roman"/>
            </a:endParaRPr>
          </a:p>
          <a:p>
            <a:pPr indent="-9144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using the action’s effects, add </a:t>
            </a:r>
            <a:r>
              <a:rPr b="0" i="1" lang="en-US" sz="2000" u="none" cap="none" strike="noStrike">
                <a:solidFill>
                  <a:schemeClr val="dk1"/>
                </a:solidFill>
                <a:latin typeface="Times New Roman"/>
                <a:ea typeface="Times New Roman"/>
                <a:cs typeface="Times New Roman"/>
                <a:sym typeface="Times New Roman"/>
              </a:rPr>
              <a:t>X </a:t>
            </a:r>
            <a:r>
              <a:rPr b="0" i="0" lang="en-US" sz="2000" u="none" cap="none" strike="noStrike">
                <a:solidFill>
                  <a:schemeClr val="dk1"/>
                </a:solidFill>
                <a:latin typeface="Times New Roman"/>
                <a:ea typeface="Times New Roman"/>
                <a:cs typeface="Times New Roman"/>
                <a:sym typeface="Times New Roman"/>
              </a:rPr>
              <a:t>to plan </a:t>
            </a:r>
            <a:endParaRPr b="0" i="0" sz="1400" u="none" cap="none" strike="noStrike">
              <a:solidFill>
                <a:srgbClr val="000000"/>
              </a:solidFill>
              <a:latin typeface="Arial"/>
              <a:ea typeface="Arial"/>
              <a:cs typeface="Arial"/>
              <a:sym typeface="Arial"/>
            </a:endParaRPr>
          </a:p>
          <a:p>
            <a:pPr indent="-91440" lvl="0" marL="91440" marR="0" rtl="0" algn="l">
              <a:lnSpc>
                <a:spcPct val="90000"/>
              </a:lnSpc>
              <a:spcBef>
                <a:spcPts val="1400"/>
              </a:spcBef>
              <a:spcAft>
                <a:spcPts val="0"/>
              </a:spcAft>
              <a:buClr>
                <a:schemeClr val="accent1"/>
              </a:buClr>
              <a:buSzPts val="2000"/>
              <a:buFont typeface="Calibri"/>
              <a:buChar char=" "/>
            </a:pPr>
            <a:r>
              <a:rPr b="0" i="0" lang="en-US" sz="2000" u="none" cap="none" strike="noStrike">
                <a:solidFill>
                  <a:schemeClr val="dk1"/>
                </a:solidFill>
                <a:latin typeface="Times New Roman"/>
                <a:ea typeface="Times New Roman"/>
                <a:cs typeface="Times New Roman"/>
                <a:sym typeface="Times New Roman"/>
              </a:rPr>
              <a:t>ELSE IF </a:t>
            </a:r>
            <a:r>
              <a:rPr b="0" i="1" lang="en-US" sz="2000" u="none" cap="none" strike="noStrike">
                <a:solidFill>
                  <a:schemeClr val="dk1"/>
                </a:solidFill>
                <a:latin typeface="Times New Roman"/>
                <a:ea typeface="Times New Roman"/>
                <a:cs typeface="Times New Roman"/>
                <a:sym typeface="Times New Roman"/>
              </a:rPr>
              <a:t>X </a:t>
            </a:r>
            <a:r>
              <a:rPr b="0" i="0" lang="en-US" sz="2000" u="none" cap="none" strike="noStrike">
                <a:solidFill>
                  <a:schemeClr val="dk1"/>
                </a:solidFill>
                <a:latin typeface="Times New Roman"/>
                <a:ea typeface="Times New Roman"/>
                <a:cs typeface="Times New Roman"/>
                <a:sym typeface="Times New Roman"/>
              </a:rPr>
              <a:t>is a goal which is TRUE in current state </a:t>
            </a:r>
            <a:r>
              <a:rPr b="0" i="1" lang="en-US" sz="2000" u="none" cap="none" strike="noStrike">
                <a:solidFill>
                  <a:schemeClr val="dk1"/>
                </a:solidFill>
                <a:latin typeface="Times New Roman"/>
                <a:ea typeface="Times New Roman"/>
                <a:cs typeface="Times New Roman"/>
                <a:sym typeface="Times New Roman"/>
              </a:rPr>
              <a:t>C </a:t>
            </a:r>
            <a:r>
              <a:rPr b="0" i="0" lang="en-US" sz="2000" u="none" cap="none" strike="noStrike">
                <a:solidFill>
                  <a:schemeClr val="dk1"/>
                </a:solidFill>
                <a:latin typeface="Times New Roman"/>
                <a:ea typeface="Times New Roman"/>
                <a:cs typeface="Times New Roman"/>
                <a:sym typeface="Times New Roman"/>
              </a:rPr>
              <a:t>THEN NOTHING</a:t>
            </a:r>
            <a:endParaRPr b="0" i="0" sz="2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9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Goal Stack Planning algorithm </a:t>
            </a:r>
            <a:br>
              <a:rPr lang="en-US"/>
            </a:br>
            <a:endParaRPr/>
          </a:p>
        </p:txBody>
      </p:sp>
      <p:sp>
        <p:nvSpPr>
          <p:cNvPr id="1104" name="Google Shape;1104;p9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514350" lvl="0" marL="514350" rtl="0" algn="l">
              <a:lnSpc>
                <a:spcPct val="90000"/>
              </a:lnSpc>
              <a:spcBef>
                <a:spcPts val="0"/>
              </a:spcBef>
              <a:spcAft>
                <a:spcPts val="0"/>
              </a:spcAft>
              <a:buSzPts val="2400"/>
              <a:buAutoNum type="arabicPeriod"/>
            </a:pPr>
            <a:r>
              <a:rPr lang="en-US" sz="2400">
                <a:solidFill>
                  <a:schemeClr val="dk1"/>
                </a:solidFill>
              </a:rPr>
              <a:t>Push goal in the stack </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 if top is compound goal, push to stack</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If top is single unsatisfied goal replace it by an action</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Push action precondition</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If top is action then pop</a:t>
            </a:r>
            <a:endParaRPr/>
          </a:p>
          <a:p>
            <a:pPr indent="-91440" lvl="0" marL="91440" rtl="0" algn="l">
              <a:lnSpc>
                <a:spcPct val="90000"/>
              </a:lnSpc>
              <a:spcBef>
                <a:spcPts val="1400"/>
              </a:spcBef>
              <a:spcAft>
                <a:spcPts val="0"/>
              </a:spcAft>
              <a:buSzPts val="2400"/>
              <a:buFont typeface="Noto Sans Symbols"/>
              <a:buChar char="⮚"/>
            </a:pPr>
            <a:r>
              <a:rPr lang="en-US" sz="2400">
                <a:solidFill>
                  <a:schemeClr val="dk1"/>
                </a:solidFill>
              </a:rPr>
              <a:t>If top is satisfied goal then complete</a:t>
            </a:r>
            <a:endParaRPr sz="2400">
              <a:solidFill>
                <a:schemeClr val="dk1"/>
              </a:solidFill>
            </a:endParaRPr>
          </a:p>
        </p:txBody>
      </p:sp>
      <p:sp>
        <p:nvSpPr>
          <p:cNvPr id="1105" name="Google Shape;1105;p9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106" name="Google Shape;1106;p9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107" name="Google Shape;1107;p9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108" name="Google Shape;1108;p93"/>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9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800"/>
              <a:buFont typeface="Times New Roman"/>
              <a:buNone/>
            </a:pPr>
            <a:r>
              <a:rPr b="1" lang="en-US">
                <a:solidFill>
                  <a:schemeClr val="dk1"/>
                </a:solidFill>
              </a:rPr>
              <a:t>Rules</a:t>
            </a:r>
            <a:endParaRPr b="1">
              <a:solidFill>
                <a:schemeClr val="dk1"/>
              </a:solidFill>
            </a:endParaRPr>
          </a:p>
        </p:txBody>
      </p:sp>
      <p:sp>
        <p:nvSpPr>
          <p:cNvPr id="1114" name="Google Shape;1114;p9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US">
                <a:solidFill>
                  <a:schemeClr val="dk1"/>
                </a:solidFill>
              </a:rPr>
              <a:t>R1  : pickup(x)</a:t>
            </a:r>
            <a:endParaRPr/>
          </a:p>
          <a:p>
            <a:pPr indent="0" lvl="0" marL="0" rtl="0" algn="l">
              <a:lnSpc>
                <a:spcPct val="90000"/>
              </a:lnSpc>
              <a:spcBef>
                <a:spcPts val="1400"/>
              </a:spcBef>
              <a:spcAft>
                <a:spcPts val="0"/>
              </a:spcAft>
              <a:buSzPts val="2000"/>
              <a:buNone/>
            </a:pPr>
            <a:r>
              <a:rPr lang="en-US">
                <a:solidFill>
                  <a:schemeClr val="dk1"/>
                </a:solidFill>
              </a:rPr>
              <a:t>            armempty, OnTable(x), clear(x)</a:t>
            </a:r>
            <a:endParaRPr/>
          </a:p>
          <a:p>
            <a:pPr indent="-91440" lvl="0" marL="91440" rtl="0" algn="l">
              <a:lnSpc>
                <a:spcPct val="90000"/>
              </a:lnSpc>
              <a:spcBef>
                <a:spcPts val="1400"/>
              </a:spcBef>
              <a:spcAft>
                <a:spcPts val="0"/>
              </a:spcAft>
              <a:buSzPts val="2000"/>
              <a:buChar char=" "/>
            </a:pPr>
            <a:r>
              <a:rPr lang="en-US">
                <a:solidFill>
                  <a:schemeClr val="dk1"/>
                </a:solidFill>
              </a:rPr>
              <a:t>R2: putdown(x)</a:t>
            </a:r>
            <a:endParaRPr/>
          </a:p>
          <a:p>
            <a:pPr indent="0" lvl="0" marL="0" rtl="0" algn="l">
              <a:lnSpc>
                <a:spcPct val="90000"/>
              </a:lnSpc>
              <a:spcBef>
                <a:spcPts val="1400"/>
              </a:spcBef>
              <a:spcAft>
                <a:spcPts val="0"/>
              </a:spcAft>
              <a:buSzPts val="2000"/>
              <a:buNone/>
            </a:pPr>
            <a:r>
              <a:rPr lang="en-US">
                <a:solidFill>
                  <a:schemeClr val="dk1"/>
                </a:solidFill>
              </a:rPr>
              <a:t>           holding(x)</a:t>
            </a:r>
            <a:endParaRPr/>
          </a:p>
          <a:p>
            <a:pPr indent="-91440" lvl="0" marL="91440" rtl="0" algn="l">
              <a:lnSpc>
                <a:spcPct val="90000"/>
              </a:lnSpc>
              <a:spcBef>
                <a:spcPts val="1400"/>
              </a:spcBef>
              <a:spcAft>
                <a:spcPts val="0"/>
              </a:spcAft>
              <a:buSzPts val="2000"/>
              <a:buChar char=" "/>
            </a:pPr>
            <a:r>
              <a:rPr lang="en-US">
                <a:solidFill>
                  <a:schemeClr val="dk1"/>
                </a:solidFill>
              </a:rPr>
              <a:t>R3:stack(x,y)</a:t>
            </a:r>
            <a:endParaRPr/>
          </a:p>
          <a:p>
            <a:pPr indent="0" lvl="0" marL="0" rtl="0" algn="l">
              <a:lnSpc>
                <a:spcPct val="90000"/>
              </a:lnSpc>
              <a:spcBef>
                <a:spcPts val="1400"/>
              </a:spcBef>
              <a:spcAft>
                <a:spcPts val="0"/>
              </a:spcAft>
              <a:buSzPts val="2000"/>
              <a:buNone/>
            </a:pPr>
            <a:r>
              <a:rPr lang="en-US">
                <a:solidFill>
                  <a:schemeClr val="dk1"/>
                </a:solidFill>
              </a:rPr>
              <a:t>          holding(x)</a:t>
            </a:r>
            <a:endParaRPr/>
          </a:p>
          <a:p>
            <a:pPr indent="0" lvl="0" marL="0" rtl="0" algn="l">
              <a:lnSpc>
                <a:spcPct val="90000"/>
              </a:lnSpc>
              <a:spcBef>
                <a:spcPts val="1400"/>
              </a:spcBef>
              <a:spcAft>
                <a:spcPts val="0"/>
              </a:spcAft>
              <a:buSzPts val="2000"/>
              <a:buNone/>
            </a:pPr>
            <a:r>
              <a:rPr lang="en-US">
                <a:solidFill>
                  <a:schemeClr val="dk1"/>
                </a:solidFill>
              </a:rPr>
              <a:t>          clear(y)</a:t>
            </a:r>
            <a:endParaRPr/>
          </a:p>
          <a:p>
            <a:pPr indent="-91440" lvl="0" marL="91440" rtl="0" algn="l">
              <a:lnSpc>
                <a:spcPct val="90000"/>
              </a:lnSpc>
              <a:spcBef>
                <a:spcPts val="1400"/>
              </a:spcBef>
              <a:spcAft>
                <a:spcPts val="0"/>
              </a:spcAft>
              <a:buSzPts val="2000"/>
              <a:buChar char=" "/>
            </a:pPr>
            <a:r>
              <a:rPr lang="en-US">
                <a:solidFill>
                  <a:schemeClr val="dk1"/>
                </a:solidFill>
              </a:rPr>
              <a:t>R4: unstack(x,y)</a:t>
            </a:r>
            <a:endParaRPr/>
          </a:p>
          <a:p>
            <a:pPr indent="0" lvl="0" marL="0" rtl="0" algn="l">
              <a:lnSpc>
                <a:spcPct val="90000"/>
              </a:lnSpc>
              <a:spcBef>
                <a:spcPts val="1400"/>
              </a:spcBef>
              <a:spcAft>
                <a:spcPts val="0"/>
              </a:spcAft>
              <a:buSzPts val="2000"/>
              <a:buNone/>
            </a:pPr>
            <a:r>
              <a:rPr lang="en-US">
                <a:solidFill>
                  <a:schemeClr val="dk1"/>
                </a:solidFill>
              </a:rPr>
              <a:t>           armempty, on(x,y), clear(x)</a:t>
            </a:r>
            <a:endParaRPr>
              <a:solidFill>
                <a:schemeClr val="dk1"/>
              </a:solidFill>
            </a:endParaRPr>
          </a:p>
        </p:txBody>
      </p:sp>
      <p:sp>
        <p:nvSpPr>
          <p:cNvPr id="1115" name="Google Shape;1115;p9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116" name="Google Shape;1116;p9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117" name="Google Shape;1117;p9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118" name="Google Shape;1118;p94"/>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95"/>
          <p:cNvSpPr txBox="1"/>
          <p:nvPr>
            <p:ph type="title"/>
          </p:nvPr>
        </p:nvSpPr>
        <p:spPr>
          <a:xfrm>
            <a:off x="1097280" y="286603"/>
            <a:ext cx="10058400" cy="145075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imes New Roman"/>
              <a:buNone/>
            </a:pPr>
            <a:r>
              <a:rPr b="1" lang="en-US">
                <a:solidFill>
                  <a:schemeClr val="dk1"/>
                </a:solidFill>
              </a:rPr>
              <a:t>Continued...</a:t>
            </a:r>
            <a:endParaRPr b="1" sz="4400">
              <a:solidFill>
                <a:schemeClr val="dk1"/>
              </a:solidFill>
            </a:endParaRPr>
          </a:p>
        </p:txBody>
      </p:sp>
      <p:sp>
        <p:nvSpPr>
          <p:cNvPr id="1125" name="Google Shape;1125;p95"/>
          <p:cNvSpPr txBox="1"/>
          <p:nvPr>
            <p:ph idx="1" type="body"/>
          </p:nvPr>
        </p:nvSpPr>
        <p:spPr>
          <a:xfrm>
            <a:off x="1097280" y="1845734"/>
            <a:ext cx="10058400" cy="402336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640"/>
              </a:spcBef>
              <a:spcAft>
                <a:spcPts val="0"/>
              </a:spcAft>
              <a:buClr>
                <a:schemeClr val="dk1"/>
              </a:buClr>
              <a:buSzPts val="3200"/>
              <a:buNone/>
            </a:pPr>
            <a:r>
              <a:t/>
            </a:r>
            <a:endParaRPr sz="3200">
              <a:solidFill>
                <a:schemeClr val="dk1"/>
              </a:solidFill>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1100"/>
              <a:buNone/>
            </a:pPr>
            <a:r>
              <a:rPr lang="en-US" sz="3200">
                <a:solidFill>
                  <a:schemeClr val="dk1"/>
                </a:solidFill>
                <a:latin typeface="Times New Roman"/>
                <a:ea typeface="Times New Roman"/>
                <a:cs typeface="Times New Roman"/>
                <a:sym typeface="Times New Roman"/>
              </a:rPr>
              <a:t>Planning = generating a sequence of actions to</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1100"/>
              <a:buNone/>
            </a:pPr>
            <a:r>
              <a:rPr lang="en-US" sz="3200">
                <a:solidFill>
                  <a:schemeClr val="dk1"/>
                </a:solidFill>
                <a:latin typeface="Times New Roman"/>
                <a:ea typeface="Times New Roman"/>
                <a:cs typeface="Times New Roman"/>
                <a:sym typeface="Times New Roman"/>
              </a:rPr>
              <a:t>achieve the goal from the start</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t/>
            </a:r>
            <a:endParaRPr sz="3200">
              <a:solidFill>
                <a:schemeClr val="dk1"/>
              </a:solidFill>
              <a:latin typeface="Calibri"/>
              <a:ea typeface="Calibri"/>
              <a:cs typeface="Calibri"/>
              <a:sym typeface="Calibri"/>
            </a:endParaRPr>
          </a:p>
        </p:txBody>
      </p:sp>
      <p:pic>
        <p:nvPicPr>
          <p:cNvPr id="1126" name="Google Shape;1126;p95"/>
          <p:cNvPicPr preferRelativeResize="0"/>
          <p:nvPr/>
        </p:nvPicPr>
        <p:blipFill rotWithShape="1">
          <a:blip r:embed="rId3">
            <a:alphaModFix/>
          </a:blip>
          <a:srcRect b="0" l="0" r="0" t="0"/>
          <a:stretch/>
        </p:blipFill>
        <p:spPr>
          <a:xfrm>
            <a:off x="2946150" y="1892800"/>
            <a:ext cx="5772150" cy="2228850"/>
          </a:xfrm>
          <a:prstGeom prst="rect">
            <a:avLst/>
          </a:prstGeom>
          <a:noFill/>
          <a:ln>
            <a:noFill/>
          </a:ln>
        </p:spPr>
      </p:pic>
      <p:pic>
        <p:nvPicPr>
          <p:cNvPr id="1127" name="Google Shape;1127;p95"/>
          <p:cNvPicPr preferRelativeResize="0"/>
          <p:nvPr/>
        </p:nvPicPr>
        <p:blipFill rotWithShape="1">
          <a:blip r:embed="rId4">
            <a:alphaModFix/>
          </a:blip>
          <a:srcRect b="0" l="0" r="0" t="0"/>
          <a:stretch/>
        </p:blipFill>
        <p:spPr>
          <a:xfrm>
            <a:off x="315069" y="232553"/>
            <a:ext cx="1269598" cy="1200102"/>
          </a:xfrm>
          <a:prstGeom prst="rect">
            <a:avLst/>
          </a:prstGeom>
          <a:noFill/>
          <a:ln>
            <a:noFill/>
          </a:ln>
        </p:spPr>
      </p:pic>
      <p:sp>
        <p:nvSpPr>
          <p:cNvPr id="1128" name="Google Shape;1128;p95"/>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96"/>
          <p:cNvSpPr txBox="1"/>
          <p:nvPr>
            <p:ph type="title"/>
          </p:nvPr>
        </p:nvSpPr>
        <p:spPr>
          <a:xfrm>
            <a:off x="1097280" y="286603"/>
            <a:ext cx="10058400" cy="145075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imes New Roman"/>
              <a:buNone/>
            </a:pPr>
            <a:r>
              <a:rPr b="1" lang="en-US">
                <a:solidFill>
                  <a:schemeClr val="dk1"/>
                </a:solidFill>
              </a:rPr>
              <a:t>Continued...</a:t>
            </a:r>
            <a:endParaRPr b="1" sz="4400">
              <a:solidFill>
                <a:schemeClr val="dk1"/>
              </a:solidFill>
            </a:endParaRPr>
          </a:p>
        </p:txBody>
      </p:sp>
      <p:sp>
        <p:nvSpPr>
          <p:cNvPr id="1135" name="Google Shape;1135;p96"/>
          <p:cNvSpPr txBox="1"/>
          <p:nvPr>
            <p:ph idx="1" type="body"/>
          </p:nvPr>
        </p:nvSpPr>
        <p:spPr>
          <a:xfrm>
            <a:off x="1097280" y="1845734"/>
            <a:ext cx="10058400" cy="4023360"/>
          </a:xfrm>
          <a:prstGeom prst="rect">
            <a:avLst/>
          </a:prstGeom>
          <a:noFill/>
          <a:ln>
            <a:noFill/>
          </a:ln>
        </p:spPr>
        <p:txBody>
          <a:bodyPr anchorCtr="0" anchor="t" bIns="45700" lIns="91425" spcFirstLastPara="1" rIns="91425" wrap="square" tIns="45700">
            <a:noAutofit/>
          </a:bodyPr>
          <a:lstStyle/>
          <a:p>
            <a:pPr indent="-91440" lvl="0" marL="91440" rtl="0" algn="l">
              <a:lnSpc>
                <a:spcPct val="100000"/>
              </a:lnSpc>
              <a:spcBef>
                <a:spcPts val="640"/>
              </a:spcBef>
              <a:spcAft>
                <a:spcPts val="0"/>
              </a:spcAft>
              <a:buClr>
                <a:schemeClr val="dk1"/>
              </a:buClr>
              <a:buSzPts val="3200"/>
              <a:buFont typeface="Noto Sans Symbols"/>
              <a:buChar char="⮚"/>
            </a:pPr>
            <a:r>
              <a:rPr lang="en-US" sz="3200">
                <a:solidFill>
                  <a:schemeClr val="dk1"/>
                </a:solidFill>
                <a:latin typeface="Times New Roman"/>
                <a:ea typeface="Times New Roman"/>
                <a:cs typeface="Times New Roman"/>
                <a:sym typeface="Times New Roman"/>
              </a:rPr>
              <a:t>Actions: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1.  UNSTACK(A, B)</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2. STACK(A, B)</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3.  PICKUP(A)</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4.  PUTDOWN(A)</a:t>
            </a:r>
            <a:endParaRPr sz="3200">
              <a:solidFill>
                <a:schemeClr val="dk1"/>
              </a:solidFill>
              <a:latin typeface="Times New Roman"/>
              <a:ea typeface="Times New Roman"/>
              <a:cs typeface="Times New Roman"/>
              <a:sym typeface="Times New Roman"/>
            </a:endParaRPr>
          </a:p>
        </p:txBody>
      </p:sp>
      <p:pic>
        <p:nvPicPr>
          <p:cNvPr id="1136" name="Google Shape;1136;p96"/>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137" name="Google Shape;1137;p96"/>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97"/>
          <p:cNvSpPr txBox="1"/>
          <p:nvPr>
            <p:ph type="title"/>
          </p:nvPr>
        </p:nvSpPr>
        <p:spPr>
          <a:xfrm>
            <a:off x="1097280" y="286603"/>
            <a:ext cx="10058400" cy="1450757"/>
          </a:xfrm>
          <a:prstGeom prst="rect">
            <a:avLst/>
          </a:prstGeom>
          <a:noFill/>
          <a:ln>
            <a:noFill/>
          </a:ln>
        </p:spPr>
        <p:txBody>
          <a:bodyPr anchorCtr="0" anchor="ctr" bIns="45700" lIns="91425" spcFirstLastPara="1" rIns="91425" wrap="square" tIns="45700">
            <a:noAutofit/>
          </a:bodyPr>
          <a:lstStyle/>
          <a:p>
            <a:pPr indent="0" lvl="0" marL="0" rtl="0" algn="ctr">
              <a:lnSpc>
                <a:spcPct val="85000"/>
              </a:lnSpc>
              <a:spcBef>
                <a:spcPts val="0"/>
              </a:spcBef>
              <a:spcAft>
                <a:spcPts val="0"/>
              </a:spcAft>
              <a:buClr>
                <a:schemeClr val="dk1"/>
              </a:buClr>
              <a:buSzPts val="4400"/>
              <a:buFont typeface="Times New Roman"/>
              <a:buNone/>
            </a:pPr>
            <a:r>
              <a:rPr b="1" lang="en-US">
                <a:solidFill>
                  <a:schemeClr val="dk1"/>
                </a:solidFill>
              </a:rPr>
              <a:t>Continued...</a:t>
            </a:r>
            <a:endParaRPr sz="4400">
              <a:solidFill>
                <a:schemeClr val="dk1"/>
              </a:solidFill>
              <a:latin typeface="Calibri"/>
              <a:ea typeface="Calibri"/>
              <a:cs typeface="Calibri"/>
              <a:sym typeface="Calibri"/>
            </a:endParaRPr>
          </a:p>
        </p:txBody>
      </p:sp>
      <p:sp>
        <p:nvSpPr>
          <p:cNvPr id="1144" name="Google Shape;1144;p97"/>
          <p:cNvSpPr txBox="1"/>
          <p:nvPr>
            <p:ph idx="1" type="body"/>
          </p:nvPr>
        </p:nvSpPr>
        <p:spPr>
          <a:xfrm>
            <a:off x="1097280" y="1845734"/>
            <a:ext cx="10058400" cy="4023360"/>
          </a:xfrm>
          <a:prstGeom prst="rect">
            <a:avLst/>
          </a:prstGeom>
          <a:noFill/>
          <a:ln>
            <a:noFill/>
          </a:ln>
        </p:spPr>
        <p:txBody>
          <a:bodyPr anchorCtr="0" anchor="t" bIns="45700" lIns="91425" spcFirstLastPara="1" rIns="91425" wrap="square" tIns="45700">
            <a:noAutofit/>
          </a:bodyPr>
          <a:lstStyle/>
          <a:p>
            <a:pPr indent="-91440" lvl="0" marL="91440" rtl="0" algn="l">
              <a:lnSpc>
                <a:spcPct val="90000"/>
              </a:lnSpc>
              <a:spcBef>
                <a:spcPts val="640"/>
              </a:spcBef>
              <a:spcAft>
                <a:spcPts val="0"/>
              </a:spcAft>
              <a:buClr>
                <a:schemeClr val="dk1"/>
              </a:buClr>
              <a:buSzPts val="3200"/>
              <a:buFont typeface="Noto Sans Symbols"/>
              <a:buChar char="⮚"/>
            </a:pPr>
            <a:r>
              <a:rPr lang="en-US" sz="3200">
                <a:solidFill>
                  <a:schemeClr val="dk1"/>
                </a:solidFill>
                <a:latin typeface="Times New Roman"/>
                <a:ea typeface="Times New Roman"/>
                <a:cs typeface="Times New Roman"/>
                <a:sym typeface="Times New Roman"/>
              </a:rPr>
              <a:t>Conditions and results: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8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1. ON(A, B)</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2. ONTABLE(A)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3. CLEAR(A)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4. HOLDING(A) </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640"/>
              </a:spcBef>
              <a:spcAft>
                <a:spcPts val="0"/>
              </a:spcAft>
              <a:buClr>
                <a:schemeClr val="dk1"/>
              </a:buClr>
              <a:buSzPts val="3200"/>
              <a:buNone/>
            </a:pPr>
            <a:r>
              <a:rPr lang="en-US" sz="3200">
                <a:solidFill>
                  <a:schemeClr val="dk1"/>
                </a:solidFill>
                <a:latin typeface="Times New Roman"/>
                <a:ea typeface="Times New Roman"/>
                <a:cs typeface="Times New Roman"/>
                <a:sym typeface="Times New Roman"/>
              </a:rPr>
              <a:t>5. ARMEMPTY</a:t>
            </a:r>
            <a:endParaRPr sz="3200">
              <a:solidFill>
                <a:schemeClr val="dk1"/>
              </a:solidFill>
              <a:latin typeface="Times New Roman"/>
              <a:ea typeface="Times New Roman"/>
              <a:cs typeface="Times New Roman"/>
              <a:sym typeface="Times New Roman"/>
            </a:endParaRPr>
          </a:p>
        </p:txBody>
      </p:sp>
      <p:pic>
        <p:nvPicPr>
          <p:cNvPr id="1145" name="Google Shape;1145;p97"/>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146" name="Google Shape;1146;p97"/>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9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4000"/>
              <a:buFont typeface="Times New Roman"/>
              <a:buNone/>
            </a:pPr>
            <a:r>
              <a:rPr b="1" lang="en-US" sz="4000">
                <a:solidFill>
                  <a:schemeClr val="dk1"/>
                </a:solidFill>
              </a:rPr>
              <a:t>Hierarchical planning</a:t>
            </a:r>
            <a:endParaRPr b="1" sz="4000">
              <a:solidFill>
                <a:schemeClr val="dk1"/>
              </a:solidFill>
            </a:endParaRPr>
          </a:p>
        </p:txBody>
      </p:sp>
      <p:sp>
        <p:nvSpPr>
          <p:cNvPr id="1152" name="Google Shape;1152;p98"/>
          <p:cNvSpPr txBox="1"/>
          <p:nvPr>
            <p:ph idx="1" type="body"/>
          </p:nvPr>
        </p:nvSpPr>
        <p:spPr>
          <a:xfrm>
            <a:off x="504968" y="1791410"/>
            <a:ext cx="10508775" cy="4023360"/>
          </a:xfrm>
          <a:prstGeom prst="rect">
            <a:avLst/>
          </a:prstGeom>
          <a:noFill/>
          <a:ln>
            <a:noFill/>
          </a:ln>
        </p:spPr>
        <p:txBody>
          <a:bodyPr anchorCtr="0" anchor="t" bIns="45700" lIns="0" spcFirstLastPara="1" rIns="0" wrap="square" tIns="45700">
            <a:normAutofit/>
          </a:bodyPr>
          <a:lstStyle/>
          <a:p>
            <a:pPr indent="-91440" lvl="0" marL="91440" rtl="0" algn="just">
              <a:lnSpc>
                <a:spcPct val="90000"/>
              </a:lnSpc>
              <a:spcBef>
                <a:spcPts val="0"/>
              </a:spcBef>
              <a:spcAft>
                <a:spcPts val="0"/>
              </a:spcAft>
              <a:buSzPts val="2000"/>
              <a:buChar char=" "/>
            </a:pPr>
            <a:r>
              <a:rPr b="1" lang="en-US">
                <a:solidFill>
                  <a:schemeClr val="dk1"/>
                </a:solidFill>
              </a:rPr>
              <a:t>hierarchical decomposition</a:t>
            </a:r>
            <a:r>
              <a:rPr lang="en-US">
                <a:solidFill>
                  <a:schemeClr val="dk1"/>
                </a:solidFill>
              </a:rPr>
              <a:t> :  HIERARCHICAL an idea that pervades almost all DECOMPOSITION attempts to manage complexity. </a:t>
            </a:r>
            <a:endParaRPr>
              <a:solidFill>
                <a:schemeClr val="dk1"/>
              </a:solidFill>
            </a:endParaRPr>
          </a:p>
          <a:p>
            <a:pPr indent="-91440" lvl="0" marL="91440" rtl="0" algn="just">
              <a:lnSpc>
                <a:spcPct val="90000"/>
              </a:lnSpc>
              <a:spcBef>
                <a:spcPts val="1400"/>
              </a:spcBef>
              <a:spcAft>
                <a:spcPts val="0"/>
              </a:spcAft>
              <a:buSzPts val="2000"/>
              <a:buChar char=" "/>
            </a:pPr>
            <a:r>
              <a:rPr lang="en-US">
                <a:solidFill>
                  <a:schemeClr val="dk1"/>
                </a:solidFill>
              </a:rPr>
              <a:t>For example, complex software is created from a hierarchy of subroutines or object classes; armies operate as a hierarchy of units; governments and corporations have hierarchies of departments, subsidiaries, and branch offices. </a:t>
            </a:r>
            <a:endParaRPr>
              <a:solidFill>
                <a:schemeClr val="dk1"/>
              </a:solidFill>
            </a:endParaRPr>
          </a:p>
          <a:p>
            <a:pPr indent="-91440" lvl="0" marL="91440" rtl="0" algn="just">
              <a:lnSpc>
                <a:spcPct val="90000"/>
              </a:lnSpc>
              <a:spcBef>
                <a:spcPts val="1400"/>
              </a:spcBef>
              <a:spcAft>
                <a:spcPts val="0"/>
              </a:spcAft>
              <a:buSzPts val="2000"/>
              <a:buChar char=" "/>
            </a:pPr>
            <a:r>
              <a:rPr lang="en-US">
                <a:solidFill>
                  <a:schemeClr val="dk1"/>
                </a:solidFill>
              </a:rPr>
              <a:t>The key benefit of hierarchical structure is that, at each level of the hierarchy, a computational task, military mission, or administrative function is reduced to a </a:t>
            </a:r>
            <a:r>
              <a:rPr i="1" lang="en-US">
                <a:solidFill>
                  <a:schemeClr val="dk1"/>
                </a:solidFill>
              </a:rPr>
              <a:t>small </a:t>
            </a:r>
            <a:r>
              <a:rPr lang="en-US">
                <a:solidFill>
                  <a:schemeClr val="dk1"/>
                </a:solidFill>
              </a:rPr>
              <a:t>number of activities at the next lower</a:t>
            </a:r>
            <a:endParaRPr/>
          </a:p>
          <a:p>
            <a:pPr indent="-91440" lvl="0" marL="91440" rtl="0" algn="just">
              <a:lnSpc>
                <a:spcPct val="90000"/>
              </a:lnSpc>
              <a:spcBef>
                <a:spcPts val="1400"/>
              </a:spcBef>
              <a:spcAft>
                <a:spcPts val="0"/>
              </a:spcAft>
              <a:buSzPts val="2000"/>
              <a:buChar char=" "/>
            </a:pPr>
            <a:r>
              <a:rPr lang="en-US">
                <a:solidFill>
                  <a:schemeClr val="dk1"/>
                </a:solidFill>
              </a:rPr>
              <a:t>level, so the computational cost of finding the correct way to arrange those activities for the current problem is small</a:t>
            </a:r>
            <a:endParaRPr/>
          </a:p>
        </p:txBody>
      </p:sp>
      <p:sp>
        <p:nvSpPr>
          <p:cNvPr id="1153" name="Google Shape;1153;p9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2/14/2020</a:t>
            </a:r>
            <a:endParaRPr/>
          </a:p>
        </p:txBody>
      </p:sp>
      <p:sp>
        <p:nvSpPr>
          <p:cNvPr id="1154" name="Google Shape;1154;p9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endParaRPr/>
          </a:p>
        </p:txBody>
      </p:sp>
      <p:sp>
        <p:nvSpPr>
          <p:cNvPr id="1155" name="Google Shape;1155;p9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156" name="Google Shape;1156;p98"/>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99"/>
          <p:cNvSpPr txBox="1"/>
          <p:nvPr>
            <p:ph type="title"/>
          </p:nvPr>
        </p:nvSpPr>
        <p:spPr>
          <a:xfrm>
            <a:off x="2057400" y="457200"/>
            <a:ext cx="7848600" cy="7620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chemeClr val="dk1"/>
              </a:buClr>
              <a:buSzPts val="3600"/>
              <a:buFont typeface="Times New Roman"/>
              <a:buNone/>
            </a:pPr>
            <a:r>
              <a:rPr b="1" lang="en-US" sz="3600">
                <a:solidFill>
                  <a:schemeClr val="dk1"/>
                </a:solidFill>
              </a:rPr>
              <a:t>Hierarchical Planning</a:t>
            </a:r>
            <a:endParaRPr b="1" sz="3600">
              <a:solidFill>
                <a:schemeClr val="dk1"/>
              </a:solidFill>
            </a:endParaRPr>
          </a:p>
        </p:txBody>
      </p:sp>
      <p:sp>
        <p:nvSpPr>
          <p:cNvPr id="1162" name="Google Shape;1162;p99"/>
          <p:cNvSpPr txBox="1"/>
          <p:nvPr/>
        </p:nvSpPr>
        <p:spPr>
          <a:xfrm>
            <a:off x="1922462" y="1708363"/>
            <a:ext cx="9050338" cy="4062651"/>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Principle </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hierarchical organization of 'actions'</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complex and less complex (or: abstract) actions</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lowest level reflects directly executable actions </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960"/>
              </a:spcBef>
              <a:spcAft>
                <a:spcPts val="0"/>
              </a:spcAft>
              <a:buClr>
                <a:schemeClr val="accent2"/>
              </a:buClr>
              <a:buSzPts val="2400"/>
              <a:buFont typeface="Noto Sans Symbols"/>
              <a:buNone/>
            </a:pPr>
            <a:r>
              <a:rPr b="1" i="0" lang="en-US" sz="2400" u="none" cap="none" strike="noStrike">
                <a:solidFill>
                  <a:schemeClr val="dk1"/>
                </a:solidFill>
                <a:latin typeface="Times New Roman"/>
                <a:ea typeface="Times New Roman"/>
                <a:cs typeface="Times New Roman"/>
                <a:sym typeface="Times New Roman"/>
              </a:rPr>
              <a:t>Procedure</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planning starts with complex action on top</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plan constructed through action decomposition</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substitute complex action with plan of less complex actions (pre-defined plan schemata; or learning of plans/plan abstraction)</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120"/>
              </a:spcBef>
              <a:spcAft>
                <a:spcPts val="0"/>
              </a:spcAft>
              <a:buClr>
                <a:schemeClr val="accent2"/>
              </a:buClr>
              <a:buSzPts val="2400"/>
              <a:buFont typeface="Noto Sans Symbols"/>
              <a:buChar char="▪"/>
            </a:pPr>
            <a:r>
              <a:rPr b="0" i="0" lang="en-US" sz="2400" u="none" cap="none" strike="noStrike">
                <a:solidFill>
                  <a:schemeClr val="dk1"/>
                </a:solidFill>
                <a:latin typeface="Times New Roman"/>
                <a:ea typeface="Times New Roman"/>
                <a:cs typeface="Times New Roman"/>
                <a:sym typeface="Times New Roman"/>
              </a:rPr>
              <a:t>overall plan must generate effect of complex action</a:t>
            </a:r>
            <a:endParaRPr b="0" i="0" sz="1400" u="none" cap="none" strike="noStrike">
              <a:solidFill>
                <a:srgbClr val="000000"/>
              </a:solidFill>
              <a:latin typeface="Arial"/>
              <a:ea typeface="Arial"/>
              <a:cs typeface="Arial"/>
              <a:sym typeface="Arial"/>
            </a:endParaRPr>
          </a:p>
        </p:txBody>
      </p:sp>
      <p:pic>
        <p:nvPicPr>
          <p:cNvPr id="1163" name="Google Shape;1163;p99"/>
          <p:cNvPicPr preferRelativeResize="0"/>
          <p:nvPr/>
        </p:nvPicPr>
        <p:blipFill rotWithShape="1">
          <a:blip r:embed="rId3">
            <a:alphaModFix/>
          </a:blip>
          <a:srcRect b="0" l="0" r="0" t="0"/>
          <a:stretch/>
        </p:blipFill>
        <p:spPr>
          <a:xfrm>
            <a:off x="315069" y="232553"/>
            <a:ext cx="1269598" cy="1200102"/>
          </a:xfrm>
          <a:prstGeom prst="rect">
            <a:avLst/>
          </a:prstGeom>
          <a:noFill/>
          <a:ln>
            <a:noFill/>
          </a:ln>
        </p:spPr>
      </p:pic>
      <p:sp>
        <p:nvSpPr>
          <p:cNvPr id="1164" name="Google Shape;1164;p99"/>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050"/>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trospect">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2017-06-20T09:56:08Z</dcterms:created>
  <dc:creator>Anita.Gunjal</dc:creator>
</cp:coreProperties>
</file>