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Lst>
  <p:sldSz cy="6858000" cx="12192000"/>
  <p:notesSz cx="6858000" cy="9144000"/>
  <p:embeddedFontLst>
    <p:embeddedFont>
      <p:font typeface="Nunito"/>
      <p:regular r:id="rId133"/>
      <p:bold r:id="rId134"/>
      <p:italic r:id="rId135"/>
      <p:boldItalic r:id="rId136"/>
    </p:embeddedFont>
    <p:embeddedFont>
      <p:font typeface="Old Standard TT"/>
      <p:regular r:id="rId137"/>
      <p:bold r:id="rId138"/>
      <p:italic r:id="rId1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0" roundtripDataSignature="AMtx7miZ5SAVYBpIEJ6kpC37KPpysg25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0B7101D-9DA7-42E0-ACCE-2B9C1B1D89AE}">
  <a:tblStyle styleId="{50B7101D-9DA7-42E0-ACCE-2B9C1B1D89A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slide" Target="slides/slide120.xml"/><Relationship Id="rId29" Type="http://schemas.openxmlformats.org/officeDocument/2006/relationships/slide" Target="slides/slide24.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0"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font" Target="fonts/OldStandardTT-italic.fntdata"/><Relationship Id="rId138" Type="http://schemas.openxmlformats.org/officeDocument/2006/relationships/font" Target="fonts/OldStandardTT-bold.fntdata"/><Relationship Id="rId137" Type="http://schemas.openxmlformats.org/officeDocument/2006/relationships/font" Target="fonts/OldStandardTT-regular.fntdata"/><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6" Type="http://schemas.openxmlformats.org/officeDocument/2006/relationships/font" Target="fonts/Nunito-boldItalic.fntdata"/><Relationship Id="rId135" Type="http://schemas.openxmlformats.org/officeDocument/2006/relationships/font" Target="fonts/Nunito-italic.fntdata"/><Relationship Id="rId134" Type="http://schemas.openxmlformats.org/officeDocument/2006/relationships/font" Target="fonts/Nunito-bold.fntdata"/><Relationship Id="rId133" Type="http://schemas.openxmlformats.org/officeDocument/2006/relationships/font" Target="fonts/Nunito-regular.fntdata"/><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8" name="Google Shape;1098;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7" name="Google Shape;1107;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p1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6" name="Google Shape;1116;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p10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5" name="Google Shape;1125;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p1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2" name="Google Shape;1132;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p1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1" name="Google Shape;1141;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p1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0" name="Google Shape;1150;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p1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8" name="Google Shape;1158;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10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7" name="Google Shape;1167;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p1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6" name="Google Shape;1176;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1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6" name="Google Shape;1186;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p1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5" name="Google Shape;1195;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p1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4" name="Google Shape;1204;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1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3" name="Google Shape;1213;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p1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2" name="Google Shape;1222;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9" name="Shape 1229"/>
        <p:cNvGrpSpPr/>
        <p:nvPr/>
      </p:nvGrpSpPr>
      <p:grpSpPr>
        <a:xfrm>
          <a:off x="0" y="0"/>
          <a:ext cx="0" cy="0"/>
          <a:chOff x="0" y="0"/>
          <a:chExt cx="0" cy="0"/>
        </a:xfrm>
      </p:grpSpPr>
      <p:sp>
        <p:nvSpPr>
          <p:cNvPr id="1230" name="Google Shape;1230;p1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1" name="Google Shape;1231;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p1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0" name="Google Shape;1240;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p1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0" name="Google Shape;1250;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p1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1" name="Google Shape;1261;p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1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0" name="Google Shape;1270;p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p1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0" name="Google Shape;1280;p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p1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9" name="Google Shape;1289;p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6" name="Shape 1296"/>
        <p:cNvGrpSpPr/>
        <p:nvPr/>
      </p:nvGrpSpPr>
      <p:grpSpPr>
        <a:xfrm>
          <a:off x="0" y="0"/>
          <a:ext cx="0" cy="0"/>
          <a:chOff x="0" y="0"/>
          <a:chExt cx="0" cy="0"/>
        </a:xfrm>
      </p:grpSpPr>
      <p:sp>
        <p:nvSpPr>
          <p:cNvPr id="1297" name="Google Shape;1297;p1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8" name="Google Shape;1298;p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p1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8" name="Google Shape;1308;p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p1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7" name="Google Shape;1317;p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1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p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5" name="Shape 1335"/>
        <p:cNvGrpSpPr/>
        <p:nvPr/>
      </p:nvGrpSpPr>
      <p:grpSpPr>
        <a:xfrm>
          <a:off x="0" y="0"/>
          <a:ext cx="0" cy="0"/>
          <a:chOff x="0" y="0"/>
          <a:chExt cx="0" cy="0"/>
        </a:xfrm>
      </p:grpSpPr>
      <p:sp>
        <p:nvSpPr>
          <p:cNvPr id="1336" name="Google Shape;1336;p1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7" name="Google Shape;1337;p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p1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6" name="Google Shape;1346;p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05" name="Google Shape;105;p2: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MIT-WPU</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17" name="Google Shape;117;p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MIT-WPU</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86" name="Google Shape;48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7" name="Google Shape;48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9" name="Google Shape;629;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0" name="Google Shape;65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2" name="Google Shape;692;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1" name="Google Shape;731;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1" name="Google Shape;741;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1" name="Google Shape;751;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1" name="Google Shape;761;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0" name="Google Shape;770;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9" name="Google Shape;779;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8" name="Google Shape;788;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0" name="Google Shape;800;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9" name="Google Shape;809;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1" name="Google Shape;821;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3" name="Google Shape;833;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4" name="Google Shape;844;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3" name="Google Shape;853;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4" name="Google Shape;864;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5" name="Google Shape;875;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5" name="Google Shape;885;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6" name="Google Shape;896;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6" name="Google Shape;906;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5" name="Google Shape;915;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4" name="Google Shape;924;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8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
        <p:nvSpPr>
          <p:cNvPr id="930" name="Google Shape;930;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31" name="Google Shape;931;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8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1" name="Google Shape;951;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p8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
        <p:nvSpPr>
          <p:cNvPr id="962" name="Google Shape;962;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63" name="Google Shape;963;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8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
        <p:nvSpPr>
          <p:cNvPr id="973" name="Google Shape;973;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74" name="Google Shape;974;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8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
        <p:nvSpPr>
          <p:cNvPr id="984" name="Google Shape;984;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85" name="Google Shape;985;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p8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
        <p:nvSpPr>
          <p:cNvPr id="995" name="Google Shape;995;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96" name="Google Shape;996;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p8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5" name="Google Shape;1005;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8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2" name="Google Shape;1012;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p9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0" name="Google Shape;1020;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p9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9" name="Google Shape;1029;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p9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8" name="Google Shape;1038;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6" name="Google Shape;1046;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p9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2" name="Google Shape;1052;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p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8" name="Google Shape;1058;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9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7" name="Google Shape;1067;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p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3" name="Google Shape;1073;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1" name="Shape 1081"/>
        <p:cNvGrpSpPr/>
        <p:nvPr/>
      </p:nvGrpSpPr>
      <p:grpSpPr>
        <a:xfrm>
          <a:off x="0" y="0"/>
          <a:ext cx="0" cy="0"/>
          <a:chOff x="0" y="0"/>
          <a:chExt cx="0" cy="0"/>
        </a:xfrm>
      </p:grpSpPr>
      <p:sp>
        <p:nvSpPr>
          <p:cNvPr id="1082" name="Google Shape;1082;p9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3" name="Google Shape;1083;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p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2" name="Google Shape;1092;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Times New Roma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2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1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38"/>
          <p:cNvSpPr/>
          <p:nvPr>
            <p:ph idx="2" type="pic"/>
          </p:nvPr>
        </p:nvSpPr>
        <p:spPr>
          <a:xfrm>
            <a:off x="5183188" y="987425"/>
            <a:ext cx="6172200" cy="4873625"/>
          </a:xfrm>
          <a:prstGeom prst="rect">
            <a:avLst/>
          </a:prstGeom>
          <a:noFill/>
          <a:ln>
            <a:noFill/>
          </a:ln>
        </p:spPr>
      </p:sp>
      <p:sp>
        <p:nvSpPr>
          <p:cNvPr id="76" name="Google Shape;76;p1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1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Times New Roman"/>
              <a:buNone/>
              <a:defRPr>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latin typeface="Times New Roman"/>
                <a:ea typeface="Times New Roman"/>
                <a:cs typeface="Times New Roman"/>
                <a:sym typeface="Times New Roman"/>
              </a:defRPr>
            </a:lvl1pPr>
            <a:lvl2pPr indent="-381000" lvl="1" marL="914400" algn="l">
              <a:lnSpc>
                <a:spcPct val="90000"/>
              </a:lnSpc>
              <a:spcBef>
                <a:spcPts val="500"/>
              </a:spcBef>
              <a:spcAft>
                <a:spcPts val="0"/>
              </a:spcAft>
              <a:buClr>
                <a:schemeClr val="dk1"/>
              </a:buClr>
              <a:buSzPts val="2400"/>
              <a:buChar char="•"/>
              <a:defRPr>
                <a:latin typeface="Times New Roman"/>
                <a:ea typeface="Times New Roman"/>
                <a:cs typeface="Times New Roman"/>
                <a:sym typeface="Times New Roman"/>
              </a:defRPr>
            </a:lvl2pPr>
            <a:lvl3pPr indent="-355600" lvl="2" marL="1371600" algn="l">
              <a:lnSpc>
                <a:spcPct val="90000"/>
              </a:lnSpc>
              <a:spcBef>
                <a:spcPts val="500"/>
              </a:spcBef>
              <a:spcAft>
                <a:spcPts val="0"/>
              </a:spcAft>
              <a:buClr>
                <a:schemeClr val="dk1"/>
              </a:buClr>
              <a:buSzPts val="2000"/>
              <a:buChar char="•"/>
              <a:defRPr>
                <a:latin typeface="Times New Roman"/>
                <a:ea typeface="Times New Roman"/>
                <a:cs typeface="Times New Roman"/>
                <a:sym typeface="Times New Roman"/>
              </a:defRPr>
            </a:lvl3pPr>
            <a:lvl4pPr indent="-342900" lvl="3" marL="1828800" algn="l">
              <a:lnSpc>
                <a:spcPct val="90000"/>
              </a:lnSpc>
              <a:spcBef>
                <a:spcPts val="500"/>
              </a:spcBef>
              <a:spcAft>
                <a:spcPts val="0"/>
              </a:spcAft>
              <a:buClr>
                <a:schemeClr val="dk1"/>
              </a:buClr>
              <a:buSzPts val="1800"/>
              <a:buChar char="•"/>
              <a:defRPr>
                <a:latin typeface="Times New Roman"/>
                <a:ea typeface="Times New Roman"/>
                <a:cs typeface="Times New Roman"/>
                <a:sym typeface="Times New Roman"/>
              </a:defRPr>
            </a:lvl4pPr>
            <a:lvl5pPr indent="-342900" lvl="4" marL="2286000" algn="l">
              <a:lnSpc>
                <a:spcPct val="90000"/>
              </a:lnSpc>
              <a:spcBef>
                <a:spcPts val="500"/>
              </a:spcBef>
              <a:spcAft>
                <a:spcPts val="0"/>
              </a:spcAft>
              <a:buClr>
                <a:schemeClr val="dk1"/>
              </a:buClr>
              <a:buSzPts val="1800"/>
              <a:buChar char="•"/>
              <a:defRPr>
                <a:latin typeface="Times New Roman"/>
                <a:ea typeface="Times New Roman"/>
                <a:cs typeface="Times New Roman"/>
                <a:sym typeface="Times New Roman"/>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7" name="Google Shape;27;p130"/>
          <p:cNvPicPr preferRelativeResize="0"/>
          <p:nvPr/>
        </p:nvPicPr>
        <p:blipFill rotWithShape="1">
          <a:blip r:embed="rId2">
            <a:alphaModFix/>
          </a:blip>
          <a:srcRect b="0" l="0" r="0" t="0"/>
          <a:stretch/>
        </p:blipFill>
        <p:spPr>
          <a:xfrm>
            <a:off x="0" y="0"/>
            <a:ext cx="1103222" cy="96698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33" name="Shape 33"/>
        <p:cNvGrpSpPr/>
        <p:nvPr/>
      </p:nvGrpSpPr>
      <p:grpSpPr>
        <a:xfrm>
          <a:off x="0" y="0"/>
          <a:ext cx="0" cy="0"/>
          <a:chOff x="0" y="0"/>
          <a:chExt cx="0" cy="0"/>
        </a:xfrm>
      </p:grpSpPr>
      <p:sp>
        <p:nvSpPr>
          <p:cNvPr id="34" name="Google Shape;34;p132"/>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32"/>
          <p:cNvSpPr txBox="1"/>
          <p:nvPr>
            <p:ph idx="1" type="body"/>
          </p:nvPr>
        </p:nvSpPr>
        <p:spPr>
          <a:xfrm>
            <a:off x="609600" y="1600201"/>
            <a:ext cx="53848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32"/>
          <p:cNvSpPr txBox="1"/>
          <p:nvPr>
            <p:ph idx="2" type="body"/>
          </p:nvPr>
        </p:nvSpPr>
        <p:spPr>
          <a:xfrm>
            <a:off x="6197600" y="1600201"/>
            <a:ext cx="53848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32"/>
          <p:cNvSpPr txBox="1"/>
          <p:nvPr>
            <p:ph idx="10" type="dt"/>
          </p:nvPr>
        </p:nvSpPr>
        <p:spPr>
          <a:xfrm>
            <a:off x="609600" y="6245225"/>
            <a:ext cx="2844800"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32"/>
          <p:cNvSpPr txBox="1"/>
          <p:nvPr>
            <p:ph idx="11" type="ftr"/>
          </p:nvPr>
        </p:nvSpPr>
        <p:spPr>
          <a:xfrm>
            <a:off x="4165600" y="6245225"/>
            <a:ext cx="3860800" cy="476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32"/>
          <p:cNvSpPr txBox="1"/>
          <p:nvPr>
            <p:ph idx="12" type="sldNum"/>
          </p:nvPr>
        </p:nvSpPr>
        <p:spPr>
          <a:xfrm>
            <a:off x="8737600" y="6245225"/>
            <a:ext cx="2844800" cy="476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Calibri"/>
                <a:ea typeface="Calibri"/>
                <a:cs typeface="Calibri"/>
                <a:sym typeface="Calibri"/>
              </a:defRPr>
            </a:lvl1pPr>
            <a:lvl2pPr indent="0" lvl="1" marL="0" algn="r">
              <a:spcBef>
                <a:spcPts val="0"/>
              </a:spcBef>
              <a:buNone/>
              <a:defRPr sz="1200">
                <a:solidFill>
                  <a:srgbClr val="888888"/>
                </a:solidFill>
                <a:latin typeface="Calibri"/>
                <a:ea typeface="Calibri"/>
                <a:cs typeface="Calibri"/>
                <a:sym typeface="Calibri"/>
              </a:defRPr>
            </a:lvl2pPr>
            <a:lvl3pPr indent="0" lvl="2" marL="0" algn="r">
              <a:spcBef>
                <a:spcPts val="0"/>
              </a:spcBef>
              <a:buNone/>
              <a:defRPr sz="1200">
                <a:solidFill>
                  <a:srgbClr val="888888"/>
                </a:solidFill>
                <a:latin typeface="Calibri"/>
                <a:ea typeface="Calibri"/>
                <a:cs typeface="Calibri"/>
                <a:sym typeface="Calibri"/>
              </a:defRPr>
            </a:lvl3pPr>
            <a:lvl4pPr indent="0" lvl="3" marL="0" algn="r">
              <a:spcBef>
                <a:spcPts val="0"/>
              </a:spcBef>
              <a:buNone/>
              <a:defRPr sz="1200">
                <a:solidFill>
                  <a:srgbClr val="888888"/>
                </a:solidFill>
                <a:latin typeface="Calibri"/>
                <a:ea typeface="Calibri"/>
                <a:cs typeface="Calibri"/>
                <a:sym typeface="Calibri"/>
              </a:defRPr>
            </a:lvl4pPr>
            <a:lvl5pPr indent="0" lvl="4" marL="0" algn="r">
              <a:spcBef>
                <a:spcPts val="0"/>
              </a:spcBef>
              <a:buNone/>
              <a:defRPr sz="1200">
                <a:solidFill>
                  <a:srgbClr val="888888"/>
                </a:solidFill>
                <a:latin typeface="Calibri"/>
                <a:ea typeface="Calibri"/>
                <a:cs typeface="Calibri"/>
                <a:sym typeface="Calibri"/>
              </a:defRPr>
            </a:lvl5pPr>
            <a:lvl6pPr indent="0" lvl="5" marL="0" algn="r">
              <a:spcBef>
                <a:spcPts val="0"/>
              </a:spcBef>
              <a:buNone/>
              <a:defRPr sz="1200">
                <a:solidFill>
                  <a:srgbClr val="888888"/>
                </a:solidFill>
                <a:latin typeface="Calibri"/>
                <a:ea typeface="Calibri"/>
                <a:cs typeface="Calibri"/>
                <a:sym typeface="Calibri"/>
              </a:defRPr>
            </a:lvl6pPr>
            <a:lvl7pPr indent="0" lvl="6" marL="0" algn="r">
              <a:spcBef>
                <a:spcPts val="0"/>
              </a:spcBef>
              <a:buNone/>
              <a:defRPr sz="1200">
                <a:solidFill>
                  <a:srgbClr val="888888"/>
                </a:solidFill>
                <a:latin typeface="Calibri"/>
                <a:ea typeface="Calibri"/>
                <a:cs typeface="Calibri"/>
                <a:sym typeface="Calibri"/>
              </a:defRPr>
            </a:lvl7pPr>
            <a:lvl8pPr indent="0" lvl="7" marL="0" algn="r">
              <a:spcBef>
                <a:spcPts val="0"/>
              </a:spcBef>
              <a:buNone/>
              <a:defRPr sz="1200">
                <a:solidFill>
                  <a:srgbClr val="888888"/>
                </a:solidFill>
                <a:latin typeface="Calibri"/>
                <a:ea typeface="Calibri"/>
                <a:cs typeface="Calibri"/>
                <a:sym typeface="Calibri"/>
              </a:defRPr>
            </a:lvl8pPr>
            <a:lvl9pPr indent="0" lvl="8" mar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4" name="Shape 44"/>
        <p:cNvGrpSpPr/>
        <p:nvPr/>
      </p:nvGrpSpPr>
      <p:grpSpPr>
        <a:xfrm>
          <a:off x="0" y="0"/>
          <a:ext cx="0" cy="0"/>
          <a:chOff x="0" y="0"/>
          <a:chExt cx="0" cy="0"/>
        </a:xfrm>
      </p:grpSpPr>
      <p:sp>
        <p:nvSpPr>
          <p:cNvPr id="45" name="Google Shape;45;p13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Times New Roma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3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 name="Google Shape;4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0" name="Shape 50"/>
        <p:cNvGrpSpPr/>
        <p:nvPr/>
      </p:nvGrpSpPr>
      <p:grpSpPr>
        <a:xfrm>
          <a:off x="0" y="0"/>
          <a:ext cx="0" cy="0"/>
          <a:chOff x="0" y="0"/>
          <a:chExt cx="0" cy="0"/>
        </a:xfrm>
      </p:grpSpPr>
      <p:sp>
        <p:nvSpPr>
          <p:cNvPr id="51" name="Google Shape;51;p1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3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13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7" name="Shape 57"/>
        <p:cNvGrpSpPr/>
        <p:nvPr/>
      </p:nvGrpSpPr>
      <p:grpSpPr>
        <a:xfrm>
          <a:off x="0" y="0"/>
          <a:ext cx="0" cy="0"/>
          <a:chOff x="0" y="0"/>
          <a:chExt cx="0" cy="0"/>
        </a:xfrm>
      </p:grpSpPr>
      <p:sp>
        <p:nvSpPr>
          <p:cNvPr id="58" name="Google Shape;58;p13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3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0" name="Google Shape;60;p13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13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2" name="Google Shape;62;p13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1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1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Times New Roman"/>
                <a:ea typeface="Times New Roman"/>
                <a:cs typeface="Times New Roman"/>
                <a:sym typeface="Times New Roman"/>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imes New Roman"/>
                <a:ea typeface="Times New Roman"/>
                <a:cs typeface="Times New Roman"/>
                <a:sym typeface="Times New Roman"/>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Times New Roman"/>
                <a:ea typeface="Times New Roman"/>
                <a:cs typeface="Times New Roman"/>
                <a:sym typeface="Times New Roman"/>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70.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73.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 Id="rId3" Type="http://schemas.openxmlformats.org/officeDocument/2006/relationships/image" Target="../media/image78.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67.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 Id="rId3" Type="http://schemas.openxmlformats.org/officeDocument/2006/relationships/image" Target="../media/image72.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8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image" Target="../media/image79.jp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 Id="rId3" Type="http://schemas.openxmlformats.org/officeDocument/2006/relationships/image" Target="../media/image77.jp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en.wikipedia.org/wiki/Conditional_probabilit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12.png"/><Relationship Id="rId5"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0.jpg"/><Relationship Id="rId4" Type="http://schemas.openxmlformats.org/officeDocument/2006/relationships/image" Target="../media/image2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2.png"/><Relationship Id="rId4" Type="http://schemas.openxmlformats.org/officeDocument/2006/relationships/image" Target="../media/image34.png"/><Relationship Id="rId5" Type="http://schemas.openxmlformats.org/officeDocument/2006/relationships/image" Target="../media/image25.png"/><Relationship Id="rId6" Type="http://schemas.openxmlformats.org/officeDocument/2006/relationships/image" Target="../media/image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en.wikipedia.org/wiki/Probability_theory" TargetMode="External"/><Relationship Id="rId4" Type="http://schemas.openxmlformats.org/officeDocument/2006/relationships/hyperlink" Target="https://en.wikipedia.org/wiki/Statistics" TargetMode="External"/><Relationship Id="rId5" Type="http://schemas.openxmlformats.org/officeDocument/2006/relationships/hyperlink" Target="https://en.wikipedia.org/wiki/Thomas_Bayes" TargetMode="External"/><Relationship Id="rId6" Type="http://schemas.openxmlformats.org/officeDocument/2006/relationships/hyperlink" Target="https://en.wikipedia.org/wiki/Probability" TargetMode="External"/><Relationship Id="rId7" Type="http://schemas.openxmlformats.org/officeDocument/2006/relationships/hyperlink" Target="https://en.wikipedia.org/wiki/Event_(probability_theory)"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9.png"/><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7.png"/><Relationship Id="rId4" Type="http://schemas.openxmlformats.org/officeDocument/2006/relationships/image" Target="../media/image37.png"/><Relationship Id="rId5" Type="http://schemas.openxmlformats.org/officeDocument/2006/relationships/image" Target="../media/image41.png"/><Relationship Id="rId6" Type="http://schemas.openxmlformats.org/officeDocument/2006/relationships/image" Target="../media/image33.png"/><Relationship Id="rId7"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4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4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4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35.jpg"/><Relationship Id="rId4" Type="http://schemas.openxmlformats.org/officeDocument/2006/relationships/image" Target="../media/image4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4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5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4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5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5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hyperlink" Target="https://www.statisticshowto.com/probability-and-statistics/statistics-definitions/probability-distribution/" TargetMode="External"/><Relationship Id="rId4" Type="http://schemas.openxmlformats.org/officeDocument/2006/relationships/hyperlink" Target="https://www.statisticshowto.com/probability-and-statistics/probability-main-index/" TargetMode="External"/><Relationship Id="rId5" Type="http://schemas.openxmlformats.org/officeDocument/2006/relationships/hyperlink" Target="https://www.statisticshowto.com/what-is-a-population/"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52.png"/><Relationship Id="rId4" Type="http://schemas.openxmlformats.org/officeDocument/2006/relationships/image" Target="../media/image5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en.wikipedia.org/wiki/Abstraction" TargetMode="External"/><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1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4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50.png"/><Relationship Id="rId4" Type="http://schemas.openxmlformats.org/officeDocument/2006/relationships/image" Target="../media/image55.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58.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59.png"/><Relationship Id="rId4" Type="http://schemas.openxmlformats.org/officeDocument/2006/relationships/image" Target="../media/image57.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61.png"/><Relationship Id="rId4" Type="http://schemas.openxmlformats.org/officeDocument/2006/relationships/image" Target="../media/image5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60.png"/><Relationship Id="rId4" Type="http://schemas.openxmlformats.org/officeDocument/2006/relationships/image" Target="../media/image7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hyperlink" Target="https://www.statisticshowto.com/ratios-and-rates/" TargetMode="External"/><Relationship Id="rId4" Type="http://schemas.openxmlformats.org/officeDocument/2006/relationships/image" Target="../media/image69.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6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66.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6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65.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9.xml"/><Relationship Id="rId3" Type="http://schemas.openxmlformats.org/officeDocument/2006/relationships/image" Target="../media/image6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1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 Id="rId3" Type="http://schemas.openxmlformats.org/officeDocument/2006/relationships/hyperlink" Target="http://upload.wikimedia.org/wikipedia/commons/6/61/Polytree.svg" TargetMode="External"/><Relationship Id="rId4" Type="http://schemas.openxmlformats.org/officeDocument/2006/relationships/image" Target="../media/image64.png"/><Relationship Id="rId5" Type="http://schemas.openxmlformats.org/officeDocument/2006/relationships/image" Target="../media/image8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 Id="rId3" Type="http://schemas.openxmlformats.org/officeDocument/2006/relationships/image" Target="../media/image7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 Id="rId3" Type="http://schemas.openxmlformats.org/officeDocument/2006/relationships/image" Target="../media/image75.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7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Times New Roman"/>
              <a:buNone/>
            </a:pPr>
            <a:r>
              <a:rPr b="1" lang="en-US"/>
              <a:t>Uncertain knowledge and Reasoning </a:t>
            </a:r>
            <a:endParaRPr/>
          </a:p>
        </p:txBody>
      </p:sp>
      <p:sp>
        <p:nvSpPr>
          <p:cNvPr id="97" name="Google Shape;97;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p:txBody>
      </p:sp>
      <p:sp>
        <p:nvSpPr>
          <p:cNvPr id="98" name="Google Shape;9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99" name="Google Shape;9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00" name="Google Shape;10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0"/>
          <p:cNvSpPr txBox="1"/>
          <p:nvPr>
            <p:ph type="title"/>
          </p:nvPr>
        </p:nvSpPr>
        <p:spPr>
          <a:xfrm>
            <a:off x="1419520" y="594409"/>
            <a:ext cx="9282824"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Joint and Conditional Probabilities</a:t>
            </a:r>
            <a:endParaRPr b="1" sz="4400"/>
          </a:p>
        </p:txBody>
      </p:sp>
      <p:sp>
        <p:nvSpPr>
          <p:cNvPr id="202" name="Google Shape;202;p10"/>
          <p:cNvSpPr txBox="1"/>
          <p:nvPr/>
        </p:nvSpPr>
        <p:spPr>
          <a:xfrm>
            <a:off x="838200" y="1538983"/>
            <a:ext cx="10570711" cy="4319131"/>
          </a:xfrm>
          <a:prstGeom prst="rect">
            <a:avLst/>
          </a:prstGeom>
          <a:noFill/>
          <a:ln>
            <a:noFill/>
          </a:ln>
        </p:spPr>
        <p:txBody>
          <a:bodyPr anchorCtr="0" anchor="t" bIns="0" lIns="0" spcFirstLastPara="1" rIns="0" wrap="square" tIns="48250">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Times New Roman"/>
                <a:ea typeface="Times New Roman"/>
                <a:cs typeface="Times New Roman"/>
                <a:sym typeface="Times New Roman"/>
              </a:rPr>
              <a:t>Joint Probability:</a:t>
            </a:r>
            <a:endParaRPr/>
          </a:p>
          <a:p>
            <a:pPr indent="-285750" lvl="2" marL="1200150" marR="0" rtl="0" algn="just">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 	Joint probability is a statistical measure that calculates the likelihood of two events occurring together 	and at the same point in time.</a:t>
            </a:r>
            <a:endParaRPr/>
          </a:p>
          <a:p>
            <a:pPr indent="-285750" lvl="2" marL="1200150" marR="0" rtl="0" algn="just">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	 Joint probability is the probability of event Y occurring at the same time that event X occurs.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Times New Roman"/>
                <a:ea typeface="Times New Roman"/>
                <a:cs typeface="Times New Roman"/>
                <a:sym typeface="Times New Roman"/>
              </a:rPr>
              <a:t>P(X,Y)</a:t>
            </a:r>
            <a:endParaRPr b="0" i="0" sz="2400" u="none" cap="none" strike="noStrike">
              <a:solidFill>
                <a:schemeClr val="dk1"/>
              </a:solidFill>
              <a:latin typeface="Times New Roman"/>
              <a:ea typeface="Times New Roman"/>
              <a:cs typeface="Times New Roman"/>
              <a:sym typeface="Times New Roman"/>
            </a:endParaRPr>
          </a:p>
          <a:p>
            <a:pPr indent="-229234" lvl="1" marL="697865" marR="0" rtl="0" algn="l">
              <a:lnSpc>
                <a:spcPct val="100000"/>
              </a:lnSpc>
              <a:spcBef>
                <a:spcPts val="215"/>
              </a:spcBef>
              <a:spcAft>
                <a:spcPts val="0"/>
              </a:spcAft>
              <a:buClr>
                <a:schemeClr val="dk1"/>
              </a:buClr>
              <a:buSzPts val="2400"/>
              <a:buFont typeface="Arial"/>
              <a:buChar char="•"/>
            </a:pPr>
            <a:r>
              <a:rPr b="0" i="0" lang="en-US" sz="2400" u="none" cap="none" strike="noStrike">
                <a:solidFill>
                  <a:schemeClr val="dk1"/>
                </a:solidFill>
                <a:latin typeface="Times New Roman"/>
                <a:ea typeface="Times New Roman"/>
                <a:cs typeface="Times New Roman"/>
                <a:sym typeface="Times New Roman"/>
              </a:rPr>
              <a:t>Probability of X and Y</a:t>
            </a:r>
            <a:endParaRPr b="0" i="0" sz="2400" u="none" cap="none" strike="noStrike">
              <a:solidFill>
                <a:schemeClr val="dk1"/>
              </a:solidFill>
              <a:latin typeface="Times New Roman"/>
              <a:ea typeface="Times New Roman"/>
              <a:cs typeface="Times New Roman"/>
              <a:sym typeface="Times New Roman"/>
            </a:endParaRPr>
          </a:p>
          <a:p>
            <a:pPr indent="-76834" lvl="1" marL="697865" marR="0" rtl="0" algn="l">
              <a:lnSpc>
                <a:spcPct val="100000"/>
              </a:lnSpc>
              <a:spcBef>
                <a:spcPts val="215"/>
              </a:spcBef>
              <a:spcAft>
                <a:spcPts val="0"/>
              </a:spcAft>
              <a:buClr>
                <a:schemeClr val="dk1"/>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US" sz="2800">
                <a:solidFill>
                  <a:schemeClr val="dk1"/>
                </a:solidFill>
                <a:latin typeface="Times New Roman"/>
                <a:ea typeface="Times New Roman"/>
                <a:cs typeface="Times New Roman"/>
                <a:sym typeface="Times New Roman"/>
              </a:rPr>
              <a:t>The Formula for Joint Probability:</a:t>
            </a:r>
            <a:endParaRPr sz="2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Notation for joint probability can take a few different forms. The following formula represents the probability of events intersection:</a:t>
            </a:r>
            <a:endParaRPr/>
          </a:p>
          <a:p>
            <a:pPr indent="-76834" lvl="1" marL="697865" marR="0" rtl="0" algn="l">
              <a:lnSpc>
                <a:spcPct val="100000"/>
              </a:lnSpc>
              <a:spcBef>
                <a:spcPts val="215"/>
              </a:spcBef>
              <a:spcAft>
                <a:spcPts val="0"/>
              </a:spcAft>
              <a:buClr>
                <a:schemeClr val="dk1"/>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a:p>
            <a:pPr indent="0" lvl="1" marL="457200" marR="0" rtl="0" algn="l">
              <a:lnSpc>
                <a:spcPct val="100000"/>
              </a:lnSpc>
              <a:spcBef>
                <a:spcPts val="5"/>
              </a:spcBef>
              <a:spcAft>
                <a:spcPts val="0"/>
              </a:spcAft>
              <a:buClr>
                <a:schemeClr val="dk1"/>
              </a:buClr>
              <a:buSzPts val="3050"/>
              <a:buFont typeface="Arial"/>
              <a:buNone/>
            </a:pPr>
            <a:r>
              <a:t/>
            </a:r>
            <a:endParaRPr b="0" i="0" sz="3050" u="none" cap="none" strike="noStrike">
              <a:solidFill>
                <a:schemeClr val="dk1"/>
              </a:solidFill>
              <a:latin typeface="Times New Roman"/>
              <a:ea typeface="Times New Roman"/>
              <a:cs typeface="Times New Roman"/>
              <a:sym typeface="Times New Roman"/>
            </a:endParaRPr>
          </a:p>
        </p:txBody>
      </p:sp>
      <p:sp>
        <p:nvSpPr>
          <p:cNvPr id="203" name="Google Shape;203;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04" name="Google Shape;204;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05" name="Google Shape;205;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206" name="Google Shape;206;p10"/>
          <p:cNvPicPr preferRelativeResize="0"/>
          <p:nvPr/>
        </p:nvPicPr>
        <p:blipFill rotWithShape="1">
          <a:blip r:embed="rId3">
            <a:alphaModFix/>
          </a:blip>
          <a:srcRect b="0" l="0" r="0" t="0"/>
          <a:stretch/>
        </p:blipFill>
        <p:spPr>
          <a:xfrm>
            <a:off x="3295650" y="4701956"/>
            <a:ext cx="5314950" cy="1485900"/>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id="1100" name="Google Shape;1100;p10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Algorithm for Likelihood weighting</a:t>
            </a:r>
            <a:endParaRPr/>
          </a:p>
        </p:txBody>
      </p:sp>
      <p:pic>
        <p:nvPicPr>
          <p:cNvPr id="1101" name="Google Shape;1101;p100"/>
          <p:cNvPicPr preferRelativeResize="0"/>
          <p:nvPr>
            <p:ph idx="1" type="body"/>
          </p:nvPr>
        </p:nvPicPr>
        <p:blipFill rotWithShape="1">
          <a:blip r:embed="rId3">
            <a:alphaModFix/>
          </a:blip>
          <a:srcRect b="0" l="0" r="0" t="0"/>
          <a:stretch/>
        </p:blipFill>
        <p:spPr>
          <a:xfrm>
            <a:off x="2474494" y="1495055"/>
            <a:ext cx="7507706" cy="4701796"/>
          </a:xfrm>
          <a:prstGeom prst="rect">
            <a:avLst/>
          </a:prstGeom>
          <a:noFill/>
          <a:ln>
            <a:noFill/>
          </a:ln>
        </p:spPr>
      </p:pic>
      <p:sp>
        <p:nvSpPr>
          <p:cNvPr id="1102" name="Google Shape;1102;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03" name="Google Shape;1103;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04" name="Google Shape;1104;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10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Example</a:t>
            </a:r>
            <a:endParaRPr/>
          </a:p>
        </p:txBody>
      </p:sp>
      <p:pic>
        <p:nvPicPr>
          <p:cNvPr id="1110" name="Google Shape;1110;p101"/>
          <p:cNvPicPr preferRelativeResize="0"/>
          <p:nvPr>
            <p:ph idx="1" type="body"/>
          </p:nvPr>
        </p:nvPicPr>
        <p:blipFill rotWithShape="1">
          <a:blip r:embed="rId3">
            <a:alphaModFix/>
          </a:blip>
          <a:srcRect b="0" l="0" r="0" t="0"/>
          <a:stretch/>
        </p:blipFill>
        <p:spPr>
          <a:xfrm>
            <a:off x="1647825" y="2082006"/>
            <a:ext cx="8896350" cy="3838575"/>
          </a:xfrm>
          <a:prstGeom prst="rect">
            <a:avLst/>
          </a:prstGeom>
          <a:noFill/>
          <a:ln>
            <a:noFill/>
          </a:ln>
        </p:spPr>
      </p:pic>
      <p:sp>
        <p:nvSpPr>
          <p:cNvPr id="1111" name="Google Shape;1111;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12" name="Google Shape;1112;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13" name="Google Shape;1113;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7" name="Shape 1117"/>
        <p:cNvGrpSpPr/>
        <p:nvPr/>
      </p:nvGrpSpPr>
      <p:grpSpPr>
        <a:xfrm>
          <a:off x="0" y="0"/>
          <a:ext cx="0" cy="0"/>
          <a:chOff x="0" y="0"/>
          <a:chExt cx="0" cy="0"/>
        </a:xfrm>
      </p:grpSpPr>
      <p:sp>
        <p:nvSpPr>
          <p:cNvPr id="1118" name="Google Shape;1118;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119" name="Google Shape;1119;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a:t>Let us apply the algorithm to , with the query </a:t>
            </a:r>
            <a:r>
              <a:rPr b="1" lang="en-US"/>
              <a:t>P</a:t>
            </a:r>
            <a:r>
              <a:rPr lang="en-US"/>
              <a:t>(Rain |Cloudy =true, WetGrass =true) and the ordering </a:t>
            </a:r>
            <a:r>
              <a:rPr i="1" lang="en-US"/>
              <a:t>Cloudy</a:t>
            </a:r>
            <a:r>
              <a:rPr lang="en-US"/>
              <a:t>, </a:t>
            </a:r>
            <a:r>
              <a:rPr i="1" lang="en-US"/>
              <a:t>Sprinkler</a:t>
            </a:r>
            <a:r>
              <a:rPr lang="en-US"/>
              <a:t>, </a:t>
            </a:r>
            <a:r>
              <a:rPr i="1" lang="en-US"/>
              <a:t>Rain</a:t>
            </a:r>
            <a:r>
              <a:rPr lang="en-US"/>
              <a:t>, </a:t>
            </a:r>
            <a:r>
              <a:rPr i="1" lang="en-US"/>
              <a:t>WetGrass</a:t>
            </a:r>
            <a:r>
              <a:rPr lang="en-US"/>
              <a:t>. (Any topological ordering will do.) The process goes as follows: First, the weight w is set to 1.0. Then an event is generated:</a:t>
            </a:r>
            <a:endParaRPr/>
          </a:p>
          <a:p>
            <a:pPr indent="-228600" lvl="1" marL="685800" rtl="0" algn="l">
              <a:lnSpc>
                <a:spcPct val="90000"/>
              </a:lnSpc>
              <a:spcBef>
                <a:spcPts val="500"/>
              </a:spcBef>
              <a:spcAft>
                <a:spcPts val="0"/>
              </a:spcAft>
              <a:buClr>
                <a:schemeClr val="dk1"/>
              </a:buClr>
              <a:buSzPct val="100000"/>
              <a:buChar char="•"/>
            </a:pPr>
            <a:r>
              <a:rPr lang="en-US"/>
              <a:t>1. Cloudy is an evidence variable with value true. Therefore, we set w ← w×P(Cloudy =true) = 0.5 .</a:t>
            </a:r>
            <a:endParaRPr/>
          </a:p>
          <a:p>
            <a:pPr indent="-228600" lvl="1" marL="685800" rtl="0" algn="l">
              <a:lnSpc>
                <a:spcPct val="90000"/>
              </a:lnSpc>
              <a:spcBef>
                <a:spcPts val="500"/>
              </a:spcBef>
              <a:spcAft>
                <a:spcPts val="0"/>
              </a:spcAft>
              <a:buClr>
                <a:schemeClr val="dk1"/>
              </a:buClr>
              <a:buSzPct val="100000"/>
              <a:buChar char="•"/>
            </a:pPr>
            <a:r>
              <a:rPr lang="en-US"/>
              <a:t>2. Sprinkler is not an evidence variable, so sample from </a:t>
            </a:r>
            <a:r>
              <a:rPr b="1" lang="en-US"/>
              <a:t>P</a:t>
            </a:r>
            <a:r>
              <a:rPr lang="en-US"/>
              <a:t>(Sprinkler |Cloudy =true) =</a:t>
            </a:r>
            <a:endParaRPr/>
          </a:p>
          <a:p>
            <a:pPr indent="0" lvl="1" marL="457200" rtl="0" algn="l">
              <a:lnSpc>
                <a:spcPct val="90000"/>
              </a:lnSpc>
              <a:spcBef>
                <a:spcPts val="500"/>
              </a:spcBef>
              <a:spcAft>
                <a:spcPts val="0"/>
              </a:spcAft>
              <a:buClr>
                <a:schemeClr val="dk1"/>
              </a:buClr>
              <a:buSzPct val="100000"/>
              <a:buNone/>
            </a:pPr>
            <a:r>
              <a:rPr lang="en-US"/>
              <a:t>0.1, 0.9; suppose this returns false.</a:t>
            </a:r>
            <a:endParaRPr/>
          </a:p>
          <a:p>
            <a:pPr indent="-228600" lvl="1" marL="685800" rtl="0" algn="l">
              <a:lnSpc>
                <a:spcPct val="90000"/>
              </a:lnSpc>
              <a:spcBef>
                <a:spcPts val="500"/>
              </a:spcBef>
              <a:spcAft>
                <a:spcPts val="0"/>
              </a:spcAft>
              <a:buClr>
                <a:schemeClr val="dk1"/>
              </a:buClr>
              <a:buSzPct val="100000"/>
              <a:buChar char="•"/>
            </a:pPr>
            <a:r>
              <a:rPr lang="en-US"/>
              <a:t>3. Similarly, sample from </a:t>
            </a:r>
            <a:r>
              <a:rPr b="1" lang="en-US"/>
              <a:t>P</a:t>
            </a:r>
            <a:r>
              <a:rPr lang="en-US"/>
              <a:t>(Rain |Cloudy =true) = 0.8, 0.2; suppose this returns true.</a:t>
            </a:r>
            <a:endParaRPr/>
          </a:p>
          <a:p>
            <a:pPr indent="-228600" lvl="1" marL="685800" rtl="0" algn="l">
              <a:lnSpc>
                <a:spcPct val="90000"/>
              </a:lnSpc>
              <a:spcBef>
                <a:spcPts val="500"/>
              </a:spcBef>
              <a:spcAft>
                <a:spcPts val="0"/>
              </a:spcAft>
              <a:buClr>
                <a:schemeClr val="dk1"/>
              </a:buClr>
              <a:buSzPct val="100000"/>
              <a:buChar char="•"/>
            </a:pPr>
            <a:r>
              <a:rPr lang="en-US"/>
              <a:t>4. WetGrass is an evidence variable with value true. Therefore, we set</a:t>
            </a:r>
            <a:endParaRPr/>
          </a:p>
          <a:p>
            <a:pPr indent="-228600" lvl="1" marL="685800" rtl="0" algn="l">
              <a:lnSpc>
                <a:spcPct val="90000"/>
              </a:lnSpc>
              <a:spcBef>
                <a:spcPts val="500"/>
              </a:spcBef>
              <a:spcAft>
                <a:spcPts val="0"/>
              </a:spcAft>
              <a:buClr>
                <a:schemeClr val="dk1"/>
              </a:buClr>
              <a:buSzPct val="100000"/>
              <a:buChar char="•"/>
            </a:pPr>
            <a:r>
              <a:rPr lang="en-US"/>
              <a:t>w ← w×P(WetGrass =true | Sprinkler =false, Rain =true) = 0.45 .</a:t>
            </a:r>
            <a:endParaRPr/>
          </a:p>
          <a:p>
            <a:pPr indent="-228600" lvl="0" marL="228600" rtl="0" algn="l">
              <a:lnSpc>
                <a:spcPct val="90000"/>
              </a:lnSpc>
              <a:spcBef>
                <a:spcPts val="1000"/>
              </a:spcBef>
              <a:spcAft>
                <a:spcPts val="0"/>
              </a:spcAft>
              <a:buClr>
                <a:schemeClr val="dk1"/>
              </a:buClr>
              <a:buSzPct val="100000"/>
              <a:buChar char="•"/>
            </a:pPr>
            <a:r>
              <a:rPr b="1" lang="en-US"/>
              <a:t>Here WEIGHTED-SAMPLE returns the event [true, false, true, true] with weight 0.45, and this is tallied under Rain =true.</a:t>
            </a:r>
            <a:endParaRPr b="1"/>
          </a:p>
        </p:txBody>
      </p:sp>
      <p:sp>
        <p:nvSpPr>
          <p:cNvPr id="1120" name="Google Shape;1120;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21" name="Google Shape;1121;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22" name="Google Shape;1122;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p1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Gibbs sampling (MCMC)</a:t>
            </a:r>
            <a:endParaRPr/>
          </a:p>
        </p:txBody>
      </p:sp>
      <p:sp>
        <p:nvSpPr>
          <p:cNvPr id="1128" name="Google Shape;1128;p103"/>
          <p:cNvSpPr txBox="1"/>
          <p:nvPr>
            <p:ph idx="1" type="body"/>
          </p:nvPr>
        </p:nvSpPr>
        <p:spPr>
          <a:xfrm>
            <a:off x="627798" y="1690688"/>
            <a:ext cx="11327642" cy="5105400"/>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80000"/>
              </a:lnSpc>
              <a:spcBef>
                <a:spcPts val="0"/>
              </a:spcBef>
              <a:spcAft>
                <a:spcPts val="0"/>
              </a:spcAft>
              <a:buClr>
                <a:schemeClr val="dk1"/>
              </a:buClr>
              <a:buSzPct val="100000"/>
              <a:buChar char="•"/>
            </a:pPr>
            <a:r>
              <a:rPr lang="en-US"/>
              <a:t>Start with a random assignment to vars</a:t>
            </a:r>
            <a:endParaRPr/>
          </a:p>
          <a:p>
            <a:pPr indent="-228600" lvl="1" marL="685800" rtl="0" algn="l">
              <a:lnSpc>
                <a:spcPct val="80000"/>
              </a:lnSpc>
              <a:spcBef>
                <a:spcPts val="500"/>
              </a:spcBef>
              <a:spcAft>
                <a:spcPts val="0"/>
              </a:spcAft>
              <a:buClr>
                <a:schemeClr val="dk1"/>
              </a:buClr>
              <a:buSzPct val="100000"/>
              <a:buChar char="•"/>
            </a:pPr>
            <a:r>
              <a:rPr lang="en-US"/>
              <a:t>set evidence vars to observed values</a:t>
            </a:r>
            <a:endParaRPr/>
          </a:p>
          <a:p>
            <a:pPr indent="-228600" lvl="0" marL="228600" rtl="0" algn="l">
              <a:lnSpc>
                <a:spcPct val="80000"/>
              </a:lnSpc>
              <a:spcBef>
                <a:spcPts val="1000"/>
              </a:spcBef>
              <a:spcAft>
                <a:spcPts val="0"/>
              </a:spcAft>
              <a:buClr>
                <a:schemeClr val="dk1"/>
              </a:buClr>
              <a:buSzPct val="100000"/>
              <a:buChar char="•"/>
            </a:pPr>
            <a:r>
              <a:rPr lang="en-US"/>
              <a:t>Iterate {</a:t>
            </a:r>
            <a:endParaRPr/>
          </a:p>
          <a:p>
            <a:pPr indent="-228600" lvl="1" marL="685800" rtl="0" algn="l">
              <a:lnSpc>
                <a:spcPct val="80000"/>
              </a:lnSpc>
              <a:spcBef>
                <a:spcPts val="500"/>
              </a:spcBef>
              <a:spcAft>
                <a:spcPts val="0"/>
              </a:spcAft>
              <a:buClr>
                <a:schemeClr val="dk1"/>
              </a:buClr>
              <a:buSzPct val="100000"/>
              <a:buChar char="•"/>
            </a:pPr>
            <a:r>
              <a:rPr lang="en-US"/>
              <a:t>pick a non-evidence variable, X</a:t>
            </a:r>
            <a:endParaRPr/>
          </a:p>
          <a:p>
            <a:pPr indent="-228600" lvl="1" marL="685800" rtl="0" algn="l">
              <a:lnSpc>
                <a:spcPct val="80000"/>
              </a:lnSpc>
              <a:spcBef>
                <a:spcPts val="500"/>
              </a:spcBef>
              <a:spcAft>
                <a:spcPts val="0"/>
              </a:spcAft>
              <a:buClr>
                <a:schemeClr val="dk1"/>
              </a:buClr>
              <a:buSzPct val="100000"/>
              <a:buChar char="•"/>
            </a:pPr>
            <a:r>
              <a:rPr lang="en-US"/>
              <a:t>define Markov blanket of X, mb(X)</a:t>
            </a:r>
            <a:endParaRPr/>
          </a:p>
          <a:p>
            <a:pPr indent="-228600" lvl="2" marL="1143000" rtl="0" algn="l">
              <a:lnSpc>
                <a:spcPct val="80000"/>
              </a:lnSpc>
              <a:spcBef>
                <a:spcPts val="500"/>
              </a:spcBef>
              <a:spcAft>
                <a:spcPts val="0"/>
              </a:spcAft>
              <a:buClr>
                <a:schemeClr val="dk1"/>
              </a:buClr>
              <a:buSzPct val="100000"/>
              <a:buChar char="•"/>
            </a:pPr>
            <a:r>
              <a:rPr lang="en-US"/>
              <a:t>parents, children, and parents of children</a:t>
            </a:r>
            <a:endParaRPr/>
          </a:p>
          <a:p>
            <a:pPr indent="-228600" lvl="1" marL="685800" rtl="0" algn="l">
              <a:lnSpc>
                <a:spcPct val="80000"/>
              </a:lnSpc>
              <a:spcBef>
                <a:spcPts val="500"/>
              </a:spcBef>
              <a:spcAft>
                <a:spcPts val="0"/>
              </a:spcAft>
              <a:buClr>
                <a:schemeClr val="dk1"/>
              </a:buClr>
              <a:buSzPct val="100000"/>
              <a:buChar char="•"/>
            </a:pPr>
            <a:r>
              <a:rPr lang="en-US"/>
              <a:t>re-sample value of X from conditional distrib.</a:t>
            </a:r>
            <a:endParaRPr/>
          </a:p>
          <a:p>
            <a:pPr indent="-228600" lvl="2" marL="1143000" rtl="0" algn="l">
              <a:lnSpc>
                <a:spcPct val="80000"/>
              </a:lnSpc>
              <a:spcBef>
                <a:spcPts val="500"/>
              </a:spcBef>
              <a:spcAft>
                <a:spcPts val="0"/>
              </a:spcAft>
              <a:buClr>
                <a:schemeClr val="dk1"/>
              </a:buClr>
              <a:buSzPct val="100000"/>
              <a:buChar char="•"/>
            </a:pPr>
            <a:r>
              <a:rPr lang="en-US"/>
              <a:t>P(X|mb(X))=</a:t>
            </a:r>
            <a:r>
              <a:rPr lang="en-US">
                <a:latin typeface="Noto Sans Symbols"/>
                <a:ea typeface="Noto Sans Symbols"/>
                <a:cs typeface="Noto Sans Symbols"/>
                <a:sym typeface="Noto Sans Symbols"/>
              </a:rPr>
              <a:t>α</a:t>
            </a:r>
            <a:r>
              <a:rPr lang="en-US"/>
              <a:t>P(X|parents(X))*</a:t>
            </a:r>
            <a:r>
              <a:rPr lang="en-US">
                <a:latin typeface="Noto Sans Symbols"/>
                <a:ea typeface="Noto Sans Symbols"/>
                <a:cs typeface="Noto Sans Symbols"/>
                <a:sym typeface="Noto Sans Symbols"/>
              </a:rPr>
              <a:t>Π</a:t>
            </a:r>
            <a:r>
              <a:rPr lang="en-US"/>
              <a:t> P(y|parents(X))  					               for y∈children(X)</a:t>
            </a:r>
            <a:endParaRPr/>
          </a:p>
          <a:p>
            <a:pPr indent="0" lvl="2" marL="914400" rtl="0" algn="l">
              <a:lnSpc>
                <a:spcPct val="80000"/>
              </a:lnSpc>
              <a:spcBef>
                <a:spcPts val="500"/>
              </a:spcBef>
              <a:spcAft>
                <a:spcPts val="0"/>
              </a:spcAft>
              <a:buClr>
                <a:schemeClr val="dk1"/>
              </a:buClr>
              <a:buSzPct val="100000"/>
              <a:buNone/>
            </a:pPr>
            <a:r>
              <a:rPr lang="en-US"/>
              <a:t>}</a:t>
            </a:r>
            <a:endParaRPr/>
          </a:p>
          <a:p>
            <a:pPr indent="0" lvl="2" marL="914400" rtl="0" algn="l">
              <a:lnSpc>
                <a:spcPct val="80000"/>
              </a:lnSpc>
              <a:spcBef>
                <a:spcPts val="5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US"/>
              <a:t>The Markov blanket of a variable consists of its parents, children, and children’s parents.</a:t>
            </a:r>
            <a:endParaRPr/>
          </a:p>
          <a:p>
            <a:pPr indent="-228600" lvl="0" marL="228600" rtl="0" algn="l">
              <a:lnSpc>
                <a:spcPct val="80000"/>
              </a:lnSpc>
              <a:spcBef>
                <a:spcPts val="1000"/>
              </a:spcBef>
              <a:spcAft>
                <a:spcPts val="0"/>
              </a:spcAft>
              <a:buClr>
                <a:schemeClr val="dk1"/>
              </a:buClr>
              <a:buSzPct val="100000"/>
              <a:buChar char="•"/>
            </a:pPr>
            <a:r>
              <a:rPr lang="en-US"/>
              <a:t>Generates a large sequence of samples, where each might “flip a bit” from previous sample</a:t>
            </a:r>
            <a:endParaRPr/>
          </a:p>
          <a:p>
            <a:pPr indent="-228600" lvl="0" marL="228600" rtl="0" algn="l">
              <a:lnSpc>
                <a:spcPct val="80000"/>
              </a:lnSpc>
              <a:spcBef>
                <a:spcPts val="1000"/>
              </a:spcBef>
              <a:spcAft>
                <a:spcPts val="0"/>
              </a:spcAft>
              <a:buClr>
                <a:schemeClr val="dk1"/>
              </a:buClr>
              <a:buSzPct val="100000"/>
              <a:buChar char="•"/>
            </a:pPr>
            <a:r>
              <a:rPr lang="en-US"/>
              <a:t>In the limit, this converges to joint probability distribution (samples occur for frequency proportional to joint PDF)</a:t>
            </a:r>
            <a:endParaRPr/>
          </a:p>
        </p:txBody>
      </p:sp>
      <p:pic>
        <p:nvPicPr>
          <p:cNvPr id="1129" name="Google Shape;1129;p103"/>
          <p:cNvPicPr preferRelativeResize="0"/>
          <p:nvPr/>
        </p:nvPicPr>
        <p:blipFill rotWithShape="1">
          <a:blip r:embed="rId3">
            <a:alphaModFix/>
          </a:blip>
          <a:srcRect b="0" l="0" r="0" t="0"/>
          <a:stretch/>
        </p:blipFill>
        <p:spPr>
          <a:xfrm>
            <a:off x="8534400" y="2057400"/>
            <a:ext cx="2133600" cy="1811338"/>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Example</a:t>
            </a:r>
            <a:endParaRPr/>
          </a:p>
        </p:txBody>
      </p:sp>
      <p:sp>
        <p:nvSpPr>
          <p:cNvPr id="1135" name="Google Shape;1135;p10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90000"/>
              </a:lnSpc>
              <a:spcBef>
                <a:spcPts val="0"/>
              </a:spcBef>
              <a:spcAft>
                <a:spcPts val="0"/>
              </a:spcAft>
              <a:buClr>
                <a:schemeClr val="dk1"/>
              </a:buClr>
              <a:buSzPct val="100000"/>
              <a:buChar char="•"/>
            </a:pPr>
            <a:r>
              <a:rPr lang="en-US"/>
              <a:t>Consider the query </a:t>
            </a:r>
            <a:r>
              <a:rPr b="1" lang="en-US"/>
              <a:t>P</a:t>
            </a:r>
            <a:r>
              <a:rPr lang="en-US"/>
              <a:t>(Rain | Sprinkler =true, WetGrass =true) applied to the network in previous graph.</a:t>
            </a:r>
            <a:endParaRPr/>
          </a:p>
          <a:p>
            <a:pPr indent="-228600" lvl="0" marL="228600" rtl="0" algn="l">
              <a:lnSpc>
                <a:spcPct val="90000"/>
              </a:lnSpc>
              <a:spcBef>
                <a:spcPts val="1000"/>
              </a:spcBef>
              <a:spcAft>
                <a:spcPts val="0"/>
              </a:spcAft>
              <a:buClr>
                <a:schemeClr val="dk1"/>
              </a:buClr>
              <a:buSzPct val="100000"/>
              <a:buChar char="•"/>
            </a:pPr>
            <a:r>
              <a:rPr lang="en-US"/>
              <a:t>The evidence variables Sprinkler and WetGrass are fixed to their observed values and the non evidence variables Cloudy and Rain are initialized randomly—</a:t>
            </a:r>
            <a:endParaRPr/>
          </a:p>
          <a:p>
            <a:pPr indent="-228600" lvl="0" marL="228600" rtl="0" algn="l">
              <a:lnSpc>
                <a:spcPct val="90000"/>
              </a:lnSpc>
              <a:spcBef>
                <a:spcPts val="1000"/>
              </a:spcBef>
              <a:spcAft>
                <a:spcPts val="0"/>
              </a:spcAft>
              <a:buClr>
                <a:schemeClr val="dk1"/>
              </a:buClr>
              <a:buSzPct val="100000"/>
              <a:buChar char="•"/>
            </a:pPr>
            <a:r>
              <a:rPr lang="en-US"/>
              <a:t>let us say to true and false respectively. Thus, the initial state is [true, true, false, true].</a:t>
            </a:r>
            <a:endParaRPr/>
          </a:p>
          <a:p>
            <a:pPr indent="-228600" lvl="0" marL="228600" rtl="0" algn="l">
              <a:lnSpc>
                <a:spcPct val="90000"/>
              </a:lnSpc>
              <a:spcBef>
                <a:spcPts val="1000"/>
              </a:spcBef>
              <a:spcAft>
                <a:spcPts val="0"/>
              </a:spcAft>
              <a:buClr>
                <a:schemeClr val="dk1"/>
              </a:buClr>
              <a:buSzPct val="100000"/>
              <a:buChar char="•"/>
            </a:pPr>
            <a:r>
              <a:rPr lang="en-US"/>
              <a:t>Now the non evidence variables are sampled repeatedly in an arbitrary order. For example:</a:t>
            </a:r>
            <a:endParaRPr/>
          </a:p>
          <a:p>
            <a:pPr indent="-228600" lvl="1" marL="685800" rtl="0" algn="l">
              <a:lnSpc>
                <a:spcPct val="90000"/>
              </a:lnSpc>
              <a:spcBef>
                <a:spcPts val="500"/>
              </a:spcBef>
              <a:spcAft>
                <a:spcPts val="0"/>
              </a:spcAft>
              <a:buClr>
                <a:schemeClr val="dk1"/>
              </a:buClr>
              <a:buSzPct val="100000"/>
              <a:buChar char="•"/>
            </a:pPr>
            <a:r>
              <a:rPr lang="en-US"/>
              <a:t>1. Cloudy is sampled, given the current values of its Markov blanket variables: in this case, we sample from </a:t>
            </a:r>
            <a:r>
              <a:rPr b="1" lang="en-US"/>
              <a:t>P</a:t>
            </a:r>
            <a:r>
              <a:rPr lang="en-US"/>
              <a:t>(Cloudy | Sprinkler =true, Rain =false). (Shortly, we will show how to calculate this distribution.) Suppose the result is Cloudy =false. Then the new current state is [false, true, false, true].</a:t>
            </a:r>
            <a:endParaRPr/>
          </a:p>
          <a:p>
            <a:pPr indent="-228600" lvl="1" marL="685800" rtl="0" algn="l">
              <a:lnSpc>
                <a:spcPct val="90000"/>
              </a:lnSpc>
              <a:spcBef>
                <a:spcPts val="500"/>
              </a:spcBef>
              <a:spcAft>
                <a:spcPts val="0"/>
              </a:spcAft>
              <a:buClr>
                <a:schemeClr val="dk1"/>
              </a:buClr>
              <a:buSzPct val="100000"/>
              <a:buChar char="•"/>
            </a:pPr>
            <a:r>
              <a:rPr lang="en-US"/>
              <a:t>2. Rain is sampled, given the current values of its Markov blanket variables: in this case, we sample from </a:t>
            </a:r>
            <a:r>
              <a:rPr b="1" lang="en-US"/>
              <a:t>P</a:t>
            </a:r>
            <a:r>
              <a:rPr lang="en-US"/>
              <a:t>(Rain |Cloudy =false, Sprinkler =true, WetGrass =true). Suppose this yields Rain =true. The new current state is [false, true, true, true].</a:t>
            </a:r>
            <a:endParaRPr/>
          </a:p>
        </p:txBody>
      </p:sp>
      <p:sp>
        <p:nvSpPr>
          <p:cNvPr id="1136" name="Google Shape;1136;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37" name="Google Shape;1137;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38" name="Google Shape;1138;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10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Algorithm for Gibbs sampling</a:t>
            </a:r>
            <a:endParaRPr/>
          </a:p>
        </p:txBody>
      </p:sp>
      <p:pic>
        <p:nvPicPr>
          <p:cNvPr id="1144" name="Google Shape;1144;p105"/>
          <p:cNvPicPr preferRelativeResize="0"/>
          <p:nvPr>
            <p:ph idx="1" type="body"/>
          </p:nvPr>
        </p:nvPicPr>
        <p:blipFill rotWithShape="1">
          <a:blip r:embed="rId3">
            <a:alphaModFix/>
          </a:blip>
          <a:srcRect b="0" l="0" r="0" t="0"/>
          <a:stretch/>
        </p:blipFill>
        <p:spPr>
          <a:xfrm>
            <a:off x="945975" y="1827166"/>
            <a:ext cx="9947070" cy="3682206"/>
          </a:xfrm>
          <a:prstGeom prst="rect">
            <a:avLst/>
          </a:prstGeom>
          <a:noFill/>
          <a:ln>
            <a:noFill/>
          </a:ln>
        </p:spPr>
      </p:pic>
      <p:sp>
        <p:nvSpPr>
          <p:cNvPr id="1145" name="Google Shape;1145;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46" name="Google Shape;1146;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47" name="Google Shape;1147;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106"/>
          <p:cNvSpPr txBox="1"/>
          <p:nvPr>
            <p:ph type="title"/>
          </p:nvPr>
        </p:nvSpPr>
        <p:spPr>
          <a:xfrm>
            <a:off x="838200" y="324999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Other Approaches to Uncertain reasoning-Fuzzy sets and Fuzzy logic.</a:t>
            </a:r>
            <a:endParaRPr/>
          </a:p>
        </p:txBody>
      </p:sp>
      <p:sp>
        <p:nvSpPr>
          <p:cNvPr id="1153" name="Google Shape;1153;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54" name="Google Shape;1154;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55" name="Google Shape;1155;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9" name="Shape 1159"/>
        <p:cNvGrpSpPr/>
        <p:nvPr/>
      </p:nvGrpSpPr>
      <p:grpSpPr>
        <a:xfrm>
          <a:off x="0" y="0"/>
          <a:ext cx="0" cy="0"/>
          <a:chOff x="0" y="0"/>
          <a:chExt cx="0" cy="0"/>
        </a:xfrm>
      </p:grpSpPr>
      <p:sp>
        <p:nvSpPr>
          <p:cNvPr id="1160" name="Google Shape;1160;p10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4400"/>
              <a:buFont typeface="Times New Roman"/>
              <a:buNone/>
            </a:pPr>
            <a:r>
              <a:rPr lang="en-US">
                <a:solidFill>
                  <a:srgbClr val="FF0000"/>
                </a:solidFill>
              </a:rPr>
              <a:t>Fuzzy set</a:t>
            </a:r>
            <a:endParaRPr>
              <a:solidFill>
                <a:srgbClr val="FF0000"/>
              </a:solidFill>
            </a:endParaRPr>
          </a:p>
        </p:txBody>
      </p:sp>
      <p:sp>
        <p:nvSpPr>
          <p:cNvPr id="1161" name="Google Shape;1161;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62" name="Google Shape;1162;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63" name="Google Shape;1163;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164" name="Google Shape;1164;p10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90000"/>
              </a:lnSpc>
              <a:spcBef>
                <a:spcPts val="0"/>
              </a:spcBef>
              <a:spcAft>
                <a:spcPts val="0"/>
              </a:spcAft>
              <a:buClr>
                <a:schemeClr val="dk1"/>
              </a:buClr>
              <a:buSzPct val="100000"/>
              <a:buChar char="•"/>
            </a:pPr>
            <a:r>
              <a:rPr b="1" lang="en-US"/>
              <a:t>Fuzzy set theory </a:t>
            </a:r>
            <a:r>
              <a:rPr lang="en-US"/>
              <a:t>is a means of specifying how well an object satisfies a vague description.</a:t>
            </a:r>
            <a:endParaRPr/>
          </a:p>
          <a:p>
            <a:pPr indent="-228600" lvl="0" marL="228600" rtl="0" algn="l">
              <a:lnSpc>
                <a:spcPct val="90000"/>
              </a:lnSpc>
              <a:spcBef>
                <a:spcPts val="1000"/>
              </a:spcBef>
              <a:spcAft>
                <a:spcPts val="0"/>
              </a:spcAft>
              <a:buClr>
                <a:schemeClr val="dk1"/>
              </a:buClr>
              <a:buSzPct val="100000"/>
              <a:buChar char="•"/>
            </a:pPr>
            <a:r>
              <a:rPr lang="en-US"/>
              <a:t>For example, consider the proposition “Nate is tall.” Is this true if Nate is 5 10? Most people would hesitate to answer “true” or “false,” preferring to say, “sort of.” Note that this is not a question of uncertainty about the external world—we are sure of Nate’s height. </a:t>
            </a:r>
            <a:endParaRPr/>
          </a:p>
          <a:p>
            <a:pPr indent="-228600" lvl="0" marL="228600" rtl="0" algn="l">
              <a:lnSpc>
                <a:spcPct val="90000"/>
              </a:lnSpc>
              <a:spcBef>
                <a:spcPts val="1000"/>
              </a:spcBef>
              <a:spcAft>
                <a:spcPts val="0"/>
              </a:spcAft>
              <a:buClr>
                <a:schemeClr val="dk1"/>
              </a:buClr>
              <a:buSzPct val="100000"/>
              <a:buChar char="•"/>
            </a:pPr>
            <a:r>
              <a:rPr lang="en-US"/>
              <a:t>The issue is that the linguistic term “tall” does not refer to a sharp demarcation of objects into two classes—there are </a:t>
            </a:r>
            <a:r>
              <a:rPr i="1" lang="en-US"/>
              <a:t>degrees </a:t>
            </a:r>
            <a:r>
              <a:rPr lang="en-US"/>
              <a:t>of tallness. </a:t>
            </a:r>
            <a:endParaRPr/>
          </a:p>
          <a:p>
            <a:pPr indent="-228600" lvl="0" marL="228600" rtl="0" algn="l">
              <a:lnSpc>
                <a:spcPct val="90000"/>
              </a:lnSpc>
              <a:spcBef>
                <a:spcPts val="1000"/>
              </a:spcBef>
              <a:spcAft>
                <a:spcPts val="0"/>
              </a:spcAft>
              <a:buClr>
                <a:schemeClr val="dk1"/>
              </a:buClr>
              <a:buSzPct val="100000"/>
              <a:buChar char="•"/>
            </a:pPr>
            <a:r>
              <a:rPr lang="en-US"/>
              <a:t>For this reason, </a:t>
            </a:r>
            <a:r>
              <a:rPr i="1" lang="en-US"/>
              <a:t>fuzzy set theory is not a method for uncertain reasoning at all. </a:t>
            </a:r>
            <a:endParaRPr i="1"/>
          </a:p>
          <a:p>
            <a:pPr indent="-228600" lvl="0" marL="228600" rtl="0" algn="l">
              <a:lnSpc>
                <a:spcPct val="90000"/>
              </a:lnSpc>
              <a:spcBef>
                <a:spcPts val="1000"/>
              </a:spcBef>
              <a:spcAft>
                <a:spcPts val="0"/>
              </a:spcAft>
              <a:buClr>
                <a:schemeClr val="dk1"/>
              </a:buClr>
              <a:buSzPct val="100000"/>
              <a:buChar char="•"/>
            </a:pPr>
            <a:r>
              <a:rPr lang="en-US"/>
              <a:t>Rather, fuzzy set theory treats Tall as a fuzzy predicate and says that the truth value of Tall (Nate) is a number between 0 and 1, rather than being just true or false. </a:t>
            </a:r>
            <a:endParaRPr/>
          </a:p>
          <a:p>
            <a:pPr indent="-228600" lvl="0" marL="228600" rtl="0" algn="l">
              <a:lnSpc>
                <a:spcPct val="90000"/>
              </a:lnSpc>
              <a:spcBef>
                <a:spcPts val="1000"/>
              </a:spcBef>
              <a:spcAft>
                <a:spcPts val="0"/>
              </a:spcAft>
              <a:buClr>
                <a:schemeClr val="dk1"/>
              </a:buClr>
              <a:buSzPct val="100000"/>
              <a:buChar char="•"/>
            </a:pPr>
            <a:r>
              <a:rPr lang="en-US"/>
              <a:t>The name “fuzzy set” derives from the interpretation of the predicate as implicitly defining a set of its members—a set that does not have sharp boundaries.</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10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What is Fuzzy Logic?</a:t>
            </a:r>
            <a:endParaRPr/>
          </a:p>
        </p:txBody>
      </p:sp>
      <p:sp>
        <p:nvSpPr>
          <p:cNvPr id="1170" name="Google Shape;1170;p10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inventor of fuzzy logic is Lotfi Zadeh</a:t>
            </a:r>
            <a:endParaRPr/>
          </a:p>
          <a:p>
            <a:pPr indent="-228600" lvl="0" marL="228600" rtl="0" algn="l">
              <a:lnSpc>
                <a:spcPct val="90000"/>
              </a:lnSpc>
              <a:spcBef>
                <a:spcPts val="1000"/>
              </a:spcBef>
              <a:spcAft>
                <a:spcPts val="0"/>
              </a:spcAft>
              <a:buClr>
                <a:schemeClr val="dk1"/>
              </a:buClr>
              <a:buSzPts val="2800"/>
              <a:buChar char="•"/>
            </a:pPr>
            <a:r>
              <a:rPr lang="en-US"/>
              <a:t>Fuzzy Logic (FL) is a method of reasoning that resembles human reasoning. The approach of FL imitates the way of decision making in humans that involves all intermediate possibilities between digital values YES and NO.</a:t>
            </a:r>
            <a:endParaRPr/>
          </a:p>
          <a:p>
            <a:pPr indent="-228600" lvl="0" marL="228600" rtl="0" algn="l">
              <a:lnSpc>
                <a:spcPct val="90000"/>
              </a:lnSpc>
              <a:spcBef>
                <a:spcPts val="1000"/>
              </a:spcBef>
              <a:spcAft>
                <a:spcPts val="0"/>
              </a:spcAft>
              <a:buClr>
                <a:schemeClr val="dk1"/>
              </a:buClr>
              <a:buSzPts val="2800"/>
              <a:buChar char="•"/>
            </a:pPr>
            <a:r>
              <a:rPr lang="en-US"/>
              <a:t>The conventional logic block that a computer can understand takes precise input and produces a definite output as TRUE or FALSE, which is equivalent to human’s YES or NO.</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171" name="Google Shape;1171;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72" name="Google Shape;1172;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73" name="Google Shape;1173;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10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179" name="Google Shape;1179;p10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Inventor of Fuzzy logic, observed that unlike computers, the human decision making includes a range of possibilities between YES and NO, such as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The fuzzy logic works on the levels of possibilities of input to achieve the definite output.</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180" name="Google Shape;118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81" name="Google Shape;118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82" name="Google Shape;118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1183" name="Google Shape;1183;p109"/>
          <p:cNvGraphicFramePr/>
          <p:nvPr/>
        </p:nvGraphicFramePr>
        <p:xfrm>
          <a:off x="4482921" y="2816438"/>
          <a:ext cx="3000000" cy="3000000"/>
        </p:xfrm>
        <a:graphic>
          <a:graphicData uri="http://schemas.openxmlformats.org/drawingml/2006/table">
            <a:tbl>
              <a:tblPr>
                <a:noFill/>
                <a:tableStyleId>{50B7101D-9DA7-42E0-ACCE-2B9C1B1D89AE}</a:tableStyleId>
              </a:tblPr>
              <a:tblGrid>
                <a:gridCol w="2330000"/>
              </a:tblGrid>
              <a:tr h="228600">
                <a:tc>
                  <a:txBody>
                    <a:bodyPr/>
                    <a:lstStyle/>
                    <a:p>
                      <a:pPr indent="0" lvl="0" marL="0" marR="0" rtl="0" algn="ctr">
                        <a:spcBef>
                          <a:spcPts val="0"/>
                        </a:spcBef>
                        <a:spcAft>
                          <a:spcPts val="0"/>
                        </a:spcAft>
                        <a:buNone/>
                      </a:pPr>
                      <a:r>
                        <a:rPr lang="en-US" sz="1800"/>
                        <a:t>CERTAINLY YES</a:t>
                      </a:r>
                      <a:endParaRPr/>
                    </a:p>
                  </a:txBody>
                  <a:tcPr marT="45725" marB="45725" marR="91450" marL="91450" anchor="ctr">
                    <a:lnL cap="flat" cmpd="sng" w="12700">
                      <a:solidFill>
                        <a:srgbClr val="40CDE3"/>
                      </a:solidFill>
                      <a:prstDash val="solid"/>
                      <a:round/>
                      <a:headEnd len="sm" w="sm" type="none"/>
                      <a:tailEnd len="sm" w="sm" type="none"/>
                    </a:lnL>
                    <a:lnR cap="flat" cmpd="sng" w="12700">
                      <a:solidFill>
                        <a:srgbClr val="40CDE3"/>
                      </a:solidFill>
                      <a:prstDash val="solid"/>
                      <a:round/>
                      <a:headEnd len="sm" w="sm" type="none"/>
                      <a:tailEnd len="sm" w="sm" type="none"/>
                    </a:lnR>
                    <a:lnT cap="flat" cmpd="sng" w="12700">
                      <a:solidFill>
                        <a:srgbClr val="40CDE3"/>
                      </a:solidFill>
                      <a:prstDash val="solid"/>
                      <a:round/>
                      <a:headEnd len="sm" w="sm" type="none"/>
                      <a:tailEnd len="sm" w="sm" type="none"/>
                    </a:lnT>
                    <a:lnB cap="flat" cmpd="sng" w="12700">
                      <a:solidFill>
                        <a:srgbClr val="80D1E3"/>
                      </a:solidFill>
                      <a:prstDash val="solid"/>
                      <a:round/>
                      <a:headEnd len="sm" w="sm" type="none"/>
                      <a:tailEnd len="sm" w="sm" type="none"/>
                    </a:lnB>
                  </a:tcPr>
                </a:tc>
              </a:tr>
              <a:tr h="228600">
                <a:tc>
                  <a:txBody>
                    <a:bodyPr/>
                    <a:lstStyle/>
                    <a:p>
                      <a:pPr indent="0" lvl="0" marL="0" marR="0" rtl="0" algn="ctr">
                        <a:spcBef>
                          <a:spcPts val="0"/>
                        </a:spcBef>
                        <a:spcAft>
                          <a:spcPts val="0"/>
                        </a:spcAft>
                        <a:buNone/>
                      </a:pPr>
                      <a:r>
                        <a:rPr lang="en-US" sz="1800"/>
                        <a:t>POSSIBLY YES</a:t>
                      </a:r>
                      <a:endParaRPr/>
                    </a:p>
                  </a:txBody>
                  <a:tcPr marT="45725" marB="45725" marR="91450" marL="91450" anchor="ctr">
                    <a:lnL cap="flat" cmpd="sng" w="12700">
                      <a:solidFill>
                        <a:srgbClr val="80D1E3"/>
                      </a:solidFill>
                      <a:prstDash val="solid"/>
                      <a:round/>
                      <a:headEnd len="sm" w="sm" type="none"/>
                      <a:tailEnd len="sm" w="sm" type="none"/>
                    </a:lnL>
                    <a:lnR cap="flat" cmpd="sng" w="12700">
                      <a:solidFill>
                        <a:srgbClr val="80D1E3"/>
                      </a:solidFill>
                      <a:prstDash val="solid"/>
                      <a:round/>
                      <a:headEnd len="sm" w="sm" type="none"/>
                      <a:tailEnd len="sm" w="sm" type="none"/>
                    </a:lnR>
                    <a:lnT cap="flat" cmpd="sng" w="12700">
                      <a:solidFill>
                        <a:srgbClr val="80D1E3"/>
                      </a:solidFill>
                      <a:prstDash val="solid"/>
                      <a:round/>
                      <a:headEnd len="sm" w="sm" type="none"/>
                      <a:tailEnd len="sm" w="sm" type="none"/>
                    </a:lnT>
                    <a:lnB cap="flat" cmpd="sng" w="12700">
                      <a:solidFill>
                        <a:srgbClr val="60D7E3"/>
                      </a:solidFill>
                      <a:prstDash val="solid"/>
                      <a:round/>
                      <a:headEnd len="sm" w="sm" type="none"/>
                      <a:tailEnd len="sm" w="sm" type="none"/>
                    </a:lnB>
                  </a:tcPr>
                </a:tc>
              </a:tr>
              <a:tr h="228600">
                <a:tc>
                  <a:txBody>
                    <a:bodyPr/>
                    <a:lstStyle/>
                    <a:p>
                      <a:pPr indent="0" lvl="0" marL="0" marR="0" rtl="0" algn="ctr">
                        <a:spcBef>
                          <a:spcPts val="0"/>
                        </a:spcBef>
                        <a:spcAft>
                          <a:spcPts val="0"/>
                        </a:spcAft>
                        <a:buNone/>
                      </a:pPr>
                      <a:r>
                        <a:rPr lang="en-US" sz="1800"/>
                        <a:t>CANNOT SAY</a:t>
                      </a:r>
                      <a:endParaRPr/>
                    </a:p>
                  </a:txBody>
                  <a:tcPr marT="45725" marB="45725" marR="91450" marL="91450" anchor="ctr">
                    <a:lnL cap="flat" cmpd="sng" w="12700">
                      <a:solidFill>
                        <a:srgbClr val="60D7E3"/>
                      </a:solidFill>
                      <a:prstDash val="solid"/>
                      <a:round/>
                      <a:headEnd len="sm" w="sm" type="none"/>
                      <a:tailEnd len="sm" w="sm" type="none"/>
                    </a:lnL>
                    <a:lnR cap="flat" cmpd="sng" w="12700">
                      <a:solidFill>
                        <a:srgbClr val="60D7E3"/>
                      </a:solidFill>
                      <a:prstDash val="solid"/>
                      <a:round/>
                      <a:headEnd len="sm" w="sm" type="none"/>
                      <a:tailEnd len="sm" w="sm" type="none"/>
                    </a:lnR>
                    <a:lnT cap="flat" cmpd="sng" w="12700">
                      <a:solidFill>
                        <a:srgbClr val="60D7E3"/>
                      </a:solidFill>
                      <a:prstDash val="solid"/>
                      <a:round/>
                      <a:headEnd len="sm" w="sm" type="none"/>
                      <a:tailEnd len="sm" w="sm" type="none"/>
                    </a:lnT>
                    <a:lnB cap="flat" cmpd="sng" w="12700">
                      <a:solidFill>
                        <a:srgbClr val="C0D5E3"/>
                      </a:solidFill>
                      <a:prstDash val="solid"/>
                      <a:round/>
                      <a:headEnd len="sm" w="sm" type="none"/>
                      <a:tailEnd len="sm" w="sm" type="none"/>
                    </a:lnB>
                  </a:tcPr>
                </a:tc>
              </a:tr>
              <a:tr h="228600">
                <a:tc>
                  <a:txBody>
                    <a:bodyPr/>
                    <a:lstStyle/>
                    <a:p>
                      <a:pPr indent="0" lvl="0" marL="0" marR="0" rtl="0" algn="ctr">
                        <a:spcBef>
                          <a:spcPts val="0"/>
                        </a:spcBef>
                        <a:spcAft>
                          <a:spcPts val="0"/>
                        </a:spcAft>
                        <a:buNone/>
                      </a:pPr>
                      <a:r>
                        <a:rPr lang="en-US" sz="1800"/>
                        <a:t>POSSIBLY NO</a:t>
                      </a:r>
                      <a:endParaRPr/>
                    </a:p>
                  </a:txBody>
                  <a:tcPr marT="45725" marB="45725" marR="91450" marL="91450" anchor="ctr">
                    <a:lnL cap="flat" cmpd="sng" w="12700">
                      <a:solidFill>
                        <a:srgbClr val="C0D5E3"/>
                      </a:solidFill>
                      <a:prstDash val="solid"/>
                      <a:round/>
                      <a:headEnd len="sm" w="sm" type="none"/>
                      <a:tailEnd len="sm" w="sm" type="none"/>
                    </a:lnL>
                    <a:lnR cap="flat" cmpd="sng" w="12700">
                      <a:solidFill>
                        <a:srgbClr val="C0D5E3"/>
                      </a:solidFill>
                      <a:prstDash val="solid"/>
                      <a:round/>
                      <a:headEnd len="sm" w="sm" type="none"/>
                      <a:tailEnd len="sm" w="sm" type="none"/>
                    </a:lnR>
                    <a:lnT cap="flat" cmpd="sng" w="12700">
                      <a:solidFill>
                        <a:srgbClr val="C0D5E3"/>
                      </a:solidFill>
                      <a:prstDash val="solid"/>
                      <a:round/>
                      <a:headEnd len="sm" w="sm" type="none"/>
                      <a:tailEnd len="sm" w="sm" type="none"/>
                    </a:lnT>
                    <a:lnB cap="flat" cmpd="sng" w="12700">
                      <a:solidFill>
                        <a:srgbClr val="60D7E3"/>
                      </a:solidFill>
                      <a:prstDash val="solid"/>
                      <a:round/>
                      <a:headEnd len="sm" w="sm" type="none"/>
                      <a:tailEnd len="sm" w="sm" type="none"/>
                    </a:lnB>
                  </a:tcPr>
                </a:tc>
              </a:tr>
              <a:tr h="228600">
                <a:tc>
                  <a:txBody>
                    <a:bodyPr/>
                    <a:lstStyle/>
                    <a:p>
                      <a:pPr indent="0" lvl="0" marL="0" marR="0" rtl="0" algn="ctr">
                        <a:spcBef>
                          <a:spcPts val="0"/>
                        </a:spcBef>
                        <a:spcAft>
                          <a:spcPts val="0"/>
                        </a:spcAft>
                        <a:buNone/>
                      </a:pPr>
                      <a:r>
                        <a:rPr lang="en-US" sz="1800"/>
                        <a:t>CERTAINLY NO</a:t>
                      </a:r>
                      <a:endParaRPr/>
                    </a:p>
                  </a:txBody>
                  <a:tcPr marT="45725" marB="45725" marR="91450" marL="91450" anchor="ctr">
                    <a:lnL cap="flat" cmpd="sng" w="12700">
                      <a:solidFill>
                        <a:srgbClr val="60D7E3"/>
                      </a:solidFill>
                      <a:prstDash val="solid"/>
                      <a:round/>
                      <a:headEnd len="sm" w="sm" type="none"/>
                      <a:tailEnd len="sm" w="sm" type="none"/>
                    </a:lnL>
                    <a:lnR cap="flat" cmpd="sng" w="12700">
                      <a:solidFill>
                        <a:srgbClr val="60D7E3"/>
                      </a:solidFill>
                      <a:prstDash val="solid"/>
                      <a:round/>
                      <a:headEnd len="sm" w="sm" type="none"/>
                      <a:tailEnd len="sm" w="sm" type="none"/>
                    </a:lnR>
                    <a:lnT cap="flat" cmpd="sng" w="12700">
                      <a:solidFill>
                        <a:srgbClr val="60D7E3"/>
                      </a:solidFill>
                      <a:prstDash val="solid"/>
                      <a:round/>
                      <a:headEnd len="sm" w="sm" type="none"/>
                      <a:tailEnd len="sm" w="sm" type="none"/>
                    </a:lnT>
                    <a:lnB cap="flat" cmpd="sng" w="12700">
                      <a:solidFill>
                        <a:srgbClr val="60D7E3"/>
                      </a:solidFill>
                      <a:prstDash val="solid"/>
                      <a:round/>
                      <a:headEnd len="sm" w="sm" type="none"/>
                      <a:tailEnd len="sm" w="sm" type="none"/>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1"/>
          <p:cNvSpPr txBox="1"/>
          <p:nvPr>
            <p:ph type="title"/>
          </p:nvPr>
        </p:nvSpPr>
        <p:spPr>
          <a:xfrm>
            <a:off x="917244" y="747999"/>
            <a:ext cx="10969956" cy="689291"/>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Independent and Conditional Probabilities</a:t>
            </a:r>
            <a:endParaRPr b="1" sz="4400"/>
          </a:p>
        </p:txBody>
      </p:sp>
      <p:sp>
        <p:nvSpPr>
          <p:cNvPr id="212" name="Google Shape;212;p11"/>
          <p:cNvSpPr txBox="1"/>
          <p:nvPr/>
        </p:nvSpPr>
        <p:spPr>
          <a:xfrm>
            <a:off x="917244" y="1737741"/>
            <a:ext cx="9535795" cy="4321175"/>
          </a:xfrm>
          <a:prstGeom prst="rect">
            <a:avLst/>
          </a:prstGeom>
          <a:noFill/>
          <a:ln>
            <a:noFill/>
          </a:ln>
        </p:spPr>
        <p:txBody>
          <a:bodyPr anchorCtr="0" anchor="t" bIns="0" lIns="0" spcFirstLastPara="1" rIns="0" wrap="square" tIns="11425">
            <a:spAutoFit/>
          </a:bodyPr>
          <a:lstStyle/>
          <a:p>
            <a:pPr indent="-228600" lvl="0" marL="241300" marR="0" rtl="0" algn="l">
              <a:lnSpc>
                <a:spcPct val="100000"/>
              </a:lnSpc>
              <a:spcBef>
                <a:spcPts val="0"/>
              </a:spcBef>
              <a:spcAft>
                <a:spcPts val="0"/>
              </a:spcAft>
              <a:buClr>
                <a:schemeClr val="dk1"/>
              </a:buClr>
              <a:buSzPts val="2600"/>
              <a:buFont typeface="Arial"/>
              <a:buChar char="•"/>
            </a:pPr>
            <a:r>
              <a:rPr lang="en-US" sz="2600">
                <a:solidFill>
                  <a:schemeClr val="dk1"/>
                </a:solidFill>
                <a:latin typeface="Times New Roman"/>
                <a:ea typeface="Times New Roman"/>
                <a:cs typeface="Times New Roman"/>
                <a:sym typeface="Times New Roman"/>
              </a:rPr>
              <a:t>Assuming that P(B) &gt; 0, the </a:t>
            </a:r>
            <a:r>
              <a:rPr b="1" lang="en-US" sz="2600">
                <a:solidFill>
                  <a:schemeClr val="dk1"/>
                </a:solidFill>
                <a:latin typeface="Times New Roman"/>
                <a:ea typeface="Times New Roman"/>
                <a:cs typeface="Times New Roman"/>
                <a:sym typeface="Times New Roman"/>
              </a:rPr>
              <a:t>conditional </a:t>
            </a:r>
            <a:r>
              <a:rPr lang="en-US" sz="2600">
                <a:solidFill>
                  <a:schemeClr val="dk1"/>
                </a:solidFill>
                <a:latin typeface="Times New Roman"/>
                <a:ea typeface="Times New Roman"/>
                <a:cs typeface="Times New Roman"/>
                <a:sym typeface="Times New Roman"/>
              </a:rPr>
              <a:t>probability of A given B:</a:t>
            </a:r>
            <a:endParaRPr sz="2600">
              <a:solidFill>
                <a:schemeClr val="dk1"/>
              </a:solidFill>
              <a:latin typeface="Times New Roman"/>
              <a:ea typeface="Times New Roman"/>
              <a:cs typeface="Times New Roman"/>
              <a:sym typeface="Times New Roman"/>
            </a:endParaRPr>
          </a:p>
          <a:p>
            <a:pPr indent="-228600" lvl="0" marL="241300" marR="0" rtl="0" algn="l">
              <a:lnSpc>
                <a:spcPct val="100000"/>
              </a:lnSpc>
              <a:spcBef>
                <a:spcPts val="75"/>
              </a:spcBef>
              <a:spcAft>
                <a:spcPts val="0"/>
              </a:spcAft>
              <a:buClr>
                <a:schemeClr val="dk1"/>
              </a:buClr>
              <a:buSzPts val="2600"/>
              <a:buFont typeface="Arial"/>
              <a:buChar char="•"/>
            </a:pPr>
            <a:r>
              <a:rPr lang="en-US" sz="2600">
                <a:solidFill>
                  <a:schemeClr val="dk1"/>
                </a:solidFill>
                <a:latin typeface="Times New Roman"/>
                <a:ea typeface="Times New Roman"/>
                <a:cs typeface="Times New Roman"/>
                <a:sym typeface="Times New Roman"/>
              </a:rPr>
              <a:t>P(A|B)=P(AB)/P(B)</a:t>
            </a:r>
            <a:endParaRPr sz="2600">
              <a:solidFill>
                <a:schemeClr val="dk1"/>
              </a:solidFill>
              <a:latin typeface="Times New Roman"/>
              <a:ea typeface="Times New Roman"/>
              <a:cs typeface="Times New Roman"/>
              <a:sym typeface="Times New Roman"/>
            </a:endParaRPr>
          </a:p>
          <a:p>
            <a:pPr indent="-228600" lvl="0" marL="241300" marR="0" rtl="0" algn="l">
              <a:lnSpc>
                <a:spcPct val="114230"/>
              </a:lnSpc>
              <a:spcBef>
                <a:spcPts val="70"/>
              </a:spcBef>
              <a:spcAft>
                <a:spcPts val="0"/>
              </a:spcAft>
              <a:buClr>
                <a:schemeClr val="dk1"/>
              </a:buClr>
              <a:buSzPts val="2600"/>
              <a:buFont typeface="Arial"/>
              <a:buChar char="•"/>
            </a:pPr>
            <a:r>
              <a:rPr lang="en-US" sz="2600">
                <a:solidFill>
                  <a:schemeClr val="dk1"/>
                </a:solidFill>
                <a:latin typeface="Times New Roman"/>
                <a:ea typeface="Times New Roman"/>
                <a:cs typeface="Times New Roman"/>
                <a:sym typeface="Times New Roman"/>
              </a:rPr>
              <a:t>P(AB) = P(A|B)P(B) = P(B|A)P(A)</a:t>
            </a:r>
            <a:endParaRPr sz="2600">
              <a:solidFill>
                <a:schemeClr val="dk1"/>
              </a:solidFill>
              <a:latin typeface="Times New Roman"/>
              <a:ea typeface="Times New Roman"/>
              <a:cs typeface="Times New Roman"/>
              <a:sym typeface="Times New Roman"/>
            </a:endParaRPr>
          </a:p>
          <a:p>
            <a:pPr indent="-229234" lvl="1" marL="697865" marR="0" rtl="0" algn="l">
              <a:lnSpc>
                <a:spcPct val="113181"/>
              </a:lnSpc>
              <a:spcBef>
                <a:spcPts val="0"/>
              </a:spcBef>
              <a:spcAft>
                <a:spcPts val="0"/>
              </a:spcAft>
              <a:buClr>
                <a:schemeClr val="dk1"/>
              </a:buClr>
              <a:buSzPts val="2200"/>
              <a:buFont typeface="Arial"/>
              <a:buChar char="•"/>
            </a:pPr>
            <a:r>
              <a:rPr b="0" i="0" lang="en-US" sz="2200" u="none" cap="none" strike="noStrike">
                <a:solidFill>
                  <a:schemeClr val="dk1"/>
                </a:solidFill>
                <a:latin typeface="Times New Roman"/>
                <a:ea typeface="Times New Roman"/>
                <a:cs typeface="Times New Roman"/>
                <a:sym typeface="Times New Roman"/>
              </a:rPr>
              <a:t>Product Rule</a:t>
            </a:r>
            <a:endParaRPr/>
          </a:p>
          <a:p>
            <a:pPr indent="0" lvl="1" marL="457200" marR="0" rtl="0" algn="l">
              <a:lnSpc>
                <a:spcPct val="100000"/>
              </a:lnSpc>
              <a:spcBef>
                <a:spcPts val="35"/>
              </a:spcBef>
              <a:spcAft>
                <a:spcPts val="0"/>
              </a:spcAft>
              <a:buClr>
                <a:schemeClr val="dk1"/>
              </a:buClr>
              <a:buSzPts val="1950"/>
              <a:buFont typeface="Arial"/>
              <a:buNone/>
            </a:pPr>
            <a:r>
              <a:t/>
            </a:r>
            <a:endParaRPr b="0" i="0" sz="1950" u="none" cap="none" strike="noStrike">
              <a:solidFill>
                <a:schemeClr val="dk1"/>
              </a:solidFill>
              <a:latin typeface="Times New Roman"/>
              <a:ea typeface="Times New Roman"/>
              <a:cs typeface="Times New Roman"/>
              <a:sym typeface="Times New Roman"/>
            </a:endParaRPr>
          </a:p>
          <a:p>
            <a:pPr indent="-228600" lvl="0" marL="241300" marR="0" rtl="0" algn="l">
              <a:lnSpc>
                <a:spcPct val="100000"/>
              </a:lnSpc>
              <a:spcBef>
                <a:spcPts val="0"/>
              </a:spcBef>
              <a:spcAft>
                <a:spcPts val="0"/>
              </a:spcAft>
              <a:buClr>
                <a:schemeClr val="dk1"/>
              </a:buClr>
              <a:buSzPts val="2600"/>
              <a:buFont typeface="Arial"/>
              <a:buChar char="•"/>
            </a:pPr>
            <a:r>
              <a:rPr lang="en-US" sz="2600">
                <a:solidFill>
                  <a:schemeClr val="dk1"/>
                </a:solidFill>
                <a:latin typeface="Times New Roman"/>
                <a:ea typeface="Times New Roman"/>
                <a:cs typeface="Times New Roman"/>
                <a:sym typeface="Times New Roman"/>
              </a:rPr>
              <a:t>Two events A and B are </a:t>
            </a:r>
            <a:r>
              <a:rPr b="1" lang="en-US" sz="2600">
                <a:solidFill>
                  <a:schemeClr val="dk1"/>
                </a:solidFill>
                <a:latin typeface="Times New Roman"/>
                <a:ea typeface="Times New Roman"/>
                <a:cs typeface="Times New Roman"/>
                <a:sym typeface="Times New Roman"/>
              </a:rPr>
              <a:t>independent </a:t>
            </a:r>
            <a:r>
              <a:rPr lang="en-US" sz="2600">
                <a:solidFill>
                  <a:schemeClr val="dk1"/>
                </a:solidFill>
                <a:latin typeface="Times New Roman"/>
                <a:ea typeface="Times New Roman"/>
                <a:cs typeface="Times New Roman"/>
                <a:sym typeface="Times New Roman"/>
              </a:rPr>
              <a:t>if</a:t>
            </a:r>
            <a:endParaRPr/>
          </a:p>
          <a:p>
            <a:pPr indent="-228600" lvl="0" marL="241300" marR="0" rtl="0" algn="l">
              <a:lnSpc>
                <a:spcPct val="114423"/>
              </a:lnSpc>
              <a:spcBef>
                <a:spcPts val="70"/>
              </a:spcBef>
              <a:spcAft>
                <a:spcPts val="0"/>
              </a:spcAft>
              <a:buClr>
                <a:schemeClr val="dk1"/>
              </a:buClr>
              <a:buSzPts val="2600"/>
              <a:buFont typeface="Arial"/>
              <a:buChar char="•"/>
            </a:pPr>
            <a:r>
              <a:rPr lang="en-US" sz="2600">
                <a:solidFill>
                  <a:schemeClr val="dk1"/>
                </a:solidFill>
                <a:latin typeface="Times New Roman"/>
                <a:ea typeface="Times New Roman"/>
                <a:cs typeface="Times New Roman"/>
                <a:sym typeface="Times New Roman"/>
              </a:rPr>
              <a:t>P(AB) = P(A)P(B)</a:t>
            </a:r>
            <a:endParaRPr sz="2600">
              <a:solidFill>
                <a:schemeClr val="dk1"/>
              </a:solidFill>
              <a:latin typeface="Times New Roman"/>
              <a:ea typeface="Times New Roman"/>
              <a:cs typeface="Times New Roman"/>
              <a:sym typeface="Times New Roman"/>
            </a:endParaRPr>
          </a:p>
          <a:p>
            <a:pPr indent="-229234" lvl="1" marL="697865" marR="0" rtl="0" algn="l">
              <a:lnSpc>
                <a:spcPct val="113409"/>
              </a:lnSpc>
              <a:spcBef>
                <a:spcPts val="0"/>
              </a:spcBef>
              <a:spcAft>
                <a:spcPts val="0"/>
              </a:spcAft>
              <a:buClr>
                <a:schemeClr val="dk1"/>
              </a:buClr>
              <a:buSzPts val="2200"/>
              <a:buFont typeface="Arial"/>
              <a:buChar char="•"/>
            </a:pPr>
            <a:r>
              <a:rPr b="0" i="0" lang="en-US" sz="2200" u="none" cap="none" strike="noStrike">
                <a:solidFill>
                  <a:schemeClr val="dk1"/>
                </a:solidFill>
                <a:latin typeface="Times New Roman"/>
                <a:ea typeface="Times New Roman"/>
                <a:cs typeface="Times New Roman"/>
                <a:sym typeface="Times New Roman"/>
              </a:rPr>
              <a:t>Joint = Product of Marginals</a:t>
            </a:r>
            <a:endParaRPr b="0" i="0" sz="2200" u="none" cap="none" strike="noStrike">
              <a:solidFill>
                <a:schemeClr val="dk1"/>
              </a:solidFill>
              <a:latin typeface="Times New Roman"/>
              <a:ea typeface="Times New Roman"/>
              <a:cs typeface="Times New Roman"/>
              <a:sym typeface="Times New Roman"/>
            </a:endParaRPr>
          </a:p>
          <a:p>
            <a:pPr indent="0" lvl="1" marL="457200" marR="0" rtl="0" algn="l">
              <a:lnSpc>
                <a:spcPct val="100000"/>
              </a:lnSpc>
              <a:spcBef>
                <a:spcPts val="50"/>
              </a:spcBef>
              <a:spcAft>
                <a:spcPts val="0"/>
              </a:spcAft>
              <a:buClr>
                <a:schemeClr val="dk1"/>
              </a:buClr>
              <a:buSzPts val="2700"/>
              <a:buFont typeface="Arial"/>
              <a:buNone/>
            </a:pPr>
            <a:r>
              <a:t/>
            </a:r>
            <a:endParaRPr b="0" i="0" sz="2700" u="none" cap="none" strike="noStrike">
              <a:solidFill>
                <a:schemeClr val="dk1"/>
              </a:solidFill>
              <a:latin typeface="Times New Roman"/>
              <a:ea typeface="Times New Roman"/>
              <a:cs typeface="Times New Roman"/>
              <a:sym typeface="Times New Roman"/>
            </a:endParaRPr>
          </a:p>
          <a:p>
            <a:pPr indent="-228600" lvl="0" marL="241300" marR="5080" rtl="0" algn="l">
              <a:lnSpc>
                <a:spcPct val="70000"/>
              </a:lnSpc>
              <a:spcBef>
                <a:spcPts val="0"/>
              </a:spcBef>
              <a:spcAft>
                <a:spcPts val="0"/>
              </a:spcAft>
              <a:buClr>
                <a:schemeClr val="dk1"/>
              </a:buClr>
              <a:buSzPts val="2600"/>
              <a:buFont typeface="Arial"/>
              <a:buChar char="•"/>
            </a:pPr>
            <a:r>
              <a:rPr lang="en-US" sz="2600">
                <a:solidFill>
                  <a:schemeClr val="dk1"/>
                </a:solidFill>
                <a:latin typeface="Times New Roman"/>
                <a:ea typeface="Times New Roman"/>
                <a:cs typeface="Times New Roman"/>
                <a:sym typeface="Times New Roman"/>
              </a:rPr>
              <a:t>Two events A and B are </a:t>
            </a:r>
            <a:r>
              <a:rPr b="1" lang="en-US" sz="2600">
                <a:solidFill>
                  <a:schemeClr val="dk1"/>
                </a:solidFill>
                <a:latin typeface="Times New Roman"/>
                <a:ea typeface="Times New Roman"/>
                <a:cs typeface="Times New Roman"/>
                <a:sym typeface="Times New Roman"/>
              </a:rPr>
              <a:t>conditionally independent </a:t>
            </a:r>
            <a:r>
              <a:rPr lang="en-US" sz="2600">
                <a:solidFill>
                  <a:schemeClr val="dk1"/>
                </a:solidFill>
                <a:latin typeface="Times New Roman"/>
                <a:ea typeface="Times New Roman"/>
                <a:cs typeface="Times New Roman"/>
                <a:sym typeface="Times New Roman"/>
              </a:rPr>
              <a:t>given C if they are  independent after conditioning on C</a:t>
            </a:r>
            <a:endParaRPr sz="2600">
              <a:solidFill>
                <a:schemeClr val="dk1"/>
              </a:solidFill>
              <a:latin typeface="Times New Roman"/>
              <a:ea typeface="Times New Roman"/>
              <a:cs typeface="Times New Roman"/>
              <a:sym typeface="Times New Roman"/>
            </a:endParaRPr>
          </a:p>
          <a:p>
            <a:pPr indent="-228600" lvl="0" marL="241300" marR="0" rtl="0" algn="l">
              <a:lnSpc>
                <a:spcPct val="100000"/>
              </a:lnSpc>
              <a:spcBef>
                <a:spcPts val="75"/>
              </a:spcBef>
              <a:spcAft>
                <a:spcPts val="0"/>
              </a:spcAft>
              <a:buClr>
                <a:schemeClr val="dk1"/>
              </a:buClr>
              <a:buSzPts val="2600"/>
              <a:buFont typeface="Arial"/>
              <a:buChar char="•"/>
            </a:pPr>
            <a:r>
              <a:rPr lang="en-US" sz="2600">
                <a:solidFill>
                  <a:schemeClr val="dk1"/>
                </a:solidFill>
                <a:latin typeface="Times New Roman"/>
                <a:ea typeface="Times New Roman"/>
                <a:cs typeface="Times New Roman"/>
                <a:sym typeface="Times New Roman"/>
              </a:rPr>
              <a:t>P(AB|C) = P(B|AC)P(A|C) = P(B|C)P(A|C)</a:t>
            </a:r>
            <a:endParaRPr sz="2600">
              <a:solidFill>
                <a:schemeClr val="dk1"/>
              </a:solidFill>
              <a:latin typeface="Times New Roman"/>
              <a:ea typeface="Times New Roman"/>
              <a:cs typeface="Times New Roman"/>
              <a:sym typeface="Times New Roman"/>
            </a:endParaRPr>
          </a:p>
        </p:txBody>
      </p:sp>
      <p:sp>
        <p:nvSpPr>
          <p:cNvPr id="213" name="Google Shape;213;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14" name="Google Shape;214;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15" name="Google Shape;215;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189" name="Google Shape;1189;p1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Fuzzy logic </a:t>
            </a:r>
            <a:r>
              <a:rPr lang="en-US"/>
              <a:t>is a method for reasoning with logical expressions describing membership in fuzzy sets. For example, the complex sentence Tall (Nate) ∧ Heavy(Nate) has a fuzzy truth value that is a function of the truth values of its components. The standard rules for evaluating the fuzzy truth, T, of a complex sentence are</a:t>
            </a:r>
            <a:endParaRPr/>
          </a:p>
          <a:p>
            <a:pPr indent="-228600" lvl="1" marL="685800" rtl="0" algn="l">
              <a:lnSpc>
                <a:spcPct val="90000"/>
              </a:lnSpc>
              <a:spcBef>
                <a:spcPts val="500"/>
              </a:spcBef>
              <a:spcAft>
                <a:spcPts val="0"/>
              </a:spcAft>
              <a:buClr>
                <a:schemeClr val="dk1"/>
              </a:buClr>
              <a:buSzPts val="2400"/>
              <a:buChar char="•"/>
            </a:pPr>
            <a:r>
              <a:rPr lang="en-US"/>
              <a:t>T(A ∧ B) = min(T(A), T(B))</a:t>
            </a:r>
            <a:endParaRPr/>
          </a:p>
          <a:p>
            <a:pPr indent="-228600" lvl="1" marL="685800" rtl="0" algn="l">
              <a:lnSpc>
                <a:spcPct val="90000"/>
              </a:lnSpc>
              <a:spcBef>
                <a:spcPts val="500"/>
              </a:spcBef>
              <a:spcAft>
                <a:spcPts val="0"/>
              </a:spcAft>
              <a:buClr>
                <a:schemeClr val="dk1"/>
              </a:buClr>
              <a:buSzPts val="2400"/>
              <a:buChar char="•"/>
            </a:pPr>
            <a:r>
              <a:rPr lang="en-US"/>
              <a:t>T(A ∨ B) = max(T(A), T(B))</a:t>
            </a:r>
            <a:endParaRPr/>
          </a:p>
          <a:p>
            <a:pPr indent="-228600" lvl="1" marL="685800" rtl="0" algn="l">
              <a:lnSpc>
                <a:spcPct val="90000"/>
              </a:lnSpc>
              <a:spcBef>
                <a:spcPts val="500"/>
              </a:spcBef>
              <a:spcAft>
                <a:spcPts val="0"/>
              </a:spcAft>
              <a:buClr>
                <a:schemeClr val="dk1"/>
              </a:buClr>
              <a:buSzPts val="2400"/>
              <a:buChar char="•"/>
            </a:pPr>
            <a:r>
              <a:rPr lang="en-US"/>
              <a:t>T(￢A) = 1 − T(A) .</a:t>
            </a:r>
            <a:endParaRPr/>
          </a:p>
        </p:txBody>
      </p:sp>
      <p:sp>
        <p:nvSpPr>
          <p:cNvPr id="1190" name="Google Shape;1190;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191" name="Google Shape;1191;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192" name="Google Shape;1192;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sp>
        <p:nvSpPr>
          <p:cNvPr id="1197" name="Google Shape;1197;p1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198" name="Google Shape;1198;p1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Fuzzy logic is therefore a truth-functional system—a fact that causes serious difficulties.</a:t>
            </a:r>
            <a:endParaRPr/>
          </a:p>
          <a:p>
            <a:pPr indent="-228600" lvl="1" marL="685800" rtl="0" algn="l">
              <a:lnSpc>
                <a:spcPct val="90000"/>
              </a:lnSpc>
              <a:spcBef>
                <a:spcPts val="500"/>
              </a:spcBef>
              <a:spcAft>
                <a:spcPts val="0"/>
              </a:spcAft>
              <a:buClr>
                <a:schemeClr val="dk1"/>
              </a:buClr>
              <a:buSzPts val="2400"/>
              <a:buChar char="•"/>
            </a:pPr>
            <a:r>
              <a:rPr lang="en-US"/>
              <a:t>For example, suppose that T(Tall (Nate))=0.6 and T(Heavy(Nate))=0.4. Then we have T(Tall (Nate) ∧ Heavy(Nate))=0.4, which seems reasonable, but we also get the result</a:t>
            </a:r>
            <a:endParaRPr/>
          </a:p>
          <a:p>
            <a:pPr indent="-228600" lvl="1" marL="685800" rtl="0" algn="l">
              <a:lnSpc>
                <a:spcPct val="90000"/>
              </a:lnSpc>
              <a:spcBef>
                <a:spcPts val="500"/>
              </a:spcBef>
              <a:spcAft>
                <a:spcPts val="0"/>
              </a:spcAft>
              <a:buClr>
                <a:schemeClr val="dk1"/>
              </a:buClr>
              <a:buSzPts val="2400"/>
              <a:buChar char="•"/>
            </a:pPr>
            <a:r>
              <a:rPr lang="en-US"/>
              <a:t>T(Tall (Nate) ∧ ￢Tall (Nate))=0.4, which does not. Clearly, the problem arises from the inability of a truth-functional approach to take into account the correlations or anti-correlations among the component propositions.</a:t>
            </a:r>
            <a:endParaRPr/>
          </a:p>
        </p:txBody>
      </p:sp>
      <p:sp>
        <p:nvSpPr>
          <p:cNvPr id="1199" name="Google Shape;1199;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00" name="Google Shape;1200;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01" name="Google Shape;1201;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5" name="Shape 1205"/>
        <p:cNvGrpSpPr/>
        <p:nvPr/>
      </p:nvGrpSpPr>
      <p:grpSpPr>
        <a:xfrm>
          <a:off x="0" y="0"/>
          <a:ext cx="0" cy="0"/>
          <a:chOff x="0" y="0"/>
          <a:chExt cx="0" cy="0"/>
        </a:xfrm>
      </p:grpSpPr>
      <p:sp>
        <p:nvSpPr>
          <p:cNvPr id="1206" name="Google Shape;1206;p1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207" name="Google Shape;1207;p1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Fuzzy control </a:t>
            </a:r>
            <a:r>
              <a:rPr lang="en-US"/>
              <a:t>is a methodology for constructing control systems in which the mapping between real-valued input and output parameters is represented by fuzzy rules. </a:t>
            </a:r>
            <a:endParaRPr/>
          </a:p>
          <a:p>
            <a:pPr indent="-228600" lvl="0" marL="228600" rtl="0" algn="l">
              <a:lnSpc>
                <a:spcPct val="90000"/>
              </a:lnSpc>
              <a:spcBef>
                <a:spcPts val="1000"/>
              </a:spcBef>
              <a:spcAft>
                <a:spcPts val="0"/>
              </a:spcAft>
              <a:buClr>
                <a:schemeClr val="dk1"/>
              </a:buClr>
              <a:buSzPts val="2800"/>
              <a:buChar char="•"/>
            </a:pPr>
            <a:r>
              <a:rPr lang="en-US"/>
              <a:t>Fuzzy control has been very successful in commercial products such as automatic transmissions, video cameras, and electric shavers.</a:t>
            </a:r>
            <a:endParaRPr/>
          </a:p>
        </p:txBody>
      </p:sp>
      <p:sp>
        <p:nvSpPr>
          <p:cNvPr id="1208" name="Google Shape;1208;p1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09" name="Google Shape;1209;p1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10" name="Google Shape;1210;p1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sp>
        <p:nvSpPr>
          <p:cNvPr id="1215" name="Google Shape;1215;p1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216" name="Google Shape;1216;p1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Fuzzy predicates can also be given a probabilistic interpretation in terms of </a:t>
            </a:r>
            <a:r>
              <a:rPr b="1" lang="en-US"/>
              <a:t>random sets</a:t>
            </a:r>
            <a:r>
              <a:rPr lang="en-US"/>
              <a:t>—that is, random variables whose possible values are sets of objects. </a:t>
            </a:r>
            <a:endParaRPr/>
          </a:p>
          <a:p>
            <a:pPr indent="-228600" lvl="0" marL="228600" rtl="0" algn="l">
              <a:lnSpc>
                <a:spcPct val="90000"/>
              </a:lnSpc>
              <a:spcBef>
                <a:spcPts val="1000"/>
              </a:spcBef>
              <a:spcAft>
                <a:spcPts val="0"/>
              </a:spcAft>
              <a:buClr>
                <a:schemeClr val="dk1"/>
              </a:buClr>
              <a:buSzPts val="2800"/>
              <a:buChar char="•"/>
            </a:pPr>
            <a:r>
              <a:rPr lang="en-US"/>
              <a:t>For example, Tall is a random set whose possible values are sets of people. The probability P(Tall =S1),</a:t>
            </a:r>
            <a:endParaRPr/>
          </a:p>
          <a:p>
            <a:pPr indent="-228600" lvl="1" marL="685800" rtl="0" algn="l">
              <a:lnSpc>
                <a:spcPct val="90000"/>
              </a:lnSpc>
              <a:spcBef>
                <a:spcPts val="500"/>
              </a:spcBef>
              <a:spcAft>
                <a:spcPts val="0"/>
              </a:spcAft>
              <a:buClr>
                <a:schemeClr val="dk1"/>
              </a:buClr>
              <a:buSzPts val="2400"/>
              <a:buChar char="•"/>
            </a:pPr>
            <a:r>
              <a:rPr lang="en-US"/>
              <a:t>where S1 is some particular set of people, is the probability that exactly that set would be identified as “tall” by an observer. Then the probability that “Nate is tall” is the sum of the probabilities of all the sets of which Nate is a member.</a:t>
            </a:r>
            <a:endParaRPr/>
          </a:p>
        </p:txBody>
      </p:sp>
      <p:sp>
        <p:nvSpPr>
          <p:cNvPr id="1217" name="Google Shape;1217;p1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18" name="Google Shape;1218;p1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19" name="Google Shape;1219;p1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1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225" name="Google Shape;1225;p1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Both the hybrid Bayesian network approach and the random sets approach appear to capture aspects of fuzziness without introducing degrees of truth. </a:t>
            </a:r>
            <a:endParaRPr/>
          </a:p>
        </p:txBody>
      </p:sp>
      <p:sp>
        <p:nvSpPr>
          <p:cNvPr id="1226" name="Google Shape;1226;p1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27" name="Google Shape;1227;p1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28" name="Google Shape;1228;p1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32" name="Shape 1232"/>
        <p:cNvGrpSpPr/>
        <p:nvPr/>
      </p:nvGrpSpPr>
      <p:grpSpPr>
        <a:xfrm>
          <a:off x="0" y="0"/>
          <a:ext cx="0" cy="0"/>
          <a:chOff x="0" y="0"/>
          <a:chExt cx="0" cy="0"/>
        </a:xfrm>
      </p:grpSpPr>
      <p:sp>
        <p:nvSpPr>
          <p:cNvPr id="1233" name="Google Shape;1233;p1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Why Fuzzy Logic?</a:t>
            </a:r>
            <a:endParaRPr/>
          </a:p>
        </p:txBody>
      </p:sp>
      <p:sp>
        <p:nvSpPr>
          <p:cNvPr id="1234" name="Google Shape;1234;p1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Fuzzy logic is useful for commercial and practical purposes.</a:t>
            </a:r>
            <a:endParaRPr/>
          </a:p>
          <a:p>
            <a:pPr indent="-228600" lvl="1" marL="685800" rtl="0" algn="l">
              <a:lnSpc>
                <a:spcPct val="90000"/>
              </a:lnSpc>
              <a:spcBef>
                <a:spcPts val="500"/>
              </a:spcBef>
              <a:spcAft>
                <a:spcPts val="0"/>
              </a:spcAft>
              <a:buClr>
                <a:schemeClr val="dk1"/>
              </a:buClr>
              <a:buSzPts val="2400"/>
              <a:buChar char="•"/>
            </a:pPr>
            <a:r>
              <a:rPr lang="en-US"/>
              <a:t>It can control machines and consumer products.</a:t>
            </a:r>
            <a:endParaRPr/>
          </a:p>
          <a:p>
            <a:pPr indent="-228600" lvl="1" marL="685800" rtl="0" algn="l">
              <a:lnSpc>
                <a:spcPct val="90000"/>
              </a:lnSpc>
              <a:spcBef>
                <a:spcPts val="500"/>
              </a:spcBef>
              <a:spcAft>
                <a:spcPts val="0"/>
              </a:spcAft>
              <a:buClr>
                <a:schemeClr val="dk1"/>
              </a:buClr>
              <a:buSzPts val="2400"/>
              <a:buChar char="•"/>
            </a:pPr>
            <a:r>
              <a:rPr lang="en-US"/>
              <a:t>It may not give accurate reasoning, but acceptable reasoning.</a:t>
            </a:r>
            <a:endParaRPr/>
          </a:p>
          <a:p>
            <a:pPr indent="-228600" lvl="1" marL="685800" rtl="0" algn="l">
              <a:lnSpc>
                <a:spcPct val="90000"/>
              </a:lnSpc>
              <a:spcBef>
                <a:spcPts val="500"/>
              </a:spcBef>
              <a:spcAft>
                <a:spcPts val="0"/>
              </a:spcAft>
              <a:buClr>
                <a:schemeClr val="dk1"/>
              </a:buClr>
              <a:buSzPts val="2400"/>
              <a:buChar char="•"/>
            </a:pPr>
            <a:r>
              <a:rPr lang="en-US"/>
              <a:t>Fuzzy logic helps to deal with the uncertainty in engineering.</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235" name="Google Shape;1235;p1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36" name="Google Shape;1236;p1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37" name="Google Shape;1237;p1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41" name="Shape 1241"/>
        <p:cNvGrpSpPr/>
        <p:nvPr/>
      </p:nvGrpSpPr>
      <p:grpSpPr>
        <a:xfrm>
          <a:off x="0" y="0"/>
          <a:ext cx="0" cy="0"/>
          <a:chOff x="0" y="0"/>
          <a:chExt cx="0" cy="0"/>
        </a:xfrm>
      </p:grpSpPr>
      <p:sp>
        <p:nvSpPr>
          <p:cNvPr id="1242" name="Google Shape;1242;p1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Fuzzy Logic Systems Architecture</a:t>
            </a:r>
            <a:endParaRPr/>
          </a:p>
        </p:txBody>
      </p:sp>
      <p:sp>
        <p:nvSpPr>
          <p:cNvPr id="1243" name="Google Shape;1243;p1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Fuzzy Logic Systems (FLS) produce acceptable but definite output in response to incomplete, ambiguous, distorted, or inaccurate (fuzzy) input.</a:t>
            </a:r>
            <a:endParaRPr/>
          </a:p>
          <a:p>
            <a:pPr indent="-228600" lvl="0" marL="228600" rtl="0" algn="l">
              <a:lnSpc>
                <a:spcPct val="90000"/>
              </a:lnSpc>
              <a:spcBef>
                <a:spcPts val="1000"/>
              </a:spcBef>
              <a:spcAft>
                <a:spcPts val="0"/>
              </a:spcAft>
              <a:buClr>
                <a:schemeClr val="dk1"/>
              </a:buClr>
              <a:buSzPts val="2800"/>
              <a:buChar char="•"/>
            </a:pPr>
            <a:r>
              <a:rPr lang="en-US"/>
              <a:t>FSL has four main parts as shown −</a:t>
            </a:r>
            <a:endParaRPr/>
          </a:p>
          <a:p>
            <a:pPr indent="-457200" lvl="1" marL="914400" rtl="0" algn="l">
              <a:lnSpc>
                <a:spcPct val="90000"/>
              </a:lnSpc>
              <a:spcBef>
                <a:spcPts val="500"/>
              </a:spcBef>
              <a:spcAft>
                <a:spcPts val="0"/>
              </a:spcAft>
              <a:buClr>
                <a:schemeClr val="dk1"/>
              </a:buClr>
              <a:buSzPts val="2400"/>
              <a:buFont typeface="Calibri"/>
              <a:buAutoNum type="arabicPeriod"/>
            </a:pPr>
            <a:r>
              <a:rPr b="1" lang="en-US"/>
              <a:t>Fuzzification Module </a:t>
            </a:r>
            <a:r>
              <a:rPr lang="en-US"/>
              <a:t>− It transforms the system inputs, which are crisp numbers, into fuzzy sets. It splits the input signal into five steps such as −</a:t>
            </a:r>
            <a:endParaRPr/>
          </a:p>
          <a:p>
            <a:pPr indent="-50800" lvl="0" marL="22860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p:txBody>
      </p:sp>
      <p:sp>
        <p:nvSpPr>
          <p:cNvPr id="1244" name="Google Shape;1244;p1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45" name="Google Shape;1245;p1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46" name="Google Shape;1246;p1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1247" name="Google Shape;1247;p116"/>
          <p:cNvGraphicFramePr/>
          <p:nvPr/>
        </p:nvGraphicFramePr>
        <p:xfrm>
          <a:off x="4184438" y="4378276"/>
          <a:ext cx="3000000" cy="3000000"/>
        </p:xfrm>
        <a:graphic>
          <a:graphicData uri="http://schemas.openxmlformats.org/drawingml/2006/table">
            <a:tbl>
              <a:tblPr>
                <a:noFill/>
                <a:tableStyleId>{50B7101D-9DA7-42E0-ACCE-2B9C1B1D89AE}</a:tableStyleId>
              </a:tblPr>
              <a:tblGrid>
                <a:gridCol w="2505550"/>
                <a:gridCol w="2505550"/>
              </a:tblGrid>
              <a:tr h="433475">
                <a:tc>
                  <a:txBody>
                    <a:bodyPr/>
                    <a:lstStyle/>
                    <a:p>
                      <a:pPr indent="0" lvl="0" marL="0" marR="0" rtl="0" algn="ctr">
                        <a:spcBef>
                          <a:spcPts val="0"/>
                        </a:spcBef>
                        <a:spcAft>
                          <a:spcPts val="0"/>
                        </a:spcAft>
                        <a:buNone/>
                      </a:pPr>
                      <a:r>
                        <a:rPr b="1" lang="en-US" sz="1800"/>
                        <a:t>LP</a:t>
                      </a:r>
                      <a:endParaRPr sz="1800"/>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ctr">
                        <a:spcBef>
                          <a:spcPts val="0"/>
                        </a:spcBef>
                        <a:spcAft>
                          <a:spcPts val="0"/>
                        </a:spcAft>
                        <a:buNone/>
                      </a:pPr>
                      <a:r>
                        <a:rPr lang="en-US" sz="1800"/>
                        <a:t>x is Large Positive</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433475">
                <a:tc>
                  <a:txBody>
                    <a:bodyPr/>
                    <a:lstStyle/>
                    <a:p>
                      <a:pPr indent="0" lvl="0" marL="0" marR="0" rtl="0" algn="ctr">
                        <a:spcBef>
                          <a:spcPts val="0"/>
                        </a:spcBef>
                        <a:spcAft>
                          <a:spcPts val="0"/>
                        </a:spcAft>
                        <a:buNone/>
                      </a:pPr>
                      <a:r>
                        <a:rPr b="1" lang="en-US" sz="1800"/>
                        <a:t>MP</a:t>
                      </a:r>
                      <a:endParaRPr sz="1800"/>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ctr">
                        <a:spcBef>
                          <a:spcPts val="0"/>
                        </a:spcBef>
                        <a:spcAft>
                          <a:spcPts val="0"/>
                        </a:spcAft>
                        <a:buNone/>
                      </a:pPr>
                      <a:r>
                        <a:rPr lang="en-US" sz="1800"/>
                        <a:t>x is Medium Positive</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263850">
                <a:tc>
                  <a:txBody>
                    <a:bodyPr/>
                    <a:lstStyle/>
                    <a:p>
                      <a:pPr indent="0" lvl="0" marL="0" marR="0" rtl="0" algn="ctr">
                        <a:spcBef>
                          <a:spcPts val="0"/>
                        </a:spcBef>
                        <a:spcAft>
                          <a:spcPts val="0"/>
                        </a:spcAft>
                        <a:buNone/>
                      </a:pPr>
                      <a:r>
                        <a:rPr b="1" lang="en-US" sz="1800"/>
                        <a:t>S</a:t>
                      </a:r>
                      <a:endParaRPr sz="1800"/>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ctr">
                        <a:spcBef>
                          <a:spcPts val="0"/>
                        </a:spcBef>
                        <a:spcAft>
                          <a:spcPts val="0"/>
                        </a:spcAft>
                        <a:buNone/>
                      </a:pPr>
                      <a:r>
                        <a:rPr lang="en-US" sz="1800"/>
                        <a:t>x is Small</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433475">
                <a:tc>
                  <a:txBody>
                    <a:bodyPr/>
                    <a:lstStyle/>
                    <a:p>
                      <a:pPr indent="0" lvl="0" marL="0" marR="0" rtl="0" algn="ctr">
                        <a:spcBef>
                          <a:spcPts val="0"/>
                        </a:spcBef>
                        <a:spcAft>
                          <a:spcPts val="0"/>
                        </a:spcAft>
                        <a:buNone/>
                      </a:pPr>
                      <a:r>
                        <a:rPr b="1" lang="en-US" sz="1800"/>
                        <a:t>MN</a:t>
                      </a:r>
                      <a:endParaRPr sz="1800"/>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ctr">
                        <a:spcBef>
                          <a:spcPts val="0"/>
                        </a:spcBef>
                        <a:spcAft>
                          <a:spcPts val="0"/>
                        </a:spcAft>
                        <a:buNone/>
                      </a:pPr>
                      <a:r>
                        <a:rPr lang="en-US" sz="1800"/>
                        <a:t>x is Medium Negative</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433475">
                <a:tc>
                  <a:txBody>
                    <a:bodyPr/>
                    <a:lstStyle/>
                    <a:p>
                      <a:pPr indent="0" lvl="0" marL="0" marR="0" rtl="0" algn="ctr">
                        <a:spcBef>
                          <a:spcPts val="0"/>
                        </a:spcBef>
                        <a:spcAft>
                          <a:spcPts val="0"/>
                        </a:spcAft>
                        <a:buNone/>
                      </a:pPr>
                      <a:r>
                        <a:rPr b="1" lang="en-US" sz="1800"/>
                        <a:t>LN</a:t>
                      </a:r>
                      <a:endParaRPr sz="1800"/>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ctr">
                        <a:spcBef>
                          <a:spcPts val="0"/>
                        </a:spcBef>
                        <a:spcAft>
                          <a:spcPts val="0"/>
                        </a:spcAft>
                        <a:buNone/>
                      </a:pPr>
                      <a:r>
                        <a:rPr lang="en-US" sz="1800"/>
                        <a:t>x is Large Negative</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bl>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1" name="Shape 1251"/>
        <p:cNvGrpSpPr/>
        <p:nvPr/>
      </p:nvGrpSpPr>
      <p:grpSpPr>
        <a:xfrm>
          <a:off x="0" y="0"/>
          <a:ext cx="0" cy="0"/>
          <a:chOff x="0" y="0"/>
          <a:chExt cx="0" cy="0"/>
        </a:xfrm>
      </p:grpSpPr>
      <p:sp>
        <p:nvSpPr>
          <p:cNvPr id="1252" name="Google Shape;1252;p1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253" name="Google Shape;1253;p1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0"/>
              </a:spcBef>
              <a:spcAft>
                <a:spcPts val="0"/>
              </a:spcAft>
              <a:buClr>
                <a:schemeClr val="dk1"/>
              </a:buClr>
              <a:buSzPts val="2800"/>
              <a:buFont typeface="Calibri"/>
              <a:buAutoNum type="arabicPeriod" startAt="2"/>
            </a:pPr>
            <a:r>
              <a:rPr b="1" lang="en-US"/>
              <a:t>Knowledge Base</a:t>
            </a:r>
            <a:r>
              <a:rPr lang="en-US"/>
              <a:t> − It stores IF-THEN rules provided by experts.</a:t>
            </a:r>
            <a:endParaRPr/>
          </a:p>
          <a:p>
            <a:pPr indent="-514350" lvl="0" marL="514350" rtl="0" algn="l">
              <a:lnSpc>
                <a:spcPct val="90000"/>
              </a:lnSpc>
              <a:spcBef>
                <a:spcPts val="1000"/>
              </a:spcBef>
              <a:spcAft>
                <a:spcPts val="0"/>
              </a:spcAft>
              <a:buClr>
                <a:schemeClr val="dk1"/>
              </a:buClr>
              <a:buSzPts val="2800"/>
              <a:buFont typeface="Calibri"/>
              <a:buAutoNum type="arabicPeriod" startAt="2"/>
            </a:pPr>
            <a:r>
              <a:rPr b="1" lang="en-US"/>
              <a:t>Inference Engine</a:t>
            </a:r>
            <a:r>
              <a:rPr lang="en-US"/>
              <a:t> − It simulates the human reasoning process by making fuzzy inference on the inputs and IF-THEN rules.</a:t>
            </a:r>
            <a:endParaRPr/>
          </a:p>
          <a:p>
            <a:pPr indent="-514350" lvl="0" marL="514350" rtl="0" algn="l">
              <a:lnSpc>
                <a:spcPct val="90000"/>
              </a:lnSpc>
              <a:spcBef>
                <a:spcPts val="1000"/>
              </a:spcBef>
              <a:spcAft>
                <a:spcPts val="0"/>
              </a:spcAft>
              <a:buClr>
                <a:schemeClr val="dk1"/>
              </a:buClr>
              <a:buSzPts val="2800"/>
              <a:buFont typeface="Calibri"/>
              <a:buAutoNum type="arabicPeriod" startAt="2"/>
            </a:pPr>
            <a:r>
              <a:rPr b="1" lang="en-US"/>
              <a:t>Defuzzification Module</a:t>
            </a:r>
            <a:r>
              <a:rPr lang="en-US"/>
              <a:t> − It transforms the fuzzy set obtained by the inference engine into a crisp value.</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254" name="Google Shape;1254;p1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55" name="Google Shape;1255;p1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56" name="Google Shape;1256;p1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257" name="Google Shape;1257;p117"/>
          <p:cNvPicPr preferRelativeResize="0"/>
          <p:nvPr/>
        </p:nvPicPr>
        <p:blipFill rotWithShape="1">
          <a:blip r:embed="rId3">
            <a:alphaModFix/>
          </a:blip>
          <a:srcRect b="0" l="0" r="0" t="0"/>
          <a:stretch/>
        </p:blipFill>
        <p:spPr>
          <a:xfrm>
            <a:off x="7029116" y="3817549"/>
            <a:ext cx="4517868" cy="2359414"/>
          </a:xfrm>
          <a:prstGeom prst="rect">
            <a:avLst/>
          </a:prstGeom>
          <a:noFill/>
          <a:ln>
            <a:noFill/>
          </a:ln>
        </p:spPr>
      </p:pic>
      <p:sp>
        <p:nvSpPr>
          <p:cNvPr id="1258" name="Google Shape;1258;p117"/>
          <p:cNvSpPr/>
          <p:nvPr/>
        </p:nvSpPr>
        <p:spPr>
          <a:xfrm>
            <a:off x="1103290" y="4350925"/>
            <a:ext cx="6096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Times New Roman"/>
                <a:ea typeface="Times New Roman"/>
                <a:cs typeface="Times New Roman"/>
                <a:sym typeface="Times New Roman"/>
              </a:rPr>
              <a:t>The </a:t>
            </a:r>
            <a:r>
              <a:rPr b="1" lang="en-US" sz="2400">
                <a:solidFill>
                  <a:srgbClr val="000000"/>
                </a:solidFill>
                <a:latin typeface="Times New Roman"/>
                <a:ea typeface="Times New Roman"/>
                <a:cs typeface="Times New Roman"/>
                <a:sym typeface="Times New Roman"/>
              </a:rPr>
              <a:t>membership functions work on</a:t>
            </a:r>
            <a:r>
              <a:rPr lang="en-US" sz="2400">
                <a:solidFill>
                  <a:srgbClr val="000000"/>
                </a:solidFill>
                <a:latin typeface="Times New Roman"/>
                <a:ea typeface="Times New Roman"/>
                <a:cs typeface="Times New Roman"/>
                <a:sym typeface="Times New Roman"/>
              </a:rPr>
              <a:t> fuzzy sets of variables</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62" name="Shape 1262"/>
        <p:cNvGrpSpPr/>
        <p:nvPr/>
      </p:nvGrpSpPr>
      <p:grpSpPr>
        <a:xfrm>
          <a:off x="0" y="0"/>
          <a:ext cx="0" cy="0"/>
          <a:chOff x="0" y="0"/>
          <a:chExt cx="0" cy="0"/>
        </a:xfrm>
      </p:grpSpPr>
      <p:sp>
        <p:nvSpPr>
          <p:cNvPr id="1263" name="Google Shape;1263;p1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Membership Function</a:t>
            </a:r>
            <a:endParaRPr/>
          </a:p>
        </p:txBody>
      </p:sp>
      <p:sp>
        <p:nvSpPr>
          <p:cNvPr id="1264" name="Google Shape;1264;p1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dk1"/>
              </a:buClr>
              <a:buSzPts val="2800"/>
              <a:buChar char="•"/>
            </a:pPr>
            <a:r>
              <a:rPr lang="en-US"/>
              <a:t>Membership functions allow you to quantify linguistic term and represent a fuzzy set graphically. A </a:t>
            </a:r>
            <a:r>
              <a:rPr b="1" lang="en-US"/>
              <a:t>membership function</a:t>
            </a:r>
            <a:r>
              <a:rPr lang="en-US"/>
              <a:t> for a fuzzy </a:t>
            </a:r>
            <a:r>
              <a:rPr i="1" lang="en-US"/>
              <a:t>set A</a:t>
            </a:r>
            <a:r>
              <a:rPr lang="en-US"/>
              <a:t> on the universe of discourse X is defined as μ</a:t>
            </a:r>
            <a:r>
              <a:rPr baseline="-25000" lang="en-US"/>
              <a:t>A</a:t>
            </a:r>
            <a:r>
              <a:rPr lang="en-US"/>
              <a:t>:X → [0,1].</a:t>
            </a:r>
            <a:endParaRPr/>
          </a:p>
          <a:p>
            <a:pPr indent="-228600" lvl="0" marL="228600" rtl="0" algn="just">
              <a:lnSpc>
                <a:spcPct val="90000"/>
              </a:lnSpc>
              <a:spcBef>
                <a:spcPts val="1000"/>
              </a:spcBef>
              <a:spcAft>
                <a:spcPts val="0"/>
              </a:spcAft>
              <a:buClr>
                <a:schemeClr val="dk1"/>
              </a:buClr>
              <a:buSzPts val="2800"/>
              <a:buChar char="•"/>
            </a:pPr>
            <a:r>
              <a:rPr lang="en-US"/>
              <a:t>Here, each element of </a:t>
            </a:r>
            <a:r>
              <a:rPr i="1" lang="en-US"/>
              <a:t>X</a:t>
            </a:r>
            <a:r>
              <a:rPr lang="en-US"/>
              <a:t> is mapped to a value between 0 and 1. It is called </a:t>
            </a:r>
            <a:r>
              <a:rPr b="1" lang="en-US"/>
              <a:t>membership value</a:t>
            </a:r>
            <a:r>
              <a:rPr lang="en-US"/>
              <a:t> or </a:t>
            </a:r>
            <a:r>
              <a:rPr b="1" lang="en-US"/>
              <a:t>degree of membership</a:t>
            </a:r>
            <a:r>
              <a:rPr lang="en-US"/>
              <a:t>. It quantifies the degree of membership of the element in </a:t>
            </a:r>
            <a:r>
              <a:rPr i="1" lang="en-US"/>
              <a:t>X</a:t>
            </a:r>
            <a:r>
              <a:rPr lang="en-US"/>
              <a:t> to the fuzzy set </a:t>
            </a:r>
            <a:r>
              <a:rPr i="1" lang="en-US"/>
              <a:t>A</a:t>
            </a:r>
            <a:r>
              <a:rPr lang="en-US"/>
              <a:t>.</a:t>
            </a:r>
            <a:endParaRPr/>
          </a:p>
          <a:p>
            <a:pPr indent="-228600" lvl="1" marL="685800" rtl="0" algn="just">
              <a:lnSpc>
                <a:spcPct val="90000"/>
              </a:lnSpc>
              <a:spcBef>
                <a:spcPts val="500"/>
              </a:spcBef>
              <a:spcAft>
                <a:spcPts val="0"/>
              </a:spcAft>
              <a:buClr>
                <a:schemeClr val="dk1"/>
              </a:buClr>
              <a:buSzPts val="2400"/>
              <a:buChar char="•"/>
            </a:pPr>
            <a:r>
              <a:rPr lang="en-US"/>
              <a:t>x axis represents the universe of discourse.</a:t>
            </a:r>
            <a:endParaRPr/>
          </a:p>
          <a:p>
            <a:pPr indent="-228600" lvl="1" marL="685800" rtl="0" algn="just">
              <a:lnSpc>
                <a:spcPct val="90000"/>
              </a:lnSpc>
              <a:spcBef>
                <a:spcPts val="500"/>
              </a:spcBef>
              <a:spcAft>
                <a:spcPts val="0"/>
              </a:spcAft>
              <a:buClr>
                <a:schemeClr val="dk1"/>
              </a:buClr>
              <a:buSzPts val="2400"/>
              <a:buChar char="•"/>
            </a:pPr>
            <a:r>
              <a:rPr lang="en-US"/>
              <a:t>y axis represents the degrees of membership in the [0, 1] interval.</a:t>
            </a:r>
            <a:endParaRPr/>
          </a:p>
          <a:p>
            <a:pPr indent="-228600" lvl="0" marL="228600" rtl="0" algn="just">
              <a:lnSpc>
                <a:spcPct val="90000"/>
              </a:lnSpc>
              <a:spcBef>
                <a:spcPts val="1000"/>
              </a:spcBef>
              <a:spcAft>
                <a:spcPts val="0"/>
              </a:spcAft>
              <a:buClr>
                <a:schemeClr val="dk1"/>
              </a:buClr>
              <a:buSzPts val="2800"/>
              <a:buChar char="•"/>
            </a:pPr>
            <a:r>
              <a:rPr lang="en-US"/>
              <a:t>There can be multiple membership functions applicable to fuzzify a numerical value. Simple membership functions are used as use of complex functions does not add more precision in the output.</a:t>
            </a:r>
            <a:endParaRPr/>
          </a:p>
        </p:txBody>
      </p:sp>
      <p:sp>
        <p:nvSpPr>
          <p:cNvPr id="1265" name="Google Shape;1265;p1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66" name="Google Shape;1266;p1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67" name="Google Shape;1267;p1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71" name="Shape 1271"/>
        <p:cNvGrpSpPr/>
        <p:nvPr/>
      </p:nvGrpSpPr>
      <p:grpSpPr>
        <a:xfrm>
          <a:off x="0" y="0"/>
          <a:ext cx="0" cy="0"/>
          <a:chOff x="0" y="0"/>
          <a:chExt cx="0" cy="0"/>
        </a:xfrm>
      </p:grpSpPr>
      <p:sp>
        <p:nvSpPr>
          <p:cNvPr id="1272" name="Google Shape;1272;p1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Example of a Fuzzy Logic System</a:t>
            </a:r>
            <a:endParaRPr/>
          </a:p>
        </p:txBody>
      </p:sp>
      <p:sp>
        <p:nvSpPr>
          <p:cNvPr id="1273" name="Google Shape;1273;p1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Let us consider an air conditioning system. This system adjusts the temperature of air conditioner by comparing the room temperature and the target temperature value</a:t>
            </a:r>
            <a:endParaRPr/>
          </a:p>
        </p:txBody>
      </p:sp>
      <p:sp>
        <p:nvSpPr>
          <p:cNvPr id="1274" name="Google Shape;1274;p1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75" name="Google Shape;1275;p1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76" name="Google Shape;1276;p1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277" name="Google Shape;1277;p119"/>
          <p:cNvPicPr preferRelativeResize="0"/>
          <p:nvPr/>
        </p:nvPicPr>
        <p:blipFill rotWithShape="1">
          <a:blip r:embed="rId3">
            <a:alphaModFix/>
          </a:blip>
          <a:srcRect b="0" l="0" r="0" t="0"/>
          <a:stretch/>
        </p:blipFill>
        <p:spPr>
          <a:xfrm>
            <a:off x="5710238" y="2679700"/>
            <a:ext cx="3914775" cy="3676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Unconditional Probability</a:t>
            </a:r>
            <a:endParaRPr/>
          </a:p>
        </p:txBody>
      </p:sp>
      <p:sp>
        <p:nvSpPr>
          <p:cNvPr id="221" name="Google Shape;221;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dk1"/>
              </a:buClr>
              <a:buSzPts val="2800"/>
              <a:buChar char="•"/>
            </a:pPr>
            <a:r>
              <a:rPr lang="en-US"/>
              <a:t>If we select a child at random (by simple random sampling), then each child has the same probability (equal chance) of being selected, and the probability is 1/N, where N=the population size. </a:t>
            </a:r>
            <a:endParaRPr/>
          </a:p>
          <a:p>
            <a:pPr indent="-228600" lvl="0" marL="228600" rtl="0" algn="just">
              <a:lnSpc>
                <a:spcPct val="90000"/>
              </a:lnSpc>
              <a:spcBef>
                <a:spcPts val="1000"/>
              </a:spcBef>
              <a:spcAft>
                <a:spcPts val="0"/>
              </a:spcAft>
              <a:buClr>
                <a:schemeClr val="dk1"/>
              </a:buClr>
              <a:buSzPts val="2800"/>
              <a:buChar char="•"/>
            </a:pPr>
            <a:r>
              <a:rPr lang="en-US"/>
              <a:t>Thus, the probability that any child is selected is 1/5,290 = 0.0002. </a:t>
            </a:r>
            <a:endParaRPr/>
          </a:p>
          <a:p>
            <a:pPr indent="-228600" lvl="0" marL="228600" rtl="0" algn="just">
              <a:lnSpc>
                <a:spcPct val="90000"/>
              </a:lnSpc>
              <a:spcBef>
                <a:spcPts val="1000"/>
              </a:spcBef>
              <a:spcAft>
                <a:spcPts val="0"/>
              </a:spcAft>
              <a:buClr>
                <a:schemeClr val="dk1"/>
              </a:buClr>
              <a:buSzPts val="2800"/>
              <a:buChar char="•"/>
            </a:pPr>
            <a:r>
              <a:rPr lang="en-US"/>
              <a:t>In most sampling situations we are generally not concerned with sampling a specific individual but instead we concern ourselves with the probability of sampling certain types of individuals. </a:t>
            </a:r>
            <a:endParaRPr/>
          </a:p>
          <a:p>
            <a:pPr indent="-228600" lvl="0" marL="228600" rtl="0" algn="just">
              <a:lnSpc>
                <a:spcPct val="90000"/>
              </a:lnSpc>
              <a:spcBef>
                <a:spcPts val="1000"/>
              </a:spcBef>
              <a:spcAft>
                <a:spcPts val="0"/>
              </a:spcAft>
              <a:buClr>
                <a:schemeClr val="dk1"/>
              </a:buClr>
              <a:buSzPts val="2800"/>
              <a:buChar char="•"/>
            </a:pPr>
            <a:r>
              <a:rPr lang="en-US"/>
              <a:t>For example, what is the probability of selecting a boy or a child 7 years of age? The following formula can be used to compute probabilities of selecting individuals with specific attributes or characteristics.</a:t>
            </a:r>
            <a:endParaRPr/>
          </a:p>
        </p:txBody>
      </p:sp>
      <p:sp>
        <p:nvSpPr>
          <p:cNvPr id="222" name="Google Shape;22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23" name="Google Shape;22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24" name="Google Shape;22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81" name="Shape 1281"/>
        <p:cNvGrpSpPr/>
        <p:nvPr/>
      </p:nvGrpSpPr>
      <p:grpSpPr>
        <a:xfrm>
          <a:off x="0" y="0"/>
          <a:ext cx="0" cy="0"/>
          <a:chOff x="0" y="0"/>
          <a:chExt cx="0" cy="0"/>
        </a:xfrm>
      </p:grpSpPr>
      <p:sp>
        <p:nvSpPr>
          <p:cNvPr id="1282" name="Google Shape;1282;p1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Algorithm</a:t>
            </a:r>
            <a:endParaRPr/>
          </a:p>
        </p:txBody>
      </p:sp>
      <p:sp>
        <p:nvSpPr>
          <p:cNvPr id="1283" name="Google Shape;1283;p1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Define linguistic Variables and terms (start)</a:t>
            </a:r>
            <a:endParaRPr/>
          </a:p>
          <a:p>
            <a:pPr indent="-228600" lvl="0" marL="228600" rtl="0" algn="just">
              <a:lnSpc>
                <a:spcPct val="90000"/>
              </a:lnSpc>
              <a:spcBef>
                <a:spcPts val="1000"/>
              </a:spcBef>
              <a:spcAft>
                <a:spcPts val="0"/>
              </a:spcAft>
              <a:buClr>
                <a:schemeClr val="dk1"/>
              </a:buClr>
              <a:buSzPts val="2800"/>
              <a:buChar char="•"/>
            </a:pPr>
            <a:r>
              <a:rPr lang="en-US"/>
              <a:t>Construct membership functions for them. (start)</a:t>
            </a:r>
            <a:endParaRPr/>
          </a:p>
          <a:p>
            <a:pPr indent="-228600" lvl="0" marL="228600" rtl="0" algn="just">
              <a:lnSpc>
                <a:spcPct val="90000"/>
              </a:lnSpc>
              <a:spcBef>
                <a:spcPts val="1000"/>
              </a:spcBef>
              <a:spcAft>
                <a:spcPts val="0"/>
              </a:spcAft>
              <a:buClr>
                <a:schemeClr val="dk1"/>
              </a:buClr>
              <a:buSzPts val="2800"/>
              <a:buChar char="•"/>
            </a:pPr>
            <a:r>
              <a:rPr lang="en-US"/>
              <a:t>Construct knowledge base of rules (start)</a:t>
            </a:r>
            <a:endParaRPr/>
          </a:p>
          <a:p>
            <a:pPr indent="-228600" lvl="0" marL="228600" rtl="0" algn="just">
              <a:lnSpc>
                <a:spcPct val="90000"/>
              </a:lnSpc>
              <a:spcBef>
                <a:spcPts val="1000"/>
              </a:spcBef>
              <a:spcAft>
                <a:spcPts val="0"/>
              </a:spcAft>
              <a:buClr>
                <a:schemeClr val="dk1"/>
              </a:buClr>
              <a:buSzPts val="2800"/>
              <a:buChar char="•"/>
            </a:pPr>
            <a:r>
              <a:rPr lang="en-US"/>
              <a:t>Convert crisp data into fuzzy data sets using membership functions. (fuzzification)</a:t>
            </a:r>
            <a:endParaRPr/>
          </a:p>
          <a:p>
            <a:pPr indent="-228600" lvl="0" marL="228600" rtl="0" algn="just">
              <a:lnSpc>
                <a:spcPct val="90000"/>
              </a:lnSpc>
              <a:spcBef>
                <a:spcPts val="1000"/>
              </a:spcBef>
              <a:spcAft>
                <a:spcPts val="0"/>
              </a:spcAft>
              <a:buClr>
                <a:schemeClr val="dk1"/>
              </a:buClr>
              <a:buSzPts val="2800"/>
              <a:buChar char="•"/>
            </a:pPr>
            <a:r>
              <a:rPr lang="en-US"/>
              <a:t>Evaluate rules in the rule base. (Inference Engine)</a:t>
            </a:r>
            <a:endParaRPr/>
          </a:p>
          <a:p>
            <a:pPr indent="-228600" lvl="0" marL="228600" rtl="0" algn="just">
              <a:lnSpc>
                <a:spcPct val="90000"/>
              </a:lnSpc>
              <a:spcBef>
                <a:spcPts val="1000"/>
              </a:spcBef>
              <a:spcAft>
                <a:spcPts val="0"/>
              </a:spcAft>
              <a:buClr>
                <a:schemeClr val="dk1"/>
              </a:buClr>
              <a:buSzPts val="2800"/>
              <a:buChar char="•"/>
            </a:pPr>
            <a:r>
              <a:rPr lang="en-US"/>
              <a:t>Combine results from each rule. (Inference Engine)</a:t>
            </a:r>
            <a:endParaRPr/>
          </a:p>
          <a:p>
            <a:pPr indent="-228600" lvl="0" marL="228600" rtl="0" algn="just">
              <a:lnSpc>
                <a:spcPct val="90000"/>
              </a:lnSpc>
              <a:spcBef>
                <a:spcPts val="1000"/>
              </a:spcBef>
              <a:spcAft>
                <a:spcPts val="0"/>
              </a:spcAft>
              <a:buClr>
                <a:schemeClr val="dk1"/>
              </a:buClr>
              <a:buSzPts val="2800"/>
              <a:buChar char="•"/>
            </a:pPr>
            <a:r>
              <a:rPr lang="en-US"/>
              <a:t>Convert output data into non-fuzzy values. (defuzzification)</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1284" name="Google Shape;1284;p1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85" name="Google Shape;1285;p1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86" name="Google Shape;1286;p1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90" name="Shape 1290"/>
        <p:cNvGrpSpPr/>
        <p:nvPr/>
      </p:nvGrpSpPr>
      <p:grpSpPr>
        <a:xfrm>
          <a:off x="0" y="0"/>
          <a:ext cx="0" cy="0"/>
          <a:chOff x="0" y="0"/>
          <a:chExt cx="0" cy="0"/>
        </a:xfrm>
      </p:grpSpPr>
      <p:sp>
        <p:nvSpPr>
          <p:cNvPr id="1291" name="Google Shape;1291;p1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Development of Fuzzy logic system</a:t>
            </a:r>
            <a:endParaRPr/>
          </a:p>
        </p:txBody>
      </p:sp>
      <p:sp>
        <p:nvSpPr>
          <p:cNvPr id="1292" name="Google Shape;1292;p1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Step 1 − Define linguistic variables and terms</a:t>
            </a:r>
            <a:endParaRPr/>
          </a:p>
          <a:p>
            <a:pPr indent="-228600" lvl="1" marL="685800" rtl="0" algn="l">
              <a:lnSpc>
                <a:spcPct val="90000"/>
              </a:lnSpc>
              <a:spcBef>
                <a:spcPts val="500"/>
              </a:spcBef>
              <a:spcAft>
                <a:spcPts val="0"/>
              </a:spcAft>
              <a:buClr>
                <a:schemeClr val="dk1"/>
              </a:buClr>
              <a:buSzPts val="2400"/>
              <a:buChar char="•"/>
            </a:pPr>
            <a:r>
              <a:rPr lang="en-US"/>
              <a:t>Linguistic variables are input and output variables in the form of simple words or sentences. For room temperature, cold, warm, hot, etc., are linguistic terms.</a:t>
            </a:r>
            <a:endParaRPr/>
          </a:p>
          <a:p>
            <a:pPr indent="-228600" lvl="1" marL="685800" rtl="0" algn="l">
              <a:lnSpc>
                <a:spcPct val="90000"/>
              </a:lnSpc>
              <a:spcBef>
                <a:spcPts val="500"/>
              </a:spcBef>
              <a:spcAft>
                <a:spcPts val="0"/>
              </a:spcAft>
              <a:buClr>
                <a:schemeClr val="dk1"/>
              </a:buClr>
              <a:buSzPts val="2400"/>
              <a:buChar char="•"/>
            </a:pPr>
            <a:r>
              <a:rPr lang="en-US"/>
              <a:t>Temperature (t) = {very-cold, cold, warm, very-warm, hot}</a:t>
            </a:r>
            <a:endParaRPr/>
          </a:p>
          <a:p>
            <a:pPr indent="-228600" lvl="1" marL="685800" rtl="0" algn="l">
              <a:lnSpc>
                <a:spcPct val="90000"/>
              </a:lnSpc>
              <a:spcBef>
                <a:spcPts val="500"/>
              </a:spcBef>
              <a:spcAft>
                <a:spcPts val="0"/>
              </a:spcAft>
              <a:buClr>
                <a:schemeClr val="dk1"/>
              </a:buClr>
              <a:buSzPts val="2400"/>
              <a:buChar char="•"/>
            </a:pPr>
            <a:r>
              <a:rPr lang="en-US"/>
              <a:t>Every member of this set is a linguistic term and it can cover some portion of overall temperature values.</a:t>
            </a:r>
            <a:endParaRPr/>
          </a:p>
          <a:p>
            <a:pPr indent="-228600" lvl="0" marL="228600" rtl="0" algn="l">
              <a:lnSpc>
                <a:spcPct val="90000"/>
              </a:lnSpc>
              <a:spcBef>
                <a:spcPts val="1000"/>
              </a:spcBef>
              <a:spcAft>
                <a:spcPts val="0"/>
              </a:spcAft>
              <a:buClr>
                <a:schemeClr val="dk1"/>
              </a:buClr>
              <a:buSzPts val="2800"/>
              <a:buChar char="•"/>
            </a:pPr>
            <a:r>
              <a:rPr b="1" lang="en-US"/>
              <a:t>Step 2 − Construct membership functions for them</a:t>
            </a:r>
            <a:endParaRPr/>
          </a:p>
          <a:p>
            <a:pPr indent="-228600" lvl="1" marL="685800" rtl="0" algn="l">
              <a:lnSpc>
                <a:spcPct val="90000"/>
              </a:lnSpc>
              <a:spcBef>
                <a:spcPts val="500"/>
              </a:spcBef>
              <a:spcAft>
                <a:spcPts val="0"/>
              </a:spcAft>
              <a:buClr>
                <a:schemeClr val="dk1"/>
              </a:buClr>
              <a:buSzPts val="2400"/>
              <a:buChar char="•"/>
            </a:pPr>
            <a:r>
              <a:rPr lang="en-US"/>
              <a:t>Membership functions are represented by graphical forms.</a:t>
            </a:r>
            <a:endParaRPr/>
          </a:p>
          <a:p>
            <a:pPr indent="-228600" lvl="1" marL="685800" rtl="0" algn="l">
              <a:lnSpc>
                <a:spcPct val="90000"/>
              </a:lnSpc>
              <a:spcBef>
                <a:spcPts val="500"/>
              </a:spcBef>
              <a:spcAft>
                <a:spcPts val="0"/>
              </a:spcAft>
              <a:buClr>
                <a:schemeClr val="dk1"/>
              </a:buClr>
              <a:buSzPts val="2400"/>
              <a:buChar char="•"/>
            </a:pPr>
            <a:r>
              <a:rPr lang="en-US"/>
              <a:t>The membership functions of temperature variable are as shown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293" name="Google Shape;1293;p1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294" name="Google Shape;1294;p1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295" name="Google Shape;1295;p1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99" name="Shape 1299"/>
        <p:cNvGrpSpPr/>
        <p:nvPr/>
      </p:nvGrpSpPr>
      <p:grpSpPr>
        <a:xfrm>
          <a:off x="0" y="0"/>
          <a:ext cx="0" cy="0"/>
          <a:chOff x="0" y="0"/>
          <a:chExt cx="0" cy="0"/>
        </a:xfrm>
      </p:grpSpPr>
      <p:sp>
        <p:nvSpPr>
          <p:cNvPr id="1300" name="Google Shape;1300;p1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301" name="Google Shape;1301;p1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50800" lvl="0" marL="228600" rtl="0" algn="l">
              <a:lnSpc>
                <a:spcPct val="90000"/>
              </a:lnSpc>
              <a:spcBef>
                <a:spcPts val="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b="1" lang="en-US"/>
              <a:t>Step3 − Construct knowledge base rules</a:t>
            </a:r>
            <a:endParaRPr/>
          </a:p>
          <a:p>
            <a:pPr indent="-228600" lvl="0" marL="228600" rtl="0" algn="l">
              <a:lnSpc>
                <a:spcPct val="90000"/>
              </a:lnSpc>
              <a:spcBef>
                <a:spcPts val="1000"/>
              </a:spcBef>
              <a:spcAft>
                <a:spcPts val="0"/>
              </a:spcAft>
              <a:buClr>
                <a:schemeClr val="dk1"/>
              </a:buClr>
              <a:buSzPts val="2800"/>
              <a:buChar char="•"/>
            </a:pPr>
            <a:r>
              <a:rPr lang="en-US"/>
              <a:t>Create a matrix of room temperature values versus target temperature values that an air conditioning system is expected to provide.</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302" name="Google Shape;1302;p1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303" name="Google Shape;1303;p1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304" name="Google Shape;1304;p1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MF of AC System" id="1305" name="Google Shape;1305;p122"/>
          <p:cNvPicPr preferRelativeResize="0"/>
          <p:nvPr/>
        </p:nvPicPr>
        <p:blipFill rotWithShape="1">
          <a:blip r:embed="rId3">
            <a:alphaModFix/>
          </a:blip>
          <a:srcRect b="0" l="0" r="0" t="0"/>
          <a:stretch/>
        </p:blipFill>
        <p:spPr>
          <a:xfrm>
            <a:off x="3723023" y="2057243"/>
            <a:ext cx="4430377" cy="2141350"/>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09" name="Shape 1309"/>
        <p:cNvGrpSpPr/>
        <p:nvPr/>
      </p:nvGrpSpPr>
      <p:grpSpPr>
        <a:xfrm>
          <a:off x="0" y="0"/>
          <a:ext cx="0" cy="0"/>
          <a:chOff x="0" y="0"/>
          <a:chExt cx="0" cy="0"/>
        </a:xfrm>
      </p:grpSpPr>
      <p:sp>
        <p:nvSpPr>
          <p:cNvPr id="1310" name="Google Shape;1310;p1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graphicFrame>
        <p:nvGraphicFramePr>
          <p:cNvPr id="1311" name="Google Shape;1311;p123"/>
          <p:cNvGraphicFramePr/>
          <p:nvPr/>
        </p:nvGraphicFramePr>
        <p:xfrm>
          <a:off x="1601007" y="1825624"/>
          <a:ext cx="3000000" cy="3000000"/>
        </p:xfrm>
        <a:graphic>
          <a:graphicData uri="http://schemas.openxmlformats.org/drawingml/2006/table">
            <a:tbl>
              <a:tblPr>
                <a:noFill/>
                <a:tableStyleId>{50B7101D-9DA7-42E0-ACCE-2B9C1B1D89AE}</a:tableStyleId>
              </a:tblPr>
              <a:tblGrid>
                <a:gridCol w="1458675"/>
                <a:gridCol w="1418950"/>
                <a:gridCol w="1418950"/>
                <a:gridCol w="1419375"/>
                <a:gridCol w="1252125"/>
                <a:gridCol w="1252125"/>
              </a:tblGrid>
              <a:tr h="411000">
                <a:tc>
                  <a:txBody>
                    <a:bodyPr/>
                    <a:lstStyle/>
                    <a:p>
                      <a:pPr indent="0" lvl="0" marL="0" marR="0" rtl="0" algn="ctr">
                        <a:spcBef>
                          <a:spcPts val="0"/>
                        </a:spcBef>
                        <a:spcAft>
                          <a:spcPts val="0"/>
                        </a:spcAft>
                        <a:buNone/>
                      </a:pPr>
                      <a:r>
                        <a:rPr lang="en-US" sz="1700"/>
                        <a:t>RoomTemp. /Target</a:t>
                      </a:r>
                      <a:endParaRPr/>
                    </a:p>
                  </a:txBody>
                  <a:tcPr marT="74000" marB="74000" marR="74000" marL="740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c>
                  <a:txBody>
                    <a:bodyPr/>
                    <a:lstStyle/>
                    <a:p>
                      <a:pPr indent="0" lvl="0" marL="0" marR="0" rtl="0" algn="ctr">
                        <a:spcBef>
                          <a:spcPts val="0"/>
                        </a:spcBef>
                        <a:spcAft>
                          <a:spcPts val="0"/>
                        </a:spcAft>
                        <a:buNone/>
                      </a:pPr>
                      <a:r>
                        <a:rPr lang="en-US" sz="1700"/>
                        <a:t>Very_Cold</a:t>
                      </a:r>
                      <a:endParaRPr/>
                    </a:p>
                  </a:txBody>
                  <a:tcPr marT="74000" marB="74000" marR="74000" marL="740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c>
                  <a:txBody>
                    <a:bodyPr/>
                    <a:lstStyle/>
                    <a:p>
                      <a:pPr indent="0" lvl="0" marL="0" marR="0" rtl="0" algn="ctr">
                        <a:spcBef>
                          <a:spcPts val="0"/>
                        </a:spcBef>
                        <a:spcAft>
                          <a:spcPts val="0"/>
                        </a:spcAft>
                        <a:buNone/>
                      </a:pPr>
                      <a:r>
                        <a:rPr lang="en-US" sz="1700"/>
                        <a:t>Cold</a:t>
                      </a:r>
                      <a:endParaRPr/>
                    </a:p>
                  </a:txBody>
                  <a:tcPr marT="74000" marB="74000" marR="74000" marL="740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c>
                  <a:txBody>
                    <a:bodyPr/>
                    <a:lstStyle/>
                    <a:p>
                      <a:pPr indent="0" lvl="0" marL="0" marR="0" rtl="0" algn="ctr">
                        <a:spcBef>
                          <a:spcPts val="0"/>
                        </a:spcBef>
                        <a:spcAft>
                          <a:spcPts val="0"/>
                        </a:spcAft>
                        <a:buNone/>
                      </a:pPr>
                      <a:r>
                        <a:rPr lang="en-US" sz="1700"/>
                        <a:t>Warm</a:t>
                      </a:r>
                      <a:endParaRPr/>
                    </a:p>
                  </a:txBody>
                  <a:tcPr marT="74000" marB="74000" marR="74000" marL="740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c>
                  <a:txBody>
                    <a:bodyPr/>
                    <a:lstStyle/>
                    <a:p>
                      <a:pPr indent="0" lvl="0" marL="0" marR="0" rtl="0" algn="ctr">
                        <a:spcBef>
                          <a:spcPts val="0"/>
                        </a:spcBef>
                        <a:spcAft>
                          <a:spcPts val="0"/>
                        </a:spcAft>
                        <a:buNone/>
                      </a:pPr>
                      <a:r>
                        <a:rPr lang="en-US" sz="1700"/>
                        <a:t>Hot</a:t>
                      </a:r>
                      <a:endParaRPr/>
                    </a:p>
                  </a:txBody>
                  <a:tcPr marT="74000" marB="74000" marR="74000" marL="740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c>
                  <a:txBody>
                    <a:bodyPr/>
                    <a:lstStyle/>
                    <a:p>
                      <a:pPr indent="0" lvl="0" marL="0" marR="0" rtl="0" algn="ctr">
                        <a:spcBef>
                          <a:spcPts val="0"/>
                        </a:spcBef>
                        <a:spcAft>
                          <a:spcPts val="0"/>
                        </a:spcAft>
                        <a:buNone/>
                      </a:pPr>
                      <a:r>
                        <a:rPr lang="en-US" sz="1700"/>
                        <a:t>Very_Hot</a:t>
                      </a:r>
                      <a:endParaRPr/>
                    </a:p>
                  </a:txBody>
                  <a:tcPr marT="74000" marB="74000" marR="74000" marL="740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r>
              <a:tr h="251175">
                <a:tc>
                  <a:txBody>
                    <a:bodyPr/>
                    <a:lstStyle/>
                    <a:p>
                      <a:pPr indent="0" lvl="0" marL="0" marR="0" rtl="0" algn="l">
                        <a:spcBef>
                          <a:spcPts val="0"/>
                        </a:spcBef>
                        <a:spcAft>
                          <a:spcPts val="0"/>
                        </a:spcAft>
                        <a:buNone/>
                      </a:pPr>
                      <a:r>
                        <a:rPr lang="en-US" sz="1700"/>
                        <a:t>Very_Cold</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No_Change</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251175">
                <a:tc>
                  <a:txBody>
                    <a:bodyPr/>
                    <a:lstStyle/>
                    <a:p>
                      <a:pPr indent="0" lvl="0" marL="0" marR="0" rtl="0" algn="l">
                        <a:spcBef>
                          <a:spcPts val="0"/>
                        </a:spcBef>
                        <a:spcAft>
                          <a:spcPts val="0"/>
                        </a:spcAft>
                        <a:buNone/>
                      </a:pPr>
                      <a:r>
                        <a:rPr lang="en-US" sz="1700"/>
                        <a:t>Cold</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No_Change</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251175">
                <a:tc>
                  <a:txBody>
                    <a:bodyPr/>
                    <a:lstStyle/>
                    <a:p>
                      <a:pPr indent="0" lvl="0" marL="0" marR="0" rtl="0" algn="l">
                        <a:spcBef>
                          <a:spcPts val="0"/>
                        </a:spcBef>
                        <a:spcAft>
                          <a:spcPts val="0"/>
                        </a:spcAft>
                        <a:buNone/>
                      </a:pPr>
                      <a:r>
                        <a:rPr lang="en-US" sz="1700"/>
                        <a:t>Warm</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No_Change</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411000">
                <a:tc>
                  <a:txBody>
                    <a:bodyPr/>
                    <a:lstStyle/>
                    <a:p>
                      <a:pPr indent="0" lvl="0" marL="0" marR="0" rtl="0" algn="l">
                        <a:spcBef>
                          <a:spcPts val="0"/>
                        </a:spcBef>
                        <a:spcAft>
                          <a:spcPts val="0"/>
                        </a:spcAft>
                        <a:buNone/>
                      </a:pPr>
                      <a:r>
                        <a:rPr lang="en-US" sz="1700"/>
                        <a:t>Hot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No_Change</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Heat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411000">
                <a:tc>
                  <a:txBody>
                    <a:bodyPr/>
                    <a:lstStyle/>
                    <a:p>
                      <a:pPr indent="0" lvl="0" marL="0" marR="0" rtl="0" algn="l">
                        <a:spcBef>
                          <a:spcPts val="0"/>
                        </a:spcBef>
                        <a:spcAft>
                          <a:spcPts val="0"/>
                        </a:spcAft>
                        <a:buNone/>
                      </a:pPr>
                      <a:r>
                        <a:rPr lang="en-US" sz="1700"/>
                        <a:t>Very_Hot</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Cool</a:t>
                      </a:r>
                      <a:endParaRPr/>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700"/>
                        <a:t>No_Change</a:t>
                      </a:r>
                      <a:endParaRPr sz="1700"/>
                    </a:p>
                  </a:txBody>
                  <a:tcPr marT="74000" marB="74000" marR="74000" marL="740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bl>
          </a:graphicData>
        </a:graphic>
      </p:graphicFrame>
      <p:sp>
        <p:nvSpPr>
          <p:cNvPr id="1312" name="Google Shape;1312;p1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313" name="Google Shape;1313;p1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314" name="Google Shape;1314;p1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18" name="Shape 1318"/>
        <p:cNvGrpSpPr/>
        <p:nvPr/>
      </p:nvGrpSpPr>
      <p:grpSpPr>
        <a:xfrm>
          <a:off x="0" y="0"/>
          <a:ext cx="0" cy="0"/>
          <a:chOff x="0" y="0"/>
          <a:chExt cx="0" cy="0"/>
        </a:xfrm>
      </p:grpSpPr>
      <p:sp>
        <p:nvSpPr>
          <p:cNvPr id="1319" name="Google Shape;1319;p1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320" name="Google Shape;1320;p1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321" name="Google Shape;1321;p1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322" name="Google Shape;1322;p1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323" name="Google Shape;1323;p124"/>
          <p:cNvSpPr txBox="1"/>
          <p:nvPr>
            <p:ph idx="1" type="body"/>
          </p:nvPr>
        </p:nvSpPr>
        <p:spPr>
          <a:xfrm>
            <a:off x="838200" y="1825625"/>
            <a:ext cx="10515600" cy="4876720"/>
          </a:xfrm>
          <a:prstGeom prst="rect">
            <a:avLst/>
          </a:prstGeom>
          <a:noFill/>
          <a:ln>
            <a:noFill/>
          </a:ln>
        </p:spPr>
        <p:txBody>
          <a:bodyPr anchorCtr="0" anchor="t" bIns="45700" lIns="91425" spcFirstLastPara="1" rIns="91425" wrap="square" tIns="45700">
            <a:spAutoFit/>
          </a:bodyPr>
          <a:lstStyle/>
          <a:p>
            <a:pPr indent="-228600" lvl="0" marL="228600" rtl="0" algn="l">
              <a:lnSpc>
                <a:spcPct val="90000"/>
              </a:lnSpc>
              <a:spcBef>
                <a:spcPts val="0"/>
              </a:spcBef>
              <a:spcAft>
                <a:spcPts val="0"/>
              </a:spcAft>
              <a:buClr>
                <a:srgbClr val="000000"/>
              </a:buClr>
              <a:buSzPts val="2400"/>
              <a:buChar char="•"/>
            </a:pPr>
            <a:r>
              <a:rPr lang="en-US" sz="2400">
                <a:solidFill>
                  <a:srgbClr val="000000"/>
                </a:solidFill>
                <a:latin typeface="Nunito"/>
                <a:ea typeface="Nunito"/>
                <a:cs typeface="Nunito"/>
                <a:sym typeface="Nunito"/>
              </a:rPr>
              <a:t>Build a set of rules into the knowledge base in the form of IF-THEN-ELSE structures.</a:t>
            </a:r>
            <a:endParaRPr/>
          </a:p>
          <a:p>
            <a:pPr indent="-76200" lvl="0" marL="228600" rtl="0" algn="l">
              <a:lnSpc>
                <a:spcPct val="90000"/>
              </a:lnSpc>
              <a:spcBef>
                <a:spcPts val="1000"/>
              </a:spcBef>
              <a:spcAft>
                <a:spcPts val="0"/>
              </a:spcAft>
              <a:buClr>
                <a:schemeClr val="dk1"/>
              </a:buClr>
              <a:buSzPts val="2400"/>
              <a:buNone/>
            </a:pPr>
            <a:r>
              <a:t/>
            </a:r>
            <a:endParaRPr sz="2400">
              <a:solidFill>
                <a:srgbClr val="000000"/>
              </a:solidFill>
              <a:latin typeface="Nunito"/>
              <a:ea typeface="Nunito"/>
              <a:cs typeface="Nunito"/>
              <a:sym typeface="Nunito"/>
            </a:endParaRPr>
          </a:p>
          <a:p>
            <a:pPr indent="-76200" lvl="0" marL="228600" rtl="0" algn="l">
              <a:lnSpc>
                <a:spcPct val="90000"/>
              </a:lnSpc>
              <a:spcBef>
                <a:spcPts val="1000"/>
              </a:spcBef>
              <a:spcAft>
                <a:spcPts val="0"/>
              </a:spcAft>
              <a:buClr>
                <a:schemeClr val="dk1"/>
              </a:buClr>
              <a:buSzPts val="2400"/>
              <a:buNone/>
            </a:pPr>
            <a:r>
              <a:t/>
            </a:r>
            <a:endParaRPr sz="2400">
              <a:solidFill>
                <a:srgbClr val="000000"/>
              </a:solidFill>
              <a:latin typeface="Nunito"/>
              <a:ea typeface="Nunito"/>
              <a:cs typeface="Nunito"/>
              <a:sym typeface="Nunito"/>
            </a:endParaRPr>
          </a:p>
          <a:p>
            <a:pPr indent="-76200" lvl="0" marL="228600" rtl="0" algn="l">
              <a:lnSpc>
                <a:spcPct val="90000"/>
              </a:lnSpc>
              <a:spcBef>
                <a:spcPts val="1000"/>
              </a:spcBef>
              <a:spcAft>
                <a:spcPts val="0"/>
              </a:spcAft>
              <a:buClr>
                <a:schemeClr val="dk1"/>
              </a:buClr>
              <a:buSzPts val="2400"/>
              <a:buNone/>
            </a:pPr>
            <a:r>
              <a:t/>
            </a:r>
            <a:endParaRPr sz="2400">
              <a:solidFill>
                <a:srgbClr val="000000"/>
              </a:solidFill>
              <a:latin typeface="Nunito"/>
              <a:ea typeface="Nunito"/>
              <a:cs typeface="Nunito"/>
              <a:sym typeface="Nunito"/>
            </a:endParaRPr>
          </a:p>
          <a:p>
            <a:pPr indent="-76200" lvl="0" marL="228600" rtl="0" algn="l">
              <a:lnSpc>
                <a:spcPct val="90000"/>
              </a:lnSpc>
              <a:spcBef>
                <a:spcPts val="1000"/>
              </a:spcBef>
              <a:spcAft>
                <a:spcPts val="0"/>
              </a:spcAft>
              <a:buClr>
                <a:schemeClr val="dk1"/>
              </a:buClr>
              <a:buSzPts val="2400"/>
              <a:buNone/>
            </a:pPr>
            <a:r>
              <a:t/>
            </a:r>
            <a:endParaRPr sz="2400">
              <a:solidFill>
                <a:srgbClr val="000000"/>
              </a:solidFill>
              <a:latin typeface="Nunito"/>
              <a:ea typeface="Nunito"/>
              <a:cs typeface="Nunito"/>
              <a:sym typeface="Nunito"/>
            </a:endParaRPr>
          </a:p>
          <a:p>
            <a:pPr indent="-228600" lvl="0" marL="228600" rtl="0" algn="l">
              <a:lnSpc>
                <a:spcPct val="90000"/>
              </a:lnSpc>
              <a:spcBef>
                <a:spcPts val="1000"/>
              </a:spcBef>
              <a:spcAft>
                <a:spcPts val="0"/>
              </a:spcAft>
              <a:buClr>
                <a:schemeClr val="dk1"/>
              </a:buClr>
              <a:buSzPts val="2400"/>
              <a:buChar char="•"/>
            </a:pPr>
            <a:r>
              <a:rPr b="1" lang="en-US" sz="2400"/>
              <a:t>Step 4 − Obtain fuzzy value</a:t>
            </a:r>
            <a:endParaRPr sz="2400"/>
          </a:p>
          <a:p>
            <a:pPr indent="-228600" lvl="1" marL="685800" rtl="0" algn="l">
              <a:lnSpc>
                <a:spcPct val="90000"/>
              </a:lnSpc>
              <a:spcBef>
                <a:spcPts val="500"/>
              </a:spcBef>
              <a:spcAft>
                <a:spcPts val="0"/>
              </a:spcAft>
              <a:buClr>
                <a:schemeClr val="dk1"/>
              </a:buClr>
              <a:buSzPts val="2000"/>
              <a:buChar char="•"/>
            </a:pPr>
            <a:r>
              <a:rPr lang="en-US" sz="2000"/>
              <a:t>Fuzzy set operations perform evaluation of rules. The operations used for OR and AND are Max and Min respectively. Combine all results of evaluation to form a final result. This result is a fuzzy value.</a:t>
            </a:r>
            <a:endParaRPr/>
          </a:p>
          <a:p>
            <a:pPr indent="-76200" lvl="0" marL="228600" rtl="0" algn="l">
              <a:lnSpc>
                <a:spcPct val="90000"/>
              </a:lnSpc>
              <a:spcBef>
                <a:spcPts val="1000"/>
              </a:spcBef>
              <a:spcAft>
                <a:spcPts val="0"/>
              </a:spcAft>
              <a:buClr>
                <a:schemeClr val="dk1"/>
              </a:buClr>
              <a:buSzPts val="2400"/>
              <a:buNone/>
            </a:pPr>
            <a:r>
              <a:t/>
            </a:r>
            <a:endParaRPr sz="2400">
              <a:solidFill>
                <a:srgbClr val="000000"/>
              </a:solidFill>
              <a:latin typeface="Nunito"/>
              <a:ea typeface="Nunito"/>
              <a:cs typeface="Nunito"/>
              <a:sym typeface="Nunito"/>
            </a:endParaRPr>
          </a:p>
          <a:p>
            <a:pPr indent="-76200" lvl="0" marL="228600" rtl="0" algn="l">
              <a:lnSpc>
                <a:spcPct val="90000"/>
              </a:lnSpc>
              <a:spcBef>
                <a:spcPts val="1000"/>
              </a:spcBef>
              <a:spcAft>
                <a:spcPts val="0"/>
              </a:spcAft>
              <a:buClr>
                <a:schemeClr val="dk1"/>
              </a:buClr>
              <a:buSzPts val="2400"/>
              <a:buNone/>
            </a:pPr>
            <a:r>
              <a:t/>
            </a:r>
            <a:endParaRPr sz="2400"/>
          </a:p>
        </p:txBody>
      </p:sp>
      <p:graphicFrame>
        <p:nvGraphicFramePr>
          <p:cNvPr id="1324" name="Google Shape;1324;p124"/>
          <p:cNvGraphicFramePr/>
          <p:nvPr/>
        </p:nvGraphicFramePr>
        <p:xfrm>
          <a:off x="1262130" y="2736374"/>
          <a:ext cx="3000000" cy="3000000"/>
        </p:xfrm>
        <a:graphic>
          <a:graphicData uri="http://schemas.openxmlformats.org/drawingml/2006/table">
            <a:tbl>
              <a:tblPr>
                <a:noFill/>
                <a:tableStyleId>{50B7101D-9DA7-42E0-ACCE-2B9C1B1D89AE}</a:tableStyleId>
              </a:tblPr>
              <a:tblGrid>
                <a:gridCol w="1492250"/>
                <a:gridCol w="6962775"/>
                <a:gridCol w="1513200"/>
              </a:tblGrid>
              <a:tr h="228600">
                <a:tc>
                  <a:txBody>
                    <a:bodyPr/>
                    <a:lstStyle/>
                    <a:p>
                      <a:pPr indent="0" lvl="0" marL="0" marR="0" rtl="0" algn="ctr">
                        <a:spcBef>
                          <a:spcPts val="0"/>
                        </a:spcBef>
                        <a:spcAft>
                          <a:spcPts val="0"/>
                        </a:spcAft>
                        <a:buNone/>
                      </a:pPr>
                      <a:r>
                        <a:rPr lang="en-US" sz="1800"/>
                        <a:t>Sr. No.</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c>
                  <a:txBody>
                    <a:bodyPr/>
                    <a:lstStyle/>
                    <a:p>
                      <a:pPr indent="0" lvl="0" marL="0" marR="0" rtl="0" algn="ctr">
                        <a:spcBef>
                          <a:spcPts val="0"/>
                        </a:spcBef>
                        <a:spcAft>
                          <a:spcPts val="0"/>
                        </a:spcAft>
                        <a:buNone/>
                      </a:pPr>
                      <a:r>
                        <a:rPr lang="en-US" sz="1800"/>
                        <a:t>Condition</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c>
                  <a:txBody>
                    <a:bodyPr/>
                    <a:lstStyle/>
                    <a:p>
                      <a:pPr indent="0" lvl="0" marL="0" marR="0" rtl="0" algn="ctr">
                        <a:spcBef>
                          <a:spcPts val="0"/>
                        </a:spcBef>
                        <a:spcAft>
                          <a:spcPts val="0"/>
                        </a:spcAft>
                        <a:buNone/>
                      </a:pPr>
                      <a:r>
                        <a:rPr lang="en-US" sz="1800"/>
                        <a:t>Action</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solidFill>
                      <a:srgbClr val="EEEEEE"/>
                    </a:solidFill>
                  </a:tcPr>
                </a:tc>
              </a:tr>
              <a:tr h="228600">
                <a:tc>
                  <a:txBody>
                    <a:bodyPr/>
                    <a:lstStyle/>
                    <a:p>
                      <a:pPr indent="0" lvl="0" marL="0" marR="0" rtl="0" algn="ctr">
                        <a:spcBef>
                          <a:spcPts val="0"/>
                        </a:spcBef>
                        <a:spcAft>
                          <a:spcPts val="0"/>
                        </a:spcAft>
                        <a:buNone/>
                      </a:pPr>
                      <a:r>
                        <a:rPr lang="en-US" sz="1800"/>
                        <a:t>1</a:t>
                      </a:r>
                      <a:endParaRPr/>
                    </a:p>
                  </a:txBody>
                  <a:tcPr marT="76200" marB="76200" marR="76200" marL="762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IF temperature=(Cold OR Very_Cold) AND target=Warm THEN</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ctr">
                        <a:spcBef>
                          <a:spcPts val="0"/>
                        </a:spcBef>
                        <a:spcAft>
                          <a:spcPts val="0"/>
                        </a:spcAft>
                        <a:buNone/>
                      </a:pPr>
                      <a:r>
                        <a:rPr lang="en-US" sz="1800"/>
                        <a:t>Heat</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228600">
                <a:tc>
                  <a:txBody>
                    <a:bodyPr/>
                    <a:lstStyle/>
                    <a:p>
                      <a:pPr indent="0" lvl="0" marL="0" marR="0" rtl="0" algn="ctr">
                        <a:spcBef>
                          <a:spcPts val="0"/>
                        </a:spcBef>
                        <a:spcAft>
                          <a:spcPts val="0"/>
                        </a:spcAft>
                        <a:buNone/>
                      </a:pPr>
                      <a:r>
                        <a:rPr lang="en-US" sz="1800"/>
                        <a:t>2</a:t>
                      </a:r>
                      <a:endParaRPr/>
                    </a:p>
                  </a:txBody>
                  <a:tcPr marT="76200" marB="76200" marR="76200" marL="762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IF temperature=(Hot OR Very_Hot) AND target=Warm THEN</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ctr">
                        <a:spcBef>
                          <a:spcPts val="0"/>
                        </a:spcBef>
                        <a:spcAft>
                          <a:spcPts val="0"/>
                        </a:spcAft>
                        <a:buNone/>
                      </a:pPr>
                      <a:r>
                        <a:rPr lang="en-US" sz="1800"/>
                        <a:t>Cool</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r h="228600">
                <a:tc>
                  <a:txBody>
                    <a:bodyPr/>
                    <a:lstStyle/>
                    <a:p>
                      <a:pPr indent="0" lvl="0" marL="0" marR="0" rtl="0" algn="ctr">
                        <a:spcBef>
                          <a:spcPts val="0"/>
                        </a:spcBef>
                        <a:spcAft>
                          <a:spcPts val="0"/>
                        </a:spcAft>
                        <a:buNone/>
                      </a:pPr>
                      <a:r>
                        <a:rPr lang="en-US" sz="1800"/>
                        <a:t>3</a:t>
                      </a:r>
                      <a:endParaRPr/>
                    </a:p>
                  </a:txBody>
                  <a:tcPr marT="76200" marB="76200" marR="76200" marL="76200" anchor="ctr">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IF (temperature=Warm) AND (target=Warm) THEN</a:t>
                      </a:r>
                      <a:endParaRPr/>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c>
                  <a:txBody>
                    <a:bodyPr/>
                    <a:lstStyle/>
                    <a:p>
                      <a:pPr indent="0" lvl="0" marL="0" marR="0" rtl="0" algn="ctr">
                        <a:spcBef>
                          <a:spcPts val="0"/>
                        </a:spcBef>
                        <a:spcAft>
                          <a:spcPts val="0"/>
                        </a:spcAft>
                        <a:buNone/>
                      </a:pPr>
                      <a:r>
                        <a:rPr lang="en-US" sz="1800"/>
                        <a:t>No_Change</a:t>
                      </a:r>
                      <a:endParaRPr sz="1800"/>
                    </a:p>
                  </a:txBody>
                  <a:tcPr marT="76200" marB="76200" marR="76200" marL="76200">
                    <a:lnL cap="flat" cmpd="sng" w="9525">
                      <a:solidFill>
                        <a:srgbClr val="DDDDDD"/>
                      </a:solidFill>
                      <a:prstDash val="solid"/>
                      <a:round/>
                      <a:headEnd len="sm" w="sm" type="none"/>
                      <a:tailEnd len="sm" w="sm" type="none"/>
                    </a:lnL>
                    <a:lnR cap="flat" cmpd="sng" w="9525">
                      <a:solidFill>
                        <a:srgbClr val="DDDDDD"/>
                      </a:solidFill>
                      <a:prstDash val="solid"/>
                      <a:round/>
                      <a:headEnd len="sm" w="sm" type="none"/>
                      <a:tailEnd len="sm" w="sm" type="none"/>
                    </a:lnR>
                    <a:lnT cap="flat" cmpd="sng" w="9525">
                      <a:solidFill>
                        <a:srgbClr val="DDDDDD"/>
                      </a:solidFill>
                      <a:prstDash val="solid"/>
                      <a:round/>
                      <a:headEnd len="sm" w="sm" type="none"/>
                      <a:tailEnd len="sm" w="sm" type="none"/>
                    </a:lnT>
                    <a:lnB cap="flat" cmpd="sng" w="9525">
                      <a:solidFill>
                        <a:srgbClr val="DDDDDD"/>
                      </a:solidFill>
                      <a:prstDash val="solid"/>
                      <a:round/>
                      <a:headEnd len="sm" w="sm" type="none"/>
                      <a:tailEnd len="sm" w="sm" type="none"/>
                    </a:lnB>
                  </a:tcPr>
                </a:tc>
              </a:tr>
            </a:tbl>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28" name="Shape 1328"/>
        <p:cNvGrpSpPr/>
        <p:nvPr/>
      </p:nvGrpSpPr>
      <p:grpSpPr>
        <a:xfrm>
          <a:off x="0" y="0"/>
          <a:ext cx="0" cy="0"/>
          <a:chOff x="0" y="0"/>
          <a:chExt cx="0" cy="0"/>
        </a:xfrm>
      </p:grpSpPr>
      <p:sp>
        <p:nvSpPr>
          <p:cNvPr id="1329" name="Google Shape;1329;p1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330" name="Google Shape;1330;p1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Step 5 − Perform defuzzification:</a:t>
            </a:r>
            <a:endParaRPr/>
          </a:p>
          <a:p>
            <a:pPr indent="-228600" lvl="1" marL="685800" rtl="0" algn="l">
              <a:lnSpc>
                <a:spcPct val="90000"/>
              </a:lnSpc>
              <a:spcBef>
                <a:spcPts val="500"/>
              </a:spcBef>
              <a:spcAft>
                <a:spcPts val="0"/>
              </a:spcAft>
              <a:buClr>
                <a:schemeClr val="dk1"/>
              </a:buClr>
              <a:buSzPts val="2000"/>
              <a:buChar char="•"/>
            </a:pPr>
            <a:r>
              <a:rPr lang="en-US" sz="2000"/>
              <a:t>Defuzzification is then performed according to membership function for output variable.</a:t>
            </a:r>
            <a:endParaRPr/>
          </a:p>
          <a:p>
            <a:pPr indent="0" lvl="0" marL="0" rtl="0" algn="l">
              <a:lnSpc>
                <a:spcPct val="100000"/>
              </a:lnSpc>
              <a:spcBef>
                <a:spcPts val="0"/>
              </a:spcBef>
              <a:spcAft>
                <a:spcPts val="0"/>
              </a:spcAft>
              <a:buClr>
                <a:schemeClr val="dk1"/>
              </a:buClr>
              <a:buSzPts val="1800"/>
              <a:buNone/>
            </a:pPr>
            <a:r>
              <a:rPr lang="en-US" sz="1800">
                <a:latin typeface="Arial"/>
                <a:ea typeface="Arial"/>
                <a:cs typeface="Arial"/>
                <a:sym typeface="Arial"/>
              </a:rPr>
              <a:t>  </a:t>
            </a:r>
            <a:br>
              <a:rPr lang="en-US" sz="17300">
                <a:latin typeface="Arial"/>
                <a:ea typeface="Arial"/>
                <a:cs typeface="Arial"/>
                <a:sym typeface="Arial"/>
              </a:rPr>
            </a:br>
            <a:endParaRPr sz="1800">
              <a:latin typeface="Arial"/>
              <a:ea typeface="Arial"/>
              <a:cs typeface="Arial"/>
              <a:sym typeface="Arial"/>
            </a:endParaRPr>
          </a:p>
          <a:p>
            <a:pPr indent="-76200" lvl="1" marL="685800" rtl="0" algn="l">
              <a:lnSpc>
                <a:spcPct val="90000"/>
              </a:lnSpc>
              <a:spcBef>
                <a:spcPts val="500"/>
              </a:spcBef>
              <a:spcAft>
                <a:spcPts val="0"/>
              </a:spcAft>
              <a:buClr>
                <a:schemeClr val="dk1"/>
              </a:buClr>
              <a:buSzPts val="2400"/>
              <a:buNone/>
            </a:pPr>
            <a:r>
              <a:t/>
            </a:r>
            <a:endParaRPr/>
          </a:p>
          <a:p>
            <a:pPr indent="0" lvl="0" marL="0" rtl="0" algn="l">
              <a:lnSpc>
                <a:spcPct val="90000"/>
              </a:lnSpc>
              <a:spcBef>
                <a:spcPts val="1000"/>
              </a:spcBef>
              <a:spcAft>
                <a:spcPts val="0"/>
              </a:spcAft>
              <a:buClr>
                <a:schemeClr val="dk1"/>
              </a:buClr>
              <a:buSzPts val="2800"/>
              <a:buNone/>
            </a:pPr>
            <a:r>
              <a:t/>
            </a:r>
            <a:endParaRPr/>
          </a:p>
        </p:txBody>
      </p:sp>
      <p:sp>
        <p:nvSpPr>
          <p:cNvPr id="1331" name="Google Shape;1331;p1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332" name="Google Shape;1332;p1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333" name="Google Shape;1333;p1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DeFuzzied Value" id="1334" name="Google Shape;1334;p125"/>
          <p:cNvPicPr preferRelativeResize="0"/>
          <p:nvPr/>
        </p:nvPicPr>
        <p:blipFill rotWithShape="1">
          <a:blip r:embed="rId3">
            <a:alphaModFix/>
          </a:blip>
          <a:srcRect b="0" l="0" r="0" t="0"/>
          <a:stretch/>
        </p:blipFill>
        <p:spPr>
          <a:xfrm>
            <a:off x="2718471" y="2624931"/>
            <a:ext cx="5715000" cy="2752725"/>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38" name="Shape 1338"/>
        <p:cNvGrpSpPr/>
        <p:nvPr/>
      </p:nvGrpSpPr>
      <p:grpSpPr>
        <a:xfrm>
          <a:off x="0" y="0"/>
          <a:ext cx="0" cy="0"/>
          <a:chOff x="0" y="0"/>
          <a:chExt cx="0" cy="0"/>
        </a:xfrm>
      </p:grpSpPr>
      <p:sp>
        <p:nvSpPr>
          <p:cNvPr id="1339" name="Google Shape;1339;p1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Application Areas of Fuzzy Logic</a:t>
            </a:r>
            <a:endParaRPr/>
          </a:p>
        </p:txBody>
      </p:sp>
      <p:sp>
        <p:nvSpPr>
          <p:cNvPr id="1340" name="Google Shape;1340;p1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The key application areas of fuzzy logic are as given −</a:t>
            </a:r>
            <a:endParaRPr/>
          </a:p>
          <a:p>
            <a:pPr indent="-228600" lvl="0" marL="228600" rtl="0" algn="l">
              <a:lnSpc>
                <a:spcPct val="90000"/>
              </a:lnSpc>
              <a:spcBef>
                <a:spcPts val="1000"/>
              </a:spcBef>
              <a:spcAft>
                <a:spcPts val="0"/>
              </a:spcAft>
              <a:buClr>
                <a:schemeClr val="dk1"/>
              </a:buClr>
              <a:buSzPts val="2800"/>
              <a:buChar char="•"/>
            </a:pPr>
            <a:r>
              <a:rPr b="1" lang="en-US"/>
              <a:t>Automotive Systems</a:t>
            </a:r>
            <a:endParaRPr/>
          </a:p>
          <a:p>
            <a:pPr indent="-228600" lvl="1" marL="685800" rtl="0" algn="l">
              <a:lnSpc>
                <a:spcPct val="90000"/>
              </a:lnSpc>
              <a:spcBef>
                <a:spcPts val="500"/>
              </a:spcBef>
              <a:spcAft>
                <a:spcPts val="0"/>
              </a:spcAft>
              <a:buClr>
                <a:schemeClr val="dk1"/>
              </a:buClr>
              <a:buSzPts val="2400"/>
              <a:buChar char="•"/>
            </a:pPr>
            <a:r>
              <a:rPr lang="en-US"/>
              <a:t>Automatic Gearboxes, Four-Wheel Steering, Vehicle environment control,etc</a:t>
            </a:r>
            <a:endParaRPr/>
          </a:p>
          <a:p>
            <a:pPr indent="-228600" lvl="0" marL="228600" rtl="0" algn="l">
              <a:lnSpc>
                <a:spcPct val="90000"/>
              </a:lnSpc>
              <a:spcBef>
                <a:spcPts val="1000"/>
              </a:spcBef>
              <a:spcAft>
                <a:spcPts val="0"/>
              </a:spcAft>
              <a:buClr>
                <a:schemeClr val="dk1"/>
              </a:buClr>
              <a:buSzPts val="2800"/>
              <a:buChar char="•"/>
            </a:pPr>
            <a:r>
              <a:rPr b="1" lang="en-US"/>
              <a:t>Consumer Electronic Goods</a:t>
            </a:r>
            <a:endParaRPr/>
          </a:p>
          <a:p>
            <a:pPr indent="-228600" lvl="1" marL="685800" rtl="0" algn="l">
              <a:lnSpc>
                <a:spcPct val="90000"/>
              </a:lnSpc>
              <a:spcBef>
                <a:spcPts val="500"/>
              </a:spcBef>
              <a:spcAft>
                <a:spcPts val="0"/>
              </a:spcAft>
              <a:buClr>
                <a:schemeClr val="dk1"/>
              </a:buClr>
              <a:buSzPts val="2400"/>
              <a:buChar char="•"/>
            </a:pPr>
            <a:r>
              <a:rPr lang="en-US"/>
              <a:t>Hi-Fi Systems, Photocopiers, Still and Video Cameras, Television,etc</a:t>
            </a:r>
            <a:endParaRPr/>
          </a:p>
          <a:p>
            <a:pPr indent="-228600" lvl="0" marL="228600" rtl="0" algn="l">
              <a:lnSpc>
                <a:spcPct val="90000"/>
              </a:lnSpc>
              <a:spcBef>
                <a:spcPts val="1000"/>
              </a:spcBef>
              <a:spcAft>
                <a:spcPts val="0"/>
              </a:spcAft>
              <a:buClr>
                <a:schemeClr val="dk1"/>
              </a:buClr>
              <a:buSzPts val="2800"/>
              <a:buChar char="•"/>
            </a:pPr>
            <a:r>
              <a:rPr b="1" lang="en-US"/>
              <a:t>Domestic Goods</a:t>
            </a:r>
            <a:endParaRPr/>
          </a:p>
          <a:p>
            <a:pPr indent="-228600" lvl="1" marL="685800" rtl="0" algn="l">
              <a:lnSpc>
                <a:spcPct val="90000"/>
              </a:lnSpc>
              <a:spcBef>
                <a:spcPts val="500"/>
              </a:spcBef>
              <a:spcAft>
                <a:spcPts val="0"/>
              </a:spcAft>
              <a:buClr>
                <a:schemeClr val="dk1"/>
              </a:buClr>
              <a:buSzPts val="2400"/>
              <a:buChar char="•"/>
            </a:pPr>
            <a:r>
              <a:rPr lang="en-US"/>
              <a:t>Microwave Ovens, Refrigerators, Toasters, Vacuum Cleaners, Washing Machines, etc</a:t>
            </a:r>
            <a:endParaRPr/>
          </a:p>
          <a:p>
            <a:pPr indent="-228600" lvl="0" marL="228600" rtl="0" algn="l">
              <a:lnSpc>
                <a:spcPct val="90000"/>
              </a:lnSpc>
              <a:spcBef>
                <a:spcPts val="1000"/>
              </a:spcBef>
              <a:spcAft>
                <a:spcPts val="0"/>
              </a:spcAft>
              <a:buClr>
                <a:schemeClr val="dk1"/>
              </a:buClr>
              <a:buSzPts val="2800"/>
              <a:buChar char="•"/>
            </a:pPr>
            <a:r>
              <a:rPr b="1" lang="en-US"/>
              <a:t>Environment Control</a:t>
            </a:r>
            <a:endParaRPr/>
          </a:p>
          <a:p>
            <a:pPr indent="-228600" lvl="1" marL="685800" rtl="0" algn="l">
              <a:lnSpc>
                <a:spcPct val="90000"/>
              </a:lnSpc>
              <a:spcBef>
                <a:spcPts val="500"/>
              </a:spcBef>
              <a:spcAft>
                <a:spcPts val="0"/>
              </a:spcAft>
              <a:buClr>
                <a:schemeClr val="dk1"/>
              </a:buClr>
              <a:buSzPts val="2400"/>
              <a:buChar char="•"/>
            </a:pPr>
            <a:r>
              <a:rPr lang="en-US"/>
              <a:t>Air Conditioners/Dryers/Heaters, Humidifiers, etc</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341" name="Google Shape;1341;p1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342" name="Google Shape;1342;p1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343" name="Google Shape;1343;p1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47" name="Shape 1347"/>
        <p:cNvGrpSpPr/>
        <p:nvPr/>
      </p:nvGrpSpPr>
      <p:grpSpPr>
        <a:xfrm>
          <a:off x="0" y="0"/>
          <a:ext cx="0" cy="0"/>
          <a:chOff x="0" y="0"/>
          <a:chExt cx="0" cy="0"/>
        </a:xfrm>
      </p:grpSpPr>
      <p:sp>
        <p:nvSpPr>
          <p:cNvPr id="1348" name="Google Shape;1348;p1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Advantages and Disadvantages of FLSs</a:t>
            </a:r>
            <a:br>
              <a:rPr lang="en-US"/>
            </a:br>
            <a:endParaRPr/>
          </a:p>
        </p:txBody>
      </p:sp>
      <p:sp>
        <p:nvSpPr>
          <p:cNvPr id="1349" name="Google Shape;1349;p1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b="1" lang="en-US"/>
              <a:t>Advantages of FLSs</a:t>
            </a:r>
            <a:endParaRPr/>
          </a:p>
          <a:p>
            <a:pPr indent="-228600" lvl="1" marL="685800" rtl="0" algn="l">
              <a:lnSpc>
                <a:spcPct val="90000"/>
              </a:lnSpc>
              <a:spcBef>
                <a:spcPts val="500"/>
              </a:spcBef>
              <a:spcAft>
                <a:spcPts val="0"/>
              </a:spcAft>
              <a:buClr>
                <a:schemeClr val="dk1"/>
              </a:buClr>
              <a:buSzPct val="100000"/>
              <a:buChar char="•"/>
            </a:pPr>
            <a:r>
              <a:rPr lang="en-US"/>
              <a:t>Mathematical concepts within fuzzy reasoning are very simple.</a:t>
            </a:r>
            <a:endParaRPr/>
          </a:p>
          <a:p>
            <a:pPr indent="-228600" lvl="1" marL="685800" rtl="0" algn="l">
              <a:lnSpc>
                <a:spcPct val="90000"/>
              </a:lnSpc>
              <a:spcBef>
                <a:spcPts val="500"/>
              </a:spcBef>
              <a:spcAft>
                <a:spcPts val="0"/>
              </a:spcAft>
              <a:buClr>
                <a:schemeClr val="dk1"/>
              </a:buClr>
              <a:buSzPct val="100000"/>
              <a:buChar char="•"/>
            </a:pPr>
            <a:r>
              <a:rPr lang="en-US"/>
              <a:t>You can modify a FLS by just adding or deleting rules due to flexibility of fuzzy logic.</a:t>
            </a:r>
            <a:endParaRPr/>
          </a:p>
          <a:p>
            <a:pPr indent="-228600" lvl="1" marL="685800" rtl="0" algn="l">
              <a:lnSpc>
                <a:spcPct val="90000"/>
              </a:lnSpc>
              <a:spcBef>
                <a:spcPts val="500"/>
              </a:spcBef>
              <a:spcAft>
                <a:spcPts val="0"/>
              </a:spcAft>
              <a:buClr>
                <a:schemeClr val="dk1"/>
              </a:buClr>
              <a:buSzPct val="100000"/>
              <a:buChar char="•"/>
            </a:pPr>
            <a:r>
              <a:rPr lang="en-US"/>
              <a:t>Fuzzy logic Systems can take imprecise, distorted, noisy input information.</a:t>
            </a:r>
            <a:endParaRPr/>
          </a:p>
          <a:p>
            <a:pPr indent="-228600" lvl="1" marL="685800" rtl="0" algn="l">
              <a:lnSpc>
                <a:spcPct val="90000"/>
              </a:lnSpc>
              <a:spcBef>
                <a:spcPts val="500"/>
              </a:spcBef>
              <a:spcAft>
                <a:spcPts val="0"/>
              </a:spcAft>
              <a:buClr>
                <a:schemeClr val="dk1"/>
              </a:buClr>
              <a:buSzPct val="100000"/>
              <a:buChar char="•"/>
            </a:pPr>
            <a:r>
              <a:rPr lang="en-US"/>
              <a:t>FLSs are easy to construct and understand.</a:t>
            </a:r>
            <a:endParaRPr/>
          </a:p>
          <a:p>
            <a:pPr indent="-228600" lvl="1" marL="685800" rtl="0" algn="l">
              <a:lnSpc>
                <a:spcPct val="90000"/>
              </a:lnSpc>
              <a:spcBef>
                <a:spcPts val="500"/>
              </a:spcBef>
              <a:spcAft>
                <a:spcPts val="0"/>
              </a:spcAft>
              <a:buClr>
                <a:schemeClr val="dk1"/>
              </a:buClr>
              <a:buSzPct val="100000"/>
              <a:buChar char="•"/>
            </a:pPr>
            <a:r>
              <a:rPr lang="en-US"/>
              <a:t>Fuzzy logic is a solution to complex problems in all fields of life, including medicine, as it resembles human reasoning and decision making.</a:t>
            </a:r>
            <a:endParaRPr/>
          </a:p>
          <a:p>
            <a:pPr indent="-228600" lvl="0" marL="228600" rtl="0" algn="l">
              <a:lnSpc>
                <a:spcPct val="90000"/>
              </a:lnSpc>
              <a:spcBef>
                <a:spcPts val="1000"/>
              </a:spcBef>
              <a:spcAft>
                <a:spcPts val="0"/>
              </a:spcAft>
              <a:buClr>
                <a:schemeClr val="dk1"/>
              </a:buClr>
              <a:buSzPct val="100000"/>
              <a:buChar char="•"/>
            </a:pPr>
            <a:r>
              <a:rPr b="1" lang="en-US"/>
              <a:t>Disadvantages of FLSs</a:t>
            </a:r>
            <a:endParaRPr/>
          </a:p>
          <a:p>
            <a:pPr indent="-228600" lvl="1" marL="685800" rtl="0" algn="l">
              <a:lnSpc>
                <a:spcPct val="90000"/>
              </a:lnSpc>
              <a:spcBef>
                <a:spcPts val="500"/>
              </a:spcBef>
              <a:spcAft>
                <a:spcPts val="0"/>
              </a:spcAft>
              <a:buClr>
                <a:schemeClr val="dk1"/>
              </a:buClr>
              <a:buSzPct val="100000"/>
              <a:buChar char="•"/>
            </a:pPr>
            <a:r>
              <a:rPr lang="en-US"/>
              <a:t>There is no systematic approach to fuzzy system designing.</a:t>
            </a:r>
            <a:endParaRPr/>
          </a:p>
          <a:p>
            <a:pPr indent="-228600" lvl="1" marL="685800" rtl="0" algn="l">
              <a:lnSpc>
                <a:spcPct val="90000"/>
              </a:lnSpc>
              <a:spcBef>
                <a:spcPts val="500"/>
              </a:spcBef>
              <a:spcAft>
                <a:spcPts val="0"/>
              </a:spcAft>
              <a:buClr>
                <a:schemeClr val="dk1"/>
              </a:buClr>
              <a:buSzPct val="100000"/>
              <a:buChar char="•"/>
            </a:pPr>
            <a:r>
              <a:rPr lang="en-US"/>
              <a:t>They are understandable only when simple.</a:t>
            </a:r>
            <a:endParaRPr/>
          </a:p>
          <a:p>
            <a:pPr indent="-228600" lvl="1" marL="685800" rtl="0" algn="l">
              <a:lnSpc>
                <a:spcPct val="90000"/>
              </a:lnSpc>
              <a:spcBef>
                <a:spcPts val="500"/>
              </a:spcBef>
              <a:spcAft>
                <a:spcPts val="0"/>
              </a:spcAft>
              <a:buClr>
                <a:schemeClr val="dk1"/>
              </a:buClr>
              <a:buSzPct val="100000"/>
              <a:buChar char="•"/>
            </a:pPr>
            <a:r>
              <a:rPr lang="en-US"/>
              <a:t>They are suitable for the problems which do not need high accuracy.</a:t>
            </a:r>
            <a:endParaRPr/>
          </a:p>
          <a:p>
            <a:pPr indent="-64135" lvl="0" marL="228600" rtl="0" algn="l">
              <a:lnSpc>
                <a:spcPct val="90000"/>
              </a:lnSpc>
              <a:spcBef>
                <a:spcPts val="1000"/>
              </a:spcBef>
              <a:spcAft>
                <a:spcPts val="0"/>
              </a:spcAft>
              <a:buClr>
                <a:schemeClr val="dk1"/>
              </a:buClr>
              <a:buSzPct val="100000"/>
              <a:buNone/>
            </a:pPr>
            <a:r>
              <a:t/>
            </a:r>
            <a:endParaRPr/>
          </a:p>
        </p:txBody>
      </p:sp>
      <p:sp>
        <p:nvSpPr>
          <p:cNvPr id="1350" name="Google Shape;1350;p1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351" name="Google Shape;1351;p1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352" name="Google Shape;1352;p1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3"/>
          <p:cNvSpPr txBox="1"/>
          <p:nvPr>
            <p:ph type="title"/>
          </p:nvPr>
        </p:nvSpPr>
        <p:spPr>
          <a:xfrm>
            <a:off x="1299225" y="493575"/>
            <a:ext cx="10515600" cy="889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Times New Roman"/>
              <a:buNone/>
            </a:pPr>
            <a:r>
              <a:rPr b="1" lang="en-US"/>
              <a:t>Conditional Probability:</a:t>
            </a:r>
            <a:br>
              <a:rPr b="1" lang="en-US"/>
            </a:br>
            <a:endParaRPr/>
          </a:p>
        </p:txBody>
      </p:sp>
      <p:sp>
        <p:nvSpPr>
          <p:cNvPr id="230" name="Google Shape;230;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85750" lvl="0" marL="285750" rtl="0" algn="just">
              <a:lnSpc>
                <a:spcPct val="90000"/>
              </a:lnSpc>
              <a:spcBef>
                <a:spcPts val="0"/>
              </a:spcBef>
              <a:spcAft>
                <a:spcPts val="0"/>
              </a:spcAft>
              <a:buClr>
                <a:schemeClr val="dk1"/>
              </a:buClr>
              <a:buSzPts val="2800"/>
              <a:buChar char="•"/>
            </a:pPr>
            <a:r>
              <a:rPr lang="en-US"/>
              <a:t>One can be interested in the probability of an event given the occurrence of another event.</a:t>
            </a:r>
            <a:endParaRPr/>
          </a:p>
          <a:p>
            <a:pPr indent="-285750" lvl="0" marL="285750" rtl="0" algn="just">
              <a:lnSpc>
                <a:spcPct val="90000"/>
              </a:lnSpc>
              <a:spcBef>
                <a:spcPts val="1000"/>
              </a:spcBef>
              <a:spcAft>
                <a:spcPts val="0"/>
              </a:spcAft>
              <a:buClr>
                <a:schemeClr val="dk1"/>
              </a:buClr>
              <a:buSzPts val="2800"/>
              <a:buChar char="•"/>
            </a:pPr>
            <a:r>
              <a:rPr lang="en-US"/>
              <a:t>The probability of one event given the occurrence of another event is called the </a:t>
            </a:r>
            <a:r>
              <a:rPr lang="en-US" u="sng">
                <a:solidFill>
                  <a:schemeClr val="hlink"/>
                </a:solidFill>
                <a:hlinkClick r:id="rId3"/>
              </a:rPr>
              <a:t>conditional probability</a:t>
            </a:r>
            <a:r>
              <a:rPr lang="en-US"/>
              <a:t>. The conditional probability of one to one or more random variables is referred to as the conditional probability distribution.</a:t>
            </a:r>
            <a:endParaRPr sz="3200"/>
          </a:p>
          <a:p>
            <a:pPr indent="-229235" lvl="0" marL="240665" rtl="0" algn="l">
              <a:lnSpc>
                <a:spcPct val="100000"/>
              </a:lnSpc>
              <a:spcBef>
                <a:spcPts val="260"/>
              </a:spcBef>
              <a:spcAft>
                <a:spcPts val="0"/>
              </a:spcAft>
              <a:buClr>
                <a:schemeClr val="dk1"/>
              </a:buClr>
              <a:buSzPts val="2800"/>
              <a:buFont typeface="Arial"/>
              <a:buChar char="•"/>
            </a:pPr>
            <a:r>
              <a:rPr lang="en-US"/>
              <a:t>P(X|Y)</a:t>
            </a:r>
            <a:endParaRPr/>
          </a:p>
          <a:p>
            <a:pPr indent="-228600" lvl="1" marL="468630" rtl="0" algn="l">
              <a:lnSpc>
                <a:spcPct val="100000"/>
              </a:lnSpc>
              <a:spcBef>
                <a:spcPts val="260"/>
              </a:spcBef>
              <a:spcAft>
                <a:spcPts val="0"/>
              </a:spcAft>
              <a:buClr>
                <a:schemeClr val="dk1"/>
              </a:buClr>
              <a:buSzPts val="2400"/>
              <a:buChar char="•"/>
            </a:pPr>
            <a:r>
              <a:rPr lang="en-US"/>
              <a:t>The above statement can be interpreted as:</a:t>
            </a:r>
            <a:endParaRPr/>
          </a:p>
          <a:p>
            <a:pPr indent="-229234" lvl="1" marL="697865" rtl="0" algn="l">
              <a:lnSpc>
                <a:spcPct val="100000"/>
              </a:lnSpc>
              <a:spcBef>
                <a:spcPts val="195"/>
              </a:spcBef>
              <a:spcAft>
                <a:spcPts val="0"/>
              </a:spcAft>
              <a:buClr>
                <a:schemeClr val="dk1"/>
              </a:buClr>
              <a:buSzPts val="2400"/>
              <a:buFont typeface="Arial"/>
              <a:buChar char="•"/>
            </a:pPr>
            <a:r>
              <a:rPr lang="en-US"/>
              <a:t>Probability of X given Y</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31" name="Google Shape;23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32" name="Google Shape;23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33" name="Google Shape;23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4"/>
          <p:cNvSpPr txBox="1"/>
          <p:nvPr>
            <p:ph type="title"/>
          </p:nvPr>
        </p:nvSpPr>
        <p:spPr>
          <a:xfrm>
            <a:off x="1178457" y="1040606"/>
            <a:ext cx="3179903"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Example</a:t>
            </a:r>
            <a:endParaRPr b="1" sz="4400"/>
          </a:p>
        </p:txBody>
      </p:sp>
      <p:sp>
        <p:nvSpPr>
          <p:cNvPr id="239" name="Google Shape;239;p14"/>
          <p:cNvSpPr txBox="1"/>
          <p:nvPr>
            <p:ph idx="1" type="body"/>
          </p:nvPr>
        </p:nvSpPr>
        <p:spPr>
          <a:xfrm>
            <a:off x="838200" y="1825625"/>
            <a:ext cx="10515600" cy="1729961"/>
          </a:xfrm>
          <a:prstGeom prst="rect">
            <a:avLst/>
          </a:prstGeom>
          <a:noFill/>
          <a:ln>
            <a:noFill/>
          </a:ln>
        </p:spPr>
        <p:txBody>
          <a:bodyPr anchorCtr="0" anchor="t" bIns="0" lIns="0" spcFirstLastPara="1" rIns="0" wrap="square" tIns="62225">
            <a:spAutoFit/>
          </a:bodyPr>
          <a:lstStyle/>
          <a:p>
            <a:pPr indent="-228600" lvl="0" marL="589915" marR="5080" rtl="0" algn="l">
              <a:lnSpc>
                <a:spcPct val="107857"/>
              </a:lnSpc>
              <a:spcBef>
                <a:spcPts val="0"/>
              </a:spcBef>
              <a:spcAft>
                <a:spcPts val="0"/>
              </a:spcAft>
              <a:buClr>
                <a:schemeClr val="dk1"/>
              </a:buClr>
              <a:buSzPts val="2800"/>
              <a:buFont typeface="Arial"/>
              <a:buChar char="•"/>
            </a:pPr>
            <a:r>
              <a:rPr lang="en-US"/>
              <a:t>60% of ML students pass the final and 45% of ML students pass both the  final and the midterm </a:t>
            </a:r>
            <a:endParaRPr/>
          </a:p>
          <a:p>
            <a:pPr indent="-228600" lvl="0" marL="589915" marR="1403985" rtl="0" algn="l">
              <a:lnSpc>
                <a:spcPct val="108214"/>
              </a:lnSpc>
              <a:spcBef>
                <a:spcPts val="1010"/>
              </a:spcBef>
              <a:spcAft>
                <a:spcPts val="0"/>
              </a:spcAft>
              <a:buClr>
                <a:schemeClr val="dk1"/>
              </a:buClr>
              <a:buSzPts val="2800"/>
              <a:buFont typeface="Arial"/>
              <a:buChar char="•"/>
            </a:pPr>
            <a:r>
              <a:rPr lang="en-US"/>
              <a:t>What percent of students who passed the final also passed the  midterm?</a:t>
            </a:r>
            <a:endParaRPr/>
          </a:p>
        </p:txBody>
      </p:sp>
      <p:sp>
        <p:nvSpPr>
          <p:cNvPr id="240" name="Google Shape;240;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41" name="Google Shape;241;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42" name="Google Shape;242;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5"/>
          <p:cNvSpPr txBox="1"/>
          <p:nvPr>
            <p:ph type="title"/>
          </p:nvPr>
        </p:nvSpPr>
        <p:spPr>
          <a:xfrm>
            <a:off x="1449789" y="950913"/>
            <a:ext cx="2882024"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Example</a:t>
            </a:r>
            <a:endParaRPr b="1" sz="4400"/>
          </a:p>
        </p:txBody>
      </p:sp>
      <p:sp>
        <p:nvSpPr>
          <p:cNvPr id="248" name="Google Shape;248;p15"/>
          <p:cNvSpPr txBox="1"/>
          <p:nvPr>
            <p:ph idx="1" type="body"/>
          </p:nvPr>
        </p:nvSpPr>
        <p:spPr>
          <a:xfrm>
            <a:off x="838200" y="1825625"/>
            <a:ext cx="10515600" cy="4351338"/>
          </a:xfrm>
          <a:prstGeom prst="rect">
            <a:avLst/>
          </a:prstGeom>
          <a:noFill/>
          <a:ln>
            <a:noFill/>
          </a:ln>
        </p:spPr>
        <p:txBody>
          <a:bodyPr anchorCtr="0" anchor="t" bIns="0" lIns="0" spcFirstLastPara="1" rIns="0" wrap="square" tIns="95875">
            <a:spAutoFit/>
          </a:bodyPr>
          <a:lstStyle/>
          <a:p>
            <a:pPr indent="-228600" lvl="0" marL="589915" marR="5080" rtl="0" algn="l">
              <a:lnSpc>
                <a:spcPct val="96071"/>
              </a:lnSpc>
              <a:spcBef>
                <a:spcPts val="0"/>
              </a:spcBef>
              <a:spcAft>
                <a:spcPts val="0"/>
              </a:spcAft>
              <a:buClr>
                <a:schemeClr val="dk1"/>
              </a:buClr>
              <a:buSzPts val="2800"/>
              <a:buFont typeface="Arial"/>
              <a:buChar char="•"/>
            </a:pPr>
            <a:r>
              <a:rPr lang="en-US"/>
              <a:t>60% of ML students pass the final and 45% of ML students pass both the  final and the midterm </a:t>
            </a:r>
            <a:endParaRPr/>
          </a:p>
          <a:p>
            <a:pPr indent="-228600" lvl="0" marL="589915" marR="1403985" rtl="0" algn="l">
              <a:lnSpc>
                <a:spcPct val="96071"/>
              </a:lnSpc>
              <a:spcBef>
                <a:spcPts val="1005"/>
              </a:spcBef>
              <a:spcAft>
                <a:spcPts val="0"/>
              </a:spcAft>
              <a:buClr>
                <a:schemeClr val="dk1"/>
              </a:buClr>
              <a:buSzPts val="2800"/>
              <a:buFont typeface="Arial"/>
              <a:buChar char="•"/>
            </a:pPr>
            <a:r>
              <a:rPr lang="en-US"/>
              <a:t>What percent of students who passed the final also passed the  midterm?</a:t>
            </a:r>
            <a:endParaRPr/>
          </a:p>
          <a:p>
            <a:pPr indent="0" lvl="0" marL="348615" rtl="0" algn="l">
              <a:lnSpc>
                <a:spcPct val="100000"/>
              </a:lnSpc>
              <a:spcBef>
                <a:spcPts val="40"/>
              </a:spcBef>
              <a:spcAft>
                <a:spcPts val="0"/>
              </a:spcAft>
              <a:buClr>
                <a:schemeClr val="dk1"/>
              </a:buClr>
              <a:buSzPts val="3800"/>
              <a:buFont typeface="Arial"/>
              <a:buNone/>
            </a:pPr>
            <a:r>
              <a:t/>
            </a:r>
            <a:endParaRPr sz="3800"/>
          </a:p>
          <a:p>
            <a:pPr indent="-228600" lvl="0" marL="589915" marR="574040" rtl="0" algn="l">
              <a:lnSpc>
                <a:spcPct val="96071"/>
              </a:lnSpc>
              <a:spcBef>
                <a:spcPts val="5"/>
              </a:spcBef>
              <a:spcAft>
                <a:spcPts val="0"/>
              </a:spcAft>
              <a:buClr>
                <a:schemeClr val="dk1"/>
              </a:buClr>
              <a:buSzPts val="2800"/>
              <a:buFont typeface="Arial"/>
              <a:buChar char="•"/>
            </a:pPr>
            <a:r>
              <a:rPr lang="en-US"/>
              <a:t>Reworded: What percent of students passed the midterm given they  passed the final?</a:t>
            </a:r>
            <a:endParaRPr/>
          </a:p>
          <a:p>
            <a:pPr indent="-228600" lvl="0" marL="589915" rtl="0" algn="l">
              <a:lnSpc>
                <a:spcPct val="100000"/>
              </a:lnSpc>
              <a:spcBef>
                <a:spcPts val="355"/>
              </a:spcBef>
              <a:spcAft>
                <a:spcPts val="0"/>
              </a:spcAft>
              <a:buClr>
                <a:schemeClr val="dk1"/>
              </a:buClr>
              <a:buSzPts val="2800"/>
              <a:buFont typeface="Arial"/>
              <a:buChar char="•"/>
            </a:pPr>
            <a:r>
              <a:rPr lang="en-US"/>
              <a:t>P(M|F) = P(M,F) / P(F)</a:t>
            </a:r>
            <a:endParaRPr/>
          </a:p>
          <a:p>
            <a:pPr indent="0" lvl="0" marL="132715" rtl="0" algn="l">
              <a:lnSpc>
                <a:spcPct val="100000"/>
              </a:lnSpc>
              <a:spcBef>
                <a:spcPts val="315"/>
              </a:spcBef>
              <a:spcAft>
                <a:spcPts val="0"/>
              </a:spcAft>
              <a:buClr>
                <a:schemeClr val="dk1"/>
              </a:buClr>
              <a:buSzPts val="2800"/>
              <a:buNone/>
            </a:pPr>
            <a:r>
              <a:rPr lang="en-US">
                <a:latin typeface="Arial"/>
                <a:ea typeface="Arial"/>
                <a:cs typeface="Arial"/>
                <a:sym typeface="Arial"/>
              </a:rPr>
              <a:t>	• </a:t>
            </a:r>
            <a:r>
              <a:rPr lang="en-US"/>
              <a:t>= 0.45 / 0.60</a:t>
            </a:r>
            <a:endParaRPr/>
          </a:p>
          <a:p>
            <a:pPr indent="0" lvl="0" marL="132715" rtl="0" algn="l">
              <a:lnSpc>
                <a:spcPct val="100000"/>
              </a:lnSpc>
              <a:spcBef>
                <a:spcPts val="340"/>
              </a:spcBef>
              <a:spcAft>
                <a:spcPts val="0"/>
              </a:spcAft>
              <a:buClr>
                <a:schemeClr val="dk1"/>
              </a:buClr>
              <a:buSzPts val="2800"/>
              <a:buNone/>
            </a:pPr>
            <a:r>
              <a:rPr lang="en-US">
                <a:latin typeface="Arial"/>
                <a:ea typeface="Arial"/>
                <a:cs typeface="Arial"/>
                <a:sym typeface="Arial"/>
              </a:rPr>
              <a:t>	• </a:t>
            </a:r>
            <a:r>
              <a:rPr lang="en-US"/>
              <a:t>= 0.75</a:t>
            </a:r>
            <a:endParaRPr/>
          </a:p>
        </p:txBody>
      </p:sp>
      <p:sp>
        <p:nvSpPr>
          <p:cNvPr id="249" name="Google Shape;249;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50" name="Google Shape;250;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51" name="Google Shape;251;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5" name="Shape 255"/>
        <p:cNvGrpSpPr/>
        <p:nvPr/>
      </p:nvGrpSpPr>
      <p:grpSpPr>
        <a:xfrm>
          <a:off x="0" y="0"/>
          <a:ext cx="0" cy="0"/>
          <a:chOff x="0" y="0"/>
          <a:chExt cx="0" cy="0"/>
        </a:xfrm>
      </p:grpSpPr>
      <p:sp>
        <p:nvSpPr>
          <p:cNvPr id="256" name="Google Shape;256;p16"/>
          <p:cNvSpPr txBox="1"/>
          <p:nvPr>
            <p:ph type="title"/>
          </p:nvPr>
        </p:nvSpPr>
        <p:spPr>
          <a:xfrm>
            <a:off x="880567" y="936417"/>
            <a:ext cx="11111624" cy="689291"/>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rgbClr val="FF0000"/>
              </a:buClr>
              <a:buSzPts val="4400"/>
              <a:buFont typeface="Times New Roman"/>
              <a:buNone/>
            </a:pPr>
            <a:r>
              <a:rPr b="1" lang="en-US" sz="4400">
                <a:solidFill>
                  <a:srgbClr val="FF0000"/>
                </a:solidFill>
              </a:rPr>
              <a:t>Marginalization and Law of Total Probability</a:t>
            </a:r>
            <a:endParaRPr b="1" sz="4400">
              <a:solidFill>
                <a:srgbClr val="FF0000"/>
              </a:solidFill>
            </a:endParaRPr>
          </a:p>
        </p:txBody>
      </p:sp>
      <p:sp>
        <p:nvSpPr>
          <p:cNvPr id="257" name="Google Shape;257;p16"/>
          <p:cNvSpPr txBox="1"/>
          <p:nvPr/>
        </p:nvSpPr>
        <p:spPr>
          <a:xfrm>
            <a:off x="1439036" y="1818258"/>
            <a:ext cx="4142104" cy="453390"/>
          </a:xfrm>
          <a:prstGeom prst="rect">
            <a:avLst/>
          </a:prstGeom>
          <a:noFill/>
          <a:ln>
            <a:noFill/>
          </a:ln>
        </p:spPr>
        <p:txBody>
          <a:bodyPr anchorCtr="0" anchor="t" bIns="0" lIns="0" spcFirstLastPara="1" rIns="0" wrap="square" tIns="13325">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Marginalization (Sum Rule)</a:t>
            </a:r>
            <a:endParaRPr sz="2800">
              <a:solidFill>
                <a:schemeClr val="dk1"/>
              </a:solidFill>
              <a:latin typeface="Calibri"/>
              <a:ea typeface="Calibri"/>
              <a:cs typeface="Calibri"/>
              <a:sym typeface="Calibri"/>
            </a:endParaRPr>
          </a:p>
        </p:txBody>
      </p:sp>
      <p:sp>
        <p:nvSpPr>
          <p:cNvPr id="258" name="Google Shape;258;p16"/>
          <p:cNvSpPr txBox="1"/>
          <p:nvPr/>
        </p:nvSpPr>
        <p:spPr>
          <a:xfrm>
            <a:off x="1439036" y="3864355"/>
            <a:ext cx="3618865" cy="453390"/>
          </a:xfrm>
          <a:prstGeom prst="rect">
            <a:avLst/>
          </a:prstGeom>
          <a:noFill/>
          <a:ln>
            <a:noFill/>
          </a:ln>
        </p:spPr>
        <p:txBody>
          <a:bodyPr anchorCtr="0" anchor="t" bIns="0" lIns="0" spcFirstLastPara="1" rIns="0" wrap="square" tIns="13325">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Law of Total Probability</a:t>
            </a:r>
            <a:endParaRPr sz="2800">
              <a:solidFill>
                <a:schemeClr val="dk1"/>
              </a:solidFill>
              <a:latin typeface="Calibri"/>
              <a:ea typeface="Calibri"/>
              <a:cs typeface="Calibri"/>
              <a:sym typeface="Calibri"/>
            </a:endParaRPr>
          </a:p>
        </p:txBody>
      </p:sp>
      <p:pic>
        <p:nvPicPr>
          <p:cNvPr id="259" name="Google Shape;259;p16"/>
          <p:cNvPicPr preferRelativeResize="0"/>
          <p:nvPr/>
        </p:nvPicPr>
        <p:blipFill rotWithShape="1">
          <a:blip r:embed="rId3">
            <a:alphaModFix/>
          </a:blip>
          <a:srcRect b="0" l="0" r="0" t="0"/>
          <a:stretch/>
        </p:blipFill>
        <p:spPr>
          <a:xfrm>
            <a:off x="4487081" y="2808843"/>
            <a:ext cx="2863999" cy="748172"/>
          </a:xfrm>
          <a:prstGeom prst="rect">
            <a:avLst/>
          </a:prstGeom>
          <a:noFill/>
          <a:ln>
            <a:noFill/>
          </a:ln>
        </p:spPr>
      </p:pic>
      <p:pic>
        <p:nvPicPr>
          <p:cNvPr id="260" name="Google Shape;260;p16"/>
          <p:cNvPicPr preferRelativeResize="0"/>
          <p:nvPr/>
        </p:nvPicPr>
        <p:blipFill rotWithShape="1">
          <a:blip r:embed="rId4">
            <a:alphaModFix/>
          </a:blip>
          <a:srcRect b="0" l="0" r="0" t="0"/>
          <a:stretch/>
        </p:blipFill>
        <p:spPr>
          <a:xfrm>
            <a:off x="4464784" y="5112063"/>
            <a:ext cx="3943190" cy="750871"/>
          </a:xfrm>
          <a:prstGeom prst="rect">
            <a:avLst/>
          </a:prstGeom>
          <a:noFill/>
          <a:ln>
            <a:noFill/>
          </a:ln>
        </p:spPr>
      </p:pic>
      <p:sp>
        <p:nvSpPr>
          <p:cNvPr id="261" name="Google Shape;261;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62" name="Google Shape;262;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63" name="Google Shape;263;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u="sng"/>
              <a:t>Inference using full joint distribution</a:t>
            </a:r>
            <a:endParaRPr/>
          </a:p>
        </p:txBody>
      </p:sp>
      <p:sp>
        <p:nvSpPr>
          <p:cNvPr id="269" name="Google Shape;269;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b="1" lang="en-US"/>
              <a:t>Probabilistic inference: </a:t>
            </a:r>
            <a:r>
              <a:rPr lang="en-US"/>
              <a:t>The computation of posterior probabilities for query propositions given observed evidence.</a:t>
            </a:r>
            <a:endParaRPr/>
          </a:p>
          <a:p>
            <a:pPr indent="-228600" lvl="0" marL="228600" rtl="0" algn="just">
              <a:lnSpc>
                <a:spcPct val="90000"/>
              </a:lnSpc>
              <a:spcBef>
                <a:spcPts val="1000"/>
              </a:spcBef>
              <a:spcAft>
                <a:spcPts val="0"/>
              </a:spcAft>
              <a:buClr>
                <a:schemeClr val="dk1"/>
              </a:buClr>
              <a:buSzPts val="2800"/>
              <a:buChar char="•"/>
            </a:pPr>
            <a:r>
              <a:rPr lang="en-US"/>
              <a:t>We use the full joint distribution as the “knowledge base” from which answers to all questions may be derived.</a:t>
            </a:r>
            <a:endParaRPr/>
          </a:p>
          <a:p>
            <a:pPr indent="-228600" lvl="0" marL="228600" rtl="0" algn="just">
              <a:lnSpc>
                <a:spcPct val="90000"/>
              </a:lnSpc>
              <a:spcBef>
                <a:spcPts val="1000"/>
              </a:spcBef>
              <a:spcAft>
                <a:spcPts val="0"/>
              </a:spcAft>
              <a:buClr>
                <a:schemeClr val="dk1"/>
              </a:buClr>
              <a:buSzPts val="2800"/>
              <a:buChar char="•"/>
            </a:pPr>
            <a:r>
              <a:rPr lang="en-US"/>
              <a:t>The </a:t>
            </a:r>
            <a:r>
              <a:rPr b="1" lang="en-US"/>
              <a:t>full joint probability distribution</a:t>
            </a:r>
            <a:r>
              <a:rPr lang="en-US"/>
              <a:t> specifies the probability of each complete assignment of values to random variables. </a:t>
            </a:r>
            <a:endParaRPr/>
          </a:p>
          <a:p>
            <a:pPr indent="-228600" lvl="1" marL="685800" rtl="0" algn="just">
              <a:lnSpc>
                <a:spcPct val="90000"/>
              </a:lnSpc>
              <a:spcBef>
                <a:spcPts val="500"/>
              </a:spcBef>
              <a:spcAft>
                <a:spcPts val="0"/>
              </a:spcAft>
              <a:buClr>
                <a:schemeClr val="dk1"/>
              </a:buClr>
              <a:buSzPts val="2400"/>
              <a:buChar char="•"/>
            </a:pPr>
            <a:r>
              <a:rPr lang="en-US"/>
              <a:t>It is usually too large to create or use in its explicit form, </a:t>
            </a:r>
            <a:endParaRPr/>
          </a:p>
          <a:p>
            <a:pPr indent="-228600" lvl="1" marL="685800" rtl="0" algn="just">
              <a:lnSpc>
                <a:spcPct val="90000"/>
              </a:lnSpc>
              <a:spcBef>
                <a:spcPts val="500"/>
              </a:spcBef>
              <a:spcAft>
                <a:spcPts val="0"/>
              </a:spcAft>
              <a:buClr>
                <a:schemeClr val="dk1"/>
              </a:buClr>
              <a:buSzPts val="2400"/>
              <a:buChar char="•"/>
            </a:pPr>
            <a:r>
              <a:rPr lang="en-US"/>
              <a:t>However, when it is available it can be used to answer queries simply by adding up entries for the possible worlds corresponding to the query propositions.</a:t>
            </a:r>
            <a:endParaRPr/>
          </a:p>
        </p:txBody>
      </p:sp>
      <p:sp>
        <p:nvSpPr>
          <p:cNvPr id="270" name="Google Shape;270;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71" name="Google Shape;271;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72" name="Google Shape;272;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278" name="Google Shape;278;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b="1" lang="en-US"/>
              <a:t>Example</a:t>
            </a:r>
            <a:r>
              <a:rPr lang="en-US"/>
              <a:t>: A domain consisting of just the three Boolean variables Toothache, Cavity, and Catch (the dentist’s nasty steel probe catches in my tooth).</a:t>
            </a:r>
            <a:endParaRPr/>
          </a:p>
        </p:txBody>
      </p:sp>
      <p:sp>
        <p:nvSpPr>
          <p:cNvPr id="279" name="Google Shape;279;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80" name="Google Shape;280;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81" name="Google Shape;281;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282" name="Google Shape;282;p18"/>
          <p:cNvPicPr preferRelativeResize="0"/>
          <p:nvPr/>
        </p:nvPicPr>
        <p:blipFill rotWithShape="1">
          <a:blip r:embed="rId3">
            <a:alphaModFix/>
          </a:blip>
          <a:srcRect b="0" l="0" r="0" t="0"/>
          <a:stretch/>
        </p:blipFill>
        <p:spPr>
          <a:xfrm>
            <a:off x="2390037" y="3165520"/>
            <a:ext cx="7110475" cy="134208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288" name="Google Shape;288;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dk1"/>
              </a:buClr>
              <a:buSzPts val="2800"/>
              <a:buChar char="•"/>
            </a:pPr>
            <a:r>
              <a:rPr b="1" lang="en-US"/>
              <a:t>Marginalization / summing out:</a:t>
            </a:r>
            <a:r>
              <a:rPr lang="en-US"/>
              <a:t> The process of extracting the distribution over some subset of variables or a single variable (to get the </a:t>
            </a:r>
            <a:r>
              <a:rPr b="1" lang="en-US"/>
              <a:t>marginal probability</a:t>
            </a:r>
            <a:r>
              <a:rPr lang="en-US"/>
              <a:t>), by summing up the probabilities for each possible value of the other variables, thereby taking them out of the equation.</a:t>
            </a:r>
            <a:endParaRPr/>
          </a:p>
          <a:p>
            <a:pPr indent="-228600" lvl="0" marL="228600" rtl="0" algn="just">
              <a:lnSpc>
                <a:spcPct val="90000"/>
              </a:lnSpc>
              <a:spcBef>
                <a:spcPts val="1000"/>
              </a:spcBef>
              <a:spcAft>
                <a:spcPts val="0"/>
              </a:spcAft>
              <a:buClr>
                <a:schemeClr val="dk1"/>
              </a:buClr>
              <a:buSzPts val="2800"/>
              <a:buChar char="•"/>
            </a:pPr>
            <a:r>
              <a:rPr lang="en-US"/>
              <a:t>The general </a:t>
            </a:r>
            <a:r>
              <a:rPr b="1" lang="en-US"/>
              <a:t>marginalization rule</a:t>
            </a:r>
            <a:r>
              <a:rPr lang="en-US"/>
              <a:t> for any sets of variables </a:t>
            </a:r>
            <a:r>
              <a:rPr b="1" lang="en-US"/>
              <a:t>Y </a:t>
            </a:r>
            <a:r>
              <a:rPr lang="en-US"/>
              <a:t>and </a:t>
            </a:r>
            <a:r>
              <a:rPr b="1" lang="en-US"/>
              <a:t>Z</a:t>
            </a:r>
            <a:r>
              <a:rPr lang="en-US"/>
              <a:t>:</a:t>
            </a:r>
            <a:endParaRPr/>
          </a:p>
          <a:p>
            <a:pPr indent="-50800" lvl="0" marL="228600" rtl="0" algn="just">
              <a:lnSpc>
                <a:spcPct val="90000"/>
              </a:lnSpc>
              <a:spcBef>
                <a:spcPts val="1000"/>
              </a:spcBef>
              <a:spcAft>
                <a:spcPts val="0"/>
              </a:spcAft>
              <a:buClr>
                <a:schemeClr val="dk1"/>
              </a:buClr>
              <a:buSzPts val="2800"/>
              <a:buNone/>
            </a:pPr>
            <a:r>
              <a:t/>
            </a:r>
            <a:endParaRPr/>
          </a:p>
          <a:p>
            <a:pPr indent="-50800" lvl="0" marL="228600" rtl="0" algn="just">
              <a:lnSpc>
                <a:spcPct val="90000"/>
              </a:lnSpc>
              <a:spcBef>
                <a:spcPts val="1000"/>
              </a:spcBef>
              <a:spcAft>
                <a:spcPts val="0"/>
              </a:spcAft>
              <a:buClr>
                <a:schemeClr val="dk1"/>
              </a:buClr>
              <a:buSzPts val="2800"/>
              <a:buNone/>
            </a:pPr>
            <a:r>
              <a:t/>
            </a:r>
            <a:endParaRPr/>
          </a:p>
          <a:p>
            <a:pPr indent="-228600" lvl="0" marL="228600" rtl="0" algn="just">
              <a:lnSpc>
                <a:spcPct val="90000"/>
              </a:lnSpc>
              <a:spcBef>
                <a:spcPts val="1000"/>
              </a:spcBef>
              <a:spcAft>
                <a:spcPts val="0"/>
              </a:spcAft>
              <a:buClr>
                <a:schemeClr val="dk1"/>
              </a:buClr>
              <a:buSzPts val="2800"/>
              <a:buChar char="•"/>
            </a:pPr>
            <a:r>
              <a:rPr lang="en-US"/>
              <a:t>EX: The marginal probability of cavity is P(cavity) = 0.108+0.012+0.072+0.008</a:t>
            </a:r>
            <a:endParaRPr/>
          </a:p>
          <a:p>
            <a:pPr indent="-50800" lvl="0" marL="228600" rtl="0" algn="just">
              <a:lnSpc>
                <a:spcPct val="90000"/>
              </a:lnSpc>
              <a:spcBef>
                <a:spcPts val="1000"/>
              </a:spcBef>
              <a:spcAft>
                <a:spcPts val="0"/>
              </a:spcAft>
              <a:buClr>
                <a:schemeClr val="dk1"/>
              </a:buClr>
              <a:buSzPts val="2800"/>
              <a:buNone/>
            </a:pPr>
            <a:r>
              <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289" name="Google Shape;289;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290" name="Google Shape;290;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291" name="Google Shape;291;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292" name="Google Shape;292;p19"/>
          <p:cNvPicPr preferRelativeResize="0"/>
          <p:nvPr/>
        </p:nvPicPr>
        <p:blipFill rotWithShape="1">
          <a:blip r:embed="rId3">
            <a:alphaModFix/>
          </a:blip>
          <a:srcRect b="0" l="0" r="0" t="0"/>
          <a:stretch/>
        </p:blipFill>
        <p:spPr>
          <a:xfrm>
            <a:off x="4530613" y="4385457"/>
            <a:ext cx="2256598" cy="81760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2"/>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
        <p:nvSpPr>
          <p:cNvPr id="108" name="Google Shape;108;p2"/>
          <p:cNvSpPr txBox="1"/>
          <p:nvPr>
            <p:ph type="title"/>
          </p:nvPr>
        </p:nvSpPr>
        <p:spPr>
          <a:xfrm>
            <a:off x="1097280" y="1126148"/>
            <a:ext cx="10172901" cy="505561"/>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800"/>
              <a:buFont typeface="Arial"/>
              <a:buNone/>
            </a:pPr>
            <a:r>
              <a:rPr b="1" lang="en-US" sz="2800">
                <a:solidFill>
                  <a:schemeClr val="dk1"/>
                </a:solidFill>
                <a:latin typeface="Arial"/>
                <a:ea typeface="Arial"/>
                <a:cs typeface="Arial"/>
                <a:sym typeface="Arial"/>
              </a:rPr>
              <a:t>CS 332 Artificial Intelligence</a:t>
            </a:r>
            <a:endParaRPr b="1" sz="2800">
              <a:solidFill>
                <a:schemeClr val="dk1"/>
              </a:solidFill>
              <a:latin typeface="Arial"/>
              <a:ea typeface="Arial"/>
              <a:cs typeface="Arial"/>
              <a:sym typeface="Arial"/>
            </a:endParaRPr>
          </a:p>
        </p:txBody>
      </p:sp>
      <p:sp>
        <p:nvSpPr>
          <p:cNvPr id="109" name="Google Shape;109;p2"/>
          <p:cNvSpPr txBox="1"/>
          <p:nvPr>
            <p:ph idx="1" type="body"/>
          </p:nvPr>
        </p:nvSpPr>
        <p:spPr>
          <a:xfrm>
            <a:off x="1097280" y="1701800"/>
            <a:ext cx="10058400" cy="4641850"/>
          </a:xfrm>
          <a:prstGeom prst="rect">
            <a:avLst/>
          </a:prstGeom>
          <a:noFill/>
          <a:ln>
            <a:noFill/>
          </a:ln>
        </p:spPr>
        <p:txBody>
          <a:bodyPr anchorCtr="0" anchor="t" bIns="45700" lIns="91425" spcFirstLastPara="1" rIns="91425" wrap="square" tIns="45700">
            <a:normAutofit/>
          </a:bodyPr>
          <a:lstStyle/>
          <a:p>
            <a:pPr indent="-215900" lvl="0" marL="228600" rtl="0" algn="l">
              <a:lnSpc>
                <a:spcPct val="90000"/>
              </a:lnSpc>
              <a:spcBef>
                <a:spcPts val="0"/>
              </a:spcBef>
              <a:spcAft>
                <a:spcPts val="0"/>
              </a:spcAft>
              <a:buClr>
                <a:schemeClr val="dk1"/>
              </a:buClr>
              <a:buSzPts val="200"/>
              <a:buNone/>
            </a:pPr>
            <a:r>
              <a:t/>
            </a:r>
            <a:endParaRPr b="1" sz="200">
              <a:latin typeface="Arial"/>
              <a:ea typeface="Arial"/>
              <a:cs typeface="Arial"/>
              <a:sym typeface="Arial"/>
            </a:endParaRPr>
          </a:p>
          <a:p>
            <a:pPr indent="0" lvl="0" marL="0" rtl="0" algn="l">
              <a:lnSpc>
                <a:spcPct val="100000"/>
              </a:lnSpc>
              <a:spcBef>
                <a:spcPts val="0"/>
              </a:spcBef>
              <a:spcAft>
                <a:spcPts val="0"/>
              </a:spcAft>
              <a:buClr>
                <a:schemeClr val="dk1"/>
              </a:buClr>
              <a:buSzPts val="1800"/>
              <a:buNone/>
            </a:pPr>
            <a:r>
              <a:rPr b="1" lang="en-US" sz="1800">
                <a:solidFill>
                  <a:schemeClr val="dk1"/>
                </a:solidFill>
                <a:latin typeface="Arial"/>
                <a:ea typeface="Arial"/>
                <a:cs typeface="Arial"/>
                <a:sym typeface="Arial"/>
              </a:rPr>
              <a:t>Teaching Scheme				Credits: 2 + 1 = 3</a:t>
            </a:r>
            <a:endParaRPr/>
          </a:p>
          <a:p>
            <a:pPr indent="0" lvl="0" marL="0" rtl="0" algn="l">
              <a:lnSpc>
                <a:spcPct val="110000"/>
              </a:lnSpc>
              <a:spcBef>
                <a:spcPts val="0"/>
              </a:spcBef>
              <a:spcAft>
                <a:spcPts val="0"/>
              </a:spcAft>
              <a:buClr>
                <a:schemeClr val="dk1"/>
              </a:buClr>
              <a:buSzPts val="2800"/>
              <a:buNone/>
            </a:pPr>
            <a:r>
              <a:rPr b="1" lang="en-US">
                <a:solidFill>
                  <a:schemeClr val="dk1"/>
                </a:solidFill>
              </a:rPr>
              <a:t> Theory: 3</a:t>
            </a:r>
            <a:r>
              <a:rPr lang="en-US">
                <a:solidFill>
                  <a:schemeClr val="dk1"/>
                </a:solidFill>
              </a:rPr>
              <a:t> Hrs / Week 	</a:t>
            </a:r>
            <a:r>
              <a:rPr lang="en-US">
                <a:solidFill>
                  <a:schemeClr val="dk1"/>
                </a:solidFill>
                <a:latin typeface="Arial"/>
                <a:ea typeface="Arial"/>
                <a:cs typeface="Arial"/>
                <a:sym typeface="Arial"/>
              </a:rPr>
              <a:t>			</a:t>
            </a:r>
            <a:r>
              <a:rPr b="1" lang="en-US">
                <a:solidFill>
                  <a:schemeClr val="dk1"/>
                </a:solidFill>
              </a:rPr>
              <a:t>Practical: </a:t>
            </a:r>
            <a:r>
              <a:rPr lang="en-US">
                <a:solidFill>
                  <a:schemeClr val="dk1"/>
                </a:solidFill>
              </a:rPr>
              <a:t>2 Hrs / Week</a:t>
            </a:r>
            <a:endParaRPr>
              <a:solidFill>
                <a:schemeClr val="dk1"/>
              </a:solidFill>
              <a:latin typeface="Arial"/>
              <a:ea typeface="Arial"/>
              <a:cs typeface="Arial"/>
              <a:sym typeface="Arial"/>
            </a:endParaRPr>
          </a:p>
          <a:p>
            <a:pPr indent="-228600" lvl="0" marL="228600" rtl="0" algn="l">
              <a:lnSpc>
                <a:spcPct val="100000"/>
              </a:lnSpc>
              <a:spcBef>
                <a:spcPts val="600"/>
              </a:spcBef>
              <a:spcAft>
                <a:spcPts val="0"/>
              </a:spcAft>
              <a:buClr>
                <a:schemeClr val="dk1"/>
              </a:buClr>
              <a:buSzPts val="1800"/>
              <a:buChar char="•"/>
            </a:pPr>
            <a:r>
              <a:rPr b="1" lang="en-US" sz="1800">
                <a:solidFill>
                  <a:schemeClr val="dk1"/>
                </a:solidFill>
                <a:latin typeface="Arial"/>
                <a:ea typeface="Arial"/>
                <a:cs typeface="Arial"/>
                <a:sym typeface="Arial"/>
              </a:rPr>
              <a:t>Course Objectives:</a:t>
            </a:r>
            <a:endParaRPr sz="1800">
              <a:solidFill>
                <a:schemeClr val="dk1"/>
              </a:solidFill>
            </a:endParaRPr>
          </a:p>
          <a:p>
            <a:pPr indent="-342900" lvl="0" marL="342900" rtl="0" algn="l">
              <a:lnSpc>
                <a:spcPct val="90000"/>
              </a:lnSpc>
              <a:spcBef>
                <a:spcPts val="1600"/>
              </a:spcBef>
              <a:spcAft>
                <a:spcPts val="0"/>
              </a:spcAft>
              <a:buClr>
                <a:schemeClr val="dk1"/>
              </a:buClr>
              <a:buSzPts val="1800"/>
              <a:buFont typeface="Calibri"/>
              <a:buAutoNum type="arabicParenR"/>
            </a:pPr>
            <a:r>
              <a:rPr lang="en-US" sz="1800">
                <a:solidFill>
                  <a:schemeClr val="dk1"/>
                </a:solidFill>
              </a:rPr>
              <a:t>To understand the concept of Artificial Intelligence (AI) </a:t>
            </a:r>
            <a:endParaRPr/>
          </a:p>
          <a:p>
            <a:pPr indent="-342900" lvl="0" marL="342900" rtl="0" algn="l">
              <a:lnSpc>
                <a:spcPct val="90000"/>
              </a:lnSpc>
              <a:spcBef>
                <a:spcPts val="1000"/>
              </a:spcBef>
              <a:spcAft>
                <a:spcPts val="0"/>
              </a:spcAft>
              <a:buClr>
                <a:schemeClr val="dk1"/>
              </a:buClr>
              <a:buSzPts val="1800"/>
              <a:buFont typeface="Calibri"/>
              <a:buAutoNum type="arabicParenR"/>
            </a:pPr>
            <a:r>
              <a:rPr lang="en-US" sz="1800">
                <a:solidFill>
                  <a:schemeClr val="dk1"/>
                </a:solidFill>
              </a:rPr>
              <a:t>To learn various peculiar search strategies for AI </a:t>
            </a:r>
            <a:endParaRPr/>
          </a:p>
          <a:p>
            <a:pPr indent="-342900" lvl="0" marL="342900" rtl="0" algn="l">
              <a:lnSpc>
                <a:spcPct val="90000"/>
              </a:lnSpc>
              <a:spcBef>
                <a:spcPts val="1000"/>
              </a:spcBef>
              <a:spcAft>
                <a:spcPts val="0"/>
              </a:spcAft>
              <a:buClr>
                <a:schemeClr val="dk1"/>
              </a:buClr>
              <a:buSzPts val="1800"/>
              <a:buFont typeface="Calibri"/>
              <a:buAutoNum type="arabicParenR"/>
            </a:pPr>
            <a:r>
              <a:rPr lang="en-US" sz="1800">
                <a:solidFill>
                  <a:schemeClr val="dk1"/>
                </a:solidFill>
              </a:rPr>
              <a:t>To develop a mind to solve real world problems unconventionally with optimality </a:t>
            </a:r>
            <a:endParaRPr/>
          </a:p>
          <a:p>
            <a:pPr indent="-228600" lvl="0" marL="228600" rtl="0" algn="l">
              <a:lnSpc>
                <a:spcPct val="150000"/>
              </a:lnSpc>
              <a:spcBef>
                <a:spcPts val="600"/>
              </a:spcBef>
              <a:spcAft>
                <a:spcPts val="0"/>
              </a:spcAft>
              <a:buClr>
                <a:schemeClr val="dk1"/>
              </a:buClr>
              <a:buSzPts val="1800"/>
              <a:buChar char="•"/>
            </a:pPr>
            <a:r>
              <a:rPr b="1" lang="en-US" sz="1800">
                <a:solidFill>
                  <a:schemeClr val="dk1"/>
                </a:solidFill>
                <a:latin typeface="Arial"/>
                <a:ea typeface="Arial"/>
                <a:cs typeface="Arial"/>
                <a:sym typeface="Arial"/>
              </a:rPr>
              <a:t>Course Outcomes:</a:t>
            </a:r>
            <a:endParaRPr/>
          </a:p>
          <a:p>
            <a:pPr indent="-457200" lvl="0" marL="457200" rtl="0" algn="l">
              <a:lnSpc>
                <a:spcPct val="90000"/>
              </a:lnSpc>
              <a:spcBef>
                <a:spcPts val="1600"/>
              </a:spcBef>
              <a:spcAft>
                <a:spcPts val="0"/>
              </a:spcAft>
              <a:buClr>
                <a:schemeClr val="dk1"/>
              </a:buClr>
              <a:buSzPts val="1800"/>
              <a:buFont typeface="Calibri"/>
              <a:buAutoNum type="arabicParenR"/>
            </a:pPr>
            <a:r>
              <a:rPr lang="en-US" sz="1800">
                <a:solidFill>
                  <a:schemeClr val="dk1"/>
                </a:solidFill>
              </a:rPr>
              <a:t>Identify and apply suitable Intelligent agents for various AI applications </a:t>
            </a:r>
            <a:endParaRPr/>
          </a:p>
          <a:p>
            <a:pPr indent="-457200" lvl="0" marL="457200" rtl="0" algn="l">
              <a:lnSpc>
                <a:spcPct val="90000"/>
              </a:lnSpc>
              <a:spcBef>
                <a:spcPts val="1000"/>
              </a:spcBef>
              <a:spcAft>
                <a:spcPts val="0"/>
              </a:spcAft>
              <a:buClr>
                <a:schemeClr val="dk1"/>
              </a:buClr>
              <a:buSzPts val="1800"/>
              <a:buFont typeface="Calibri"/>
              <a:buAutoNum type="arabicParenR"/>
            </a:pPr>
            <a:r>
              <a:rPr lang="en-US" sz="1800">
                <a:solidFill>
                  <a:schemeClr val="dk1"/>
                </a:solidFill>
              </a:rPr>
              <a:t>Design smart system using different informed search / uninformed search or heuristic approaches. </a:t>
            </a:r>
            <a:endParaRPr/>
          </a:p>
          <a:p>
            <a:pPr indent="-457200" lvl="0" marL="457200" rtl="0" algn="l">
              <a:lnSpc>
                <a:spcPct val="90000"/>
              </a:lnSpc>
              <a:spcBef>
                <a:spcPts val="1000"/>
              </a:spcBef>
              <a:spcAft>
                <a:spcPts val="0"/>
              </a:spcAft>
              <a:buClr>
                <a:schemeClr val="dk1"/>
              </a:buClr>
              <a:buSzPts val="1800"/>
              <a:buFont typeface="Calibri"/>
              <a:buAutoNum type="arabicParenR"/>
            </a:pPr>
            <a:r>
              <a:rPr lang="en-US" sz="1800">
                <a:solidFill>
                  <a:schemeClr val="dk1"/>
                </a:solidFill>
              </a:rPr>
              <a:t>Identify knowledge associated and represent it by ontological engineering to plan a strategy to solve given problem. </a:t>
            </a:r>
            <a:endParaRPr/>
          </a:p>
          <a:p>
            <a:pPr indent="-336550" lvl="1" marL="749808" rtl="0" algn="l">
              <a:lnSpc>
                <a:spcPct val="90000"/>
              </a:lnSpc>
              <a:spcBef>
                <a:spcPts val="500"/>
              </a:spcBef>
              <a:spcAft>
                <a:spcPts val="0"/>
              </a:spcAft>
              <a:buClr>
                <a:schemeClr val="dk1"/>
              </a:buClr>
              <a:buSzPts val="1900"/>
              <a:buFont typeface="Calibri"/>
              <a:buNone/>
            </a:pPr>
            <a:r>
              <a:t/>
            </a:r>
            <a:endParaRPr sz="1900">
              <a:latin typeface="Arial"/>
              <a:ea typeface="Arial"/>
              <a:cs typeface="Arial"/>
              <a:sym typeface="Arial"/>
            </a:endParaRPr>
          </a:p>
        </p:txBody>
      </p:sp>
      <p:sp>
        <p:nvSpPr>
          <p:cNvPr id="110" name="Google Shape;110;p2"/>
          <p:cNvSpPr txBox="1"/>
          <p:nvPr>
            <p:ph idx="10" type="dt"/>
          </p:nvPr>
        </p:nvSpPr>
        <p:spPr>
          <a:xfrm>
            <a:off x="762000" y="6459784"/>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en-US" sz="1050">
                <a:solidFill>
                  <a:schemeClr val="dk1"/>
                </a:solidFill>
                <a:latin typeface="Times New Roman"/>
                <a:ea typeface="Times New Roman"/>
                <a:cs typeface="Times New Roman"/>
                <a:sym typeface="Times New Roman"/>
              </a:rPr>
              <a:t>9/6/2022</a:t>
            </a:r>
            <a:endParaRPr b="1" sz="1050">
              <a:solidFill>
                <a:schemeClr val="dk1"/>
              </a:solidFill>
              <a:latin typeface="Times New Roman"/>
              <a:ea typeface="Times New Roman"/>
              <a:cs typeface="Times New Roman"/>
              <a:sym typeface="Times New Roman"/>
            </a:endParaRPr>
          </a:p>
        </p:txBody>
      </p:sp>
      <p:sp>
        <p:nvSpPr>
          <p:cNvPr id="111" name="Google Shape;111;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n-US" sz="1050">
                <a:solidFill>
                  <a:schemeClr val="dk1"/>
                </a:solidFill>
                <a:latin typeface="Times New Roman"/>
                <a:ea typeface="Times New Roman"/>
                <a:cs typeface="Times New Roman"/>
                <a:sym typeface="Times New Roman"/>
              </a:rPr>
              <a:t>Artificial Intelligence</a:t>
            </a:r>
            <a:endParaRPr b="1" sz="1050">
              <a:solidFill>
                <a:schemeClr val="dk1"/>
              </a:solidFill>
              <a:latin typeface="Times New Roman"/>
              <a:ea typeface="Times New Roman"/>
              <a:cs typeface="Times New Roman"/>
              <a:sym typeface="Times New Roman"/>
            </a:endParaRPr>
          </a:p>
        </p:txBody>
      </p:sp>
      <p:sp>
        <p:nvSpPr>
          <p:cNvPr id="112" name="Google Shape;112;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298" name="Google Shape;298;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just">
              <a:lnSpc>
                <a:spcPct val="90000"/>
              </a:lnSpc>
              <a:spcBef>
                <a:spcPts val="0"/>
              </a:spcBef>
              <a:spcAft>
                <a:spcPts val="0"/>
              </a:spcAft>
              <a:buClr>
                <a:schemeClr val="dk1"/>
              </a:buClr>
              <a:buSzPct val="100000"/>
              <a:buChar char="•"/>
            </a:pPr>
            <a:r>
              <a:rPr b="1" lang="en-US"/>
              <a:t>The conditioning rule:</a:t>
            </a:r>
            <a:endParaRPr/>
          </a:p>
          <a:p>
            <a:pPr indent="-64135" lvl="0" marL="228600" rtl="0" algn="just">
              <a:lnSpc>
                <a:spcPct val="90000"/>
              </a:lnSpc>
              <a:spcBef>
                <a:spcPts val="1000"/>
              </a:spcBef>
              <a:spcAft>
                <a:spcPts val="0"/>
              </a:spcAft>
              <a:buClr>
                <a:schemeClr val="dk1"/>
              </a:buClr>
              <a:buSzPct val="100000"/>
              <a:buNone/>
            </a:pPr>
            <a:r>
              <a:t/>
            </a:r>
            <a:endParaRPr b="1"/>
          </a:p>
          <a:p>
            <a:pPr indent="-64135" lvl="0" marL="228600" rtl="0" algn="just">
              <a:lnSpc>
                <a:spcPct val="90000"/>
              </a:lnSpc>
              <a:spcBef>
                <a:spcPts val="1000"/>
              </a:spcBef>
              <a:spcAft>
                <a:spcPts val="0"/>
              </a:spcAft>
              <a:buClr>
                <a:schemeClr val="dk1"/>
              </a:buClr>
              <a:buSzPct val="100000"/>
              <a:buNone/>
            </a:pPr>
            <a:r>
              <a:t/>
            </a:r>
            <a:endParaRPr b="1"/>
          </a:p>
          <a:p>
            <a:pPr indent="-64135" lvl="0" marL="22860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US"/>
              <a:t>Ex:Just to check, we can also compute the probability that there is no cavity, given a toothache: </a:t>
            </a:r>
            <a:endParaRPr/>
          </a:p>
          <a:p>
            <a:pPr indent="-228600" lvl="0" marL="228600" rtl="0" algn="l">
              <a:lnSpc>
                <a:spcPct val="90000"/>
              </a:lnSpc>
              <a:spcBef>
                <a:spcPts val="1000"/>
              </a:spcBef>
              <a:spcAft>
                <a:spcPts val="0"/>
              </a:spcAft>
              <a:buClr>
                <a:schemeClr val="dk1"/>
              </a:buClr>
              <a:buSzPct val="100000"/>
              <a:buChar char="•"/>
            </a:pPr>
            <a:r>
              <a:rPr lang="en-US"/>
              <a:t>P(¬cavity |toothache) = P(¬cavity ∧ toothache) P(toothache) = 0.016 + 0.064 0.108 + 0.012 + 0.016 + 0.064 = 0.4</a:t>
            </a:r>
            <a:endParaRPr/>
          </a:p>
          <a:p>
            <a:pPr indent="-64135" lvl="0" marL="228600" rtl="0" algn="just">
              <a:lnSpc>
                <a:spcPct val="90000"/>
              </a:lnSpc>
              <a:spcBef>
                <a:spcPts val="1000"/>
              </a:spcBef>
              <a:spcAft>
                <a:spcPts val="0"/>
              </a:spcAft>
              <a:buClr>
                <a:schemeClr val="dk1"/>
              </a:buClr>
              <a:buSzPct val="100000"/>
              <a:buNone/>
            </a:pPr>
            <a:r>
              <a:t/>
            </a:r>
            <a:endParaRPr b="1"/>
          </a:p>
          <a:p>
            <a:pPr indent="-228600" lvl="0" marL="228600" rtl="0" algn="just">
              <a:lnSpc>
                <a:spcPct val="90000"/>
              </a:lnSpc>
              <a:spcBef>
                <a:spcPts val="1000"/>
              </a:spcBef>
              <a:spcAft>
                <a:spcPts val="0"/>
              </a:spcAft>
              <a:buClr>
                <a:schemeClr val="dk1"/>
              </a:buClr>
              <a:buSzPct val="100000"/>
              <a:buChar char="•"/>
            </a:pPr>
            <a:r>
              <a:rPr b="1" lang="en-US"/>
              <a:t>Normalization constant</a:t>
            </a:r>
            <a:r>
              <a:rPr lang="en-US"/>
              <a:t> (α): 1/P(evidence) can be viewed as a normalization constant for the distribution P(event | evidence), ensuring that it adds up to 1.</a:t>
            </a:r>
            <a:endParaRPr/>
          </a:p>
        </p:txBody>
      </p:sp>
      <p:sp>
        <p:nvSpPr>
          <p:cNvPr id="299" name="Google Shape;299;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300" name="Google Shape;300;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301" name="Google Shape;30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pSp>
        <p:nvGrpSpPr>
          <p:cNvPr id="302" name="Google Shape;302;p20"/>
          <p:cNvGrpSpPr/>
          <p:nvPr/>
        </p:nvGrpSpPr>
        <p:grpSpPr>
          <a:xfrm>
            <a:off x="3423030" y="2260443"/>
            <a:ext cx="2672970" cy="817608"/>
            <a:chOff x="3423030" y="2260443"/>
            <a:chExt cx="2672970" cy="817608"/>
          </a:xfrm>
        </p:grpSpPr>
        <p:pic>
          <p:nvPicPr>
            <p:cNvPr id="303" name="Google Shape;303;p20"/>
            <p:cNvPicPr preferRelativeResize="0"/>
            <p:nvPr/>
          </p:nvPicPr>
          <p:blipFill rotWithShape="1">
            <a:blip r:embed="rId3">
              <a:alphaModFix/>
            </a:blip>
            <a:srcRect b="0" l="0" r="0" t="0"/>
            <a:stretch/>
          </p:blipFill>
          <p:spPr>
            <a:xfrm>
              <a:off x="3423030" y="2260443"/>
              <a:ext cx="2256598" cy="817608"/>
            </a:xfrm>
            <a:prstGeom prst="rect">
              <a:avLst/>
            </a:prstGeom>
            <a:noFill/>
            <a:ln>
              <a:noFill/>
            </a:ln>
          </p:spPr>
        </p:pic>
        <p:pic>
          <p:nvPicPr>
            <p:cNvPr id="304" name="Google Shape;304;p20"/>
            <p:cNvPicPr preferRelativeResize="0"/>
            <p:nvPr/>
          </p:nvPicPr>
          <p:blipFill rotWithShape="1">
            <a:blip r:embed="rId4">
              <a:alphaModFix/>
            </a:blip>
            <a:srcRect b="0" l="0" r="0" t="0"/>
            <a:stretch/>
          </p:blipFill>
          <p:spPr>
            <a:xfrm>
              <a:off x="5619750" y="2305920"/>
              <a:ext cx="476250" cy="466725"/>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310" name="Google Shape;310;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X (Cavity) is a single variable. Let </a:t>
            </a:r>
            <a:r>
              <a:rPr b="1" lang="en-US"/>
              <a:t>E</a:t>
            </a:r>
            <a:r>
              <a:rPr lang="en-US"/>
              <a:t> (Toothache) be the list of evidence variables, </a:t>
            </a:r>
            <a:r>
              <a:rPr b="1" lang="en-US"/>
              <a:t>e</a:t>
            </a:r>
            <a:r>
              <a:rPr lang="en-US"/>
              <a:t> be the list of observed values for them, </a:t>
            </a:r>
            <a:r>
              <a:rPr b="1" lang="en-US"/>
              <a:t>Y</a:t>
            </a:r>
            <a:r>
              <a:rPr lang="en-US"/>
              <a:t> (Catch) be the remaining unobserved variables. The query </a:t>
            </a:r>
            <a:r>
              <a:rPr b="1" lang="en-US"/>
              <a:t>P</a:t>
            </a:r>
            <a:r>
              <a:rPr lang="en-US"/>
              <a:t>(X|e) can be evaluated as:</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Ex: </a:t>
            </a:r>
            <a:endParaRPr/>
          </a:p>
        </p:txBody>
      </p:sp>
      <p:sp>
        <p:nvSpPr>
          <p:cNvPr id="311" name="Google Shape;311;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312" name="Google Shape;312;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313" name="Google Shape;313;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14" name="Google Shape;314;p21"/>
          <p:cNvPicPr preferRelativeResize="0"/>
          <p:nvPr/>
        </p:nvPicPr>
        <p:blipFill rotWithShape="1">
          <a:blip r:embed="rId3">
            <a:alphaModFix/>
          </a:blip>
          <a:srcRect b="0" l="0" r="0" t="0"/>
          <a:stretch/>
        </p:blipFill>
        <p:spPr>
          <a:xfrm>
            <a:off x="3247354" y="3459588"/>
            <a:ext cx="4229100" cy="685800"/>
          </a:xfrm>
          <a:prstGeom prst="rect">
            <a:avLst/>
          </a:prstGeom>
          <a:noFill/>
          <a:ln>
            <a:noFill/>
          </a:ln>
        </p:spPr>
      </p:pic>
      <p:pic>
        <p:nvPicPr>
          <p:cNvPr descr="https://images2017.cnblogs.com/blog/1126979/201801/1126979-20180113220034863-127153960.png" id="315" name="Google Shape;315;p21"/>
          <p:cNvPicPr preferRelativeResize="0"/>
          <p:nvPr/>
        </p:nvPicPr>
        <p:blipFill rotWithShape="1">
          <a:blip r:embed="rId4">
            <a:alphaModFix/>
          </a:blip>
          <a:srcRect b="0" l="0" r="0" t="0"/>
          <a:stretch/>
        </p:blipFill>
        <p:spPr>
          <a:xfrm>
            <a:off x="1981200" y="4284842"/>
            <a:ext cx="8229600" cy="15049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2"/>
          <p:cNvSpPr txBox="1"/>
          <p:nvPr>
            <p:ph type="title"/>
          </p:nvPr>
        </p:nvSpPr>
        <p:spPr>
          <a:xfrm>
            <a:off x="1198809" y="50006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Drawbacks of inference by enumeration: </a:t>
            </a:r>
            <a:endParaRPr/>
          </a:p>
        </p:txBody>
      </p:sp>
      <p:sp>
        <p:nvSpPr>
          <p:cNvPr id="321" name="Google Shape;321;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worst-case time complexity is O(d</a:t>
            </a:r>
            <a:r>
              <a:rPr baseline="30000" lang="en-US"/>
              <a:t>n</a:t>
            </a:r>
            <a:r>
              <a:rPr lang="en-US"/>
              <a:t>), </a:t>
            </a:r>
            <a:endParaRPr/>
          </a:p>
          <a:p>
            <a:pPr indent="-228600" lvl="1" marL="685800" rtl="0" algn="l">
              <a:lnSpc>
                <a:spcPct val="90000"/>
              </a:lnSpc>
              <a:spcBef>
                <a:spcPts val="500"/>
              </a:spcBef>
              <a:spcAft>
                <a:spcPts val="0"/>
              </a:spcAft>
              <a:buClr>
                <a:schemeClr val="dk1"/>
              </a:buClr>
              <a:buSzPts val="2400"/>
              <a:buChar char="•"/>
            </a:pPr>
            <a:r>
              <a:rPr lang="en-US"/>
              <a:t>where d is the number of values in domains of each random variable </a:t>
            </a:r>
            <a:endParaRPr/>
          </a:p>
          <a:p>
            <a:pPr indent="-228600" lvl="1" marL="685800" rtl="0" algn="l">
              <a:lnSpc>
                <a:spcPct val="90000"/>
              </a:lnSpc>
              <a:spcBef>
                <a:spcPts val="500"/>
              </a:spcBef>
              <a:spcAft>
                <a:spcPts val="0"/>
              </a:spcAft>
              <a:buClr>
                <a:schemeClr val="dk1"/>
              </a:buClr>
              <a:buSzPts val="2400"/>
              <a:buChar char="•"/>
            </a:pPr>
            <a:r>
              <a:rPr lang="en-US"/>
              <a:t>To store full joint probability distribution we need O(d</a:t>
            </a:r>
            <a:r>
              <a:rPr baseline="30000" lang="en-US"/>
              <a:t>n</a:t>
            </a:r>
            <a:r>
              <a:rPr lang="en-US"/>
              <a:t>) space </a:t>
            </a:r>
            <a:endParaRPr/>
          </a:p>
        </p:txBody>
      </p:sp>
      <p:sp>
        <p:nvSpPr>
          <p:cNvPr id="322" name="Google Shape;32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323" name="Google Shape;32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324" name="Google Shape;32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3"/>
          <p:cNvSpPr txBox="1"/>
          <p:nvPr>
            <p:ph type="title"/>
          </p:nvPr>
        </p:nvSpPr>
        <p:spPr>
          <a:xfrm>
            <a:off x="838200" y="574787"/>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Independence</a:t>
            </a:r>
            <a:endParaRPr/>
          </a:p>
        </p:txBody>
      </p:sp>
      <p:sp>
        <p:nvSpPr>
          <p:cNvPr id="330" name="Google Shape;330;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A and B are independent iff:</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Therefore, if A and B are independent:</a:t>
            </a:r>
            <a:endParaRPr/>
          </a:p>
          <a:p>
            <a:pPr indent="0" lvl="0" marL="0" rtl="0" algn="l">
              <a:lnSpc>
                <a:spcPct val="90000"/>
              </a:lnSpc>
              <a:spcBef>
                <a:spcPts val="1000"/>
              </a:spcBef>
              <a:spcAft>
                <a:spcPts val="0"/>
              </a:spcAft>
              <a:buClr>
                <a:schemeClr val="dk1"/>
              </a:buClr>
              <a:buSzPts val="2800"/>
              <a:buNone/>
            </a:pPr>
            <a:r>
              <a:rPr lang="en-US"/>
              <a:t>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331" name="Google Shape;331;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332" name="Google Shape;332;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333" name="Google Shape;333;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pSp>
        <p:nvGrpSpPr>
          <p:cNvPr id="334" name="Google Shape;334;p23"/>
          <p:cNvGrpSpPr/>
          <p:nvPr/>
        </p:nvGrpSpPr>
        <p:grpSpPr>
          <a:xfrm>
            <a:off x="4038600" y="2190133"/>
            <a:ext cx="4838766" cy="1014532"/>
            <a:chOff x="4038600" y="2190133"/>
            <a:chExt cx="4838766" cy="1014532"/>
          </a:xfrm>
        </p:grpSpPr>
        <p:pic>
          <p:nvPicPr>
            <p:cNvPr id="335" name="Google Shape;335;p23"/>
            <p:cNvPicPr preferRelativeResize="0"/>
            <p:nvPr/>
          </p:nvPicPr>
          <p:blipFill rotWithShape="1">
            <a:blip r:embed="rId3">
              <a:alphaModFix/>
            </a:blip>
            <a:srcRect b="0" l="0" r="0" t="0"/>
            <a:stretch/>
          </p:blipFill>
          <p:spPr>
            <a:xfrm>
              <a:off x="4038600" y="2324059"/>
              <a:ext cx="1386692" cy="746680"/>
            </a:xfrm>
            <a:prstGeom prst="rect">
              <a:avLst/>
            </a:prstGeom>
            <a:noFill/>
            <a:ln>
              <a:noFill/>
            </a:ln>
          </p:spPr>
        </p:pic>
        <p:pic>
          <p:nvPicPr>
            <p:cNvPr id="336" name="Google Shape;336;p23"/>
            <p:cNvPicPr preferRelativeResize="0"/>
            <p:nvPr/>
          </p:nvPicPr>
          <p:blipFill rotWithShape="1">
            <a:blip r:embed="rId4">
              <a:alphaModFix/>
            </a:blip>
            <a:srcRect b="0" l="0" r="0" t="0"/>
            <a:stretch/>
          </p:blipFill>
          <p:spPr>
            <a:xfrm>
              <a:off x="5773021" y="2190133"/>
              <a:ext cx="3104345" cy="1014532"/>
            </a:xfrm>
            <a:prstGeom prst="rect">
              <a:avLst/>
            </a:prstGeom>
            <a:noFill/>
            <a:ln>
              <a:noFill/>
            </a:ln>
          </p:spPr>
        </p:pic>
      </p:grpSp>
      <p:pic>
        <p:nvPicPr>
          <p:cNvPr id="337" name="Google Shape;337;p23"/>
          <p:cNvPicPr preferRelativeResize="0"/>
          <p:nvPr/>
        </p:nvPicPr>
        <p:blipFill rotWithShape="1">
          <a:blip r:embed="rId5">
            <a:alphaModFix/>
          </a:blip>
          <a:srcRect b="0" l="0" r="0" t="0"/>
          <a:stretch/>
        </p:blipFill>
        <p:spPr>
          <a:xfrm>
            <a:off x="3581400" y="3730754"/>
            <a:ext cx="4419600" cy="19621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343" name="Google Shape;343;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000"/>
              <a:buChar char="•"/>
            </a:pPr>
            <a:r>
              <a:rPr b="1" lang="en-US" sz="2000"/>
              <a:t>Independence</a:t>
            </a:r>
            <a:r>
              <a:rPr lang="en-US" sz="2000"/>
              <a:t> assertions can dramatically reduce the amount of information necessary to specify the full joint distribution.</a:t>
            </a:r>
            <a:endParaRPr/>
          </a:p>
          <a:p>
            <a:pPr indent="-228600" lvl="0" marL="228600" rtl="0" algn="just">
              <a:lnSpc>
                <a:spcPct val="90000"/>
              </a:lnSpc>
              <a:spcBef>
                <a:spcPts val="1000"/>
              </a:spcBef>
              <a:spcAft>
                <a:spcPts val="0"/>
              </a:spcAft>
              <a:buClr>
                <a:schemeClr val="dk1"/>
              </a:buClr>
              <a:buSzPts val="2000"/>
              <a:buChar char="•"/>
            </a:pPr>
            <a:r>
              <a:rPr lang="en-US" sz="2000"/>
              <a:t> If the complete set of variables can be divided into independent subsets, then the full joint distribution can be factored into separate joint distributions on those subsets.</a:t>
            </a:r>
            <a:endParaRPr/>
          </a:p>
          <a:p>
            <a:pPr indent="-101600" lvl="0" marL="228600" rtl="0" algn="just">
              <a:lnSpc>
                <a:spcPct val="90000"/>
              </a:lnSpc>
              <a:spcBef>
                <a:spcPts val="1000"/>
              </a:spcBef>
              <a:spcAft>
                <a:spcPts val="0"/>
              </a:spcAft>
              <a:buClr>
                <a:schemeClr val="dk1"/>
              </a:buClr>
              <a:buSzPts val="2000"/>
              <a:buNone/>
            </a:pPr>
            <a:r>
              <a:t/>
            </a:r>
            <a:endParaRPr b="1" sz="2000"/>
          </a:p>
          <a:p>
            <a:pPr indent="-101600" lvl="0" marL="228600" rtl="0" algn="just">
              <a:lnSpc>
                <a:spcPct val="90000"/>
              </a:lnSpc>
              <a:spcBef>
                <a:spcPts val="1000"/>
              </a:spcBef>
              <a:spcAft>
                <a:spcPts val="0"/>
              </a:spcAft>
              <a:buClr>
                <a:schemeClr val="dk1"/>
              </a:buClr>
              <a:buSzPts val="2000"/>
              <a:buNone/>
            </a:pPr>
            <a:r>
              <a:t/>
            </a:r>
            <a:endParaRPr b="1" sz="2000"/>
          </a:p>
          <a:p>
            <a:pPr indent="-101600" lvl="0" marL="228600" rtl="0" algn="just">
              <a:lnSpc>
                <a:spcPct val="90000"/>
              </a:lnSpc>
              <a:spcBef>
                <a:spcPts val="1000"/>
              </a:spcBef>
              <a:spcAft>
                <a:spcPts val="0"/>
              </a:spcAft>
              <a:buClr>
                <a:schemeClr val="dk1"/>
              </a:buClr>
              <a:buSzPts val="2000"/>
              <a:buNone/>
            </a:pPr>
            <a:r>
              <a:t/>
            </a:r>
            <a:endParaRPr b="1" sz="2000"/>
          </a:p>
          <a:p>
            <a:pPr indent="-101600" lvl="0" marL="228600" rtl="0" algn="just">
              <a:lnSpc>
                <a:spcPct val="90000"/>
              </a:lnSpc>
              <a:spcBef>
                <a:spcPts val="1000"/>
              </a:spcBef>
              <a:spcAft>
                <a:spcPts val="0"/>
              </a:spcAft>
              <a:buClr>
                <a:schemeClr val="dk1"/>
              </a:buClr>
              <a:buSzPts val="2000"/>
              <a:buNone/>
            </a:pPr>
            <a:r>
              <a:t/>
            </a:r>
            <a:endParaRPr b="1" sz="2000"/>
          </a:p>
          <a:p>
            <a:pPr indent="-228600" lvl="0" marL="228600" rtl="0" algn="just">
              <a:lnSpc>
                <a:spcPct val="90000"/>
              </a:lnSpc>
              <a:spcBef>
                <a:spcPts val="1000"/>
              </a:spcBef>
              <a:spcAft>
                <a:spcPts val="0"/>
              </a:spcAft>
              <a:buClr>
                <a:schemeClr val="dk1"/>
              </a:buClr>
              <a:buSzPts val="2000"/>
              <a:buChar char="•"/>
            </a:pPr>
            <a:r>
              <a:rPr b="1" lang="en-US" sz="2000"/>
              <a:t>Absolute independence</a:t>
            </a:r>
            <a:r>
              <a:rPr lang="en-US" sz="2000"/>
              <a:t> between subsets of random variables allows the full joint distribution to be factored into smaller joint distributions, greatly reducing its complexity. Absolute independence seldom occurs in practice.</a:t>
            </a:r>
            <a:endParaRPr/>
          </a:p>
          <a:p>
            <a:pPr indent="-101600" lvl="0" marL="228600" rtl="0" algn="just">
              <a:lnSpc>
                <a:spcPct val="90000"/>
              </a:lnSpc>
              <a:spcBef>
                <a:spcPts val="1000"/>
              </a:spcBef>
              <a:spcAft>
                <a:spcPts val="0"/>
              </a:spcAft>
              <a:buClr>
                <a:schemeClr val="dk1"/>
              </a:buClr>
              <a:buSzPts val="2000"/>
              <a:buNone/>
            </a:pPr>
            <a:r>
              <a:t/>
            </a:r>
            <a:endParaRPr sz="2000"/>
          </a:p>
        </p:txBody>
      </p:sp>
      <p:sp>
        <p:nvSpPr>
          <p:cNvPr id="344" name="Google Shape;344;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345" name="Google Shape;345;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346" name="Google Shape;34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weather-independence" id="347" name="Google Shape;347;p24"/>
          <p:cNvPicPr preferRelativeResize="0"/>
          <p:nvPr/>
        </p:nvPicPr>
        <p:blipFill rotWithShape="1">
          <a:blip r:embed="rId3">
            <a:alphaModFix/>
          </a:blip>
          <a:srcRect b="0" l="0" r="0" t="0"/>
          <a:stretch/>
        </p:blipFill>
        <p:spPr>
          <a:xfrm>
            <a:off x="2821502" y="3358356"/>
            <a:ext cx="5133975" cy="1285876"/>
          </a:xfrm>
          <a:prstGeom prst="rect">
            <a:avLst/>
          </a:prstGeom>
          <a:noFill/>
          <a:ln>
            <a:noFill/>
          </a:ln>
        </p:spPr>
      </p:pic>
      <p:sp>
        <p:nvSpPr>
          <p:cNvPr id="348" name="Google Shape;348;p24"/>
          <p:cNvSpPr txBox="1"/>
          <p:nvPr/>
        </p:nvSpPr>
        <p:spPr>
          <a:xfrm>
            <a:off x="8153400" y="3902299"/>
            <a:ext cx="302546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Weather is independent of Cavity, Toothache, catch</a:t>
            </a:r>
            <a:endParaRPr b="1" sz="14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52" name="Shape 352"/>
        <p:cNvGrpSpPr/>
        <p:nvPr/>
      </p:nvGrpSpPr>
      <p:grpSpPr>
        <a:xfrm>
          <a:off x="0" y="0"/>
          <a:ext cx="0" cy="0"/>
          <a:chOff x="0" y="0"/>
          <a:chExt cx="0" cy="0"/>
        </a:xfrm>
      </p:grpSpPr>
      <p:sp>
        <p:nvSpPr>
          <p:cNvPr id="353" name="Google Shape;353;p25"/>
          <p:cNvSpPr txBox="1"/>
          <p:nvPr>
            <p:ph type="title"/>
          </p:nvPr>
        </p:nvSpPr>
        <p:spPr>
          <a:xfrm>
            <a:off x="838200" y="500062"/>
            <a:ext cx="113538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Times New Roman"/>
              <a:buNone/>
            </a:pPr>
            <a:r>
              <a:rPr b="1" lang="en-US" sz="4000"/>
              <a:t>Conditional independence and D-separation(Direction-dependent)</a:t>
            </a:r>
            <a:endParaRPr b="1" sz="4000"/>
          </a:p>
        </p:txBody>
      </p:sp>
      <p:sp>
        <p:nvSpPr>
          <p:cNvPr id="354" name="Google Shape;354;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Two sets of nodes, X and Y, are conditionally independent given an evidence set of nodes, E if every undirected path from a node in X to a node in Y is </a:t>
            </a:r>
            <a:r>
              <a:rPr b="1" lang="en-US" sz="2000"/>
              <a:t>d-seperated</a:t>
            </a:r>
            <a:r>
              <a:rPr lang="en-US" sz="2000"/>
              <a:t> by E.</a:t>
            </a:r>
            <a:endParaRPr/>
          </a:p>
          <a:p>
            <a:pPr indent="-228600" lvl="0" marL="228600" rtl="0" algn="l">
              <a:lnSpc>
                <a:spcPct val="90000"/>
              </a:lnSpc>
              <a:spcBef>
                <a:spcPts val="1000"/>
              </a:spcBef>
              <a:spcAft>
                <a:spcPts val="0"/>
              </a:spcAft>
              <a:buClr>
                <a:schemeClr val="dk1"/>
              </a:buClr>
              <a:buSzPts val="2000"/>
              <a:buChar char="•"/>
            </a:pPr>
            <a:r>
              <a:rPr lang="en-US" sz="2000"/>
              <a:t>A set of nodes, E d-separates to sets of nodes, X and Y, if every undirected path from a node in X to a node in Y is </a:t>
            </a:r>
            <a:r>
              <a:rPr b="1" lang="en-US" sz="2000"/>
              <a:t>blocked</a:t>
            </a:r>
            <a:r>
              <a:rPr lang="en-US" sz="2000"/>
              <a:t> by E</a:t>
            </a:r>
            <a:endParaRPr/>
          </a:p>
          <a:p>
            <a:pPr indent="-228600" lvl="0" marL="228600" rtl="0" algn="l">
              <a:lnSpc>
                <a:spcPct val="90000"/>
              </a:lnSpc>
              <a:spcBef>
                <a:spcPts val="1000"/>
              </a:spcBef>
              <a:spcAft>
                <a:spcPts val="0"/>
              </a:spcAft>
              <a:buClr>
                <a:schemeClr val="dk1"/>
              </a:buClr>
              <a:buSzPts val="2000"/>
              <a:buChar char="•"/>
            </a:pPr>
            <a:r>
              <a:rPr lang="en-US" sz="2000"/>
              <a:t>A path is blocked given E if there is a node Z on the path for which one of the following holds:</a:t>
            </a:r>
            <a:endParaRPr/>
          </a:p>
        </p:txBody>
      </p:sp>
      <p:pic>
        <p:nvPicPr>
          <p:cNvPr descr="d-separation" id="355" name="Google Shape;355;p25"/>
          <p:cNvPicPr preferRelativeResize="0"/>
          <p:nvPr/>
        </p:nvPicPr>
        <p:blipFill rotWithShape="1">
          <a:blip r:embed="rId3">
            <a:alphaModFix/>
          </a:blip>
          <a:srcRect b="0" l="0" r="0" t="0"/>
          <a:stretch/>
        </p:blipFill>
        <p:spPr>
          <a:xfrm>
            <a:off x="4800600" y="3860801"/>
            <a:ext cx="5410200" cy="2925763"/>
          </a:xfrm>
          <a:prstGeom prst="rect">
            <a:avLst/>
          </a:prstGeom>
          <a:noFill/>
          <a:ln>
            <a:noFill/>
          </a:ln>
        </p:spPr>
      </p:pic>
      <p:sp>
        <p:nvSpPr>
          <p:cNvPr id="356" name="Google Shape;356;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357" name="Google Shape;357;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358" name="Google Shape;358;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2" name="Shape 362"/>
        <p:cNvGrpSpPr/>
        <p:nvPr/>
      </p:nvGrpSpPr>
      <p:grpSpPr>
        <a:xfrm>
          <a:off x="0" y="0"/>
          <a:ext cx="0" cy="0"/>
          <a:chOff x="0" y="0"/>
          <a:chExt cx="0" cy="0"/>
        </a:xfrm>
      </p:grpSpPr>
      <p:sp>
        <p:nvSpPr>
          <p:cNvPr id="363" name="Google Shape;363;p26"/>
          <p:cNvSpPr txBox="1"/>
          <p:nvPr>
            <p:ph type="title"/>
          </p:nvPr>
        </p:nvSpPr>
        <p:spPr>
          <a:xfrm>
            <a:off x="838200" y="500062"/>
            <a:ext cx="113538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Times New Roman"/>
              <a:buNone/>
            </a:pPr>
            <a:r>
              <a:rPr b="1" lang="en-US" sz="4000"/>
              <a:t>Conditional independence and D-separation - example</a:t>
            </a:r>
            <a:endParaRPr/>
          </a:p>
        </p:txBody>
      </p:sp>
      <p:sp>
        <p:nvSpPr>
          <p:cNvPr id="364" name="Google Shape;364;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descr="d-separation" id="365" name="Google Shape;365;p26"/>
          <p:cNvPicPr preferRelativeResize="0"/>
          <p:nvPr/>
        </p:nvPicPr>
        <p:blipFill rotWithShape="1">
          <a:blip r:embed="rId3">
            <a:alphaModFix/>
          </a:blip>
          <a:srcRect b="0" l="0" r="0" t="0"/>
          <a:stretch/>
        </p:blipFill>
        <p:spPr>
          <a:xfrm>
            <a:off x="4648200" y="1676401"/>
            <a:ext cx="2895600" cy="1565275"/>
          </a:xfrm>
          <a:prstGeom prst="rect">
            <a:avLst/>
          </a:prstGeom>
          <a:noFill/>
          <a:ln>
            <a:noFill/>
          </a:ln>
        </p:spPr>
      </p:pic>
      <p:pic>
        <p:nvPicPr>
          <p:cNvPr descr="ignition_netwrok" id="366" name="Google Shape;366;p26"/>
          <p:cNvPicPr preferRelativeResize="0"/>
          <p:nvPr/>
        </p:nvPicPr>
        <p:blipFill rotWithShape="1">
          <a:blip r:embed="rId4">
            <a:alphaModFix/>
          </a:blip>
          <a:srcRect b="0" l="0" r="0" t="0"/>
          <a:stretch/>
        </p:blipFill>
        <p:spPr>
          <a:xfrm>
            <a:off x="3505201" y="3360738"/>
            <a:ext cx="5476875" cy="3344862"/>
          </a:xfrm>
          <a:prstGeom prst="rect">
            <a:avLst/>
          </a:prstGeom>
          <a:noFill/>
          <a:ln>
            <a:noFill/>
          </a:ln>
        </p:spPr>
      </p:pic>
      <p:sp>
        <p:nvSpPr>
          <p:cNvPr id="367" name="Google Shape;36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368" name="Google Shape;36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369" name="Google Shape;36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3" name="Shape 373"/>
        <p:cNvGrpSpPr/>
        <p:nvPr/>
      </p:nvGrpSpPr>
      <p:grpSpPr>
        <a:xfrm>
          <a:off x="0" y="0"/>
          <a:ext cx="0" cy="0"/>
          <a:chOff x="0" y="0"/>
          <a:chExt cx="0" cy="0"/>
        </a:xfrm>
      </p:grpSpPr>
      <p:sp>
        <p:nvSpPr>
          <p:cNvPr id="374" name="Google Shape;374;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Power of Cond. Independence </a:t>
            </a:r>
            <a:endParaRPr/>
          </a:p>
        </p:txBody>
      </p:sp>
      <p:sp>
        <p:nvSpPr>
          <p:cNvPr id="375" name="Google Shape;375;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Conditional independence reduces the storage complexity of the joint distribution from exponential to linear!! </a:t>
            </a:r>
            <a:endParaRPr/>
          </a:p>
          <a:p>
            <a:pPr indent="-228600" lvl="0" marL="228600" rtl="0" algn="just">
              <a:lnSpc>
                <a:spcPct val="90000"/>
              </a:lnSpc>
              <a:spcBef>
                <a:spcPts val="1000"/>
              </a:spcBef>
              <a:spcAft>
                <a:spcPts val="0"/>
              </a:spcAft>
              <a:buClr>
                <a:schemeClr val="dk1"/>
              </a:buClr>
              <a:buSzPts val="2800"/>
              <a:buChar char="•"/>
            </a:pPr>
            <a:r>
              <a:rPr lang="en-US"/>
              <a:t>Conditional independence is the most basic &amp; robust form of knowledge about uncertain environments. </a:t>
            </a:r>
            <a:endParaRPr/>
          </a:p>
        </p:txBody>
      </p:sp>
      <p:sp>
        <p:nvSpPr>
          <p:cNvPr id="376" name="Google Shape;37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377" name="Google Shape;37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378" name="Google Shape;37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8"/>
          <p:cNvSpPr txBox="1"/>
          <p:nvPr>
            <p:ph type="title"/>
          </p:nvPr>
        </p:nvSpPr>
        <p:spPr>
          <a:xfrm>
            <a:off x="917244" y="920444"/>
            <a:ext cx="4697945"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Bayes’ Rule</a:t>
            </a:r>
            <a:endParaRPr b="1" sz="4400"/>
          </a:p>
        </p:txBody>
      </p:sp>
      <p:grpSp>
        <p:nvGrpSpPr>
          <p:cNvPr id="384" name="Google Shape;384;p28"/>
          <p:cNvGrpSpPr/>
          <p:nvPr/>
        </p:nvGrpSpPr>
        <p:grpSpPr>
          <a:xfrm>
            <a:off x="917244" y="2528182"/>
            <a:ext cx="10436555" cy="1570943"/>
            <a:chOff x="917244" y="1708099"/>
            <a:chExt cx="10436555" cy="1570943"/>
          </a:xfrm>
        </p:grpSpPr>
        <p:sp>
          <p:nvSpPr>
            <p:cNvPr id="385" name="Google Shape;385;p28"/>
            <p:cNvSpPr txBox="1"/>
            <p:nvPr/>
          </p:nvSpPr>
          <p:spPr>
            <a:xfrm>
              <a:off x="917244" y="1708099"/>
              <a:ext cx="5689618" cy="1570943"/>
            </a:xfrm>
            <a:prstGeom prst="rect">
              <a:avLst/>
            </a:prstGeom>
            <a:noFill/>
            <a:ln>
              <a:noFill/>
            </a:ln>
          </p:spPr>
          <p:txBody>
            <a:bodyPr anchorCtr="0" anchor="t" bIns="0" lIns="0" spcFirstLastPara="1" rIns="0" wrap="square" tIns="97775">
              <a:spAutoFit/>
            </a:bodyPr>
            <a:lstStyle/>
            <a:p>
              <a:pPr indent="0" lvl="0" marL="12700" marR="0" rtl="0" algn="l">
                <a:lnSpc>
                  <a:spcPct val="100000"/>
                </a:lnSpc>
                <a:spcBef>
                  <a:spcPts val="0"/>
                </a:spcBef>
                <a:spcAft>
                  <a:spcPts val="0"/>
                </a:spcAft>
                <a:buNone/>
              </a:pPr>
              <a:r>
                <a:rPr lang="en-US" sz="2800">
                  <a:solidFill>
                    <a:schemeClr val="dk1"/>
                  </a:solidFill>
                  <a:latin typeface="Times New Roman"/>
                  <a:ea typeface="Times New Roman"/>
                  <a:cs typeface="Times New Roman"/>
                  <a:sym typeface="Times New Roman"/>
                </a:rPr>
                <a:t>P(A|B) = P(AB) /P(B)</a:t>
              </a:r>
              <a:endParaRPr sz="2800">
                <a:solidFill>
                  <a:schemeClr val="dk1"/>
                </a:solidFill>
                <a:latin typeface="Times New Roman"/>
                <a:ea typeface="Times New Roman"/>
                <a:cs typeface="Times New Roman"/>
                <a:sym typeface="Times New Roman"/>
              </a:endParaRPr>
            </a:p>
            <a:p>
              <a:pPr indent="0" lvl="0" marL="12700" marR="0" rtl="0" algn="l">
                <a:lnSpc>
                  <a:spcPct val="100000"/>
                </a:lnSpc>
                <a:spcBef>
                  <a:spcPts val="675"/>
                </a:spcBef>
                <a:spcAft>
                  <a:spcPts val="0"/>
                </a:spcAft>
                <a:buNone/>
              </a:pPr>
              <a:r>
                <a:rPr lang="en-US" sz="2800">
                  <a:solidFill>
                    <a:schemeClr val="dk1"/>
                  </a:solidFill>
                  <a:latin typeface="Times New Roman"/>
                  <a:ea typeface="Times New Roman"/>
                  <a:cs typeface="Times New Roman"/>
                  <a:sym typeface="Times New Roman"/>
                </a:rPr>
                <a:t>P(A|B) = P(B|A)P(A) /P(B)</a:t>
              </a:r>
              <a:endParaRPr sz="2800">
                <a:solidFill>
                  <a:schemeClr val="dk1"/>
                </a:solidFill>
                <a:latin typeface="Times New Roman"/>
                <a:ea typeface="Times New Roman"/>
                <a:cs typeface="Times New Roman"/>
                <a:sym typeface="Times New Roman"/>
              </a:endParaRPr>
            </a:p>
            <a:p>
              <a:pPr indent="0" lvl="0" marL="12700" marR="0" rtl="0" algn="l">
                <a:lnSpc>
                  <a:spcPct val="100000"/>
                </a:lnSpc>
                <a:spcBef>
                  <a:spcPts val="675"/>
                </a:spcBef>
                <a:spcAft>
                  <a:spcPts val="0"/>
                </a:spcAft>
                <a:buNone/>
              </a:pPr>
              <a:r>
                <a:rPr lang="en-US" sz="2800">
                  <a:solidFill>
                    <a:schemeClr val="dk1"/>
                  </a:solidFill>
                  <a:latin typeface="Times New Roman"/>
                  <a:ea typeface="Times New Roman"/>
                  <a:cs typeface="Times New Roman"/>
                  <a:sym typeface="Times New Roman"/>
                </a:rPr>
                <a:t>P(A|B) = P(B|A)P(A) / Σ P(B|A)P(A)</a:t>
              </a:r>
              <a:endParaRPr sz="2800">
                <a:solidFill>
                  <a:schemeClr val="dk1"/>
                </a:solidFill>
                <a:latin typeface="Times New Roman"/>
                <a:ea typeface="Times New Roman"/>
                <a:cs typeface="Times New Roman"/>
                <a:sym typeface="Times New Roman"/>
              </a:endParaRPr>
            </a:p>
          </p:txBody>
        </p:sp>
        <p:sp>
          <p:nvSpPr>
            <p:cNvPr id="386" name="Google Shape;386;p28"/>
            <p:cNvSpPr txBox="1"/>
            <p:nvPr/>
          </p:nvSpPr>
          <p:spPr>
            <a:xfrm>
              <a:off x="6296556" y="1708099"/>
              <a:ext cx="5057243" cy="1566967"/>
            </a:xfrm>
            <a:prstGeom prst="rect">
              <a:avLst/>
            </a:prstGeom>
            <a:noFill/>
            <a:ln>
              <a:noFill/>
            </a:ln>
          </p:spPr>
          <p:txBody>
            <a:bodyPr anchorCtr="0" anchor="t" bIns="0" lIns="0" spcFirstLastPara="1" rIns="0" wrap="square" tIns="12050">
              <a:spAutoFit/>
            </a:bodyPr>
            <a:lstStyle/>
            <a:p>
              <a:pPr indent="107950" lvl="0" marL="12700" marR="859155" rtl="0" algn="l">
                <a:lnSpc>
                  <a:spcPct val="120100"/>
                </a:lnSpc>
                <a:spcBef>
                  <a:spcPts val="0"/>
                </a:spcBef>
                <a:spcAft>
                  <a:spcPts val="0"/>
                </a:spcAft>
                <a:buNone/>
              </a:pPr>
              <a:r>
                <a:rPr lang="en-US" sz="2800">
                  <a:solidFill>
                    <a:schemeClr val="dk1"/>
                  </a:solidFill>
                  <a:latin typeface="Times New Roman"/>
                  <a:ea typeface="Times New Roman"/>
                  <a:cs typeface="Times New Roman"/>
                  <a:sym typeface="Times New Roman"/>
                </a:rPr>
                <a:t>(Conditional Probability)  (Product Rule)</a:t>
              </a:r>
              <a:endParaRPr/>
            </a:p>
            <a:p>
              <a:pPr indent="0" lvl="0" marL="914400" marR="0" rtl="0" algn="l">
                <a:lnSpc>
                  <a:spcPct val="100000"/>
                </a:lnSpc>
                <a:spcBef>
                  <a:spcPts val="675"/>
                </a:spcBef>
                <a:spcAft>
                  <a:spcPts val="0"/>
                </a:spcAft>
                <a:buNone/>
              </a:pPr>
              <a:r>
                <a:rPr lang="en-US" sz="2800">
                  <a:solidFill>
                    <a:schemeClr val="dk1"/>
                  </a:solidFill>
                  <a:latin typeface="Times New Roman"/>
                  <a:ea typeface="Times New Roman"/>
                  <a:cs typeface="Times New Roman"/>
                  <a:sym typeface="Times New Roman"/>
                </a:rPr>
                <a:t>(Law of Total Probability)</a:t>
              </a:r>
              <a:endParaRPr sz="2800">
                <a:solidFill>
                  <a:schemeClr val="dk1"/>
                </a:solidFill>
                <a:latin typeface="Times New Roman"/>
                <a:ea typeface="Times New Roman"/>
                <a:cs typeface="Times New Roman"/>
                <a:sym typeface="Times New Roman"/>
              </a:endParaRPr>
            </a:p>
          </p:txBody>
        </p:sp>
      </p:grpSp>
      <p:pic>
        <p:nvPicPr>
          <p:cNvPr id="387" name="Google Shape;387;p28"/>
          <p:cNvPicPr preferRelativeResize="0"/>
          <p:nvPr/>
        </p:nvPicPr>
        <p:blipFill rotWithShape="1">
          <a:blip r:embed="rId3">
            <a:alphaModFix/>
          </a:blip>
          <a:srcRect b="0" l="0" r="0" t="0"/>
          <a:stretch/>
        </p:blipFill>
        <p:spPr>
          <a:xfrm>
            <a:off x="3616567" y="4369903"/>
            <a:ext cx="3766808" cy="538593"/>
          </a:xfrm>
          <a:prstGeom prst="rect">
            <a:avLst/>
          </a:prstGeom>
          <a:noFill/>
          <a:ln>
            <a:noFill/>
          </a:ln>
        </p:spPr>
      </p:pic>
      <p:pic>
        <p:nvPicPr>
          <p:cNvPr id="388" name="Google Shape;388;p28"/>
          <p:cNvPicPr preferRelativeResize="0"/>
          <p:nvPr/>
        </p:nvPicPr>
        <p:blipFill rotWithShape="1">
          <a:blip r:embed="rId4">
            <a:alphaModFix/>
          </a:blip>
          <a:srcRect b="0" l="0" r="0" t="0"/>
          <a:stretch/>
        </p:blipFill>
        <p:spPr>
          <a:xfrm>
            <a:off x="3409571" y="5131137"/>
            <a:ext cx="4411236" cy="751840"/>
          </a:xfrm>
          <a:prstGeom prst="rect">
            <a:avLst/>
          </a:prstGeom>
          <a:noFill/>
          <a:ln>
            <a:noFill/>
          </a:ln>
        </p:spPr>
      </p:pic>
      <p:sp>
        <p:nvSpPr>
          <p:cNvPr id="389" name="Google Shape;389;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latin typeface="Times New Roman"/>
                <a:ea typeface="Times New Roman"/>
                <a:cs typeface="Times New Roman"/>
                <a:sym typeface="Times New Roman"/>
              </a:rPr>
              <a:t>9/6/2022</a:t>
            </a:r>
            <a:endParaRPr>
              <a:latin typeface="Times New Roman"/>
              <a:ea typeface="Times New Roman"/>
              <a:cs typeface="Times New Roman"/>
              <a:sym typeface="Times New Roman"/>
            </a:endParaRPr>
          </a:p>
        </p:txBody>
      </p:sp>
      <p:sp>
        <p:nvSpPr>
          <p:cNvPr id="390" name="Google Shape;390;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latin typeface="Times New Roman"/>
                <a:ea typeface="Times New Roman"/>
                <a:cs typeface="Times New Roman"/>
                <a:sym typeface="Times New Roman"/>
              </a:rPr>
              <a:t>AIES</a:t>
            </a:r>
            <a:endParaRPr>
              <a:latin typeface="Times New Roman"/>
              <a:ea typeface="Times New Roman"/>
              <a:cs typeface="Times New Roman"/>
              <a:sym typeface="Times New Roman"/>
            </a:endParaRPr>
          </a:p>
        </p:txBody>
      </p:sp>
      <p:sp>
        <p:nvSpPr>
          <p:cNvPr id="391" name="Google Shape;391;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latin typeface="Times New Roman"/>
                <a:ea typeface="Times New Roman"/>
                <a:cs typeface="Times New Roman"/>
                <a:sym typeface="Times New Roman"/>
              </a:rPr>
              <a:t>‹#›</a:t>
            </a:fld>
            <a:endParaRPr>
              <a:latin typeface="Times New Roman"/>
              <a:ea typeface="Times New Roman"/>
              <a:cs typeface="Times New Roman"/>
              <a:sym typeface="Times New Roman"/>
            </a:endParaRPr>
          </a:p>
        </p:txBody>
      </p:sp>
      <p:sp>
        <p:nvSpPr>
          <p:cNvPr id="392" name="Google Shape;392;p28"/>
          <p:cNvSpPr/>
          <p:nvPr/>
        </p:nvSpPr>
        <p:spPr>
          <a:xfrm>
            <a:off x="838199" y="1689032"/>
            <a:ext cx="867928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Times New Roman"/>
                <a:ea typeface="Times New Roman"/>
                <a:cs typeface="Times New Roman"/>
                <a:sym typeface="Times New Roman"/>
              </a:rPr>
              <a:t> It is a mathematical formula for determining conditional probability</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Key terms in Bayes Rule</a:t>
            </a:r>
            <a:endParaRPr/>
          </a:p>
        </p:txBody>
      </p:sp>
      <p:sp>
        <p:nvSpPr>
          <p:cNvPr id="398" name="Google Shape;398;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Prior Probability: </a:t>
            </a:r>
            <a:endParaRPr/>
          </a:p>
          <a:p>
            <a:pPr indent="-228600" lvl="1" marL="685800" rtl="0" algn="l">
              <a:lnSpc>
                <a:spcPct val="90000"/>
              </a:lnSpc>
              <a:spcBef>
                <a:spcPts val="500"/>
              </a:spcBef>
              <a:spcAft>
                <a:spcPts val="0"/>
              </a:spcAft>
              <a:buClr>
                <a:schemeClr val="dk1"/>
              </a:buClr>
              <a:buSzPts val="2400"/>
              <a:buChar char="•"/>
            </a:pPr>
            <a:r>
              <a:rPr lang="en-US"/>
              <a:t>The </a:t>
            </a:r>
            <a:r>
              <a:rPr b="1" lang="en-US"/>
              <a:t>prior probability</a:t>
            </a:r>
            <a:r>
              <a:rPr lang="en-US"/>
              <a:t> of a </a:t>
            </a:r>
            <a:r>
              <a:rPr b="1" lang="en-US"/>
              <a:t>random event</a:t>
            </a:r>
            <a:r>
              <a:rPr lang="en-US"/>
              <a:t> is the </a:t>
            </a:r>
            <a:r>
              <a:rPr b="1" lang="en-US"/>
              <a:t>unconditional probability</a:t>
            </a:r>
            <a:r>
              <a:rPr lang="en-US"/>
              <a:t> that is assigned before any relevant evidence is taken into account.</a:t>
            </a:r>
            <a:endParaRPr/>
          </a:p>
          <a:p>
            <a:pPr indent="-228600" lvl="0" marL="228600" rtl="0" algn="l">
              <a:lnSpc>
                <a:spcPct val="90000"/>
              </a:lnSpc>
              <a:spcBef>
                <a:spcPts val="1000"/>
              </a:spcBef>
              <a:spcAft>
                <a:spcPts val="0"/>
              </a:spcAft>
              <a:buClr>
                <a:schemeClr val="dk1"/>
              </a:buClr>
              <a:buSzPts val="2800"/>
              <a:buChar char="•"/>
            </a:pPr>
            <a:r>
              <a:rPr b="1" lang="en-US"/>
              <a:t>Posterior Probability</a:t>
            </a:r>
            <a:r>
              <a:rPr lang="en-US"/>
              <a:t>: </a:t>
            </a:r>
            <a:endParaRPr/>
          </a:p>
          <a:p>
            <a:pPr indent="-228600" lvl="1" marL="685800" rtl="0" algn="l">
              <a:lnSpc>
                <a:spcPct val="90000"/>
              </a:lnSpc>
              <a:spcBef>
                <a:spcPts val="500"/>
              </a:spcBef>
              <a:spcAft>
                <a:spcPts val="0"/>
              </a:spcAft>
              <a:buClr>
                <a:schemeClr val="dk1"/>
              </a:buClr>
              <a:buSzPts val="2400"/>
              <a:buChar char="•"/>
            </a:pPr>
            <a:r>
              <a:rPr lang="en-US"/>
              <a:t>A posterior probability, in Bayesian statistics, is the revised or updated probability of an event occurring after taking into consideration new information. The posterior probability is calculated by updating the </a:t>
            </a:r>
            <a:r>
              <a:rPr b="1" lang="en-US"/>
              <a:t>prior probability</a:t>
            </a:r>
            <a:r>
              <a:rPr lang="en-US"/>
              <a:t> using </a:t>
            </a:r>
            <a:r>
              <a:rPr b="1" lang="en-US"/>
              <a:t>Bayes' theorem</a:t>
            </a:r>
            <a:r>
              <a:rPr lang="en-US"/>
              <a:t>.</a:t>
            </a:r>
            <a:endParaRPr/>
          </a:p>
          <a:p>
            <a:pPr indent="-228600" lvl="0" marL="228600" rtl="0" algn="l">
              <a:lnSpc>
                <a:spcPct val="90000"/>
              </a:lnSpc>
              <a:spcBef>
                <a:spcPts val="1000"/>
              </a:spcBef>
              <a:spcAft>
                <a:spcPts val="0"/>
              </a:spcAft>
              <a:buClr>
                <a:schemeClr val="dk1"/>
              </a:buClr>
              <a:buSzPts val="2800"/>
              <a:buChar char="•"/>
            </a:pPr>
            <a:r>
              <a:rPr b="1" lang="en-US"/>
              <a:t>Likelihood</a:t>
            </a:r>
            <a:r>
              <a:rPr lang="en-US"/>
              <a:t>:</a:t>
            </a:r>
            <a:r>
              <a:rPr b="1" i="1" lang="en-US"/>
              <a:t> </a:t>
            </a:r>
            <a:r>
              <a:rPr lang="en-US" sz="2400"/>
              <a:t>Likelihood refers to finding the best distribution of the data given a particular value of some feature or some situation in the data.</a:t>
            </a:r>
            <a:endParaRPr/>
          </a:p>
        </p:txBody>
      </p:sp>
      <p:sp>
        <p:nvSpPr>
          <p:cNvPr id="399" name="Google Shape;399;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00" name="Google Shape;400;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01" name="Google Shape;401;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3"/>
          <p:cNvSpPr txBox="1"/>
          <p:nvPr>
            <p:ph type="title"/>
          </p:nvPr>
        </p:nvSpPr>
        <p:spPr>
          <a:xfrm>
            <a:off x="1778000" y="286604"/>
            <a:ext cx="9377680" cy="9684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solidFill>
                  <a:schemeClr val="dk1"/>
                </a:solidFill>
                <a:latin typeface="Times New Roman"/>
                <a:ea typeface="Times New Roman"/>
                <a:cs typeface="Times New Roman"/>
                <a:sym typeface="Times New Roman"/>
              </a:rPr>
              <a:t>Syllabus</a:t>
            </a:r>
            <a:endParaRPr>
              <a:solidFill>
                <a:schemeClr val="dk1"/>
              </a:solidFill>
              <a:latin typeface="Times New Roman"/>
              <a:ea typeface="Times New Roman"/>
              <a:cs typeface="Times New Roman"/>
              <a:sym typeface="Times New Roman"/>
            </a:endParaRPr>
          </a:p>
        </p:txBody>
      </p:sp>
      <p:sp>
        <p:nvSpPr>
          <p:cNvPr id="120" name="Google Shape;120;p3"/>
          <p:cNvSpPr txBox="1"/>
          <p:nvPr>
            <p:ph idx="1" type="body"/>
          </p:nvPr>
        </p:nvSpPr>
        <p:spPr>
          <a:xfrm>
            <a:off x="1097280" y="1708150"/>
            <a:ext cx="10058400" cy="4643684"/>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400"/>
              <a:buChar char="•"/>
            </a:pPr>
            <a:r>
              <a:rPr lang="en-US" sz="2400"/>
              <a:t>Acting under Uncertainty, Basic Probability Notation, Inference Using Full Joint Distributions, Independence, </a:t>
            </a:r>
            <a:endParaRPr sz="2400"/>
          </a:p>
          <a:p>
            <a:pPr indent="-228600" lvl="0" marL="228600" rtl="0" algn="just">
              <a:lnSpc>
                <a:spcPct val="90000"/>
              </a:lnSpc>
              <a:spcBef>
                <a:spcPts val="1000"/>
              </a:spcBef>
              <a:spcAft>
                <a:spcPts val="0"/>
              </a:spcAft>
              <a:buClr>
                <a:schemeClr val="dk1"/>
              </a:buClr>
              <a:buSzPts val="2400"/>
              <a:buChar char="•"/>
            </a:pPr>
            <a:r>
              <a:rPr lang="en-US" sz="2400"/>
              <a:t>Bayes’ Rule and Its Use, Representing Knowledge in an Uncertain Domain, </a:t>
            </a:r>
            <a:endParaRPr sz="2400"/>
          </a:p>
          <a:p>
            <a:pPr indent="-228600" lvl="0" marL="228600" rtl="0" algn="just">
              <a:lnSpc>
                <a:spcPct val="90000"/>
              </a:lnSpc>
              <a:spcBef>
                <a:spcPts val="1000"/>
              </a:spcBef>
              <a:spcAft>
                <a:spcPts val="0"/>
              </a:spcAft>
              <a:buClr>
                <a:schemeClr val="dk1"/>
              </a:buClr>
              <a:buSzPts val="2400"/>
              <a:buChar char="•"/>
            </a:pPr>
            <a:r>
              <a:rPr lang="en-US" sz="2400"/>
              <a:t>The Semantics of Bayesian Networks, Efficient Representation of Conditional Distributions, Exact Inference in Bayesian Networks. Approximate inference in Bayesian Networks, </a:t>
            </a:r>
            <a:endParaRPr sz="2400"/>
          </a:p>
          <a:p>
            <a:pPr indent="-228600" lvl="0" marL="228600" rtl="0" algn="just">
              <a:lnSpc>
                <a:spcPct val="90000"/>
              </a:lnSpc>
              <a:spcBef>
                <a:spcPts val="1000"/>
              </a:spcBef>
              <a:spcAft>
                <a:spcPts val="0"/>
              </a:spcAft>
              <a:buClr>
                <a:schemeClr val="dk1"/>
              </a:buClr>
              <a:buSzPts val="2400"/>
              <a:buChar char="•"/>
            </a:pPr>
            <a:r>
              <a:rPr lang="en-US" sz="2400"/>
              <a:t>Other Approaches to Uncertain reasoning-Fuzzy sets and Fuzzy logic.</a:t>
            </a:r>
            <a:endParaRPr/>
          </a:p>
          <a:p>
            <a:pPr indent="-76200" lvl="0" marL="228600" rtl="0" algn="just">
              <a:lnSpc>
                <a:spcPct val="90000"/>
              </a:lnSpc>
              <a:spcBef>
                <a:spcPts val="1000"/>
              </a:spcBef>
              <a:spcAft>
                <a:spcPts val="0"/>
              </a:spcAft>
              <a:buClr>
                <a:schemeClr val="dk1"/>
              </a:buClr>
              <a:buSzPts val="2400"/>
              <a:buNone/>
            </a:pPr>
            <a:r>
              <a:t/>
            </a:r>
            <a:endParaRPr b="1" sz="2400">
              <a:solidFill>
                <a:schemeClr val="dk1"/>
              </a:solidFill>
              <a:latin typeface="Times New Roman"/>
              <a:ea typeface="Times New Roman"/>
              <a:cs typeface="Times New Roman"/>
              <a:sym typeface="Times New Roman"/>
            </a:endParaRPr>
          </a:p>
        </p:txBody>
      </p:sp>
      <p:sp>
        <p:nvSpPr>
          <p:cNvPr id="121" name="Google Shape;121;p3"/>
          <p:cNvSpPr txBox="1"/>
          <p:nvPr>
            <p:ph idx="10" type="dt"/>
          </p:nvPr>
        </p:nvSpPr>
        <p:spPr>
          <a:xfrm>
            <a:off x="762000" y="6459784"/>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en-US" sz="1050">
                <a:solidFill>
                  <a:schemeClr val="dk1"/>
                </a:solidFill>
                <a:latin typeface="Times New Roman"/>
                <a:ea typeface="Times New Roman"/>
                <a:cs typeface="Times New Roman"/>
                <a:sym typeface="Times New Roman"/>
              </a:rPr>
              <a:t>9/6/2022</a:t>
            </a:r>
            <a:endParaRPr b="1" sz="1050">
              <a:solidFill>
                <a:schemeClr val="dk1"/>
              </a:solidFill>
              <a:latin typeface="Times New Roman"/>
              <a:ea typeface="Times New Roman"/>
              <a:cs typeface="Times New Roman"/>
              <a:sym typeface="Times New Roman"/>
            </a:endParaRPr>
          </a:p>
        </p:txBody>
      </p:sp>
      <p:sp>
        <p:nvSpPr>
          <p:cNvPr id="122" name="Google Shape;122;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n-US" sz="1050">
                <a:solidFill>
                  <a:schemeClr val="dk1"/>
                </a:solidFill>
                <a:latin typeface="Times New Roman"/>
                <a:ea typeface="Times New Roman"/>
                <a:cs typeface="Times New Roman"/>
                <a:sym typeface="Times New Roman"/>
              </a:rPr>
              <a:t>Artificial Intelligence</a:t>
            </a:r>
            <a:endParaRPr b="1" sz="1050">
              <a:solidFill>
                <a:schemeClr val="dk1"/>
              </a:solidFill>
              <a:latin typeface="Times New Roman"/>
              <a:ea typeface="Times New Roman"/>
              <a:cs typeface="Times New Roman"/>
              <a:sym typeface="Times New Roman"/>
            </a:endParaRPr>
          </a:p>
        </p:txBody>
      </p:sp>
      <p:sp>
        <p:nvSpPr>
          <p:cNvPr id="123" name="Google Shape;123;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pic>
        <p:nvPicPr>
          <p:cNvPr id="124" name="Google Shape;124;p3"/>
          <p:cNvPicPr preferRelativeResize="0"/>
          <p:nvPr/>
        </p:nvPicPr>
        <p:blipFill rotWithShape="1">
          <a:blip r:embed="rId3">
            <a:alphaModFix/>
          </a:blip>
          <a:srcRect b="0" l="0" r="0" t="0"/>
          <a:stretch/>
        </p:blipFill>
        <p:spPr>
          <a:xfrm>
            <a:off x="55761" y="62693"/>
            <a:ext cx="1269598" cy="120010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30"/>
          <p:cNvSpPr txBox="1"/>
          <p:nvPr>
            <p:ph type="title"/>
          </p:nvPr>
        </p:nvSpPr>
        <p:spPr>
          <a:xfrm>
            <a:off x="917244" y="613105"/>
            <a:ext cx="4594914"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Bayes’ Rule</a:t>
            </a:r>
            <a:endParaRPr b="1" sz="4400"/>
          </a:p>
        </p:txBody>
      </p:sp>
      <p:pic>
        <p:nvPicPr>
          <p:cNvPr id="407" name="Google Shape;407;p30"/>
          <p:cNvPicPr preferRelativeResize="0"/>
          <p:nvPr/>
        </p:nvPicPr>
        <p:blipFill rotWithShape="1">
          <a:blip r:embed="rId3">
            <a:alphaModFix/>
          </a:blip>
          <a:srcRect b="0" l="0" r="0" t="0"/>
          <a:stretch/>
        </p:blipFill>
        <p:spPr>
          <a:xfrm>
            <a:off x="3387027" y="3255579"/>
            <a:ext cx="4440236" cy="1220145"/>
          </a:xfrm>
          <a:prstGeom prst="rect">
            <a:avLst/>
          </a:prstGeom>
          <a:noFill/>
          <a:ln>
            <a:noFill/>
          </a:ln>
        </p:spPr>
      </p:pic>
      <p:pic>
        <p:nvPicPr>
          <p:cNvPr id="408" name="Google Shape;408;p30"/>
          <p:cNvPicPr preferRelativeResize="0"/>
          <p:nvPr/>
        </p:nvPicPr>
        <p:blipFill rotWithShape="1">
          <a:blip r:embed="rId4">
            <a:alphaModFix/>
          </a:blip>
          <a:srcRect b="0" l="0" r="0" t="0"/>
          <a:stretch/>
        </p:blipFill>
        <p:spPr>
          <a:xfrm>
            <a:off x="3147818" y="1858844"/>
            <a:ext cx="4737740" cy="1064187"/>
          </a:xfrm>
          <a:prstGeom prst="rect">
            <a:avLst/>
          </a:prstGeom>
          <a:noFill/>
          <a:ln>
            <a:noFill/>
          </a:ln>
        </p:spPr>
      </p:pic>
      <p:pic>
        <p:nvPicPr>
          <p:cNvPr id="409" name="Google Shape;409;p30"/>
          <p:cNvPicPr preferRelativeResize="0"/>
          <p:nvPr/>
        </p:nvPicPr>
        <p:blipFill rotWithShape="1">
          <a:blip r:embed="rId5">
            <a:alphaModFix/>
          </a:blip>
          <a:srcRect b="0" l="0" r="0" t="0"/>
          <a:stretch/>
        </p:blipFill>
        <p:spPr>
          <a:xfrm>
            <a:off x="3482675" y="5054756"/>
            <a:ext cx="4234550" cy="681110"/>
          </a:xfrm>
          <a:prstGeom prst="rect">
            <a:avLst/>
          </a:prstGeom>
          <a:noFill/>
          <a:ln>
            <a:noFill/>
          </a:ln>
        </p:spPr>
      </p:pic>
      <p:pic>
        <p:nvPicPr>
          <p:cNvPr id="410" name="Google Shape;410;p30"/>
          <p:cNvPicPr preferRelativeResize="0"/>
          <p:nvPr/>
        </p:nvPicPr>
        <p:blipFill rotWithShape="1">
          <a:blip r:embed="rId6">
            <a:alphaModFix/>
          </a:blip>
          <a:srcRect b="0" l="0" r="0" t="0"/>
          <a:stretch/>
        </p:blipFill>
        <p:spPr>
          <a:xfrm>
            <a:off x="1808115" y="6140703"/>
            <a:ext cx="8625188" cy="355193"/>
          </a:xfrm>
          <a:prstGeom prst="rect">
            <a:avLst/>
          </a:prstGeom>
          <a:noFill/>
          <a:ln>
            <a:noFill/>
          </a:ln>
        </p:spPr>
      </p:pic>
      <p:sp>
        <p:nvSpPr>
          <p:cNvPr id="411" name="Google Shape;411;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12" name="Google Shape;412;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13" name="Google Shape;413;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31"/>
          <p:cNvSpPr txBox="1"/>
          <p:nvPr>
            <p:ph type="title"/>
          </p:nvPr>
        </p:nvSpPr>
        <p:spPr>
          <a:xfrm>
            <a:off x="1102572" y="960221"/>
            <a:ext cx="2936028"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Example</a:t>
            </a:r>
            <a:endParaRPr b="1" sz="4400"/>
          </a:p>
        </p:txBody>
      </p:sp>
      <p:sp>
        <p:nvSpPr>
          <p:cNvPr id="419" name="Google Shape;419;p31"/>
          <p:cNvSpPr txBox="1"/>
          <p:nvPr/>
        </p:nvSpPr>
        <p:spPr>
          <a:xfrm>
            <a:off x="917244" y="1792605"/>
            <a:ext cx="9588500" cy="1734185"/>
          </a:xfrm>
          <a:prstGeom prst="rect">
            <a:avLst/>
          </a:prstGeom>
          <a:noFill/>
          <a:ln>
            <a:noFill/>
          </a:ln>
        </p:spPr>
        <p:txBody>
          <a:bodyPr anchorCtr="0" anchor="t" bIns="0" lIns="0" spcFirstLastPara="1" rIns="0" wrap="square" tIns="62225">
            <a:spAutoFit/>
          </a:bodyPr>
          <a:lstStyle/>
          <a:p>
            <a:pPr indent="-228600" lvl="0" marL="241300" marR="871219" rtl="0" algn="l">
              <a:lnSpc>
                <a:spcPct val="107857"/>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Suppose you have tested positive for a disease; what is the  probability that you actually have the disease?</a:t>
            </a:r>
            <a:endParaRPr sz="2800">
              <a:solidFill>
                <a:schemeClr val="dk1"/>
              </a:solidFill>
              <a:latin typeface="Calibri"/>
              <a:ea typeface="Calibri"/>
              <a:cs typeface="Calibri"/>
              <a:sym typeface="Calibri"/>
            </a:endParaRPr>
          </a:p>
          <a:p>
            <a:pPr indent="-228600" lvl="0" marL="241300" marR="5080" rtl="0" algn="l">
              <a:lnSpc>
                <a:spcPct val="108214"/>
              </a:lnSpc>
              <a:spcBef>
                <a:spcPts val="101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It depends on the accuracy and sensitivity of the test, and on the  background (prior) probability of the disease.</a:t>
            </a:r>
            <a:endParaRPr sz="2800">
              <a:solidFill>
                <a:schemeClr val="dk1"/>
              </a:solidFill>
              <a:latin typeface="Calibri"/>
              <a:ea typeface="Calibri"/>
              <a:cs typeface="Calibri"/>
              <a:sym typeface="Calibri"/>
            </a:endParaRPr>
          </a:p>
        </p:txBody>
      </p:sp>
      <p:sp>
        <p:nvSpPr>
          <p:cNvPr id="420" name="Google Shape;420;p31"/>
          <p:cNvSpPr txBox="1"/>
          <p:nvPr/>
        </p:nvSpPr>
        <p:spPr>
          <a:xfrm>
            <a:off x="917244" y="3505014"/>
            <a:ext cx="3126722" cy="1567096"/>
          </a:xfrm>
          <a:prstGeom prst="rect">
            <a:avLst/>
          </a:prstGeom>
          <a:noFill/>
          <a:ln>
            <a:noFill/>
          </a:ln>
        </p:spPr>
        <p:txBody>
          <a:bodyPr anchorCtr="0" anchor="t" bIns="0" lIns="0" spcFirstLastPara="1" rIns="0" wrap="square" tIns="93975">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P(T=1|D=1) = 0.95</a:t>
            </a:r>
            <a:endParaRPr sz="2800">
              <a:solidFill>
                <a:schemeClr val="dk1"/>
              </a:solidFill>
              <a:latin typeface="Calibri"/>
              <a:ea typeface="Calibri"/>
              <a:cs typeface="Calibri"/>
              <a:sym typeface="Calibri"/>
            </a:endParaRPr>
          </a:p>
          <a:p>
            <a:pPr indent="-228600" lvl="0" marL="241300" marR="0" rtl="0" algn="l">
              <a:lnSpc>
                <a:spcPct val="100000"/>
              </a:lnSpc>
              <a:spcBef>
                <a:spcPts val="65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P(T=1|D=0) = 0.10</a:t>
            </a:r>
            <a:endParaRPr sz="2800">
              <a:solidFill>
                <a:schemeClr val="dk1"/>
              </a:solidFill>
              <a:latin typeface="Calibri"/>
              <a:ea typeface="Calibri"/>
              <a:cs typeface="Calibri"/>
              <a:sym typeface="Calibri"/>
            </a:endParaRPr>
          </a:p>
          <a:p>
            <a:pPr indent="-228600" lvl="0" marL="241300" marR="0" rtl="0" algn="l">
              <a:lnSpc>
                <a:spcPct val="100000"/>
              </a:lnSpc>
              <a:spcBef>
                <a:spcPts val="675"/>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P(D=1) = 0.01</a:t>
            </a:r>
            <a:endParaRPr sz="2800">
              <a:solidFill>
                <a:schemeClr val="dk1"/>
              </a:solidFill>
              <a:latin typeface="Calibri"/>
              <a:ea typeface="Calibri"/>
              <a:cs typeface="Calibri"/>
              <a:sym typeface="Calibri"/>
            </a:endParaRPr>
          </a:p>
        </p:txBody>
      </p:sp>
      <p:sp>
        <p:nvSpPr>
          <p:cNvPr id="421" name="Google Shape;421;p31"/>
          <p:cNvSpPr txBox="1"/>
          <p:nvPr/>
        </p:nvSpPr>
        <p:spPr>
          <a:xfrm>
            <a:off x="3853272" y="3505014"/>
            <a:ext cx="2124710" cy="1555750"/>
          </a:xfrm>
          <a:prstGeom prst="rect">
            <a:avLst/>
          </a:prstGeom>
          <a:noFill/>
          <a:ln>
            <a:noFill/>
          </a:ln>
        </p:spPr>
        <p:txBody>
          <a:bodyPr anchorCtr="0" anchor="t" bIns="0" lIns="0" spcFirstLastPara="1" rIns="0" wrap="square" tIns="10150">
            <a:spAutoFit/>
          </a:bodyPr>
          <a:lstStyle/>
          <a:p>
            <a:pPr indent="-635" lvl="0" marL="12700" marR="5080" rtl="0" algn="just">
              <a:lnSpc>
                <a:spcPct val="119700"/>
              </a:lnSpc>
              <a:spcBef>
                <a:spcPts val="0"/>
              </a:spcBef>
              <a:spcAft>
                <a:spcPts val="0"/>
              </a:spcAft>
              <a:buNone/>
            </a:pPr>
            <a:r>
              <a:rPr lang="en-US" sz="2800">
                <a:solidFill>
                  <a:schemeClr val="dk1"/>
                </a:solidFill>
                <a:latin typeface="Calibri"/>
                <a:ea typeface="Calibri"/>
                <a:cs typeface="Calibri"/>
                <a:sym typeface="Calibri"/>
              </a:rPr>
              <a:t>(true positive)  (false positive)  (prior)</a:t>
            </a:r>
            <a:endParaRPr sz="2800">
              <a:solidFill>
                <a:schemeClr val="dk1"/>
              </a:solidFill>
              <a:latin typeface="Calibri"/>
              <a:ea typeface="Calibri"/>
              <a:cs typeface="Calibri"/>
              <a:sym typeface="Calibri"/>
            </a:endParaRPr>
          </a:p>
        </p:txBody>
      </p:sp>
      <p:sp>
        <p:nvSpPr>
          <p:cNvPr id="422" name="Google Shape;422;p31"/>
          <p:cNvSpPr txBox="1"/>
          <p:nvPr/>
        </p:nvSpPr>
        <p:spPr>
          <a:xfrm>
            <a:off x="917244" y="5628843"/>
            <a:ext cx="2430145" cy="453390"/>
          </a:xfrm>
          <a:prstGeom prst="rect">
            <a:avLst/>
          </a:prstGeom>
          <a:noFill/>
          <a:ln>
            <a:noFill/>
          </a:ln>
        </p:spPr>
        <p:txBody>
          <a:bodyPr anchorCtr="0" anchor="t" bIns="0" lIns="0" spcFirstLastPara="1" rIns="0" wrap="square" tIns="13325">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P(D=1|T=1) = ?</a:t>
            </a:r>
            <a:endParaRPr sz="2800">
              <a:solidFill>
                <a:schemeClr val="dk1"/>
              </a:solidFill>
              <a:latin typeface="Calibri"/>
              <a:ea typeface="Calibri"/>
              <a:cs typeface="Calibri"/>
              <a:sym typeface="Calibri"/>
            </a:endParaRPr>
          </a:p>
        </p:txBody>
      </p:sp>
      <p:sp>
        <p:nvSpPr>
          <p:cNvPr id="423" name="Google Shape;423;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24" name="Google Shape;424;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25" name="Google Shape;425;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32"/>
          <p:cNvSpPr txBox="1"/>
          <p:nvPr>
            <p:ph type="title"/>
          </p:nvPr>
        </p:nvSpPr>
        <p:spPr>
          <a:xfrm>
            <a:off x="917244" y="877390"/>
            <a:ext cx="2936028"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Example</a:t>
            </a:r>
            <a:endParaRPr b="1" sz="4400"/>
          </a:p>
        </p:txBody>
      </p:sp>
      <p:sp>
        <p:nvSpPr>
          <p:cNvPr id="431" name="Google Shape;431;p32"/>
          <p:cNvSpPr txBox="1"/>
          <p:nvPr/>
        </p:nvSpPr>
        <p:spPr>
          <a:xfrm>
            <a:off x="917244" y="1708099"/>
            <a:ext cx="2717165" cy="1562735"/>
          </a:xfrm>
          <a:prstGeom prst="rect">
            <a:avLst/>
          </a:prstGeom>
          <a:noFill/>
          <a:ln>
            <a:noFill/>
          </a:ln>
        </p:spPr>
        <p:txBody>
          <a:bodyPr anchorCtr="0" anchor="t" bIns="0" lIns="0" spcFirstLastPara="1" rIns="0" wrap="square" tIns="97775">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P(T=1|D=1) = .95</a:t>
            </a:r>
            <a:endParaRPr sz="2800">
              <a:solidFill>
                <a:schemeClr val="dk1"/>
              </a:solidFill>
              <a:latin typeface="Calibri"/>
              <a:ea typeface="Calibri"/>
              <a:cs typeface="Calibri"/>
              <a:sym typeface="Calibri"/>
            </a:endParaRPr>
          </a:p>
          <a:p>
            <a:pPr indent="-228600" lvl="0" marL="241300" marR="0" rtl="0" algn="l">
              <a:lnSpc>
                <a:spcPct val="100000"/>
              </a:lnSpc>
              <a:spcBef>
                <a:spcPts val="675"/>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P(T=1|D=0) = .10</a:t>
            </a:r>
            <a:endParaRPr sz="2800">
              <a:solidFill>
                <a:schemeClr val="dk1"/>
              </a:solidFill>
              <a:latin typeface="Calibri"/>
              <a:ea typeface="Calibri"/>
              <a:cs typeface="Calibri"/>
              <a:sym typeface="Calibri"/>
            </a:endParaRPr>
          </a:p>
          <a:p>
            <a:pPr indent="-228600" lvl="0" marL="241300" marR="0" rtl="0" algn="l">
              <a:lnSpc>
                <a:spcPct val="100000"/>
              </a:lnSpc>
              <a:spcBef>
                <a:spcPts val="675"/>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P(D=1) = .01</a:t>
            </a:r>
            <a:endParaRPr sz="2800">
              <a:solidFill>
                <a:schemeClr val="dk1"/>
              </a:solidFill>
              <a:latin typeface="Calibri"/>
              <a:ea typeface="Calibri"/>
              <a:cs typeface="Calibri"/>
              <a:sym typeface="Calibri"/>
            </a:endParaRPr>
          </a:p>
        </p:txBody>
      </p:sp>
      <p:sp>
        <p:nvSpPr>
          <p:cNvPr id="432" name="Google Shape;432;p32"/>
          <p:cNvSpPr txBox="1"/>
          <p:nvPr/>
        </p:nvSpPr>
        <p:spPr>
          <a:xfrm>
            <a:off x="3853272" y="1708099"/>
            <a:ext cx="2124710" cy="1562735"/>
          </a:xfrm>
          <a:prstGeom prst="rect">
            <a:avLst/>
          </a:prstGeom>
          <a:noFill/>
          <a:ln>
            <a:noFill/>
          </a:ln>
        </p:spPr>
        <p:txBody>
          <a:bodyPr anchorCtr="0" anchor="t" bIns="0" lIns="0" spcFirstLastPara="1" rIns="0" wrap="square" tIns="12700">
            <a:spAutoFit/>
          </a:bodyPr>
          <a:lstStyle/>
          <a:p>
            <a:pPr indent="0" lvl="0" marL="12700" marR="5080" rtl="0" algn="just">
              <a:lnSpc>
                <a:spcPct val="120000"/>
              </a:lnSpc>
              <a:spcBef>
                <a:spcPts val="0"/>
              </a:spcBef>
              <a:spcAft>
                <a:spcPts val="0"/>
              </a:spcAft>
              <a:buNone/>
            </a:pPr>
            <a:r>
              <a:rPr lang="en-US" sz="2800">
                <a:solidFill>
                  <a:schemeClr val="dk1"/>
                </a:solidFill>
                <a:latin typeface="Calibri"/>
                <a:ea typeface="Calibri"/>
                <a:cs typeface="Calibri"/>
                <a:sym typeface="Calibri"/>
              </a:rPr>
              <a:t>(true positive)  (false positive)  (prior)</a:t>
            </a:r>
            <a:endParaRPr sz="2800">
              <a:solidFill>
                <a:schemeClr val="dk1"/>
              </a:solidFill>
              <a:latin typeface="Calibri"/>
              <a:ea typeface="Calibri"/>
              <a:cs typeface="Calibri"/>
              <a:sym typeface="Calibri"/>
            </a:endParaRPr>
          </a:p>
        </p:txBody>
      </p:sp>
      <p:sp>
        <p:nvSpPr>
          <p:cNvPr id="433" name="Google Shape;433;p32"/>
          <p:cNvSpPr txBox="1"/>
          <p:nvPr/>
        </p:nvSpPr>
        <p:spPr>
          <a:xfrm>
            <a:off x="917244" y="3753880"/>
            <a:ext cx="3993515" cy="2072639"/>
          </a:xfrm>
          <a:prstGeom prst="rect">
            <a:avLst/>
          </a:prstGeom>
          <a:noFill/>
          <a:ln>
            <a:noFill/>
          </a:ln>
        </p:spPr>
        <p:txBody>
          <a:bodyPr anchorCtr="0" anchor="t" bIns="0" lIns="0" spcFirstLastPara="1" rIns="0" wrap="square" tIns="98425">
            <a:spAutoFit/>
          </a:bodyPr>
          <a:lstStyle/>
          <a:p>
            <a:pPr indent="0" lvl="0" marL="12700" marR="0" rtl="0" algn="l">
              <a:lnSpc>
                <a:spcPct val="100000"/>
              </a:lnSpc>
              <a:spcBef>
                <a:spcPts val="0"/>
              </a:spcBef>
              <a:spcAft>
                <a:spcPts val="0"/>
              </a:spcAft>
              <a:buNone/>
            </a:pPr>
            <a:r>
              <a:rPr lang="en-US" sz="2800">
                <a:solidFill>
                  <a:schemeClr val="dk1"/>
                </a:solidFill>
                <a:latin typeface="Calibri"/>
                <a:ea typeface="Calibri"/>
                <a:cs typeface="Calibri"/>
                <a:sym typeface="Calibri"/>
              </a:rPr>
              <a:t>Bayes’ Rule</a:t>
            </a:r>
            <a:endParaRPr sz="2800">
              <a:solidFill>
                <a:schemeClr val="dk1"/>
              </a:solidFill>
              <a:latin typeface="Calibri"/>
              <a:ea typeface="Calibri"/>
              <a:cs typeface="Calibri"/>
              <a:sym typeface="Calibri"/>
            </a:endParaRPr>
          </a:p>
          <a:p>
            <a:pPr indent="-228600" lvl="0" marL="241300" marR="0" rtl="0" algn="l">
              <a:lnSpc>
                <a:spcPct val="100000"/>
              </a:lnSpc>
              <a:spcBef>
                <a:spcPts val="675"/>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P(D|T) = P(T|D)P(D) / P(T)</a:t>
            </a:r>
            <a:endParaRPr sz="2800">
              <a:solidFill>
                <a:schemeClr val="dk1"/>
              </a:solidFill>
              <a:latin typeface="Calibri"/>
              <a:ea typeface="Calibri"/>
              <a:cs typeface="Calibri"/>
              <a:sym typeface="Calibri"/>
            </a:endParaRPr>
          </a:p>
          <a:p>
            <a:pPr indent="0" lvl="0" marL="12700" marR="0" rtl="0" algn="l">
              <a:lnSpc>
                <a:spcPct val="100000"/>
              </a:lnSpc>
              <a:spcBef>
                <a:spcPts val="650"/>
              </a:spcBef>
              <a:spcAft>
                <a:spcPts val="0"/>
              </a:spcAft>
              <a:buNone/>
            </a:pPr>
            <a:r>
              <a:rPr lang="en-US" sz="2800">
                <a:solidFill>
                  <a:schemeClr val="dk1"/>
                </a:solidFill>
                <a:latin typeface="Calibri"/>
                <a:ea typeface="Calibri"/>
                <a:cs typeface="Calibri"/>
                <a:sym typeface="Calibri"/>
              </a:rPr>
              <a:t>= .95 * .01 / .1085</a:t>
            </a:r>
            <a:endParaRPr sz="2800">
              <a:solidFill>
                <a:schemeClr val="dk1"/>
              </a:solidFill>
              <a:latin typeface="Calibri"/>
              <a:ea typeface="Calibri"/>
              <a:cs typeface="Calibri"/>
              <a:sym typeface="Calibri"/>
            </a:endParaRPr>
          </a:p>
          <a:p>
            <a:pPr indent="0" lvl="0" marL="12700" marR="0" rtl="0" algn="l">
              <a:lnSpc>
                <a:spcPct val="100000"/>
              </a:lnSpc>
              <a:spcBef>
                <a:spcPts val="670"/>
              </a:spcBef>
              <a:spcAft>
                <a:spcPts val="0"/>
              </a:spcAft>
              <a:buNone/>
            </a:pPr>
            <a:r>
              <a:rPr lang="en-US" sz="2800">
                <a:solidFill>
                  <a:schemeClr val="dk1"/>
                </a:solidFill>
                <a:latin typeface="Calibri"/>
                <a:ea typeface="Calibri"/>
                <a:cs typeface="Calibri"/>
                <a:sym typeface="Calibri"/>
              </a:rPr>
              <a:t>= .087</a:t>
            </a:r>
            <a:endParaRPr sz="2800">
              <a:solidFill>
                <a:schemeClr val="dk1"/>
              </a:solidFill>
              <a:latin typeface="Calibri"/>
              <a:ea typeface="Calibri"/>
              <a:cs typeface="Calibri"/>
              <a:sym typeface="Calibri"/>
            </a:endParaRPr>
          </a:p>
        </p:txBody>
      </p:sp>
      <p:sp>
        <p:nvSpPr>
          <p:cNvPr id="434" name="Google Shape;434;p32"/>
          <p:cNvSpPr txBox="1"/>
          <p:nvPr/>
        </p:nvSpPr>
        <p:spPr>
          <a:xfrm>
            <a:off x="6598411" y="3801440"/>
            <a:ext cx="5198110" cy="2371090"/>
          </a:xfrm>
          <a:prstGeom prst="rect">
            <a:avLst/>
          </a:prstGeom>
          <a:noFill/>
          <a:ln>
            <a:noFill/>
          </a:ln>
        </p:spPr>
        <p:txBody>
          <a:bodyPr anchorCtr="0" anchor="t" bIns="0" lIns="0" spcFirstLastPara="1" rIns="0" wrap="square" tIns="55225">
            <a:spAutoFit/>
          </a:bodyPr>
          <a:lstStyle/>
          <a:p>
            <a:pPr indent="0" lvl="0" marL="12700" marR="0" rtl="0" algn="l">
              <a:lnSpc>
                <a:spcPct val="100000"/>
              </a:lnSpc>
              <a:spcBef>
                <a:spcPts val="0"/>
              </a:spcBef>
              <a:spcAft>
                <a:spcPts val="0"/>
              </a:spcAft>
              <a:buNone/>
            </a:pPr>
            <a:r>
              <a:rPr lang="en-US" sz="2800">
                <a:solidFill>
                  <a:schemeClr val="dk1"/>
                </a:solidFill>
                <a:latin typeface="Calibri"/>
                <a:ea typeface="Calibri"/>
                <a:cs typeface="Calibri"/>
                <a:sym typeface="Calibri"/>
              </a:rPr>
              <a:t>Law of Total Probability</a:t>
            </a:r>
            <a:endParaRPr sz="2800">
              <a:solidFill>
                <a:schemeClr val="dk1"/>
              </a:solidFill>
              <a:latin typeface="Calibri"/>
              <a:ea typeface="Calibri"/>
              <a:cs typeface="Calibri"/>
              <a:sym typeface="Calibri"/>
            </a:endParaRPr>
          </a:p>
          <a:p>
            <a:pPr indent="-228600" lvl="0" marL="241300" marR="0" rtl="0" algn="l">
              <a:lnSpc>
                <a:spcPct val="100000"/>
              </a:lnSpc>
              <a:spcBef>
                <a:spcPts val="34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P(T) = Σ P(T|D)P(D)</a:t>
            </a:r>
            <a:endParaRPr sz="2800">
              <a:solidFill>
                <a:schemeClr val="dk1"/>
              </a:solidFill>
              <a:latin typeface="Calibri"/>
              <a:ea typeface="Calibri"/>
              <a:cs typeface="Calibri"/>
              <a:sym typeface="Calibri"/>
            </a:endParaRPr>
          </a:p>
          <a:p>
            <a:pPr indent="0" lvl="0" marL="12700" marR="0" rtl="0" algn="l">
              <a:lnSpc>
                <a:spcPct val="100000"/>
              </a:lnSpc>
              <a:spcBef>
                <a:spcPts val="310"/>
              </a:spcBef>
              <a:spcAft>
                <a:spcPts val="0"/>
              </a:spcAft>
              <a:buNone/>
            </a:pPr>
            <a:r>
              <a:rPr lang="en-US" sz="2800">
                <a:solidFill>
                  <a:schemeClr val="dk1"/>
                </a:solidFill>
                <a:latin typeface="Calibri"/>
                <a:ea typeface="Calibri"/>
                <a:cs typeface="Calibri"/>
                <a:sym typeface="Calibri"/>
              </a:rPr>
              <a:t>= P(T|D=1)P(D=1) + P(T|D=0)P(D=0)</a:t>
            </a:r>
            <a:endParaRPr sz="2800">
              <a:solidFill>
                <a:schemeClr val="dk1"/>
              </a:solidFill>
              <a:latin typeface="Calibri"/>
              <a:ea typeface="Calibri"/>
              <a:cs typeface="Calibri"/>
              <a:sym typeface="Calibri"/>
            </a:endParaRPr>
          </a:p>
          <a:p>
            <a:pPr indent="0" lvl="0" marL="12700" marR="0" rtl="0" algn="l">
              <a:lnSpc>
                <a:spcPct val="100000"/>
              </a:lnSpc>
              <a:spcBef>
                <a:spcPts val="340"/>
              </a:spcBef>
              <a:spcAft>
                <a:spcPts val="0"/>
              </a:spcAft>
              <a:buNone/>
            </a:pPr>
            <a:r>
              <a:rPr lang="en-US" sz="2800">
                <a:solidFill>
                  <a:schemeClr val="dk1"/>
                </a:solidFill>
                <a:latin typeface="Calibri"/>
                <a:ea typeface="Calibri"/>
                <a:cs typeface="Calibri"/>
                <a:sym typeface="Calibri"/>
              </a:rPr>
              <a:t>= .95*.01 + .1*.99</a:t>
            </a:r>
            <a:endParaRPr sz="2800">
              <a:solidFill>
                <a:schemeClr val="dk1"/>
              </a:solidFill>
              <a:latin typeface="Calibri"/>
              <a:ea typeface="Calibri"/>
              <a:cs typeface="Calibri"/>
              <a:sym typeface="Calibri"/>
            </a:endParaRPr>
          </a:p>
          <a:p>
            <a:pPr indent="0" lvl="0" marL="12700" marR="0" rtl="0" algn="l">
              <a:lnSpc>
                <a:spcPct val="100000"/>
              </a:lnSpc>
              <a:spcBef>
                <a:spcPts val="340"/>
              </a:spcBef>
              <a:spcAft>
                <a:spcPts val="0"/>
              </a:spcAft>
              <a:buNone/>
            </a:pPr>
            <a:r>
              <a:rPr lang="en-US" sz="2800">
                <a:solidFill>
                  <a:schemeClr val="dk1"/>
                </a:solidFill>
                <a:latin typeface="Calibri"/>
                <a:ea typeface="Calibri"/>
                <a:cs typeface="Calibri"/>
                <a:sym typeface="Calibri"/>
              </a:rPr>
              <a:t>= .1085</a:t>
            </a:r>
            <a:endParaRPr sz="2800">
              <a:solidFill>
                <a:schemeClr val="dk1"/>
              </a:solidFill>
              <a:latin typeface="Calibri"/>
              <a:ea typeface="Calibri"/>
              <a:cs typeface="Calibri"/>
              <a:sym typeface="Calibri"/>
            </a:endParaRPr>
          </a:p>
        </p:txBody>
      </p:sp>
      <p:sp>
        <p:nvSpPr>
          <p:cNvPr id="435" name="Google Shape;435;p32"/>
          <p:cNvSpPr txBox="1"/>
          <p:nvPr/>
        </p:nvSpPr>
        <p:spPr>
          <a:xfrm>
            <a:off x="760882" y="6239662"/>
            <a:ext cx="9182735" cy="3911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2400">
                <a:solidFill>
                  <a:schemeClr val="dk1"/>
                </a:solidFill>
                <a:latin typeface="Calibri"/>
                <a:ea typeface="Calibri"/>
                <a:cs typeface="Calibri"/>
                <a:sym typeface="Calibri"/>
              </a:rPr>
              <a:t>The probability that you have the disease given you tested positive is 8.7%</a:t>
            </a:r>
            <a:endParaRPr sz="2400">
              <a:solidFill>
                <a:schemeClr val="dk1"/>
              </a:solidFill>
              <a:latin typeface="Calibri"/>
              <a:ea typeface="Calibri"/>
              <a:cs typeface="Calibri"/>
              <a:sym typeface="Calibri"/>
            </a:endParaRPr>
          </a:p>
        </p:txBody>
      </p:sp>
      <p:sp>
        <p:nvSpPr>
          <p:cNvPr id="436" name="Google Shape;43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37" name="Google Shape;43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38" name="Google Shape;43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2" name="Shape 442"/>
        <p:cNvGrpSpPr/>
        <p:nvPr/>
      </p:nvGrpSpPr>
      <p:grpSpPr>
        <a:xfrm>
          <a:off x="0" y="0"/>
          <a:ext cx="0" cy="0"/>
          <a:chOff x="0" y="0"/>
          <a:chExt cx="0" cy="0"/>
        </a:xfrm>
      </p:grpSpPr>
      <p:sp>
        <p:nvSpPr>
          <p:cNvPr id="443" name="Google Shape;443;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Bayes Theorem</a:t>
            </a:r>
            <a:endParaRPr/>
          </a:p>
        </p:txBody>
      </p:sp>
      <p:sp>
        <p:nvSpPr>
          <p:cNvPr id="444" name="Google Shape;444;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In </a:t>
            </a:r>
            <a:r>
              <a:rPr lang="en-US" u="sng">
                <a:solidFill>
                  <a:schemeClr val="hlink"/>
                </a:solidFill>
                <a:hlinkClick r:id="rId3"/>
              </a:rPr>
              <a:t>probability theory</a:t>
            </a:r>
            <a:r>
              <a:rPr lang="en-US"/>
              <a:t> and </a:t>
            </a:r>
            <a:r>
              <a:rPr lang="en-US" u="sng">
                <a:solidFill>
                  <a:schemeClr val="hlink"/>
                </a:solidFill>
                <a:hlinkClick r:id="rId4"/>
              </a:rPr>
              <a:t>statistics</a:t>
            </a:r>
            <a:r>
              <a:rPr lang="en-US"/>
              <a:t>, </a:t>
            </a:r>
            <a:r>
              <a:rPr b="1" lang="en-US"/>
              <a:t>Bayes' theorem</a:t>
            </a:r>
            <a:r>
              <a:rPr lang="en-US"/>
              <a:t> (alternatively </a:t>
            </a:r>
            <a:r>
              <a:rPr b="1" lang="en-US"/>
              <a:t>Bayes' law</a:t>
            </a:r>
            <a:r>
              <a:rPr lang="en-US"/>
              <a:t> or </a:t>
            </a:r>
            <a:r>
              <a:rPr b="1" lang="en-US"/>
              <a:t>Bayes' rule</a:t>
            </a:r>
            <a:r>
              <a:rPr lang="en-US"/>
              <a:t>), named after </a:t>
            </a:r>
            <a:r>
              <a:rPr lang="en-US" u="sng">
                <a:solidFill>
                  <a:schemeClr val="hlink"/>
                </a:solidFill>
                <a:hlinkClick r:id="rId5"/>
              </a:rPr>
              <a:t>Thomas Bayes</a:t>
            </a:r>
            <a:r>
              <a:rPr lang="en-US"/>
              <a:t>.</a:t>
            </a:r>
            <a:endParaRPr/>
          </a:p>
          <a:p>
            <a:pPr indent="-228600" lvl="0" marL="228600" rtl="0" algn="just">
              <a:lnSpc>
                <a:spcPct val="90000"/>
              </a:lnSpc>
              <a:spcBef>
                <a:spcPts val="1000"/>
              </a:spcBef>
              <a:spcAft>
                <a:spcPts val="0"/>
              </a:spcAft>
              <a:buClr>
                <a:schemeClr val="dk1"/>
              </a:buClr>
              <a:buSzPts val="2800"/>
              <a:buChar char="•"/>
            </a:pPr>
            <a:r>
              <a:rPr lang="en-US"/>
              <a:t>Bayes Theorem describes the </a:t>
            </a:r>
            <a:r>
              <a:rPr lang="en-US" u="sng">
                <a:solidFill>
                  <a:schemeClr val="hlink"/>
                </a:solidFill>
                <a:hlinkClick r:id="rId6"/>
              </a:rPr>
              <a:t>probability</a:t>
            </a:r>
            <a:r>
              <a:rPr lang="en-US"/>
              <a:t> of an </a:t>
            </a:r>
            <a:r>
              <a:rPr lang="en-US" u="sng">
                <a:solidFill>
                  <a:schemeClr val="hlink"/>
                </a:solidFill>
                <a:hlinkClick r:id="rId7"/>
              </a:rPr>
              <a:t>event</a:t>
            </a:r>
            <a:r>
              <a:rPr lang="en-US"/>
              <a:t>, based on prior knowledge of conditions that might be related to the event.</a:t>
            </a:r>
            <a:endParaRPr baseline="30000"/>
          </a:p>
          <a:p>
            <a:pPr indent="-228600" lvl="0" marL="228600" rtl="0" algn="just">
              <a:lnSpc>
                <a:spcPct val="90000"/>
              </a:lnSpc>
              <a:spcBef>
                <a:spcPts val="1000"/>
              </a:spcBef>
              <a:spcAft>
                <a:spcPts val="0"/>
              </a:spcAft>
              <a:buClr>
                <a:schemeClr val="dk1"/>
              </a:buClr>
              <a:buSzPts val="2800"/>
              <a:buChar char="•"/>
            </a:pPr>
            <a:r>
              <a:rPr lang="en-US"/>
              <a:t>For example, if the risk of developing health problems is known to increase with age, Bayes' theorem allows the risk to an individual of a known age to be assessed more accurately (by conditioning it on their age) than simply assuming that the individual is typical of the population as a whole.</a:t>
            </a:r>
            <a:endParaRPr/>
          </a:p>
        </p:txBody>
      </p:sp>
      <p:sp>
        <p:nvSpPr>
          <p:cNvPr id="445" name="Google Shape;44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46" name="Google Shape;44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47" name="Google Shape;44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Applying Bayes’ rule: The simple case</a:t>
            </a:r>
            <a:endParaRPr/>
          </a:p>
        </p:txBody>
      </p:sp>
      <p:sp>
        <p:nvSpPr>
          <p:cNvPr id="453" name="Google Shape;453;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It allows us to compute the single term P(b | a) in terms of three terms: P(a | b), P(b), and P(a). </a:t>
            </a:r>
            <a:endParaRPr/>
          </a:p>
          <a:p>
            <a:pPr indent="-228600" lvl="0" marL="228600" rtl="0" algn="l">
              <a:lnSpc>
                <a:spcPct val="90000"/>
              </a:lnSpc>
              <a:spcBef>
                <a:spcPts val="1000"/>
              </a:spcBef>
              <a:spcAft>
                <a:spcPts val="0"/>
              </a:spcAft>
              <a:buClr>
                <a:schemeClr val="dk1"/>
              </a:buClr>
              <a:buSzPts val="2800"/>
              <a:buChar char="•"/>
            </a:pPr>
            <a:r>
              <a:rPr lang="en-US"/>
              <a:t>That seems like two steps backwards, but Bayes’ rule is useful in practice because there are many cases where we do have good probability estimates for these three numbers and need to compute the fourth. </a:t>
            </a:r>
            <a:endParaRPr/>
          </a:p>
          <a:p>
            <a:pPr indent="-228600" lvl="0" marL="228600" rtl="0" algn="l">
              <a:lnSpc>
                <a:spcPct val="90000"/>
              </a:lnSpc>
              <a:spcBef>
                <a:spcPts val="1000"/>
              </a:spcBef>
              <a:spcAft>
                <a:spcPts val="0"/>
              </a:spcAft>
              <a:buClr>
                <a:schemeClr val="dk1"/>
              </a:buClr>
              <a:buSzPts val="2800"/>
              <a:buChar char="•"/>
            </a:pPr>
            <a:r>
              <a:rPr lang="en-US"/>
              <a:t>Often, we perceive as evidence the effect of some unknown cause and we would like to determine that cause. </a:t>
            </a:r>
            <a:endParaRPr/>
          </a:p>
          <a:p>
            <a:pPr indent="-228600" lvl="0" marL="228600" rtl="0" algn="l">
              <a:lnSpc>
                <a:spcPct val="90000"/>
              </a:lnSpc>
              <a:spcBef>
                <a:spcPts val="1000"/>
              </a:spcBef>
              <a:spcAft>
                <a:spcPts val="0"/>
              </a:spcAft>
              <a:buClr>
                <a:schemeClr val="dk1"/>
              </a:buClr>
              <a:buSzPts val="2800"/>
              <a:buChar char="•"/>
            </a:pPr>
            <a:r>
              <a:rPr lang="en-US"/>
              <a:t>In that case, Bayes’ rule becomes</a:t>
            </a:r>
            <a:endParaRPr/>
          </a:p>
          <a:p>
            <a:pPr indent="-228600" lvl="1" marL="685800" rtl="0" algn="l">
              <a:lnSpc>
                <a:spcPct val="90000"/>
              </a:lnSpc>
              <a:spcBef>
                <a:spcPts val="500"/>
              </a:spcBef>
              <a:spcAft>
                <a:spcPts val="0"/>
              </a:spcAft>
              <a:buClr>
                <a:schemeClr val="dk1"/>
              </a:buClr>
              <a:buSzPts val="2400"/>
              <a:buChar char="•"/>
            </a:pPr>
            <a:r>
              <a:rPr lang="en-US"/>
              <a:t> P(cause | effect) = (P(effect | cause)P(cause) )/P(effect) .</a:t>
            </a:r>
            <a:endParaRPr/>
          </a:p>
        </p:txBody>
      </p:sp>
      <p:sp>
        <p:nvSpPr>
          <p:cNvPr id="454" name="Google Shape;454;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55" name="Google Shape;455;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56" name="Google Shape;456;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462" name="Google Shape;462;p35"/>
          <p:cNvSpPr txBox="1"/>
          <p:nvPr>
            <p:ph idx="1" type="body"/>
          </p:nvPr>
        </p:nvSpPr>
        <p:spPr>
          <a:xfrm>
            <a:off x="838200" y="1825625"/>
            <a:ext cx="10515600" cy="4895850"/>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a:t>The conditional probability P(effect | cause) quantifies the relationship in the </a:t>
            </a:r>
            <a:r>
              <a:rPr b="1" lang="en-US"/>
              <a:t>causal direction</a:t>
            </a:r>
            <a:r>
              <a:rPr lang="en-US"/>
              <a:t>, whereas P(cause | effect) describes the </a:t>
            </a:r>
            <a:r>
              <a:rPr b="1" lang="en-US"/>
              <a:t>diagnostic direction.</a:t>
            </a:r>
            <a:endParaRPr/>
          </a:p>
          <a:p>
            <a:pPr indent="-228600" lvl="0" marL="228600" rtl="0" algn="l">
              <a:lnSpc>
                <a:spcPct val="90000"/>
              </a:lnSpc>
              <a:spcBef>
                <a:spcPts val="1000"/>
              </a:spcBef>
              <a:spcAft>
                <a:spcPts val="0"/>
              </a:spcAft>
              <a:buClr>
                <a:schemeClr val="dk1"/>
              </a:buClr>
              <a:buSzPct val="100000"/>
              <a:buChar char="•"/>
            </a:pPr>
            <a:r>
              <a:rPr b="1" lang="en-US"/>
              <a:t>Ex:</a:t>
            </a:r>
            <a:r>
              <a:rPr lang="en-US"/>
              <a:t> A doctor knows that the disease meningitis causes the patient to have a stiff neck, say, 70% of the time. The doctor also knows some unconditional facts: the prior probability that a patient has meningitis is 1/50,000, and the prior probability that any patient has a stiff neck is 1%. Letting s be the proposition that the patient has a stiff neck and m be the proposition that the patient has meningitis, we have </a:t>
            </a:r>
            <a:endParaRPr/>
          </a:p>
          <a:p>
            <a:pPr indent="-228600" lvl="0" marL="228600" rtl="0" algn="l">
              <a:lnSpc>
                <a:spcPct val="90000"/>
              </a:lnSpc>
              <a:spcBef>
                <a:spcPts val="1000"/>
              </a:spcBef>
              <a:spcAft>
                <a:spcPts val="0"/>
              </a:spcAft>
              <a:buClr>
                <a:schemeClr val="dk1"/>
              </a:buClr>
              <a:buSzPct val="100000"/>
              <a:buChar char="•"/>
            </a:pPr>
            <a:r>
              <a:rPr lang="en-US"/>
              <a:t>P(s | m)=0.7,  P(m)=1/50000,  P(s)=0.01,  P(m | s) =(P(s | m)P(m) ) /P(s) = 0.7 × 1/50000 /0.01 = 0.0014 .</a:t>
            </a:r>
            <a:endParaRPr/>
          </a:p>
          <a:p>
            <a:pPr indent="-228600" lvl="0" marL="228600" rtl="0" algn="l">
              <a:lnSpc>
                <a:spcPct val="90000"/>
              </a:lnSpc>
              <a:spcBef>
                <a:spcPts val="1000"/>
              </a:spcBef>
              <a:spcAft>
                <a:spcPts val="0"/>
              </a:spcAft>
              <a:buClr>
                <a:schemeClr val="dk1"/>
              </a:buClr>
              <a:buSzPct val="100000"/>
              <a:buChar char="•"/>
            </a:pPr>
            <a:r>
              <a:rPr lang="en-US"/>
              <a:t>That is, we expect less than 1 in 700 patients with a stiff neck to have meningitis.</a:t>
            </a:r>
            <a:endParaRPr b="1"/>
          </a:p>
        </p:txBody>
      </p:sp>
      <p:sp>
        <p:nvSpPr>
          <p:cNvPr id="463" name="Google Shape;463;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64" name="Google Shape;464;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65" name="Google Shape;465;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Use of Bayes Rule: Combining evidence</a:t>
            </a:r>
            <a:endParaRPr/>
          </a:p>
        </p:txBody>
      </p:sp>
      <p:sp>
        <p:nvSpPr>
          <p:cNvPr id="471" name="Google Shape;471;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lang="en-US"/>
              <a:t>We have seen that Bayes’ rule can be useful for answering probabilistic queries conditioned on one piece of evidence</a:t>
            </a:r>
            <a:endParaRPr/>
          </a:p>
          <a:p>
            <a:pPr indent="-228600" lvl="0" marL="228600" rtl="0" algn="l">
              <a:lnSpc>
                <a:spcPct val="90000"/>
              </a:lnSpc>
              <a:spcBef>
                <a:spcPts val="1000"/>
              </a:spcBef>
              <a:spcAft>
                <a:spcPts val="0"/>
              </a:spcAft>
              <a:buClr>
                <a:schemeClr val="dk1"/>
              </a:buClr>
              <a:buSzPct val="100000"/>
              <a:buChar char="•"/>
            </a:pPr>
            <a:r>
              <a:rPr lang="en-US"/>
              <a:t>What happens when we have two or more pieces of evidence? </a:t>
            </a:r>
            <a:endParaRPr/>
          </a:p>
          <a:p>
            <a:pPr indent="-228600" lvl="1" marL="685800" rtl="0" algn="l">
              <a:lnSpc>
                <a:spcPct val="90000"/>
              </a:lnSpc>
              <a:spcBef>
                <a:spcPts val="500"/>
              </a:spcBef>
              <a:spcAft>
                <a:spcPts val="0"/>
              </a:spcAft>
              <a:buClr>
                <a:schemeClr val="dk1"/>
              </a:buClr>
              <a:buSzPct val="100000"/>
              <a:buChar char="•"/>
            </a:pPr>
            <a:r>
              <a:rPr lang="en-US"/>
              <a:t>For example, what can a dentist conclude if her nasty steel probe catches in the aching tooth of a patient? If we know the full joint distribution (Figure 13.3), we can read off the answer: P(Cavity |toothache ∧ catch) = α &lt;0.108, 0.016&gt; ==&lt;0.871, 0.129&gt;</a:t>
            </a:r>
            <a:endParaRPr/>
          </a:p>
          <a:p>
            <a:pPr indent="-228600" lvl="0" marL="228600" rtl="0" algn="l">
              <a:lnSpc>
                <a:spcPct val="90000"/>
              </a:lnSpc>
              <a:spcBef>
                <a:spcPts val="1000"/>
              </a:spcBef>
              <a:spcAft>
                <a:spcPts val="0"/>
              </a:spcAft>
              <a:buClr>
                <a:schemeClr val="dk1"/>
              </a:buClr>
              <a:buSzPct val="100000"/>
              <a:buChar char="•"/>
            </a:pPr>
            <a:r>
              <a:rPr lang="en-US"/>
              <a:t>We know, however, that such an approach does not scale up to larger numbers of variables. We can try using Bayes’ rule to reformulate the problem:</a:t>
            </a:r>
            <a:endParaRPr/>
          </a:p>
          <a:p>
            <a:pPr indent="-228600" lvl="0" marL="228600" rtl="0" algn="l">
              <a:lnSpc>
                <a:spcPct val="90000"/>
              </a:lnSpc>
              <a:spcBef>
                <a:spcPts val="1000"/>
              </a:spcBef>
              <a:spcAft>
                <a:spcPts val="0"/>
              </a:spcAft>
              <a:buClr>
                <a:schemeClr val="dk1"/>
              </a:buClr>
              <a:buSzPct val="100000"/>
              <a:buChar char="•"/>
            </a:pPr>
            <a:r>
              <a:rPr lang="en-US"/>
              <a:t>P(Cavity |toothache ∧ catch) = α P(toothache ∧ catch | Cavity) P(Cavity) .</a:t>
            </a:r>
            <a:endParaRPr/>
          </a:p>
        </p:txBody>
      </p:sp>
      <p:sp>
        <p:nvSpPr>
          <p:cNvPr id="472" name="Google Shape;47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73" name="Google Shape;47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74" name="Google Shape;47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480" name="Google Shape;480;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For the previous reformulation to work, there is the need to know the conditional probabilities of the conjunction (toothache ∧catch) for each value of Cavity.</a:t>
            </a:r>
            <a:endParaRPr/>
          </a:p>
        </p:txBody>
      </p:sp>
      <p:sp>
        <p:nvSpPr>
          <p:cNvPr id="481" name="Google Shape;48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82" name="Google Shape;48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83" name="Google Shape;48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88" name="Shape 488"/>
        <p:cNvGrpSpPr/>
        <p:nvPr/>
      </p:nvGrpSpPr>
      <p:grpSpPr>
        <a:xfrm>
          <a:off x="0" y="0"/>
          <a:ext cx="0" cy="0"/>
          <a:chOff x="0" y="0"/>
          <a:chExt cx="0" cy="0"/>
        </a:xfrm>
      </p:grpSpPr>
      <p:sp>
        <p:nvSpPr>
          <p:cNvPr id="489" name="Google Shape;489;p38"/>
          <p:cNvSpPr txBox="1"/>
          <p:nvPr>
            <p:ph type="title"/>
          </p:nvPr>
        </p:nvSpPr>
        <p:spPr>
          <a:xfrm>
            <a:off x="838200" y="730249"/>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Bayes Theorem</a:t>
            </a:r>
            <a:endParaRPr/>
          </a:p>
        </p:txBody>
      </p:sp>
      <p:sp>
        <p:nvSpPr>
          <p:cNvPr id="490" name="Google Shape;490;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600"/>
              <a:buChar char="•"/>
            </a:pPr>
            <a:r>
              <a:rPr lang="en-US" sz="2600"/>
              <a:t>Given a hypothesis </a:t>
            </a:r>
            <a:r>
              <a:rPr i="1" lang="en-US" sz="2600"/>
              <a:t>h</a:t>
            </a:r>
            <a:r>
              <a:rPr lang="en-US" sz="2600"/>
              <a:t> and data </a:t>
            </a:r>
            <a:r>
              <a:rPr i="1" lang="en-US" sz="2600"/>
              <a:t>D</a:t>
            </a:r>
            <a:r>
              <a:rPr lang="en-US" sz="2600"/>
              <a:t> which bears on the hypothesis:</a:t>
            </a:r>
            <a:endParaRPr/>
          </a:p>
          <a:p>
            <a:pPr indent="-63500" lvl="0" marL="228600" rtl="0" algn="l">
              <a:lnSpc>
                <a:spcPct val="90000"/>
              </a:lnSpc>
              <a:spcBef>
                <a:spcPts val="1000"/>
              </a:spcBef>
              <a:spcAft>
                <a:spcPts val="0"/>
              </a:spcAft>
              <a:buClr>
                <a:schemeClr val="dk1"/>
              </a:buClr>
              <a:buSzPts val="2600"/>
              <a:buNone/>
            </a:pPr>
            <a:r>
              <a:t/>
            </a:r>
            <a:endParaRPr sz="2600"/>
          </a:p>
          <a:p>
            <a:pPr indent="-63500" lvl="0" marL="228600" rtl="0" algn="l">
              <a:lnSpc>
                <a:spcPct val="90000"/>
              </a:lnSpc>
              <a:spcBef>
                <a:spcPts val="1000"/>
              </a:spcBef>
              <a:spcAft>
                <a:spcPts val="0"/>
              </a:spcAft>
              <a:buClr>
                <a:schemeClr val="dk1"/>
              </a:buClr>
              <a:buSzPts val="2600"/>
              <a:buNone/>
            </a:pPr>
            <a:r>
              <a:t/>
            </a:r>
            <a:endParaRPr i="1" sz="2600"/>
          </a:p>
          <a:p>
            <a:pPr indent="-228600" lvl="0" marL="228600" rtl="0" algn="l">
              <a:lnSpc>
                <a:spcPct val="90000"/>
              </a:lnSpc>
              <a:spcBef>
                <a:spcPts val="1000"/>
              </a:spcBef>
              <a:spcAft>
                <a:spcPts val="0"/>
              </a:spcAft>
              <a:buClr>
                <a:schemeClr val="dk1"/>
              </a:buClr>
              <a:buSzPts val="2600"/>
              <a:buChar char="•"/>
            </a:pPr>
            <a:r>
              <a:rPr i="1" lang="en-US" sz="2600"/>
              <a:t>P(h)</a:t>
            </a:r>
            <a:r>
              <a:rPr lang="en-US" sz="2600"/>
              <a:t>: independent probability of </a:t>
            </a:r>
            <a:r>
              <a:rPr i="1" lang="en-US" sz="2600"/>
              <a:t>h</a:t>
            </a:r>
            <a:r>
              <a:rPr lang="en-US" sz="2600"/>
              <a:t>: </a:t>
            </a:r>
            <a:r>
              <a:rPr i="1" lang="en-US" sz="2600">
                <a:solidFill>
                  <a:srgbClr val="FF0000"/>
                </a:solidFill>
              </a:rPr>
              <a:t>prior probability</a:t>
            </a:r>
            <a:endParaRPr/>
          </a:p>
          <a:p>
            <a:pPr indent="-228600" lvl="0" marL="228600" rtl="0" algn="l">
              <a:lnSpc>
                <a:spcPct val="90000"/>
              </a:lnSpc>
              <a:spcBef>
                <a:spcPts val="1000"/>
              </a:spcBef>
              <a:spcAft>
                <a:spcPts val="0"/>
              </a:spcAft>
              <a:buClr>
                <a:schemeClr val="dk1"/>
              </a:buClr>
              <a:buSzPts val="2600"/>
              <a:buChar char="•"/>
            </a:pPr>
            <a:r>
              <a:rPr i="1" lang="en-US" sz="2600"/>
              <a:t>P(D)</a:t>
            </a:r>
            <a:r>
              <a:rPr lang="en-US" sz="2600"/>
              <a:t>: independent probability of </a:t>
            </a:r>
            <a:r>
              <a:rPr i="1" lang="en-US" sz="2600"/>
              <a:t>D</a:t>
            </a:r>
            <a:endParaRPr/>
          </a:p>
          <a:p>
            <a:pPr indent="-228600" lvl="0" marL="228600" rtl="0" algn="l">
              <a:lnSpc>
                <a:spcPct val="90000"/>
              </a:lnSpc>
              <a:spcBef>
                <a:spcPts val="1000"/>
              </a:spcBef>
              <a:spcAft>
                <a:spcPts val="0"/>
              </a:spcAft>
              <a:buClr>
                <a:schemeClr val="dk1"/>
              </a:buClr>
              <a:buSzPts val="2600"/>
              <a:buChar char="•"/>
            </a:pPr>
            <a:r>
              <a:rPr i="1" lang="en-US" sz="2600"/>
              <a:t>P(D|h)</a:t>
            </a:r>
            <a:r>
              <a:rPr lang="en-US" sz="2600"/>
              <a:t>: conditional probability of </a:t>
            </a:r>
            <a:r>
              <a:rPr i="1" lang="en-US" sz="2600"/>
              <a:t>D</a:t>
            </a:r>
            <a:r>
              <a:rPr lang="en-US" sz="2600"/>
              <a:t> given h: </a:t>
            </a:r>
            <a:r>
              <a:rPr i="1" lang="en-US" sz="2600">
                <a:solidFill>
                  <a:srgbClr val="FF0000"/>
                </a:solidFill>
              </a:rPr>
              <a:t>likelihood</a:t>
            </a:r>
            <a:endParaRPr/>
          </a:p>
          <a:p>
            <a:pPr indent="-228600" lvl="0" marL="228600" rtl="0" algn="l">
              <a:lnSpc>
                <a:spcPct val="90000"/>
              </a:lnSpc>
              <a:spcBef>
                <a:spcPts val="1000"/>
              </a:spcBef>
              <a:spcAft>
                <a:spcPts val="0"/>
              </a:spcAft>
              <a:buClr>
                <a:schemeClr val="dk1"/>
              </a:buClr>
              <a:buSzPts val="2600"/>
              <a:buChar char="•"/>
            </a:pPr>
            <a:r>
              <a:rPr i="1" lang="en-US" sz="2600"/>
              <a:t>P(h|D)</a:t>
            </a:r>
            <a:r>
              <a:rPr lang="en-US" sz="2600"/>
              <a:t>: conditional probability of </a:t>
            </a:r>
            <a:r>
              <a:rPr i="1" lang="en-US" sz="2600"/>
              <a:t>h</a:t>
            </a:r>
            <a:r>
              <a:rPr lang="en-US" sz="2600"/>
              <a:t> given </a:t>
            </a:r>
            <a:r>
              <a:rPr i="1" lang="en-US" sz="2600"/>
              <a:t>D</a:t>
            </a:r>
            <a:r>
              <a:rPr lang="en-US" sz="2600"/>
              <a:t>: </a:t>
            </a:r>
            <a:r>
              <a:rPr i="1" lang="en-US" sz="2600">
                <a:solidFill>
                  <a:srgbClr val="FF0000"/>
                </a:solidFill>
              </a:rPr>
              <a:t>posterior probability</a:t>
            </a:r>
            <a:endParaRPr/>
          </a:p>
        </p:txBody>
      </p:sp>
      <p:pic>
        <p:nvPicPr>
          <p:cNvPr id="491" name="Google Shape;491;p38"/>
          <p:cNvPicPr preferRelativeResize="0"/>
          <p:nvPr/>
        </p:nvPicPr>
        <p:blipFill rotWithShape="1">
          <a:blip r:embed="rId3">
            <a:alphaModFix/>
          </a:blip>
          <a:srcRect b="0" l="0" r="0" t="0"/>
          <a:stretch/>
        </p:blipFill>
        <p:spPr>
          <a:xfrm>
            <a:off x="4419600" y="2286000"/>
            <a:ext cx="2819400" cy="774700"/>
          </a:xfrm>
          <a:prstGeom prst="rect">
            <a:avLst/>
          </a:prstGeom>
          <a:noFill/>
          <a:ln>
            <a:noFill/>
          </a:ln>
        </p:spPr>
      </p:pic>
      <p:sp>
        <p:nvSpPr>
          <p:cNvPr id="492" name="Google Shape;492;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493" name="Google Shape;493;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494" name="Google Shape;494;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8" name="Shape 498"/>
        <p:cNvGrpSpPr/>
        <p:nvPr/>
      </p:nvGrpSpPr>
      <p:grpSpPr>
        <a:xfrm>
          <a:off x="0" y="0"/>
          <a:ext cx="0" cy="0"/>
          <a:chOff x="0" y="0"/>
          <a:chExt cx="0" cy="0"/>
        </a:xfrm>
      </p:grpSpPr>
      <p:sp>
        <p:nvSpPr>
          <p:cNvPr id="499" name="Google Shape;499;p39"/>
          <p:cNvSpPr txBox="1"/>
          <p:nvPr>
            <p:ph type="title"/>
          </p:nvPr>
        </p:nvSpPr>
        <p:spPr>
          <a:xfrm>
            <a:off x="917244" y="1018808"/>
            <a:ext cx="5908559" cy="689291"/>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Random Variable</a:t>
            </a:r>
            <a:endParaRPr b="1" sz="4400"/>
          </a:p>
        </p:txBody>
      </p:sp>
      <p:sp>
        <p:nvSpPr>
          <p:cNvPr id="500" name="Google Shape;500;p39"/>
          <p:cNvSpPr txBox="1"/>
          <p:nvPr/>
        </p:nvSpPr>
        <p:spPr>
          <a:xfrm>
            <a:off x="917244" y="1708099"/>
            <a:ext cx="10344785" cy="2840355"/>
          </a:xfrm>
          <a:prstGeom prst="rect">
            <a:avLst/>
          </a:prstGeom>
          <a:noFill/>
          <a:ln>
            <a:noFill/>
          </a:ln>
        </p:spPr>
        <p:txBody>
          <a:bodyPr anchorCtr="0" anchor="t" bIns="0" lIns="0" spcFirstLastPara="1" rIns="0" wrap="square" tIns="97775">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How do we link sample spaces and events to data?</a:t>
            </a:r>
            <a:endParaRPr sz="2800">
              <a:solidFill>
                <a:schemeClr val="dk1"/>
              </a:solidFill>
              <a:latin typeface="Calibri"/>
              <a:ea typeface="Calibri"/>
              <a:cs typeface="Calibri"/>
              <a:sym typeface="Calibri"/>
            </a:endParaRPr>
          </a:p>
          <a:p>
            <a:pPr indent="-228600" lvl="0" marL="241300" marR="554990" rtl="0" algn="l">
              <a:lnSpc>
                <a:spcPct val="107857"/>
              </a:lnSpc>
              <a:spcBef>
                <a:spcPts val="106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A random variable is a mapping that assigns a real number X(ω) to  each outcome ω</a:t>
            </a:r>
            <a:endParaRPr sz="2800">
              <a:solidFill>
                <a:schemeClr val="dk1"/>
              </a:solidFill>
              <a:latin typeface="Calibri"/>
              <a:ea typeface="Calibri"/>
              <a:cs typeface="Calibri"/>
              <a:sym typeface="Calibri"/>
            </a:endParaRPr>
          </a:p>
          <a:p>
            <a:pPr indent="0" lvl="0" marL="0" marR="0" rtl="0" algn="l">
              <a:lnSpc>
                <a:spcPct val="100000"/>
              </a:lnSpc>
              <a:spcBef>
                <a:spcPts val="25"/>
              </a:spcBef>
              <a:spcAft>
                <a:spcPts val="0"/>
              </a:spcAft>
              <a:buClr>
                <a:schemeClr val="dk1"/>
              </a:buClr>
              <a:buSzPts val="4100"/>
              <a:buFont typeface="Arial"/>
              <a:buNone/>
            </a:pPr>
            <a:r>
              <a:t/>
            </a:r>
            <a:endParaRPr sz="4100">
              <a:solidFill>
                <a:schemeClr val="dk1"/>
              </a:solidFill>
              <a:latin typeface="Calibri"/>
              <a:ea typeface="Calibri"/>
              <a:cs typeface="Calibri"/>
              <a:sym typeface="Calibri"/>
            </a:endParaRPr>
          </a:p>
          <a:p>
            <a:pPr indent="-228600" lvl="0" marL="241300" marR="5080" rtl="0" algn="l">
              <a:lnSpc>
                <a:spcPct val="107857"/>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Example: Flip a coin ten times. Let X(ω) be the number of heads in the  sequence ω. If ω = HHTHHTHHTT, then X(ω) = 6.</a:t>
            </a:r>
            <a:endParaRPr sz="2800">
              <a:solidFill>
                <a:schemeClr val="dk1"/>
              </a:solidFill>
              <a:latin typeface="Calibri"/>
              <a:ea typeface="Calibri"/>
              <a:cs typeface="Calibri"/>
              <a:sym typeface="Calibri"/>
            </a:endParaRPr>
          </a:p>
        </p:txBody>
      </p:sp>
      <p:sp>
        <p:nvSpPr>
          <p:cNvPr id="501" name="Google Shape;501;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02" name="Google Shape;502;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03" name="Google Shape;503;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Acting under uncertainty </a:t>
            </a:r>
            <a:endParaRPr/>
          </a:p>
        </p:txBody>
      </p:sp>
      <p:sp>
        <p:nvSpPr>
          <p:cNvPr id="130" name="Google Shape;130;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85000" lnSpcReduction="20000"/>
          </a:bodyPr>
          <a:lstStyle/>
          <a:p>
            <a:pPr indent="-201930" lvl="0" marL="228600" rtl="0" algn="l">
              <a:lnSpc>
                <a:spcPct val="90000"/>
              </a:lnSpc>
              <a:spcBef>
                <a:spcPts val="0"/>
              </a:spcBef>
              <a:spcAft>
                <a:spcPts val="0"/>
              </a:spcAft>
              <a:buClr>
                <a:schemeClr val="dk1"/>
              </a:buClr>
              <a:buSzPct val="100000"/>
              <a:buChar char="•"/>
            </a:pPr>
            <a:r>
              <a:rPr lang="en-US"/>
              <a:t>Agents may need to handle uncertainty, due to </a:t>
            </a:r>
            <a:endParaRPr/>
          </a:p>
          <a:p>
            <a:pPr indent="0" lvl="0" marL="228600" rtl="0" algn="l">
              <a:lnSpc>
                <a:spcPct val="90000"/>
              </a:lnSpc>
              <a:spcBef>
                <a:spcPts val="0"/>
              </a:spcBef>
              <a:spcAft>
                <a:spcPts val="0"/>
              </a:spcAft>
              <a:buNone/>
            </a:pPr>
            <a:r>
              <a:rPr lang="en-US"/>
              <a:t>partial observability, nondeterminism, or a combination of the two. </a:t>
            </a:r>
            <a:endParaRPr/>
          </a:p>
          <a:p>
            <a:pPr indent="0" lvl="0" marL="228600" rtl="0" algn="l">
              <a:lnSpc>
                <a:spcPct val="90000"/>
              </a:lnSpc>
              <a:spcBef>
                <a:spcPts val="0"/>
              </a:spcBef>
              <a:spcAft>
                <a:spcPts val="0"/>
              </a:spcAft>
              <a:buNone/>
            </a:pPr>
            <a:r>
              <a:rPr lang="en-US"/>
              <a:t>An agent may never know for certain what state it’s in or where it will end up after a sequence of actions.</a:t>
            </a:r>
            <a:endParaRPr/>
          </a:p>
          <a:p>
            <a:pPr indent="0" lvl="0" marL="228600" rtl="0" algn="l">
              <a:lnSpc>
                <a:spcPct val="90000"/>
              </a:lnSpc>
              <a:spcBef>
                <a:spcPts val="0"/>
              </a:spcBef>
              <a:spcAft>
                <a:spcPts val="0"/>
              </a:spcAft>
              <a:buNone/>
            </a:pPr>
            <a:r>
              <a:t/>
            </a:r>
            <a:endParaRPr/>
          </a:p>
          <a:p>
            <a:pPr indent="-201930" lvl="0" marL="228600" rtl="0" algn="l">
              <a:lnSpc>
                <a:spcPct val="90000"/>
              </a:lnSpc>
              <a:spcBef>
                <a:spcPts val="1000"/>
              </a:spcBef>
              <a:spcAft>
                <a:spcPts val="0"/>
              </a:spcAft>
              <a:buClr>
                <a:schemeClr val="dk1"/>
              </a:buClr>
              <a:buSzPct val="100000"/>
              <a:buChar char="•"/>
            </a:pPr>
            <a:r>
              <a:rPr lang="en-US"/>
              <a:t>To act rationally under uncertainty we must be able to evaluate how likely are certain things. </a:t>
            </a:r>
            <a:endParaRPr/>
          </a:p>
          <a:p>
            <a:pPr indent="-201930" lvl="0" marL="228600" rtl="0" algn="l">
              <a:lnSpc>
                <a:spcPct val="90000"/>
              </a:lnSpc>
              <a:spcBef>
                <a:spcPts val="1000"/>
              </a:spcBef>
              <a:spcAft>
                <a:spcPts val="0"/>
              </a:spcAft>
              <a:buClr>
                <a:schemeClr val="dk1"/>
              </a:buClr>
              <a:buSzPct val="100000"/>
              <a:buChar char="•"/>
            </a:pPr>
            <a:r>
              <a:rPr lang="en-US"/>
              <a:t>With FOL a fact F is only useful if it is known to be true or false. </a:t>
            </a:r>
            <a:endParaRPr/>
          </a:p>
          <a:p>
            <a:pPr indent="-201930" lvl="0" marL="228600" rtl="0" algn="l">
              <a:lnSpc>
                <a:spcPct val="90000"/>
              </a:lnSpc>
              <a:spcBef>
                <a:spcPts val="1000"/>
              </a:spcBef>
              <a:spcAft>
                <a:spcPts val="0"/>
              </a:spcAft>
              <a:buClr>
                <a:schemeClr val="dk1"/>
              </a:buClr>
              <a:buSzPct val="100000"/>
              <a:buChar char="•"/>
            </a:pPr>
            <a:r>
              <a:rPr lang="en-US"/>
              <a:t>But we need to be able to evaluate how likely it is that F is true. </a:t>
            </a:r>
            <a:endParaRPr/>
          </a:p>
          <a:p>
            <a:pPr indent="-201930" lvl="0" marL="228600" rtl="0" algn="l">
              <a:lnSpc>
                <a:spcPct val="90000"/>
              </a:lnSpc>
              <a:spcBef>
                <a:spcPts val="1000"/>
              </a:spcBef>
              <a:spcAft>
                <a:spcPts val="0"/>
              </a:spcAft>
              <a:buClr>
                <a:schemeClr val="dk1"/>
              </a:buClr>
              <a:buSzPct val="100000"/>
              <a:buChar char="•"/>
            </a:pPr>
            <a:r>
              <a:rPr lang="en-US"/>
              <a:t>By weighing likelihoods of events (probabilities) we can develop mechanisms for acting rationally under uncertainty.</a:t>
            </a:r>
            <a:endParaRPr/>
          </a:p>
          <a:p>
            <a:pPr indent="-50800" lvl="0" marL="228600" rtl="0" algn="l">
              <a:lnSpc>
                <a:spcPct val="90000"/>
              </a:lnSpc>
              <a:spcBef>
                <a:spcPts val="1000"/>
              </a:spcBef>
              <a:spcAft>
                <a:spcPts val="0"/>
              </a:spcAft>
              <a:buClr>
                <a:schemeClr val="dk1"/>
              </a:buClr>
              <a:buSzPct val="100000"/>
              <a:buNone/>
            </a:pPr>
            <a:r>
              <a:t/>
            </a:r>
            <a:endParaRPr/>
          </a:p>
          <a:p>
            <a:pPr indent="0" lvl="0" marL="0" rtl="0" algn="l">
              <a:lnSpc>
                <a:spcPct val="90000"/>
              </a:lnSpc>
              <a:spcBef>
                <a:spcPts val="1000"/>
              </a:spcBef>
              <a:spcAft>
                <a:spcPts val="0"/>
              </a:spcAft>
              <a:buClr>
                <a:schemeClr val="dk1"/>
              </a:buClr>
              <a:buSzPct val="100000"/>
              <a:buNone/>
            </a:pPr>
            <a:r>
              <a:t/>
            </a:r>
            <a:endParaRPr/>
          </a:p>
        </p:txBody>
      </p:sp>
      <p:sp>
        <p:nvSpPr>
          <p:cNvPr id="131" name="Google Shape;131;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32" name="Google Shape;132;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33" name="Google Shape;133;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07" name="Shape 507"/>
        <p:cNvGrpSpPr/>
        <p:nvPr/>
      </p:nvGrpSpPr>
      <p:grpSpPr>
        <a:xfrm>
          <a:off x="0" y="0"/>
          <a:ext cx="0" cy="0"/>
          <a:chOff x="0" y="0"/>
          <a:chExt cx="0" cy="0"/>
        </a:xfrm>
      </p:grpSpPr>
      <p:sp>
        <p:nvSpPr>
          <p:cNvPr id="508" name="Google Shape;508;p40"/>
          <p:cNvSpPr txBox="1"/>
          <p:nvPr>
            <p:ph type="title"/>
          </p:nvPr>
        </p:nvSpPr>
        <p:spPr>
          <a:xfrm>
            <a:off x="838200" y="1027952"/>
            <a:ext cx="10725257" cy="689291"/>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Discrete vs Continuous Random Variables</a:t>
            </a:r>
            <a:endParaRPr b="1" sz="4400"/>
          </a:p>
        </p:txBody>
      </p:sp>
      <p:sp>
        <p:nvSpPr>
          <p:cNvPr id="509" name="Google Shape;509;p40"/>
          <p:cNvSpPr txBox="1"/>
          <p:nvPr/>
        </p:nvSpPr>
        <p:spPr>
          <a:xfrm>
            <a:off x="917244" y="1717243"/>
            <a:ext cx="8764905" cy="4243070"/>
          </a:xfrm>
          <a:prstGeom prst="rect">
            <a:avLst/>
          </a:prstGeom>
          <a:noFill/>
          <a:ln>
            <a:noFill/>
          </a:ln>
        </p:spPr>
        <p:txBody>
          <a:bodyPr anchorCtr="0" anchor="t" bIns="0" lIns="0" spcFirstLastPara="1" rIns="0" wrap="square" tIns="55225">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Discrete: can only take a countable number of values</a:t>
            </a:r>
            <a:endParaRPr sz="2800">
              <a:solidFill>
                <a:schemeClr val="dk1"/>
              </a:solidFill>
              <a:latin typeface="Calibri"/>
              <a:ea typeface="Calibri"/>
              <a:cs typeface="Calibri"/>
              <a:sym typeface="Calibri"/>
            </a:endParaRPr>
          </a:p>
          <a:p>
            <a:pPr indent="-228600" lvl="0" marL="241300" marR="0" rtl="0" algn="l">
              <a:lnSpc>
                <a:spcPct val="100000"/>
              </a:lnSpc>
              <a:spcBef>
                <a:spcPts val="34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Example: number of heads</a:t>
            </a:r>
            <a:endParaRPr sz="2800">
              <a:solidFill>
                <a:schemeClr val="dk1"/>
              </a:solidFill>
              <a:latin typeface="Calibri"/>
              <a:ea typeface="Calibri"/>
              <a:cs typeface="Calibri"/>
              <a:sym typeface="Calibri"/>
            </a:endParaRPr>
          </a:p>
          <a:p>
            <a:pPr indent="-228600" lvl="0" marL="241300" marR="0" rtl="0" algn="l">
              <a:lnSpc>
                <a:spcPct val="100000"/>
              </a:lnSpc>
              <a:spcBef>
                <a:spcPts val="31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Distribution defined by probability mass function (pmf)</a:t>
            </a:r>
            <a:endParaRPr sz="2800">
              <a:solidFill>
                <a:schemeClr val="dk1"/>
              </a:solidFill>
              <a:latin typeface="Calibri"/>
              <a:ea typeface="Calibri"/>
              <a:cs typeface="Calibri"/>
              <a:sym typeface="Calibri"/>
            </a:endParaRPr>
          </a:p>
          <a:p>
            <a:pPr indent="-228600" lvl="0" marL="241300" marR="0" rtl="0" algn="l">
              <a:lnSpc>
                <a:spcPct val="100000"/>
              </a:lnSpc>
              <a:spcBef>
                <a:spcPts val="34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Marginalization:</a:t>
            </a:r>
            <a:endParaRPr sz="2800">
              <a:solidFill>
                <a:schemeClr val="dk1"/>
              </a:solidFill>
              <a:latin typeface="Calibri"/>
              <a:ea typeface="Calibri"/>
              <a:cs typeface="Calibri"/>
              <a:sym typeface="Calibri"/>
            </a:endParaRPr>
          </a:p>
          <a:p>
            <a:pPr indent="0" lvl="0" marL="0" marR="0" rtl="0" algn="l">
              <a:lnSpc>
                <a:spcPct val="100000"/>
              </a:lnSpc>
              <a:spcBef>
                <a:spcPts val="40"/>
              </a:spcBef>
              <a:spcAft>
                <a:spcPts val="0"/>
              </a:spcAft>
              <a:buClr>
                <a:schemeClr val="dk1"/>
              </a:buClr>
              <a:buSzPts val="3250"/>
              <a:buFont typeface="Arial"/>
              <a:buNone/>
            </a:pPr>
            <a:r>
              <a:t/>
            </a:r>
            <a:endParaRPr sz="3250">
              <a:solidFill>
                <a:schemeClr val="dk1"/>
              </a:solidFill>
              <a:latin typeface="Calibri"/>
              <a:ea typeface="Calibri"/>
              <a:cs typeface="Calibri"/>
              <a:sym typeface="Calibri"/>
            </a:endParaRPr>
          </a:p>
          <a:p>
            <a:pPr indent="-228600" lvl="0" marL="241300" marR="0" rtl="0" algn="l">
              <a:lnSpc>
                <a:spcPct val="100000"/>
              </a:lnSpc>
              <a:spcBef>
                <a:spcPts val="5"/>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Continuous:	can take infinitely many values (real numbers)</a:t>
            </a:r>
            <a:endParaRPr sz="2800">
              <a:solidFill>
                <a:schemeClr val="dk1"/>
              </a:solidFill>
              <a:latin typeface="Calibri"/>
              <a:ea typeface="Calibri"/>
              <a:cs typeface="Calibri"/>
              <a:sym typeface="Calibri"/>
            </a:endParaRPr>
          </a:p>
          <a:p>
            <a:pPr indent="-228600" lvl="0" marL="241300" marR="0" rtl="0" algn="l">
              <a:lnSpc>
                <a:spcPct val="100000"/>
              </a:lnSpc>
              <a:spcBef>
                <a:spcPts val="335"/>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Example: time taken to accomplish task</a:t>
            </a:r>
            <a:endParaRPr sz="2800">
              <a:solidFill>
                <a:schemeClr val="dk1"/>
              </a:solidFill>
              <a:latin typeface="Calibri"/>
              <a:ea typeface="Calibri"/>
              <a:cs typeface="Calibri"/>
              <a:sym typeface="Calibri"/>
            </a:endParaRPr>
          </a:p>
          <a:p>
            <a:pPr indent="-228600" lvl="0" marL="241300" marR="0" rtl="0" algn="l">
              <a:lnSpc>
                <a:spcPct val="100000"/>
              </a:lnSpc>
              <a:spcBef>
                <a:spcPts val="34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Distribution defined by probability density function (pdf)</a:t>
            </a:r>
            <a:endParaRPr sz="2800">
              <a:solidFill>
                <a:schemeClr val="dk1"/>
              </a:solidFill>
              <a:latin typeface="Calibri"/>
              <a:ea typeface="Calibri"/>
              <a:cs typeface="Calibri"/>
              <a:sym typeface="Calibri"/>
            </a:endParaRPr>
          </a:p>
          <a:p>
            <a:pPr indent="-228600" lvl="0" marL="241300" marR="0" rtl="0" algn="l">
              <a:lnSpc>
                <a:spcPct val="100000"/>
              </a:lnSpc>
              <a:spcBef>
                <a:spcPts val="315"/>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Marginalization:</a:t>
            </a:r>
            <a:endParaRPr sz="2800">
              <a:solidFill>
                <a:schemeClr val="dk1"/>
              </a:solidFill>
              <a:latin typeface="Calibri"/>
              <a:ea typeface="Calibri"/>
              <a:cs typeface="Calibri"/>
              <a:sym typeface="Calibri"/>
            </a:endParaRPr>
          </a:p>
        </p:txBody>
      </p:sp>
      <p:pic>
        <p:nvPicPr>
          <p:cNvPr id="510" name="Google Shape;510;p40"/>
          <p:cNvPicPr preferRelativeResize="0"/>
          <p:nvPr/>
        </p:nvPicPr>
        <p:blipFill rotWithShape="1">
          <a:blip r:embed="rId3">
            <a:alphaModFix/>
          </a:blip>
          <a:srcRect b="0" l="0" r="0" t="0"/>
          <a:stretch/>
        </p:blipFill>
        <p:spPr>
          <a:xfrm>
            <a:off x="3709415" y="3096767"/>
            <a:ext cx="2996184" cy="905255"/>
          </a:xfrm>
          <a:prstGeom prst="rect">
            <a:avLst/>
          </a:prstGeom>
          <a:noFill/>
          <a:ln>
            <a:noFill/>
          </a:ln>
        </p:spPr>
      </p:pic>
      <p:pic>
        <p:nvPicPr>
          <p:cNvPr id="511" name="Google Shape;511;p40"/>
          <p:cNvPicPr preferRelativeResize="0"/>
          <p:nvPr/>
        </p:nvPicPr>
        <p:blipFill rotWithShape="1">
          <a:blip r:embed="rId4">
            <a:alphaModFix/>
          </a:blip>
          <a:srcRect b="0" l="0" r="0" t="0"/>
          <a:stretch/>
        </p:blipFill>
        <p:spPr>
          <a:xfrm>
            <a:off x="3738696" y="5873429"/>
            <a:ext cx="3088822" cy="780022"/>
          </a:xfrm>
          <a:prstGeom prst="rect">
            <a:avLst/>
          </a:prstGeom>
          <a:noFill/>
          <a:ln>
            <a:noFill/>
          </a:ln>
        </p:spPr>
      </p:pic>
      <p:sp>
        <p:nvSpPr>
          <p:cNvPr id="512" name="Google Shape;51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13" name="Google Shape;51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14" name="Google Shape;51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8" name="Shape 518"/>
        <p:cNvGrpSpPr/>
        <p:nvPr/>
      </p:nvGrpSpPr>
      <p:grpSpPr>
        <a:xfrm>
          <a:off x="0" y="0"/>
          <a:ext cx="0" cy="0"/>
          <a:chOff x="0" y="0"/>
          <a:chExt cx="0" cy="0"/>
        </a:xfrm>
      </p:grpSpPr>
      <p:sp>
        <p:nvSpPr>
          <p:cNvPr id="519" name="Google Shape;519;p41"/>
          <p:cNvSpPr txBox="1"/>
          <p:nvPr>
            <p:ph type="title"/>
          </p:nvPr>
        </p:nvSpPr>
        <p:spPr>
          <a:xfrm>
            <a:off x="917244" y="616122"/>
            <a:ext cx="10169346" cy="689291"/>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Probability Distribution Statistics</a:t>
            </a:r>
            <a:endParaRPr b="1" sz="4400"/>
          </a:p>
        </p:txBody>
      </p:sp>
      <p:sp>
        <p:nvSpPr>
          <p:cNvPr id="520" name="Google Shape;520;p41"/>
          <p:cNvSpPr txBox="1"/>
          <p:nvPr/>
        </p:nvSpPr>
        <p:spPr>
          <a:xfrm>
            <a:off x="917244" y="1792605"/>
            <a:ext cx="4906645" cy="453390"/>
          </a:xfrm>
          <a:prstGeom prst="rect">
            <a:avLst/>
          </a:prstGeom>
          <a:noFill/>
          <a:ln>
            <a:noFill/>
          </a:ln>
        </p:spPr>
        <p:txBody>
          <a:bodyPr anchorCtr="0" anchor="t" bIns="0" lIns="0" spcFirstLastPara="1" rIns="0" wrap="square" tIns="13325">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Mean: E[x] = μ = first moment	=</a:t>
            </a:r>
            <a:endParaRPr sz="2800">
              <a:solidFill>
                <a:schemeClr val="dk1"/>
              </a:solidFill>
              <a:latin typeface="Calibri"/>
              <a:ea typeface="Calibri"/>
              <a:cs typeface="Calibri"/>
              <a:sym typeface="Calibri"/>
            </a:endParaRPr>
          </a:p>
        </p:txBody>
      </p:sp>
      <p:sp>
        <p:nvSpPr>
          <p:cNvPr id="521" name="Google Shape;521;p41"/>
          <p:cNvSpPr txBox="1"/>
          <p:nvPr/>
        </p:nvSpPr>
        <p:spPr>
          <a:xfrm>
            <a:off x="917244" y="3326079"/>
            <a:ext cx="2806065" cy="454025"/>
          </a:xfrm>
          <a:prstGeom prst="rect">
            <a:avLst/>
          </a:prstGeom>
          <a:noFill/>
          <a:ln>
            <a:noFill/>
          </a:ln>
        </p:spPr>
        <p:txBody>
          <a:bodyPr anchorCtr="0" anchor="t" bIns="0" lIns="0" spcFirstLastPara="1" rIns="0" wrap="square" tIns="13950">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Variance: Var(X) =</a:t>
            </a:r>
            <a:endParaRPr sz="2800">
              <a:solidFill>
                <a:schemeClr val="dk1"/>
              </a:solidFill>
              <a:latin typeface="Calibri"/>
              <a:ea typeface="Calibri"/>
              <a:cs typeface="Calibri"/>
              <a:sym typeface="Calibri"/>
            </a:endParaRPr>
          </a:p>
        </p:txBody>
      </p:sp>
      <p:sp>
        <p:nvSpPr>
          <p:cNvPr id="522" name="Google Shape;522;p41"/>
          <p:cNvSpPr txBox="1"/>
          <p:nvPr/>
        </p:nvSpPr>
        <p:spPr>
          <a:xfrm>
            <a:off x="917244" y="5884570"/>
            <a:ext cx="2363470" cy="454025"/>
          </a:xfrm>
          <a:prstGeom prst="rect">
            <a:avLst/>
          </a:prstGeom>
          <a:noFill/>
          <a:ln>
            <a:noFill/>
          </a:ln>
        </p:spPr>
        <p:txBody>
          <a:bodyPr anchorCtr="0" anchor="t" bIns="0" lIns="0" spcFirstLastPara="1" rIns="0" wrap="square" tIns="13950">
            <a:spAutoFit/>
          </a:bodyPr>
          <a:lstStyle/>
          <a:p>
            <a:pPr indent="-228600" lvl="0" marL="241300" marR="0" rtl="0" algn="l">
              <a:lnSpc>
                <a:spcPct val="10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Nth moment =</a:t>
            </a:r>
            <a:endParaRPr sz="2800">
              <a:solidFill>
                <a:schemeClr val="dk1"/>
              </a:solidFill>
              <a:latin typeface="Calibri"/>
              <a:ea typeface="Calibri"/>
              <a:cs typeface="Calibri"/>
              <a:sym typeface="Calibri"/>
            </a:endParaRPr>
          </a:p>
        </p:txBody>
      </p:sp>
      <p:grpSp>
        <p:nvGrpSpPr>
          <p:cNvPr id="523" name="Google Shape;523;p41"/>
          <p:cNvGrpSpPr/>
          <p:nvPr/>
        </p:nvGrpSpPr>
        <p:grpSpPr>
          <a:xfrm>
            <a:off x="5791200" y="1691639"/>
            <a:ext cx="1728216" cy="1716023"/>
            <a:chOff x="5791200" y="1691639"/>
            <a:chExt cx="1728216" cy="1716023"/>
          </a:xfrm>
        </p:grpSpPr>
        <p:pic>
          <p:nvPicPr>
            <p:cNvPr id="524" name="Google Shape;524;p41"/>
            <p:cNvPicPr preferRelativeResize="0"/>
            <p:nvPr/>
          </p:nvPicPr>
          <p:blipFill rotWithShape="1">
            <a:blip r:embed="rId3">
              <a:alphaModFix/>
            </a:blip>
            <a:srcRect b="0" l="0" r="0" t="0"/>
            <a:stretch/>
          </p:blipFill>
          <p:spPr>
            <a:xfrm>
              <a:off x="5791200" y="1691639"/>
              <a:ext cx="1728216" cy="771143"/>
            </a:xfrm>
            <a:prstGeom prst="rect">
              <a:avLst/>
            </a:prstGeom>
            <a:noFill/>
            <a:ln>
              <a:noFill/>
            </a:ln>
          </p:spPr>
        </p:pic>
        <p:pic>
          <p:nvPicPr>
            <p:cNvPr id="525" name="Google Shape;525;p41"/>
            <p:cNvPicPr preferRelativeResize="0"/>
            <p:nvPr/>
          </p:nvPicPr>
          <p:blipFill rotWithShape="1">
            <a:blip r:embed="rId4">
              <a:alphaModFix/>
            </a:blip>
            <a:srcRect b="0" l="0" r="0" t="0"/>
            <a:stretch/>
          </p:blipFill>
          <p:spPr>
            <a:xfrm>
              <a:off x="5882639" y="2444495"/>
              <a:ext cx="1018032" cy="963167"/>
            </a:xfrm>
            <a:prstGeom prst="rect">
              <a:avLst/>
            </a:prstGeom>
            <a:noFill/>
            <a:ln>
              <a:noFill/>
            </a:ln>
          </p:spPr>
        </p:pic>
      </p:grpSp>
      <p:sp>
        <p:nvSpPr>
          <p:cNvPr id="526" name="Google Shape;526;p41"/>
          <p:cNvSpPr txBox="1"/>
          <p:nvPr/>
        </p:nvSpPr>
        <p:spPr>
          <a:xfrm>
            <a:off x="7747761" y="1910588"/>
            <a:ext cx="363664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chemeClr val="dk1"/>
                </a:solidFill>
                <a:latin typeface="Calibri"/>
                <a:ea typeface="Calibri"/>
                <a:cs typeface="Calibri"/>
                <a:sym typeface="Calibri"/>
              </a:rPr>
              <a:t>Univariate continuous random variable</a:t>
            </a:r>
            <a:endParaRPr sz="1800">
              <a:solidFill>
                <a:schemeClr val="dk1"/>
              </a:solidFill>
              <a:latin typeface="Calibri"/>
              <a:ea typeface="Calibri"/>
              <a:cs typeface="Calibri"/>
              <a:sym typeface="Calibri"/>
            </a:endParaRPr>
          </a:p>
        </p:txBody>
      </p:sp>
      <p:pic>
        <p:nvPicPr>
          <p:cNvPr id="527" name="Google Shape;527;p41"/>
          <p:cNvPicPr preferRelativeResize="0"/>
          <p:nvPr/>
        </p:nvPicPr>
        <p:blipFill rotWithShape="1">
          <a:blip r:embed="rId5">
            <a:alphaModFix/>
          </a:blip>
          <a:srcRect b="0" l="0" r="0" t="0"/>
          <a:stretch/>
        </p:blipFill>
        <p:spPr>
          <a:xfrm>
            <a:off x="3819726" y="3402530"/>
            <a:ext cx="1469348" cy="346910"/>
          </a:xfrm>
          <a:prstGeom prst="rect">
            <a:avLst/>
          </a:prstGeom>
          <a:noFill/>
          <a:ln>
            <a:noFill/>
          </a:ln>
        </p:spPr>
      </p:pic>
      <p:pic>
        <p:nvPicPr>
          <p:cNvPr id="528" name="Google Shape;528;p41"/>
          <p:cNvPicPr preferRelativeResize="0"/>
          <p:nvPr/>
        </p:nvPicPr>
        <p:blipFill rotWithShape="1">
          <a:blip r:embed="rId6">
            <a:alphaModFix/>
          </a:blip>
          <a:srcRect b="0" l="0" r="0" t="0"/>
          <a:stretch/>
        </p:blipFill>
        <p:spPr>
          <a:xfrm>
            <a:off x="3578816" y="3869653"/>
            <a:ext cx="3718216" cy="1481618"/>
          </a:xfrm>
          <a:prstGeom prst="rect">
            <a:avLst/>
          </a:prstGeom>
          <a:noFill/>
          <a:ln>
            <a:noFill/>
          </a:ln>
        </p:spPr>
      </p:pic>
      <p:pic>
        <p:nvPicPr>
          <p:cNvPr id="529" name="Google Shape;529;p41"/>
          <p:cNvPicPr preferRelativeResize="0"/>
          <p:nvPr/>
        </p:nvPicPr>
        <p:blipFill rotWithShape="1">
          <a:blip r:embed="rId7">
            <a:alphaModFix/>
          </a:blip>
          <a:srcRect b="0" l="0" r="0" t="0"/>
          <a:stretch/>
        </p:blipFill>
        <p:spPr>
          <a:xfrm>
            <a:off x="3592285" y="5945123"/>
            <a:ext cx="3064546" cy="703326"/>
          </a:xfrm>
          <a:prstGeom prst="rect">
            <a:avLst/>
          </a:prstGeom>
          <a:noFill/>
          <a:ln>
            <a:noFill/>
          </a:ln>
        </p:spPr>
      </p:pic>
      <p:sp>
        <p:nvSpPr>
          <p:cNvPr id="530" name="Google Shape;530;p41"/>
          <p:cNvSpPr txBox="1"/>
          <p:nvPr/>
        </p:nvSpPr>
        <p:spPr>
          <a:xfrm>
            <a:off x="7747761" y="2760675"/>
            <a:ext cx="3338829"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chemeClr val="dk1"/>
                </a:solidFill>
                <a:latin typeface="Calibri"/>
                <a:ea typeface="Calibri"/>
                <a:cs typeface="Calibri"/>
                <a:sym typeface="Calibri"/>
              </a:rPr>
              <a:t>Univariate discrete random variable</a:t>
            </a:r>
            <a:endParaRPr sz="1800">
              <a:solidFill>
                <a:schemeClr val="dk1"/>
              </a:solidFill>
              <a:latin typeface="Calibri"/>
              <a:ea typeface="Calibri"/>
              <a:cs typeface="Calibri"/>
              <a:sym typeface="Calibri"/>
            </a:endParaRPr>
          </a:p>
        </p:txBody>
      </p:sp>
      <p:sp>
        <p:nvSpPr>
          <p:cNvPr id="531" name="Google Shape;531;p41"/>
          <p:cNvSpPr txBox="1"/>
          <p:nvPr/>
        </p:nvSpPr>
        <p:spPr>
          <a:xfrm>
            <a:off x="5662421" y="2707004"/>
            <a:ext cx="177800" cy="3911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
        <p:nvSpPr>
          <p:cNvPr id="532" name="Google Shape;532;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33" name="Google Shape;533;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34" name="Google Shape;534;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42"/>
          <p:cNvSpPr txBox="1"/>
          <p:nvPr>
            <p:ph type="title"/>
          </p:nvPr>
        </p:nvSpPr>
        <p:spPr>
          <a:xfrm>
            <a:off x="838200" y="365125"/>
            <a:ext cx="113538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Times New Roman"/>
              <a:buNone/>
            </a:pPr>
            <a:r>
              <a:rPr b="1" lang="en-US" sz="4000"/>
              <a:t>Representing Knowledge in an Uncertain Domain</a:t>
            </a:r>
            <a:endParaRPr/>
          </a:p>
        </p:txBody>
      </p:sp>
      <p:sp>
        <p:nvSpPr>
          <p:cNvPr id="540" name="Google Shape;540;p4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We have learned knowledge representation using first-order logic and propositional logic with certainty, which means we were sure about the predicates. With this knowledge representation, we might write A→B, which means if A is true then B is true, </a:t>
            </a:r>
            <a:endParaRPr/>
          </a:p>
          <a:p>
            <a:pPr indent="-228600" lvl="0" marL="228600" rtl="0" algn="just">
              <a:lnSpc>
                <a:spcPct val="90000"/>
              </a:lnSpc>
              <a:spcBef>
                <a:spcPts val="1000"/>
              </a:spcBef>
              <a:spcAft>
                <a:spcPts val="0"/>
              </a:spcAft>
              <a:buClr>
                <a:schemeClr val="dk1"/>
              </a:buClr>
              <a:buSzPts val="2800"/>
              <a:buChar char="•"/>
            </a:pPr>
            <a:r>
              <a:rPr lang="en-US"/>
              <a:t>Consider a situation where we are not sure about whether A is true or not then we cannot express this statement, this situation is called uncertainty.</a:t>
            </a:r>
            <a:endParaRPr/>
          </a:p>
          <a:p>
            <a:pPr indent="-228600" lvl="0" marL="228600" rtl="0" algn="just">
              <a:lnSpc>
                <a:spcPct val="90000"/>
              </a:lnSpc>
              <a:spcBef>
                <a:spcPts val="1000"/>
              </a:spcBef>
              <a:spcAft>
                <a:spcPts val="0"/>
              </a:spcAft>
              <a:buClr>
                <a:schemeClr val="dk1"/>
              </a:buClr>
              <a:buSzPts val="2800"/>
              <a:buChar char="•"/>
            </a:pPr>
            <a:r>
              <a:rPr lang="en-US"/>
              <a:t>So to represent uncertain knowledge, where we are not sure about the predicates, we need uncertain reasoning or probabilistic reasoning.</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541" name="Google Shape;541;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42" name="Google Shape;542;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43" name="Google Shape;543;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Causes of uncertainty:</a:t>
            </a:r>
            <a:endParaRPr/>
          </a:p>
        </p:txBody>
      </p:sp>
      <p:sp>
        <p:nvSpPr>
          <p:cNvPr id="549" name="Google Shape;549;p4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Following are some leading causes of uncertainty to occur in the real world.</a:t>
            </a:r>
            <a:endParaRPr/>
          </a:p>
          <a:p>
            <a:pPr indent="-228600" lvl="1" marL="685800" rtl="0" algn="l">
              <a:lnSpc>
                <a:spcPct val="90000"/>
              </a:lnSpc>
              <a:spcBef>
                <a:spcPts val="500"/>
              </a:spcBef>
              <a:spcAft>
                <a:spcPts val="0"/>
              </a:spcAft>
              <a:buClr>
                <a:schemeClr val="dk1"/>
              </a:buClr>
              <a:buSzPts val="2400"/>
              <a:buChar char="•"/>
            </a:pPr>
            <a:r>
              <a:rPr lang="en-US"/>
              <a:t>Information occurred from unreliable sources.</a:t>
            </a:r>
            <a:endParaRPr/>
          </a:p>
          <a:p>
            <a:pPr indent="-228600" lvl="1" marL="685800" rtl="0" algn="l">
              <a:lnSpc>
                <a:spcPct val="90000"/>
              </a:lnSpc>
              <a:spcBef>
                <a:spcPts val="500"/>
              </a:spcBef>
              <a:spcAft>
                <a:spcPts val="0"/>
              </a:spcAft>
              <a:buClr>
                <a:schemeClr val="dk1"/>
              </a:buClr>
              <a:buSzPts val="2400"/>
              <a:buChar char="•"/>
            </a:pPr>
            <a:r>
              <a:rPr lang="en-US"/>
              <a:t>Experimental Errors</a:t>
            </a:r>
            <a:endParaRPr/>
          </a:p>
          <a:p>
            <a:pPr indent="-228600" lvl="1" marL="685800" rtl="0" algn="l">
              <a:lnSpc>
                <a:spcPct val="90000"/>
              </a:lnSpc>
              <a:spcBef>
                <a:spcPts val="500"/>
              </a:spcBef>
              <a:spcAft>
                <a:spcPts val="0"/>
              </a:spcAft>
              <a:buClr>
                <a:schemeClr val="dk1"/>
              </a:buClr>
              <a:buSzPts val="2400"/>
              <a:buChar char="•"/>
            </a:pPr>
            <a:r>
              <a:rPr lang="en-US"/>
              <a:t>Equipment fault</a:t>
            </a:r>
            <a:endParaRPr/>
          </a:p>
          <a:p>
            <a:pPr indent="-228600" lvl="1" marL="685800" rtl="0" algn="l">
              <a:lnSpc>
                <a:spcPct val="90000"/>
              </a:lnSpc>
              <a:spcBef>
                <a:spcPts val="500"/>
              </a:spcBef>
              <a:spcAft>
                <a:spcPts val="0"/>
              </a:spcAft>
              <a:buClr>
                <a:schemeClr val="dk1"/>
              </a:buClr>
              <a:buSzPts val="2400"/>
              <a:buChar char="•"/>
            </a:pPr>
            <a:r>
              <a:rPr lang="en-US"/>
              <a:t>Temperature variation</a:t>
            </a:r>
            <a:endParaRPr/>
          </a:p>
          <a:p>
            <a:pPr indent="-228600" lvl="1" marL="685800" rtl="0" algn="l">
              <a:lnSpc>
                <a:spcPct val="90000"/>
              </a:lnSpc>
              <a:spcBef>
                <a:spcPts val="500"/>
              </a:spcBef>
              <a:spcAft>
                <a:spcPts val="0"/>
              </a:spcAft>
              <a:buClr>
                <a:schemeClr val="dk1"/>
              </a:buClr>
              <a:buSzPts val="2400"/>
              <a:buChar char="•"/>
            </a:pPr>
            <a:r>
              <a:rPr lang="en-US"/>
              <a:t>Climate change.</a:t>
            </a:r>
            <a:endParaRPr/>
          </a:p>
          <a:p>
            <a:pPr indent="-50800" lvl="0" marL="228600" rtl="0" algn="l">
              <a:lnSpc>
                <a:spcPct val="90000"/>
              </a:lnSpc>
              <a:spcBef>
                <a:spcPts val="1000"/>
              </a:spcBef>
              <a:spcAft>
                <a:spcPts val="0"/>
              </a:spcAft>
              <a:buClr>
                <a:schemeClr val="dk1"/>
              </a:buClr>
              <a:buSzPts val="2800"/>
              <a:buNone/>
            </a:pPr>
            <a:r>
              <a:t/>
            </a:r>
            <a:endParaRPr/>
          </a:p>
        </p:txBody>
      </p:sp>
      <p:sp>
        <p:nvSpPr>
          <p:cNvPr id="550" name="Google Shape;550;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51" name="Google Shape;551;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52" name="Google Shape;552;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Probabilistic reasoning:</a:t>
            </a:r>
            <a:endParaRPr/>
          </a:p>
        </p:txBody>
      </p:sp>
      <p:sp>
        <p:nvSpPr>
          <p:cNvPr id="558" name="Google Shape;558;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just">
              <a:lnSpc>
                <a:spcPct val="90000"/>
              </a:lnSpc>
              <a:spcBef>
                <a:spcPts val="0"/>
              </a:spcBef>
              <a:spcAft>
                <a:spcPts val="0"/>
              </a:spcAft>
              <a:buClr>
                <a:schemeClr val="dk1"/>
              </a:buClr>
              <a:buSzPct val="100000"/>
              <a:buChar char="•"/>
            </a:pPr>
            <a:r>
              <a:rPr lang="en-US"/>
              <a:t>Probabilistic reasoning is a way of knowledge representation where we apply the concept of probability to indicate the uncertainty in knowledge. </a:t>
            </a:r>
            <a:endParaRPr/>
          </a:p>
          <a:p>
            <a:pPr indent="-228600" lvl="0" marL="228600" rtl="0" algn="just">
              <a:lnSpc>
                <a:spcPct val="90000"/>
              </a:lnSpc>
              <a:spcBef>
                <a:spcPts val="1000"/>
              </a:spcBef>
              <a:spcAft>
                <a:spcPts val="0"/>
              </a:spcAft>
              <a:buClr>
                <a:schemeClr val="dk1"/>
              </a:buClr>
              <a:buSzPct val="100000"/>
              <a:buChar char="•"/>
            </a:pPr>
            <a:r>
              <a:rPr lang="en-US"/>
              <a:t>In probabilistic reasoning, we combine probability theory with logic to handle the uncertainty.</a:t>
            </a:r>
            <a:endParaRPr/>
          </a:p>
          <a:p>
            <a:pPr indent="-228600" lvl="0" marL="228600" rtl="0" algn="just">
              <a:lnSpc>
                <a:spcPct val="90000"/>
              </a:lnSpc>
              <a:spcBef>
                <a:spcPts val="1000"/>
              </a:spcBef>
              <a:spcAft>
                <a:spcPts val="0"/>
              </a:spcAft>
              <a:buClr>
                <a:schemeClr val="dk1"/>
              </a:buClr>
              <a:buSzPct val="100000"/>
              <a:buChar char="•"/>
            </a:pPr>
            <a:r>
              <a:rPr lang="en-US"/>
              <a:t>We use probability in probabilistic reasoning because it provides a way to handle the uncertainty that is the result of someone's laziness and ignorance. </a:t>
            </a:r>
            <a:endParaRPr/>
          </a:p>
          <a:p>
            <a:pPr indent="-228600" lvl="0" marL="228600" rtl="0" algn="just">
              <a:lnSpc>
                <a:spcPct val="90000"/>
              </a:lnSpc>
              <a:spcBef>
                <a:spcPts val="1000"/>
              </a:spcBef>
              <a:spcAft>
                <a:spcPts val="0"/>
              </a:spcAft>
              <a:buClr>
                <a:schemeClr val="dk1"/>
              </a:buClr>
              <a:buSzPct val="100000"/>
              <a:buChar char="•"/>
            </a:pPr>
            <a:r>
              <a:rPr lang="en-US"/>
              <a:t>In the real world, there are lots of scenarios, where the certainty of something is not confirmed, such as "It will rain today," "behavior of someone for some situations," "A match between two teams or two players." These are probable sentences for which we can assume that it will happen but not sure about it, so here we use probabilistic reasoning.</a:t>
            </a:r>
            <a:endParaRPr/>
          </a:p>
        </p:txBody>
      </p:sp>
      <p:sp>
        <p:nvSpPr>
          <p:cNvPr id="559" name="Google Shape;559;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60" name="Google Shape;560;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61" name="Google Shape;561;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Need of probabilistic reasoning in AI:</a:t>
            </a:r>
            <a:endParaRPr/>
          </a:p>
        </p:txBody>
      </p:sp>
      <p:sp>
        <p:nvSpPr>
          <p:cNvPr id="567" name="Google Shape;567;p4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When there are unpredictable outcomes.</a:t>
            </a:r>
            <a:endParaRPr/>
          </a:p>
          <a:p>
            <a:pPr indent="-228600" lvl="0" marL="228600" rtl="0" algn="l">
              <a:lnSpc>
                <a:spcPct val="90000"/>
              </a:lnSpc>
              <a:spcBef>
                <a:spcPts val="1000"/>
              </a:spcBef>
              <a:spcAft>
                <a:spcPts val="0"/>
              </a:spcAft>
              <a:buClr>
                <a:schemeClr val="dk1"/>
              </a:buClr>
              <a:buSzPts val="2800"/>
              <a:buChar char="•"/>
            </a:pPr>
            <a:r>
              <a:rPr lang="en-US"/>
              <a:t>When specifications or possibilities of predicates becomes too large to handle.</a:t>
            </a:r>
            <a:endParaRPr/>
          </a:p>
          <a:p>
            <a:pPr indent="-228600" lvl="0" marL="228600" rtl="0" algn="l">
              <a:lnSpc>
                <a:spcPct val="90000"/>
              </a:lnSpc>
              <a:spcBef>
                <a:spcPts val="1000"/>
              </a:spcBef>
              <a:spcAft>
                <a:spcPts val="0"/>
              </a:spcAft>
              <a:buClr>
                <a:schemeClr val="dk1"/>
              </a:buClr>
              <a:buSzPts val="2800"/>
              <a:buChar char="•"/>
            </a:pPr>
            <a:r>
              <a:rPr lang="en-US"/>
              <a:t>When an unknown error occurs during an experiment.</a:t>
            </a:r>
            <a:endParaRPr/>
          </a:p>
          <a:p>
            <a:pPr indent="0" lvl="0" marL="0" rtl="0" algn="l">
              <a:lnSpc>
                <a:spcPct val="90000"/>
              </a:lnSpc>
              <a:spcBef>
                <a:spcPts val="1000"/>
              </a:spcBef>
              <a:spcAft>
                <a:spcPts val="0"/>
              </a:spcAft>
              <a:buClr>
                <a:schemeClr val="dk1"/>
              </a:buClr>
              <a:buSzPts val="2800"/>
              <a:buNone/>
            </a:pPr>
            <a:r>
              <a:rPr lang="en-US"/>
              <a:t>In </a:t>
            </a:r>
            <a:r>
              <a:rPr b="1" lang="en-US"/>
              <a:t>probabilistic reasoning</a:t>
            </a:r>
            <a:r>
              <a:rPr lang="en-US"/>
              <a:t>, there are two ways to solve problems with uncertain knowledge:</a:t>
            </a:r>
            <a:endParaRPr/>
          </a:p>
          <a:p>
            <a:pPr indent="-228600" lvl="1" marL="685800" rtl="0" algn="l">
              <a:lnSpc>
                <a:spcPct val="90000"/>
              </a:lnSpc>
              <a:spcBef>
                <a:spcPts val="500"/>
              </a:spcBef>
              <a:spcAft>
                <a:spcPts val="0"/>
              </a:spcAft>
              <a:buClr>
                <a:schemeClr val="dk1"/>
              </a:buClr>
              <a:buSzPts val="2400"/>
              <a:buChar char="•"/>
            </a:pPr>
            <a:r>
              <a:rPr b="1" lang="en-US"/>
              <a:t>Bayes' rule</a:t>
            </a:r>
            <a:endParaRPr/>
          </a:p>
          <a:p>
            <a:pPr indent="-228600" lvl="1" marL="685800" rtl="0" algn="l">
              <a:lnSpc>
                <a:spcPct val="90000"/>
              </a:lnSpc>
              <a:spcBef>
                <a:spcPts val="500"/>
              </a:spcBef>
              <a:spcAft>
                <a:spcPts val="0"/>
              </a:spcAft>
              <a:buClr>
                <a:schemeClr val="dk1"/>
              </a:buClr>
              <a:buSzPts val="2400"/>
              <a:buChar char="•"/>
            </a:pPr>
            <a:r>
              <a:rPr b="1" lang="en-US"/>
              <a:t>Bayesian Statistics</a:t>
            </a:r>
            <a:endParaRPr/>
          </a:p>
          <a:p>
            <a:pPr indent="0" lvl="0" marL="0" rtl="0" algn="l">
              <a:lnSpc>
                <a:spcPct val="90000"/>
              </a:lnSpc>
              <a:spcBef>
                <a:spcPts val="1000"/>
              </a:spcBef>
              <a:spcAft>
                <a:spcPts val="0"/>
              </a:spcAft>
              <a:buClr>
                <a:schemeClr val="dk1"/>
              </a:buClr>
              <a:buSzPts val="2800"/>
              <a:buNone/>
            </a:pPr>
            <a:r>
              <a:t/>
            </a:r>
            <a:endParaRPr/>
          </a:p>
        </p:txBody>
      </p:sp>
      <p:sp>
        <p:nvSpPr>
          <p:cNvPr id="568" name="Google Shape;568;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69" name="Google Shape;569;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70" name="Google Shape;570;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Introduction to Bayesian Network:</a:t>
            </a:r>
            <a:endParaRPr/>
          </a:p>
        </p:txBody>
      </p:sp>
      <p:sp>
        <p:nvSpPr>
          <p:cNvPr id="576" name="Google Shape;576;p4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A method to represent dependencies among variables and specify more concisely any full joint probability distribution is another data structure, called Bayesian network.</a:t>
            </a:r>
            <a:endParaRPr/>
          </a:p>
          <a:p>
            <a:pPr indent="-228600" lvl="0" marL="228600" rtl="0" algn="just">
              <a:lnSpc>
                <a:spcPct val="90000"/>
              </a:lnSpc>
              <a:spcBef>
                <a:spcPts val="1000"/>
              </a:spcBef>
              <a:spcAft>
                <a:spcPts val="0"/>
              </a:spcAft>
              <a:buClr>
                <a:schemeClr val="dk1"/>
              </a:buClr>
              <a:buSzPts val="2800"/>
              <a:buChar char="•"/>
            </a:pPr>
            <a:r>
              <a:rPr lang="en-US"/>
              <a:t>This is another method of reducing the complexity of certainty factors. It is a directed graph in which each node is annotated with quantitative probability information.</a:t>
            </a:r>
            <a:endParaRPr/>
          </a:p>
        </p:txBody>
      </p:sp>
      <p:sp>
        <p:nvSpPr>
          <p:cNvPr id="577" name="Google Shape;577;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78" name="Google Shape;578;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79" name="Google Shape;579;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Bayesian network</a:t>
            </a:r>
            <a:endParaRPr/>
          </a:p>
        </p:txBody>
      </p:sp>
      <p:sp>
        <p:nvSpPr>
          <p:cNvPr id="585" name="Google Shape;585;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A Bayesian network is a directed graph in which each node is annotated with quantitative probability information. The full specification is as follows: </a:t>
            </a:r>
            <a:endParaRPr/>
          </a:p>
          <a:p>
            <a:pPr indent="-228600" lvl="0" marL="228600" rtl="0" algn="l">
              <a:lnSpc>
                <a:spcPct val="90000"/>
              </a:lnSpc>
              <a:spcBef>
                <a:spcPts val="1000"/>
              </a:spcBef>
              <a:spcAft>
                <a:spcPts val="0"/>
              </a:spcAft>
              <a:buClr>
                <a:schemeClr val="dk1"/>
              </a:buClr>
              <a:buSzPts val="2800"/>
              <a:buChar char="•"/>
            </a:pPr>
            <a:r>
              <a:rPr lang="en-US"/>
              <a:t> Each node corresponds to a random variable, which may be discrete or continuous. </a:t>
            </a:r>
            <a:endParaRPr/>
          </a:p>
          <a:p>
            <a:pPr indent="-228600" lvl="0" marL="228600" rtl="0" algn="l">
              <a:lnSpc>
                <a:spcPct val="90000"/>
              </a:lnSpc>
              <a:spcBef>
                <a:spcPts val="1000"/>
              </a:spcBef>
              <a:spcAft>
                <a:spcPts val="0"/>
              </a:spcAft>
              <a:buClr>
                <a:schemeClr val="dk1"/>
              </a:buClr>
              <a:buSzPts val="2800"/>
              <a:buChar char="•"/>
            </a:pPr>
            <a:r>
              <a:rPr lang="en-US"/>
              <a:t>A set of directed links or arrows connects pairs of nodes. If there is an arrow from node X to node Y , X is said to be a parent of Y. The graph has no directed cycles (and hence is a directed acyclic graph, or DAG. </a:t>
            </a:r>
            <a:endParaRPr/>
          </a:p>
          <a:p>
            <a:pPr indent="-228600" lvl="0" marL="228600" rtl="0" algn="l">
              <a:lnSpc>
                <a:spcPct val="90000"/>
              </a:lnSpc>
              <a:spcBef>
                <a:spcPts val="1000"/>
              </a:spcBef>
              <a:spcAft>
                <a:spcPts val="0"/>
              </a:spcAft>
              <a:buClr>
                <a:schemeClr val="dk1"/>
              </a:buClr>
              <a:buSzPts val="2800"/>
              <a:buChar char="•"/>
            </a:pPr>
            <a:r>
              <a:rPr lang="en-US"/>
              <a:t>Each node X</a:t>
            </a:r>
            <a:r>
              <a:rPr baseline="-25000" lang="en-US"/>
              <a:t>i</a:t>
            </a:r>
            <a:r>
              <a:rPr lang="en-US"/>
              <a:t> has a conditional probability distribution </a:t>
            </a:r>
            <a:r>
              <a:rPr b="1" lang="en-US"/>
              <a:t>P(X</a:t>
            </a:r>
            <a:r>
              <a:rPr b="1" baseline="-25000" lang="en-US"/>
              <a:t>i</a:t>
            </a:r>
            <a:r>
              <a:rPr b="1" lang="en-US"/>
              <a:t> | Parents(X</a:t>
            </a:r>
            <a:r>
              <a:rPr b="1" baseline="-25000" lang="en-US"/>
              <a:t>i</a:t>
            </a:r>
            <a:r>
              <a:rPr b="1" lang="en-US"/>
              <a:t>))</a:t>
            </a:r>
            <a:r>
              <a:rPr lang="en-US"/>
              <a:t>that quantifies the effect of the parents on the node.</a:t>
            </a:r>
            <a:endParaRPr/>
          </a:p>
        </p:txBody>
      </p:sp>
      <p:sp>
        <p:nvSpPr>
          <p:cNvPr id="586" name="Google Shape;586;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87" name="Google Shape;587;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88" name="Google Shape;588;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Introduction to BN Contd..</a:t>
            </a:r>
            <a:endParaRPr/>
          </a:p>
        </p:txBody>
      </p:sp>
      <p:sp>
        <p:nvSpPr>
          <p:cNvPr id="594" name="Google Shape;594;p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The </a:t>
            </a:r>
            <a:r>
              <a:rPr b="1" lang="en-US"/>
              <a:t>topology of the network</a:t>
            </a:r>
            <a:r>
              <a:rPr lang="en-US"/>
              <a:t>—the set of nodes and links, specifies the conditional independence relationships which hold in the domain. </a:t>
            </a:r>
            <a:endParaRPr/>
          </a:p>
          <a:p>
            <a:pPr indent="-228600" lvl="0" marL="228600" rtl="0" algn="just">
              <a:lnSpc>
                <a:spcPct val="90000"/>
              </a:lnSpc>
              <a:spcBef>
                <a:spcPts val="1000"/>
              </a:spcBef>
              <a:spcAft>
                <a:spcPts val="0"/>
              </a:spcAft>
              <a:buClr>
                <a:schemeClr val="dk1"/>
              </a:buClr>
              <a:buSzPts val="2800"/>
              <a:buChar char="•"/>
            </a:pPr>
            <a:r>
              <a:rPr lang="en-US"/>
              <a:t>The intuitive meaning of an arrow in a properly constructed network is usually that X has a direct influence on Y.</a:t>
            </a:r>
            <a:endParaRPr/>
          </a:p>
          <a:p>
            <a:pPr indent="-228600" lvl="0" marL="228600" rtl="0" algn="just">
              <a:lnSpc>
                <a:spcPct val="90000"/>
              </a:lnSpc>
              <a:spcBef>
                <a:spcPts val="1000"/>
              </a:spcBef>
              <a:spcAft>
                <a:spcPts val="0"/>
              </a:spcAft>
              <a:buClr>
                <a:schemeClr val="dk1"/>
              </a:buClr>
              <a:buSzPts val="2800"/>
              <a:buChar char="•"/>
            </a:pPr>
            <a:r>
              <a:rPr lang="en-US"/>
              <a:t>After the topology of the Bayesian network is laid down </a:t>
            </a:r>
            <a:endParaRPr/>
          </a:p>
          <a:p>
            <a:pPr indent="-228600" lvl="1" marL="685800" rtl="0" algn="just">
              <a:lnSpc>
                <a:spcPct val="90000"/>
              </a:lnSpc>
              <a:spcBef>
                <a:spcPts val="500"/>
              </a:spcBef>
              <a:spcAft>
                <a:spcPts val="0"/>
              </a:spcAft>
              <a:buClr>
                <a:schemeClr val="dk1"/>
              </a:buClr>
              <a:buSzPts val="2400"/>
              <a:buChar char="•"/>
            </a:pPr>
            <a:r>
              <a:rPr lang="en-US"/>
              <a:t>we need to specify a conditional probability distribution for each variable, given its parents. </a:t>
            </a:r>
            <a:endParaRPr/>
          </a:p>
          <a:p>
            <a:pPr indent="-228600" lvl="1" marL="685800" rtl="0" algn="just">
              <a:lnSpc>
                <a:spcPct val="90000"/>
              </a:lnSpc>
              <a:spcBef>
                <a:spcPts val="500"/>
              </a:spcBef>
              <a:spcAft>
                <a:spcPts val="0"/>
              </a:spcAft>
              <a:buClr>
                <a:schemeClr val="dk1"/>
              </a:buClr>
              <a:buSzPts val="2400"/>
              <a:buChar char="•"/>
            </a:pPr>
            <a:r>
              <a:rPr lang="en-US"/>
              <a:t>Then, the combination of the topology and the conditional distributions suffices to specify (implicitly) the full joint distribution for all the variables</a:t>
            </a:r>
            <a:endParaRPr/>
          </a:p>
          <a:p>
            <a:pPr indent="0" lvl="0" marL="0" rtl="0" algn="just">
              <a:lnSpc>
                <a:spcPct val="90000"/>
              </a:lnSpc>
              <a:spcBef>
                <a:spcPts val="1000"/>
              </a:spcBef>
              <a:spcAft>
                <a:spcPts val="0"/>
              </a:spcAft>
              <a:buClr>
                <a:schemeClr val="dk1"/>
              </a:buClr>
              <a:buSzPts val="2800"/>
              <a:buNone/>
            </a:pPr>
            <a:r>
              <a:t/>
            </a:r>
            <a:endParaRPr/>
          </a:p>
        </p:txBody>
      </p:sp>
      <p:sp>
        <p:nvSpPr>
          <p:cNvPr id="595" name="Google Shape;595;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596" name="Google Shape;596;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597" name="Google Shape;597;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49"/>
          <p:cNvSpPr txBox="1"/>
          <p:nvPr>
            <p:ph type="title"/>
          </p:nvPr>
        </p:nvSpPr>
        <p:spPr>
          <a:xfrm>
            <a:off x="838200" y="76437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Bayesian networks</a:t>
            </a:r>
            <a:endParaRPr/>
          </a:p>
        </p:txBody>
      </p:sp>
      <p:sp>
        <p:nvSpPr>
          <p:cNvPr id="603" name="Google Shape;603;p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80000"/>
              </a:lnSpc>
              <a:spcBef>
                <a:spcPts val="0"/>
              </a:spcBef>
              <a:spcAft>
                <a:spcPts val="0"/>
              </a:spcAft>
              <a:buClr>
                <a:schemeClr val="dk1"/>
              </a:buClr>
              <a:buSzPts val="2400"/>
              <a:buChar char="•"/>
            </a:pPr>
            <a:r>
              <a:rPr lang="en-US" sz="2400"/>
              <a:t>A simple, graphical notation for conditional independence assertions and hence for compact specification of full joint distributions</a:t>
            </a:r>
            <a:endParaRPr/>
          </a:p>
          <a:p>
            <a:pPr indent="-76200" lvl="0" marL="228600" rtl="0" algn="l">
              <a:lnSpc>
                <a:spcPct val="80000"/>
              </a:lnSpc>
              <a:spcBef>
                <a:spcPts val="1000"/>
              </a:spcBef>
              <a:spcAft>
                <a:spcPts val="0"/>
              </a:spcAft>
              <a:buClr>
                <a:schemeClr val="dk1"/>
              </a:buClr>
              <a:buSzPts val="2400"/>
              <a:buNone/>
            </a:pPr>
            <a:r>
              <a:t/>
            </a:r>
            <a:endParaRPr sz="2400"/>
          </a:p>
          <a:p>
            <a:pPr indent="-228600" lvl="0" marL="228600" rtl="0" algn="l">
              <a:lnSpc>
                <a:spcPct val="80000"/>
              </a:lnSpc>
              <a:spcBef>
                <a:spcPts val="1000"/>
              </a:spcBef>
              <a:spcAft>
                <a:spcPts val="0"/>
              </a:spcAft>
              <a:buClr>
                <a:schemeClr val="dk1"/>
              </a:buClr>
              <a:buSzPts val="2400"/>
              <a:buChar char="•"/>
            </a:pPr>
            <a:r>
              <a:rPr lang="en-US" sz="2400"/>
              <a:t>Syntax:</a:t>
            </a:r>
            <a:endParaRPr/>
          </a:p>
          <a:p>
            <a:pPr indent="-228600" lvl="1" marL="685800" rtl="0" algn="l">
              <a:lnSpc>
                <a:spcPct val="80000"/>
              </a:lnSpc>
              <a:spcBef>
                <a:spcPts val="500"/>
              </a:spcBef>
              <a:spcAft>
                <a:spcPts val="0"/>
              </a:spcAft>
              <a:buClr>
                <a:schemeClr val="dk1"/>
              </a:buClr>
              <a:buSzPts val="2000"/>
              <a:buChar char="•"/>
            </a:pPr>
            <a:r>
              <a:rPr lang="en-US" sz="2000"/>
              <a:t>a set of nodes, one per variable</a:t>
            </a:r>
            <a:endParaRPr/>
          </a:p>
          <a:p>
            <a:pPr indent="-228600" lvl="1" marL="685800" rtl="0" algn="l">
              <a:lnSpc>
                <a:spcPct val="80000"/>
              </a:lnSpc>
              <a:spcBef>
                <a:spcPts val="500"/>
              </a:spcBef>
              <a:spcAft>
                <a:spcPts val="0"/>
              </a:spcAft>
              <a:buClr>
                <a:schemeClr val="dk1"/>
              </a:buClr>
              <a:buSzPts val="2000"/>
              <a:buChar char="•"/>
            </a:pPr>
            <a:r>
              <a:rPr lang="en-US" sz="2000"/>
              <a:t>a directed, acyclic graph (link ≈ "directly influences")</a:t>
            </a:r>
            <a:endParaRPr/>
          </a:p>
          <a:p>
            <a:pPr indent="-228600" lvl="1" marL="685800" rtl="0" algn="l">
              <a:lnSpc>
                <a:spcPct val="80000"/>
              </a:lnSpc>
              <a:spcBef>
                <a:spcPts val="500"/>
              </a:spcBef>
              <a:spcAft>
                <a:spcPts val="0"/>
              </a:spcAft>
              <a:buClr>
                <a:schemeClr val="dk1"/>
              </a:buClr>
              <a:buSzPts val="2000"/>
              <a:buChar char="•"/>
            </a:pPr>
            <a:r>
              <a:rPr lang="en-US" sz="2000"/>
              <a:t>a conditional distribution for each node given its parents:</a:t>
            </a:r>
            <a:endParaRPr/>
          </a:p>
          <a:p>
            <a:pPr indent="-228600" lvl="2" marL="1143000" rtl="0" algn="ctr">
              <a:lnSpc>
                <a:spcPct val="80000"/>
              </a:lnSpc>
              <a:spcBef>
                <a:spcPts val="500"/>
              </a:spcBef>
              <a:spcAft>
                <a:spcPts val="0"/>
              </a:spcAft>
              <a:buClr>
                <a:schemeClr val="dk1"/>
              </a:buClr>
              <a:buSzPts val="1800"/>
              <a:buFont typeface="Times New Roman"/>
              <a:buNone/>
            </a:pPr>
            <a:r>
              <a:rPr b="1" lang="en-US" sz="1800"/>
              <a:t>P </a:t>
            </a:r>
            <a:r>
              <a:rPr lang="en-US" sz="1800"/>
              <a:t>(X</a:t>
            </a:r>
            <a:r>
              <a:rPr baseline="-25000" lang="en-US" sz="1800"/>
              <a:t>i </a:t>
            </a:r>
            <a:r>
              <a:rPr lang="en-US" sz="1800"/>
              <a:t>| Parents (X</a:t>
            </a:r>
            <a:r>
              <a:rPr baseline="-25000" lang="en-US" sz="1800"/>
              <a:t>i</a:t>
            </a:r>
            <a:r>
              <a:rPr lang="en-US" sz="1800"/>
              <a:t>))</a:t>
            </a:r>
            <a:endParaRPr/>
          </a:p>
          <a:p>
            <a:pPr indent="-228600" lvl="2" marL="1143000" rtl="0" algn="ctr">
              <a:lnSpc>
                <a:spcPct val="80000"/>
              </a:lnSpc>
              <a:spcBef>
                <a:spcPts val="500"/>
              </a:spcBef>
              <a:spcAft>
                <a:spcPts val="0"/>
              </a:spcAft>
              <a:buClr>
                <a:schemeClr val="dk1"/>
              </a:buClr>
              <a:buSzPts val="1800"/>
              <a:buFont typeface="Times New Roman"/>
              <a:buNone/>
            </a:pPr>
            <a:r>
              <a:t/>
            </a:r>
            <a:endParaRPr sz="1800"/>
          </a:p>
          <a:p>
            <a:pPr indent="-228600" lvl="0" marL="228600" rtl="0" algn="l">
              <a:lnSpc>
                <a:spcPct val="80000"/>
              </a:lnSpc>
              <a:spcBef>
                <a:spcPts val="1000"/>
              </a:spcBef>
              <a:spcAft>
                <a:spcPts val="0"/>
              </a:spcAft>
              <a:buClr>
                <a:schemeClr val="dk1"/>
              </a:buClr>
              <a:buSzPts val="2400"/>
              <a:buChar char="•"/>
            </a:pPr>
            <a:r>
              <a:rPr lang="en-US" sz="2400"/>
              <a:t>In the simplest case, conditional distribution represented as a </a:t>
            </a:r>
            <a:r>
              <a:rPr lang="en-US" sz="2400">
                <a:solidFill>
                  <a:schemeClr val="accent2"/>
                </a:solidFill>
              </a:rPr>
              <a:t>conditional probability table</a:t>
            </a:r>
            <a:r>
              <a:rPr lang="en-US" sz="2400"/>
              <a:t> (CPT) giving the distribution over </a:t>
            </a:r>
            <a:r>
              <a:rPr i="1" lang="en-US" sz="2400"/>
              <a:t>X</a:t>
            </a:r>
            <a:r>
              <a:rPr baseline="-25000" i="1" lang="en-US" sz="2400"/>
              <a:t>i</a:t>
            </a:r>
            <a:r>
              <a:rPr lang="en-US" sz="2400"/>
              <a:t> for each combination of parent values</a:t>
            </a:r>
            <a:endParaRPr/>
          </a:p>
          <a:p>
            <a:pPr indent="-228600" lvl="0" marL="228600" rtl="0" algn="l">
              <a:lnSpc>
                <a:spcPct val="80000"/>
              </a:lnSpc>
              <a:spcBef>
                <a:spcPts val="1000"/>
              </a:spcBef>
              <a:spcAft>
                <a:spcPts val="0"/>
              </a:spcAft>
              <a:buClr>
                <a:schemeClr val="dk1"/>
              </a:buClr>
              <a:buSzPts val="2400"/>
              <a:buChar char="•"/>
            </a:pPr>
            <a:r>
              <a:rPr lang="en-US" sz="2400"/>
              <a:t>A node is independent of its nondescendents given its parents.</a:t>
            </a:r>
            <a:endParaRPr/>
          </a:p>
        </p:txBody>
      </p:sp>
      <p:sp>
        <p:nvSpPr>
          <p:cNvPr id="604" name="Google Shape;604;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05" name="Google Shape;605;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06" name="Google Shape;606;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5"/>
          <p:cNvSpPr txBox="1"/>
          <p:nvPr>
            <p:ph type="title"/>
          </p:nvPr>
        </p:nvSpPr>
        <p:spPr>
          <a:xfrm>
            <a:off x="1127599" y="868358"/>
            <a:ext cx="4968401"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Motivation</a:t>
            </a:r>
            <a:endParaRPr b="1" sz="4400"/>
          </a:p>
        </p:txBody>
      </p:sp>
      <p:sp>
        <p:nvSpPr>
          <p:cNvPr id="140" name="Google Shape;140;p5"/>
          <p:cNvSpPr txBox="1"/>
          <p:nvPr/>
        </p:nvSpPr>
        <p:spPr>
          <a:xfrm>
            <a:off x="917244" y="1758312"/>
            <a:ext cx="10309225" cy="4208780"/>
          </a:xfrm>
          <a:prstGeom prst="rect">
            <a:avLst/>
          </a:prstGeom>
          <a:noFill/>
          <a:ln>
            <a:noFill/>
          </a:ln>
        </p:spPr>
        <p:txBody>
          <a:bodyPr anchorCtr="0" anchor="t" bIns="0" lIns="0" spcFirstLastPara="1" rIns="0" wrap="square" tIns="52050">
            <a:spAutoFit/>
          </a:bodyPr>
          <a:lstStyle/>
          <a:p>
            <a:pPr indent="-228600" lvl="0" marL="241300" marR="0" rtl="0" algn="l">
              <a:lnSpc>
                <a:spcPct val="100000"/>
              </a:lnSpc>
              <a:spcBef>
                <a:spcPts val="0"/>
              </a:spcBef>
              <a:spcAft>
                <a:spcPts val="0"/>
              </a:spcAft>
              <a:buClr>
                <a:schemeClr val="dk1"/>
              </a:buClr>
              <a:buSzPts val="2600"/>
              <a:buFont typeface="Arial"/>
              <a:buChar char="•"/>
            </a:pPr>
            <a:r>
              <a:rPr b="0" i="0" lang="en-US" sz="2600" u="none" cap="none" strike="noStrike">
                <a:solidFill>
                  <a:schemeClr val="dk1"/>
                </a:solidFill>
                <a:latin typeface="Times New Roman"/>
                <a:ea typeface="Times New Roman"/>
                <a:cs typeface="Times New Roman"/>
                <a:sym typeface="Times New Roman"/>
              </a:rPr>
              <a:t>Uncertainty arises through:</a:t>
            </a:r>
            <a:endParaRPr b="0" i="0" sz="2600" u="none" cap="none" strike="noStrike">
              <a:solidFill>
                <a:schemeClr val="dk1"/>
              </a:solidFill>
              <a:latin typeface="Times New Roman"/>
              <a:ea typeface="Times New Roman"/>
              <a:cs typeface="Times New Roman"/>
              <a:sym typeface="Times New Roman"/>
            </a:endParaRPr>
          </a:p>
          <a:p>
            <a:pPr indent="-229234" lvl="1" marL="697865" marR="0" rtl="0" algn="l">
              <a:lnSpc>
                <a:spcPct val="100000"/>
              </a:lnSpc>
              <a:spcBef>
                <a:spcPts val="280"/>
              </a:spcBef>
              <a:spcAft>
                <a:spcPts val="0"/>
              </a:spcAft>
              <a:buClr>
                <a:schemeClr val="dk1"/>
              </a:buClr>
              <a:buSzPts val="2200"/>
              <a:buFont typeface="Arial"/>
              <a:buChar char="•"/>
            </a:pPr>
            <a:r>
              <a:rPr b="0" i="0" lang="en-US" sz="2200" u="none" cap="none" strike="noStrike">
                <a:solidFill>
                  <a:schemeClr val="dk1"/>
                </a:solidFill>
                <a:latin typeface="Times New Roman"/>
                <a:ea typeface="Times New Roman"/>
                <a:cs typeface="Times New Roman"/>
                <a:sym typeface="Times New Roman"/>
              </a:rPr>
              <a:t>Noisy measurements</a:t>
            </a:r>
            <a:endParaRPr/>
          </a:p>
          <a:p>
            <a:pPr indent="-229234" lvl="1" marL="697865" marR="0" rtl="0" algn="l">
              <a:lnSpc>
                <a:spcPct val="100000"/>
              </a:lnSpc>
              <a:spcBef>
                <a:spcPts val="219"/>
              </a:spcBef>
              <a:spcAft>
                <a:spcPts val="0"/>
              </a:spcAft>
              <a:buClr>
                <a:schemeClr val="dk1"/>
              </a:buClr>
              <a:buSzPts val="2200"/>
              <a:buFont typeface="Arial"/>
              <a:buChar char="•"/>
            </a:pPr>
            <a:r>
              <a:rPr b="0" i="0" lang="en-US" sz="2200" u="none" cap="none" strike="noStrike">
                <a:solidFill>
                  <a:schemeClr val="dk1"/>
                </a:solidFill>
                <a:latin typeface="Times New Roman"/>
                <a:ea typeface="Times New Roman"/>
                <a:cs typeface="Times New Roman"/>
                <a:sym typeface="Times New Roman"/>
              </a:rPr>
              <a:t>Finite size of data sets</a:t>
            </a:r>
            <a:endParaRPr b="0" i="0" sz="2200" u="none" cap="none" strike="noStrike">
              <a:solidFill>
                <a:schemeClr val="dk1"/>
              </a:solidFill>
              <a:latin typeface="Times New Roman"/>
              <a:ea typeface="Times New Roman"/>
              <a:cs typeface="Times New Roman"/>
              <a:sym typeface="Times New Roman"/>
            </a:endParaRPr>
          </a:p>
          <a:p>
            <a:pPr indent="-228600" lvl="1" marL="697865" marR="107314" rtl="0" algn="l">
              <a:lnSpc>
                <a:spcPct val="108181"/>
              </a:lnSpc>
              <a:spcBef>
                <a:spcPts val="535"/>
              </a:spcBef>
              <a:spcAft>
                <a:spcPts val="0"/>
              </a:spcAft>
              <a:buClr>
                <a:schemeClr val="dk1"/>
              </a:buClr>
              <a:buSzPts val="2200"/>
              <a:buFont typeface="Arial"/>
              <a:buChar char="•"/>
            </a:pPr>
            <a:r>
              <a:rPr b="0" i="0" lang="en-US" sz="2200" u="none" cap="none" strike="noStrike">
                <a:solidFill>
                  <a:schemeClr val="dk1"/>
                </a:solidFill>
                <a:latin typeface="Times New Roman"/>
                <a:ea typeface="Times New Roman"/>
                <a:cs typeface="Times New Roman"/>
                <a:sym typeface="Times New Roman"/>
              </a:rPr>
              <a:t>Ambiguity: The word bank can mean (1) a financial institution, (2) the side of a river,  or (3) tilting an airplane. Which meaning was intended, based on the words that  appear nearby?</a:t>
            </a:r>
            <a:endParaRPr/>
          </a:p>
          <a:p>
            <a:pPr indent="-229234" lvl="1" marL="697865" marR="0" rtl="0" algn="l">
              <a:lnSpc>
                <a:spcPct val="100000"/>
              </a:lnSpc>
              <a:spcBef>
                <a:spcPts val="200"/>
              </a:spcBef>
              <a:spcAft>
                <a:spcPts val="0"/>
              </a:spcAft>
              <a:buClr>
                <a:schemeClr val="dk1"/>
              </a:buClr>
              <a:buSzPts val="2200"/>
              <a:buFont typeface="Arial"/>
              <a:buChar char="•"/>
            </a:pPr>
            <a:r>
              <a:rPr b="0" i="0" lang="en-US" sz="2200" u="none" cap="none" strike="noStrike">
                <a:solidFill>
                  <a:schemeClr val="dk1"/>
                </a:solidFill>
                <a:latin typeface="Times New Roman"/>
                <a:ea typeface="Times New Roman"/>
                <a:cs typeface="Times New Roman"/>
                <a:sym typeface="Times New Roman"/>
              </a:rPr>
              <a:t>Limited Model Complexity</a:t>
            </a:r>
            <a:endParaRPr b="0" i="0" sz="2200" u="none" cap="none" strike="noStrike">
              <a:solidFill>
                <a:schemeClr val="dk1"/>
              </a:solidFill>
              <a:latin typeface="Times New Roman"/>
              <a:ea typeface="Times New Roman"/>
              <a:cs typeface="Times New Roman"/>
              <a:sym typeface="Times New Roman"/>
            </a:endParaRPr>
          </a:p>
          <a:p>
            <a:pPr indent="-228600" lvl="0" marL="241300" marR="295275" rtl="0" algn="l">
              <a:lnSpc>
                <a:spcPct val="108076"/>
              </a:lnSpc>
              <a:spcBef>
                <a:spcPts val="1010"/>
              </a:spcBef>
              <a:spcAft>
                <a:spcPts val="0"/>
              </a:spcAft>
              <a:buClr>
                <a:schemeClr val="dk1"/>
              </a:buClr>
              <a:buSzPts val="2600"/>
              <a:buFont typeface="Arial"/>
              <a:buChar char="•"/>
            </a:pPr>
            <a:r>
              <a:rPr b="0" i="0" lang="en-US" sz="2600" u="none" cap="none" strike="noStrike">
                <a:solidFill>
                  <a:schemeClr val="dk1"/>
                </a:solidFill>
                <a:latin typeface="Times New Roman"/>
                <a:ea typeface="Times New Roman"/>
                <a:cs typeface="Times New Roman"/>
                <a:sym typeface="Times New Roman"/>
              </a:rPr>
              <a:t>Probability theory provides a consistent framework for the quantification  and manipulation of uncertainty</a:t>
            </a:r>
            <a:endParaRPr b="0" i="0" sz="2600" u="none" cap="none" strike="noStrike">
              <a:solidFill>
                <a:schemeClr val="dk1"/>
              </a:solidFill>
              <a:latin typeface="Times New Roman"/>
              <a:ea typeface="Times New Roman"/>
              <a:cs typeface="Times New Roman"/>
              <a:sym typeface="Times New Roman"/>
            </a:endParaRPr>
          </a:p>
          <a:p>
            <a:pPr indent="-228600" lvl="0" marL="241300" marR="5080" rtl="0" algn="l">
              <a:lnSpc>
                <a:spcPct val="108076"/>
              </a:lnSpc>
              <a:spcBef>
                <a:spcPts val="1005"/>
              </a:spcBef>
              <a:spcAft>
                <a:spcPts val="0"/>
              </a:spcAft>
              <a:buClr>
                <a:schemeClr val="dk1"/>
              </a:buClr>
              <a:buSzPts val="2600"/>
              <a:buFont typeface="Arial"/>
              <a:buChar char="•"/>
            </a:pPr>
            <a:r>
              <a:rPr b="0" i="0" lang="en-US" sz="2600" u="none" cap="none" strike="noStrike">
                <a:solidFill>
                  <a:schemeClr val="dk1"/>
                </a:solidFill>
                <a:latin typeface="Times New Roman"/>
                <a:ea typeface="Times New Roman"/>
                <a:cs typeface="Times New Roman"/>
                <a:sym typeface="Times New Roman"/>
              </a:rPr>
              <a:t>Allows us to make optimal predictions given all the information available to  us, even though that information may be incomplete or ambiguous</a:t>
            </a:r>
            <a:endParaRPr b="0" i="0" sz="2600" u="none" cap="none" strike="noStrike">
              <a:solidFill>
                <a:schemeClr val="dk1"/>
              </a:solidFill>
              <a:latin typeface="Times New Roman"/>
              <a:ea typeface="Times New Roman"/>
              <a:cs typeface="Times New Roman"/>
              <a:sym typeface="Times New Roman"/>
            </a:endParaRPr>
          </a:p>
        </p:txBody>
      </p:sp>
      <p:sp>
        <p:nvSpPr>
          <p:cNvPr id="141" name="Google Shape;141;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42" name="Google Shape;142;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43" name="Google Shape;143;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Example</a:t>
            </a:r>
            <a:endParaRPr/>
          </a:p>
        </p:txBody>
      </p:sp>
      <p:sp>
        <p:nvSpPr>
          <p:cNvPr id="612" name="Google Shape;612;p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Take the world consisting of simple variables Toothache, Cavity, Catch and Weather. Assuming that weather has no influence on toothache, weather is independent of the other variables; toothache and catch are conditionally independent, given a cavity.</a:t>
            </a:r>
            <a:endParaRPr/>
          </a:p>
          <a:p>
            <a:pPr indent="-228600" lvl="0" marL="228600" rtl="0" algn="just">
              <a:lnSpc>
                <a:spcPct val="90000"/>
              </a:lnSpc>
              <a:spcBef>
                <a:spcPts val="1000"/>
              </a:spcBef>
              <a:spcAft>
                <a:spcPts val="0"/>
              </a:spcAft>
              <a:buClr>
                <a:schemeClr val="dk1"/>
              </a:buClr>
              <a:buSzPts val="2800"/>
              <a:buChar char="•"/>
            </a:pPr>
            <a:r>
              <a:rPr lang="en-US"/>
              <a:t>Topology of network encodes conditional independence assertions:</a:t>
            </a:r>
            <a:endParaRPr/>
          </a:p>
          <a:p>
            <a:pPr indent="-50800" lvl="0" marL="228600" rtl="0" algn="just">
              <a:lnSpc>
                <a:spcPct val="90000"/>
              </a:lnSpc>
              <a:spcBef>
                <a:spcPts val="1000"/>
              </a:spcBef>
              <a:spcAft>
                <a:spcPts val="0"/>
              </a:spcAft>
              <a:buClr>
                <a:schemeClr val="dk1"/>
              </a:buClr>
              <a:buSzPts val="2800"/>
              <a:buNone/>
            </a:pPr>
            <a:r>
              <a:t/>
            </a:r>
            <a:endParaRPr/>
          </a:p>
          <a:p>
            <a:pPr indent="-50800" lvl="0" marL="228600" rtl="0" algn="just">
              <a:lnSpc>
                <a:spcPct val="90000"/>
              </a:lnSpc>
              <a:spcBef>
                <a:spcPts val="1000"/>
              </a:spcBef>
              <a:spcAft>
                <a:spcPts val="0"/>
              </a:spcAft>
              <a:buClr>
                <a:schemeClr val="dk1"/>
              </a:buClr>
              <a:buSzPts val="2800"/>
              <a:buNone/>
            </a:pPr>
            <a:r>
              <a:t/>
            </a:r>
            <a:endParaRPr/>
          </a:p>
          <a:p>
            <a:pPr indent="-50800" lvl="0" marL="228600" rtl="0" algn="just">
              <a:lnSpc>
                <a:spcPct val="90000"/>
              </a:lnSpc>
              <a:spcBef>
                <a:spcPts val="1000"/>
              </a:spcBef>
              <a:spcAft>
                <a:spcPts val="0"/>
              </a:spcAft>
              <a:buClr>
                <a:schemeClr val="dk1"/>
              </a:buClr>
              <a:buSzPts val="2800"/>
              <a:buNone/>
            </a:pPr>
            <a:r>
              <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613" name="Google Shape;613;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14" name="Google Shape;614;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15" name="Google Shape;615;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616" name="Google Shape;616;p50"/>
          <p:cNvPicPr preferRelativeResize="0"/>
          <p:nvPr/>
        </p:nvPicPr>
        <p:blipFill rotWithShape="1">
          <a:blip r:embed="rId3">
            <a:alphaModFix/>
          </a:blip>
          <a:srcRect b="0" l="0" r="0" t="0"/>
          <a:stretch/>
        </p:blipFill>
        <p:spPr>
          <a:xfrm>
            <a:off x="3353605" y="4220944"/>
            <a:ext cx="4686300" cy="1400175"/>
          </a:xfrm>
          <a:prstGeom prst="rect">
            <a:avLst/>
          </a:prstGeom>
          <a:noFill/>
          <a:ln>
            <a:noFill/>
          </a:ln>
        </p:spPr>
      </p:pic>
      <p:sp>
        <p:nvSpPr>
          <p:cNvPr id="617" name="Google Shape;617;p50"/>
          <p:cNvSpPr txBox="1"/>
          <p:nvPr/>
        </p:nvSpPr>
        <p:spPr>
          <a:xfrm>
            <a:off x="1764407" y="5665569"/>
            <a:ext cx="973642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Bayesian Network: Weather variable is independent from other three variables. Toothache and catch are conditional independent given cavity.</a:t>
            </a:r>
            <a:endParaRPr b="1" sz="180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51"/>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Example</a:t>
            </a:r>
            <a:endParaRPr/>
          </a:p>
        </p:txBody>
      </p:sp>
      <p:sp>
        <p:nvSpPr>
          <p:cNvPr id="623" name="Google Shape;623;p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I'm at work, neighbor Jhon calls to say my alarm is ringing, but neighbor Mary doesn't call. Sometimes it's set off by minor earthquakes. Is there a burglar?</a:t>
            </a:r>
            <a:endParaRPr/>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en-US" sz="2400"/>
              <a:t>Variables: </a:t>
            </a:r>
            <a:r>
              <a:rPr i="1" lang="en-US" sz="2400"/>
              <a:t>Burglary</a:t>
            </a:r>
            <a:r>
              <a:rPr lang="en-US" sz="2400"/>
              <a:t>, </a:t>
            </a:r>
            <a:r>
              <a:rPr i="1" lang="en-US" sz="2400"/>
              <a:t>Earthquake</a:t>
            </a:r>
            <a:r>
              <a:rPr lang="en-US" sz="2400"/>
              <a:t>, </a:t>
            </a:r>
            <a:r>
              <a:rPr i="1" lang="en-US" sz="2400"/>
              <a:t>Alarm</a:t>
            </a:r>
            <a:r>
              <a:rPr lang="en-US" sz="2400"/>
              <a:t>, </a:t>
            </a:r>
            <a:r>
              <a:rPr i="1" lang="en-US" sz="2400"/>
              <a:t>MaryCalls</a:t>
            </a:r>
            <a:r>
              <a:rPr lang="en-US" sz="2400"/>
              <a:t>, </a:t>
            </a:r>
            <a:r>
              <a:rPr i="1" lang="en-US" sz="2400"/>
              <a:t>JhonCalls</a:t>
            </a:r>
            <a:endParaRPr sz="2400"/>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en-US" sz="2400"/>
              <a:t>Network topology reflects "causal" knowledge:</a:t>
            </a:r>
            <a:endParaRPr/>
          </a:p>
          <a:p>
            <a:pPr indent="-228600" lvl="1" marL="685800" rtl="0" algn="l">
              <a:lnSpc>
                <a:spcPct val="90000"/>
              </a:lnSpc>
              <a:spcBef>
                <a:spcPts val="500"/>
              </a:spcBef>
              <a:spcAft>
                <a:spcPts val="0"/>
              </a:spcAft>
              <a:buClr>
                <a:schemeClr val="dk1"/>
              </a:buClr>
              <a:buSzPts val="2000"/>
              <a:buChar char="•"/>
            </a:pPr>
            <a:r>
              <a:rPr lang="en-US" sz="2000"/>
              <a:t>A burglar can set the alarm off</a:t>
            </a:r>
            <a:endParaRPr/>
          </a:p>
          <a:p>
            <a:pPr indent="-228600" lvl="1" marL="685800" rtl="0" algn="l">
              <a:lnSpc>
                <a:spcPct val="90000"/>
              </a:lnSpc>
              <a:spcBef>
                <a:spcPts val="500"/>
              </a:spcBef>
              <a:spcAft>
                <a:spcPts val="0"/>
              </a:spcAft>
              <a:buClr>
                <a:schemeClr val="dk1"/>
              </a:buClr>
              <a:buSzPts val="2000"/>
              <a:buChar char="•"/>
            </a:pPr>
            <a:r>
              <a:rPr lang="en-US" sz="2000"/>
              <a:t>An earthquake can set the alarm off</a:t>
            </a:r>
            <a:endParaRPr/>
          </a:p>
          <a:p>
            <a:pPr indent="-228600" lvl="1" marL="685800" rtl="0" algn="l">
              <a:lnSpc>
                <a:spcPct val="90000"/>
              </a:lnSpc>
              <a:spcBef>
                <a:spcPts val="500"/>
              </a:spcBef>
              <a:spcAft>
                <a:spcPts val="0"/>
              </a:spcAft>
              <a:buClr>
                <a:schemeClr val="dk1"/>
              </a:buClr>
              <a:buSzPts val="2000"/>
              <a:buChar char="•"/>
            </a:pPr>
            <a:r>
              <a:rPr lang="en-US" sz="2000"/>
              <a:t>The alarm can cause Mary to call</a:t>
            </a:r>
            <a:endParaRPr/>
          </a:p>
          <a:p>
            <a:pPr indent="-228600" lvl="1" marL="685800" rtl="0" algn="l">
              <a:lnSpc>
                <a:spcPct val="90000"/>
              </a:lnSpc>
              <a:spcBef>
                <a:spcPts val="500"/>
              </a:spcBef>
              <a:spcAft>
                <a:spcPts val="0"/>
              </a:spcAft>
              <a:buClr>
                <a:schemeClr val="dk1"/>
              </a:buClr>
              <a:buSzPts val="2000"/>
              <a:buChar char="•"/>
            </a:pPr>
            <a:r>
              <a:rPr lang="en-US" sz="2000"/>
              <a:t>The alarm can cause John to call</a:t>
            </a:r>
            <a:endParaRPr/>
          </a:p>
        </p:txBody>
      </p:sp>
      <p:sp>
        <p:nvSpPr>
          <p:cNvPr id="624" name="Google Shape;624;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25" name="Google Shape;625;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26" name="Google Shape;626;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Example contd.</a:t>
            </a:r>
            <a:endParaRPr/>
          </a:p>
        </p:txBody>
      </p:sp>
      <p:sp>
        <p:nvSpPr>
          <p:cNvPr id="633" name="Google Shape;63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34" name="Google Shape;63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35" name="Google Shape;63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36" name="Google Shape;636;p52"/>
          <p:cNvSpPr txBox="1"/>
          <p:nvPr/>
        </p:nvSpPr>
        <p:spPr>
          <a:xfrm>
            <a:off x="1974760" y="4777898"/>
            <a:ext cx="842052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Times New Roman"/>
                <a:ea typeface="Times New Roman"/>
                <a:cs typeface="Times New Roman"/>
                <a:sym typeface="Times New Roman"/>
              </a:rPr>
              <a:t>A typical Bayesian network, showing both the topology and the conditional probability tables (CPTs). In the CPTs, the letters B, E, A, J, and M stand for Burglary, Earthquake, Alarm, JohnCalls, and MaryCalls , respectively.</a:t>
            </a:r>
            <a:endParaRPr/>
          </a:p>
        </p:txBody>
      </p:sp>
      <p:pic>
        <p:nvPicPr>
          <p:cNvPr id="637" name="Google Shape;637;p52"/>
          <p:cNvPicPr preferRelativeResize="0"/>
          <p:nvPr/>
        </p:nvPicPr>
        <p:blipFill rotWithShape="1">
          <a:blip r:embed="rId3">
            <a:alphaModFix/>
          </a:blip>
          <a:srcRect b="0" l="0" r="0" t="0"/>
          <a:stretch/>
        </p:blipFill>
        <p:spPr>
          <a:xfrm>
            <a:off x="1751527" y="1525569"/>
            <a:ext cx="7192448" cy="315120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53"/>
          <p:cNvSpPr txBox="1"/>
          <p:nvPr>
            <p:ph type="title"/>
          </p:nvPr>
        </p:nvSpPr>
        <p:spPr>
          <a:xfrm>
            <a:off x="838200" y="561976"/>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Compactness</a:t>
            </a:r>
            <a:endParaRPr/>
          </a:p>
        </p:txBody>
      </p:sp>
      <p:sp>
        <p:nvSpPr>
          <p:cNvPr id="643" name="Google Shape;643;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200"/>
              <a:buChar char="•"/>
            </a:pPr>
            <a:r>
              <a:rPr lang="en-US" sz="2200"/>
              <a:t>A CPT for Boolean </a:t>
            </a:r>
            <a:r>
              <a:rPr i="1" lang="en-US" sz="2200"/>
              <a:t>X</a:t>
            </a:r>
            <a:r>
              <a:rPr baseline="-25000" i="1" lang="en-US" sz="2200"/>
              <a:t>i</a:t>
            </a:r>
            <a:r>
              <a:rPr lang="en-US" sz="2200"/>
              <a:t> with </a:t>
            </a:r>
            <a:r>
              <a:rPr i="1" lang="en-US" sz="2200"/>
              <a:t>k</a:t>
            </a:r>
            <a:r>
              <a:rPr lang="en-US" sz="2200"/>
              <a:t> Boolean parents has </a:t>
            </a:r>
            <a:r>
              <a:rPr i="1" lang="en-US" sz="2200"/>
              <a:t>2</a:t>
            </a:r>
            <a:r>
              <a:rPr baseline="30000" i="1" lang="en-US" sz="2200"/>
              <a:t>k</a:t>
            </a:r>
            <a:r>
              <a:rPr lang="en-US" sz="2200"/>
              <a:t> rows for the combinations of parent values</a:t>
            </a:r>
            <a:endParaRPr/>
          </a:p>
          <a:p>
            <a:pPr indent="-88900" lvl="0" marL="228600" rtl="0" algn="l">
              <a:lnSpc>
                <a:spcPct val="90000"/>
              </a:lnSpc>
              <a:spcBef>
                <a:spcPts val="1000"/>
              </a:spcBef>
              <a:spcAft>
                <a:spcPts val="0"/>
              </a:spcAft>
              <a:buClr>
                <a:schemeClr val="dk1"/>
              </a:buClr>
              <a:buSzPts val="2200"/>
              <a:buNone/>
            </a:pPr>
            <a:r>
              <a:t/>
            </a:r>
            <a:endParaRPr sz="2200"/>
          </a:p>
          <a:p>
            <a:pPr indent="-228600" lvl="0" marL="228600" rtl="0" algn="l">
              <a:lnSpc>
                <a:spcPct val="90000"/>
              </a:lnSpc>
              <a:spcBef>
                <a:spcPts val="1000"/>
              </a:spcBef>
              <a:spcAft>
                <a:spcPts val="0"/>
              </a:spcAft>
              <a:buClr>
                <a:schemeClr val="dk1"/>
              </a:buClr>
              <a:buSzPts val="2200"/>
              <a:buChar char="•"/>
            </a:pPr>
            <a:r>
              <a:rPr lang="en-US" sz="2200"/>
              <a:t>Each row requires one number </a:t>
            </a:r>
            <a:r>
              <a:rPr i="1" lang="en-US" sz="2200"/>
              <a:t>p</a:t>
            </a:r>
            <a:r>
              <a:rPr lang="en-US" sz="2200"/>
              <a:t> for </a:t>
            </a:r>
            <a:r>
              <a:rPr i="1" lang="en-US" sz="2200"/>
              <a:t>X</a:t>
            </a:r>
            <a:r>
              <a:rPr baseline="-25000" i="1" lang="en-US" sz="2200"/>
              <a:t>i</a:t>
            </a:r>
            <a:r>
              <a:rPr i="1" lang="en-US" sz="2200"/>
              <a:t> = true</a:t>
            </a:r>
            <a:br>
              <a:rPr i="1" lang="en-US" sz="2200"/>
            </a:br>
            <a:r>
              <a:rPr lang="en-US" sz="2200"/>
              <a:t>(the number for  </a:t>
            </a:r>
            <a:r>
              <a:rPr i="1" lang="en-US" sz="2200"/>
              <a:t>X</a:t>
            </a:r>
            <a:r>
              <a:rPr baseline="-25000" i="1" lang="en-US" sz="2200"/>
              <a:t>i</a:t>
            </a:r>
            <a:r>
              <a:rPr lang="en-US" sz="2200"/>
              <a:t> = </a:t>
            </a:r>
            <a:r>
              <a:rPr i="1" lang="en-US" sz="2200"/>
              <a:t>false</a:t>
            </a:r>
            <a:r>
              <a:rPr lang="en-US" sz="2200"/>
              <a:t> is just </a:t>
            </a:r>
            <a:r>
              <a:rPr i="1" lang="en-US" sz="2200"/>
              <a:t>1-p</a:t>
            </a:r>
            <a:r>
              <a:rPr lang="en-US" sz="2200"/>
              <a:t>)</a:t>
            </a:r>
            <a:endParaRPr/>
          </a:p>
          <a:p>
            <a:pPr indent="-88900" lvl="0" marL="228600" rtl="0" algn="l">
              <a:lnSpc>
                <a:spcPct val="90000"/>
              </a:lnSpc>
              <a:spcBef>
                <a:spcPts val="1000"/>
              </a:spcBef>
              <a:spcAft>
                <a:spcPts val="0"/>
              </a:spcAft>
              <a:buClr>
                <a:schemeClr val="dk1"/>
              </a:buClr>
              <a:buSzPts val="2200"/>
              <a:buNone/>
            </a:pPr>
            <a:r>
              <a:t/>
            </a:r>
            <a:endParaRPr sz="2200"/>
          </a:p>
          <a:p>
            <a:pPr indent="-228600" lvl="0" marL="228600" rtl="0" algn="l">
              <a:lnSpc>
                <a:spcPct val="90000"/>
              </a:lnSpc>
              <a:spcBef>
                <a:spcPts val="1000"/>
              </a:spcBef>
              <a:spcAft>
                <a:spcPts val="0"/>
              </a:spcAft>
              <a:buClr>
                <a:schemeClr val="dk1"/>
              </a:buClr>
              <a:buSzPts val="2200"/>
              <a:buChar char="•"/>
            </a:pPr>
            <a:r>
              <a:rPr lang="en-US" sz="2200"/>
              <a:t>If each variable has no more than </a:t>
            </a:r>
            <a:r>
              <a:rPr i="1" lang="en-US" sz="2200"/>
              <a:t>k</a:t>
            </a:r>
            <a:r>
              <a:rPr lang="en-US" sz="2200"/>
              <a:t> parents, the complete network requires </a:t>
            </a:r>
            <a:r>
              <a:rPr i="1" lang="en-US" sz="2200">
                <a:solidFill>
                  <a:schemeClr val="accent2"/>
                </a:solidFill>
              </a:rPr>
              <a:t>O(n ·</a:t>
            </a:r>
            <a:r>
              <a:rPr lang="en-US" sz="2200">
                <a:solidFill>
                  <a:schemeClr val="accent2"/>
                </a:solidFill>
              </a:rPr>
              <a:t> 2</a:t>
            </a:r>
            <a:r>
              <a:rPr baseline="30000" lang="en-US" sz="2200">
                <a:solidFill>
                  <a:schemeClr val="accent2"/>
                </a:solidFill>
              </a:rPr>
              <a:t>k</a:t>
            </a:r>
            <a:r>
              <a:rPr lang="en-US" sz="2200">
                <a:solidFill>
                  <a:schemeClr val="accent2"/>
                </a:solidFill>
              </a:rPr>
              <a:t>)</a:t>
            </a:r>
            <a:r>
              <a:rPr lang="en-US" sz="2200"/>
              <a:t> numbers</a:t>
            </a:r>
            <a:endParaRPr/>
          </a:p>
          <a:p>
            <a:pPr indent="-88900" lvl="0" marL="228600" rtl="0" algn="l">
              <a:lnSpc>
                <a:spcPct val="90000"/>
              </a:lnSpc>
              <a:spcBef>
                <a:spcPts val="1000"/>
              </a:spcBef>
              <a:spcAft>
                <a:spcPts val="0"/>
              </a:spcAft>
              <a:buClr>
                <a:schemeClr val="dk1"/>
              </a:buClr>
              <a:buSzPts val="2200"/>
              <a:buNone/>
            </a:pPr>
            <a:r>
              <a:t/>
            </a:r>
            <a:endParaRPr sz="2200"/>
          </a:p>
          <a:p>
            <a:pPr indent="-228600" lvl="0" marL="228600" rtl="0" algn="l">
              <a:lnSpc>
                <a:spcPct val="90000"/>
              </a:lnSpc>
              <a:spcBef>
                <a:spcPts val="1000"/>
              </a:spcBef>
              <a:spcAft>
                <a:spcPts val="0"/>
              </a:spcAft>
              <a:buClr>
                <a:schemeClr val="dk1"/>
              </a:buClr>
              <a:buSzPts val="2200"/>
              <a:buChar char="•"/>
            </a:pPr>
            <a:r>
              <a:rPr lang="en-US" sz="2200"/>
              <a:t>I.e., grows linearly with </a:t>
            </a:r>
            <a:r>
              <a:rPr i="1" lang="en-US" sz="2200"/>
              <a:t>n</a:t>
            </a:r>
            <a:r>
              <a:rPr lang="en-US" sz="2200"/>
              <a:t>, vs. </a:t>
            </a:r>
            <a:r>
              <a:rPr i="1" lang="en-US" sz="2200">
                <a:solidFill>
                  <a:schemeClr val="accent2"/>
                </a:solidFill>
              </a:rPr>
              <a:t>O(2</a:t>
            </a:r>
            <a:r>
              <a:rPr baseline="30000" i="1" lang="en-US" sz="2200">
                <a:solidFill>
                  <a:schemeClr val="accent2"/>
                </a:solidFill>
              </a:rPr>
              <a:t>n</a:t>
            </a:r>
            <a:r>
              <a:rPr i="1" lang="en-US" sz="2200">
                <a:solidFill>
                  <a:schemeClr val="accent2"/>
                </a:solidFill>
              </a:rPr>
              <a:t>)</a:t>
            </a:r>
            <a:r>
              <a:rPr i="1" lang="en-US" sz="2200"/>
              <a:t> </a:t>
            </a:r>
            <a:r>
              <a:rPr lang="en-US" sz="2200"/>
              <a:t>for the full joint distribution</a:t>
            </a:r>
            <a:endParaRPr/>
          </a:p>
          <a:p>
            <a:pPr indent="-88900" lvl="0" marL="228600" rtl="0" algn="l">
              <a:lnSpc>
                <a:spcPct val="90000"/>
              </a:lnSpc>
              <a:spcBef>
                <a:spcPts val="1000"/>
              </a:spcBef>
              <a:spcAft>
                <a:spcPts val="0"/>
              </a:spcAft>
              <a:buClr>
                <a:schemeClr val="dk1"/>
              </a:buClr>
              <a:buSzPts val="2200"/>
              <a:buNone/>
            </a:pPr>
            <a:r>
              <a:t/>
            </a:r>
            <a:endParaRPr sz="2200"/>
          </a:p>
          <a:p>
            <a:pPr indent="-228600" lvl="0" marL="228600" rtl="0" algn="l">
              <a:lnSpc>
                <a:spcPct val="90000"/>
              </a:lnSpc>
              <a:spcBef>
                <a:spcPts val="1000"/>
              </a:spcBef>
              <a:spcAft>
                <a:spcPts val="0"/>
              </a:spcAft>
              <a:buClr>
                <a:schemeClr val="dk1"/>
              </a:buClr>
              <a:buSzPts val="2200"/>
              <a:buChar char="•"/>
            </a:pPr>
            <a:r>
              <a:rPr lang="en-US" sz="2200"/>
              <a:t>For burglary net, 1 + 1 + 4 + 2 + 2 = 10 numbers (vs. 2</a:t>
            </a:r>
            <a:r>
              <a:rPr baseline="30000" lang="en-US" sz="2200"/>
              <a:t>5</a:t>
            </a:r>
            <a:r>
              <a:rPr lang="en-US" sz="2200"/>
              <a:t>-1 = 31)</a:t>
            </a:r>
            <a:endParaRPr/>
          </a:p>
        </p:txBody>
      </p:sp>
      <p:pic>
        <p:nvPicPr>
          <p:cNvPr descr="burglary-small" id="644" name="Google Shape;644;p53"/>
          <p:cNvPicPr preferRelativeResize="0"/>
          <p:nvPr/>
        </p:nvPicPr>
        <p:blipFill rotWithShape="1">
          <a:blip r:embed="rId3">
            <a:alphaModFix/>
          </a:blip>
          <a:srcRect b="0" l="0" r="0" t="0"/>
          <a:stretch/>
        </p:blipFill>
        <p:spPr>
          <a:xfrm>
            <a:off x="8848726" y="2066926"/>
            <a:ext cx="1209675" cy="1209675"/>
          </a:xfrm>
          <a:prstGeom prst="rect">
            <a:avLst/>
          </a:prstGeom>
          <a:noFill/>
          <a:ln>
            <a:noFill/>
          </a:ln>
        </p:spPr>
      </p:pic>
      <p:sp>
        <p:nvSpPr>
          <p:cNvPr id="645" name="Google Shape;64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46" name="Google Shape;64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47" name="Google Shape;64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Semantics of Bayesian Networks:</a:t>
            </a:r>
            <a:endParaRPr/>
          </a:p>
        </p:txBody>
      </p:sp>
      <p:sp>
        <p:nvSpPr>
          <p:cNvPr id="653" name="Google Shape;653;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There are two ways in which we can understand Semantics of Bayesian networks:</a:t>
            </a:r>
            <a:endParaRPr/>
          </a:p>
          <a:p>
            <a:pPr indent="-228600" lvl="0" marL="228600" rtl="0" algn="l">
              <a:lnSpc>
                <a:spcPct val="90000"/>
              </a:lnSpc>
              <a:spcBef>
                <a:spcPts val="1000"/>
              </a:spcBef>
              <a:spcAft>
                <a:spcPts val="0"/>
              </a:spcAft>
              <a:buClr>
                <a:schemeClr val="dk1"/>
              </a:buClr>
              <a:buSzPts val="2800"/>
              <a:buChar char="•"/>
            </a:pPr>
            <a:r>
              <a:rPr lang="en-US"/>
              <a:t>1. See the network as representation of the joint probability distribution. This is useful in understanding how to construct networks.</a:t>
            </a:r>
            <a:endParaRPr/>
          </a:p>
          <a:p>
            <a:pPr indent="-228600" lvl="0" marL="228600" rtl="0" algn="l">
              <a:lnSpc>
                <a:spcPct val="90000"/>
              </a:lnSpc>
              <a:spcBef>
                <a:spcPts val="1000"/>
              </a:spcBef>
              <a:spcAft>
                <a:spcPts val="0"/>
              </a:spcAft>
              <a:buClr>
                <a:schemeClr val="dk1"/>
              </a:buClr>
              <a:buSzPts val="2800"/>
              <a:buChar char="•"/>
            </a:pPr>
            <a:r>
              <a:rPr lang="en-US"/>
              <a:t>2. See the networks as an encoding of a collection of conditional independence statements. This is useful in designing inference procedures. However, the two ways are equivalent.</a:t>
            </a:r>
            <a:endParaRPr/>
          </a:p>
          <a:p>
            <a:pPr indent="-50800" lvl="0" marL="228600" rtl="0" algn="l">
              <a:lnSpc>
                <a:spcPct val="90000"/>
              </a:lnSpc>
              <a:spcBef>
                <a:spcPts val="1000"/>
              </a:spcBef>
              <a:spcAft>
                <a:spcPts val="0"/>
              </a:spcAft>
              <a:buClr>
                <a:schemeClr val="dk1"/>
              </a:buClr>
              <a:buSzPts val="2800"/>
              <a:buNone/>
            </a:pPr>
            <a:r>
              <a:t/>
            </a:r>
            <a:endParaRPr/>
          </a:p>
        </p:txBody>
      </p:sp>
      <p:sp>
        <p:nvSpPr>
          <p:cNvPr id="654" name="Google Shape;654;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55" name="Google Shape;655;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56" name="Google Shape;656;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5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b="1" lang="en-US"/>
              <a:t>Representing the Full Joint Distribution</a:t>
            </a:r>
            <a:r>
              <a:rPr lang="en-US"/>
              <a:t>:</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just">
              <a:lnSpc>
                <a:spcPct val="90000"/>
              </a:lnSpc>
              <a:spcBef>
                <a:spcPts val="1000"/>
              </a:spcBef>
              <a:spcAft>
                <a:spcPts val="0"/>
              </a:spcAft>
              <a:buClr>
                <a:schemeClr val="dk1"/>
              </a:buClr>
              <a:buSzPts val="2800"/>
              <a:buChar char="•"/>
            </a:pPr>
            <a:r>
              <a:rPr lang="en-US"/>
              <a:t>We explain it, by calculating the probability that the alarm has sounded, but neither the burglary nor an earthquake has occurred, and both Mary and Jhon telephone you.</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We can generalize the example by writing:</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662" name="Google Shape;662;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63" name="Google Shape;663;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64" name="Google Shape;664;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https://www.engineeringenotes.com/wp-content/uploads/2018/01/clip_image006_thumb21_thumb-1.jpg" id="665" name="Google Shape;665;p55"/>
          <p:cNvPicPr preferRelativeResize="0"/>
          <p:nvPr/>
        </p:nvPicPr>
        <p:blipFill rotWithShape="1">
          <a:blip r:embed="rId3">
            <a:alphaModFix/>
          </a:blip>
          <a:srcRect b="0" l="0" r="0" t="0"/>
          <a:stretch/>
        </p:blipFill>
        <p:spPr>
          <a:xfrm>
            <a:off x="1572250" y="4317642"/>
            <a:ext cx="8516471" cy="1143000"/>
          </a:xfrm>
          <a:prstGeom prst="rect">
            <a:avLst/>
          </a:prstGeom>
          <a:noFill/>
          <a:ln>
            <a:noFill/>
          </a:ln>
        </p:spPr>
      </p:pic>
      <p:sp>
        <p:nvSpPr>
          <p:cNvPr descr="https://www.engineeringenotes.com/wp-content/uploads/2018/01/clip_image008_thumb21_thumb-1.jpg" id="666" name="Google Shape;666;p55"/>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descr="https://www.engineeringenotes.com/wp-content/uploads/2018/01/clip_image008_thumb21_thumb-1.jpg" id="667" name="Google Shape;667;p55"/>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https://www.engineeringenotes.com/wp-content/uploads/2018/01/clip_image008_thumb21_thumb-1.jpg" id="668" name="Google Shape;668;p55"/>
          <p:cNvSpPr/>
          <p:nvPr/>
        </p:nvSpPr>
        <p:spPr>
          <a:xfrm>
            <a:off x="460375" y="160337"/>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669" name="Google Shape;669;p55"/>
          <p:cNvPicPr preferRelativeResize="0"/>
          <p:nvPr/>
        </p:nvPicPr>
        <p:blipFill rotWithShape="1">
          <a:blip r:embed="rId4">
            <a:alphaModFix/>
          </a:blip>
          <a:srcRect b="0" l="0" r="0" t="0"/>
          <a:stretch/>
        </p:blipFill>
        <p:spPr>
          <a:xfrm>
            <a:off x="7574790" y="5622503"/>
            <a:ext cx="3359374" cy="55446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675" name="Google Shape;675;p5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Where parents (x) denotes the specific values of the variables in the parents (x).</a:t>
            </a:r>
            <a:endParaRPr/>
          </a:p>
          <a:p>
            <a:pPr indent="-228600" lvl="0" marL="228600" rtl="0" algn="just">
              <a:lnSpc>
                <a:spcPct val="90000"/>
              </a:lnSpc>
              <a:spcBef>
                <a:spcPts val="1000"/>
              </a:spcBef>
              <a:spcAft>
                <a:spcPts val="0"/>
              </a:spcAft>
              <a:buClr>
                <a:schemeClr val="dk1"/>
              </a:buClr>
              <a:buSzPts val="2800"/>
              <a:buChar char="•"/>
            </a:pPr>
            <a:r>
              <a:rPr lang="en-US"/>
              <a:t>If the Bayesian network is a representation of the joint distribution then it too can be used to answer any query, as earlier in the case of inference through probabilities. This does it really so and that too more efficiently. An extension of Bayesian net work is called Decision Net Work or Influence Diagram.</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676" name="Google Shape;676;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77" name="Google Shape;677;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78" name="Google Shape;678;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57"/>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Constructing Bayesian networks</a:t>
            </a:r>
            <a:endParaRPr/>
          </a:p>
        </p:txBody>
      </p:sp>
      <p:sp>
        <p:nvSpPr>
          <p:cNvPr id="684" name="Google Shape;684;p5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1. Choose an ordering of variables </a:t>
            </a:r>
            <a:r>
              <a:rPr i="1" lang="en-US" sz="2400"/>
              <a:t>X</a:t>
            </a:r>
            <a:r>
              <a:rPr baseline="-25000" i="1" lang="en-US" sz="2400"/>
              <a:t>1</a:t>
            </a:r>
            <a:r>
              <a:rPr lang="en-US" sz="2400"/>
              <a:t>, … ,</a:t>
            </a:r>
            <a:r>
              <a:rPr i="1" lang="en-US" sz="2400"/>
              <a:t>X</a:t>
            </a:r>
            <a:r>
              <a:rPr baseline="-25000" i="1" lang="en-US" sz="2400"/>
              <a:t>n</a:t>
            </a:r>
            <a:endParaRPr sz="2400"/>
          </a:p>
          <a:p>
            <a:pPr indent="-228600" lvl="0" marL="228600" rtl="0" algn="l">
              <a:lnSpc>
                <a:spcPct val="90000"/>
              </a:lnSpc>
              <a:spcBef>
                <a:spcPts val="1000"/>
              </a:spcBef>
              <a:spcAft>
                <a:spcPts val="0"/>
              </a:spcAft>
              <a:buClr>
                <a:schemeClr val="dk1"/>
              </a:buClr>
              <a:buSzPts val="2400"/>
              <a:buChar char="•"/>
            </a:pPr>
            <a:r>
              <a:rPr lang="en-US" sz="2400"/>
              <a:t>2. For </a:t>
            </a:r>
            <a:r>
              <a:rPr i="1" lang="en-US" sz="2400"/>
              <a:t>i</a:t>
            </a:r>
            <a:r>
              <a:rPr lang="en-US" sz="2400"/>
              <a:t> = 1 to </a:t>
            </a:r>
            <a:r>
              <a:rPr i="1" lang="en-US" sz="2400"/>
              <a:t>n</a:t>
            </a:r>
            <a:endParaRPr sz="2400"/>
          </a:p>
          <a:p>
            <a:pPr indent="-228600" lvl="1" marL="685800" rtl="0" algn="l">
              <a:lnSpc>
                <a:spcPct val="90000"/>
              </a:lnSpc>
              <a:spcBef>
                <a:spcPts val="500"/>
              </a:spcBef>
              <a:spcAft>
                <a:spcPts val="0"/>
              </a:spcAft>
              <a:buClr>
                <a:schemeClr val="dk1"/>
              </a:buClr>
              <a:buSzPts val="2400"/>
              <a:buChar char="•"/>
            </a:pPr>
            <a:r>
              <a:rPr lang="en-US"/>
              <a:t>add </a:t>
            </a:r>
            <a:r>
              <a:rPr i="1" lang="en-US"/>
              <a:t>X</a:t>
            </a:r>
            <a:r>
              <a:rPr baseline="-25000" i="1" lang="en-US"/>
              <a:t>i</a:t>
            </a:r>
            <a:r>
              <a:rPr lang="en-US"/>
              <a:t> to the network</a:t>
            </a:r>
            <a:endParaRPr/>
          </a:p>
          <a:p>
            <a:pPr indent="-228600" lvl="1" marL="685800" rtl="0" algn="l">
              <a:lnSpc>
                <a:spcPct val="90000"/>
              </a:lnSpc>
              <a:spcBef>
                <a:spcPts val="500"/>
              </a:spcBef>
              <a:spcAft>
                <a:spcPts val="0"/>
              </a:spcAft>
              <a:buClr>
                <a:schemeClr val="dk1"/>
              </a:buClr>
              <a:buSzPts val="2400"/>
              <a:buChar char="•"/>
            </a:pPr>
            <a:r>
              <a:rPr lang="en-US"/>
              <a:t>select parents from </a:t>
            </a:r>
            <a:r>
              <a:rPr i="1" lang="en-US"/>
              <a:t>X</a:t>
            </a:r>
            <a:r>
              <a:rPr baseline="-25000" i="1" lang="en-US"/>
              <a:t>1</a:t>
            </a:r>
            <a:r>
              <a:rPr i="1" lang="en-US"/>
              <a:t>, … ,X</a:t>
            </a:r>
            <a:r>
              <a:rPr baseline="-25000" i="1" lang="en-US"/>
              <a:t>i-1</a:t>
            </a:r>
            <a:r>
              <a:rPr lang="en-US"/>
              <a:t> such that</a:t>
            </a:r>
            <a:endParaRPr/>
          </a:p>
          <a:p>
            <a:pPr indent="-228600" lvl="1" marL="685800" rtl="0" algn="ctr">
              <a:lnSpc>
                <a:spcPct val="90000"/>
              </a:lnSpc>
              <a:spcBef>
                <a:spcPts val="500"/>
              </a:spcBef>
              <a:spcAft>
                <a:spcPts val="0"/>
              </a:spcAft>
              <a:buClr>
                <a:schemeClr val="dk1"/>
              </a:buClr>
              <a:buSzPts val="2400"/>
              <a:buFont typeface="Times New Roman"/>
              <a:buNone/>
            </a:pPr>
            <a:r>
              <a:rPr lang="en-US"/>
              <a:t>	</a:t>
            </a:r>
            <a:r>
              <a:rPr b="1" i="1" lang="en-US"/>
              <a:t>P</a:t>
            </a:r>
            <a:r>
              <a:rPr i="1" lang="en-US"/>
              <a:t> (X</a:t>
            </a:r>
            <a:r>
              <a:rPr baseline="-25000" i="1" lang="en-US"/>
              <a:t>i</a:t>
            </a:r>
            <a:r>
              <a:rPr i="1" lang="en-US"/>
              <a:t> | Parents(X</a:t>
            </a:r>
            <a:r>
              <a:rPr baseline="-25000" i="1" lang="en-US"/>
              <a:t>i</a:t>
            </a:r>
            <a:r>
              <a:rPr i="1" lang="en-US"/>
              <a:t>)) = </a:t>
            </a:r>
            <a:r>
              <a:rPr b="1" i="1" lang="en-US"/>
              <a:t>P</a:t>
            </a:r>
            <a:r>
              <a:rPr i="1" lang="en-US"/>
              <a:t> (X</a:t>
            </a:r>
            <a:r>
              <a:rPr baseline="-25000" i="1" lang="en-US"/>
              <a:t>i</a:t>
            </a:r>
            <a:r>
              <a:rPr i="1" lang="en-US"/>
              <a:t> | X</a:t>
            </a:r>
            <a:r>
              <a:rPr baseline="-25000" i="1" lang="en-US"/>
              <a:t>1</a:t>
            </a:r>
            <a:r>
              <a:rPr i="1" lang="en-US"/>
              <a:t>, ... X</a:t>
            </a:r>
            <a:r>
              <a:rPr baseline="-25000" i="1" lang="en-US"/>
              <a:t>i-1</a:t>
            </a:r>
            <a:r>
              <a:rPr i="1" lang="en-US"/>
              <a:t>)</a:t>
            </a:r>
            <a:endParaRPr/>
          </a:p>
          <a:p>
            <a:pPr indent="-228600" lvl="1" marL="685800" rtl="0" algn="l">
              <a:lnSpc>
                <a:spcPct val="90000"/>
              </a:lnSpc>
              <a:spcBef>
                <a:spcPts val="500"/>
              </a:spcBef>
              <a:spcAft>
                <a:spcPts val="0"/>
              </a:spcAft>
              <a:buClr>
                <a:schemeClr val="dk1"/>
              </a:buClr>
              <a:buSzPts val="2400"/>
              <a:buFont typeface="Times New Roman"/>
              <a:buNone/>
            </a:pPr>
            <a:r>
              <a:t/>
            </a:r>
            <a:endParaRPr i="1"/>
          </a:p>
          <a:p>
            <a:pPr indent="-228600" lvl="0" marL="228600" rtl="0" algn="l">
              <a:lnSpc>
                <a:spcPct val="90000"/>
              </a:lnSpc>
              <a:spcBef>
                <a:spcPts val="1000"/>
              </a:spcBef>
              <a:spcAft>
                <a:spcPts val="0"/>
              </a:spcAft>
              <a:buClr>
                <a:schemeClr val="dk1"/>
              </a:buClr>
              <a:buSzPts val="2400"/>
              <a:buFont typeface="Times New Roman"/>
              <a:buNone/>
            </a:pPr>
            <a:r>
              <a:rPr lang="en-US" sz="2400"/>
              <a:t>This choice of parents guarantees:</a:t>
            </a:r>
            <a:br>
              <a:rPr lang="en-US" sz="2400"/>
            </a:br>
            <a:endParaRPr/>
          </a:p>
          <a:p>
            <a:pPr indent="-228600" lvl="0" marL="228600" rtl="0" algn="l">
              <a:lnSpc>
                <a:spcPct val="90000"/>
              </a:lnSpc>
              <a:spcBef>
                <a:spcPts val="1000"/>
              </a:spcBef>
              <a:spcAft>
                <a:spcPts val="0"/>
              </a:spcAft>
              <a:buClr>
                <a:schemeClr val="dk1"/>
              </a:buClr>
              <a:buSzPts val="2400"/>
              <a:buFont typeface="Times New Roman"/>
              <a:buNone/>
            </a:pPr>
            <a:r>
              <a:rPr b="1" i="1" lang="en-US" sz="2400"/>
              <a:t>P</a:t>
            </a:r>
            <a:r>
              <a:rPr i="1" lang="en-US" sz="2400"/>
              <a:t> (X</a:t>
            </a:r>
            <a:r>
              <a:rPr baseline="-25000" i="1" lang="en-US" sz="2400"/>
              <a:t>1</a:t>
            </a:r>
            <a:r>
              <a:rPr i="1" lang="en-US" sz="2400"/>
              <a:t>, … ,X</a:t>
            </a:r>
            <a:r>
              <a:rPr baseline="-25000" i="1" lang="en-US" sz="2400"/>
              <a:t>n</a:t>
            </a:r>
            <a:r>
              <a:rPr i="1" lang="en-US" sz="2400"/>
              <a:t>)   = π</a:t>
            </a:r>
            <a:r>
              <a:rPr baseline="-25000" i="1" lang="en-US" sz="2400"/>
              <a:t>i =1</a:t>
            </a:r>
            <a:r>
              <a:rPr i="1" lang="en-US" sz="2400"/>
              <a:t> </a:t>
            </a:r>
            <a:r>
              <a:rPr b="1" i="1" lang="en-US" sz="2400"/>
              <a:t>P</a:t>
            </a:r>
            <a:r>
              <a:rPr i="1" lang="en-US" sz="2400"/>
              <a:t> (X</a:t>
            </a:r>
            <a:r>
              <a:rPr baseline="-25000" i="1" lang="en-US" sz="2400"/>
              <a:t>i</a:t>
            </a:r>
            <a:r>
              <a:rPr i="1" lang="en-US" sz="2400"/>
              <a:t> | X</a:t>
            </a:r>
            <a:r>
              <a:rPr baseline="-25000" i="1" lang="en-US" sz="2400"/>
              <a:t>1</a:t>
            </a:r>
            <a:r>
              <a:rPr i="1" lang="en-US" sz="2400"/>
              <a:t>, … , X</a:t>
            </a:r>
            <a:r>
              <a:rPr baseline="-25000" i="1" lang="en-US" sz="2400"/>
              <a:t>i-1</a:t>
            </a:r>
            <a:r>
              <a:rPr i="1" lang="en-US" sz="2400"/>
              <a:t>)    </a:t>
            </a:r>
            <a:r>
              <a:rPr lang="en-US" sz="2000"/>
              <a:t>(chain rule)</a:t>
            </a:r>
            <a:endParaRPr sz="2400"/>
          </a:p>
          <a:p>
            <a:pPr indent="-228600" lvl="0" marL="228600" rtl="0" algn="l">
              <a:lnSpc>
                <a:spcPct val="90000"/>
              </a:lnSpc>
              <a:spcBef>
                <a:spcPts val="1000"/>
              </a:spcBef>
              <a:spcAft>
                <a:spcPts val="0"/>
              </a:spcAft>
              <a:buClr>
                <a:schemeClr val="dk1"/>
              </a:buClr>
              <a:buSzPts val="2400"/>
              <a:buFont typeface="Times New Roman"/>
              <a:buNone/>
            </a:pPr>
            <a:r>
              <a:rPr baseline="-25000" lang="en-US" sz="2400"/>
              <a:t>			   </a:t>
            </a:r>
            <a:r>
              <a:rPr i="1" lang="en-US" sz="2400"/>
              <a:t>= π</a:t>
            </a:r>
            <a:r>
              <a:rPr baseline="-25000" i="1" lang="en-US" sz="2400"/>
              <a:t>i =1</a:t>
            </a:r>
            <a:r>
              <a:rPr b="1" i="1" lang="en-US" sz="2400"/>
              <a:t>P</a:t>
            </a:r>
            <a:r>
              <a:rPr i="1" lang="en-US" sz="2400"/>
              <a:t> (X</a:t>
            </a:r>
            <a:r>
              <a:rPr baseline="-25000" i="1" lang="en-US" sz="2400"/>
              <a:t>i </a:t>
            </a:r>
            <a:r>
              <a:rPr i="1" lang="en-US" sz="2400"/>
              <a:t>| Parents(X</a:t>
            </a:r>
            <a:r>
              <a:rPr baseline="-25000" i="1" lang="en-US" sz="2400"/>
              <a:t>i</a:t>
            </a:r>
            <a:r>
              <a:rPr i="1" lang="en-US" sz="2400"/>
              <a:t>))      </a:t>
            </a:r>
            <a:r>
              <a:rPr lang="en-US" sz="2000"/>
              <a:t>(by construction)</a:t>
            </a:r>
            <a:endParaRPr/>
          </a:p>
        </p:txBody>
      </p:sp>
      <p:sp>
        <p:nvSpPr>
          <p:cNvPr id="685" name="Google Shape;685;p57"/>
          <p:cNvSpPr txBox="1"/>
          <p:nvPr/>
        </p:nvSpPr>
        <p:spPr>
          <a:xfrm>
            <a:off x="4495800" y="5211764"/>
            <a:ext cx="268288" cy="2746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n</a:t>
            </a:r>
            <a:endParaRPr/>
          </a:p>
        </p:txBody>
      </p:sp>
      <p:sp>
        <p:nvSpPr>
          <p:cNvPr id="686" name="Google Shape;686;p57"/>
          <p:cNvSpPr txBox="1"/>
          <p:nvPr/>
        </p:nvSpPr>
        <p:spPr>
          <a:xfrm>
            <a:off x="4456114" y="5592764"/>
            <a:ext cx="268287" cy="2746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n</a:t>
            </a:r>
            <a:endParaRPr/>
          </a:p>
        </p:txBody>
      </p:sp>
      <p:sp>
        <p:nvSpPr>
          <p:cNvPr id="687" name="Google Shape;687;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88" name="Google Shape;688;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89" name="Google Shape;689;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The process of creating Network structure</a:t>
            </a:r>
            <a:endParaRPr/>
          </a:p>
        </p:txBody>
      </p:sp>
      <p:sp>
        <p:nvSpPr>
          <p:cNvPr id="695" name="Google Shape;695;p58"/>
          <p:cNvSpPr txBox="1"/>
          <p:nvPr>
            <p:ph idx="1" type="body"/>
          </p:nvPr>
        </p:nvSpPr>
        <p:spPr>
          <a:xfrm>
            <a:off x="838200" y="1825624"/>
            <a:ext cx="10515600" cy="4530725"/>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chemeClr val="dk1"/>
              </a:buClr>
              <a:buSzPct val="100000"/>
              <a:buChar char="•"/>
            </a:pPr>
            <a:r>
              <a:rPr b="1" lang="en-US"/>
              <a:t>Adding MaryCalls</a:t>
            </a:r>
            <a:r>
              <a:rPr lang="en-US"/>
              <a:t>: No parents.</a:t>
            </a:r>
            <a:endParaRPr/>
          </a:p>
          <a:p>
            <a:pPr indent="-228600" lvl="0" marL="228600" rtl="0" algn="l">
              <a:lnSpc>
                <a:spcPct val="90000"/>
              </a:lnSpc>
              <a:spcBef>
                <a:spcPts val="1000"/>
              </a:spcBef>
              <a:spcAft>
                <a:spcPts val="0"/>
              </a:spcAft>
              <a:buClr>
                <a:schemeClr val="dk1"/>
              </a:buClr>
              <a:buSzPct val="100000"/>
              <a:buChar char="•"/>
            </a:pPr>
            <a:r>
              <a:rPr b="1" lang="en-US"/>
              <a:t>Adding JohnCalls: </a:t>
            </a:r>
            <a:r>
              <a:rPr lang="en-US"/>
              <a:t>If Mary calls, that probably means the alarm has gone off, which of course would make it more likely that John calls. Therefore, JohnCalls needs MaryCalls as a parent.</a:t>
            </a:r>
            <a:endParaRPr/>
          </a:p>
          <a:p>
            <a:pPr indent="-228600" lvl="0" marL="228600" rtl="0" algn="l">
              <a:lnSpc>
                <a:spcPct val="90000"/>
              </a:lnSpc>
              <a:spcBef>
                <a:spcPts val="1000"/>
              </a:spcBef>
              <a:spcAft>
                <a:spcPts val="0"/>
              </a:spcAft>
              <a:buClr>
                <a:schemeClr val="dk1"/>
              </a:buClr>
              <a:buSzPct val="100000"/>
              <a:buChar char="•"/>
            </a:pPr>
            <a:r>
              <a:rPr lang="en-US"/>
              <a:t> </a:t>
            </a:r>
            <a:r>
              <a:rPr b="1" lang="en-US"/>
              <a:t>Adding Alarm</a:t>
            </a:r>
            <a:r>
              <a:rPr lang="en-US"/>
              <a:t>: Clearly, if both call, it is more likely that the alarm has gone off than if just one or neither calls, so we need both MaryCalls and JohnCalls as parents.</a:t>
            </a:r>
            <a:endParaRPr/>
          </a:p>
          <a:p>
            <a:pPr indent="-228600" lvl="0" marL="228600" rtl="0" algn="l">
              <a:lnSpc>
                <a:spcPct val="90000"/>
              </a:lnSpc>
              <a:spcBef>
                <a:spcPts val="1000"/>
              </a:spcBef>
              <a:spcAft>
                <a:spcPts val="0"/>
              </a:spcAft>
              <a:buClr>
                <a:schemeClr val="dk1"/>
              </a:buClr>
              <a:buSzPct val="100000"/>
              <a:buChar char="•"/>
            </a:pPr>
            <a:r>
              <a:rPr lang="en-US"/>
              <a:t> </a:t>
            </a:r>
            <a:r>
              <a:rPr b="1" lang="en-US"/>
              <a:t>Adding Burglary: </a:t>
            </a:r>
            <a:r>
              <a:rPr lang="en-US"/>
              <a:t>If we know the alarm state, then the call from John or Mary might give us information about our phone ringing or Mary’s music, but not about burglary:</a:t>
            </a:r>
            <a:endParaRPr/>
          </a:p>
          <a:p>
            <a:pPr indent="0" lvl="0" marL="0" rtl="0" algn="l">
              <a:lnSpc>
                <a:spcPct val="90000"/>
              </a:lnSpc>
              <a:spcBef>
                <a:spcPts val="1000"/>
              </a:spcBef>
              <a:spcAft>
                <a:spcPts val="0"/>
              </a:spcAft>
              <a:buClr>
                <a:schemeClr val="dk1"/>
              </a:buClr>
              <a:buSzPct val="100000"/>
              <a:buNone/>
            </a:pPr>
            <a:r>
              <a:rPr b="1" lang="en-US"/>
              <a:t>	P(Burglary | Alarm, JohnCalls ,MaryCalls) = P(Burglary | Alarm) .</a:t>
            </a:r>
            <a:endParaRPr/>
          </a:p>
          <a:p>
            <a:pPr indent="0" lvl="0" marL="0" rtl="0" algn="l">
              <a:lnSpc>
                <a:spcPct val="90000"/>
              </a:lnSpc>
              <a:spcBef>
                <a:spcPts val="1000"/>
              </a:spcBef>
              <a:spcAft>
                <a:spcPts val="0"/>
              </a:spcAft>
              <a:buClr>
                <a:schemeClr val="dk1"/>
              </a:buClr>
              <a:buSzPct val="100000"/>
              <a:buNone/>
            </a:pPr>
            <a:r>
              <a:rPr lang="en-US"/>
              <a:t>Hence we need just Alarm as parent.</a:t>
            </a:r>
            <a:endParaRPr/>
          </a:p>
          <a:p>
            <a:pPr indent="-228600" lvl="0" marL="228600" rtl="0" algn="l">
              <a:lnSpc>
                <a:spcPct val="90000"/>
              </a:lnSpc>
              <a:spcBef>
                <a:spcPts val="1000"/>
              </a:spcBef>
              <a:spcAft>
                <a:spcPts val="0"/>
              </a:spcAft>
              <a:buClr>
                <a:schemeClr val="dk1"/>
              </a:buClr>
              <a:buSzPct val="100000"/>
              <a:buChar char="•"/>
            </a:pPr>
            <a:r>
              <a:rPr b="1" lang="en-US"/>
              <a:t>Adding Earthquake: </a:t>
            </a:r>
            <a:r>
              <a:rPr lang="en-US"/>
              <a:t>If the alarm is on, it is more likely that there has been an earthquake.</a:t>
            </a:r>
            <a:endParaRPr/>
          </a:p>
          <a:p>
            <a:pPr indent="-228600" lvl="0" marL="228600" rtl="0" algn="l">
              <a:lnSpc>
                <a:spcPct val="90000"/>
              </a:lnSpc>
              <a:spcBef>
                <a:spcPts val="1000"/>
              </a:spcBef>
              <a:spcAft>
                <a:spcPts val="0"/>
              </a:spcAft>
              <a:buClr>
                <a:schemeClr val="dk1"/>
              </a:buClr>
              <a:buSzPct val="100000"/>
              <a:buChar char="•"/>
            </a:pPr>
            <a:r>
              <a:rPr lang="en-US"/>
              <a:t>(The alarm is an earthquake detector of sorts.) But if we know that there has been a burglary, then that explains the alarm, and the probability of an earthquake would be only slightly above normal. Hence, we need both Alarm and Burglary as parents</a:t>
            </a:r>
            <a:endParaRPr/>
          </a:p>
        </p:txBody>
      </p:sp>
      <p:sp>
        <p:nvSpPr>
          <p:cNvPr id="696" name="Google Shape;696;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697" name="Google Shape;697;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698" name="Google Shape;698;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Suppose we have MaryCalls, JohnCalls, Alarm, Burglary, Earthquake attributes</a:t>
            </a:r>
            <a:endParaRPr/>
          </a:p>
          <a:p>
            <a:pPr indent="-228600" lvl="0" marL="228600" rtl="0" algn="l">
              <a:lnSpc>
                <a:spcPct val="90000"/>
              </a:lnSpc>
              <a:spcBef>
                <a:spcPts val="1000"/>
              </a:spcBef>
              <a:spcAft>
                <a:spcPts val="0"/>
              </a:spcAft>
              <a:buClr>
                <a:schemeClr val="dk1"/>
              </a:buClr>
              <a:buSzPts val="2400"/>
              <a:buChar char="•"/>
            </a:pPr>
            <a:r>
              <a:rPr lang="en-US" sz="2400"/>
              <a:t>Suppose we choose the ordering </a:t>
            </a:r>
            <a:r>
              <a:rPr i="1" lang="en-US" sz="2400"/>
              <a:t>M, J, A, B, E</a:t>
            </a:r>
            <a:endParaRPr i="1" sz="2400"/>
          </a:p>
          <a:p>
            <a:pPr indent="-76200" lvl="0" marL="228600" rtl="0" algn="l">
              <a:lnSpc>
                <a:spcPct val="90000"/>
              </a:lnSpc>
              <a:spcBef>
                <a:spcPts val="1000"/>
              </a:spcBef>
              <a:spcAft>
                <a:spcPts val="0"/>
              </a:spcAft>
              <a:buClr>
                <a:schemeClr val="dk1"/>
              </a:buClr>
              <a:buSzPts val="2400"/>
              <a:buNone/>
            </a:pPr>
            <a:r>
              <a:t/>
            </a:r>
            <a:endParaRPr i="1" sz="2400"/>
          </a:p>
          <a:p>
            <a:pPr indent="-228600" lvl="0" marL="228600" rtl="0" algn="l">
              <a:lnSpc>
                <a:spcPct val="90000"/>
              </a:lnSpc>
              <a:spcBef>
                <a:spcPts val="1000"/>
              </a:spcBef>
              <a:spcAft>
                <a:spcPts val="0"/>
              </a:spcAft>
              <a:buClr>
                <a:schemeClr val="dk1"/>
              </a:buClr>
              <a:buSzPts val="2400"/>
              <a:buFont typeface="Times New Roman"/>
              <a:buNone/>
            </a:pPr>
            <a:r>
              <a:t/>
            </a:r>
            <a:endParaRPr sz="2400"/>
          </a:p>
          <a:p>
            <a:pPr indent="-228600" lvl="0" marL="228600" rtl="0" algn="l">
              <a:lnSpc>
                <a:spcPct val="90000"/>
              </a:lnSpc>
              <a:spcBef>
                <a:spcPts val="1000"/>
              </a:spcBef>
              <a:spcAft>
                <a:spcPts val="0"/>
              </a:spcAft>
              <a:buClr>
                <a:schemeClr val="dk1"/>
              </a:buClr>
              <a:buSzPts val="2400"/>
              <a:buFont typeface="Times New Roman"/>
              <a:buNone/>
            </a:pPr>
            <a:r>
              <a:t/>
            </a:r>
            <a:endParaRPr b="1" i="1" sz="2400"/>
          </a:p>
          <a:p>
            <a:pPr indent="-228600" lvl="0" marL="228600" rtl="0" algn="l">
              <a:lnSpc>
                <a:spcPct val="90000"/>
              </a:lnSpc>
              <a:spcBef>
                <a:spcPts val="1000"/>
              </a:spcBef>
              <a:spcAft>
                <a:spcPts val="0"/>
              </a:spcAft>
              <a:buClr>
                <a:schemeClr val="dk1"/>
              </a:buClr>
              <a:buSzPts val="2400"/>
              <a:buFont typeface="Times New Roman"/>
              <a:buNone/>
            </a:pPr>
            <a:r>
              <a:rPr b="1" i="1" lang="en-US" sz="2400"/>
              <a:t>P</a:t>
            </a:r>
            <a:r>
              <a:rPr i="1" lang="en-US" sz="2400"/>
              <a:t>(J | M) = </a:t>
            </a:r>
            <a:r>
              <a:rPr b="1" i="1" lang="en-US" sz="2400"/>
              <a:t>P</a:t>
            </a:r>
            <a:r>
              <a:rPr i="1" lang="en-US" sz="2400"/>
              <a:t>(J)?</a:t>
            </a:r>
            <a:br>
              <a:rPr i="1" lang="en-US" sz="2400"/>
            </a:br>
            <a:endParaRPr/>
          </a:p>
          <a:p>
            <a:pPr indent="-76200" lvl="0" marL="228600" rtl="0" algn="l">
              <a:lnSpc>
                <a:spcPct val="90000"/>
              </a:lnSpc>
              <a:spcBef>
                <a:spcPts val="1000"/>
              </a:spcBef>
              <a:spcAft>
                <a:spcPts val="0"/>
              </a:spcAft>
              <a:buClr>
                <a:schemeClr val="dk1"/>
              </a:buClr>
              <a:buSzPts val="2400"/>
              <a:buNone/>
            </a:pPr>
            <a:r>
              <a:t/>
            </a:r>
            <a:endParaRPr i="1" sz="2400"/>
          </a:p>
        </p:txBody>
      </p:sp>
      <p:sp>
        <p:nvSpPr>
          <p:cNvPr id="704" name="Google Shape;704;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Example</a:t>
            </a:r>
            <a:endParaRPr/>
          </a:p>
        </p:txBody>
      </p:sp>
      <p:pic>
        <p:nvPicPr>
          <p:cNvPr descr="burglary-make1c" id="705" name="Google Shape;705;p59"/>
          <p:cNvPicPr preferRelativeResize="0"/>
          <p:nvPr/>
        </p:nvPicPr>
        <p:blipFill rotWithShape="1">
          <a:blip r:embed="rId3">
            <a:alphaModFix/>
          </a:blip>
          <a:srcRect b="0" l="0" r="0" t="0"/>
          <a:stretch/>
        </p:blipFill>
        <p:spPr>
          <a:xfrm>
            <a:off x="7313055" y="2326784"/>
            <a:ext cx="2778125" cy="2417763"/>
          </a:xfrm>
          <a:prstGeom prst="rect">
            <a:avLst/>
          </a:prstGeom>
          <a:noFill/>
          <a:ln>
            <a:noFill/>
          </a:ln>
        </p:spPr>
      </p:pic>
      <p:sp>
        <p:nvSpPr>
          <p:cNvPr id="706" name="Google Shape;706;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07" name="Google Shape;707;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08" name="Google Shape;708;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6"/>
          <p:cNvSpPr txBox="1"/>
          <p:nvPr>
            <p:ph type="title"/>
          </p:nvPr>
        </p:nvSpPr>
        <p:spPr>
          <a:xfrm>
            <a:off x="1423813" y="574469"/>
            <a:ext cx="4672187" cy="695325"/>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sz="4400"/>
              <a:t>Sample Space</a:t>
            </a:r>
            <a:endParaRPr b="1" sz="4400"/>
          </a:p>
        </p:txBody>
      </p:sp>
      <p:sp>
        <p:nvSpPr>
          <p:cNvPr id="149" name="Google Shape;149;p6"/>
          <p:cNvSpPr txBox="1"/>
          <p:nvPr/>
        </p:nvSpPr>
        <p:spPr>
          <a:xfrm>
            <a:off x="850354" y="1269794"/>
            <a:ext cx="10295400" cy="5545800"/>
          </a:xfrm>
          <a:prstGeom prst="rect">
            <a:avLst/>
          </a:prstGeom>
          <a:noFill/>
          <a:ln>
            <a:noFill/>
          </a:ln>
        </p:spPr>
        <p:txBody>
          <a:bodyPr anchorCtr="0" anchor="t" bIns="0" lIns="0" spcFirstLastPara="1" rIns="0" wrap="square" tIns="99050">
            <a:spAutoFit/>
          </a:bodyPr>
          <a:lstStyle/>
          <a:p>
            <a:pPr indent="-228600" lvl="0" marL="241300" marR="5080" rtl="0" algn="l">
              <a:lnSpc>
                <a:spcPct val="80000"/>
              </a:lnSpc>
              <a:spcBef>
                <a:spcPts val="0"/>
              </a:spcBef>
              <a:spcAft>
                <a:spcPts val="0"/>
              </a:spcAft>
              <a:buClr>
                <a:schemeClr val="dk1"/>
              </a:buClr>
              <a:buSzPts val="2800"/>
              <a:buFont typeface="Arial"/>
              <a:buChar char="•"/>
            </a:pPr>
            <a:r>
              <a:rPr b="0" i="0" lang="en-US" sz="2800" u="none" cap="none" strike="noStrike">
                <a:solidFill>
                  <a:schemeClr val="dk1"/>
                </a:solidFill>
                <a:latin typeface="Times New Roman"/>
                <a:ea typeface="Times New Roman"/>
                <a:cs typeface="Times New Roman"/>
                <a:sym typeface="Times New Roman"/>
              </a:rPr>
              <a:t>In probability theory, the sample space is also called as a sample description space or possibility space.</a:t>
            </a:r>
            <a:endParaRPr/>
          </a:p>
          <a:p>
            <a:pPr indent="-228600" lvl="0" marL="241300" marR="5080" rtl="0" algn="l">
              <a:lnSpc>
                <a:spcPct val="80000"/>
              </a:lnSpc>
              <a:spcBef>
                <a:spcPts val="780"/>
              </a:spcBef>
              <a:spcAft>
                <a:spcPts val="0"/>
              </a:spcAft>
              <a:buClr>
                <a:schemeClr val="dk1"/>
              </a:buClr>
              <a:buSzPts val="2800"/>
              <a:buFont typeface="Arial"/>
              <a:buChar char="•"/>
            </a:pPr>
            <a:r>
              <a:rPr b="0" i="0" lang="en-US" sz="2800" u="none" cap="none" strike="noStrike">
                <a:solidFill>
                  <a:schemeClr val="dk1"/>
                </a:solidFill>
                <a:latin typeface="Times New Roman"/>
                <a:ea typeface="Times New Roman"/>
                <a:cs typeface="Times New Roman"/>
                <a:sym typeface="Times New Roman"/>
              </a:rPr>
              <a:t>The sample space (Ω) is the set of possible outcomes of an experiment or random trial.  Sample Points ω in Ω are called sample outcomes, realizations, or elements.  Subsets of Ω are called Events.</a:t>
            </a:r>
            <a:endParaRPr b="0" i="0" sz="2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15"/>
              </a:spcBef>
              <a:spcAft>
                <a:spcPts val="0"/>
              </a:spcAft>
              <a:buClr>
                <a:schemeClr val="dk1"/>
              </a:buClr>
              <a:buSzPts val="3800"/>
              <a:buFont typeface="Arial"/>
              <a:buNone/>
            </a:pPr>
            <a:r>
              <a:t/>
            </a:r>
            <a:endParaRPr b="0" i="0" sz="3800" u="none" cap="none" strike="noStrike">
              <a:solidFill>
                <a:schemeClr val="dk1"/>
              </a:solidFill>
              <a:latin typeface="Times New Roman"/>
              <a:ea typeface="Times New Roman"/>
              <a:cs typeface="Times New Roman"/>
              <a:sym typeface="Times New Roman"/>
            </a:endParaRPr>
          </a:p>
          <a:p>
            <a:pPr indent="-228600" lvl="0" marL="241300" marR="281305" rtl="0" algn="l">
              <a:lnSpc>
                <a:spcPct val="96071"/>
              </a:lnSpc>
              <a:spcBef>
                <a:spcPts val="5"/>
              </a:spcBef>
              <a:spcAft>
                <a:spcPts val="0"/>
              </a:spcAft>
              <a:buClr>
                <a:schemeClr val="dk1"/>
              </a:buClr>
              <a:buSzPts val="2800"/>
              <a:buFont typeface="Arial"/>
              <a:buChar char="•"/>
            </a:pPr>
            <a:r>
              <a:rPr b="1" i="0" lang="en-US" sz="2800" u="none" cap="none" strike="noStrike">
                <a:solidFill>
                  <a:schemeClr val="dk1"/>
                </a:solidFill>
                <a:latin typeface="Times New Roman"/>
                <a:ea typeface="Times New Roman"/>
                <a:cs typeface="Times New Roman"/>
                <a:sym typeface="Times New Roman"/>
              </a:rPr>
              <a:t>Example</a:t>
            </a:r>
            <a:r>
              <a:rPr b="0" i="0" lang="en-US" sz="2800" u="none" cap="none" strike="noStrike">
                <a:solidFill>
                  <a:schemeClr val="dk1"/>
                </a:solidFill>
                <a:latin typeface="Times New Roman"/>
                <a:ea typeface="Times New Roman"/>
                <a:cs typeface="Times New Roman"/>
                <a:sym typeface="Times New Roman"/>
              </a:rPr>
              <a:t>. If we toss a coin twice then </a:t>
            </a:r>
            <a:endParaRPr b="0" i="0" sz="2800" u="none" cap="none" strike="noStrike">
              <a:solidFill>
                <a:schemeClr val="dk1"/>
              </a:solidFill>
              <a:latin typeface="Times New Roman"/>
              <a:ea typeface="Times New Roman"/>
              <a:cs typeface="Times New Roman"/>
              <a:sym typeface="Times New Roman"/>
            </a:endParaRPr>
          </a:p>
          <a:p>
            <a:pPr indent="-228600" lvl="1" marL="698500" marR="281305" rtl="0" algn="l">
              <a:lnSpc>
                <a:spcPct val="96071"/>
              </a:lnSpc>
              <a:spcBef>
                <a:spcPts val="5"/>
              </a:spcBef>
              <a:spcAft>
                <a:spcPts val="0"/>
              </a:spcAft>
              <a:buClr>
                <a:schemeClr val="dk1"/>
              </a:buClr>
              <a:buSzPts val="2800"/>
              <a:buFont typeface="Arial"/>
              <a:buChar char="•"/>
            </a:pPr>
            <a:r>
              <a:rPr b="0" i="0" lang="en-US" sz="2800" u="none" cap="none" strike="noStrike">
                <a:solidFill>
                  <a:schemeClr val="dk1"/>
                </a:solidFill>
                <a:latin typeface="Times New Roman"/>
                <a:ea typeface="Times New Roman"/>
                <a:cs typeface="Times New Roman"/>
                <a:sym typeface="Times New Roman"/>
              </a:rPr>
              <a:t>Sample space (Ω) = {HH,HT, TH, TT}.</a:t>
            </a:r>
            <a:endParaRPr b="0" i="0" sz="2800" u="none" cap="none" strike="noStrike">
              <a:solidFill>
                <a:schemeClr val="dk1"/>
              </a:solidFill>
              <a:latin typeface="Times New Roman"/>
              <a:ea typeface="Times New Roman"/>
              <a:cs typeface="Times New Roman"/>
              <a:sym typeface="Times New Roman"/>
            </a:endParaRPr>
          </a:p>
          <a:p>
            <a:pPr indent="-228600" lvl="1" marL="698500" marR="281305" rtl="0" algn="l">
              <a:lnSpc>
                <a:spcPct val="96071"/>
              </a:lnSpc>
              <a:spcBef>
                <a:spcPts val="5"/>
              </a:spcBef>
              <a:spcAft>
                <a:spcPts val="0"/>
              </a:spcAft>
              <a:buClr>
                <a:schemeClr val="dk1"/>
              </a:buClr>
              <a:buSzPts val="2800"/>
              <a:buFont typeface="Arial"/>
              <a:buChar char="•"/>
            </a:pPr>
            <a:r>
              <a:rPr b="1" i="0" lang="en-US" sz="2800" u="none" cap="none" strike="noStrike">
                <a:solidFill>
                  <a:schemeClr val="dk1"/>
                </a:solidFill>
                <a:latin typeface="Times New Roman"/>
                <a:ea typeface="Times New Roman"/>
                <a:cs typeface="Times New Roman"/>
                <a:sym typeface="Times New Roman"/>
              </a:rPr>
              <a:t>The event  that the first toss is heads is A</a:t>
            </a:r>
            <a:r>
              <a:rPr b="0" i="0" lang="en-US" sz="2800" u="none" cap="none" strike="noStrike">
                <a:solidFill>
                  <a:schemeClr val="dk1"/>
                </a:solidFill>
                <a:latin typeface="Times New Roman"/>
                <a:ea typeface="Times New Roman"/>
                <a:cs typeface="Times New Roman"/>
                <a:sym typeface="Times New Roman"/>
              </a:rPr>
              <a:t> = {HH,HT}</a:t>
            </a:r>
            <a:endParaRPr b="0" i="0" sz="2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3850"/>
              <a:buFont typeface="Arial"/>
              <a:buNone/>
            </a:pPr>
            <a:r>
              <a:t/>
            </a:r>
            <a:endParaRPr b="0" i="0" sz="3850" u="none" cap="none" strike="noStrike">
              <a:solidFill>
                <a:schemeClr val="dk1"/>
              </a:solidFill>
              <a:latin typeface="Times New Roman"/>
              <a:ea typeface="Times New Roman"/>
              <a:cs typeface="Times New Roman"/>
              <a:sym typeface="Times New Roman"/>
            </a:endParaRPr>
          </a:p>
          <a:p>
            <a:pPr indent="-228600" lvl="0" marL="241300" marR="154940" rtl="0" algn="l">
              <a:lnSpc>
                <a:spcPct val="96071"/>
              </a:lnSpc>
              <a:spcBef>
                <a:spcPts val="5"/>
              </a:spcBef>
              <a:spcAft>
                <a:spcPts val="0"/>
              </a:spcAft>
              <a:buClr>
                <a:schemeClr val="dk1"/>
              </a:buClr>
              <a:buSzPts val="2800"/>
              <a:buFont typeface="Arial"/>
              <a:buChar char="•"/>
            </a:pPr>
            <a:r>
              <a:rPr b="0" i="0" lang="en-US" sz="2800" u="none" cap="none" strike="noStrike">
                <a:solidFill>
                  <a:schemeClr val="dk1"/>
                </a:solidFill>
                <a:latin typeface="Times New Roman"/>
                <a:ea typeface="Times New Roman"/>
                <a:cs typeface="Times New Roman"/>
                <a:sym typeface="Times New Roman"/>
              </a:rPr>
              <a:t>We say that events A1 and A2 are disjoint (mutually exclusive) if Ai ∩  Aj = {}</a:t>
            </a:r>
            <a:endParaRPr b="0" i="0" sz="2800" u="none" cap="none" strike="noStrike">
              <a:solidFill>
                <a:schemeClr val="dk1"/>
              </a:solidFill>
              <a:latin typeface="Times New Roman"/>
              <a:ea typeface="Times New Roman"/>
              <a:cs typeface="Times New Roman"/>
              <a:sym typeface="Times New Roman"/>
            </a:endParaRPr>
          </a:p>
          <a:p>
            <a:pPr indent="-229234" lvl="1" marL="697865" marR="0" rtl="0" algn="l">
              <a:lnSpc>
                <a:spcPct val="118541"/>
              </a:lnSpc>
              <a:spcBef>
                <a:spcPts val="0"/>
              </a:spcBef>
              <a:spcAft>
                <a:spcPts val="0"/>
              </a:spcAft>
              <a:buClr>
                <a:schemeClr val="dk1"/>
              </a:buClr>
              <a:buSzPts val="2400"/>
              <a:buFont typeface="Arial"/>
              <a:buChar char="•"/>
            </a:pPr>
            <a:r>
              <a:rPr b="0" i="0" lang="en-US" sz="2400" u="none" cap="none" strike="noStrike">
                <a:solidFill>
                  <a:schemeClr val="dk1"/>
                </a:solidFill>
                <a:latin typeface="Times New Roman"/>
                <a:ea typeface="Times New Roman"/>
                <a:cs typeface="Times New Roman"/>
                <a:sym typeface="Times New Roman"/>
              </a:rPr>
              <a:t>Example: first flip being heads and first flip being tails</a:t>
            </a:r>
            <a:endParaRPr b="0" i="0" sz="2400" u="none" cap="none" strike="noStrike">
              <a:solidFill>
                <a:schemeClr val="dk1"/>
              </a:solidFill>
              <a:latin typeface="Times New Roman"/>
              <a:ea typeface="Times New Roman"/>
              <a:cs typeface="Times New Roman"/>
              <a:sym typeface="Times New Roman"/>
            </a:endParaRPr>
          </a:p>
        </p:txBody>
      </p:sp>
      <p:sp>
        <p:nvSpPr>
          <p:cNvPr id="150" name="Google Shape;150;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51" name="Google Shape;151;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52" name="Google Shape;15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6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Suppose we choose the ordering </a:t>
            </a:r>
            <a:r>
              <a:rPr i="1" lang="en-US" sz="2400"/>
              <a:t>M, J, A, B, E</a:t>
            </a:r>
            <a:endParaRPr sz="2400"/>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Font typeface="Times New Roman"/>
              <a:buNone/>
            </a:pPr>
            <a:r>
              <a:t/>
            </a:r>
            <a:endParaRPr sz="2400"/>
          </a:p>
          <a:p>
            <a:pPr indent="-228600" lvl="0" marL="228600" rtl="0" algn="l">
              <a:lnSpc>
                <a:spcPct val="90000"/>
              </a:lnSpc>
              <a:spcBef>
                <a:spcPts val="1000"/>
              </a:spcBef>
              <a:spcAft>
                <a:spcPts val="0"/>
              </a:spcAft>
              <a:buClr>
                <a:schemeClr val="dk1"/>
              </a:buClr>
              <a:buSzPts val="2400"/>
              <a:buFont typeface="Times New Roman"/>
              <a:buNone/>
            </a:pPr>
            <a:r>
              <a:t/>
            </a:r>
            <a:endParaRPr b="1" i="1" sz="2400"/>
          </a:p>
          <a:p>
            <a:pPr indent="-228600" lvl="0" marL="228600" rtl="0" algn="l">
              <a:lnSpc>
                <a:spcPct val="90000"/>
              </a:lnSpc>
              <a:spcBef>
                <a:spcPts val="1000"/>
              </a:spcBef>
              <a:spcAft>
                <a:spcPts val="0"/>
              </a:spcAft>
              <a:buClr>
                <a:schemeClr val="dk1"/>
              </a:buClr>
              <a:buSzPts val="2400"/>
              <a:buFont typeface="Times New Roman"/>
              <a:buNone/>
            </a:pPr>
            <a:r>
              <a:t/>
            </a:r>
            <a:endParaRPr b="1" i="1" sz="2400"/>
          </a:p>
          <a:p>
            <a:pPr indent="-228600" lvl="0" marL="228600" rtl="0" algn="l">
              <a:lnSpc>
                <a:spcPct val="90000"/>
              </a:lnSpc>
              <a:spcBef>
                <a:spcPts val="1000"/>
              </a:spcBef>
              <a:spcAft>
                <a:spcPts val="0"/>
              </a:spcAft>
              <a:buClr>
                <a:schemeClr val="dk1"/>
              </a:buClr>
              <a:buSzPts val="2300"/>
              <a:buFont typeface="Times New Roman"/>
              <a:buNone/>
            </a:pPr>
            <a:r>
              <a:rPr b="1" i="1" lang="en-US" sz="2300"/>
              <a:t>P</a:t>
            </a:r>
            <a:r>
              <a:rPr i="1" lang="en-US" sz="2300"/>
              <a:t>(J | M) = </a:t>
            </a:r>
            <a:r>
              <a:rPr b="1" i="1" lang="en-US" sz="2300"/>
              <a:t>P</a:t>
            </a:r>
            <a:r>
              <a:rPr i="1" lang="en-US" sz="2300"/>
              <a:t>(J)  </a:t>
            </a:r>
            <a:r>
              <a:rPr b="1" lang="en-US" sz="2300"/>
              <a:t>No</a:t>
            </a:r>
            <a:endParaRPr b="1" i="1" sz="2300"/>
          </a:p>
          <a:p>
            <a:pPr indent="-228600" lvl="0" marL="228600" rtl="0" algn="l">
              <a:lnSpc>
                <a:spcPct val="90000"/>
              </a:lnSpc>
              <a:spcBef>
                <a:spcPts val="1000"/>
              </a:spcBef>
              <a:spcAft>
                <a:spcPts val="0"/>
              </a:spcAft>
              <a:buClr>
                <a:schemeClr val="dk1"/>
              </a:buClr>
              <a:buSzPts val="2300"/>
              <a:buFont typeface="Times New Roman"/>
              <a:buNone/>
            </a:pPr>
            <a:r>
              <a:rPr b="1" i="1" lang="en-US" sz="2300"/>
              <a:t>P</a:t>
            </a:r>
            <a:r>
              <a:rPr i="1" lang="en-US" sz="2300"/>
              <a:t>(A | J, M) = </a:t>
            </a:r>
            <a:r>
              <a:rPr b="1" i="1" lang="en-US" sz="2300"/>
              <a:t>P</a:t>
            </a:r>
            <a:r>
              <a:rPr i="1" lang="en-US" sz="2300"/>
              <a:t>(A | J)</a:t>
            </a:r>
            <a:r>
              <a:rPr lang="en-US" sz="2300"/>
              <a:t>?</a:t>
            </a:r>
            <a:r>
              <a:rPr i="1" lang="en-US" sz="2300"/>
              <a:t> </a:t>
            </a:r>
            <a:r>
              <a:rPr b="1" i="1" lang="en-US" sz="2300"/>
              <a:t>P</a:t>
            </a:r>
            <a:r>
              <a:rPr i="1" lang="en-US" sz="2300"/>
              <a:t>(A | J, M) = </a:t>
            </a:r>
            <a:r>
              <a:rPr b="1" i="1" lang="en-US" sz="2300"/>
              <a:t>P</a:t>
            </a:r>
            <a:r>
              <a:rPr i="1" lang="en-US" sz="2300"/>
              <a:t>(A)</a:t>
            </a:r>
            <a:r>
              <a:rPr lang="en-US" sz="2300"/>
              <a:t>?</a:t>
            </a:r>
            <a:endParaRPr/>
          </a:p>
          <a:p>
            <a:pPr indent="-228600" lvl="0" marL="228600" rtl="0" algn="l">
              <a:lnSpc>
                <a:spcPct val="90000"/>
              </a:lnSpc>
              <a:spcBef>
                <a:spcPts val="1000"/>
              </a:spcBef>
              <a:spcAft>
                <a:spcPts val="0"/>
              </a:spcAft>
              <a:buClr>
                <a:schemeClr val="dk1"/>
              </a:buClr>
              <a:buSzPts val="2400"/>
              <a:buFont typeface="Times New Roman"/>
              <a:buNone/>
            </a:pPr>
            <a:r>
              <a:t/>
            </a:r>
            <a:endParaRPr i="1" sz="2400"/>
          </a:p>
          <a:p>
            <a:pPr indent="-76200" lvl="0" marL="228600" rtl="0" algn="l">
              <a:lnSpc>
                <a:spcPct val="90000"/>
              </a:lnSpc>
              <a:spcBef>
                <a:spcPts val="1000"/>
              </a:spcBef>
              <a:spcAft>
                <a:spcPts val="0"/>
              </a:spcAft>
              <a:buClr>
                <a:schemeClr val="dk1"/>
              </a:buClr>
              <a:buSzPts val="2400"/>
              <a:buNone/>
            </a:pPr>
            <a:r>
              <a:t/>
            </a:r>
            <a:endParaRPr i="1" sz="2400"/>
          </a:p>
        </p:txBody>
      </p:sp>
      <p:pic>
        <p:nvPicPr>
          <p:cNvPr descr="burglary-make2c" id="714" name="Google Shape;714;p60"/>
          <p:cNvPicPr preferRelativeResize="0"/>
          <p:nvPr/>
        </p:nvPicPr>
        <p:blipFill rotWithShape="1">
          <a:blip r:embed="rId3">
            <a:alphaModFix/>
          </a:blip>
          <a:srcRect b="0" l="0" r="0" t="0"/>
          <a:stretch/>
        </p:blipFill>
        <p:spPr>
          <a:xfrm>
            <a:off x="6553201" y="2133601"/>
            <a:ext cx="2778125" cy="2417763"/>
          </a:xfrm>
          <a:prstGeom prst="rect">
            <a:avLst/>
          </a:prstGeom>
          <a:noFill/>
          <a:ln>
            <a:noFill/>
          </a:ln>
        </p:spPr>
      </p:pic>
      <p:sp>
        <p:nvSpPr>
          <p:cNvPr id="715" name="Google Shape;715;p60"/>
          <p:cNvSpPr txBox="1"/>
          <p:nvPr>
            <p:ph type="title"/>
          </p:nvPr>
        </p:nvSpPr>
        <p:spPr>
          <a:xfrm>
            <a:off x="838200" y="50800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Example</a:t>
            </a:r>
            <a:endParaRPr/>
          </a:p>
        </p:txBody>
      </p:sp>
      <p:sp>
        <p:nvSpPr>
          <p:cNvPr id="716" name="Google Shape;716;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17" name="Google Shape;717;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18" name="Google Shape;718;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6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Suppose we choose the ordering </a:t>
            </a:r>
            <a:r>
              <a:rPr i="1" lang="en-US" sz="2400"/>
              <a:t>M, J, A, B, E</a:t>
            </a:r>
            <a:endParaRPr i="1" sz="2400"/>
          </a:p>
          <a:p>
            <a:pPr indent="-76200" lvl="0" marL="228600" rtl="0" algn="l">
              <a:lnSpc>
                <a:spcPct val="90000"/>
              </a:lnSpc>
              <a:spcBef>
                <a:spcPts val="1000"/>
              </a:spcBef>
              <a:spcAft>
                <a:spcPts val="0"/>
              </a:spcAft>
              <a:buClr>
                <a:schemeClr val="dk1"/>
              </a:buClr>
              <a:buSzPts val="2400"/>
              <a:buNone/>
            </a:pPr>
            <a:r>
              <a:t/>
            </a:r>
            <a:endParaRPr i="1" sz="2400"/>
          </a:p>
          <a:p>
            <a:pPr indent="-228600" lvl="0" marL="228600" rtl="0" algn="l">
              <a:lnSpc>
                <a:spcPct val="90000"/>
              </a:lnSpc>
              <a:spcBef>
                <a:spcPts val="1000"/>
              </a:spcBef>
              <a:spcAft>
                <a:spcPts val="0"/>
              </a:spcAft>
              <a:buClr>
                <a:schemeClr val="dk1"/>
              </a:buClr>
              <a:buSzPts val="2400"/>
              <a:buFont typeface="Times New Roman"/>
              <a:buNone/>
            </a:pPr>
            <a:r>
              <a:t/>
            </a:r>
            <a:endParaRPr sz="2400"/>
          </a:p>
          <a:p>
            <a:pPr indent="-228600" lvl="0" marL="228600" rtl="0" algn="l">
              <a:lnSpc>
                <a:spcPct val="90000"/>
              </a:lnSpc>
              <a:spcBef>
                <a:spcPts val="1000"/>
              </a:spcBef>
              <a:spcAft>
                <a:spcPts val="0"/>
              </a:spcAft>
              <a:buClr>
                <a:schemeClr val="dk1"/>
              </a:buClr>
              <a:buSzPts val="2400"/>
              <a:buFont typeface="Times New Roman"/>
              <a:buNone/>
            </a:pPr>
            <a:r>
              <a:t/>
            </a:r>
            <a:endParaRPr b="1" i="1" sz="2400"/>
          </a:p>
          <a:p>
            <a:pPr indent="-228600" lvl="0" marL="228600" rtl="0" algn="l">
              <a:lnSpc>
                <a:spcPct val="90000"/>
              </a:lnSpc>
              <a:spcBef>
                <a:spcPts val="1000"/>
              </a:spcBef>
              <a:spcAft>
                <a:spcPts val="0"/>
              </a:spcAft>
              <a:buClr>
                <a:schemeClr val="dk1"/>
              </a:buClr>
              <a:buSzPts val="2400"/>
              <a:buFont typeface="Times New Roman"/>
              <a:buNone/>
            </a:pPr>
            <a:r>
              <a:t/>
            </a:r>
            <a:endParaRPr b="1" i="1" sz="2400"/>
          </a:p>
          <a:p>
            <a:pPr indent="-228600" lvl="0" marL="228600" rtl="0" algn="l">
              <a:lnSpc>
                <a:spcPct val="90000"/>
              </a:lnSpc>
              <a:spcBef>
                <a:spcPts val="1000"/>
              </a:spcBef>
              <a:spcAft>
                <a:spcPts val="0"/>
              </a:spcAft>
              <a:buClr>
                <a:schemeClr val="dk1"/>
              </a:buClr>
              <a:buSzPts val="2300"/>
              <a:buFont typeface="Times New Roman"/>
              <a:buNone/>
            </a:pPr>
            <a:r>
              <a:rPr b="1" i="1" lang="en-US" sz="2300"/>
              <a:t>P</a:t>
            </a:r>
            <a:r>
              <a:rPr i="1" lang="en-US" sz="2300"/>
              <a:t>(J | M) = </a:t>
            </a:r>
            <a:r>
              <a:rPr b="1" i="1" lang="en-US" sz="2300"/>
              <a:t>P</a:t>
            </a:r>
            <a:r>
              <a:rPr i="1" lang="en-US" sz="2300"/>
              <a:t>(J)  </a:t>
            </a:r>
            <a:r>
              <a:rPr b="1" lang="en-US" sz="2300"/>
              <a:t>No</a:t>
            </a:r>
            <a:endParaRPr b="1" i="1" sz="2300"/>
          </a:p>
          <a:p>
            <a:pPr indent="-228600" lvl="0" marL="228600" rtl="0" algn="l">
              <a:lnSpc>
                <a:spcPct val="90000"/>
              </a:lnSpc>
              <a:spcBef>
                <a:spcPts val="1000"/>
              </a:spcBef>
              <a:spcAft>
                <a:spcPts val="0"/>
              </a:spcAft>
              <a:buClr>
                <a:schemeClr val="dk1"/>
              </a:buClr>
              <a:buSzPts val="2300"/>
              <a:buFont typeface="Times New Roman"/>
              <a:buNone/>
            </a:pPr>
            <a:r>
              <a:rPr b="1" i="1" lang="en-US" sz="2300"/>
              <a:t>P</a:t>
            </a:r>
            <a:r>
              <a:rPr i="1" lang="en-US" sz="2300"/>
              <a:t>(A | J, M) = </a:t>
            </a:r>
            <a:r>
              <a:rPr b="1" i="1" lang="en-US" sz="2300"/>
              <a:t>P</a:t>
            </a:r>
            <a:r>
              <a:rPr i="1" lang="en-US" sz="2300"/>
              <a:t>(A | J)</a:t>
            </a:r>
            <a:r>
              <a:rPr lang="en-US" sz="2300"/>
              <a:t>?</a:t>
            </a:r>
            <a:r>
              <a:rPr i="1" lang="en-US" sz="2300"/>
              <a:t> </a:t>
            </a:r>
            <a:r>
              <a:rPr b="1" i="1" lang="en-US" sz="2300"/>
              <a:t>P</a:t>
            </a:r>
            <a:r>
              <a:rPr i="1" lang="en-US" sz="2300"/>
              <a:t>(A | J, M) = </a:t>
            </a:r>
            <a:r>
              <a:rPr b="1" i="1" lang="en-US" sz="2300"/>
              <a:t>P</a:t>
            </a:r>
            <a:r>
              <a:rPr i="1" lang="en-US" sz="2300"/>
              <a:t>(A)</a:t>
            </a:r>
            <a:r>
              <a:rPr lang="en-US" sz="2300"/>
              <a:t>? </a:t>
            </a:r>
            <a:r>
              <a:rPr b="1" lang="en-US" sz="2300"/>
              <a:t>No</a:t>
            </a:r>
            <a:endParaRPr sz="2300"/>
          </a:p>
          <a:p>
            <a:pPr indent="-228600" lvl="0" marL="228600" rtl="0" algn="l">
              <a:lnSpc>
                <a:spcPct val="90000"/>
              </a:lnSpc>
              <a:spcBef>
                <a:spcPts val="1000"/>
              </a:spcBef>
              <a:spcAft>
                <a:spcPts val="0"/>
              </a:spcAft>
              <a:buClr>
                <a:schemeClr val="dk1"/>
              </a:buClr>
              <a:buSzPts val="2300"/>
              <a:buFont typeface="Times New Roman"/>
              <a:buNone/>
            </a:pPr>
            <a:r>
              <a:rPr b="1" i="1" lang="en-US" sz="2300"/>
              <a:t>P</a:t>
            </a:r>
            <a:r>
              <a:rPr i="1" lang="en-US" sz="2300"/>
              <a:t>(B | A, J, M) = </a:t>
            </a:r>
            <a:r>
              <a:rPr b="1" i="1" lang="en-US" sz="2300"/>
              <a:t>P</a:t>
            </a:r>
            <a:r>
              <a:rPr i="1" lang="en-US" sz="2300"/>
              <a:t>(B | A)</a:t>
            </a:r>
            <a:r>
              <a:rPr lang="en-US" sz="2300"/>
              <a:t>? </a:t>
            </a:r>
            <a:endParaRPr/>
          </a:p>
          <a:p>
            <a:pPr indent="-228600" lvl="0" marL="228600" rtl="0" algn="l">
              <a:lnSpc>
                <a:spcPct val="90000"/>
              </a:lnSpc>
              <a:spcBef>
                <a:spcPts val="1000"/>
              </a:spcBef>
              <a:spcAft>
                <a:spcPts val="0"/>
              </a:spcAft>
              <a:buClr>
                <a:schemeClr val="dk1"/>
              </a:buClr>
              <a:buSzPts val="2300"/>
              <a:buFont typeface="Times New Roman"/>
              <a:buNone/>
            </a:pPr>
            <a:r>
              <a:rPr b="1" i="1" lang="en-US" sz="2300"/>
              <a:t>P</a:t>
            </a:r>
            <a:r>
              <a:rPr i="1" lang="en-US" sz="2300"/>
              <a:t>(B | A, J, M) = </a:t>
            </a:r>
            <a:r>
              <a:rPr b="1" i="1" lang="en-US" sz="2300"/>
              <a:t>P</a:t>
            </a:r>
            <a:r>
              <a:rPr i="1" lang="en-US" sz="2300"/>
              <a:t>(B)</a:t>
            </a:r>
            <a:r>
              <a:rPr lang="en-US" sz="2300"/>
              <a:t>?</a:t>
            </a:r>
            <a:endParaRPr i="1" sz="2300"/>
          </a:p>
        </p:txBody>
      </p:sp>
      <p:sp>
        <p:nvSpPr>
          <p:cNvPr id="724" name="Google Shape;724;p61"/>
          <p:cNvSpPr txBox="1"/>
          <p:nvPr>
            <p:ph type="title"/>
          </p:nvPr>
        </p:nvSpPr>
        <p:spPr>
          <a:xfrm>
            <a:off x="838200" y="718344"/>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Example</a:t>
            </a:r>
            <a:endParaRPr/>
          </a:p>
        </p:txBody>
      </p:sp>
      <p:pic>
        <p:nvPicPr>
          <p:cNvPr descr="burglary-make3c" id="725" name="Google Shape;725;p61"/>
          <p:cNvPicPr preferRelativeResize="0"/>
          <p:nvPr/>
        </p:nvPicPr>
        <p:blipFill rotWithShape="1">
          <a:blip r:embed="rId3">
            <a:alphaModFix/>
          </a:blip>
          <a:srcRect b="0" l="0" r="0" t="0"/>
          <a:stretch/>
        </p:blipFill>
        <p:spPr>
          <a:xfrm>
            <a:off x="6553201" y="2133601"/>
            <a:ext cx="2778125" cy="2417763"/>
          </a:xfrm>
          <a:prstGeom prst="rect">
            <a:avLst/>
          </a:prstGeom>
          <a:noFill/>
          <a:ln>
            <a:noFill/>
          </a:ln>
        </p:spPr>
      </p:pic>
      <p:sp>
        <p:nvSpPr>
          <p:cNvPr id="726" name="Google Shape;726;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27" name="Google Shape;727;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28" name="Google Shape;728;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sz="2400"/>
              <a:t>Suppose we choose the ordering M, J, A, B, E</a:t>
            </a:r>
            <a:endParaRPr sz="2400"/>
          </a:p>
          <a:p>
            <a:pPr indent="-87629" lvl="0" marL="228600" rtl="0" algn="l">
              <a:lnSpc>
                <a:spcPct val="90000"/>
              </a:lnSpc>
              <a:spcBef>
                <a:spcPts val="1000"/>
              </a:spcBef>
              <a:spcAft>
                <a:spcPts val="0"/>
              </a:spcAft>
              <a:buClr>
                <a:schemeClr val="dk1"/>
              </a:buClr>
              <a:buSzPct val="100000"/>
              <a:buNone/>
            </a:pPr>
            <a:r>
              <a:t/>
            </a:r>
            <a:endParaRPr sz="2400"/>
          </a:p>
          <a:p>
            <a:pPr indent="-228600" lvl="0" marL="228600" rtl="0" algn="l">
              <a:lnSpc>
                <a:spcPct val="90000"/>
              </a:lnSpc>
              <a:spcBef>
                <a:spcPts val="1000"/>
              </a:spcBef>
              <a:spcAft>
                <a:spcPts val="0"/>
              </a:spcAft>
              <a:buClr>
                <a:schemeClr val="dk1"/>
              </a:buClr>
              <a:buSzPct val="100000"/>
              <a:buFont typeface="Times New Roman"/>
              <a:buNone/>
            </a:pPr>
            <a:r>
              <a:t/>
            </a:r>
            <a:endParaRPr sz="2400"/>
          </a:p>
          <a:p>
            <a:pPr indent="-228600" lvl="0" marL="228600" rtl="0" algn="l">
              <a:lnSpc>
                <a:spcPct val="90000"/>
              </a:lnSpc>
              <a:spcBef>
                <a:spcPts val="1000"/>
              </a:spcBef>
              <a:spcAft>
                <a:spcPts val="0"/>
              </a:spcAft>
              <a:buClr>
                <a:schemeClr val="dk1"/>
              </a:buClr>
              <a:buSzPct val="100000"/>
              <a:buFont typeface="Times New Roman"/>
              <a:buNone/>
            </a:pPr>
            <a:r>
              <a:t/>
            </a:r>
            <a:endParaRPr b="1" i="1" sz="2400"/>
          </a:p>
          <a:p>
            <a:pPr indent="-228600" lvl="0" marL="228600" rtl="0" algn="l">
              <a:lnSpc>
                <a:spcPct val="90000"/>
              </a:lnSpc>
              <a:spcBef>
                <a:spcPts val="1000"/>
              </a:spcBef>
              <a:spcAft>
                <a:spcPts val="0"/>
              </a:spcAft>
              <a:buClr>
                <a:schemeClr val="dk1"/>
              </a:buClr>
              <a:buSzPct val="100000"/>
              <a:buFont typeface="Times New Roman"/>
              <a:buNone/>
            </a:pPr>
            <a:r>
              <a:t/>
            </a:r>
            <a:endParaRPr b="1" i="1" sz="2400"/>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(J | M) = </a:t>
            </a:r>
            <a:r>
              <a:rPr b="1" i="1" lang="en-US" sz="2300"/>
              <a:t>P</a:t>
            </a:r>
            <a:r>
              <a:rPr i="1" lang="en-US" sz="2300"/>
              <a:t>(J)  </a:t>
            </a:r>
            <a:r>
              <a:rPr b="1" lang="en-US" sz="2300"/>
              <a:t>No</a:t>
            </a:r>
            <a:endParaRPr b="1" i="1" sz="2300"/>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(A | J, M) = </a:t>
            </a:r>
            <a:r>
              <a:rPr b="1" i="1" lang="en-US" sz="2300"/>
              <a:t>P</a:t>
            </a:r>
            <a:r>
              <a:rPr i="1" lang="en-US" sz="2300"/>
              <a:t>(A | J)</a:t>
            </a:r>
            <a:r>
              <a:rPr lang="en-US" sz="2300"/>
              <a:t>?</a:t>
            </a:r>
            <a:r>
              <a:rPr i="1" lang="en-US" sz="2300"/>
              <a:t> </a:t>
            </a:r>
            <a:r>
              <a:rPr b="1" i="1" lang="en-US" sz="2300"/>
              <a:t>P</a:t>
            </a:r>
            <a:r>
              <a:rPr i="1" lang="en-US" sz="2300"/>
              <a:t>(A | J, M) = </a:t>
            </a:r>
            <a:r>
              <a:rPr b="1" i="1" lang="en-US" sz="2300"/>
              <a:t>P</a:t>
            </a:r>
            <a:r>
              <a:rPr i="1" lang="en-US" sz="2300"/>
              <a:t>(A)</a:t>
            </a:r>
            <a:r>
              <a:rPr lang="en-US" sz="2300"/>
              <a:t>? </a:t>
            </a:r>
            <a:r>
              <a:rPr b="1" lang="en-US" sz="2300"/>
              <a:t>No</a:t>
            </a:r>
            <a:endParaRPr sz="2300"/>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(B | A, J, M) = </a:t>
            </a:r>
            <a:r>
              <a:rPr b="1" i="1" lang="en-US" sz="2300"/>
              <a:t>P</a:t>
            </a:r>
            <a:r>
              <a:rPr i="1" lang="en-US" sz="2300"/>
              <a:t>(B | A)</a:t>
            </a:r>
            <a:r>
              <a:rPr lang="en-US" sz="2300"/>
              <a:t>? </a:t>
            </a:r>
            <a:r>
              <a:rPr b="1" lang="en-US" sz="2300"/>
              <a:t>Yes</a:t>
            </a:r>
            <a:endParaRPr/>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(B | A, J, M) = </a:t>
            </a:r>
            <a:r>
              <a:rPr b="1" i="1" lang="en-US" sz="2300"/>
              <a:t>P</a:t>
            </a:r>
            <a:r>
              <a:rPr i="1" lang="en-US" sz="2300"/>
              <a:t>(B)</a:t>
            </a:r>
            <a:r>
              <a:rPr lang="en-US" sz="2300"/>
              <a:t>? </a:t>
            </a:r>
            <a:r>
              <a:rPr b="1" lang="en-US" sz="2300"/>
              <a:t>No</a:t>
            </a:r>
            <a:endParaRPr/>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(E | B, A ,J, M) = </a:t>
            </a:r>
            <a:r>
              <a:rPr b="1" i="1" lang="en-US" sz="2300"/>
              <a:t>P</a:t>
            </a:r>
            <a:r>
              <a:rPr i="1" lang="en-US" sz="2300"/>
              <a:t>(E | A)</a:t>
            </a:r>
            <a:r>
              <a:rPr lang="en-US" sz="2300"/>
              <a:t>?</a:t>
            </a:r>
            <a:endParaRPr/>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(E | B, A, J, M) = </a:t>
            </a:r>
            <a:r>
              <a:rPr b="1" i="1" lang="en-US" sz="2300"/>
              <a:t>P</a:t>
            </a:r>
            <a:r>
              <a:rPr i="1" lang="en-US" sz="2300"/>
              <a:t>(E | A, B)</a:t>
            </a:r>
            <a:r>
              <a:rPr lang="en-US" sz="2300"/>
              <a:t>?</a:t>
            </a:r>
            <a:endParaRPr/>
          </a:p>
        </p:txBody>
      </p:sp>
      <p:sp>
        <p:nvSpPr>
          <p:cNvPr id="734" name="Google Shape;734;p62"/>
          <p:cNvSpPr txBox="1"/>
          <p:nvPr>
            <p:ph type="title"/>
          </p:nvPr>
        </p:nvSpPr>
        <p:spPr>
          <a:xfrm>
            <a:off x="838200" y="62865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Example</a:t>
            </a:r>
            <a:endParaRPr/>
          </a:p>
        </p:txBody>
      </p:sp>
      <p:pic>
        <p:nvPicPr>
          <p:cNvPr descr="burglary-make4c" id="735" name="Google Shape;735;p62"/>
          <p:cNvPicPr preferRelativeResize="0"/>
          <p:nvPr/>
        </p:nvPicPr>
        <p:blipFill rotWithShape="1">
          <a:blip r:embed="rId3">
            <a:alphaModFix/>
          </a:blip>
          <a:srcRect b="0" l="0" r="0" t="0"/>
          <a:stretch/>
        </p:blipFill>
        <p:spPr>
          <a:xfrm>
            <a:off x="6553201" y="2133601"/>
            <a:ext cx="2778125" cy="2417763"/>
          </a:xfrm>
          <a:prstGeom prst="rect">
            <a:avLst/>
          </a:prstGeom>
          <a:noFill/>
          <a:ln>
            <a:noFill/>
          </a:ln>
        </p:spPr>
      </p:pic>
      <p:sp>
        <p:nvSpPr>
          <p:cNvPr id="736" name="Google Shape;736;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37" name="Google Shape;737;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38" name="Google Shape;738;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sz="2400"/>
              <a:t>Suppose we choose the ordering M, J, A, B, E</a:t>
            </a:r>
            <a:endParaRPr sz="2400"/>
          </a:p>
          <a:p>
            <a:pPr indent="-87629" lvl="0" marL="228600" rtl="0" algn="l">
              <a:lnSpc>
                <a:spcPct val="90000"/>
              </a:lnSpc>
              <a:spcBef>
                <a:spcPts val="1000"/>
              </a:spcBef>
              <a:spcAft>
                <a:spcPts val="0"/>
              </a:spcAft>
              <a:buClr>
                <a:schemeClr val="dk1"/>
              </a:buClr>
              <a:buSzPct val="100000"/>
              <a:buNone/>
            </a:pPr>
            <a:r>
              <a:t/>
            </a:r>
            <a:endParaRPr sz="2400"/>
          </a:p>
          <a:p>
            <a:pPr indent="-228600" lvl="0" marL="228600" rtl="0" algn="l">
              <a:lnSpc>
                <a:spcPct val="90000"/>
              </a:lnSpc>
              <a:spcBef>
                <a:spcPts val="1000"/>
              </a:spcBef>
              <a:spcAft>
                <a:spcPts val="0"/>
              </a:spcAft>
              <a:buClr>
                <a:schemeClr val="dk1"/>
              </a:buClr>
              <a:buSzPct val="100000"/>
              <a:buFont typeface="Times New Roman"/>
              <a:buNone/>
            </a:pPr>
            <a:r>
              <a:t/>
            </a:r>
            <a:endParaRPr sz="2400"/>
          </a:p>
          <a:p>
            <a:pPr indent="-87629" lvl="0" marL="228600" rtl="0" algn="l">
              <a:lnSpc>
                <a:spcPct val="90000"/>
              </a:lnSpc>
              <a:spcBef>
                <a:spcPts val="1000"/>
              </a:spcBef>
              <a:spcAft>
                <a:spcPts val="0"/>
              </a:spcAft>
              <a:buClr>
                <a:schemeClr val="dk1"/>
              </a:buClr>
              <a:buSzPct val="100000"/>
              <a:buNone/>
            </a:pPr>
            <a:r>
              <a:t/>
            </a:r>
            <a:endParaRPr sz="2400"/>
          </a:p>
          <a:p>
            <a:pPr indent="-228600" lvl="0" marL="228600" rtl="0" algn="l">
              <a:lnSpc>
                <a:spcPct val="90000"/>
              </a:lnSpc>
              <a:spcBef>
                <a:spcPts val="1000"/>
              </a:spcBef>
              <a:spcAft>
                <a:spcPts val="0"/>
              </a:spcAft>
              <a:buClr>
                <a:schemeClr val="dk1"/>
              </a:buClr>
              <a:buSzPct val="100000"/>
              <a:buFont typeface="Times New Roman"/>
              <a:buNone/>
            </a:pPr>
            <a:r>
              <a:t/>
            </a:r>
            <a:endParaRPr b="1" i="1" sz="2400"/>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(J | M) = </a:t>
            </a:r>
            <a:r>
              <a:rPr b="1" i="1" lang="en-US" sz="2300"/>
              <a:t>P</a:t>
            </a:r>
            <a:r>
              <a:rPr i="1" lang="en-US" sz="2300"/>
              <a:t>(J)  </a:t>
            </a:r>
            <a:r>
              <a:rPr b="1" lang="en-US" sz="2300"/>
              <a:t>No</a:t>
            </a:r>
            <a:r>
              <a:rPr b="1" i="1" lang="en-US" sz="2300"/>
              <a:t> </a:t>
            </a:r>
            <a:endParaRPr/>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(A | J, M) = </a:t>
            </a:r>
            <a:r>
              <a:rPr b="1" i="1" lang="en-US" sz="2300"/>
              <a:t>P</a:t>
            </a:r>
            <a:r>
              <a:rPr i="1" lang="en-US" sz="2300"/>
              <a:t>(A | J)</a:t>
            </a:r>
            <a:r>
              <a:rPr lang="en-US" sz="2300"/>
              <a:t>?</a:t>
            </a:r>
            <a:r>
              <a:rPr i="1" lang="en-US" sz="2300"/>
              <a:t> </a:t>
            </a:r>
            <a:r>
              <a:rPr b="1" i="1" lang="en-US" sz="2300"/>
              <a:t>P</a:t>
            </a:r>
            <a:r>
              <a:rPr i="1" lang="en-US" sz="2300"/>
              <a:t>(A | J, M) = </a:t>
            </a:r>
            <a:r>
              <a:rPr b="1" i="1" lang="en-US" sz="2300"/>
              <a:t>P</a:t>
            </a:r>
            <a:r>
              <a:rPr i="1" lang="en-US" sz="2300"/>
              <a:t>(A)</a:t>
            </a:r>
            <a:r>
              <a:rPr lang="en-US" sz="2300"/>
              <a:t>? </a:t>
            </a:r>
            <a:r>
              <a:rPr b="1" lang="en-US" sz="2300"/>
              <a:t>No</a:t>
            </a:r>
            <a:endParaRPr/>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(B | A, J, M) = </a:t>
            </a:r>
            <a:r>
              <a:rPr b="1" i="1" lang="en-US" sz="2300"/>
              <a:t>P</a:t>
            </a:r>
            <a:r>
              <a:rPr i="1" lang="en-US" sz="2300"/>
              <a:t>(B | A)</a:t>
            </a:r>
            <a:r>
              <a:rPr lang="en-US" sz="2300"/>
              <a:t>? </a:t>
            </a:r>
            <a:r>
              <a:rPr b="1" lang="en-US" sz="2300"/>
              <a:t>Yes</a:t>
            </a:r>
            <a:endParaRPr/>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(B | A, J, M) = </a:t>
            </a:r>
            <a:r>
              <a:rPr b="1" i="1" lang="en-US" sz="2300"/>
              <a:t>P</a:t>
            </a:r>
            <a:r>
              <a:rPr i="1" lang="en-US" sz="2300"/>
              <a:t>(B)</a:t>
            </a:r>
            <a:r>
              <a:rPr lang="en-US" sz="2300"/>
              <a:t>? </a:t>
            </a:r>
            <a:r>
              <a:rPr b="1" lang="en-US" sz="2300"/>
              <a:t>No</a:t>
            </a:r>
            <a:endParaRPr/>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(E | B, A ,J, M) = </a:t>
            </a:r>
            <a:r>
              <a:rPr b="1" i="1" lang="en-US" sz="2300"/>
              <a:t>P</a:t>
            </a:r>
            <a:r>
              <a:rPr i="1" lang="en-US" sz="2300"/>
              <a:t>(E | A)</a:t>
            </a:r>
            <a:r>
              <a:rPr lang="en-US" sz="2300"/>
              <a:t>? </a:t>
            </a:r>
            <a:r>
              <a:rPr b="1" lang="en-US" sz="2300"/>
              <a:t>No</a:t>
            </a:r>
            <a:endParaRPr/>
          </a:p>
          <a:p>
            <a:pPr indent="-228600" lvl="0" marL="228600" rtl="0" algn="l">
              <a:lnSpc>
                <a:spcPct val="90000"/>
              </a:lnSpc>
              <a:spcBef>
                <a:spcPts val="1000"/>
              </a:spcBef>
              <a:spcAft>
                <a:spcPts val="0"/>
              </a:spcAft>
              <a:buClr>
                <a:schemeClr val="dk1"/>
              </a:buClr>
              <a:buSzPct val="100000"/>
              <a:buFont typeface="Times New Roman"/>
              <a:buNone/>
            </a:pPr>
            <a:r>
              <a:rPr b="1" i="1" lang="en-US" sz="2300"/>
              <a:t>P</a:t>
            </a:r>
            <a:r>
              <a:rPr i="1" lang="en-US" sz="2300"/>
              <a:t>(E | B, A, J, M) = </a:t>
            </a:r>
            <a:r>
              <a:rPr b="1" i="1" lang="en-US" sz="2300"/>
              <a:t>P</a:t>
            </a:r>
            <a:r>
              <a:rPr i="1" lang="en-US" sz="2300"/>
              <a:t>(E | A, B)</a:t>
            </a:r>
            <a:r>
              <a:rPr lang="en-US" sz="2300"/>
              <a:t>? </a:t>
            </a:r>
            <a:r>
              <a:rPr b="1" lang="en-US" sz="2300"/>
              <a:t>Yes</a:t>
            </a:r>
            <a:endParaRPr i="1" sz="2300"/>
          </a:p>
        </p:txBody>
      </p:sp>
      <p:sp>
        <p:nvSpPr>
          <p:cNvPr id="744" name="Google Shape;744;p63"/>
          <p:cNvSpPr txBox="1"/>
          <p:nvPr>
            <p:ph type="title"/>
          </p:nvPr>
        </p:nvSpPr>
        <p:spPr>
          <a:xfrm>
            <a:off x="838200" y="718344"/>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Example</a:t>
            </a:r>
            <a:endParaRPr/>
          </a:p>
        </p:txBody>
      </p:sp>
      <p:pic>
        <p:nvPicPr>
          <p:cNvPr descr="burglary-make5c" id="745" name="Google Shape;745;p63"/>
          <p:cNvPicPr preferRelativeResize="0"/>
          <p:nvPr/>
        </p:nvPicPr>
        <p:blipFill rotWithShape="1">
          <a:blip r:embed="rId3">
            <a:alphaModFix/>
          </a:blip>
          <a:srcRect b="0" l="0" r="0" t="0"/>
          <a:stretch/>
        </p:blipFill>
        <p:spPr>
          <a:xfrm>
            <a:off x="6553201" y="2133601"/>
            <a:ext cx="2778125" cy="2417763"/>
          </a:xfrm>
          <a:prstGeom prst="rect">
            <a:avLst/>
          </a:prstGeom>
          <a:noFill/>
          <a:ln>
            <a:noFill/>
          </a:ln>
        </p:spPr>
      </p:pic>
      <p:sp>
        <p:nvSpPr>
          <p:cNvPr id="746" name="Google Shape;74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47" name="Google Shape;74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48" name="Google Shape;74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64"/>
          <p:cNvSpPr txBox="1"/>
          <p:nvPr>
            <p:ph type="title"/>
          </p:nvPr>
        </p:nvSpPr>
        <p:spPr>
          <a:xfrm>
            <a:off x="838200" y="619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Example contd.</a:t>
            </a:r>
            <a:endParaRPr/>
          </a:p>
        </p:txBody>
      </p:sp>
      <p:sp>
        <p:nvSpPr>
          <p:cNvPr id="754" name="Google Shape;754;p6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101600" lvl="0" marL="228600" rtl="0" algn="l">
              <a:lnSpc>
                <a:spcPct val="80000"/>
              </a:lnSpc>
              <a:spcBef>
                <a:spcPts val="0"/>
              </a:spcBef>
              <a:spcAft>
                <a:spcPts val="0"/>
              </a:spcAft>
              <a:buClr>
                <a:schemeClr val="dk1"/>
              </a:buClr>
              <a:buSzPts val="2000"/>
              <a:buNone/>
            </a:pPr>
            <a:r>
              <a:t/>
            </a:r>
            <a:endParaRPr sz="2000"/>
          </a:p>
          <a:p>
            <a:pPr indent="-101600" lvl="0" marL="228600" rtl="0" algn="l">
              <a:lnSpc>
                <a:spcPct val="80000"/>
              </a:lnSpc>
              <a:spcBef>
                <a:spcPts val="1000"/>
              </a:spcBef>
              <a:spcAft>
                <a:spcPts val="0"/>
              </a:spcAft>
              <a:buClr>
                <a:schemeClr val="dk1"/>
              </a:buClr>
              <a:buSzPts val="2000"/>
              <a:buNone/>
            </a:pPr>
            <a:r>
              <a:t/>
            </a:r>
            <a:endParaRPr sz="2000"/>
          </a:p>
          <a:p>
            <a:pPr indent="-101600" lvl="0" marL="228600" rtl="0" algn="l">
              <a:lnSpc>
                <a:spcPct val="80000"/>
              </a:lnSpc>
              <a:spcBef>
                <a:spcPts val="1000"/>
              </a:spcBef>
              <a:spcAft>
                <a:spcPts val="0"/>
              </a:spcAft>
              <a:buClr>
                <a:schemeClr val="dk1"/>
              </a:buClr>
              <a:buSzPts val="2000"/>
              <a:buNone/>
            </a:pPr>
            <a:r>
              <a:t/>
            </a:r>
            <a:endParaRPr sz="2000"/>
          </a:p>
          <a:p>
            <a:pPr indent="-101600" lvl="0" marL="228600" rtl="0" algn="l">
              <a:lnSpc>
                <a:spcPct val="80000"/>
              </a:lnSpc>
              <a:spcBef>
                <a:spcPts val="1000"/>
              </a:spcBef>
              <a:spcAft>
                <a:spcPts val="0"/>
              </a:spcAft>
              <a:buClr>
                <a:schemeClr val="dk1"/>
              </a:buClr>
              <a:buSzPts val="2000"/>
              <a:buNone/>
            </a:pPr>
            <a:r>
              <a:t/>
            </a:r>
            <a:endParaRPr sz="2000"/>
          </a:p>
          <a:p>
            <a:pPr indent="-101600" lvl="0" marL="228600" rtl="0" algn="l">
              <a:lnSpc>
                <a:spcPct val="80000"/>
              </a:lnSpc>
              <a:spcBef>
                <a:spcPts val="1000"/>
              </a:spcBef>
              <a:spcAft>
                <a:spcPts val="0"/>
              </a:spcAft>
              <a:buClr>
                <a:schemeClr val="dk1"/>
              </a:buClr>
              <a:buSzPts val="2000"/>
              <a:buNone/>
            </a:pPr>
            <a:r>
              <a:t/>
            </a:r>
            <a:endParaRPr sz="2000"/>
          </a:p>
          <a:p>
            <a:pPr indent="-101600" lvl="0" marL="228600" rtl="0" algn="l">
              <a:lnSpc>
                <a:spcPct val="80000"/>
              </a:lnSpc>
              <a:spcBef>
                <a:spcPts val="1000"/>
              </a:spcBef>
              <a:spcAft>
                <a:spcPts val="0"/>
              </a:spcAft>
              <a:buClr>
                <a:schemeClr val="dk1"/>
              </a:buClr>
              <a:buSzPts val="2000"/>
              <a:buNone/>
            </a:pPr>
            <a:r>
              <a:t/>
            </a:r>
            <a:endParaRPr sz="2000"/>
          </a:p>
          <a:p>
            <a:pPr indent="-101600" lvl="0" marL="228600" rtl="0" algn="l">
              <a:lnSpc>
                <a:spcPct val="80000"/>
              </a:lnSpc>
              <a:spcBef>
                <a:spcPts val="1000"/>
              </a:spcBef>
              <a:spcAft>
                <a:spcPts val="0"/>
              </a:spcAft>
              <a:buClr>
                <a:schemeClr val="dk1"/>
              </a:buClr>
              <a:buSzPts val="2000"/>
              <a:buNone/>
            </a:pPr>
            <a:r>
              <a:t/>
            </a:r>
            <a:endParaRPr sz="2000"/>
          </a:p>
          <a:p>
            <a:pPr indent="-76200" lvl="0" marL="228600" rtl="0" algn="l">
              <a:lnSpc>
                <a:spcPct val="80000"/>
              </a:lnSpc>
              <a:spcBef>
                <a:spcPts val="1000"/>
              </a:spcBef>
              <a:spcAft>
                <a:spcPts val="0"/>
              </a:spcAft>
              <a:buClr>
                <a:schemeClr val="dk1"/>
              </a:buClr>
              <a:buSzPts val="2400"/>
              <a:buNone/>
            </a:pPr>
            <a:r>
              <a:t/>
            </a:r>
            <a:endParaRPr sz="2400"/>
          </a:p>
          <a:p>
            <a:pPr indent="-228600" lvl="0" marL="228600" rtl="0" algn="l">
              <a:lnSpc>
                <a:spcPct val="80000"/>
              </a:lnSpc>
              <a:spcBef>
                <a:spcPts val="1000"/>
              </a:spcBef>
              <a:spcAft>
                <a:spcPts val="0"/>
              </a:spcAft>
              <a:buClr>
                <a:schemeClr val="dk1"/>
              </a:buClr>
              <a:buSzPts val="2400"/>
              <a:buChar char="•"/>
            </a:pPr>
            <a:r>
              <a:rPr lang="en-US" sz="2400"/>
              <a:t>Deciding conditional independence is hard in noncausal directions</a:t>
            </a:r>
            <a:endParaRPr/>
          </a:p>
          <a:p>
            <a:pPr indent="-228600" lvl="0" marL="228600" rtl="0" algn="l">
              <a:lnSpc>
                <a:spcPct val="80000"/>
              </a:lnSpc>
              <a:spcBef>
                <a:spcPts val="1000"/>
              </a:spcBef>
              <a:spcAft>
                <a:spcPts val="0"/>
              </a:spcAft>
              <a:buClr>
                <a:schemeClr val="dk1"/>
              </a:buClr>
              <a:buSzPts val="2400"/>
              <a:buChar char="•"/>
            </a:pPr>
            <a:r>
              <a:rPr lang="en-US" sz="2400"/>
              <a:t>(Causal models and conditional independence seem hardwired for humans!)</a:t>
            </a:r>
            <a:endParaRPr/>
          </a:p>
          <a:p>
            <a:pPr indent="-228600" lvl="0" marL="228600" rtl="0" algn="l">
              <a:lnSpc>
                <a:spcPct val="80000"/>
              </a:lnSpc>
              <a:spcBef>
                <a:spcPts val="1000"/>
              </a:spcBef>
              <a:spcAft>
                <a:spcPts val="0"/>
              </a:spcAft>
              <a:buClr>
                <a:schemeClr val="dk1"/>
              </a:buClr>
              <a:buSzPts val="2400"/>
              <a:buChar char="•"/>
            </a:pPr>
            <a:r>
              <a:rPr lang="en-US" sz="2400"/>
              <a:t>Network is less compact: 1 + 2 + 4 + 2 + 4 = 13 numbers needed</a:t>
            </a:r>
            <a:endParaRPr/>
          </a:p>
        </p:txBody>
      </p:sp>
      <p:pic>
        <p:nvPicPr>
          <p:cNvPr descr="burglary-make5c" id="755" name="Google Shape;755;p64"/>
          <p:cNvPicPr preferRelativeResize="0"/>
          <p:nvPr/>
        </p:nvPicPr>
        <p:blipFill rotWithShape="1">
          <a:blip r:embed="rId3">
            <a:alphaModFix/>
          </a:blip>
          <a:srcRect b="0" l="0" r="0" t="0"/>
          <a:stretch/>
        </p:blipFill>
        <p:spPr>
          <a:xfrm>
            <a:off x="4876800" y="1371600"/>
            <a:ext cx="3081338" cy="2681288"/>
          </a:xfrm>
          <a:prstGeom prst="rect">
            <a:avLst/>
          </a:prstGeom>
          <a:noFill/>
          <a:ln>
            <a:noFill/>
          </a:ln>
        </p:spPr>
      </p:pic>
      <p:sp>
        <p:nvSpPr>
          <p:cNvPr id="756" name="Google Shape;756;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57" name="Google Shape;757;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58" name="Google Shape;758;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Times New Roman"/>
              <a:buNone/>
            </a:pPr>
            <a:r>
              <a:rPr b="1" lang="en-US" sz="4000"/>
              <a:t>Some Applications of BN</a:t>
            </a:r>
            <a:endParaRPr/>
          </a:p>
        </p:txBody>
      </p:sp>
      <p:sp>
        <p:nvSpPr>
          <p:cNvPr id="764" name="Google Shape;764;p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33CC"/>
              </a:buClr>
              <a:buSzPts val="2800"/>
              <a:buFont typeface="Noto Sans Symbols"/>
              <a:buChar char="▪"/>
            </a:pPr>
            <a:r>
              <a:rPr lang="en-US"/>
              <a:t>Medical diagnosis</a:t>
            </a:r>
            <a:endParaRPr/>
          </a:p>
          <a:p>
            <a:pPr indent="-228600" lvl="0" marL="228600" rtl="0" algn="l">
              <a:lnSpc>
                <a:spcPct val="90000"/>
              </a:lnSpc>
              <a:spcBef>
                <a:spcPts val="500"/>
              </a:spcBef>
              <a:spcAft>
                <a:spcPts val="0"/>
              </a:spcAft>
              <a:buClr>
                <a:srgbClr val="0033CC"/>
              </a:buClr>
              <a:buSzPts val="2800"/>
              <a:buFont typeface="Noto Sans Symbols"/>
              <a:buChar char="▪"/>
            </a:pPr>
            <a:r>
              <a:rPr lang="en-US"/>
              <a:t>Troubleshooting of hardware/software systems</a:t>
            </a:r>
            <a:endParaRPr/>
          </a:p>
          <a:p>
            <a:pPr indent="-228600" lvl="0" marL="228600" rtl="0" algn="l">
              <a:lnSpc>
                <a:spcPct val="90000"/>
              </a:lnSpc>
              <a:spcBef>
                <a:spcPts val="1500"/>
              </a:spcBef>
              <a:spcAft>
                <a:spcPts val="0"/>
              </a:spcAft>
              <a:buClr>
                <a:srgbClr val="0033CC"/>
              </a:buClr>
              <a:buSzPts val="2800"/>
              <a:buFont typeface="Noto Sans Symbols"/>
              <a:buChar char="▪"/>
            </a:pPr>
            <a:r>
              <a:rPr lang="en-US"/>
              <a:t>Fraud/uncollectible debt detection</a:t>
            </a:r>
            <a:endParaRPr/>
          </a:p>
          <a:p>
            <a:pPr indent="-228600" lvl="0" marL="228600" rtl="0" algn="l">
              <a:lnSpc>
                <a:spcPct val="90000"/>
              </a:lnSpc>
              <a:spcBef>
                <a:spcPts val="1000"/>
              </a:spcBef>
              <a:spcAft>
                <a:spcPts val="0"/>
              </a:spcAft>
              <a:buClr>
                <a:srgbClr val="0033CC"/>
              </a:buClr>
              <a:buSzPts val="2800"/>
              <a:buFont typeface="Noto Sans Symbols"/>
              <a:buChar char="▪"/>
            </a:pPr>
            <a:r>
              <a:rPr lang="en-US"/>
              <a:t>Data mining</a:t>
            </a:r>
            <a:endParaRPr/>
          </a:p>
          <a:p>
            <a:pPr indent="-228600" lvl="0" marL="228600" rtl="0" algn="l">
              <a:lnSpc>
                <a:spcPct val="90000"/>
              </a:lnSpc>
              <a:spcBef>
                <a:spcPts val="1000"/>
              </a:spcBef>
              <a:spcAft>
                <a:spcPts val="0"/>
              </a:spcAft>
              <a:buClr>
                <a:srgbClr val="0033CC"/>
              </a:buClr>
              <a:buSzPts val="2800"/>
              <a:buFont typeface="Noto Sans Symbols"/>
              <a:buChar char="▪"/>
            </a:pPr>
            <a:r>
              <a:rPr lang="en-US"/>
              <a:t>Analysis of genetic sequences</a:t>
            </a:r>
            <a:endParaRPr/>
          </a:p>
          <a:p>
            <a:pPr indent="-228600" lvl="0" marL="228600" rtl="0" algn="l">
              <a:lnSpc>
                <a:spcPct val="90000"/>
              </a:lnSpc>
              <a:spcBef>
                <a:spcPts val="1000"/>
              </a:spcBef>
              <a:spcAft>
                <a:spcPts val="0"/>
              </a:spcAft>
              <a:buClr>
                <a:srgbClr val="0033CC"/>
              </a:buClr>
              <a:buSzPts val="2800"/>
              <a:buFont typeface="Noto Sans Symbols"/>
              <a:buChar char="▪"/>
            </a:pPr>
            <a:r>
              <a:rPr lang="en-US"/>
              <a:t>Data interpretation, computer vision, image understanding</a:t>
            </a:r>
            <a:endParaRPr/>
          </a:p>
        </p:txBody>
      </p:sp>
      <p:sp>
        <p:nvSpPr>
          <p:cNvPr id="765" name="Google Shape;765;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66" name="Google Shape;766;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67" name="Google Shape;767;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66"/>
          <p:cNvSpPr txBox="1"/>
          <p:nvPr>
            <p:ph type="title"/>
          </p:nvPr>
        </p:nvSpPr>
        <p:spPr>
          <a:xfrm>
            <a:off x="954110" y="712855"/>
            <a:ext cx="113538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Times New Roman"/>
              <a:buNone/>
            </a:pPr>
            <a:r>
              <a:rPr b="1" lang="en-US" sz="3200"/>
              <a:t>EFFICIENT REPRESENTATION OF CONDITIONAL DISTRIBUTIONS</a:t>
            </a:r>
            <a:endParaRPr b="1" sz="3200">
              <a:solidFill>
                <a:srgbClr val="FF0000"/>
              </a:solidFill>
            </a:endParaRPr>
          </a:p>
        </p:txBody>
      </p:sp>
      <p:sp>
        <p:nvSpPr>
          <p:cNvPr id="773" name="Google Shape;773;p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Even if the maximum number of parents k is smallish, filling in the CPT for a node requires up to O(2</a:t>
            </a:r>
            <a:r>
              <a:rPr baseline="30000" lang="en-US"/>
              <a:t>k</a:t>
            </a:r>
            <a:r>
              <a:rPr lang="en-US"/>
              <a:t>) numbers and perhaps a great deal of experience with all the possible conditioning cases.</a:t>
            </a:r>
            <a:endParaRPr/>
          </a:p>
          <a:p>
            <a:pPr indent="-228600" lvl="0" marL="228600" rtl="0" algn="just">
              <a:lnSpc>
                <a:spcPct val="90000"/>
              </a:lnSpc>
              <a:spcBef>
                <a:spcPts val="1000"/>
              </a:spcBef>
              <a:spcAft>
                <a:spcPts val="0"/>
              </a:spcAft>
              <a:buClr>
                <a:schemeClr val="dk1"/>
              </a:buClr>
              <a:buSzPts val="2800"/>
              <a:buChar char="•"/>
            </a:pPr>
            <a:r>
              <a:rPr lang="en-US"/>
              <a:t>In fact, this is a worst-case scenario in which the relationship between the parents and the child is completely arbitrary. Usually, such relationships are describable by a </a:t>
            </a:r>
            <a:r>
              <a:rPr b="1" lang="en-US"/>
              <a:t>canonical distribution </a:t>
            </a:r>
            <a:r>
              <a:rPr lang="en-US"/>
              <a:t>that fits some standard pattern. In such cases, the complete table can be specified by naming the pattern and perhaps supplying a few parameters—much easier than supplying an exponential number of parameters.</a:t>
            </a:r>
            <a:endParaRPr/>
          </a:p>
        </p:txBody>
      </p:sp>
      <p:sp>
        <p:nvSpPr>
          <p:cNvPr id="774" name="Google Shape;774;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75" name="Google Shape;775;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76" name="Google Shape;776;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782" name="Google Shape;782;p6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dk1"/>
              </a:buClr>
              <a:buSzPts val="2800"/>
              <a:buChar char="•"/>
            </a:pPr>
            <a:r>
              <a:rPr lang="en-US"/>
              <a:t>The simplest example is provided by </a:t>
            </a:r>
            <a:r>
              <a:rPr b="1" lang="en-US"/>
              <a:t>deterministic nodes</a:t>
            </a:r>
            <a:r>
              <a:rPr lang="en-US"/>
              <a:t>. A deterministic node has its value specified exactly by the values of its parents, with no uncertainty.</a:t>
            </a:r>
            <a:endParaRPr/>
          </a:p>
          <a:p>
            <a:pPr indent="-228600" lvl="0" marL="228600" rtl="0" algn="l">
              <a:lnSpc>
                <a:spcPct val="90000"/>
              </a:lnSpc>
              <a:spcBef>
                <a:spcPts val="1000"/>
              </a:spcBef>
              <a:spcAft>
                <a:spcPts val="0"/>
              </a:spcAft>
              <a:buClr>
                <a:schemeClr val="dk1"/>
              </a:buClr>
              <a:buSzPts val="2800"/>
              <a:buChar char="•"/>
            </a:pPr>
            <a:r>
              <a:rPr lang="en-US"/>
              <a:t>Uncertain relationships can often be characterized by so-called </a:t>
            </a:r>
            <a:r>
              <a:rPr b="1" lang="en-US"/>
              <a:t>noisy </a:t>
            </a:r>
            <a:r>
              <a:rPr lang="en-US"/>
              <a:t>logical relation ships.</a:t>
            </a:r>
            <a:endParaRPr/>
          </a:p>
          <a:p>
            <a:pPr indent="-228600" lvl="0" marL="228600" rtl="0" algn="l">
              <a:lnSpc>
                <a:spcPct val="90000"/>
              </a:lnSpc>
              <a:spcBef>
                <a:spcPts val="1000"/>
              </a:spcBef>
              <a:spcAft>
                <a:spcPts val="0"/>
              </a:spcAft>
              <a:buClr>
                <a:schemeClr val="dk1"/>
              </a:buClr>
              <a:buSzPts val="2800"/>
              <a:buChar char="•"/>
            </a:pPr>
            <a:r>
              <a:rPr lang="en-US"/>
              <a:t>A conditional distribution is a </a:t>
            </a:r>
            <a:r>
              <a:rPr lang="en-US" u="sng">
                <a:solidFill>
                  <a:schemeClr val="hlink"/>
                </a:solidFill>
                <a:hlinkClick r:id="rId3"/>
              </a:rPr>
              <a:t>probability distribution</a:t>
            </a:r>
            <a:r>
              <a:rPr lang="en-US"/>
              <a:t> for a </a:t>
            </a:r>
            <a:r>
              <a:rPr b="1" lang="en-US"/>
              <a:t>sub-population</a:t>
            </a:r>
            <a:r>
              <a:rPr lang="en-US"/>
              <a:t>. In other words, it shows the </a:t>
            </a:r>
            <a:r>
              <a:rPr lang="en-US" u="sng">
                <a:solidFill>
                  <a:schemeClr val="hlink"/>
                </a:solidFill>
                <a:hlinkClick r:id="rId4"/>
              </a:rPr>
              <a:t>probability </a:t>
            </a:r>
            <a:r>
              <a:rPr lang="en-US"/>
              <a:t>that a randomly selected item in a sub-population has a characteristic you’re interested in.</a:t>
            </a:r>
            <a:endParaRPr/>
          </a:p>
          <a:p>
            <a:pPr indent="-228600" lvl="0" marL="228600" rtl="0" algn="l">
              <a:lnSpc>
                <a:spcPct val="90000"/>
              </a:lnSpc>
              <a:spcBef>
                <a:spcPts val="1000"/>
              </a:spcBef>
              <a:spcAft>
                <a:spcPts val="0"/>
              </a:spcAft>
              <a:buClr>
                <a:schemeClr val="dk1"/>
              </a:buClr>
              <a:buSzPts val="2800"/>
              <a:buChar char="•"/>
            </a:pPr>
            <a:r>
              <a:rPr lang="en-US"/>
              <a:t>For example, if you are fever  (the </a:t>
            </a:r>
            <a:r>
              <a:rPr lang="en-US" u="sng">
                <a:solidFill>
                  <a:schemeClr val="hlink"/>
                </a:solidFill>
                <a:hlinkClick r:id="rId5"/>
              </a:rPr>
              <a:t>population</a:t>
            </a:r>
            <a:r>
              <a:rPr lang="en-US"/>
              <a:t>) you might want to know how many people have Malaria (the sub-population).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783" name="Google Shape;783;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84" name="Google Shape;784;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85" name="Google Shape;785;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pic>
        <p:nvPicPr>
          <p:cNvPr id="791" name="Google Shape;791;p68"/>
          <p:cNvPicPr preferRelativeResize="0"/>
          <p:nvPr>
            <p:ph idx="1" type="body"/>
          </p:nvPr>
        </p:nvPicPr>
        <p:blipFill rotWithShape="1">
          <a:blip r:embed="rId3">
            <a:alphaModFix/>
          </a:blip>
          <a:srcRect b="0" l="0" r="0" t="0"/>
          <a:stretch/>
        </p:blipFill>
        <p:spPr>
          <a:xfrm>
            <a:off x="5227093" y="3434492"/>
            <a:ext cx="4954398" cy="2284003"/>
          </a:xfrm>
          <a:prstGeom prst="rect">
            <a:avLst/>
          </a:prstGeom>
          <a:noFill/>
          <a:ln>
            <a:noFill/>
          </a:ln>
        </p:spPr>
      </p:pic>
      <p:sp>
        <p:nvSpPr>
          <p:cNvPr id="792" name="Google Shape;792;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793" name="Google Shape;793;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794" name="Google Shape;794;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795" name="Google Shape;795;p68"/>
          <p:cNvSpPr/>
          <p:nvPr/>
        </p:nvSpPr>
        <p:spPr>
          <a:xfrm>
            <a:off x="838200" y="1822903"/>
            <a:ext cx="9729716"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imes"/>
                <a:ea typeface="Times"/>
                <a:cs typeface="Times"/>
                <a:sym typeface="Times"/>
              </a:rPr>
              <a:t>Let us suppose these individual inhibition probabilities are as follows:</a:t>
            </a:r>
            <a:endParaRPr/>
          </a:p>
          <a:p>
            <a:pPr indent="0" lvl="0" marL="0" marR="0" rtl="0" algn="l">
              <a:spcBef>
                <a:spcPts val="0"/>
              </a:spcBef>
              <a:spcAft>
                <a:spcPts val="0"/>
              </a:spcAft>
              <a:buNone/>
            </a:pPr>
            <a:r>
              <a:rPr lang="en-US" sz="1800">
                <a:solidFill>
                  <a:schemeClr val="dk1"/>
                </a:solidFill>
                <a:latin typeface="Old Standard TT"/>
                <a:ea typeface="Old Standard TT"/>
                <a:cs typeface="Old Standard TT"/>
                <a:sym typeface="Old Standard TT"/>
              </a:rPr>
              <a:t>q</a:t>
            </a:r>
            <a:r>
              <a:rPr lang="en-US" sz="1100">
                <a:solidFill>
                  <a:schemeClr val="dk1"/>
                </a:solidFill>
                <a:latin typeface="Old Standard TT"/>
                <a:ea typeface="Old Standard TT"/>
                <a:cs typeface="Old Standard TT"/>
                <a:sym typeface="Old Standard TT"/>
              </a:rPr>
              <a:t>cold </a:t>
            </a:r>
            <a:r>
              <a:rPr lang="en-US" sz="1800">
                <a:solidFill>
                  <a:schemeClr val="dk1"/>
                </a:solidFill>
                <a:latin typeface="Old Standard TT"/>
                <a:ea typeface="Old Standard TT"/>
                <a:cs typeface="Old Standard TT"/>
                <a:sym typeface="Old Standard TT"/>
              </a:rPr>
              <a:t>= P(</a:t>
            </a:r>
            <a:r>
              <a:rPr lang="en-US" sz="1800">
                <a:solidFill>
                  <a:schemeClr val="dk1"/>
                </a:solidFill>
                <a:latin typeface="Arial"/>
                <a:ea typeface="Arial"/>
                <a:cs typeface="Arial"/>
                <a:sym typeface="Arial"/>
              </a:rPr>
              <a:t>￢fever | cold</a:t>
            </a:r>
            <a:r>
              <a:rPr lang="en-US" sz="1800">
                <a:solidFill>
                  <a:schemeClr val="dk1"/>
                </a:solidFill>
                <a:latin typeface="Old Standard TT"/>
                <a:ea typeface="Old Standard TT"/>
                <a:cs typeface="Old Standard TT"/>
                <a:sym typeface="Old Standard TT"/>
              </a:rPr>
              <a:t>,</a:t>
            </a:r>
            <a:r>
              <a:rPr lang="en-US" sz="1800">
                <a:solidFill>
                  <a:schemeClr val="dk1"/>
                </a:solidFill>
                <a:latin typeface="Arial"/>
                <a:ea typeface="Arial"/>
                <a:cs typeface="Arial"/>
                <a:sym typeface="Arial"/>
              </a:rPr>
              <a:t>￢flu</a:t>
            </a:r>
            <a:r>
              <a:rPr lang="en-US" sz="1800">
                <a:solidFill>
                  <a:schemeClr val="dk1"/>
                </a:solidFill>
                <a:latin typeface="Old Standard TT"/>
                <a:ea typeface="Old Standard TT"/>
                <a:cs typeface="Old Standard TT"/>
                <a:sym typeface="Old Standard TT"/>
              </a:rPr>
              <a:t>,</a:t>
            </a:r>
            <a:r>
              <a:rPr lang="en-US" sz="1800">
                <a:solidFill>
                  <a:schemeClr val="dk1"/>
                </a:solidFill>
                <a:latin typeface="Arial"/>
                <a:ea typeface="Arial"/>
                <a:cs typeface="Arial"/>
                <a:sym typeface="Arial"/>
              </a:rPr>
              <a:t>￢malaria</a:t>
            </a:r>
            <a:r>
              <a:rPr lang="en-US" sz="1800">
                <a:solidFill>
                  <a:schemeClr val="dk1"/>
                </a:solidFill>
                <a:latin typeface="Old Standard TT"/>
                <a:ea typeface="Old Standard TT"/>
                <a:cs typeface="Old Standard TT"/>
                <a:sym typeface="Old Standard TT"/>
              </a:rPr>
              <a:t>) = 0.6 ,</a:t>
            </a:r>
            <a:endParaRPr/>
          </a:p>
          <a:p>
            <a:pPr indent="0" lvl="0" marL="0" marR="0" rtl="0" algn="l">
              <a:spcBef>
                <a:spcPts val="0"/>
              </a:spcBef>
              <a:spcAft>
                <a:spcPts val="0"/>
              </a:spcAft>
              <a:buNone/>
            </a:pPr>
            <a:r>
              <a:rPr lang="en-US" sz="1800">
                <a:solidFill>
                  <a:schemeClr val="dk1"/>
                </a:solidFill>
                <a:latin typeface="Old Standard TT"/>
                <a:ea typeface="Old Standard TT"/>
                <a:cs typeface="Old Standard TT"/>
                <a:sym typeface="Old Standard TT"/>
              </a:rPr>
              <a:t>q</a:t>
            </a:r>
            <a:r>
              <a:rPr lang="en-US" sz="1100">
                <a:solidFill>
                  <a:schemeClr val="dk1"/>
                </a:solidFill>
                <a:latin typeface="Old Standard TT"/>
                <a:ea typeface="Old Standard TT"/>
                <a:cs typeface="Old Standard TT"/>
                <a:sym typeface="Old Standard TT"/>
              </a:rPr>
              <a:t>flu </a:t>
            </a:r>
            <a:r>
              <a:rPr lang="en-US" sz="1800">
                <a:solidFill>
                  <a:schemeClr val="dk1"/>
                </a:solidFill>
                <a:latin typeface="Old Standard TT"/>
                <a:ea typeface="Old Standard TT"/>
                <a:cs typeface="Old Standard TT"/>
                <a:sym typeface="Old Standard TT"/>
              </a:rPr>
              <a:t>= P(</a:t>
            </a:r>
            <a:r>
              <a:rPr lang="en-US" sz="1800">
                <a:solidFill>
                  <a:schemeClr val="dk1"/>
                </a:solidFill>
                <a:latin typeface="Arial"/>
                <a:ea typeface="Arial"/>
                <a:cs typeface="Arial"/>
                <a:sym typeface="Arial"/>
              </a:rPr>
              <a:t>￢fever | ￢cold</a:t>
            </a:r>
            <a:r>
              <a:rPr lang="en-US" sz="1800">
                <a:solidFill>
                  <a:schemeClr val="dk1"/>
                </a:solidFill>
                <a:latin typeface="Old Standard TT"/>
                <a:ea typeface="Old Standard TT"/>
                <a:cs typeface="Old Standard TT"/>
                <a:sym typeface="Old Standard TT"/>
              </a:rPr>
              <a:t>, </a:t>
            </a:r>
            <a:r>
              <a:rPr lang="en-US" sz="1800">
                <a:solidFill>
                  <a:schemeClr val="dk1"/>
                </a:solidFill>
                <a:latin typeface="Arial"/>
                <a:ea typeface="Arial"/>
                <a:cs typeface="Arial"/>
                <a:sym typeface="Arial"/>
              </a:rPr>
              <a:t>flu</a:t>
            </a:r>
            <a:r>
              <a:rPr lang="en-US" sz="1800">
                <a:solidFill>
                  <a:schemeClr val="dk1"/>
                </a:solidFill>
                <a:latin typeface="Old Standard TT"/>
                <a:ea typeface="Old Standard TT"/>
                <a:cs typeface="Old Standard TT"/>
                <a:sym typeface="Old Standard TT"/>
              </a:rPr>
              <a:t>,</a:t>
            </a:r>
            <a:r>
              <a:rPr lang="en-US" sz="1800">
                <a:solidFill>
                  <a:schemeClr val="dk1"/>
                </a:solidFill>
                <a:latin typeface="Arial"/>
                <a:ea typeface="Arial"/>
                <a:cs typeface="Arial"/>
                <a:sym typeface="Arial"/>
              </a:rPr>
              <a:t>￢malaria</a:t>
            </a:r>
            <a:r>
              <a:rPr lang="en-US" sz="1800">
                <a:solidFill>
                  <a:schemeClr val="dk1"/>
                </a:solidFill>
                <a:latin typeface="Old Standard TT"/>
                <a:ea typeface="Old Standard TT"/>
                <a:cs typeface="Old Standard TT"/>
                <a:sym typeface="Old Standard TT"/>
              </a:rPr>
              <a:t>) = 0.2 ,</a:t>
            </a:r>
            <a:endParaRPr/>
          </a:p>
          <a:p>
            <a:pPr indent="0" lvl="0" marL="0" marR="0" rtl="0" algn="l">
              <a:spcBef>
                <a:spcPts val="0"/>
              </a:spcBef>
              <a:spcAft>
                <a:spcPts val="0"/>
              </a:spcAft>
              <a:buNone/>
            </a:pPr>
            <a:r>
              <a:rPr lang="en-US" sz="1800">
                <a:solidFill>
                  <a:schemeClr val="dk1"/>
                </a:solidFill>
                <a:latin typeface="Old Standard TT"/>
                <a:ea typeface="Old Standard TT"/>
                <a:cs typeface="Old Standard TT"/>
                <a:sym typeface="Old Standard TT"/>
              </a:rPr>
              <a:t>q</a:t>
            </a:r>
            <a:r>
              <a:rPr lang="en-US" sz="1100">
                <a:solidFill>
                  <a:schemeClr val="dk1"/>
                </a:solidFill>
                <a:latin typeface="Old Standard TT"/>
                <a:ea typeface="Old Standard TT"/>
                <a:cs typeface="Old Standard TT"/>
                <a:sym typeface="Old Standard TT"/>
              </a:rPr>
              <a:t>malaria </a:t>
            </a:r>
            <a:r>
              <a:rPr lang="en-US" sz="1800">
                <a:solidFill>
                  <a:schemeClr val="dk1"/>
                </a:solidFill>
                <a:latin typeface="Old Standard TT"/>
                <a:ea typeface="Old Standard TT"/>
                <a:cs typeface="Old Standard TT"/>
                <a:sym typeface="Old Standard TT"/>
              </a:rPr>
              <a:t>= P(</a:t>
            </a:r>
            <a:r>
              <a:rPr lang="en-US" sz="1800">
                <a:solidFill>
                  <a:schemeClr val="dk1"/>
                </a:solidFill>
                <a:latin typeface="Arial"/>
                <a:ea typeface="Arial"/>
                <a:cs typeface="Arial"/>
                <a:sym typeface="Arial"/>
              </a:rPr>
              <a:t>￢fever | ￢cold</a:t>
            </a:r>
            <a:r>
              <a:rPr lang="en-US" sz="1800">
                <a:solidFill>
                  <a:schemeClr val="dk1"/>
                </a:solidFill>
                <a:latin typeface="Old Standard TT"/>
                <a:ea typeface="Old Standard TT"/>
                <a:cs typeface="Old Standard TT"/>
                <a:sym typeface="Old Standard TT"/>
              </a:rPr>
              <a:t>,</a:t>
            </a:r>
            <a:r>
              <a:rPr lang="en-US" sz="1800">
                <a:solidFill>
                  <a:schemeClr val="dk1"/>
                </a:solidFill>
                <a:latin typeface="Arial"/>
                <a:ea typeface="Arial"/>
                <a:cs typeface="Arial"/>
                <a:sym typeface="Arial"/>
              </a:rPr>
              <a:t>￢flu</a:t>
            </a:r>
            <a:r>
              <a:rPr lang="en-US" sz="1800">
                <a:solidFill>
                  <a:schemeClr val="dk1"/>
                </a:solidFill>
                <a:latin typeface="Old Standard TT"/>
                <a:ea typeface="Old Standard TT"/>
                <a:cs typeface="Old Standard TT"/>
                <a:sym typeface="Old Standard TT"/>
              </a:rPr>
              <a:t>, </a:t>
            </a:r>
            <a:r>
              <a:rPr lang="en-US" sz="1800">
                <a:solidFill>
                  <a:schemeClr val="dk1"/>
                </a:solidFill>
                <a:latin typeface="Arial"/>
                <a:ea typeface="Arial"/>
                <a:cs typeface="Arial"/>
                <a:sym typeface="Arial"/>
              </a:rPr>
              <a:t>malaria</a:t>
            </a:r>
            <a:r>
              <a:rPr lang="en-US" sz="1800">
                <a:solidFill>
                  <a:schemeClr val="dk1"/>
                </a:solidFill>
                <a:latin typeface="Old Standard TT"/>
                <a:ea typeface="Old Standard TT"/>
                <a:cs typeface="Old Standard TT"/>
                <a:sym typeface="Old Standard TT"/>
              </a:rPr>
              <a:t>) = 0.1 .</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Then, from this information and the noisy-OR assumptions, the entire CPT can be built. The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general rule is that</a:t>
            </a:r>
            <a:endParaRPr sz="1800">
              <a:solidFill>
                <a:schemeClr val="dk1"/>
              </a:solidFill>
              <a:latin typeface="Calibri"/>
              <a:ea typeface="Calibri"/>
              <a:cs typeface="Calibri"/>
              <a:sym typeface="Calibri"/>
            </a:endParaRPr>
          </a:p>
        </p:txBody>
      </p:sp>
      <p:pic>
        <p:nvPicPr>
          <p:cNvPr id="796" name="Google Shape;796;p68"/>
          <p:cNvPicPr preferRelativeResize="0"/>
          <p:nvPr/>
        </p:nvPicPr>
        <p:blipFill rotWithShape="1">
          <a:blip r:embed="rId4">
            <a:alphaModFix/>
          </a:blip>
          <a:srcRect b="0" l="0" r="0" t="0"/>
          <a:stretch/>
        </p:blipFill>
        <p:spPr>
          <a:xfrm>
            <a:off x="838200" y="3577229"/>
            <a:ext cx="3819525" cy="676275"/>
          </a:xfrm>
          <a:prstGeom prst="rect">
            <a:avLst/>
          </a:prstGeom>
          <a:noFill/>
          <a:ln>
            <a:noFill/>
          </a:ln>
        </p:spPr>
      </p:pic>
      <p:sp>
        <p:nvSpPr>
          <p:cNvPr id="797" name="Google Shape;797;p68"/>
          <p:cNvSpPr/>
          <p:nvPr/>
        </p:nvSpPr>
        <p:spPr>
          <a:xfrm>
            <a:off x="533400" y="4727153"/>
            <a:ext cx="4693693"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Times"/>
                <a:ea typeface="Times"/>
                <a:cs typeface="Times"/>
                <a:sym typeface="Times"/>
              </a:rPr>
              <a:t>where the product is taken over the parents that are set to true for that row of the CPT. The following table illustrates this calculation:</a:t>
            </a:r>
            <a:endParaRPr sz="1800">
              <a:solidFill>
                <a:schemeClr val="dk1"/>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Bayesian nets with continuous variables</a:t>
            </a:r>
            <a:endParaRPr/>
          </a:p>
        </p:txBody>
      </p:sp>
      <p:sp>
        <p:nvSpPr>
          <p:cNvPr id="803" name="Google Shape;803;p6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Many real-world problems involve continuous quantities, such as height, mass, temperature, and money; in fact, much of statistics deals with random variables whose domains are continuous.</a:t>
            </a:r>
            <a:endParaRPr/>
          </a:p>
          <a:p>
            <a:pPr indent="-228600" lvl="0" marL="228600" rtl="0" algn="l">
              <a:lnSpc>
                <a:spcPct val="90000"/>
              </a:lnSpc>
              <a:spcBef>
                <a:spcPts val="1000"/>
              </a:spcBef>
              <a:spcAft>
                <a:spcPts val="0"/>
              </a:spcAft>
              <a:buClr>
                <a:schemeClr val="dk1"/>
              </a:buClr>
              <a:buSzPts val="2800"/>
              <a:buChar char="•"/>
            </a:pPr>
            <a:r>
              <a:rPr lang="en-US"/>
              <a:t>Continuous variables have an infinite number of possible values, so it is impossible to specify conditional probabilities explicitly for each value.</a:t>
            </a:r>
            <a:endParaRPr/>
          </a:p>
          <a:p>
            <a:pPr indent="-228600" lvl="0" marL="228600" rtl="0" algn="l">
              <a:lnSpc>
                <a:spcPct val="90000"/>
              </a:lnSpc>
              <a:spcBef>
                <a:spcPts val="1000"/>
              </a:spcBef>
              <a:spcAft>
                <a:spcPts val="0"/>
              </a:spcAft>
              <a:buClr>
                <a:schemeClr val="dk1"/>
              </a:buClr>
              <a:buSzPts val="2800"/>
              <a:buChar char="•"/>
            </a:pPr>
            <a:r>
              <a:rPr lang="en-US"/>
              <a:t>One possible way to handle continuous variables is to avoid them by using </a:t>
            </a:r>
            <a:r>
              <a:rPr b="1" lang="en-US"/>
              <a:t>discretization i.e. </a:t>
            </a:r>
            <a:r>
              <a:rPr lang="en-US"/>
              <a:t>dividing up</a:t>
            </a:r>
            <a:r>
              <a:rPr b="1" lang="en-US"/>
              <a:t> </a:t>
            </a:r>
            <a:r>
              <a:rPr lang="en-US"/>
              <a:t>possible values into a fixed set of intervals.</a:t>
            </a:r>
            <a:endParaRPr/>
          </a:p>
        </p:txBody>
      </p:sp>
      <p:sp>
        <p:nvSpPr>
          <p:cNvPr id="804" name="Google Shape;804;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05" name="Google Shape;805;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06" name="Google Shape;806;p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56" name="Shape 156"/>
        <p:cNvGrpSpPr/>
        <p:nvPr/>
      </p:nvGrpSpPr>
      <p:grpSpPr>
        <a:xfrm>
          <a:off x="0" y="0"/>
          <a:ext cx="0" cy="0"/>
          <a:chOff x="0" y="0"/>
          <a:chExt cx="0" cy="0"/>
        </a:xfrm>
      </p:grpSpPr>
      <p:sp>
        <p:nvSpPr>
          <p:cNvPr id="157" name="Google Shape;157;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58" name="Google Shape;158;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00000"/>
              </a:lnSpc>
              <a:spcBef>
                <a:spcPts val="0"/>
              </a:spcBef>
              <a:spcAft>
                <a:spcPts val="0"/>
              </a:spcAft>
              <a:buClr>
                <a:srgbClr val="202122"/>
              </a:buClr>
              <a:buSzPts val="2800"/>
              <a:buNone/>
            </a:pPr>
            <a:r>
              <a:rPr lang="en-US">
                <a:solidFill>
                  <a:srgbClr val="202122"/>
                </a:solidFill>
                <a:latin typeface="Arial"/>
                <a:ea typeface="Arial"/>
                <a:cs typeface="Arial"/>
                <a:sym typeface="Arial"/>
              </a:rPr>
              <a:t>A set </a:t>
            </a:r>
            <a:r>
              <a:rPr lang="en-US"/>
              <a:t> Ω </a:t>
            </a:r>
            <a:r>
              <a:rPr lang="en-US">
                <a:solidFill>
                  <a:srgbClr val="202122"/>
                </a:solidFill>
                <a:latin typeface="Arial"/>
                <a:ea typeface="Arial"/>
                <a:cs typeface="Arial"/>
                <a:sym typeface="Arial"/>
              </a:rPr>
              <a:t>with outcomes S</a:t>
            </a:r>
            <a:r>
              <a:rPr baseline="-25000" lang="en-US">
                <a:solidFill>
                  <a:srgbClr val="202122"/>
                </a:solidFill>
                <a:latin typeface="Arial"/>
                <a:ea typeface="Arial"/>
                <a:cs typeface="Arial"/>
                <a:sym typeface="Arial"/>
              </a:rPr>
              <a:t>1</a:t>
            </a:r>
            <a:r>
              <a:rPr lang="en-US">
                <a:solidFill>
                  <a:srgbClr val="202122"/>
                </a:solidFill>
                <a:latin typeface="Arial"/>
                <a:ea typeface="Arial"/>
                <a:cs typeface="Arial"/>
                <a:sym typeface="Arial"/>
              </a:rPr>
              <a:t>,S</a:t>
            </a:r>
            <a:r>
              <a:rPr baseline="-25000" lang="en-US">
                <a:solidFill>
                  <a:srgbClr val="202122"/>
                </a:solidFill>
                <a:latin typeface="Arial"/>
                <a:ea typeface="Arial"/>
                <a:cs typeface="Arial"/>
                <a:sym typeface="Arial"/>
              </a:rPr>
              <a:t>2</a:t>
            </a:r>
            <a:r>
              <a:rPr lang="en-US">
                <a:solidFill>
                  <a:srgbClr val="202122"/>
                </a:solidFill>
                <a:latin typeface="Arial"/>
                <a:ea typeface="Arial"/>
                <a:cs typeface="Arial"/>
                <a:sym typeface="Arial"/>
              </a:rPr>
              <a:t>…..S</a:t>
            </a:r>
            <a:r>
              <a:rPr baseline="-25000" lang="en-US">
                <a:solidFill>
                  <a:srgbClr val="202122"/>
                </a:solidFill>
                <a:latin typeface="Arial"/>
                <a:ea typeface="Arial"/>
                <a:cs typeface="Arial"/>
                <a:sym typeface="Arial"/>
              </a:rPr>
              <a:t>n</a:t>
            </a:r>
            <a:r>
              <a:rPr lang="en-US">
                <a:solidFill>
                  <a:srgbClr val="202122"/>
                </a:solidFill>
                <a:latin typeface="Arial"/>
                <a:ea typeface="Arial"/>
                <a:cs typeface="Arial"/>
                <a:sym typeface="Arial"/>
              </a:rPr>
              <a:t>, must meet some conditions in order to be a sample space:</a:t>
            </a:r>
            <a:endParaRPr sz="3600"/>
          </a:p>
          <a:p>
            <a:pPr indent="-152400" lvl="1" marL="457200" rtl="0" algn="l">
              <a:lnSpc>
                <a:spcPct val="100000"/>
              </a:lnSpc>
              <a:spcBef>
                <a:spcPts val="0"/>
              </a:spcBef>
              <a:spcAft>
                <a:spcPts val="0"/>
              </a:spcAft>
              <a:buClr>
                <a:srgbClr val="202122"/>
              </a:buClr>
              <a:buSzPts val="2400"/>
              <a:buFont typeface="Arial"/>
              <a:buChar char="•"/>
            </a:pPr>
            <a:r>
              <a:rPr lang="en-US">
                <a:solidFill>
                  <a:srgbClr val="202122"/>
                </a:solidFill>
                <a:latin typeface="Arial"/>
                <a:ea typeface="Arial"/>
                <a:cs typeface="Arial"/>
                <a:sym typeface="Arial"/>
              </a:rPr>
              <a:t>The outcomes must be </a:t>
            </a:r>
            <a:r>
              <a:rPr b="1" lang="en-US">
                <a:solidFill>
                  <a:srgbClr val="202122"/>
                </a:solidFill>
                <a:latin typeface="Arial"/>
                <a:ea typeface="Arial"/>
                <a:cs typeface="Arial"/>
                <a:sym typeface="Arial"/>
              </a:rPr>
              <a:t>mutually exclusive</a:t>
            </a:r>
            <a:r>
              <a:rPr lang="en-US">
                <a:solidFill>
                  <a:srgbClr val="202122"/>
                </a:solidFill>
                <a:latin typeface="Arial"/>
                <a:ea typeface="Arial"/>
                <a:cs typeface="Arial"/>
                <a:sym typeface="Arial"/>
              </a:rPr>
              <a:t>, i.e. if  S</a:t>
            </a:r>
            <a:r>
              <a:rPr baseline="-25000" lang="en-US">
                <a:solidFill>
                  <a:srgbClr val="202122"/>
                </a:solidFill>
                <a:latin typeface="Arial"/>
                <a:ea typeface="Arial"/>
                <a:cs typeface="Arial"/>
                <a:sym typeface="Arial"/>
              </a:rPr>
              <a:t>j</a:t>
            </a:r>
            <a:r>
              <a:rPr lang="en-US">
                <a:solidFill>
                  <a:srgbClr val="202122"/>
                </a:solidFill>
                <a:latin typeface="Arial"/>
                <a:ea typeface="Arial"/>
                <a:cs typeface="Arial"/>
                <a:sym typeface="Arial"/>
              </a:rPr>
              <a:t> occurs, then no other  S</a:t>
            </a:r>
            <a:r>
              <a:rPr baseline="-25000" lang="en-US">
                <a:solidFill>
                  <a:srgbClr val="202122"/>
                </a:solidFill>
                <a:latin typeface="Arial"/>
                <a:ea typeface="Arial"/>
                <a:cs typeface="Arial"/>
                <a:sym typeface="Arial"/>
              </a:rPr>
              <a:t>i</a:t>
            </a:r>
            <a:r>
              <a:rPr lang="en-US">
                <a:solidFill>
                  <a:srgbClr val="202122"/>
                </a:solidFill>
                <a:latin typeface="Arial"/>
                <a:ea typeface="Arial"/>
                <a:cs typeface="Arial"/>
                <a:sym typeface="Arial"/>
              </a:rPr>
              <a:t>  will take place,  </a:t>
            </a:r>
            <a:endParaRPr/>
          </a:p>
          <a:p>
            <a:pPr indent="-152400" lvl="1" marL="457200" rtl="0" algn="l">
              <a:lnSpc>
                <a:spcPct val="100000"/>
              </a:lnSpc>
              <a:spcBef>
                <a:spcPts val="0"/>
              </a:spcBef>
              <a:spcAft>
                <a:spcPts val="0"/>
              </a:spcAft>
              <a:buClr>
                <a:srgbClr val="202122"/>
              </a:buClr>
              <a:buSzPts val="2400"/>
              <a:buFont typeface="Arial"/>
              <a:buChar char="•"/>
            </a:pPr>
            <a:r>
              <a:rPr lang="en-US">
                <a:solidFill>
                  <a:srgbClr val="202122"/>
                </a:solidFill>
                <a:latin typeface="Arial"/>
                <a:ea typeface="Arial"/>
                <a:cs typeface="Arial"/>
                <a:sym typeface="Arial"/>
              </a:rPr>
              <a:t>The outcomes must be </a:t>
            </a:r>
            <a:r>
              <a:rPr b="1" lang="en-US">
                <a:solidFill>
                  <a:srgbClr val="202122"/>
                </a:solidFill>
                <a:latin typeface="Arial"/>
                <a:ea typeface="Arial"/>
                <a:cs typeface="Arial"/>
                <a:sym typeface="Arial"/>
              </a:rPr>
              <a:t>collectively exhaustive</a:t>
            </a:r>
            <a:r>
              <a:rPr lang="en-US">
                <a:solidFill>
                  <a:srgbClr val="202122"/>
                </a:solidFill>
                <a:latin typeface="Arial"/>
                <a:ea typeface="Arial"/>
                <a:cs typeface="Arial"/>
                <a:sym typeface="Arial"/>
              </a:rPr>
              <a:t>, i.e. on every experiment (or random trial) there will always take place some outcome  for The sample space </a:t>
            </a:r>
            <a:r>
              <a:rPr lang="en-US"/>
              <a:t>Ω </a:t>
            </a:r>
            <a:r>
              <a:rPr lang="en-US">
                <a:solidFill>
                  <a:srgbClr val="202122"/>
                </a:solidFill>
                <a:latin typeface="Arial"/>
                <a:ea typeface="Arial"/>
                <a:cs typeface="Arial"/>
                <a:sym typeface="Arial"/>
              </a:rPr>
              <a:t>must have the </a:t>
            </a:r>
            <a:r>
              <a:rPr b="1" lang="en-US">
                <a:solidFill>
                  <a:srgbClr val="202122"/>
                </a:solidFill>
                <a:latin typeface="Arial"/>
                <a:ea typeface="Arial"/>
                <a:cs typeface="Arial"/>
                <a:sym typeface="Arial"/>
              </a:rPr>
              <a:t>right granularity</a:t>
            </a:r>
            <a:r>
              <a:rPr lang="en-US">
                <a:solidFill>
                  <a:srgbClr val="202122"/>
                </a:solidFill>
                <a:latin typeface="Arial"/>
                <a:ea typeface="Arial"/>
                <a:cs typeface="Arial"/>
                <a:sym typeface="Arial"/>
              </a:rPr>
              <a:t> depending on what the experimenter is interested </a:t>
            </a:r>
            <a:r>
              <a:rPr lang="en-US">
                <a:solidFill>
                  <a:srgbClr val="202122"/>
                </a:solidFill>
                <a:latin typeface="Arial"/>
                <a:ea typeface="Arial"/>
                <a:cs typeface="Arial"/>
                <a:sym typeface="Arial"/>
              </a:rPr>
              <a:t>in relevant</a:t>
            </a:r>
            <a:r>
              <a:rPr lang="en-US">
                <a:solidFill>
                  <a:srgbClr val="202122"/>
                </a:solidFill>
                <a:latin typeface="Arial"/>
                <a:ea typeface="Arial"/>
                <a:cs typeface="Arial"/>
                <a:sym typeface="Arial"/>
              </a:rPr>
              <a:t> information must be removed from the sample space and the right</a:t>
            </a:r>
            <a:r>
              <a:rPr lang="en-US">
                <a:solidFill>
                  <a:srgbClr val="202122"/>
                </a:solidFill>
                <a:latin typeface="Arial"/>
                <a:ea typeface="Arial"/>
                <a:cs typeface="Arial"/>
                <a:sym typeface="Arial"/>
              </a:rPr>
              <a:t> </a:t>
            </a:r>
            <a:r>
              <a:rPr lang="en-US">
                <a:solidFill>
                  <a:srgbClr val="202122"/>
                </a:solidFill>
                <a:uFill>
                  <a:noFill/>
                </a:uFill>
                <a:latin typeface="Arial"/>
                <a:ea typeface="Arial"/>
                <a:cs typeface="Arial"/>
                <a:sym typeface="Arial"/>
                <a:hlinkClick r:id="rId3">
                  <a:extLst>
                    <a:ext uri="{A12FA001-AC4F-418D-AE19-62706E023703}">
                      <ahyp:hlinkClr val="tx"/>
                    </a:ext>
                  </a:extLst>
                </a:hlinkClick>
              </a:rPr>
              <a:t>abstraction</a:t>
            </a:r>
            <a:r>
              <a:rPr lang="en-US">
                <a:solidFill>
                  <a:srgbClr val="202122"/>
                </a:solidFill>
                <a:latin typeface="Arial"/>
                <a:ea typeface="Arial"/>
                <a:cs typeface="Arial"/>
                <a:sym typeface="Arial"/>
              </a:rPr>
              <a:t> must be chosen</a:t>
            </a:r>
            <a:endParaRPr>
              <a:solidFill>
                <a:srgbClr val="202122"/>
              </a:solidFill>
              <a:latin typeface="Arial"/>
              <a:ea typeface="Arial"/>
              <a:cs typeface="Arial"/>
              <a:sym typeface="Arial"/>
            </a:endParaRPr>
          </a:p>
          <a:p>
            <a:pPr indent="0" lvl="0" marL="0" rtl="0" algn="l">
              <a:lnSpc>
                <a:spcPct val="100000"/>
              </a:lnSpc>
              <a:spcBef>
                <a:spcPts val="0"/>
              </a:spcBef>
              <a:spcAft>
                <a:spcPts val="0"/>
              </a:spcAft>
              <a:buClr>
                <a:schemeClr val="dk1"/>
              </a:buClr>
              <a:buSzPts val="2800"/>
              <a:buNone/>
            </a:pPr>
            <a:r>
              <a:t/>
            </a:r>
            <a:endParaRPr>
              <a:solidFill>
                <a:srgbClr val="202122"/>
              </a:solidFill>
              <a:latin typeface="Arial"/>
              <a:ea typeface="Arial"/>
              <a:cs typeface="Arial"/>
              <a:sym typeface="Arial"/>
            </a:endParaRPr>
          </a:p>
          <a:p>
            <a:pPr indent="-64135" lvl="0" marL="228600" rtl="0" algn="l">
              <a:lnSpc>
                <a:spcPct val="90000"/>
              </a:lnSpc>
              <a:spcBef>
                <a:spcPts val="1000"/>
              </a:spcBef>
              <a:spcAft>
                <a:spcPts val="0"/>
              </a:spcAft>
              <a:buClr>
                <a:schemeClr val="dk1"/>
              </a:buClr>
              <a:buSzPts val="2800"/>
              <a:buNone/>
            </a:pPr>
            <a:r>
              <a:t/>
            </a:r>
            <a:endParaRPr/>
          </a:p>
        </p:txBody>
      </p:sp>
      <p:sp>
        <p:nvSpPr>
          <p:cNvPr id="159" name="Google Shape;159;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60" name="Google Shape;160;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61" name="Google Shape;161;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62" name="Google Shape;162;p7"/>
          <p:cNvSpPr/>
          <p:nvPr/>
        </p:nvSpPr>
        <p:spPr>
          <a:xfrm>
            <a:off x="0" y="127618"/>
            <a:ext cx="256464" cy="201963"/>
          </a:xfrm>
          <a:prstGeom prst="rect">
            <a:avLst/>
          </a:prstGeom>
          <a:solidFill>
            <a:srgbClr val="FFFFFF"/>
          </a:solidFill>
          <a:ln>
            <a:noFill/>
          </a:ln>
        </p:spPr>
        <p:txBody>
          <a:bodyPr anchorCtr="0" anchor="ctr" bIns="0" lIns="253900" spcFirstLastPara="1" rIns="0" wrap="square" tIns="47600">
            <a:spAutoFit/>
          </a:bodyPr>
          <a:lstStyle/>
          <a:p>
            <a:pPr indent="0" lvl="0" marL="0" marR="0" rtl="0" algn="l">
              <a:lnSpc>
                <a:spcPct val="100000"/>
              </a:lnSpc>
              <a:spcBef>
                <a:spcPts val="0"/>
              </a:spcBef>
              <a:spcAft>
                <a:spcPts val="0"/>
              </a:spcAft>
              <a:buClr>
                <a:schemeClr val="dk1"/>
              </a:buClr>
              <a:buSzPts val="1000"/>
              <a:buFont typeface="Calibri"/>
              <a:buNone/>
            </a:pPr>
            <a:r>
              <a:t/>
            </a:r>
            <a:endParaRPr b="0" i="0" sz="1000" u="none" cap="none" strike="noStrike">
              <a:solidFill>
                <a:srgbClr val="202122"/>
              </a:solidFill>
              <a:latin typeface="Arial"/>
              <a:ea typeface="Arial"/>
              <a:cs typeface="Arial"/>
              <a:sym typeface="Arial"/>
            </a:endParaRPr>
          </a:p>
        </p:txBody>
      </p:sp>
      <p:sp>
        <p:nvSpPr>
          <p:cNvPr descr="\Omega " id="163" name="Google Shape;163;p7"/>
          <p:cNvSpPr/>
          <p:nvPr/>
        </p:nvSpPr>
        <p:spPr>
          <a:xfrm>
            <a:off x="611188" y="-65405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displaystyle s_{1},s_{2},\ldots ,s_{n}}" id="164" name="Google Shape;164;p7"/>
          <p:cNvSpPr/>
          <p:nvPr/>
        </p:nvSpPr>
        <p:spPr>
          <a:xfrm>
            <a:off x="1590675" y="-65405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displaystyle \Omega =\{s_{1},s_{2},\ldots ,s_{n}\}}" id="165" name="Google Shape;165;p7"/>
          <p:cNvSpPr/>
          <p:nvPr/>
        </p:nvSpPr>
        <p:spPr>
          <a:xfrm>
            <a:off x="1973263" y="-65405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s_{j}" id="166" name="Google Shape;166;p7"/>
          <p:cNvSpPr/>
          <p:nvPr/>
        </p:nvSpPr>
        <p:spPr>
          <a:xfrm>
            <a:off x="2892425" y="-365125"/>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s_{i}" id="167" name="Google Shape;167;p7"/>
          <p:cNvSpPr/>
          <p:nvPr/>
        </p:nvSpPr>
        <p:spPr>
          <a:xfrm>
            <a:off x="4248150" y="-365125"/>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displaystyle \forall i,j=1,2,\ldots ,n\quad i\neq j}" id="168" name="Google Shape;168;p7"/>
          <p:cNvSpPr/>
          <p:nvPr/>
        </p:nvSpPr>
        <p:spPr>
          <a:xfrm>
            <a:off x="5241925" y="-365125"/>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displaystyle s_{i}\in \Omega }" id="169" name="Google Shape;169;p7"/>
          <p:cNvSpPr/>
          <p:nvPr/>
        </p:nvSpPr>
        <p:spPr>
          <a:xfrm>
            <a:off x="7585075" y="-762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displaystyle i\in \{1,2,\ldots ,n\}}" id="170" name="Google Shape;170;p7"/>
          <p:cNvSpPr/>
          <p:nvPr/>
        </p:nvSpPr>
        <p:spPr>
          <a:xfrm>
            <a:off x="7904163" y="-762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Omega " id="171" name="Google Shape;171;p7"/>
          <p:cNvSpPr/>
          <p:nvPr/>
        </p:nvSpPr>
        <p:spPr>
          <a:xfrm>
            <a:off x="1189038"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displaystyle \forall i,j=1,2,\ldots ,n\quad i\neq j}" id="172" name="Google Shape;172;p7"/>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73" name="Google Shape;173;p7"/>
          <p:cNvPicPr preferRelativeResize="0"/>
          <p:nvPr/>
        </p:nvPicPr>
        <p:blipFill rotWithShape="1">
          <a:blip r:embed="rId4">
            <a:alphaModFix/>
          </a:blip>
          <a:srcRect b="0" l="0" r="0" t="0"/>
          <a:stretch/>
        </p:blipFill>
        <p:spPr>
          <a:xfrm>
            <a:off x="3371150" y="5554275"/>
            <a:ext cx="2991100" cy="802075"/>
          </a:xfrm>
          <a:prstGeom prst="rect">
            <a:avLst/>
          </a:prstGeom>
          <a:noFill/>
          <a:ln>
            <a:noFill/>
          </a:ln>
        </p:spPr>
      </p:pic>
      <p:pic>
        <p:nvPicPr>
          <p:cNvPr id="174" name="Google Shape;174;p7"/>
          <p:cNvPicPr preferRelativeResize="0"/>
          <p:nvPr/>
        </p:nvPicPr>
        <p:blipFill rotWithShape="1">
          <a:blip r:embed="rId5">
            <a:alphaModFix/>
          </a:blip>
          <a:srcRect b="0" l="0" r="0" t="0"/>
          <a:stretch/>
        </p:blipFill>
        <p:spPr>
          <a:xfrm>
            <a:off x="1099260" y="5709811"/>
            <a:ext cx="1903725" cy="646536"/>
          </a:xfrm>
          <a:prstGeom prst="rect">
            <a:avLst/>
          </a:prstGeom>
          <a:noFill/>
          <a:ln>
            <a:noFill/>
          </a:ln>
        </p:spPr>
      </p:pic>
      <p:pic>
        <p:nvPicPr>
          <p:cNvPr id="175" name="Google Shape;175;p7"/>
          <p:cNvPicPr preferRelativeResize="0"/>
          <p:nvPr/>
        </p:nvPicPr>
        <p:blipFill rotWithShape="1">
          <a:blip r:embed="rId6">
            <a:alphaModFix/>
          </a:blip>
          <a:srcRect b="0" l="0" r="0" t="0"/>
          <a:stretch/>
        </p:blipFill>
        <p:spPr>
          <a:xfrm>
            <a:off x="916000" y="5101552"/>
            <a:ext cx="2991100" cy="452726"/>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pic>
        <p:nvPicPr>
          <p:cNvPr id="812" name="Google Shape;812;p70"/>
          <p:cNvPicPr preferRelativeResize="0"/>
          <p:nvPr>
            <p:ph idx="1" type="body"/>
          </p:nvPr>
        </p:nvPicPr>
        <p:blipFill rotWithShape="1">
          <a:blip r:embed="rId3">
            <a:alphaModFix/>
          </a:blip>
          <a:srcRect b="0" l="0" r="0" t="0"/>
          <a:stretch/>
        </p:blipFill>
        <p:spPr>
          <a:xfrm>
            <a:off x="8435667" y="2064591"/>
            <a:ext cx="2581275" cy="1771650"/>
          </a:xfrm>
          <a:prstGeom prst="rect">
            <a:avLst/>
          </a:prstGeom>
          <a:noFill/>
          <a:ln>
            <a:noFill/>
          </a:ln>
        </p:spPr>
      </p:pic>
      <p:sp>
        <p:nvSpPr>
          <p:cNvPr id="813" name="Google Shape;813;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14" name="Google Shape;814;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15" name="Google Shape;815;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16" name="Google Shape;816;p70"/>
          <p:cNvSpPr/>
          <p:nvPr/>
        </p:nvSpPr>
        <p:spPr>
          <a:xfrm>
            <a:off x="990600" y="1912413"/>
            <a:ext cx="6096000"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Times New Roman"/>
                <a:ea typeface="Times New Roman"/>
                <a:cs typeface="Times New Roman"/>
                <a:sym typeface="Times New Roman"/>
              </a:rPr>
              <a:t>For example, temperatures could be divided into (&lt;0</a:t>
            </a:r>
            <a:r>
              <a:rPr lang="en-US" sz="1100">
                <a:solidFill>
                  <a:schemeClr val="dk1"/>
                </a:solidFill>
                <a:latin typeface="Times New Roman"/>
                <a:ea typeface="Times New Roman"/>
                <a:cs typeface="Times New Roman"/>
                <a:sym typeface="Times New Roman"/>
              </a:rPr>
              <a:t>o</a:t>
            </a:r>
            <a:r>
              <a:rPr lang="en-US" sz="1800">
                <a:solidFill>
                  <a:schemeClr val="dk1"/>
                </a:solidFill>
                <a:latin typeface="Times New Roman"/>
                <a:ea typeface="Times New Roman"/>
                <a:cs typeface="Times New Roman"/>
                <a:sym typeface="Times New Roman"/>
              </a:rPr>
              <a:t>C), (0</a:t>
            </a:r>
            <a:r>
              <a:rPr lang="en-US" sz="1100">
                <a:solidFill>
                  <a:schemeClr val="dk1"/>
                </a:solidFill>
                <a:latin typeface="Times New Roman"/>
                <a:ea typeface="Times New Roman"/>
                <a:cs typeface="Times New Roman"/>
                <a:sym typeface="Times New Roman"/>
              </a:rPr>
              <a:t>o</a:t>
            </a:r>
            <a:r>
              <a:rPr lang="en-US" sz="1800">
                <a:solidFill>
                  <a:schemeClr val="dk1"/>
                </a:solidFill>
                <a:latin typeface="Times New Roman"/>
                <a:ea typeface="Times New Roman"/>
                <a:cs typeface="Times New Roman"/>
                <a:sym typeface="Times New Roman"/>
              </a:rPr>
              <a:t>C−100</a:t>
            </a:r>
            <a:r>
              <a:rPr lang="en-US" sz="1100">
                <a:solidFill>
                  <a:schemeClr val="dk1"/>
                </a:solidFill>
                <a:latin typeface="Times New Roman"/>
                <a:ea typeface="Times New Roman"/>
                <a:cs typeface="Times New Roman"/>
                <a:sym typeface="Times New Roman"/>
              </a:rPr>
              <a:t>o</a:t>
            </a:r>
            <a:r>
              <a:rPr lang="en-US" sz="1800">
                <a:solidFill>
                  <a:schemeClr val="dk1"/>
                </a:solidFill>
                <a:latin typeface="Times New Roman"/>
                <a:ea typeface="Times New Roman"/>
                <a:cs typeface="Times New Roman"/>
                <a:sym typeface="Times New Roman"/>
              </a:rPr>
              <a:t>C), and (&gt;100</a:t>
            </a:r>
            <a:r>
              <a:rPr lang="en-US" sz="1100">
                <a:solidFill>
                  <a:schemeClr val="dk1"/>
                </a:solidFill>
                <a:latin typeface="Times New Roman"/>
                <a:ea typeface="Times New Roman"/>
                <a:cs typeface="Times New Roman"/>
                <a:sym typeface="Times New Roman"/>
              </a:rPr>
              <a:t>o</a:t>
            </a:r>
            <a:r>
              <a:rPr lang="en-US" sz="1800">
                <a:solidFill>
                  <a:schemeClr val="dk1"/>
                </a:solidFill>
                <a:latin typeface="Times New Roman"/>
                <a:ea typeface="Times New Roman"/>
                <a:cs typeface="Times New Roman"/>
                <a:sym typeface="Times New Roman"/>
              </a:rPr>
              <a:t>C). Discretization is sometimes an adequate solution, but often results in a considerable loss of accuracy and very large CPTs.</a:t>
            </a:r>
            <a:endParaRPr sz="1800">
              <a:solidFill>
                <a:schemeClr val="dk1"/>
              </a:solidFill>
              <a:latin typeface="Times New Roman"/>
              <a:ea typeface="Times New Roman"/>
              <a:cs typeface="Times New Roman"/>
              <a:sym typeface="Times New Roman"/>
            </a:endParaRPr>
          </a:p>
        </p:txBody>
      </p:sp>
      <p:sp>
        <p:nvSpPr>
          <p:cNvPr id="817" name="Google Shape;817;p70"/>
          <p:cNvSpPr/>
          <p:nvPr/>
        </p:nvSpPr>
        <p:spPr>
          <a:xfrm>
            <a:off x="990600" y="3374576"/>
            <a:ext cx="6096000"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A network with both discrete and continuous variables is called a hybrid Bayesian HYBRID BAYESIAN network.</a:t>
            </a:r>
            <a:endParaRPr/>
          </a:p>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b="1" lang="en-US" sz="1800">
                <a:solidFill>
                  <a:schemeClr val="dk1"/>
                </a:solidFill>
                <a:latin typeface="Times New Roman"/>
                <a:ea typeface="Times New Roman"/>
                <a:cs typeface="Times New Roman"/>
                <a:sym typeface="Times New Roman"/>
              </a:rPr>
              <a:t>In the example, Subsidy and Harvest is discrete variable and Cost and Buys are the continuous variable.</a:t>
            </a:r>
            <a:endParaRPr b="1" sz="1800">
              <a:solidFill>
                <a:schemeClr val="dk1"/>
              </a:solidFill>
              <a:latin typeface="Times New Roman"/>
              <a:ea typeface="Times New Roman"/>
              <a:cs typeface="Times New Roman"/>
              <a:sym typeface="Times New Roman"/>
            </a:endParaRPr>
          </a:p>
        </p:txBody>
      </p:sp>
      <p:sp>
        <p:nvSpPr>
          <p:cNvPr id="818" name="Google Shape;818;p70"/>
          <p:cNvSpPr/>
          <p:nvPr/>
        </p:nvSpPr>
        <p:spPr>
          <a:xfrm>
            <a:off x="990600" y="5113738"/>
            <a:ext cx="9777484"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imes"/>
                <a:ea typeface="Times"/>
                <a:cs typeface="Times"/>
                <a:sym typeface="Times"/>
              </a:rPr>
              <a:t>For the </a:t>
            </a:r>
            <a:r>
              <a:rPr lang="en-US" sz="1800">
                <a:solidFill>
                  <a:schemeClr val="dk1"/>
                </a:solidFill>
                <a:latin typeface="Arial"/>
                <a:ea typeface="Arial"/>
                <a:cs typeface="Arial"/>
                <a:sym typeface="Arial"/>
              </a:rPr>
              <a:t>Cost </a:t>
            </a:r>
            <a:r>
              <a:rPr lang="en-US" sz="1800">
                <a:solidFill>
                  <a:schemeClr val="dk1"/>
                </a:solidFill>
                <a:latin typeface="Times"/>
                <a:ea typeface="Times"/>
                <a:cs typeface="Times"/>
                <a:sym typeface="Times"/>
              </a:rPr>
              <a:t>variable, we need to specify </a:t>
            </a:r>
            <a:r>
              <a:rPr b="1" lang="en-US" sz="1800">
                <a:solidFill>
                  <a:schemeClr val="dk1"/>
                </a:solidFill>
                <a:latin typeface="Times"/>
                <a:ea typeface="Times"/>
                <a:cs typeface="Times"/>
                <a:sym typeface="Times"/>
              </a:rPr>
              <a:t>P</a:t>
            </a:r>
            <a:r>
              <a:rPr lang="en-US" sz="1800">
                <a:solidFill>
                  <a:schemeClr val="dk1"/>
                </a:solidFill>
                <a:latin typeface="Old Standard TT"/>
                <a:ea typeface="Old Standard TT"/>
                <a:cs typeface="Old Standard TT"/>
                <a:sym typeface="Old Standard TT"/>
              </a:rPr>
              <a:t>(</a:t>
            </a:r>
            <a:r>
              <a:rPr lang="en-US" sz="1800">
                <a:solidFill>
                  <a:schemeClr val="dk1"/>
                </a:solidFill>
                <a:latin typeface="Arial"/>
                <a:ea typeface="Arial"/>
                <a:cs typeface="Arial"/>
                <a:sym typeface="Arial"/>
              </a:rPr>
              <a:t>Cost | harvest</a:t>
            </a:r>
            <a:r>
              <a:rPr lang="en-US" sz="1800">
                <a:solidFill>
                  <a:schemeClr val="dk1"/>
                </a:solidFill>
                <a:latin typeface="Old Standard TT"/>
                <a:ea typeface="Old Standard TT"/>
                <a:cs typeface="Old Standard TT"/>
                <a:sym typeface="Old Standard TT"/>
              </a:rPr>
              <a:t>, </a:t>
            </a:r>
            <a:r>
              <a:rPr lang="en-US" sz="1800">
                <a:solidFill>
                  <a:schemeClr val="dk1"/>
                </a:solidFill>
                <a:latin typeface="Arial"/>
                <a:ea typeface="Arial"/>
                <a:cs typeface="Arial"/>
                <a:sym typeface="Arial"/>
              </a:rPr>
              <a:t>Subsidy</a:t>
            </a:r>
            <a:r>
              <a:rPr lang="en-US" sz="1800">
                <a:solidFill>
                  <a:schemeClr val="dk1"/>
                </a:solidFill>
                <a:latin typeface="Old Standard TT"/>
                <a:ea typeface="Old Standard TT"/>
                <a:cs typeface="Old Standard TT"/>
                <a:sym typeface="Old Standard TT"/>
              </a:rPr>
              <a:t>)</a:t>
            </a:r>
            <a:r>
              <a:rPr lang="en-US" sz="1800">
                <a:solidFill>
                  <a:schemeClr val="dk1"/>
                </a:solidFill>
                <a:latin typeface="Times"/>
                <a:ea typeface="Times"/>
                <a:cs typeface="Times"/>
                <a:sym typeface="Times"/>
              </a:rPr>
              <a:t>.</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The discrete parent is handled by enumeration—that is, by specifying both P(Cost | Harvest, subsidy)</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and P(Cost | Harvest,￢subsidy).</a:t>
            </a:r>
            <a:endParaRPr sz="1800">
              <a:solidFill>
                <a:schemeClr val="dk1"/>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2" name="Shape 822"/>
        <p:cNvGrpSpPr/>
        <p:nvPr/>
      </p:nvGrpSpPr>
      <p:grpSpPr>
        <a:xfrm>
          <a:off x="0" y="0"/>
          <a:ext cx="0" cy="0"/>
          <a:chOff x="0" y="0"/>
          <a:chExt cx="0" cy="0"/>
        </a:xfrm>
      </p:grpSpPr>
      <p:sp>
        <p:nvSpPr>
          <p:cNvPr id="823" name="Google Shape;823;p7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824" name="Google Shape;824;p7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We need two distributions, one for subsidy and one for ￢subsidy, with different parameters:</a:t>
            </a:r>
            <a:endParaRPr/>
          </a:p>
        </p:txBody>
      </p:sp>
      <p:sp>
        <p:nvSpPr>
          <p:cNvPr id="825" name="Google Shape;825;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26" name="Google Shape;826;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27" name="Google Shape;827;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828" name="Google Shape;828;p71"/>
          <p:cNvPicPr preferRelativeResize="0"/>
          <p:nvPr/>
        </p:nvPicPr>
        <p:blipFill rotWithShape="1">
          <a:blip r:embed="rId3">
            <a:alphaModFix/>
          </a:blip>
          <a:srcRect b="0" l="0" r="0" t="0"/>
          <a:stretch/>
        </p:blipFill>
        <p:spPr>
          <a:xfrm>
            <a:off x="1927318" y="2813997"/>
            <a:ext cx="8207747" cy="1730707"/>
          </a:xfrm>
          <a:prstGeom prst="rect">
            <a:avLst/>
          </a:prstGeom>
          <a:noFill/>
          <a:ln>
            <a:noFill/>
          </a:ln>
        </p:spPr>
      </p:pic>
      <p:sp>
        <p:nvSpPr>
          <p:cNvPr id="829" name="Google Shape;829;p71"/>
          <p:cNvSpPr/>
          <p:nvPr/>
        </p:nvSpPr>
        <p:spPr>
          <a:xfrm>
            <a:off x="1560394" y="4881662"/>
            <a:ext cx="9793406" cy="138499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800">
                <a:solidFill>
                  <a:schemeClr val="dk1"/>
                </a:solidFill>
                <a:latin typeface="Times New Roman"/>
                <a:ea typeface="Times New Roman"/>
                <a:cs typeface="Times New Roman"/>
                <a:sym typeface="Times New Roman"/>
              </a:rPr>
              <a:t>For this example, then, the conditional distribution for Cost is specified by naming the linear Gaussian distribution and providing the parameters </a:t>
            </a:r>
            <a:endParaRPr sz="2800">
              <a:solidFill>
                <a:schemeClr val="dk1"/>
              </a:solidFill>
              <a:latin typeface="Times New Roman"/>
              <a:ea typeface="Times New Roman"/>
              <a:cs typeface="Times New Roman"/>
              <a:sym typeface="Times New Roman"/>
            </a:endParaRPr>
          </a:p>
        </p:txBody>
      </p:sp>
      <p:pic>
        <p:nvPicPr>
          <p:cNvPr id="830" name="Google Shape;830;p71"/>
          <p:cNvPicPr preferRelativeResize="0"/>
          <p:nvPr/>
        </p:nvPicPr>
        <p:blipFill rotWithShape="1">
          <a:blip r:embed="rId4">
            <a:alphaModFix/>
          </a:blip>
          <a:srcRect b="0" l="0" r="0" t="0"/>
          <a:stretch/>
        </p:blipFill>
        <p:spPr>
          <a:xfrm>
            <a:off x="3791091" y="5938044"/>
            <a:ext cx="2139883" cy="238919"/>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pic>
        <p:nvPicPr>
          <p:cNvPr id="836" name="Google Shape;836;p72"/>
          <p:cNvPicPr preferRelativeResize="0"/>
          <p:nvPr>
            <p:ph idx="1" type="body"/>
          </p:nvPr>
        </p:nvPicPr>
        <p:blipFill rotWithShape="1">
          <a:blip r:embed="rId3">
            <a:alphaModFix/>
          </a:blip>
          <a:srcRect b="0" l="0" r="0" t="0"/>
          <a:stretch/>
        </p:blipFill>
        <p:spPr>
          <a:xfrm>
            <a:off x="2495550" y="2008294"/>
            <a:ext cx="7200900" cy="2457450"/>
          </a:xfrm>
          <a:prstGeom prst="rect">
            <a:avLst/>
          </a:prstGeom>
          <a:noFill/>
          <a:ln>
            <a:noFill/>
          </a:ln>
        </p:spPr>
      </p:pic>
      <p:sp>
        <p:nvSpPr>
          <p:cNvPr id="837" name="Google Shape;837;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38" name="Google Shape;838;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39" name="Google Shape;839;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40" name="Google Shape;840;p72"/>
          <p:cNvSpPr/>
          <p:nvPr/>
        </p:nvSpPr>
        <p:spPr>
          <a:xfrm>
            <a:off x="2788693" y="4465744"/>
            <a:ext cx="8225050"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imes"/>
                <a:ea typeface="Times"/>
                <a:cs typeface="Times"/>
                <a:sym typeface="Times"/>
              </a:rPr>
              <a:t>The graphs in (a) and (b) show the probability distribution over </a:t>
            </a:r>
            <a:r>
              <a:rPr lang="en-US" sz="1400">
                <a:solidFill>
                  <a:schemeClr val="dk1"/>
                </a:solidFill>
                <a:latin typeface="Arial"/>
                <a:ea typeface="Arial"/>
                <a:cs typeface="Arial"/>
                <a:sym typeface="Arial"/>
              </a:rPr>
              <a:t>Cost </a:t>
            </a:r>
            <a:r>
              <a:rPr lang="en-US" sz="1400">
                <a:solidFill>
                  <a:schemeClr val="dk1"/>
                </a:solidFill>
                <a:latin typeface="Times"/>
                <a:ea typeface="Times"/>
                <a:cs typeface="Times"/>
                <a:sym typeface="Times"/>
              </a:rPr>
              <a:t>as a function of </a:t>
            </a:r>
            <a:r>
              <a:rPr lang="en-US" sz="1400">
                <a:solidFill>
                  <a:schemeClr val="dk1"/>
                </a:solidFill>
                <a:latin typeface="Arial"/>
                <a:ea typeface="Arial"/>
                <a:cs typeface="Arial"/>
                <a:sym typeface="Arial"/>
              </a:rPr>
              <a:t>Harvest </a:t>
            </a:r>
            <a:r>
              <a:rPr lang="en-US" sz="1400">
                <a:solidFill>
                  <a:schemeClr val="dk1"/>
                </a:solidFill>
                <a:latin typeface="Times"/>
                <a:ea typeface="Times"/>
                <a:cs typeface="Times"/>
                <a:sym typeface="Times"/>
              </a:rPr>
              <a:t>size, with </a:t>
            </a:r>
            <a:r>
              <a:rPr lang="en-US" sz="1400">
                <a:solidFill>
                  <a:schemeClr val="dk1"/>
                </a:solidFill>
                <a:latin typeface="Arial"/>
                <a:ea typeface="Arial"/>
                <a:cs typeface="Arial"/>
                <a:sym typeface="Arial"/>
              </a:rPr>
              <a:t>Subsidy </a:t>
            </a:r>
            <a:r>
              <a:rPr lang="en-US" sz="1400">
                <a:solidFill>
                  <a:schemeClr val="dk1"/>
                </a:solidFill>
                <a:latin typeface="Times"/>
                <a:ea typeface="Times"/>
                <a:cs typeface="Times"/>
                <a:sym typeface="Times"/>
              </a:rPr>
              <a:t>true and false, respectively. Graph (c) shows the distribution </a:t>
            </a:r>
            <a:r>
              <a:rPr lang="en-US" sz="1400">
                <a:solidFill>
                  <a:schemeClr val="dk1"/>
                </a:solidFill>
                <a:latin typeface="Old Standard TT"/>
                <a:ea typeface="Old Standard TT"/>
                <a:cs typeface="Old Standard TT"/>
                <a:sym typeface="Old Standard TT"/>
              </a:rPr>
              <a:t>P(</a:t>
            </a:r>
            <a:r>
              <a:rPr lang="en-US" sz="1400">
                <a:solidFill>
                  <a:schemeClr val="dk1"/>
                </a:solidFill>
                <a:latin typeface="Arial"/>
                <a:ea typeface="Arial"/>
                <a:cs typeface="Arial"/>
                <a:sym typeface="Arial"/>
              </a:rPr>
              <a:t>Cost |Harvest</a:t>
            </a:r>
            <a:r>
              <a:rPr lang="en-US" sz="1400">
                <a:solidFill>
                  <a:schemeClr val="dk1"/>
                </a:solidFill>
                <a:latin typeface="Old Standard TT"/>
                <a:ea typeface="Old Standard TT"/>
                <a:cs typeface="Old Standard TT"/>
                <a:sym typeface="Old Standard TT"/>
              </a:rPr>
              <a:t>)</a:t>
            </a:r>
            <a:r>
              <a:rPr lang="en-US" sz="1400">
                <a:solidFill>
                  <a:schemeClr val="dk1"/>
                </a:solidFill>
                <a:latin typeface="Times"/>
                <a:ea typeface="Times"/>
                <a:cs typeface="Times"/>
                <a:sym typeface="Times"/>
              </a:rPr>
              <a:t>, obtained by summing over the two subsidy cases.</a:t>
            </a:r>
            <a:endParaRPr sz="1400">
              <a:solidFill>
                <a:schemeClr val="dk1"/>
              </a:solidFill>
              <a:latin typeface="Calibri"/>
              <a:ea typeface="Calibri"/>
              <a:cs typeface="Calibri"/>
              <a:sym typeface="Calibri"/>
            </a:endParaRPr>
          </a:p>
        </p:txBody>
      </p:sp>
      <p:sp>
        <p:nvSpPr>
          <p:cNvPr id="841" name="Google Shape;841;p72"/>
          <p:cNvSpPr/>
          <p:nvPr/>
        </p:nvSpPr>
        <p:spPr>
          <a:xfrm>
            <a:off x="990599" y="5457213"/>
            <a:ext cx="659755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Times"/>
                <a:ea typeface="Times"/>
                <a:cs typeface="Times"/>
                <a:sym typeface="Times"/>
              </a:rPr>
              <a:t>Notice that in each case the slope is negative, because</a:t>
            </a:r>
            <a:endParaRPr/>
          </a:p>
          <a:p>
            <a:pPr indent="0" lvl="0" marL="0" marR="0" rtl="0" algn="l">
              <a:spcBef>
                <a:spcPts val="0"/>
              </a:spcBef>
              <a:spcAft>
                <a:spcPts val="0"/>
              </a:spcAft>
              <a:buNone/>
            </a:pPr>
            <a:r>
              <a:rPr b="1" lang="en-US" sz="1800">
                <a:solidFill>
                  <a:schemeClr val="dk1"/>
                </a:solidFill>
                <a:latin typeface="Times"/>
                <a:ea typeface="Times"/>
                <a:cs typeface="Times"/>
                <a:sym typeface="Times"/>
              </a:rPr>
              <a:t>cost decreases as supply increases.</a:t>
            </a:r>
            <a:endParaRPr b="1" sz="1800">
              <a:solidFill>
                <a:schemeClr val="dk1"/>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847" name="Google Shape;847;p7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linear Gaussian conditional distribution has some special properties. A network containing only continuous variables with linear Gaussian distributions has a joint distribution that is a multivariate Gaussian distribution over all the. Furthermore, the posterior distribution given any evidence also has this property.</a:t>
            </a:r>
            <a:endParaRPr/>
          </a:p>
          <a:p>
            <a:pPr indent="-228600" lvl="0" marL="228600" rtl="0" algn="l">
              <a:lnSpc>
                <a:spcPct val="90000"/>
              </a:lnSpc>
              <a:spcBef>
                <a:spcPts val="1000"/>
              </a:spcBef>
              <a:spcAft>
                <a:spcPts val="0"/>
              </a:spcAft>
              <a:buClr>
                <a:schemeClr val="dk1"/>
              </a:buClr>
              <a:buSzPts val="2800"/>
              <a:buChar char="•"/>
            </a:pPr>
            <a:r>
              <a:rPr lang="en-US"/>
              <a:t>When discrete variables are added as parents (not as children) of continuous variables, the network defines a </a:t>
            </a:r>
            <a:r>
              <a:rPr b="1" lang="en-US"/>
              <a:t>conditional Gaussian</a:t>
            </a:r>
            <a:r>
              <a:rPr lang="en-US"/>
              <a:t>, or CG, distribution: given any assignment to the discrete variables, the distribution over the continuous variables is a multivariate Gaussian.</a:t>
            </a:r>
            <a:endParaRPr/>
          </a:p>
        </p:txBody>
      </p:sp>
      <p:sp>
        <p:nvSpPr>
          <p:cNvPr id="848" name="Google Shape;848;p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49" name="Google Shape;849;p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50" name="Google Shape;850;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7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856" name="Google Shape;856;p7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400"/>
              <a:buChar char="•"/>
            </a:pPr>
            <a:r>
              <a:rPr lang="en-US" sz="2400"/>
              <a:t>Now we turn to the distributions for discrete variables with continuous parents. Consider, for example, the Buys node in previous Figure. It seems reasonable to assume that the customer will buy if the cost is low and will not buy if it is high and that the probability of buying varies smoothly in some intermediate region. </a:t>
            </a:r>
            <a:endParaRPr sz="2400"/>
          </a:p>
          <a:p>
            <a:pPr indent="-228600" lvl="0" marL="228600" rtl="0" algn="l">
              <a:lnSpc>
                <a:spcPct val="90000"/>
              </a:lnSpc>
              <a:spcBef>
                <a:spcPts val="1000"/>
              </a:spcBef>
              <a:spcAft>
                <a:spcPts val="0"/>
              </a:spcAft>
              <a:buClr>
                <a:schemeClr val="dk1"/>
              </a:buClr>
              <a:buSzPts val="2400"/>
              <a:buChar char="•"/>
            </a:pPr>
            <a:r>
              <a:rPr lang="en-US" sz="2400"/>
              <a:t>In other words, the conditional distribution is like a “soft” threshold function. One way to make soft thresholds is to use the </a:t>
            </a:r>
            <a:r>
              <a:rPr i="1" lang="en-US" sz="2400"/>
              <a:t>integral </a:t>
            </a:r>
            <a:r>
              <a:rPr lang="en-US" sz="2400"/>
              <a:t>of the standard normal distribution:</a:t>
            </a:r>
            <a:endParaRPr/>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en-US" sz="2400"/>
              <a:t>Then the probability of Buys given Cost might be</a:t>
            </a:r>
            <a:endParaRPr/>
          </a:p>
          <a:p>
            <a:pPr indent="-228600" lvl="0" marL="228600" rtl="0" algn="l">
              <a:lnSpc>
                <a:spcPct val="90000"/>
              </a:lnSpc>
              <a:spcBef>
                <a:spcPts val="1000"/>
              </a:spcBef>
              <a:spcAft>
                <a:spcPts val="0"/>
              </a:spcAft>
              <a:buClr>
                <a:schemeClr val="dk1"/>
              </a:buClr>
              <a:buSzPts val="2400"/>
              <a:buChar char="•"/>
            </a:pPr>
            <a:r>
              <a:rPr lang="en-US" sz="2400"/>
              <a:t>which means that the cost threshold occurs around μ, the width of the threshold region is proportional to σ, and the probability of buying decreases as cost increases.</a:t>
            </a:r>
            <a:endParaRPr sz="2400"/>
          </a:p>
          <a:p>
            <a:pPr indent="-76200" lvl="0" marL="228600" rtl="0" algn="l">
              <a:lnSpc>
                <a:spcPct val="90000"/>
              </a:lnSpc>
              <a:spcBef>
                <a:spcPts val="1000"/>
              </a:spcBef>
              <a:spcAft>
                <a:spcPts val="0"/>
              </a:spcAft>
              <a:buClr>
                <a:schemeClr val="dk1"/>
              </a:buClr>
              <a:buSzPts val="2400"/>
              <a:buNone/>
            </a:pPr>
            <a:r>
              <a:t/>
            </a:r>
            <a:endParaRPr sz="2400"/>
          </a:p>
          <a:p>
            <a:pPr indent="-76200" lvl="0" marL="228600" rtl="0" algn="l">
              <a:lnSpc>
                <a:spcPct val="90000"/>
              </a:lnSpc>
              <a:spcBef>
                <a:spcPts val="1000"/>
              </a:spcBef>
              <a:spcAft>
                <a:spcPts val="0"/>
              </a:spcAft>
              <a:buClr>
                <a:schemeClr val="dk1"/>
              </a:buClr>
              <a:buSzPts val="2400"/>
              <a:buNone/>
            </a:pPr>
            <a:r>
              <a:t/>
            </a:r>
            <a:endParaRPr sz="2400"/>
          </a:p>
          <a:p>
            <a:pPr indent="-76200" lvl="0" marL="228600" rtl="0" algn="l">
              <a:lnSpc>
                <a:spcPct val="90000"/>
              </a:lnSpc>
              <a:spcBef>
                <a:spcPts val="1000"/>
              </a:spcBef>
              <a:spcAft>
                <a:spcPts val="0"/>
              </a:spcAft>
              <a:buClr>
                <a:schemeClr val="dk1"/>
              </a:buClr>
              <a:buSzPts val="2400"/>
              <a:buNone/>
            </a:pPr>
            <a:r>
              <a:t/>
            </a:r>
            <a:endParaRPr sz="2400"/>
          </a:p>
        </p:txBody>
      </p:sp>
      <p:sp>
        <p:nvSpPr>
          <p:cNvPr id="857" name="Google Shape;857;p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58" name="Google Shape;858;p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59" name="Google Shape;859;p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860" name="Google Shape;860;p74"/>
          <p:cNvPicPr preferRelativeResize="0"/>
          <p:nvPr/>
        </p:nvPicPr>
        <p:blipFill rotWithShape="1">
          <a:blip r:embed="rId3">
            <a:alphaModFix/>
          </a:blip>
          <a:srcRect b="0" l="0" r="0" t="0"/>
          <a:stretch/>
        </p:blipFill>
        <p:spPr>
          <a:xfrm>
            <a:off x="3782704" y="3802465"/>
            <a:ext cx="2743200" cy="590550"/>
          </a:xfrm>
          <a:prstGeom prst="rect">
            <a:avLst/>
          </a:prstGeom>
          <a:noFill/>
          <a:ln>
            <a:noFill/>
          </a:ln>
        </p:spPr>
      </p:pic>
      <p:pic>
        <p:nvPicPr>
          <p:cNvPr id="861" name="Google Shape;861;p74"/>
          <p:cNvPicPr preferRelativeResize="0"/>
          <p:nvPr/>
        </p:nvPicPr>
        <p:blipFill rotWithShape="1">
          <a:blip r:embed="rId4">
            <a:alphaModFix/>
          </a:blip>
          <a:srcRect b="0" l="0" r="0" t="0"/>
          <a:stretch/>
        </p:blipFill>
        <p:spPr>
          <a:xfrm>
            <a:off x="7352589" y="4550664"/>
            <a:ext cx="3409950" cy="35242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65" name="Shape 865"/>
        <p:cNvGrpSpPr/>
        <p:nvPr/>
      </p:nvGrpSpPr>
      <p:grpSpPr>
        <a:xfrm>
          <a:off x="0" y="0"/>
          <a:ext cx="0" cy="0"/>
          <a:chOff x="0" y="0"/>
          <a:chExt cx="0" cy="0"/>
        </a:xfrm>
      </p:grpSpPr>
      <p:sp>
        <p:nvSpPr>
          <p:cNvPr id="866" name="Google Shape;866;p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Conditional discrete distributions</a:t>
            </a:r>
            <a:endParaRPr/>
          </a:p>
        </p:txBody>
      </p:sp>
      <p:sp>
        <p:nvSpPr>
          <p:cNvPr id="867" name="Google Shape;867;p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For discrete random variables, the conditional probability mass function of Y given X=x can be written according to its definition as:</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Due to the occurrence of P(X=x) in the denominator, this is defined only for non-zero (hence strictly positive) P(X=x).</a:t>
            </a:r>
            <a:endParaRPr/>
          </a:p>
          <a:p>
            <a:pPr indent="-228600" lvl="0" marL="228600" rtl="0" algn="l">
              <a:lnSpc>
                <a:spcPct val="90000"/>
              </a:lnSpc>
              <a:spcBef>
                <a:spcPts val="1000"/>
              </a:spcBef>
              <a:spcAft>
                <a:spcPts val="0"/>
              </a:spcAft>
              <a:buClr>
                <a:schemeClr val="dk1"/>
              </a:buClr>
              <a:buSzPts val="2800"/>
              <a:buChar char="•"/>
            </a:pPr>
            <a:r>
              <a:rPr lang="en-US"/>
              <a:t>The relation with the probability distribution of X given Y is:</a:t>
            </a:r>
            <a:endParaRPr/>
          </a:p>
          <a:p>
            <a:pPr indent="-50800" lvl="0" marL="228600" rtl="0" algn="l">
              <a:lnSpc>
                <a:spcPct val="90000"/>
              </a:lnSpc>
              <a:spcBef>
                <a:spcPts val="1000"/>
              </a:spcBef>
              <a:spcAft>
                <a:spcPts val="0"/>
              </a:spcAft>
              <a:buClr>
                <a:schemeClr val="dk1"/>
              </a:buClr>
              <a:buSzPts val="2800"/>
              <a:buNone/>
            </a:pPr>
            <a:r>
              <a:t/>
            </a:r>
            <a:endParaRPr/>
          </a:p>
        </p:txBody>
      </p:sp>
      <p:sp>
        <p:nvSpPr>
          <p:cNvPr id="868" name="Google Shape;868;p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69" name="Google Shape;869;p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70" name="Google Shape;870;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871" name="Google Shape;871;p75"/>
          <p:cNvPicPr preferRelativeResize="0"/>
          <p:nvPr/>
        </p:nvPicPr>
        <p:blipFill rotWithShape="1">
          <a:blip r:embed="rId3">
            <a:alphaModFix/>
          </a:blip>
          <a:srcRect b="0" l="0" r="0" t="0"/>
          <a:stretch/>
        </p:blipFill>
        <p:spPr>
          <a:xfrm>
            <a:off x="1811125" y="2833620"/>
            <a:ext cx="8569749" cy="875495"/>
          </a:xfrm>
          <a:prstGeom prst="rect">
            <a:avLst/>
          </a:prstGeom>
          <a:noFill/>
          <a:ln>
            <a:noFill/>
          </a:ln>
        </p:spPr>
      </p:pic>
      <p:pic>
        <p:nvPicPr>
          <p:cNvPr id="872" name="Google Shape;872;p75"/>
          <p:cNvPicPr preferRelativeResize="0"/>
          <p:nvPr/>
        </p:nvPicPr>
        <p:blipFill rotWithShape="1">
          <a:blip r:embed="rId4">
            <a:alphaModFix/>
          </a:blip>
          <a:srcRect b="0" l="0" r="0" t="0"/>
          <a:stretch/>
        </p:blipFill>
        <p:spPr>
          <a:xfrm>
            <a:off x="1267228" y="5319858"/>
            <a:ext cx="9931888" cy="333967"/>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76" name="Shape 876"/>
        <p:cNvGrpSpPr/>
        <p:nvPr/>
      </p:nvGrpSpPr>
      <p:grpSpPr>
        <a:xfrm>
          <a:off x="0" y="0"/>
          <a:ext cx="0" cy="0"/>
          <a:chOff x="0" y="0"/>
          <a:chExt cx="0" cy="0"/>
        </a:xfrm>
      </p:grpSpPr>
      <p:sp>
        <p:nvSpPr>
          <p:cNvPr id="877" name="Google Shape;877;p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Example</a:t>
            </a:r>
            <a:endParaRPr/>
          </a:p>
        </p:txBody>
      </p:sp>
      <p:sp>
        <p:nvSpPr>
          <p:cNvPr id="878" name="Google Shape;878;p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dk1"/>
              </a:buClr>
              <a:buSzPts val="2800"/>
              <a:buChar char="•"/>
            </a:pPr>
            <a:r>
              <a:rPr lang="en-US"/>
              <a:t>Consider the roll of a fair die and let X=1 if the number is even (i.e., 2, 4, or 6) and  X=0}otherwise. Furthermore, let Y=1 if the number is prime (i.e., 2, 3, or 5) and Y=0 otherwise.</a:t>
            </a:r>
            <a:endParaRPr/>
          </a:p>
          <a:p>
            <a:pPr indent="-50800" lvl="0" marL="228600" rtl="0" algn="just">
              <a:lnSpc>
                <a:spcPct val="90000"/>
              </a:lnSpc>
              <a:spcBef>
                <a:spcPts val="1000"/>
              </a:spcBef>
              <a:spcAft>
                <a:spcPts val="0"/>
              </a:spcAft>
              <a:buClr>
                <a:schemeClr val="dk1"/>
              </a:buClr>
              <a:buSzPts val="2800"/>
              <a:buNone/>
            </a:pPr>
            <a:r>
              <a:t/>
            </a:r>
            <a:endParaRPr/>
          </a:p>
          <a:p>
            <a:pPr indent="-50800" lvl="0" marL="228600" rtl="0" algn="just">
              <a:lnSpc>
                <a:spcPct val="90000"/>
              </a:lnSpc>
              <a:spcBef>
                <a:spcPts val="1000"/>
              </a:spcBef>
              <a:spcAft>
                <a:spcPts val="0"/>
              </a:spcAft>
              <a:buClr>
                <a:schemeClr val="dk1"/>
              </a:buClr>
              <a:buSzPts val="2800"/>
              <a:buNone/>
            </a:pPr>
            <a:r>
              <a:t/>
            </a:r>
            <a:endParaRPr/>
          </a:p>
          <a:p>
            <a:pPr indent="-50800" lvl="0" marL="228600" rtl="0" algn="just">
              <a:lnSpc>
                <a:spcPct val="90000"/>
              </a:lnSpc>
              <a:spcBef>
                <a:spcPts val="1000"/>
              </a:spcBef>
              <a:spcAft>
                <a:spcPts val="0"/>
              </a:spcAft>
              <a:buClr>
                <a:schemeClr val="dk1"/>
              </a:buClr>
              <a:buSzPts val="2800"/>
              <a:buNone/>
            </a:pPr>
            <a:r>
              <a:t/>
            </a:r>
            <a:endParaRPr/>
          </a:p>
          <a:p>
            <a:pPr indent="-228600" lvl="0" marL="228600" rtl="0" algn="just">
              <a:lnSpc>
                <a:spcPct val="90000"/>
              </a:lnSpc>
              <a:spcBef>
                <a:spcPts val="1000"/>
              </a:spcBef>
              <a:spcAft>
                <a:spcPts val="0"/>
              </a:spcAft>
              <a:buClr>
                <a:schemeClr val="dk1"/>
              </a:buClr>
              <a:buSzPts val="2800"/>
              <a:buChar char="•"/>
            </a:pPr>
            <a:r>
              <a:rPr lang="en-US"/>
              <a:t>Then the unconditional probability that X=1 is 3/6 = 1/2 (since there are six possible rolls of the dice, of which three are even), whereas the probability that X=1 conditional on Y=1 is 1/3 (since there are three possible prime number rolls—2, 3, and 5—of which one is even).</a:t>
            </a:r>
            <a:endParaRPr/>
          </a:p>
          <a:p>
            <a:pPr indent="-50800" lvl="0" marL="228600" rtl="0" algn="just">
              <a:lnSpc>
                <a:spcPct val="90000"/>
              </a:lnSpc>
              <a:spcBef>
                <a:spcPts val="1000"/>
              </a:spcBef>
              <a:spcAft>
                <a:spcPts val="0"/>
              </a:spcAft>
              <a:buClr>
                <a:schemeClr val="dk1"/>
              </a:buClr>
              <a:buSzPts val="2800"/>
              <a:buNone/>
            </a:pPr>
            <a:r>
              <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879" name="Google Shape;879;p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80" name="Google Shape;880;p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81" name="Google Shape;881;p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882" name="Google Shape;882;p76"/>
          <p:cNvGraphicFramePr/>
          <p:nvPr/>
        </p:nvGraphicFramePr>
        <p:xfrm>
          <a:off x="2363269" y="3065170"/>
          <a:ext cx="3000000" cy="3000000"/>
        </p:xfrm>
        <a:graphic>
          <a:graphicData uri="http://schemas.openxmlformats.org/drawingml/2006/table">
            <a:tbl>
              <a:tblPr>
                <a:noFill/>
                <a:tableStyleId>{50B7101D-9DA7-42E0-ACCE-2B9C1B1D89AE}</a:tableStyleId>
              </a:tblPr>
              <a:tblGrid>
                <a:gridCol w="981700"/>
                <a:gridCol w="981700"/>
                <a:gridCol w="981700"/>
                <a:gridCol w="981700"/>
                <a:gridCol w="981700"/>
                <a:gridCol w="981700"/>
                <a:gridCol w="981700"/>
              </a:tblGrid>
              <a:tr h="228600">
                <a:tc>
                  <a:txBody>
                    <a:bodyPr/>
                    <a:lstStyle/>
                    <a:p>
                      <a:pPr indent="0" lvl="0" marL="0" marR="0" rtl="0" algn="l">
                        <a:spcBef>
                          <a:spcPts val="0"/>
                        </a:spcBef>
                        <a:spcAft>
                          <a:spcPts val="0"/>
                        </a:spcAft>
                        <a:buNone/>
                      </a:pPr>
                      <a:r>
                        <a:rPr lang="en-US" sz="1800" u="none" cap="none" strike="noStrike"/>
                        <a:t>D</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EAECF0"/>
                    </a:solidFill>
                  </a:tcPr>
                </a:tc>
                <a:tc>
                  <a:txBody>
                    <a:bodyPr/>
                    <a:lstStyle/>
                    <a:p>
                      <a:pPr indent="0" lvl="0" marL="0" marR="0" rtl="0" algn="l">
                        <a:spcBef>
                          <a:spcPts val="0"/>
                        </a:spcBef>
                        <a:spcAft>
                          <a:spcPts val="0"/>
                        </a:spcAft>
                        <a:buNone/>
                      </a:pPr>
                      <a:r>
                        <a:rPr lang="en-US" sz="1800" u="none" cap="none" strike="noStrike"/>
                        <a:t>1</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EAECF0"/>
                    </a:solidFill>
                  </a:tcPr>
                </a:tc>
                <a:tc>
                  <a:txBody>
                    <a:bodyPr/>
                    <a:lstStyle/>
                    <a:p>
                      <a:pPr indent="0" lvl="0" marL="0" marR="0" rtl="0" algn="l">
                        <a:spcBef>
                          <a:spcPts val="0"/>
                        </a:spcBef>
                        <a:spcAft>
                          <a:spcPts val="0"/>
                        </a:spcAft>
                        <a:buNone/>
                      </a:pPr>
                      <a:r>
                        <a:rPr lang="en-US" sz="1800" u="none" cap="none" strike="noStrike"/>
                        <a:t>2</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EAECF0"/>
                    </a:solidFill>
                  </a:tcPr>
                </a:tc>
                <a:tc>
                  <a:txBody>
                    <a:bodyPr/>
                    <a:lstStyle/>
                    <a:p>
                      <a:pPr indent="0" lvl="0" marL="0" marR="0" rtl="0" algn="l">
                        <a:spcBef>
                          <a:spcPts val="0"/>
                        </a:spcBef>
                        <a:spcAft>
                          <a:spcPts val="0"/>
                        </a:spcAft>
                        <a:buNone/>
                      </a:pPr>
                      <a:r>
                        <a:rPr lang="en-US" sz="1800" u="none" cap="none" strike="noStrike"/>
                        <a:t>3</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EAECF0"/>
                    </a:solidFill>
                  </a:tcPr>
                </a:tc>
                <a:tc>
                  <a:txBody>
                    <a:bodyPr/>
                    <a:lstStyle/>
                    <a:p>
                      <a:pPr indent="0" lvl="0" marL="0" marR="0" rtl="0" algn="l">
                        <a:spcBef>
                          <a:spcPts val="0"/>
                        </a:spcBef>
                        <a:spcAft>
                          <a:spcPts val="0"/>
                        </a:spcAft>
                        <a:buNone/>
                      </a:pPr>
                      <a:r>
                        <a:rPr lang="en-US" sz="1800" u="none" cap="none" strike="noStrike"/>
                        <a:t>4</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EAECF0"/>
                    </a:solidFill>
                  </a:tcPr>
                </a:tc>
                <a:tc>
                  <a:txBody>
                    <a:bodyPr/>
                    <a:lstStyle/>
                    <a:p>
                      <a:pPr indent="0" lvl="0" marL="0" marR="0" rtl="0" algn="l">
                        <a:spcBef>
                          <a:spcPts val="0"/>
                        </a:spcBef>
                        <a:spcAft>
                          <a:spcPts val="0"/>
                        </a:spcAft>
                        <a:buNone/>
                      </a:pPr>
                      <a:r>
                        <a:rPr lang="en-US" sz="1800" u="none" cap="none" strike="noStrike"/>
                        <a:t>5</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EAECF0"/>
                    </a:solidFill>
                  </a:tcPr>
                </a:tc>
                <a:tc>
                  <a:txBody>
                    <a:bodyPr/>
                    <a:lstStyle/>
                    <a:p>
                      <a:pPr indent="0" lvl="0" marL="0" marR="0" rtl="0" algn="l">
                        <a:spcBef>
                          <a:spcPts val="0"/>
                        </a:spcBef>
                        <a:spcAft>
                          <a:spcPts val="0"/>
                        </a:spcAft>
                        <a:buNone/>
                      </a:pPr>
                      <a:r>
                        <a:rPr lang="en-US" sz="1800" u="none" cap="none" strike="noStrike"/>
                        <a:t>6</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EAECF0"/>
                    </a:solidFill>
                  </a:tcPr>
                </a:tc>
              </a:tr>
              <a:tr h="228600">
                <a:tc>
                  <a:txBody>
                    <a:bodyPr/>
                    <a:lstStyle/>
                    <a:p>
                      <a:pPr indent="0" lvl="0" marL="0" marR="0" rtl="0" algn="l">
                        <a:spcBef>
                          <a:spcPts val="0"/>
                        </a:spcBef>
                        <a:spcAft>
                          <a:spcPts val="0"/>
                        </a:spcAft>
                        <a:buNone/>
                      </a:pPr>
                      <a:r>
                        <a:rPr lang="en-US" sz="1800" u="none" cap="none" strike="noStrike"/>
                        <a:t>X</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0</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1</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0</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1</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0</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1</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r>
              <a:tr h="228600">
                <a:tc>
                  <a:txBody>
                    <a:bodyPr/>
                    <a:lstStyle/>
                    <a:p>
                      <a:pPr indent="0" lvl="0" marL="0" marR="0" rtl="0" algn="l">
                        <a:spcBef>
                          <a:spcPts val="0"/>
                        </a:spcBef>
                        <a:spcAft>
                          <a:spcPts val="0"/>
                        </a:spcAft>
                        <a:buNone/>
                      </a:pPr>
                      <a:r>
                        <a:rPr lang="en-US" sz="1800"/>
                        <a:t>Y</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0</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1</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1</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0</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1</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c>
                  <a:txBody>
                    <a:bodyPr/>
                    <a:lstStyle/>
                    <a:p>
                      <a:pPr indent="0" lvl="0" marL="0" marR="0" rtl="0" algn="l">
                        <a:spcBef>
                          <a:spcPts val="0"/>
                        </a:spcBef>
                        <a:spcAft>
                          <a:spcPts val="0"/>
                        </a:spcAft>
                        <a:buNone/>
                      </a:pPr>
                      <a:r>
                        <a:rPr lang="en-US" sz="1800"/>
                        <a:t>0</a:t>
                      </a:r>
                      <a:endParaRPr/>
                    </a:p>
                  </a:txBody>
                  <a:tcPr marT="45725" marB="45725" marR="91450" marL="91450" anchor="ctr">
                    <a:lnL cap="flat" cmpd="sng" w="9525">
                      <a:solidFill>
                        <a:srgbClr val="A2A9B1"/>
                      </a:solidFill>
                      <a:prstDash val="solid"/>
                      <a:round/>
                      <a:headEnd len="sm" w="sm" type="none"/>
                      <a:tailEnd len="sm" w="sm" type="none"/>
                    </a:lnL>
                    <a:lnR cap="flat" cmpd="sng" w="9525">
                      <a:solidFill>
                        <a:srgbClr val="A2A9B1"/>
                      </a:solidFill>
                      <a:prstDash val="solid"/>
                      <a:round/>
                      <a:headEnd len="sm" w="sm" type="none"/>
                      <a:tailEnd len="sm" w="sm" type="none"/>
                    </a:lnR>
                    <a:lnT cap="flat" cmpd="sng" w="9525">
                      <a:solidFill>
                        <a:srgbClr val="A2A9B1"/>
                      </a:solidFill>
                      <a:prstDash val="solid"/>
                      <a:round/>
                      <a:headEnd len="sm" w="sm" type="none"/>
                      <a:tailEnd len="sm" w="sm" type="none"/>
                    </a:lnT>
                    <a:lnB cap="flat" cmpd="sng" w="9525">
                      <a:solidFill>
                        <a:srgbClr val="A2A9B1"/>
                      </a:solidFill>
                      <a:prstDash val="solid"/>
                      <a:round/>
                      <a:headEnd len="sm" w="sm" type="none"/>
                      <a:tailEnd len="sm" w="sm" type="none"/>
                    </a:lnB>
                    <a:solidFill>
                      <a:srgbClr val="F8F9FA"/>
                    </a:solidFill>
                  </a:tcPr>
                </a:tc>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86" name="Shape 886"/>
        <p:cNvGrpSpPr/>
        <p:nvPr/>
      </p:nvGrpSpPr>
      <p:grpSpPr>
        <a:xfrm>
          <a:off x="0" y="0"/>
          <a:ext cx="0" cy="0"/>
          <a:chOff x="0" y="0"/>
          <a:chExt cx="0" cy="0"/>
        </a:xfrm>
      </p:grpSpPr>
      <p:sp>
        <p:nvSpPr>
          <p:cNvPr id="887" name="Google Shape;887;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Conditional continuous distributions</a:t>
            </a:r>
            <a:endParaRPr/>
          </a:p>
        </p:txBody>
      </p:sp>
      <p:sp>
        <p:nvSpPr>
          <p:cNvPr id="888" name="Google Shape;888;p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 </a:t>
            </a:r>
            <a:r>
              <a:rPr lang="en-US" sz="2400"/>
              <a:t>For continuous random variables, the conditional probability density function of Y given the occurrence of the value x of X can be written as:</a:t>
            </a:r>
            <a:endParaRPr/>
          </a:p>
          <a:p>
            <a:pPr indent="-76200" lvl="0" marL="228600" rtl="0" algn="l">
              <a:lnSpc>
                <a:spcPct val="90000"/>
              </a:lnSpc>
              <a:spcBef>
                <a:spcPts val="1000"/>
              </a:spcBef>
              <a:spcAft>
                <a:spcPts val="0"/>
              </a:spcAft>
              <a:buClr>
                <a:schemeClr val="dk1"/>
              </a:buClr>
              <a:buSzPts val="2400"/>
              <a:buNone/>
            </a:pPr>
            <a:r>
              <a:t/>
            </a:r>
            <a:endParaRPr sz="2400"/>
          </a:p>
          <a:p>
            <a:pPr indent="-76200" lvl="0" marL="228600" rtl="0" algn="l">
              <a:lnSpc>
                <a:spcPct val="90000"/>
              </a:lnSpc>
              <a:spcBef>
                <a:spcPts val="1000"/>
              </a:spcBef>
              <a:spcAft>
                <a:spcPts val="0"/>
              </a:spcAft>
              <a:buClr>
                <a:schemeClr val="dk1"/>
              </a:buClr>
              <a:buSzPts val="2400"/>
              <a:buNone/>
            </a:pPr>
            <a:r>
              <a:t/>
            </a:r>
            <a:endParaRPr sz="2400"/>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en-US" sz="2400"/>
              <a:t>where f</a:t>
            </a:r>
            <a:r>
              <a:rPr baseline="-25000" lang="en-US" sz="2400"/>
              <a:t>X,Y</a:t>
            </a:r>
            <a:r>
              <a:rPr lang="en-US" sz="2400"/>
              <a:t>(x,y) gives the joint density of X and Y, while f</a:t>
            </a:r>
            <a:r>
              <a:rPr baseline="-25000" lang="en-US" sz="2400"/>
              <a:t>X</a:t>
            </a:r>
            <a:r>
              <a:rPr lang="en-US" sz="2400"/>
              <a:t>(x) gives the marginal density for X. Also in this case it is necessary that f</a:t>
            </a:r>
            <a:r>
              <a:rPr baseline="-25000" lang="en-US" sz="2400"/>
              <a:t>X</a:t>
            </a:r>
            <a:r>
              <a:rPr lang="en-US" sz="2400"/>
              <a:t>(x)&gt;0</a:t>
            </a:r>
            <a:endParaRPr/>
          </a:p>
          <a:p>
            <a:pPr indent="-228600" lvl="0" marL="228600" rtl="0" algn="l">
              <a:lnSpc>
                <a:spcPct val="90000"/>
              </a:lnSpc>
              <a:spcBef>
                <a:spcPts val="1000"/>
              </a:spcBef>
              <a:spcAft>
                <a:spcPts val="0"/>
              </a:spcAft>
              <a:buClr>
                <a:schemeClr val="dk1"/>
              </a:buClr>
              <a:buSzPts val="2400"/>
              <a:buChar char="•"/>
            </a:pPr>
            <a:r>
              <a:rPr lang="en-US" sz="2400"/>
              <a:t>The relation with the probability distribution of X given Y is given by</a:t>
            </a:r>
            <a:r>
              <a:rPr lang="en-US"/>
              <a:t>:</a:t>
            </a:r>
            <a:endParaRPr/>
          </a:p>
          <a:p>
            <a:pPr indent="-76200" lvl="0" marL="228600" rtl="0" algn="l">
              <a:lnSpc>
                <a:spcPct val="90000"/>
              </a:lnSpc>
              <a:spcBef>
                <a:spcPts val="1000"/>
              </a:spcBef>
              <a:spcAft>
                <a:spcPts val="0"/>
              </a:spcAft>
              <a:buClr>
                <a:schemeClr val="dk1"/>
              </a:buClr>
              <a:buSzPts val="2400"/>
              <a:buNone/>
            </a:pPr>
            <a:r>
              <a:t/>
            </a:r>
            <a:endParaRPr sz="2400"/>
          </a:p>
          <a:p>
            <a:pPr indent="-76200" lvl="0" marL="228600" rtl="0" algn="l">
              <a:lnSpc>
                <a:spcPct val="90000"/>
              </a:lnSpc>
              <a:spcBef>
                <a:spcPts val="1000"/>
              </a:spcBef>
              <a:spcAft>
                <a:spcPts val="0"/>
              </a:spcAft>
              <a:buClr>
                <a:schemeClr val="dk1"/>
              </a:buClr>
              <a:buSzPts val="2400"/>
              <a:buNone/>
            </a:pPr>
            <a:r>
              <a:t/>
            </a:r>
            <a:endParaRPr sz="2400"/>
          </a:p>
        </p:txBody>
      </p:sp>
      <p:sp>
        <p:nvSpPr>
          <p:cNvPr id="889" name="Google Shape;889;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890" name="Google Shape;890;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891" name="Google Shape;891;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892" name="Google Shape;892;p77"/>
          <p:cNvPicPr preferRelativeResize="0"/>
          <p:nvPr/>
        </p:nvPicPr>
        <p:blipFill rotWithShape="1">
          <a:blip r:embed="rId3">
            <a:alphaModFix/>
          </a:blip>
          <a:srcRect b="0" l="0" r="0" t="0"/>
          <a:stretch/>
        </p:blipFill>
        <p:spPr>
          <a:xfrm>
            <a:off x="3335398" y="2567048"/>
            <a:ext cx="3432381" cy="766025"/>
          </a:xfrm>
          <a:prstGeom prst="rect">
            <a:avLst/>
          </a:prstGeom>
          <a:noFill/>
          <a:ln>
            <a:noFill/>
          </a:ln>
        </p:spPr>
      </p:pic>
      <p:pic>
        <p:nvPicPr>
          <p:cNvPr id="893" name="Google Shape;893;p77"/>
          <p:cNvPicPr preferRelativeResize="0"/>
          <p:nvPr/>
        </p:nvPicPr>
        <p:blipFill rotWithShape="1">
          <a:blip r:embed="rId4">
            <a:alphaModFix/>
          </a:blip>
          <a:srcRect b="0" l="0" r="0" t="0"/>
          <a:stretch/>
        </p:blipFill>
        <p:spPr>
          <a:xfrm>
            <a:off x="2900698" y="5420072"/>
            <a:ext cx="6390604" cy="402431"/>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97" name="Shape 897"/>
        <p:cNvGrpSpPr/>
        <p:nvPr/>
      </p:nvGrpSpPr>
      <p:grpSpPr>
        <a:xfrm>
          <a:off x="0" y="0"/>
          <a:ext cx="0" cy="0"/>
          <a:chOff x="0" y="0"/>
          <a:chExt cx="0" cy="0"/>
        </a:xfrm>
      </p:grpSpPr>
      <p:sp>
        <p:nvSpPr>
          <p:cNvPr id="898" name="Google Shape;898;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Example</a:t>
            </a:r>
            <a:endParaRPr/>
          </a:p>
        </p:txBody>
      </p:sp>
      <p:sp>
        <p:nvSpPr>
          <p:cNvPr id="899" name="Google Shape;899;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800"/>
              <a:buNone/>
            </a:pPr>
            <a:r>
              <a:rPr b="1" lang="en-US"/>
              <a:t>Sample question: </a:t>
            </a:r>
            <a:r>
              <a:rPr lang="en-US"/>
              <a:t>Calculate the conditional distribution of pet preference among women.</a:t>
            </a:r>
            <a:endParaRPr/>
          </a:p>
          <a:p>
            <a:pPr indent="0" lvl="0" marL="0" rtl="0" algn="l">
              <a:lnSpc>
                <a:spcPct val="90000"/>
              </a:lnSpc>
              <a:spcBef>
                <a:spcPts val="1000"/>
              </a:spcBef>
              <a:spcAft>
                <a:spcPts val="0"/>
              </a:spcAft>
              <a:buClr>
                <a:schemeClr val="dk1"/>
              </a:buClr>
              <a:buSzPts val="2800"/>
              <a:buNone/>
            </a:pPr>
            <a:br>
              <a:rPr lang="en-US"/>
            </a:br>
            <a:r>
              <a:rPr b="1" lang="en-US"/>
              <a:t>Solution:</a:t>
            </a:r>
            <a:br>
              <a:rPr lang="en-US"/>
            </a:br>
            <a:r>
              <a:rPr b="1" lang="en-US"/>
              <a:t>Step 1</a:t>
            </a:r>
            <a:r>
              <a:rPr lang="en-US"/>
              <a:t>: Count the total number of women. In this case the total is in the right hand column (10 women).</a:t>
            </a:r>
            <a:br>
              <a:rPr lang="en-US"/>
            </a:br>
            <a:r>
              <a:rPr b="1" lang="en-US"/>
              <a:t>Step 2:</a:t>
            </a:r>
            <a:r>
              <a:rPr lang="en-US"/>
              <a:t> Count the number of women who prefer each pet type. Turn the </a:t>
            </a:r>
            <a:r>
              <a:rPr lang="en-US" u="sng">
                <a:solidFill>
                  <a:schemeClr val="hlink"/>
                </a:solidFill>
                <a:hlinkClick r:id="rId3"/>
              </a:rPr>
              <a:t>ratio </a:t>
            </a:r>
            <a:r>
              <a:rPr lang="en-US"/>
              <a:t>into a probability:</a:t>
            </a:r>
            <a:endParaRPr/>
          </a:p>
          <a:p>
            <a:pPr indent="-228600" lvl="1" marL="685800" rtl="0" algn="l">
              <a:lnSpc>
                <a:spcPct val="90000"/>
              </a:lnSpc>
              <a:spcBef>
                <a:spcPts val="500"/>
              </a:spcBef>
              <a:spcAft>
                <a:spcPts val="0"/>
              </a:spcAft>
              <a:buClr>
                <a:schemeClr val="dk1"/>
              </a:buClr>
              <a:buSzPts val="2400"/>
              <a:buChar char="•"/>
            </a:pPr>
            <a:r>
              <a:rPr lang="en-US"/>
              <a:t>Women who prefer cats: 5/10 = .5</a:t>
            </a:r>
            <a:endParaRPr/>
          </a:p>
          <a:p>
            <a:pPr indent="-228600" lvl="1" marL="685800" rtl="0" algn="l">
              <a:lnSpc>
                <a:spcPct val="90000"/>
              </a:lnSpc>
              <a:spcBef>
                <a:spcPts val="500"/>
              </a:spcBef>
              <a:spcAft>
                <a:spcPts val="0"/>
              </a:spcAft>
              <a:buClr>
                <a:schemeClr val="dk1"/>
              </a:buClr>
              <a:buSzPts val="2400"/>
              <a:buChar char="•"/>
            </a:pPr>
            <a:r>
              <a:rPr lang="en-US"/>
              <a:t>Women who prefer fish: 3/10 = .3</a:t>
            </a:r>
            <a:endParaRPr/>
          </a:p>
          <a:p>
            <a:pPr indent="-228600" lvl="1" marL="685800" rtl="0" algn="l">
              <a:lnSpc>
                <a:spcPct val="90000"/>
              </a:lnSpc>
              <a:spcBef>
                <a:spcPts val="500"/>
              </a:spcBef>
              <a:spcAft>
                <a:spcPts val="0"/>
              </a:spcAft>
              <a:buClr>
                <a:schemeClr val="dk1"/>
              </a:buClr>
              <a:buSzPts val="2400"/>
              <a:buChar char="•"/>
            </a:pPr>
            <a:r>
              <a:rPr lang="en-US"/>
              <a:t>Women who prefer dogs: 2/10 = .2</a:t>
            </a:r>
            <a:endParaRPr/>
          </a:p>
          <a:p>
            <a:pPr indent="-50800" lvl="0" marL="228600" rtl="0" algn="l">
              <a:lnSpc>
                <a:spcPct val="90000"/>
              </a:lnSpc>
              <a:spcBef>
                <a:spcPts val="1000"/>
              </a:spcBef>
              <a:spcAft>
                <a:spcPts val="0"/>
              </a:spcAft>
              <a:buClr>
                <a:schemeClr val="dk1"/>
              </a:buClr>
              <a:buSzPts val="2800"/>
              <a:buNone/>
            </a:pPr>
            <a:r>
              <a:t/>
            </a:r>
            <a:endParaRPr/>
          </a:p>
        </p:txBody>
      </p:sp>
      <p:sp>
        <p:nvSpPr>
          <p:cNvPr id="900" name="Google Shape;900;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901" name="Google Shape;901;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902" name="Google Shape;902;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how to calculate conditional distribution" id="903" name="Google Shape;903;p78"/>
          <p:cNvPicPr preferRelativeResize="0"/>
          <p:nvPr/>
        </p:nvPicPr>
        <p:blipFill rotWithShape="1">
          <a:blip r:embed="rId4">
            <a:alphaModFix/>
          </a:blip>
          <a:srcRect b="0" l="0" r="0" t="0"/>
          <a:stretch/>
        </p:blipFill>
        <p:spPr>
          <a:xfrm>
            <a:off x="5076825" y="2300801"/>
            <a:ext cx="4126532" cy="1034827"/>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Verdana"/>
              <a:buNone/>
            </a:pPr>
            <a:r>
              <a:rPr b="1" lang="en-US">
                <a:latin typeface="Verdana"/>
                <a:ea typeface="Verdana"/>
                <a:cs typeface="Verdana"/>
                <a:sym typeface="Verdana"/>
              </a:rPr>
              <a:t>Inference in Bayesian Networks</a:t>
            </a:r>
            <a:endParaRPr/>
          </a:p>
        </p:txBody>
      </p:sp>
      <p:sp>
        <p:nvSpPr>
          <p:cNvPr id="909" name="Google Shape;909;p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Now that we know what the semantics of Bayes nets are; what it means when we  have one, we need to understand how to use it. Typically, we’ll be in a situation  in which we have some evidence, that is, some of the variables are instantiated,  and we want to infer something about the probability distribution of some other  variables.</a:t>
            </a:r>
            <a:endParaRPr/>
          </a:p>
          <a:p>
            <a:pPr indent="-228600" lvl="0" marL="228600" rtl="0" algn="l">
              <a:lnSpc>
                <a:spcPct val="90000"/>
              </a:lnSpc>
              <a:spcBef>
                <a:spcPts val="1000"/>
              </a:spcBef>
              <a:spcAft>
                <a:spcPts val="0"/>
              </a:spcAft>
              <a:buClr>
                <a:schemeClr val="dk1"/>
              </a:buClr>
              <a:buSzPts val="2800"/>
              <a:buChar char="•"/>
            </a:pPr>
            <a:r>
              <a:rPr b="1" lang="en-US"/>
              <a:t>Inference</a:t>
            </a:r>
            <a:r>
              <a:rPr lang="en-US"/>
              <a:t> in graphical models, in which some of the nodes in a graph are clamped to observed values, and we wish to compute the posterior distributions of one or more subsets of other nodes</a:t>
            </a:r>
            <a:endParaRPr/>
          </a:p>
        </p:txBody>
      </p:sp>
      <p:sp>
        <p:nvSpPr>
          <p:cNvPr id="910" name="Google Shape;910;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911" name="Google Shape;911;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912" name="Google Shape;912;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t>Probability</a:t>
            </a:r>
            <a:endParaRPr/>
          </a:p>
        </p:txBody>
      </p:sp>
      <p:sp>
        <p:nvSpPr>
          <p:cNvPr id="181" name="Google Shape;181;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A </a:t>
            </a:r>
            <a:r>
              <a:rPr b="1" lang="en-US"/>
              <a:t>probability</a:t>
            </a:r>
            <a:r>
              <a:rPr lang="en-US"/>
              <a:t> is a number that reflects the chance or likelihood that a particular event will occur. </a:t>
            </a:r>
            <a:endParaRPr/>
          </a:p>
          <a:p>
            <a:pPr indent="-228600" lvl="0" marL="228600" rtl="0" algn="just">
              <a:lnSpc>
                <a:spcPct val="90000"/>
              </a:lnSpc>
              <a:spcBef>
                <a:spcPts val="1000"/>
              </a:spcBef>
              <a:spcAft>
                <a:spcPts val="0"/>
              </a:spcAft>
              <a:buClr>
                <a:schemeClr val="dk1"/>
              </a:buClr>
              <a:buSzPts val="2800"/>
              <a:buChar char="•"/>
            </a:pPr>
            <a:r>
              <a:rPr b="1" lang="en-US"/>
              <a:t>Probabilities</a:t>
            </a:r>
            <a:r>
              <a:rPr lang="en-US"/>
              <a:t> can be expressed as proportions that range from 0 to 1, and they can also be expressed as percentages ranging from 0% to 100%.</a:t>
            </a:r>
            <a:endParaRPr/>
          </a:p>
          <a:p>
            <a:pPr indent="-228600" lvl="0" marL="228600" rtl="0" algn="just">
              <a:lnSpc>
                <a:spcPct val="90000"/>
              </a:lnSpc>
              <a:spcBef>
                <a:spcPts val="1000"/>
              </a:spcBef>
              <a:spcAft>
                <a:spcPts val="0"/>
              </a:spcAft>
              <a:buClr>
                <a:schemeClr val="dk1"/>
              </a:buClr>
              <a:buSzPts val="2800"/>
              <a:buChar char="•"/>
            </a:pPr>
            <a:r>
              <a:rPr lang="en-US"/>
              <a:t>A probability of 0 indicates that there is no chance that a particular event will occur, whereas a probability of 1 indicates that an event is certain to occur. </a:t>
            </a:r>
            <a:endParaRPr/>
          </a:p>
          <a:p>
            <a:pPr indent="-228600" lvl="0" marL="228600" rtl="0" algn="just">
              <a:lnSpc>
                <a:spcPct val="90000"/>
              </a:lnSpc>
              <a:spcBef>
                <a:spcPts val="1000"/>
              </a:spcBef>
              <a:spcAft>
                <a:spcPts val="0"/>
              </a:spcAft>
              <a:buClr>
                <a:schemeClr val="dk1"/>
              </a:buClr>
              <a:buSzPts val="2800"/>
              <a:buChar char="•"/>
            </a:pPr>
            <a:r>
              <a:rPr lang="en-US"/>
              <a:t>A probability of 0.45 (45%) indicates that there are 45 chances out of 100 of the event occurring.</a:t>
            </a:r>
            <a:endParaRPr/>
          </a:p>
        </p:txBody>
      </p:sp>
      <p:sp>
        <p:nvSpPr>
          <p:cNvPr id="182" name="Google Shape;18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83" name="Google Shape;18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84" name="Google Shape;18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918" name="Google Shape;918;p8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basic task for any probabilistic inference system is to compute the posterior probability EVENT distribution for a set of </a:t>
            </a:r>
            <a:r>
              <a:rPr b="1" lang="en-US"/>
              <a:t>query variables</a:t>
            </a:r>
            <a:r>
              <a:rPr lang="en-US"/>
              <a:t>, given some observed </a:t>
            </a:r>
            <a:r>
              <a:rPr b="1" lang="en-US"/>
              <a:t>event</a:t>
            </a:r>
            <a:r>
              <a:rPr lang="en-US"/>
              <a:t>—that is, some assignment of values to a set of </a:t>
            </a:r>
            <a:r>
              <a:rPr b="1" lang="en-US"/>
              <a:t>evidence variables</a:t>
            </a:r>
            <a:r>
              <a:rPr lang="en-US"/>
              <a:t>.</a:t>
            </a:r>
            <a:endParaRPr/>
          </a:p>
          <a:p>
            <a:pPr indent="-228600" lvl="0" marL="228600" rtl="0" algn="l">
              <a:lnSpc>
                <a:spcPct val="90000"/>
              </a:lnSpc>
              <a:spcBef>
                <a:spcPts val="1000"/>
              </a:spcBef>
              <a:spcAft>
                <a:spcPts val="0"/>
              </a:spcAft>
              <a:buClr>
                <a:schemeClr val="dk1"/>
              </a:buClr>
              <a:buSzPts val="2800"/>
              <a:buChar char="•"/>
            </a:pPr>
            <a:r>
              <a:rPr lang="en-US"/>
              <a:t>In the burglary network, we might observe the event in which JohnCalls =true and MaryCalls =true. We could then ask for, say, the probability that a burglary has occurred:</a:t>
            </a:r>
            <a:endParaRPr/>
          </a:p>
          <a:p>
            <a:pPr indent="0" lvl="0" marL="0" rtl="0" algn="l">
              <a:lnSpc>
                <a:spcPct val="90000"/>
              </a:lnSpc>
              <a:spcBef>
                <a:spcPts val="1000"/>
              </a:spcBef>
              <a:spcAft>
                <a:spcPts val="0"/>
              </a:spcAft>
              <a:buClr>
                <a:schemeClr val="dk1"/>
              </a:buClr>
              <a:buSzPts val="2800"/>
              <a:buNone/>
            </a:pPr>
            <a:r>
              <a:rPr b="1" lang="en-US"/>
              <a:t>	</a:t>
            </a:r>
            <a:r>
              <a:rPr b="1" lang="en-US" sz="2400"/>
              <a:t>P</a:t>
            </a:r>
            <a:r>
              <a:rPr lang="en-US" sz="2400"/>
              <a:t>(Burglary | JohnCalls =true,MaryCalls =true) = 0.284, 0.716 </a:t>
            </a:r>
            <a:r>
              <a:rPr lang="en-US"/>
              <a:t>.</a:t>
            </a:r>
            <a:endParaRPr/>
          </a:p>
        </p:txBody>
      </p:sp>
      <p:sp>
        <p:nvSpPr>
          <p:cNvPr id="919" name="Google Shape;919;p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920" name="Google Shape;920;p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921" name="Google Shape;921;p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81"/>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Inference in Bayesian Nets</a:t>
            </a:r>
            <a:endParaRPr/>
          </a:p>
        </p:txBody>
      </p:sp>
      <p:sp>
        <p:nvSpPr>
          <p:cNvPr id="927" name="Google Shape;927;p81"/>
          <p:cNvSpPr txBox="1"/>
          <p:nvPr>
            <p:ph idx="1" type="body"/>
          </p:nvPr>
        </p:nvSpPr>
        <p:spPr>
          <a:xfrm>
            <a:off x="1981200" y="1295400"/>
            <a:ext cx="7620000" cy="5029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Objective: calculate posterior prob of a variable x conditioned on evidence Y and marginalizing over Z (unobserved vars)</a:t>
            </a:r>
            <a:endParaRPr/>
          </a:p>
          <a:p>
            <a:pPr indent="-76200" lvl="0" marL="228600" rtl="0" algn="l">
              <a:lnSpc>
                <a:spcPct val="90000"/>
              </a:lnSpc>
              <a:spcBef>
                <a:spcPts val="1000"/>
              </a:spcBef>
              <a:spcAft>
                <a:spcPts val="0"/>
              </a:spcAft>
              <a:buClr>
                <a:schemeClr val="dk1"/>
              </a:buClr>
              <a:buSzPts val="2400"/>
              <a:buNone/>
            </a:pPr>
            <a:r>
              <a:t/>
            </a:r>
            <a:endParaRPr sz="2400"/>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en-US" sz="2400"/>
              <a:t>Exact methods:</a:t>
            </a:r>
            <a:endParaRPr/>
          </a:p>
          <a:p>
            <a:pPr indent="-228600" lvl="1" marL="685800" rtl="0" algn="l">
              <a:lnSpc>
                <a:spcPct val="90000"/>
              </a:lnSpc>
              <a:spcBef>
                <a:spcPts val="500"/>
              </a:spcBef>
              <a:spcAft>
                <a:spcPts val="0"/>
              </a:spcAft>
              <a:buClr>
                <a:schemeClr val="dk1"/>
              </a:buClr>
              <a:buSzPts val="2000"/>
              <a:buChar char="•"/>
            </a:pPr>
            <a:r>
              <a:rPr lang="en-US" sz="2000"/>
              <a:t>Enumeration</a:t>
            </a:r>
            <a:endParaRPr/>
          </a:p>
          <a:p>
            <a:pPr indent="-228600" lvl="1" marL="685800" rtl="0" algn="l">
              <a:lnSpc>
                <a:spcPct val="90000"/>
              </a:lnSpc>
              <a:spcBef>
                <a:spcPts val="500"/>
              </a:spcBef>
              <a:spcAft>
                <a:spcPts val="0"/>
              </a:spcAft>
              <a:buClr>
                <a:schemeClr val="dk1"/>
              </a:buClr>
              <a:buSzPts val="2000"/>
              <a:buChar char="•"/>
            </a:pPr>
            <a:r>
              <a:rPr lang="en-US" sz="2000"/>
              <a:t>Factoring</a:t>
            </a:r>
            <a:endParaRPr/>
          </a:p>
          <a:p>
            <a:pPr indent="-228600" lvl="1" marL="685800" rtl="0" algn="l">
              <a:lnSpc>
                <a:spcPct val="90000"/>
              </a:lnSpc>
              <a:spcBef>
                <a:spcPts val="500"/>
              </a:spcBef>
              <a:spcAft>
                <a:spcPts val="0"/>
              </a:spcAft>
              <a:buClr>
                <a:schemeClr val="dk1"/>
              </a:buClr>
              <a:buSzPts val="2000"/>
              <a:buChar char="•"/>
            </a:pPr>
            <a:r>
              <a:rPr lang="en-US" sz="2000"/>
              <a:t>Variable elimination</a:t>
            </a:r>
            <a:endParaRPr sz="2000"/>
          </a:p>
          <a:p>
            <a:pPr indent="-228600" lvl="0" marL="228600" rtl="0" algn="l">
              <a:lnSpc>
                <a:spcPct val="90000"/>
              </a:lnSpc>
              <a:spcBef>
                <a:spcPts val="1000"/>
              </a:spcBef>
              <a:spcAft>
                <a:spcPts val="0"/>
              </a:spcAft>
              <a:buClr>
                <a:schemeClr val="dk1"/>
              </a:buClr>
              <a:buSzPts val="2400"/>
              <a:buChar char="•"/>
            </a:pPr>
            <a:r>
              <a:rPr lang="en-US" sz="2400"/>
              <a:t>Approximate Methods: sampling</a:t>
            </a:r>
            <a:endParaRPr sz="240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8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rPr lang="en-US"/>
              <a:t>Inference by enumeration</a:t>
            </a:r>
            <a:endParaRPr/>
          </a:p>
        </p:txBody>
      </p:sp>
      <p:sp>
        <p:nvSpPr>
          <p:cNvPr id="934" name="Google Shape;934;p82"/>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Clr>
                <a:schemeClr val="dk1"/>
              </a:buClr>
              <a:buSzPts val="2000"/>
              <a:buChar char=" "/>
            </a:pPr>
            <a:r>
              <a:rPr lang="en-US" sz="2000"/>
              <a:t>Start with the joint probability distribution:</a:t>
            </a:r>
            <a:endParaRPr/>
          </a:p>
          <a:p>
            <a:pPr indent="0" lvl="0" marL="91440" rtl="0" algn="l">
              <a:lnSpc>
                <a:spcPct val="90000"/>
              </a:lnSpc>
              <a:spcBef>
                <a:spcPts val="1400"/>
              </a:spcBef>
              <a:spcAft>
                <a:spcPts val="0"/>
              </a:spcAft>
              <a:buClr>
                <a:schemeClr val="dk1"/>
              </a:buClr>
              <a:buSzPts val="2000"/>
              <a:buNone/>
            </a:pPr>
            <a:r>
              <a:t/>
            </a:r>
            <a:endParaRPr sz="2000"/>
          </a:p>
          <a:p>
            <a:pPr indent="0" lvl="0" marL="91440" rtl="0" algn="l">
              <a:lnSpc>
                <a:spcPct val="90000"/>
              </a:lnSpc>
              <a:spcBef>
                <a:spcPts val="1400"/>
              </a:spcBef>
              <a:spcAft>
                <a:spcPts val="0"/>
              </a:spcAft>
              <a:buClr>
                <a:schemeClr val="dk1"/>
              </a:buClr>
              <a:buSzPts val="2000"/>
              <a:buNone/>
            </a:pPr>
            <a:r>
              <a:t/>
            </a:r>
            <a:endParaRPr sz="2000"/>
          </a:p>
          <a:p>
            <a:pPr indent="0" lvl="0" marL="91440" rtl="0" algn="l">
              <a:lnSpc>
                <a:spcPct val="90000"/>
              </a:lnSpc>
              <a:spcBef>
                <a:spcPts val="1400"/>
              </a:spcBef>
              <a:spcAft>
                <a:spcPts val="0"/>
              </a:spcAft>
              <a:buClr>
                <a:schemeClr val="dk1"/>
              </a:buClr>
              <a:buSzPts val="2000"/>
              <a:buNone/>
            </a:pPr>
            <a:r>
              <a:t/>
            </a:r>
            <a:endParaRPr sz="2000"/>
          </a:p>
          <a:p>
            <a:pPr indent="-91440" lvl="0" marL="91440" rtl="0" algn="l">
              <a:lnSpc>
                <a:spcPct val="90000"/>
              </a:lnSpc>
              <a:spcBef>
                <a:spcPts val="1400"/>
              </a:spcBef>
              <a:spcAft>
                <a:spcPts val="0"/>
              </a:spcAft>
              <a:buClr>
                <a:schemeClr val="dk1"/>
              </a:buClr>
              <a:buSzPts val="2000"/>
              <a:buFont typeface="Times New Roman"/>
              <a:buNone/>
            </a:pPr>
            <a:r>
              <a:t/>
            </a:r>
            <a:endParaRPr sz="2000"/>
          </a:p>
          <a:p>
            <a:pPr indent="-91440" lvl="0" marL="91440" rtl="0" algn="l">
              <a:lnSpc>
                <a:spcPct val="90000"/>
              </a:lnSpc>
              <a:spcBef>
                <a:spcPts val="1400"/>
              </a:spcBef>
              <a:spcAft>
                <a:spcPts val="0"/>
              </a:spcAft>
              <a:buClr>
                <a:schemeClr val="dk1"/>
              </a:buClr>
              <a:buSzPts val="2000"/>
              <a:buChar char=" "/>
            </a:pPr>
            <a:r>
              <a:rPr lang="en-US" sz="2000"/>
              <a:t>For any proposition a, sum the atomic events where it is true: P(a) = Σ</a:t>
            </a:r>
            <a:r>
              <a:rPr baseline="-25000" lang="en-US" sz="2000"/>
              <a:t>ω s.t. a=true</a:t>
            </a:r>
            <a:r>
              <a:rPr lang="en-US" sz="2000"/>
              <a:t> P(ω)</a:t>
            </a:r>
            <a:endParaRPr/>
          </a:p>
        </p:txBody>
      </p:sp>
      <p:pic>
        <p:nvPicPr>
          <p:cNvPr descr="dentist-joint" id="935" name="Google Shape;935;p82"/>
          <p:cNvPicPr preferRelativeResize="0"/>
          <p:nvPr/>
        </p:nvPicPr>
        <p:blipFill rotWithShape="1">
          <a:blip r:embed="rId3">
            <a:alphaModFix/>
          </a:blip>
          <a:srcRect b="0" l="0" r="0" t="0"/>
          <a:stretch/>
        </p:blipFill>
        <p:spPr>
          <a:xfrm>
            <a:off x="3962400" y="2286001"/>
            <a:ext cx="4876800" cy="1450975"/>
          </a:xfrm>
          <a:prstGeom prst="rect">
            <a:avLst/>
          </a:prstGeom>
          <a:noFill/>
          <a:ln>
            <a:noFill/>
          </a:ln>
        </p:spPr>
      </p:pic>
      <p:sp>
        <p:nvSpPr>
          <p:cNvPr id="936" name="Google Shape;936;p82"/>
          <p:cNvSpPr/>
          <p:nvPr/>
        </p:nvSpPr>
        <p:spPr>
          <a:xfrm>
            <a:off x="4978400" y="4724400"/>
            <a:ext cx="2844800" cy="1981200"/>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37" name="Google Shape;937;p82"/>
          <p:cNvSpPr/>
          <p:nvPr/>
        </p:nvSpPr>
        <p:spPr>
          <a:xfrm>
            <a:off x="5283200" y="5029200"/>
            <a:ext cx="1016000" cy="7620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38" name="Google Shape;938;p82"/>
          <p:cNvSpPr/>
          <p:nvPr/>
        </p:nvSpPr>
        <p:spPr>
          <a:xfrm>
            <a:off x="5791200" y="5257800"/>
            <a:ext cx="101600" cy="76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39" name="Google Shape;939;p82"/>
          <p:cNvSpPr/>
          <p:nvPr/>
        </p:nvSpPr>
        <p:spPr>
          <a:xfrm>
            <a:off x="5994400" y="5410200"/>
            <a:ext cx="101600" cy="76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40" name="Google Shape;940;p82"/>
          <p:cNvSpPr/>
          <p:nvPr/>
        </p:nvSpPr>
        <p:spPr>
          <a:xfrm>
            <a:off x="5689600" y="5562600"/>
            <a:ext cx="101600" cy="76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41" name="Google Shape;941;p82"/>
          <p:cNvSpPr/>
          <p:nvPr/>
        </p:nvSpPr>
        <p:spPr>
          <a:xfrm>
            <a:off x="6096000" y="6019800"/>
            <a:ext cx="101600" cy="76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42" name="Google Shape;942;p82"/>
          <p:cNvSpPr/>
          <p:nvPr/>
        </p:nvSpPr>
        <p:spPr>
          <a:xfrm>
            <a:off x="6705600" y="6096000"/>
            <a:ext cx="101600" cy="76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43" name="Google Shape;943;p82"/>
          <p:cNvSpPr/>
          <p:nvPr/>
        </p:nvSpPr>
        <p:spPr>
          <a:xfrm>
            <a:off x="7010400" y="5486400"/>
            <a:ext cx="101600" cy="76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44" name="Google Shape;944;p82"/>
          <p:cNvSpPr/>
          <p:nvPr/>
        </p:nvSpPr>
        <p:spPr>
          <a:xfrm>
            <a:off x="6502400" y="5181600"/>
            <a:ext cx="101600" cy="762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Times New Roman"/>
              <a:ea typeface="Times New Roman"/>
              <a:cs typeface="Times New Roman"/>
              <a:sym typeface="Times New Roman"/>
            </a:endParaRPr>
          </a:p>
        </p:txBody>
      </p:sp>
      <p:sp>
        <p:nvSpPr>
          <p:cNvPr id="945" name="Google Shape;945;p82"/>
          <p:cNvSpPr txBox="1"/>
          <p:nvPr/>
        </p:nvSpPr>
        <p:spPr>
          <a:xfrm>
            <a:off x="1477824" y="4844147"/>
            <a:ext cx="26148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800"/>
              <a:buFont typeface="Times New Roman"/>
              <a:buNone/>
            </a:pPr>
            <a:r>
              <a:rPr lang="en-US" sz="1800">
                <a:solidFill>
                  <a:schemeClr val="dk1"/>
                </a:solidFill>
                <a:latin typeface="Times New Roman"/>
                <a:ea typeface="Times New Roman"/>
                <a:cs typeface="Times New Roman"/>
                <a:sym typeface="Times New Roman"/>
              </a:rPr>
              <a:t>P(a)=1/7 + 1/7 + 1/7 = 3/7</a:t>
            </a:r>
            <a:endParaRPr sz="1800">
              <a:solidFill>
                <a:schemeClr val="dk1"/>
              </a:solidFill>
              <a:latin typeface="Calibri"/>
              <a:ea typeface="Calibri"/>
              <a:cs typeface="Calibri"/>
              <a:sym typeface="Calibri"/>
            </a:endParaRPr>
          </a:p>
        </p:txBody>
      </p:sp>
      <p:sp>
        <p:nvSpPr>
          <p:cNvPr id="946" name="Google Shape;946;p8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88888"/>
              </a:buClr>
              <a:buSzPts val="1200"/>
              <a:buFont typeface="Calibri"/>
              <a:buNone/>
            </a:pPr>
            <a:r>
              <a:rPr lang="en-US"/>
              <a:t>Tuesday, May 11, 2021</a:t>
            </a:r>
            <a:endParaRPr/>
          </a:p>
        </p:txBody>
      </p:sp>
      <p:sp>
        <p:nvSpPr>
          <p:cNvPr id="947" name="Google Shape;947;p8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888888"/>
              </a:buClr>
              <a:buSzPts val="1200"/>
              <a:buFont typeface="Calibri"/>
              <a:buNone/>
            </a:pPr>
            <a:r>
              <a:rPr lang="en-US"/>
              <a:t>ARITIFICIAL INTELLIGENCE</a:t>
            </a:r>
            <a:endParaRPr/>
          </a:p>
        </p:txBody>
      </p:sp>
      <p:sp>
        <p:nvSpPr>
          <p:cNvPr id="948" name="Google Shape;948;p8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888888"/>
              </a:buClr>
              <a:buSzPts val="1200"/>
              <a:buFont typeface="Calibri"/>
              <a:buNone/>
            </a:pPr>
            <a:fld id="{00000000-1234-1234-1234-123412341234}" type="slidenum">
              <a:rPr lang="en-US"/>
              <a:t>‹#›</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Algorithm</a:t>
            </a:r>
            <a:endParaRPr/>
          </a:p>
        </p:txBody>
      </p:sp>
      <p:sp>
        <p:nvSpPr>
          <p:cNvPr id="954" name="Google Shape;954;p83"/>
          <p:cNvSpPr txBox="1"/>
          <p:nvPr>
            <p:ph idx="1" type="body"/>
          </p:nvPr>
        </p:nvSpPr>
        <p:spPr>
          <a:xfrm>
            <a:off x="838200" y="1481070"/>
            <a:ext cx="10515600" cy="469589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00"/>
              <a:buNone/>
            </a:pPr>
            <a:r>
              <a:rPr b="1" lang="en-US" sz="1600"/>
              <a:t>function </a:t>
            </a:r>
            <a:r>
              <a:rPr lang="en-US" sz="1600"/>
              <a:t>ENUMERATION-ASK(X, </a:t>
            </a:r>
            <a:r>
              <a:rPr b="1" lang="en-US" sz="1600"/>
              <a:t>e</a:t>
            </a:r>
            <a:r>
              <a:rPr lang="en-US" sz="1600"/>
              <a:t>, bn) </a:t>
            </a:r>
            <a:r>
              <a:rPr b="1" lang="en-US" sz="1600"/>
              <a:t>returns </a:t>
            </a:r>
            <a:r>
              <a:rPr lang="en-US" sz="1600"/>
              <a:t>a distribution over X</a:t>
            </a:r>
            <a:endParaRPr/>
          </a:p>
          <a:p>
            <a:pPr indent="0" lvl="0" marL="0" rtl="0" algn="l">
              <a:lnSpc>
                <a:spcPct val="90000"/>
              </a:lnSpc>
              <a:spcBef>
                <a:spcPts val="1000"/>
              </a:spcBef>
              <a:spcAft>
                <a:spcPts val="0"/>
              </a:spcAft>
              <a:buClr>
                <a:schemeClr val="dk1"/>
              </a:buClr>
              <a:buSzPts val="1600"/>
              <a:buNone/>
            </a:pPr>
            <a:r>
              <a:rPr b="1" lang="en-US" sz="1600"/>
              <a:t>inputs</a:t>
            </a:r>
            <a:r>
              <a:rPr lang="en-US" sz="1600"/>
              <a:t>: X, the query variable</a:t>
            </a:r>
            <a:endParaRPr/>
          </a:p>
          <a:p>
            <a:pPr indent="0" lvl="1" marL="457200" rtl="0" algn="l">
              <a:lnSpc>
                <a:spcPct val="90000"/>
              </a:lnSpc>
              <a:spcBef>
                <a:spcPts val="500"/>
              </a:spcBef>
              <a:spcAft>
                <a:spcPts val="0"/>
              </a:spcAft>
              <a:buClr>
                <a:schemeClr val="dk1"/>
              </a:buClr>
              <a:buSzPts val="1400"/>
              <a:buNone/>
            </a:pPr>
            <a:r>
              <a:rPr b="1" lang="en-US" sz="1400"/>
              <a:t>e</a:t>
            </a:r>
            <a:r>
              <a:rPr lang="en-US" sz="1400"/>
              <a:t>, observed values for variables </a:t>
            </a:r>
            <a:r>
              <a:rPr b="1" lang="en-US" sz="1400"/>
              <a:t>E</a:t>
            </a:r>
            <a:endParaRPr/>
          </a:p>
          <a:p>
            <a:pPr indent="0" lvl="1" marL="457200" rtl="0" algn="l">
              <a:lnSpc>
                <a:spcPct val="90000"/>
              </a:lnSpc>
              <a:spcBef>
                <a:spcPts val="500"/>
              </a:spcBef>
              <a:spcAft>
                <a:spcPts val="0"/>
              </a:spcAft>
              <a:buClr>
                <a:schemeClr val="dk1"/>
              </a:buClr>
              <a:buSzPts val="1400"/>
              <a:buNone/>
            </a:pPr>
            <a:r>
              <a:rPr lang="en-US" sz="1400"/>
              <a:t>bn, a Bayes net with variables {X} ∪ </a:t>
            </a:r>
            <a:r>
              <a:rPr b="1" lang="en-US" sz="1400"/>
              <a:t>E </a:t>
            </a:r>
            <a:r>
              <a:rPr lang="en-US" sz="1400"/>
              <a:t>∪ </a:t>
            </a:r>
            <a:r>
              <a:rPr b="1" lang="en-US" sz="1400"/>
              <a:t>Y </a:t>
            </a:r>
            <a:r>
              <a:rPr lang="en-US" sz="1400"/>
              <a:t>/* </a:t>
            </a:r>
            <a:r>
              <a:rPr b="1" lang="en-US" sz="1400"/>
              <a:t>Y </a:t>
            </a:r>
            <a:r>
              <a:rPr i="1" lang="en-US" sz="1400"/>
              <a:t>= hidden variables </a:t>
            </a:r>
            <a:r>
              <a:rPr lang="en-US" sz="1400"/>
              <a:t>*/</a:t>
            </a:r>
            <a:endParaRPr/>
          </a:p>
          <a:p>
            <a:pPr indent="0" lvl="0" marL="0" rtl="0" algn="l">
              <a:lnSpc>
                <a:spcPct val="90000"/>
              </a:lnSpc>
              <a:spcBef>
                <a:spcPts val="1000"/>
              </a:spcBef>
              <a:spcAft>
                <a:spcPts val="0"/>
              </a:spcAft>
              <a:buClr>
                <a:schemeClr val="dk1"/>
              </a:buClr>
              <a:buSzPts val="1600"/>
              <a:buNone/>
            </a:pPr>
            <a:r>
              <a:rPr b="1" lang="en-US" sz="1600"/>
              <a:t>Q</a:t>
            </a:r>
            <a:r>
              <a:rPr lang="en-US" sz="1600"/>
              <a:t>(X)←a distribution over X, initially empty</a:t>
            </a:r>
            <a:endParaRPr/>
          </a:p>
          <a:p>
            <a:pPr indent="0" lvl="0" marL="0" rtl="0" algn="l">
              <a:lnSpc>
                <a:spcPct val="90000"/>
              </a:lnSpc>
              <a:spcBef>
                <a:spcPts val="1000"/>
              </a:spcBef>
              <a:spcAft>
                <a:spcPts val="0"/>
              </a:spcAft>
              <a:buClr>
                <a:schemeClr val="dk1"/>
              </a:buClr>
              <a:buSzPts val="1600"/>
              <a:buNone/>
            </a:pPr>
            <a:r>
              <a:rPr b="1" lang="en-US" sz="1600"/>
              <a:t>for each </a:t>
            </a:r>
            <a:r>
              <a:rPr lang="en-US" sz="1600"/>
              <a:t>value xi of X </a:t>
            </a:r>
            <a:r>
              <a:rPr b="1" lang="en-US" sz="1600"/>
              <a:t>do</a:t>
            </a:r>
            <a:endParaRPr/>
          </a:p>
          <a:p>
            <a:pPr indent="0" lvl="0" marL="0" rtl="0" algn="l">
              <a:lnSpc>
                <a:spcPct val="90000"/>
              </a:lnSpc>
              <a:spcBef>
                <a:spcPts val="1000"/>
              </a:spcBef>
              <a:spcAft>
                <a:spcPts val="0"/>
              </a:spcAft>
              <a:buClr>
                <a:schemeClr val="dk1"/>
              </a:buClr>
              <a:buSzPts val="1600"/>
              <a:buNone/>
            </a:pPr>
            <a:r>
              <a:rPr b="1" lang="en-US" sz="1600"/>
              <a:t>Q</a:t>
            </a:r>
            <a:r>
              <a:rPr lang="en-US" sz="1600"/>
              <a:t>(xi)←ENUMERATE-ALL(bn.VARS, </a:t>
            </a:r>
            <a:r>
              <a:rPr b="1" lang="en-US" sz="1600"/>
              <a:t>e</a:t>
            </a:r>
            <a:r>
              <a:rPr lang="en-US" sz="1600"/>
              <a:t>xi )</a:t>
            </a:r>
            <a:endParaRPr/>
          </a:p>
          <a:p>
            <a:pPr indent="0" lvl="0" marL="0" rtl="0" algn="l">
              <a:lnSpc>
                <a:spcPct val="90000"/>
              </a:lnSpc>
              <a:spcBef>
                <a:spcPts val="1000"/>
              </a:spcBef>
              <a:spcAft>
                <a:spcPts val="0"/>
              </a:spcAft>
              <a:buClr>
                <a:schemeClr val="dk1"/>
              </a:buClr>
              <a:buSzPts val="1600"/>
              <a:buNone/>
            </a:pPr>
            <a:r>
              <a:rPr lang="en-US" sz="1600"/>
              <a:t>	where </a:t>
            </a:r>
            <a:r>
              <a:rPr b="1" lang="en-US" sz="1600"/>
              <a:t>e</a:t>
            </a:r>
            <a:r>
              <a:rPr lang="en-US" sz="1600"/>
              <a:t>xi is </a:t>
            </a:r>
            <a:r>
              <a:rPr b="1" lang="en-US" sz="1600"/>
              <a:t>e </a:t>
            </a:r>
            <a:r>
              <a:rPr lang="en-US" sz="1600"/>
              <a:t>extended with X = xi</a:t>
            </a:r>
            <a:endParaRPr/>
          </a:p>
          <a:p>
            <a:pPr indent="0" lvl="0" marL="0" rtl="0" algn="l">
              <a:lnSpc>
                <a:spcPct val="90000"/>
              </a:lnSpc>
              <a:spcBef>
                <a:spcPts val="1000"/>
              </a:spcBef>
              <a:spcAft>
                <a:spcPts val="0"/>
              </a:spcAft>
              <a:buClr>
                <a:schemeClr val="dk1"/>
              </a:buClr>
              <a:buSzPts val="1600"/>
              <a:buNone/>
            </a:pPr>
            <a:r>
              <a:rPr b="1" lang="en-US" sz="1600"/>
              <a:t>return </a:t>
            </a:r>
            <a:r>
              <a:rPr lang="en-US" sz="1600"/>
              <a:t>NORMALIZE(</a:t>
            </a:r>
            <a:r>
              <a:rPr b="1" lang="en-US" sz="1600"/>
              <a:t>Q</a:t>
            </a:r>
            <a:r>
              <a:rPr lang="en-US" sz="1600"/>
              <a:t>(X))</a:t>
            </a:r>
            <a:endParaRPr/>
          </a:p>
          <a:p>
            <a:pPr indent="0" lvl="0" marL="0" rtl="0" algn="l">
              <a:lnSpc>
                <a:spcPct val="90000"/>
              </a:lnSpc>
              <a:spcBef>
                <a:spcPts val="1000"/>
              </a:spcBef>
              <a:spcAft>
                <a:spcPts val="0"/>
              </a:spcAft>
              <a:buClr>
                <a:schemeClr val="dk1"/>
              </a:buClr>
              <a:buSzPts val="1600"/>
              <a:buNone/>
            </a:pPr>
            <a:r>
              <a:rPr b="1" lang="en-US" sz="1600"/>
              <a:t>function </a:t>
            </a:r>
            <a:r>
              <a:rPr lang="en-US" sz="1600"/>
              <a:t>ENUMERATE-ALL(vars, </a:t>
            </a:r>
            <a:r>
              <a:rPr b="1" lang="en-US" sz="1600"/>
              <a:t>e</a:t>
            </a:r>
            <a:r>
              <a:rPr lang="en-US" sz="1600"/>
              <a:t>) </a:t>
            </a:r>
            <a:r>
              <a:rPr b="1" lang="en-US" sz="1600"/>
              <a:t>returns </a:t>
            </a:r>
            <a:r>
              <a:rPr lang="en-US" sz="1600"/>
              <a:t>a real number</a:t>
            </a:r>
            <a:endParaRPr/>
          </a:p>
          <a:p>
            <a:pPr indent="0" lvl="0" marL="0" rtl="0" algn="l">
              <a:lnSpc>
                <a:spcPct val="90000"/>
              </a:lnSpc>
              <a:spcBef>
                <a:spcPts val="1000"/>
              </a:spcBef>
              <a:spcAft>
                <a:spcPts val="0"/>
              </a:spcAft>
              <a:buClr>
                <a:schemeClr val="dk1"/>
              </a:buClr>
              <a:buSzPts val="1600"/>
              <a:buNone/>
            </a:pPr>
            <a:r>
              <a:rPr b="1" lang="en-US" sz="1600"/>
              <a:t>if </a:t>
            </a:r>
            <a:r>
              <a:rPr lang="en-US" sz="1600"/>
              <a:t>EMPTY?(vars) </a:t>
            </a:r>
            <a:r>
              <a:rPr b="1" lang="en-US" sz="1600"/>
              <a:t>then return </a:t>
            </a:r>
            <a:r>
              <a:rPr lang="en-US" sz="1600"/>
              <a:t>1.0</a:t>
            </a:r>
            <a:endParaRPr/>
          </a:p>
          <a:p>
            <a:pPr indent="0" lvl="0" marL="0" rtl="0" algn="l">
              <a:lnSpc>
                <a:spcPct val="90000"/>
              </a:lnSpc>
              <a:spcBef>
                <a:spcPts val="1000"/>
              </a:spcBef>
              <a:spcAft>
                <a:spcPts val="0"/>
              </a:spcAft>
              <a:buClr>
                <a:schemeClr val="dk1"/>
              </a:buClr>
              <a:buSzPts val="1600"/>
              <a:buNone/>
            </a:pPr>
            <a:r>
              <a:rPr lang="en-US" sz="1600"/>
              <a:t>Y ←FIRST(vars)</a:t>
            </a:r>
            <a:endParaRPr/>
          </a:p>
          <a:p>
            <a:pPr indent="0" lvl="0" marL="0" rtl="0" algn="l">
              <a:lnSpc>
                <a:spcPct val="90000"/>
              </a:lnSpc>
              <a:spcBef>
                <a:spcPts val="1000"/>
              </a:spcBef>
              <a:spcAft>
                <a:spcPts val="0"/>
              </a:spcAft>
              <a:buClr>
                <a:schemeClr val="dk1"/>
              </a:buClr>
              <a:buSzPts val="1600"/>
              <a:buNone/>
            </a:pPr>
            <a:r>
              <a:rPr b="1" lang="en-US" sz="1600"/>
              <a:t>if </a:t>
            </a:r>
            <a:r>
              <a:rPr lang="en-US" sz="1600"/>
              <a:t>Y has value y in </a:t>
            </a:r>
            <a:r>
              <a:rPr b="1" lang="en-US" sz="1600"/>
              <a:t>e</a:t>
            </a:r>
            <a:endParaRPr/>
          </a:p>
          <a:p>
            <a:pPr indent="0" lvl="0" marL="0" rtl="0" algn="l">
              <a:lnSpc>
                <a:spcPct val="90000"/>
              </a:lnSpc>
              <a:spcBef>
                <a:spcPts val="1000"/>
              </a:spcBef>
              <a:spcAft>
                <a:spcPts val="0"/>
              </a:spcAft>
              <a:buClr>
                <a:schemeClr val="dk1"/>
              </a:buClr>
              <a:buSzPts val="1600"/>
              <a:buNone/>
            </a:pPr>
            <a:r>
              <a:rPr b="1" lang="en-US" sz="1600"/>
              <a:t>then return </a:t>
            </a:r>
            <a:r>
              <a:rPr lang="en-US" sz="1600"/>
              <a:t>P(y | parents(Y )) × ENUMERATE-ALL(REST(vars), </a:t>
            </a:r>
            <a:r>
              <a:rPr b="1" lang="en-US" sz="1600"/>
              <a:t>e</a:t>
            </a:r>
            <a:r>
              <a:rPr lang="en-US" sz="1600"/>
              <a:t>)</a:t>
            </a:r>
            <a:endParaRPr/>
          </a:p>
          <a:p>
            <a:pPr indent="0" lvl="0" marL="0" rtl="0" algn="l">
              <a:lnSpc>
                <a:spcPct val="90000"/>
              </a:lnSpc>
              <a:spcBef>
                <a:spcPts val="1000"/>
              </a:spcBef>
              <a:spcAft>
                <a:spcPts val="0"/>
              </a:spcAft>
              <a:buClr>
                <a:schemeClr val="dk1"/>
              </a:buClr>
              <a:buSzPts val="1600"/>
              <a:buNone/>
            </a:pPr>
            <a:r>
              <a:rPr b="1" lang="en-US" sz="1600"/>
              <a:t>else return</a:t>
            </a:r>
            <a:r>
              <a:rPr lang="en-US" sz="1600"/>
              <a:t>y P(y | parents(Y )) × ENUMERATE-ALL(REST(vars), </a:t>
            </a:r>
            <a:r>
              <a:rPr b="1" lang="en-US" sz="1600"/>
              <a:t>e</a:t>
            </a:r>
            <a:r>
              <a:rPr lang="en-US" sz="1600"/>
              <a:t>y)</a:t>
            </a:r>
            <a:endParaRPr/>
          </a:p>
          <a:p>
            <a:pPr indent="0" lvl="0" marL="0" rtl="0" algn="l">
              <a:lnSpc>
                <a:spcPct val="90000"/>
              </a:lnSpc>
              <a:spcBef>
                <a:spcPts val="1000"/>
              </a:spcBef>
              <a:spcAft>
                <a:spcPts val="0"/>
              </a:spcAft>
              <a:buClr>
                <a:schemeClr val="dk1"/>
              </a:buClr>
              <a:buSzPts val="1600"/>
              <a:buNone/>
            </a:pPr>
            <a:r>
              <a:rPr lang="en-US" sz="1600"/>
              <a:t>where </a:t>
            </a:r>
            <a:r>
              <a:rPr b="1" lang="en-US" sz="1600"/>
              <a:t>e</a:t>
            </a:r>
            <a:r>
              <a:rPr lang="en-US" sz="1600"/>
              <a:t>y is </a:t>
            </a:r>
            <a:r>
              <a:rPr b="1" lang="en-US" sz="1600"/>
              <a:t>e </a:t>
            </a:r>
            <a:r>
              <a:rPr lang="en-US" sz="1600"/>
              <a:t>extended with Y = y</a:t>
            </a:r>
            <a:endParaRPr/>
          </a:p>
        </p:txBody>
      </p:sp>
      <p:sp>
        <p:nvSpPr>
          <p:cNvPr id="955" name="Google Shape;955;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956" name="Google Shape;956;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957" name="Google Shape;957;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958" name="Google Shape;958;p83"/>
          <p:cNvSpPr/>
          <p:nvPr/>
        </p:nvSpPr>
        <p:spPr>
          <a:xfrm>
            <a:off x="838200" y="1545465"/>
            <a:ext cx="6206544" cy="2871989"/>
          </a:xfrm>
          <a:prstGeom prst="rect">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9" name="Google Shape;959;p83"/>
          <p:cNvSpPr/>
          <p:nvPr/>
        </p:nvSpPr>
        <p:spPr>
          <a:xfrm>
            <a:off x="838200" y="4468970"/>
            <a:ext cx="6386848" cy="2389030"/>
          </a:xfrm>
          <a:prstGeom prst="rect">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8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rPr lang="en-US"/>
              <a:t>Inference by enumeration</a:t>
            </a:r>
            <a:endParaRPr/>
          </a:p>
        </p:txBody>
      </p:sp>
      <p:sp>
        <p:nvSpPr>
          <p:cNvPr id="966" name="Google Shape;966;p84"/>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fontScale="92500" lnSpcReduction="10000"/>
          </a:bodyPr>
          <a:lstStyle/>
          <a:p>
            <a:pPr indent="-117475" lvl="0" marL="91440" rtl="0" algn="l">
              <a:lnSpc>
                <a:spcPct val="90000"/>
              </a:lnSpc>
              <a:spcBef>
                <a:spcPts val="0"/>
              </a:spcBef>
              <a:spcAft>
                <a:spcPts val="0"/>
              </a:spcAft>
              <a:buClr>
                <a:schemeClr val="dk1"/>
              </a:buClr>
              <a:buSzPct val="100000"/>
              <a:buChar char=" "/>
            </a:pPr>
            <a:r>
              <a:rPr lang="en-US" sz="2000"/>
              <a:t>Start with the joint probability distribution:</a:t>
            </a:r>
            <a:endParaRPr/>
          </a:p>
          <a:p>
            <a:pPr indent="0" lvl="0" marL="91440" rtl="0" algn="l">
              <a:lnSpc>
                <a:spcPct val="90000"/>
              </a:lnSpc>
              <a:spcBef>
                <a:spcPts val="1400"/>
              </a:spcBef>
              <a:spcAft>
                <a:spcPts val="0"/>
              </a:spcAft>
              <a:buClr>
                <a:schemeClr val="dk1"/>
              </a:buClr>
              <a:buSzPct val="100000"/>
              <a:buNone/>
            </a:pPr>
            <a:r>
              <a:t/>
            </a:r>
            <a:endParaRPr sz="2000"/>
          </a:p>
          <a:p>
            <a:pPr indent="0" lvl="0" marL="91440" rtl="0" algn="l">
              <a:lnSpc>
                <a:spcPct val="90000"/>
              </a:lnSpc>
              <a:spcBef>
                <a:spcPts val="1400"/>
              </a:spcBef>
              <a:spcAft>
                <a:spcPts val="0"/>
              </a:spcAft>
              <a:buClr>
                <a:schemeClr val="dk1"/>
              </a:buClr>
              <a:buSzPct val="100000"/>
              <a:buNone/>
            </a:pPr>
            <a:r>
              <a:t/>
            </a:r>
            <a:endParaRPr sz="2000"/>
          </a:p>
          <a:p>
            <a:pPr indent="0" lvl="0" marL="91440" rtl="0" algn="l">
              <a:lnSpc>
                <a:spcPct val="90000"/>
              </a:lnSpc>
              <a:spcBef>
                <a:spcPts val="1400"/>
              </a:spcBef>
              <a:spcAft>
                <a:spcPts val="0"/>
              </a:spcAft>
              <a:buClr>
                <a:schemeClr val="dk1"/>
              </a:buClr>
              <a:buSzPct val="100000"/>
              <a:buNone/>
            </a:pPr>
            <a:r>
              <a:t/>
            </a:r>
            <a:endParaRPr sz="2000"/>
          </a:p>
          <a:p>
            <a:pPr indent="-91440" lvl="0" marL="91440" rtl="0" algn="l">
              <a:lnSpc>
                <a:spcPct val="90000"/>
              </a:lnSpc>
              <a:spcBef>
                <a:spcPts val="1400"/>
              </a:spcBef>
              <a:spcAft>
                <a:spcPts val="0"/>
              </a:spcAft>
              <a:buClr>
                <a:schemeClr val="dk1"/>
              </a:buClr>
              <a:buSzPct val="100000"/>
              <a:buFont typeface="Times New Roman"/>
              <a:buNone/>
            </a:pPr>
            <a:r>
              <a:t/>
            </a:r>
            <a:endParaRPr sz="2000"/>
          </a:p>
          <a:p>
            <a:pPr indent="0" lvl="0" marL="91440" rtl="0" algn="l">
              <a:lnSpc>
                <a:spcPct val="90000"/>
              </a:lnSpc>
              <a:spcBef>
                <a:spcPts val="1400"/>
              </a:spcBef>
              <a:spcAft>
                <a:spcPts val="0"/>
              </a:spcAft>
              <a:buClr>
                <a:schemeClr val="dk1"/>
              </a:buClr>
              <a:buSzPct val="100000"/>
              <a:buNone/>
            </a:pPr>
            <a:r>
              <a:t/>
            </a:r>
            <a:endParaRPr sz="2000"/>
          </a:p>
          <a:p>
            <a:pPr indent="0" lvl="0" marL="91440" rtl="0" algn="l">
              <a:lnSpc>
                <a:spcPct val="90000"/>
              </a:lnSpc>
              <a:spcBef>
                <a:spcPts val="1400"/>
              </a:spcBef>
              <a:spcAft>
                <a:spcPts val="0"/>
              </a:spcAft>
              <a:buClr>
                <a:schemeClr val="dk1"/>
              </a:buClr>
              <a:buSzPct val="100000"/>
              <a:buNone/>
            </a:pPr>
            <a:r>
              <a:t/>
            </a:r>
            <a:endParaRPr sz="2000"/>
          </a:p>
          <a:p>
            <a:pPr indent="-117475" lvl="0" marL="91440" rtl="0" algn="l">
              <a:lnSpc>
                <a:spcPct val="90000"/>
              </a:lnSpc>
              <a:spcBef>
                <a:spcPts val="1400"/>
              </a:spcBef>
              <a:spcAft>
                <a:spcPts val="0"/>
              </a:spcAft>
              <a:buClr>
                <a:schemeClr val="dk1"/>
              </a:buClr>
              <a:buSzPct val="100000"/>
              <a:buChar char=" "/>
            </a:pPr>
            <a:r>
              <a:rPr lang="en-US" sz="2000"/>
              <a:t>For any proposition a, sum the atomic events where it is true: P(a) = Σ</a:t>
            </a:r>
            <a:r>
              <a:rPr baseline="-25000" lang="en-US" sz="2000"/>
              <a:t>ω:ω s.t. a=true</a:t>
            </a:r>
            <a:r>
              <a:rPr lang="en-US" sz="2000"/>
              <a:t>  P(ω)</a:t>
            </a:r>
            <a:endParaRPr/>
          </a:p>
          <a:p>
            <a:pPr indent="0" lvl="0" marL="91440" rtl="0" algn="l">
              <a:lnSpc>
                <a:spcPct val="90000"/>
              </a:lnSpc>
              <a:spcBef>
                <a:spcPts val="1400"/>
              </a:spcBef>
              <a:spcAft>
                <a:spcPts val="0"/>
              </a:spcAft>
              <a:buClr>
                <a:schemeClr val="dk1"/>
              </a:buClr>
              <a:buSzPct val="100000"/>
              <a:buNone/>
            </a:pPr>
            <a:r>
              <a:t/>
            </a:r>
            <a:endParaRPr sz="2000"/>
          </a:p>
          <a:p>
            <a:pPr indent="-117475" lvl="0" marL="91440" rtl="0" algn="l">
              <a:lnSpc>
                <a:spcPct val="90000"/>
              </a:lnSpc>
              <a:spcBef>
                <a:spcPts val="1400"/>
              </a:spcBef>
              <a:spcAft>
                <a:spcPts val="0"/>
              </a:spcAft>
              <a:buClr>
                <a:schemeClr val="dk1"/>
              </a:buClr>
              <a:buSzPct val="100000"/>
              <a:buChar char=" "/>
            </a:pPr>
            <a:r>
              <a:rPr lang="en-US" sz="2000"/>
              <a:t>P(</a:t>
            </a:r>
            <a:r>
              <a:rPr i="1" lang="en-US" sz="2000"/>
              <a:t>toothache</a:t>
            </a:r>
            <a:r>
              <a:rPr lang="en-US" sz="2000"/>
              <a:t>) = 0.108 + 0.012 + 0.016 + 0.064 = 0.2</a:t>
            </a:r>
            <a:endParaRPr/>
          </a:p>
          <a:p>
            <a:pPr indent="0" lvl="0" marL="91440" rtl="0" algn="l">
              <a:lnSpc>
                <a:spcPct val="90000"/>
              </a:lnSpc>
              <a:spcBef>
                <a:spcPts val="1400"/>
              </a:spcBef>
              <a:spcAft>
                <a:spcPts val="0"/>
              </a:spcAft>
              <a:buClr>
                <a:schemeClr val="dk1"/>
              </a:buClr>
              <a:buSzPct val="100000"/>
              <a:buNone/>
            </a:pPr>
            <a:r>
              <a:t/>
            </a:r>
            <a:endParaRPr sz="1600"/>
          </a:p>
        </p:txBody>
      </p:sp>
      <p:pic>
        <p:nvPicPr>
          <p:cNvPr descr="dentist-joint1" id="967" name="Google Shape;967;p84"/>
          <p:cNvPicPr preferRelativeResize="0"/>
          <p:nvPr/>
        </p:nvPicPr>
        <p:blipFill rotWithShape="1">
          <a:blip r:embed="rId3">
            <a:alphaModFix/>
          </a:blip>
          <a:srcRect b="0" l="0" r="0" t="0"/>
          <a:stretch/>
        </p:blipFill>
        <p:spPr>
          <a:xfrm>
            <a:off x="3962400" y="2133601"/>
            <a:ext cx="4876800" cy="1450975"/>
          </a:xfrm>
          <a:prstGeom prst="rect">
            <a:avLst/>
          </a:prstGeom>
          <a:noFill/>
          <a:ln>
            <a:noFill/>
          </a:ln>
        </p:spPr>
      </p:pic>
      <p:sp>
        <p:nvSpPr>
          <p:cNvPr id="968" name="Google Shape;968;p8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88888"/>
              </a:buClr>
              <a:buSzPts val="1200"/>
              <a:buFont typeface="Calibri"/>
              <a:buNone/>
            </a:pPr>
            <a:r>
              <a:rPr lang="en-US"/>
              <a:t>Tuesday, May 11, 2021</a:t>
            </a:r>
            <a:endParaRPr/>
          </a:p>
        </p:txBody>
      </p:sp>
      <p:sp>
        <p:nvSpPr>
          <p:cNvPr id="969" name="Google Shape;969;p8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888888"/>
              </a:buClr>
              <a:buSzPts val="1200"/>
              <a:buFont typeface="Calibri"/>
              <a:buNone/>
            </a:pPr>
            <a:r>
              <a:rPr lang="en-US"/>
              <a:t>ARITIFICIAL INTELLIGENCE</a:t>
            </a:r>
            <a:endParaRPr/>
          </a:p>
        </p:txBody>
      </p:sp>
      <p:sp>
        <p:nvSpPr>
          <p:cNvPr id="970" name="Google Shape;970;p8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888888"/>
              </a:buClr>
              <a:buSzPts val="1200"/>
              <a:buFont typeface="Calibri"/>
              <a:buNone/>
            </a:pPr>
            <a:fld id="{00000000-1234-1234-1234-123412341234}" type="slidenum">
              <a:rPr lang="en-US"/>
              <a:t>‹#›</a:t>
            </a:fld>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pic>
        <p:nvPicPr>
          <p:cNvPr descr="dentist-joint3" id="976" name="Google Shape;976;p85"/>
          <p:cNvPicPr preferRelativeResize="0"/>
          <p:nvPr/>
        </p:nvPicPr>
        <p:blipFill rotWithShape="1">
          <a:blip r:embed="rId3">
            <a:alphaModFix/>
          </a:blip>
          <a:srcRect b="0" l="0" r="0" t="0"/>
          <a:stretch/>
        </p:blipFill>
        <p:spPr>
          <a:xfrm>
            <a:off x="3962400" y="2133601"/>
            <a:ext cx="4876800" cy="1450975"/>
          </a:xfrm>
          <a:prstGeom prst="rect">
            <a:avLst/>
          </a:prstGeom>
          <a:noFill/>
          <a:ln>
            <a:noFill/>
          </a:ln>
        </p:spPr>
      </p:pic>
      <p:sp>
        <p:nvSpPr>
          <p:cNvPr id="977" name="Google Shape;977;p8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rPr lang="en-US"/>
              <a:t>Inference by enumeration</a:t>
            </a:r>
            <a:endParaRPr/>
          </a:p>
        </p:txBody>
      </p:sp>
      <p:sp>
        <p:nvSpPr>
          <p:cNvPr id="978" name="Google Shape;978;p8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Autofit/>
          </a:bodyPr>
          <a:lstStyle/>
          <a:p>
            <a:pPr indent="-91440" lvl="0" marL="91440" rtl="0" algn="l">
              <a:lnSpc>
                <a:spcPct val="90000"/>
              </a:lnSpc>
              <a:spcBef>
                <a:spcPts val="0"/>
              </a:spcBef>
              <a:spcAft>
                <a:spcPts val="0"/>
              </a:spcAft>
              <a:buClr>
                <a:schemeClr val="dk1"/>
              </a:buClr>
              <a:buSzPts val="2000"/>
              <a:buChar char=" "/>
            </a:pPr>
            <a:r>
              <a:rPr lang="en-US" sz="2000"/>
              <a:t>Start with the joint probability distribution:</a:t>
            </a:r>
            <a:endParaRPr/>
          </a:p>
          <a:p>
            <a:pPr indent="0" lvl="0" marL="91440" rtl="0" algn="l">
              <a:lnSpc>
                <a:spcPct val="90000"/>
              </a:lnSpc>
              <a:spcBef>
                <a:spcPts val="1400"/>
              </a:spcBef>
              <a:spcAft>
                <a:spcPts val="0"/>
              </a:spcAft>
              <a:buClr>
                <a:schemeClr val="dk1"/>
              </a:buClr>
              <a:buSzPts val="2000"/>
              <a:buNone/>
            </a:pPr>
            <a:r>
              <a:t/>
            </a:r>
            <a:endParaRPr sz="2000"/>
          </a:p>
          <a:p>
            <a:pPr indent="0" lvl="0" marL="91440" rtl="0" algn="l">
              <a:lnSpc>
                <a:spcPct val="90000"/>
              </a:lnSpc>
              <a:spcBef>
                <a:spcPts val="1400"/>
              </a:spcBef>
              <a:spcAft>
                <a:spcPts val="0"/>
              </a:spcAft>
              <a:buClr>
                <a:schemeClr val="dk1"/>
              </a:buClr>
              <a:buSzPts val="2000"/>
              <a:buNone/>
            </a:pPr>
            <a:r>
              <a:t/>
            </a:r>
            <a:endParaRPr sz="2000"/>
          </a:p>
          <a:p>
            <a:pPr indent="0" lvl="0" marL="91440" rtl="0" algn="l">
              <a:lnSpc>
                <a:spcPct val="90000"/>
              </a:lnSpc>
              <a:spcBef>
                <a:spcPts val="1400"/>
              </a:spcBef>
              <a:spcAft>
                <a:spcPts val="0"/>
              </a:spcAft>
              <a:buClr>
                <a:schemeClr val="dk1"/>
              </a:buClr>
              <a:buSzPts val="2000"/>
              <a:buNone/>
            </a:pPr>
            <a:r>
              <a:t/>
            </a:r>
            <a:endParaRPr sz="2000"/>
          </a:p>
          <a:p>
            <a:pPr indent="-91440" lvl="0" marL="91440" rtl="0" algn="l">
              <a:lnSpc>
                <a:spcPct val="90000"/>
              </a:lnSpc>
              <a:spcBef>
                <a:spcPts val="1400"/>
              </a:spcBef>
              <a:spcAft>
                <a:spcPts val="0"/>
              </a:spcAft>
              <a:buClr>
                <a:schemeClr val="dk1"/>
              </a:buClr>
              <a:buSzPts val="2000"/>
              <a:buChar char=" "/>
            </a:pPr>
            <a:r>
              <a:rPr lang="en-US" sz="2000"/>
              <a:t>Can also compute conditional probabilities:</a:t>
            </a:r>
            <a:endParaRPr/>
          </a:p>
          <a:p>
            <a:pPr indent="-91440" lvl="0" marL="91440" rtl="0" algn="l">
              <a:lnSpc>
                <a:spcPct val="90000"/>
              </a:lnSpc>
              <a:spcBef>
                <a:spcPts val="1400"/>
              </a:spcBef>
              <a:spcAft>
                <a:spcPts val="0"/>
              </a:spcAft>
              <a:buClr>
                <a:schemeClr val="dk1"/>
              </a:buClr>
              <a:buSzPts val="2000"/>
              <a:buFont typeface="Times New Roman"/>
              <a:buNone/>
            </a:pPr>
            <a:r>
              <a:rPr lang="en-US" sz="2000"/>
              <a:t>	P(¬</a:t>
            </a:r>
            <a:r>
              <a:rPr i="1" lang="en-US" sz="2000"/>
              <a:t>cavity</a:t>
            </a:r>
            <a:r>
              <a:rPr lang="en-US" sz="2000"/>
              <a:t> | </a:t>
            </a:r>
            <a:r>
              <a:rPr i="1" lang="en-US" sz="2000"/>
              <a:t>toothache</a:t>
            </a:r>
            <a:r>
              <a:rPr lang="en-US" sz="2000"/>
              <a:t>) 	= P(¬</a:t>
            </a:r>
            <a:r>
              <a:rPr i="1" lang="en-US" sz="2000"/>
              <a:t>cavity</a:t>
            </a:r>
            <a:r>
              <a:rPr lang="en-US" sz="2000"/>
              <a:t> ∧ </a:t>
            </a:r>
            <a:r>
              <a:rPr i="1" lang="en-US" sz="2000"/>
              <a:t>toothache</a:t>
            </a:r>
            <a:r>
              <a:rPr lang="en-US" sz="2000"/>
              <a:t>) /	P(</a:t>
            </a:r>
            <a:r>
              <a:rPr i="1" lang="en-US" sz="2000"/>
              <a:t>toothache</a:t>
            </a:r>
            <a:r>
              <a:rPr lang="en-US" sz="2000"/>
              <a:t>)				</a:t>
            </a:r>
            <a:endParaRPr/>
          </a:p>
          <a:p>
            <a:pPr indent="-91440" lvl="0" marL="91440" rtl="0" algn="l">
              <a:lnSpc>
                <a:spcPct val="90000"/>
              </a:lnSpc>
              <a:spcBef>
                <a:spcPts val="1400"/>
              </a:spcBef>
              <a:spcAft>
                <a:spcPts val="0"/>
              </a:spcAft>
              <a:buClr>
                <a:schemeClr val="dk1"/>
              </a:buClr>
              <a:buSzPts val="2000"/>
              <a:buFont typeface="Times New Roman"/>
              <a:buNone/>
            </a:pPr>
            <a:r>
              <a:rPr lang="en-US" sz="2000"/>
              <a:t>					=   (0.016+0.064 ) / (0.108 + 0.012 + 0.016 + 0.064)		</a:t>
            </a:r>
            <a:endParaRPr/>
          </a:p>
          <a:p>
            <a:pPr indent="-91440" lvl="0" marL="91440" rtl="0" algn="l">
              <a:lnSpc>
                <a:spcPct val="90000"/>
              </a:lnSpc>
              <a:spcBef>
                <a:spcPts val="1400"/>
              </a:spcBef>
              <a:spcAft>
                <a:spcPts val="0"/>
              </a:spcAft>
              <a:buClr>
                <a:schemeClr val="dk1"/>
              </a:buClr>
              <a:buSzPts val="2000"/>
              <a:buFont typeface="Times New Roman"/>
              <a:buNone/>
            </a:pPr>
            <a:r>
              <a:rPr lang="en-US"/>
              <a:t>		</a:t>
            </a:r>
            <a:r>
              <a:rPr lang="en-US" sz="2000"/>
              <a:t>			= 0.4</a:t>
            </a:r>
            <a:endParaRPr/>
          </a:p>
          <a:p>
            <a:pPr indent="-91440" lvl="0" marL="91440" rtl="0" algn="l">
              <a:lnSpc>
                <a:spcPct val="90000"/>
              </a:lnSpc>
              <a:spcBef>
                <a:spcPts val="1400"/>
              </a:spcBef>
              <a:spcAft>
                <a:spcPts val="0"/>
              </a:spcAft>
              <a:buClr>
                <a:schemeClr val="dk1"/>
              </a:buClr>
              <a:buSzPts val="2000"/>
              <a:buFont typeface="Times New Roman"/>
              <a:buNone/>
            </a:pPr>
            <a:r>
              <a:rPr lang="en-US"/>
              <a:t>Calculate (i) P</a:t>
            </a:r>
            <a:r>
              <a:rPr i="1" lang="en-US"/>
              <a:t>(cavity</a:t>
            </a:r>
            <a:r>
              <a:rPr lang="en-US"/>
              <a:t>)  (ii) P(</a:t>
            </a:r>
            <a:r>
              <a:rPr i="1" lang="en-US"/>
              <a:t>cavity | toothache</a:t>
            </a:r>
            <a:r>
              <a:rPr lang="en-US"/>
              <a:t>) </a:t>
            </a:r>
            <a:endParaRPr sz="2000"/>
          </a:p>
          <a:p>
            <a:pPr indent="-91440" lvl="0" marL="91440" rtl="0" algn="l">
              <a:lnSpc>
                <a:spcPct val="90000"/>
              </a:lnSpc>
              <a:spcBef>
                <a:spcPts val="1400"/>
              </a:spcBef>
              <a:spcAft>
                <a:spcPts val="0"/>
              </a:spcAft>
              <a:buClr>
                <a:schemeClr val="dk1"/>
              </a:buClr>
              <a:buSzPts val="2000"/>
              <a:buFont typeface="Times New Roman"/>
              <a:buNone/>
            </a:pPr>
            <a:r>
              <a:t/>
            </a:r>
            <a:endParaRPr sz="2000"/>
          </a:p>
          <a:p>
            <a:pPr indent="-91440" lvl="0" marL="91440" rtl="0" algn="l">
              <a:lnSpc>
                <a:spcPct val="90000"/>
              </a:lnSpc>
              <a:spcBef>
                <a:spcPts val="1400"/>
              </a:spcBef>
              <a:spcAft>
                <a:spcPts val="0"/>
              </a:spcAft>
              <a:buClr>
                <a:schemeClr val="dk1"/>
              </a:buClr>
              <a:buSzPts val="2000"/>
              <a:buFont typeface="Times New Roman"/>
              <a:buNone/>
            </a:pPr>
            <a:r>
              <a:t/>
            </a:r>
            <a:endParaRPr sz="2000"/>
          </a:p>
          <a:p>
            <a:pPr indent="0" lvl="0" marL="91440" rtl="0" algn="l">
              <a:lnSpc>
                <a:spcPct val="90000"/>
              </a:lnSpc>
              <a:spcBef>
                <a:spcPts val="1400"/>
              </a:spcBef>
              <a:spcAft>
                <a:spcPts val="0"/>
              </a:spcAft>
              <a:buClr>
                <a:schemeClr val="dk1"/>
              </a:buClr>
              <a:buSzPts val="1600"/>
              <a:buNone/>
            </a:pPr>
            <a:r>
              <a:t/>
            </a:r>
            <a:endParaRPr sz="1600"/>
          </a:p>
        </p:txBody>
      </p:sp>
      <p:sp>
        <p:nvSpPr>
          <p:cNvPr id="979" name="Google Shape;979;p8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88888"/>
              </a:buClr>
              <a:buSzPts val="1200"/>
              <a:buFont typeface="Calibri"/>
              <a:buNone/>
            </a:pPr>
            <a:r>
              <a:rPr lang="en-US"/>
              <a:t>Tuesday, May 11, 2021</a:t>
            </a:r>
            <a:endParaRPr/>
          </a:p>
        </p:txBody>
      </p:sp>
      <p:sp>
        <p:nvSpPr>
          <p:cNvPr id="980" name="Google Shape;980;p8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888888"/>
              </a:buClr>
              <a:buSzPts val="1200"/>
              <a:buFont typeface="Calibri"/>
              <a:buNone/>
            </a:pPr>
            <a:r>
              <a:rPr lang="en-US"/>
              <a:t>ARITIFICIAL INTELLIGENCE</a:t>
            </a:r>
            <a:endParaRPr/>
          </a:p>
        </p:txBody>
      </p:sp>
      <p:sp>
        <p:nvSpPr>
          <p:cNvPr id="981" name="Google Shape;981;p8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888888"/>
              </a:buClr>
              <a:buSzPts val="1200"/>
              <a:buFont typeface="Calibri"/>
              <a:buNone/>
            </a:pPr>
            <a:fld id="{00000000-1234-1234-1234-123412341234}" type="slidenum">
              <a:rPr lang="en-US"/>
              <a:t>‹#›</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pic>
        <p:nvPicPr>
          <p:cNvPr descr="dentist-joint4" id="987" name="Google Shape;987;p86"/>
          <p:cNvPicPr preferRelativeResize="0"/>
          <p:nvPr/>
        </p:nvPicPr>
        <p:blipFill rotWithShape="1">
          <a:blip r:embed="rId3">
            <a:alphaModFix/>
          </a:blip>
          <a:srcRect b="0" l="0" r="0" t="0"/>
          <a:stretch/>
        </p:blipFill>
        <p:spPr>
          <a:xfrm>
            <a:off x="3962400" y="1847046"/>
            <a:ext cx="5080000" cy="1920875"/>
          </a:xfrm>
          <a:prstGeom prst="rect">
            <a:avLst/>
          </a:prstGeom>
          <a:noFill/>
          <a:ln>
            <a:noFill/>
          </a:ln>
        </p:spPr>
      </p:pic>
      <p:sp>
        <p:nvSpPr>
          <p:cNvPr id="988" name="Google Shape;988;p8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rPr lang="en-US"/>
              <a:t>Inference by enumeration</a:t>
            </a:r>
            <a:endParaRPr/>
          </a:p>
        </p:txBody>
      </p:sp>
      <p:sp>
        <p:nvSpPr>
          <p:cNvPr id="989" name="Google Shape;989;p86"/>
          <p:cNvSpPr txBox="1"/>
          <p:nvPr>
            <p:ph idx="1" type="body"/>
          </p:nvPr>
        </p:nvSpPr>
        <p:spPr>
          <a:xfrm>
            <a:off x="609600" y="3657601"/>
            <a:ext cx="10972800" cy="3001963"/>
          </a:xfrm>
          <a:prstGeom prst="rect">
            <a:avLst/>
          </a:prstGeom>
          <a:noFill/>
          <a:ln>
            <a:noFill/>
          </a:ln>
        </p:spPr>
        <p:txBody>
          <a:bodyPr anchorCtr="0" anchor="t" bIns="45700" lIns="0" spcFirstLastPara="1" rIns="0" wrap="square" tIns="45700">
            <a:normAutofit lnSpcReduction="10000"/>
          </a:bodyPr>
          <a:lstStyle/>
          <a:p>
            <a:pPr indent="-91440" lvl="0" marL="91440" rtl="0" algn="l">
              <a:lnSpc>
                <a:spcPct val="80000"/>
              </a:lnSpc>
              <a:spcBef>
                <a:spcPts val="0"/>
              </a:spcBef>
              <a:spcAft>
                <a:spcPts val="0"/>
              </a:spcAft>
              <a:buClr>
                <a:schemeClr val="dk1"/>
              </a:buClr>
              <a:buSzPts val="2000"/>
              <a:buChar char=" "/>
            </a:pPr>
            <a:r>
              <a:rPr lang="en-US" sz="2000"/>
              <a:t>Denominator can be viewed as a </a:t>
            </a:r>
            <a:r>
              <a:rPr lang="en-US" sz="2000">
                <a:solidFill>
                  <a:srgbClr val="FF0000"/>
                </a:solidFill>
              </a:rPr>
              <a:t>normalization constant</a:t>
            </a:r>
            <a:r>
              <a:rPr lang="en-US" sz="2000"/>
              <a:t> α</a:t>
            </a:r>
            <a:endParaRPr/>
          </a:p>
          <a:p>
            <a:pPr indent="-91440" lvl="0" marL="91440" rtl="0" algn="l">
              <a:lnSpc>
                <a:spcPct val="80000"/>
              </a:lnSpc>
              <a:spcBef>
                <a:spcPts val="1400"/>
              </a:spcBef>
              <a:spcAft>
                <a:spcPts val="0"/>
              </a:spcAft>
              <a:buClr>
                <a:schemeClr val="dk1"/>
              </a:buClr>
              <a:buSzPts val="2000"/>
              <a:buFont typeface="Times New Roman"/>
              <a:buNone/>
            </a:pPr>
            <a:r>
              <a:t/>
            </a:r>
            <a:endParaRPr b="1" sz="2000"/>
          </a:p>
          <a:p>
            <a:pPr indent="-91440" lvl="0" marL="91440" rtl="0" algn="l">
              <a:lnSpc>
                <a:spcPct val="80000"/>
              </a:lnSpc>
              <a:spcBef>
                <a:spcPts val="1400"/>
              </a:spcBef>
              <a:spcAft>
                <a:spcPts val="0"/>
              </a:spcAft>
              <a:buClr>
                <a:schemeClr val="dk1"/>
              </a:buClr>
              <a:buSzPts val="2000"/>
              <a:buFont typeface="Times New Roman"/>
              <a:buNone/>
            </a:pPr>
            <a:r>
              <a:rPr b="1" lang="en-US" sz="2000"/>
              <a:t>P</a:t>
            </a:r>
            <a:r>
              <a:rPr lang="en-US" sz="2000"/>
              <a:t>(</a:t>
            </a:r>
            <a:r>
              <a:rPr i="1" lang="en-US" sz="2000"/>
              <a:t>Cavity | toothache</a:t>
            </a:r>
            <a:r>
              <a:rPr lang="en-US" sz="2000"/>
              <a:t>) = α x </a:t>
            </a:r>
            <a:r>
              <a:rPr b="1" lang="en-US" sz="2000"/>
              <a:t>P</a:t>
            </a:r>
            <a:r>
              <a:rPr lang="en-US" sz="2000"/>
              <a:t>(</a:t>
            </a:r>
            <a:r>
              <a:rPr i="1" lang="en-US" sz="2000"/>
              <a:t>Cavity,toothache</a:t>
            </a:r>
            <a:r>
              <a:rPr lang="en-US" sz="2000"/>
              <a:t>) </a:t>
            </a:r>
            <a:endParaRPr/>
          </a:p>
          <a:p>
            <a:pPr indent="-182880" lvl="1" marL="384048" rtl="0" algn="l">
              <a:lnSpc>
                <a:spcPct val="80000"/>
              </a:lnSpc>
              <a:spcBef>
                <a:spcPts val="400"/>
              </a:spcBef>
              <a:spcAft>
                <a:spcPts val="0"/>
              </a:spcAft>
              <a:buClr>
                <a:schemeClr val="dk1"/>
              </a:buClr>
              <a:buSzPts val="1800"/>
              <a:buFont typeface="Times New Roman"/>
              <a:buNone/>
            </a:pPr>
            <a:r>
              <a:rPr lang="en-US" sz="1800"/>
              <a:t>= α x [</a:t>
            </a:r>
            <a:r>
              <a:rPr b="1" lang="en-US" sz="1800"/>
              <a:t>P</a:t>
            </a:r>
            <a:r>
              <a:rPr lang="en-US" sz="1800"/>
              <a:t>(</a:t>
            </a:r>
            <a:r>
              <a:rPr i="1" lang="en-US" sz="1800"/>
              <a:t>Cavity,toothache,catch</a:t>
            </a:r>
            <a:r>
              <a:rPr lang="en-US" sz="1800"/>
              <a:t>) + </a:t>
            </a:r>
            <a:r>
              <a:rPr b="1" lang="en-US" sz="1800"/>
              <a:t>P</a:t>
            </a:r>
            <a:r>
              <a:rPr lang="en-US" sz="1800"/>
              <a:t>(</a:t>
            </a:r>
            <a:r>
              <a:rPr i="1" lang="en-US" sz="1800"/>
              <a:t>Cavity,toothache</a:t>
            </a:r>
            <a:r>
              <a:rPr lang="en-US" sz="1800"/>
              <a:t>,¬ </a:t>
            </a:r>
            <a:r>
              <a:rPr i="1" lang="en-US" sz="1800"/>
              <a:t>catch</a:t>
            </a:r>
            <a:r>
              <a:rPr lang="en-US" sz="1800"/>
              <a:t>)]</a:t>
            </a:r>
            <a:endParaRPr/>
          </a:p>
          <a:p>
            <a:pPr indent="-182880" lvl="1" marL="384048" rtl="0" algn="l">
              <a:lnSpc>
                <a:spcPct val="80000"/>
              </a:lnSpc>
              <a:spcBef>
                <a:spcPts val="600"/>
              </a:spcBef>
              <a:spcAft>
                <a:spcPts val="0"/>
              </a:spcAft>
              <a:buClr>
                <a:schemeClr val="dk1"/>
              </a:buClr>
              <a:buSzPts val="1800"/>
              <a:buFont typeface="Times New Roman"/>
              <a:buNone/>
            </a:pPr>
            <a:r>
              <a:rPr lang="en-US" sz="1800"/>
              <a:t>= α x [&lt;0.108,0.016&gt; + &lt;0.012,0.064&gt;] </a:t>
            </a:r>
            <a:endParaRPr/>
          </a:p>
          <a:p>
            <a:pPr indent="-182880" lvl="1" marL="384048" rtl="0" algn="l">
              <a:lnSpc>
                <a:spcPct val="80000"/>
              </a:lnSpc>
              <a:spcBef>
                <a:spcPts val="600"/>
              </a:spcBef>
              <a:spcAft>
                <a:spcPts val="0"/>
              </a:spcAft>
              <a:buClr>
                <a:schemeClr val="dk1"/>
              </a:buClr>
              <a:buSzPts val="1800"/>
              <a:buFont typeface="Times New Roman"/>
              <a:buNone/>
            </a:pPr>
            <a:r>
              <a:rPr lang="en-US" sz="1800"/>
              <a:t>= α x &lt;0.12,0.08&gt; = &lt;0.6,0.4&gt;</a:t>
            </a:r>
            <a:endParaRPr/>
          </a:p>
          <a:p>
            <a:pPr indent="-182880" lvl="1" marL="384048" rtl="0" algn="l">
              <a:lnSpc>
                <a:spcPct val="80000"/>
              </a:lnSpc>
              <a:spcBef>
                <a:spcPts val="600"/>
              </a:spcBef>
              <a:spcAft>
                <a:spcPts val="0"/>
              </a:spcAft>
              <a:buClr>
                <a:schemeClr val="dk1"/>
              </a:buClr>
              <a:buSzPts val="1800"/>
              <a:buFont typeface="Times New Roman"/>
              <a:buNone/>
            </a:pPr>
            <a:r>
              <a:t/>
            </a:r>
            <a:endParaRPr sz="1800"/>
          </a:p>
          <a:p>
            <a:pPr indent="-91440" lvl="0" marL="91440" rtl="0" algn="l">
              <a:lnSpc>
                <a:spcPct val="80000"/>
              </a:lnSpc>
              <a:spcBef>
                <a:spcPts val="1600"/>
              </a:spcBef>
              <a:spcAft>
                <a:spcPts val="0"/>
              </a:spcAft>
              <a:buClr>
                <a:schemeClr val="dk1"/>
              </a:buClr>
              <a:buSzPts val="2000"/>
              <a:buFont typeface="Times New Roman"/>
              <a:buNone/>
            </a:pPr>
            <a:r>
              <a:rPr lang="en-US" sz="2000"/>
              <a:t>General idea: compute distribution on query variable by fixing </a:t>
            </a:r>
            <a:r>
              <a:rPr lang="en-US" sz="2000">
                <a:solidFill>
                  <a:schemeClr val="accent2"/>
                </a:solidFill>
              </a:rPr>
              <a:t>evidence variables</a:t>
            </a:r>
            <a:r>
              <a:rPr lang="en-US" sz="2000"/>
              <a:t> and summing over </a:t>
            </a:r>
            <a:r>
              <a:rPr lang="en-US" sz="2000">
                <a:solidFill>
                  <a:schemeClr val="accent2"/>
                </a:solidFill>
              </a:rPr>
              <a:t>hidden variables</a:t>
            </a:r>
            <a:endParaRPr sz="1200"/>
          </a:p>
        </p:txBody>
      </p:sp>
      <p:sp>
        <p:nvSpPr>
          <p:cNvPr id="990" name="Google Shape;990;p8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88888"/>
              </a:buClr>
              <a:buSzPts val="1200"/>
              <a:buFont typeface="Calibri"/>
              <a:buNone/>
            </a:pPr>
            <a:r>
              <a:rPr lang="en-US"/>
              <a:t>Tuesday, May 11, 2021</a:t>
            </a:r>
            <a:endParaRPr/>
          </a:p>
        </p:txBody>
      </p:sp>
      <p:sp>
        <p:nvSpPr>
          <p:cNvPr id="991" name="Google Shape;991;p8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888888"/>
              </a:buClr>
              <a:buSzPts val="1200"/>
              <a:buFont typeface="Calibri"/>
              <a:buNone/>
            </a:pPr>
            <a:r>
              <a:rPr lang="en-US"/>
              <a:t>ARITIFICIAL INTELLIGENCE</a:t>
            </a:r>
            <a:endParaRPr/>
          </a:p>
        </p:txBody>
      </p:sp>
      <p:sp>
        <p:nvSpPr>
          <p:cNvPr id="992" name="Google Shape;992;p8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888888"/>
              </a:buClr>
              <a:buSzPts val="1200"/>
              <a:buFont typeface="Calibri"/>
              <a:buNone/>
            </a:pPr>
            <a:fld id="{00000000-1234-1234-1234-123412341234}" type="slidenum">
              <a:rPr lang="en-US"/>
              <a:t>‹#›</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87"/>
          <p:cNvSpPr txBox="1"/>
          <p:nvPr>
            <p:ph type="title"/>
          </p:nvPr>
        </p:nvSpPr>
        <p:spPr>
          <a:xfrm>
            <a:off x="1097280" y="0"/>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Times New Roman"/>
              <a:buNone/>
            </a:pPr>
            <a:r>
              <a:rPr lang="en-US"/>
              <a:t>Inference by enumeration</a:t>
            </a:r>
            <a:endParaRPr/>
          </a:p>
        </p:txBody>
      </p:sp>
      <p:sp>
        <p:nvSpPr>
          <p:cNvPr id="999" name="Google Shape;999;p87"/>
          <p:cNvSpPr txBox="1"/>
          <p:nvPr>
            <p:ph idx="1" type="body"/>
          </p:nvPr>
        </p:nvSpPr>
        <p:spPr>
          <a:xfrm>
            <a:off x="1154083" y="1450757"/>
            <a:ext cx="10058400" cy="4414389"/>
          </a:xfrm>
          <a:prstGeom prst="rect">
            <a:avLst/>
          </a:prstGeom>
          <a:noFill/>
          <a:ln>
            <a:noFill/>
          </a:ln>
        </p:spPr>
        <p:txBody>
          <a:bodyPr anchorCtr="0" anchor="t" bIns="45700" lIns="0" spcFirstLastPara="1" rIns="0" wrap="square" tIns="45700">
            <a:noAutofit/>
          </a:bodyPr>
          <a:lstStyle/>
          <a:p>
            <a:pPr indent="-91440" lvl="0" marL="91440" rtl="0" algn="l">
              <a:lnSpc>
                <a:spcPct val="80000"/>
              </a:lnSpc>
              <a:spcBef>
                <a:spcPts val="0"/>
              </a:spcBef>
              <a:spcAft>
                <a:spcPts val="0"/>
              </a:spcAft>
              <a:buClr>
                <a:schemeClr val="dk1"/>
              </a:buClr>
              <a:buSzPts val="2000"/>
              <a:buFont typeface="Times New Roman"/>
              <a:buNone/>
            </a:pPr>
            <a:r>
              <a:rPr lang="en-US" sz="2400"/>
              <a:t>Typically, we are interested in </a:t>
            </a:r>
            <a:endParaRPr sz="2400"/>
          </a:p>
          <a:p>
            <a:pPr indent="-91440" lvl="0" marL="91440" rtl="0" algn="l">
              <a:lnSpc>
                <a:spcPct val="80000"/>
              </a:lnSpc>
              <a:spcBef>
                <a:spcPts val="1400"/>
              </a:spcBef>
              <a:spcAft>
                <a:spcPts val="0"/>
              </a:spcAft>
              <a:buClr>
                <a:schemeClr val="dk1"/>
              </a:buClr>
              <a:buSzPts val="2000"/>
              <a:buFont typeface="Times New Roman"/>
              <a:buNone/>
            </a:pPr>
            <a:r>
              <a:rPr lang="en-US" sz="2400"/>
              <a:t>	the posterior joint distribution of the </a:t>
            </a:r>
            <a:r>
              <a:rPr lang="en-US" sz="2400">
                <a:solidFill>
                  <a:schemeClr val="accent2"/>
                </a:solidFill>
              </a:rPr>
              <a:t>query variables</a:t>
            </a:r>
            <a:r>
              <a:rPr lang="en-US" sz="2400"/>
              <a:t> </a:t>
            </a:r>
            <a:r>
              <a:rPr b="1" lang="en-US" sz="2400"/>
              <a:t>Y </a:t>
            </a:r>
            <a:endParaRPr sz="2400"/>
          </a:p>
          <a:p>
            <a:pPr indent="-91440" lvl="0" marL="91440" rtl="0" algn="l">
              <a:lnSpc>
                <a:spcPct val="80000"/>
              </a:lnSpc>
              <a:spcBef>
                <a:spcPts val="1400"/>
              </a:spcBef>
              <a:spcAft>
                <a:spcPts val="0"/>
              </a:spcAft>
              <a:buClr>
                <a:schemeClr val="dk1"/>
              </a:buClr>
              <a:buSzPts val="2000"/>
              <a:buFont typeface="Times New Roman"/>
              <a:buNone/>
            </a:pPr>
            <a:r>
              <a:rPr lang="en-US" sz="2400"/>
              <a:t>	given specific values </a:t>
            </a:r>
            <a:r>
              <a:rPr b="1" lang="en-US" sz="2400"/>
              <a:t>e</a:t>
            </a:r>
            <a:r>
              <a:rPr lang="en-US" sz="2400"/>
              <a:t> for the </a:t>
            </a:r>
            <a:r>
              <a:rPr lang="en-US" sz="2400">
                <a:solidFill>
                  <a:schemeClr val="accent2"/>
                </a:solidFill>
              </a:rPr>
              <a:t>evidence variables</a:t>
            </a:r>
            <a:r>
              <a:rPr lang="en-US" sz="2400"/>
              <a:t> </a:t>
            </a:r>
            <a:r>
              <a:rPr b="1" lang="en-US" sz="2400"/>
              <a:t>E</a:t>
            </a:r>
            <a:endParaRPr sz="2400"/>
          </a:p>
          <a:p>
            <a:pPr indent="-91440" lvl="0" marL="91440" rtl="0" algn="l">
              <a:lnSpc>
                <a:spcPct val="80000"/>
              </a:lnSpc>
              <a:spcBef>
                <a:spcPts val="1400"/>
              </a:spcBef>
              <a:spcAft>
                <a:spcPts val="0"/>
              </a:spcAft>
              <a:buClr>
                <a:schemeClr val="dk1"/>
              </a:buClr>
              <a:buSzPts val="2000"/>
              <a:buFont typeface="Times New Roman"/>
              <a:buNone/>
            </a:pPr>
            <a:r>
              <a:rPr lang="en-US" sz="2400"/>
              <a:t>Let the </a:t>
            </a:r>
            <a:r>
              <a:rPr lang="en-US" sz="2400">
                <a:solidFill>
                  <a:schemeClr val="accent2"/>
                </a:solidFill>
              </a:rPr>
              <a:t>hidden variables</a:t>
            </a:r>
            <a:r>
              <a:rPr lang="en-US" sz="2400"/>
              <a:t> be </a:t>
            </a:r>
            <a:r>
              <a:rPr b="1" lang="en-US" sz="2400"/>
              <a:t>H </a:t>
            </a:r>
            <a:r>
              <a:rPr lang="en-US" sz="2400"/>
              <a:t>= </a:t>
            </a:r>
            <a:r>
              <a:rPr b="1" lang="en-US" sz="2400"/>
              <a:t>X </a:t>
            </a:r>
            <a:r>
              <a:rPr lang="en-US" sz="2400"/>
              <a:t>- </a:t>
            </a:r>
            <a:r>
              <a:rPr b="1" lang="en-US" sz="2400"/>
              <a:t>Y</a:t>
            </a:r>
            <a:r>
              <a:rPr lang="en-US" sz="2400"/>
              <a:t> - </a:t>
            </a:r>
            <a:r>
              <a:rPr b="1" lang="en-US" sz="2400"/>
              <a:t>E</a:t>
            </a:r>
            <a:endParaRPr sz="2400"/>
          </a:p>
          <a:p>
            <a:pPr indent="-91440" lvl="0" marL="91440" rtl="0" algn="l">
              <a:lnSpc>
                <a:spcPct val="80000"/>
              </a:lnSpc>
              <a:spcBef>
                <a:spcPts val="1400"/>
              </a:spcBef>
              <a:spcAft>
                <a:spcPts val="0"/>
              </a:spcAft>
              <a:buClr>
                <a:schemeClr val="dk1"/>
              </a:buClr>
              <a:buSzPts val="2000"/>
              <a:buFont typeface="Times New Roman"/>
              <a:buNone/>
            </a:pPr>
            <a:r>
              <a:rPr lang="en-US" sz="2400"/>
              <a:t>Then the required summation of joint entries is done by summing out the hidden variables:</a:t>
            </a:r>
            <a:endParaRPr sz="2400"/>
          </a:p>
          <a:p>
            <a:pPr indent="-304800" lvl="1" marL="762000" rtl="0" algn="l">
              <a:lnSpc>
                <a:spcPct val="80000"/>
              </a:lnSpc>
              <a:spcBef>
                <a:spcPts val="400"/>
              </a:spcBef>
              <a:spcAft>
                <a:spcPts val="0"/>
              </a:spcAft>
              <a:buClr>
                <a:schemeClr val="dk1"/>
              </a:buClr>
              <a:buSzPts val="2000"/>
              <a:buFont typeface="Times New Roman"/>
              <a:buNone/>
            </a:pPr>
            <a:r>
              <a:rPr b="1" lang="en-US" sz="1800"/>
              <a:t>P</a:t>
            </a:r>
            <a:r>
              <a:rPr lang="en-US" sz="1800"/>
              <a:t>(</a:t>
            </a:r>
            <a:r>
              <a:rPr b="1" lang="en-US" sz="1800"/>
              <a:t>Y</a:t>
            </a:r>
            <a:r>
              <a:rPr lang="en-US" sz="1800"/>
              <a:t> | </a:t>
            </a:r>
            <a:r>
              <a:rPr b="1" lang="en-US" sz="1800"/>
              <a:t>E </a:t>
            </a:r>
            <a:r>
              <a:rPr lang="en-US" sz="1800"/>
              <a:t>= </a:t>
            </a:r>
            <a:r>
              <a:rPr b="1" lang="en-US" sz="1800"/>
              <a:t>e</a:t>
            </a:r>
            <a:r>
              <a:rPr lang="en-US" sz="1800"/>
              <a:t>) = α</a:t>
            </a:r>
            <a:r>
              <a:rPr b="1" lang="en-US" sz="1800"/>
              <a:t>P</a:t>
            </a:r>
            <a:r>
              <a:rPr lang="en-US" sz="1800"/>
              <a:t>(</a:t>
            </a:r>
            <a:r>
              <a:rPr b="1" lang="en-US" sz="1800"/>
              <a:t>Y</a:t>
            </a:r>
            <a:r>
              <a:rPr lang="en-US" sz="1800"/>
              <a:t>,</a:t>
            </a:r>
            <a:r>
              <a:rPr b="1" lang="en-US" sz="1800"/>
              <a:t>E</a:t>
            </a:r>
            <a:r>
              <a:rPr lang="en-US" sz="1800"/>
              <a:t> = </a:t>
            </a:r>
            <a:r>
              <a:rPr b="1" lang="en-US" sz="1800"/>
              <a:t>e</a:t>
            </a:r>
            <a:r>
              <a:rPr lang="en-US" sz="1800"/>
              <a:t>) = αΣ</a:t>
            </a:r>
            <a:r>
              <a:rPr baseline="-25000" lang="en-US" sz="1800"/>
              <a:t>h</a:t>
            </a:r>
            <a:r>
              <a:rPr b="1" lang="en-US" sz="1800"/>
              <a:t>P</a:t>
            </a:r>
            <a:r>
              <a:rPr lang="en-US" sz="1800"/>
              <a:t>(</a:t>
            </a:r>
            <a:r>
              <a:rPr b="1" lang="en-US" sz="1800"/>
              <a:t>Y</a:t>
            </a:r>
            <a:r>
              <a:rPr lang="en-US" sz="1800"/>
              <a:t>,</a:t>
            </a:r>
            <a:r>
              <a:rPr b="1" lang="en-US" sz="1800"/>
              <a:t>E</a:t>
            </a:r>
            <a:r>
              <a:rPr lang="en-US" sz="1800"/>
              <a:t>= </a:t>
            </a:r>
            <a:r>
              <a:rPr b="1" lang="en-US" sz="1800"/>
              <a:t>e</a:t>
            </a:r>
            <a:r>
              <a:rPr lang="en-US" sz="1800"/>
              <a:t>, </a:t>
            </a:r>
            <a:r>
              <a:rPr b="1" lang="en-US" sz="1800"/>
              <a:t>H</a:t>
            </a:r>
            <a:r>
              <a:rPr lang="en-US" sz="1800"/>
              <a:t> = </a:t>
            </a:r>
            <a:r>
              <a:rPr b="1" lang="en-US" sz="1800"/>
              <a:t>h</a:t>
            </a:r>
            <a:r>
              <a:rPr lang="en-US" sz="1800"/>
              <a:t>)</a:t>
            </a:r>
            <a:endParaRPr sz="2000"/>
          </a:p>
          <a:p>
            <a:pPr indent="-91440" lvl="0" marL="91440" rtl="0" algn="l">
              <a:lnSpc>
                <a:spcPct val="80000"/>
              </a:lnSpc>
              <a:spcBef>
                <a:spcPts val="1600"/>
              </a:spcBef>
              <a:spcAft>
                <a:spcPts val="0"/>
              </a:spcAft>
              <a:buClr>
                <a:schemeClr val="dk1"/>
              </a:buClr>
              <a:buSzPts val="2000"/>
              <a:buChar char=" "/>
            </a:pPr>
            <a:r>
              <a:rPr lang="en-US" sz="2400"/>
              <a:t>The terms in the summation are joint entries because </a:t>
            </a:r>
            <a:r>
              <a:rPr b="1" lang="en-US" sz="2400"/>
              <a:t>Y</a:t>
            </a:r>
            <a:r>
              <a:rPr lang="en-US" sz="2400"/>
              <a:t>, </a:t>
            </a:r>
            <a:r>
              <a:rPr b="1" lang="en-US" sz="2400"/>
              <a:t>E</a:t>
            </a:r>
            <a:r>
              <a:rPr lang="en-US" sz="2400"/>
              <a:t> and </a:t>
            </a:r>
            <a:r>
              <a:rPr b="1" lang="en-US" sz="2400"/>
              <a:t>H</a:t>
            </a:r>
            <a:r>
              <a:rPr lang="en-US" sz="2400"/>
              <a:t> together exhaust the set of random variables</a:t>
            </a:r>
            <a:endParaRPr sz="2400"/>
          </a:p>
          <a:p>
            <a:pPr indent="-91440" lvl="0" marL="91440" rtl="0" algn="l">
              <a:lnSpc>
                <a:spcPct val="80000"/>
              </a:lnSpc>
              <a:spcBef>
                <a:spcPts val="1400"/>
              </a:spcBef>
              <a:spcAft>
                <a:spcPts val="0"/>
              </a:spcAft>
              <a:buClr>
                <a:schemeClr val="dk1"/>
              </a:buClr>
              <a:buSzPts val="2000"/>
              <a:buChar char=" "/>
            </a:pPr>
            <a:r>
              <a:rPr lang="en-US" sz="2400"/>
              <a:t>Obvious problems:</a:t>
            </a:r>
            <a:endParaRPr sz="2400"/>
          </a:p>
          <a:p>
            <a:pPr indent="-304800" lvl="1" marL="762000" rtl="0" algn="l">
              <a:lnSpc>
                <a:spcPct val="80000"/>
              </a:lnSpc>
              <a:spcBef>
                <a:spcPts val="400"/>
              </a:spcBef>
              <a:spcAft>
                <a:spcPts val="0"/>
              </a:spcAft>
              <a:buClr>
                <a:schemeClr val="dk1"/>
              </a:buClr>
              <a:buSzPts val="2000"/>
              <a:buFont typeface="Times New Roman"/>
              <a:buAutoNum type="arabicPeriod"/>
            </a:pPr>
            <a:r>
              <a:rPr lang="en-US" sz="1800"/>
              <a:t>Worst-case time complexity </a:t>
            </a:r>
            <a:r>
              <a:rPr i="1" lang="en-US" sz="1800"/>
              <a:t>O(d</a:t>
            </a:r>
            <a:r>
              <a:rPr baseline="30000" i="1" lang="en-US" sz="1800"/>
              <a:t>n</a:t>
            </a:r>
            <a:r>
              <a:rPr i="1" lang="en-US" sz="1800"/>
              <a:t>) </a:t>
            </a:r>
            <a:r>
              <a:rPr lang="en-US" sz="1800"/>
              <a:t>where </a:t>
            </a:r>
            <a:r>
              <a:rPr i="1" lang="en-US" sz="1800"/>
              <a:t>d</a:t>
            </a:r>
            <a:r>
              <a:rPr lang="en-US" sz="1800"/>
              <a:t> is the largest arity</a:t>
            </a:r>
            <a:endParaRPr sz="1800"/>
          </a:p>
          <a:p>
            <a:pPr indent="-304800" lvl="1" marL="762000" rtl="0" algn="l">
              <a:lnSpc>
                <a:spcPct val="80000"/>
              </a:lnSpc>
              <a:spcBef>
                <a:spcPts val="600"/>
              </a:spcBef>
              <a:spcAft>
                <a:spcPts val="0"/>
              </a:spcAft>
              <a:buClr>
                <a:schemeClr val="dk1"/>
              </a:buClr>
              <a:buSzPts val="2000"/>
              <a:buFont typeface="Times New Roman"/>
              <a:buAutoNum type="arabicPeriod"/>
            </a:pPr>
            <a:r>
              <a:rPr lang="en-US" sz="1800"/>
              <a:t>Space complexity </a:t>
            </a:r>
            <a:r>
              <a:rPr i="1" lang="en-US" sz="1800"/>
              <a:t>O(d</a:t>
            </a:r>
            <a:r>
              <a:rPr baseline="30000" i="1" lang="en-US" sz="1800"/>
              <a:t>n</a:t>
            </a:r>
            <a:r>
              <a:rPr i="1" lang="en-US" sz="1800"/>
              <a:t>)</a:t>
            </a:r>
            <a:r>
              <a:rPr lang="en-US" sz="1800"/>
              <a:t> to store the joint distribution</a:t>
            </a:r>
            <a:endParaRPr sz="2000"/>
          </a:p>
          <a:p>
            <a:pPr indent="-304800" lvl="1" marL="762000" rtl="0" algn="l">
              <a:lnSpc>
                <a:spcPct val="80000"/>
              </a:lnSpc>
              <a:spcBef>
                <a:spcPts val="600"/>
              </a:spcBef>
              <a:spcAft>
                <a:spcPts val="0"/>
              </a:spcAft>
              <a:buClr>
                <a:schemeClr val="dk1"/>
              </a:buClr>
              <a:buSzPts val="2000"/>
              <a:buFont typeface="Times New Roman"/>
              <a:buAutoNum type="arabicPeriod"/>
            </a:pPr>
            <a:r>
              <a:rPr lang="en-US" sz="1800"/>
              <a:t>How to find the numbers for </a:t>
            </a:r>
            <a:r>
              <a:rPr i="1" lang="en-US" sz="1800"/>
              <a:t>O(d</a:t>
            </a:r>
            <a:r>
              <a:rPr baseline="30000" i="1" lang="en-US" sz="1800"/>
              <a:t>n</a:t>
            </a:r>
            <a:r>
              <a:rPr i="1" lang="en-US" sz="1800"/>
              <a:t>) </a:t>
            </a:r>
            <a:r>
              <a:rPr lang="en-US" sz="1800"/>
              <a:t>entries</a:t>
            </a:r>
            <a:endParaRPr sz="2000"/>
          </a:p>
        </p:txBody>
      </p:sp>
      <p:sp>
        <p:nvSpPr>
          <p:cNvPr id="1000" name="Google Shape;1000;p8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88888"/>
              </a:buClr>
              <a:buSzPts val="1200"/>
              <a:buFont typeface="Calibri"/>
              <a:buNone/>
            </a:pPr>
            <a:r>
              <a:rPr lang="en-US"/>
              <a:t>Tuesday, May 11, 2021</a:t>
            </a:r>
            <a:endParaRPr/>
          </a:p>
        </p:txBody>
      </p:sp>
      <p:sp>
        <p:nvSpPr>
          <p:cNvPr id="1001" name="Google Shape;1001;p8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888888"/>
              </a:buClr>
              <a:buSzPts val="1200"/>
              <a:buFont typeface="Calibri"/>
              <a:buNone/>
            </a:pPr>
            <a:r>
              <a:rPr lang="en-US"/>
              <a:t>ARITIFICIAL INTELLIGENCE</a:t>
            </a:r>
            <a:endParaRPr/>
          </a:p>
        </p:txBody>
      </p:sp>
      <p:sp>
        <p:nvSpPr>
          <p:cNvPr id="1002" name="Google Shape;1002;p8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888888"/>
              </a:buClr>
              <a:buSzPts val="1200"/>
              <a:buFont typeface="Calibri"/>
              <a:buNone/>
            </a:pPr>
            <a:fld id="{00000000-1234-1234-1234-123412341234}" type="slidenum">
              <a:rPr lang="en-US"/>
              <a:t>‹#›</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8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Factors</a:t>
            </a:r>
            <a:endParaRPr/>
          </a:p>
        </p:txBody>
      </p:sp>
      <p:sp>
        <p:nvSpPr>
          <p:cNvPr id="1008" name="Google Shape;1008;p88"/>
          <p:cNvSpPr txBox="1"/>
          <p:nvPr>
            <p:ph idx="1" type="body"/>
          </p:nvPr>
        </p:nvSpPr>
        <p:spPr>
          <a:xfrm>
            <a:off x="1981200" y="1295401"/>
            <a:ext cx="8229600" cy="483076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A factor is a multi-dimensional table, like a CPT</a:t>
            </a:r>
            <a:endParaRPr/>
          </a:p>
          <a:p>
            <a:pPr indent="-228600" lvl="0" marL="228600" rtl="0" algn="l">
              <a:lnSpc>
                <a:spcPct val="90000"/>
              </a:lnSpc>
              <a:spcBef>
                <a:spcPts val="1000"/>
              </a:spcBef>
              <a:spcAft>
                <a:spcPts val="0"/>
              </a:spcAft>
              <a:buClr>
                <a:schemeClr val="dk1"/>
              </a:buClr>
              <a:buSzPts val="2800"/>
              <a:buChar char="•"/>
            </a:pPr>
            <a:r>
              <a:rPr lang="en-US"/>
              <a:t>f</a:t>
            </a:r>
            <a:r>
              <a:rPr baseline="-25000" lang="en-US" u="sng"/>
              <a:t>A</a:t>
            </a:r>
            <a:r>
              <a:rPr baseline="-25000" lang="en-US"/>
              <a:t>JM</a:t>
            </a:r>
            <a:r>
              <a:rPr lang="en-US"/>
              <a:t>(B,E)</a:t>
            </a:r>
            <a:endParaRPr/>
          </a:p>
          <a:p>
            <a:pPr indent="-228600" lvl="1" marL="685800" rtl="0" algn="l">
              <a:lnSpc>
                <a:spcPct val="90000"/>
              </a:lnSpc>
              <a:spcBef>
                <a:spcPts val="500"/>
              </a:spcBef>
              <a:spcAft>
                <a:spcPts val="0"/>
              </a:spcAft>
              <a:buClr>
                <a:schemeClr val="dk1"/>
              </a:buClr>
              <a:buSzPts val="2400"/>
              <a:buChar char="•"/>
            </a:pPr>
            <a:r>
              <a:rPr lang="en-US"/>
              <a:t>2x2 table with a “number” for each combination of B,E</a:t>
            </a:r>
            <a:endParaRPr/>
          </a:p>
          <a:p>
            <a:pPr indent="-228600" lvl="1" marL="685800" rtl="0" algn="l">
              <a:lnSpc>
                <a:spcPct val="90000"/>
              </a:lnSpc>
              <a:spcBef>
                <a:spcPts val="500"/>
              </a:spcBef>
              <a:spcAft>
                <a:spcPts val="0"/>
              </a:spcAft>
              <a:buClr>
                <a:schemeClr val="dk1"/>
              </a:buClr>
              <a:buSzPts val="2400"/>
              <a:buChar char="•"/>
            </a:pPr>
            <a:r>
              <a:rPr lang="en-US"/>
              <a:t>Specific values of J and M were used</a:t>
            </a:r>
            <a:endParaRPr/>
          </a:p>
          <a:p>
            <a:pPr indent="-228600" lvl="1" marL="685800" rtl="0" algn="l">
              <a:lnSpc>
                <a:spcPct val="90000"/>
              </a:lnSpc>
              <a:spcBef>
                <a:spcPts val="500"/>
              </a:spcBef>
              <a:spcAft>
                <a:spcPts val="0"/>
              </a:spcAft>
              <a:buClr>
                <a:schemeClr val="dk1"/>
              </a:buClr>
              <a:buSzPts val="2400"/>
              <a:buChar char="•"/>
            </a:pPr>
            <a:r>
              <a:rPr lang="en-US"/>
              <a:t>A has been summed out</a:t>
            </a:r>
            <a:endParaRPr/>
          </a:p>
          <a:p>
            <a:pPr indent="-228600" lvl="0" marL="228600" rtl="0" algn="l">
              <a:lnSpc>
                <a:spcPct val="90000"/>
              </a:lnSpc>
              <a:spcBef>
                <a:spcPts val="1000"/>
              </a:spcBef>
              <a:spcAft>
                <a:spcPts val="0"/>
              </a:spcAft>
              <a:buClr>
                <a:schemeClr val="dk1"/>
              </a:buClr>
              <a:buSzPts val="2800"/>
              <a:buChar char="•"/>
            </a:pPr>
            <a:r>
              <a:rPr lang="en-US"/>
              <a:t>f(J,A)=P(J|A) is 2x2: </a:t>
            </a:r>
            <a:endParaRPr/>
          </a:p>
          <a:p>
            <a:pPr indent="-228600" lvl="0" marL="228600" rtl="0" algn="l">
              <a:lnSpc>
                <a:spcPct val="90000"/>
              </a:lnSpc>
              <a:spcBef>
                <a:spcPts val="1000"/>
              </a:spcBef>
              <a:spcAft>
                <a:spcPts val="0"/>
              </a:spcAft>
              <a:buClr>
                <a:schemeClr val="dk1"/>
              </a:buClr>
              <a:buSzPts val="2800"/>
              <a:buChar char="•"/>
            </a:pPr>
            <a:r>
              <a:rPr lang="en-US"/>
              <a:t>f</a:t>
            </a:r>
            <a:r>
              <a:rPr baseline="-25000" lang="en-US"/>
              <a:t>J</a:t>
            </a:r>
            <a:r>
              <a:rPr lang="en-US"/>
              <a:t>(A)=P(j|A) is 1x2: {p(j|a),p(j|¬a)}</a:t>
            </a:r>
            <a:endParaRPr/>
          </a:p>
          <a:p>
            <a:pPr indent="-50800" lvl="0" marL="228600" rtl="0" algn="l">
              <a:lnSpc>
                <a:spcPct val="90000"/>
              </a:lnSpc>
              <a:spcBef>
                <a:spcPts val="1000"/>
              </a:spcBef>
              <a:spcAft>
                <a:spcPts val="0"/>
              </a:spcAft>
              <a:buClr>
                <a:schemeClr val="dk1"/>
              </a:buClr>
              <a:buSzPts val="2800"/>
              <a:buNone/>
            </a:pPr>
            <a:r>
              <a:t/>
            </a:r>
            <a:endParaRPr/>
          </a:p>
        </p:txBody>
      </p:sp>
      <p:graphicFrame>
        <p:nvGraphicFramePr>
          <p:cNvPr id="1009" name="Google Shape;1009;p88"/>
          <p:cNvGraphicFramePr/>
          <p:nvPr/>
        </p:nvGraphicFramePr>
        <p:xfrm>
          <a:off x="7924800" y="3266282"/>
          <a:ext cx="3000000" cy="3000000"/>
        </p:xfrm>
        <a:graphic>
          <a:graphicData uri="http://schemas.openxmlformats.org/drawingml/2006/table">
            <a:tbl>
              <a:tblPr>
                <a:noFill/>
                <a:tableStyleId>{50B7101D-9DA7-42E0-ACCE-2B9C1B1D89AE}</a:tableStyleId>
              </a:tblPr>
              <a:tblGrid>
                <a:gridCol w="914400"/>
                <a:gridCol w="990600"/>
              </a:tblGrid>
              <a:tr h="444500">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p(j|a)</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p(j|¬a)</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44500">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p(¬j|a)</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p(¬j|¬a)</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pic>
        <p:nvPicPr>
          <p:cNvPr id="1014" name="Google Shape;1014;p89"/>
          <p:cNvPicPr preferRelativeResize="0"/>
          <p:nvPr/>
        </p:nvPicPr>
        <p:blipFill rotWithShape="1">
          <a:blip r:embed="rId3">
            <a:alphaModFix/>
          </a:blip>
          <a:srcRect b="0" l="0" r="0" t="0"/>
          <a:stretch/>
        </p:blipFill>
        <p:spPr>
          <a:xfrm>
            <a:off x="6731388" y="2919485"/>
            <a:ext cx="5460612" cy="2698886"/>
          </a:xfrm>
          <a:prstGeom prst="rect">
            <a:avLst/>
          </a:prstGeom>
          <a:noFill/>
          <a:ln>
            <a:noFill/>
          </a:ln>
        </p:spPr>
      </p:pic>
      <p:sp>
        <p:nvSpPr>
          <p:cNvPr id="1015" name="Google Shape;1015;p89"/>
          <p:cNvSpPr txBox="1"/>
          <p:nvPr/>
        </p:nvSpPr>
        <p:spPr>
          <a:xfrm>
            <a:off x="880281" y="546258"/>
            <a:ext cx="678262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Times New Roman"/>
                <a:ea typeface="Times New Roman"/>
                <a:cs typeface="Times New Roman"/>
                <a:sym typeface="Times New Roman"/>
              </a:rPr>
              <a:t>Use of factors in variable elimination:</a:t>
            </a:r>
            <a:endParaRPr/>
          </a:p>
        </p:txBody>
      </p:sp>
      <p:sp>
        <p:nvSpPr>
          <p:cNvPr id="1016" name="Google Shape;1016;p89"/>
          <p:cNvSpPr/>
          <p:nvPr/>
        </p:nvSpPr>
        <p:spPr>
          <a:xfrm>
            <a:off x="1223594" y="1201506"/>
            <a:ext cx="9953922" cy="120032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The </a:t>
            </a:r>
            <a:r>
              <a:rPr b="1" lang="en-US" sz="2400">
                <a:solidFill>
                  <a:schemeClr val="dk1"/>
                </a:solidFill>
                <a:latin typeface="Times New Roman"/>
                <a:ea typeface="Times New Roman"/>
                <a:cs typeface="Times New Roman"/>
                <a:sym typeface="Times New Roman"/>
              </a:rPr>
              <a:t>enumeration</a:t>
            </a:r>
            <a:r>
              <a:rPr lang="en-US" sz="2400">
                <a:solidFill>
                  <a:schemeClr val="dk1"/>
                </a:solidFill>
                <a:latin typeface="Times New Roman"/>
                <a:ea typeface="Times New Roman"/>
                <a:cs typeface="Times New Roman"/>
                <a:sym typeface="Times New Roman"/>
              </a:rPr>
              <a:t> algorithm can be improved substantially by eliminating repeated calculations.</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The idea is simple: do the calculation once and save the results for later use.</a:t>
            </a:r>
            <a:endParaRPr sz="2400">
              <a:solidFill>
                <a:schemeClr val="dk1"/>
              </a:solidFill>
              <a:latin typeface="Times New Roman"/>
              <a:ea typeface="Times New Roman"/>
              <a:cs typeface="Times New Roman"/>
              <a:sym typeface="Times New Roman"/>
            </a:endParaRPr>
          </a:p>
        </p:txBody>
      </p:sp>
      <p:sp>
        <p:nvSpPr>
          <p:cNvPr id="1017" name="Google Shape;1017;p89"/>
          <p:cNvSpPr/>
          <p:nvPr/>
        </p:nvSpPr>
        <p:spPr>
          <a:xfrm>
            <a:off x="1055427" y="3204909"/>
            <a:ext cx="6096000" cy="175432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Times New Roman"/>
                <a:ea typeface="Times New Roman"/>
                <a:cs typeface="Times New Roman"/>
                <a:sym typeface="Times New Roman"/>
              </a:rPr>
              <a:t>Variable elimination works by evaluating expressions in </a:t>
            </a:r>
            <a:r>
              <a:rPr i="1" lang="en-US" sz="1800">
                <a:solidFill>
                  <a:schemeClr val="dk1"/>
                </a:solidFill>
                <a:latin typeface="Times New Roman"/>
                <a:ea typeface="Times New Roman"/>
                <a:cs typeface="Times New Roman"/>
                <a:sym typeface="Times New Roman"/>
              </a:rPr>
              <a:t>right-to-left </a:t>
            </a:r>
            <a:r>
              <a:rPr lang="en-US" sz="1800">
                <a:solidFill>
                  <a:schemeClr val="dk1"/>
                </a:solidFill>
                <a:latin typeface="Times New Roman"/>
                <a:ea typeface="Times New Roman"/>
                <a:cs typeface="Times New Roman"/>
                <a:sym typeface="Times New Roman"/>
              </a:rPr>
              <a:t>order </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Times New Roman"/>
                <a:ea typeface="Times New Roman"/>
                <a:cs typeface="Times New Roman"/>
                <a:sym typeface="Times New Roman"/>
              </a:rPr>
              <a:t>Intermediate results are stored, and summations over</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Times New Roman"/>
                <a:ea typeface="Times New Roman"/>
                <a:cs typeface="Times New Roman"/>
                <a:sym typeface="Times New Roman"/>
              </a:rPr>
              <a:t>each variable are done only for those portions of the expression that depend on the variable.</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Times New Roman"/>
                <a:ea typeface="Times New Roman"/>
                <a:cs typeface="Times New Roman"/>
                <a:sym typeface="Times New Roman"/>
              </a:rPr>
              <a:t>Let us </a:t>
            </a:r>
            <a:r>
              <a:rPr lang="en-US" sz="1800">
                <a:solidFill>
                  <a:schemeClr val="dk1"/>
                </a:solidFill>
                <a:latin typeface="Times"/>
                <a:ea typeface="Times"/>
                <a:cs typeface="Times"/>
                <a:sym typeface="Times"/>
              </a:rPr>
              <a:t>illustrate this process for the burglary network.</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9"/>
          <p:cNvSpPr txBox="1"/>
          <p:nvPr>
            <p:ph type="title"/>
          </p:nvPr>
        </p:nvSpPr>
        <p:spPr>
          <a:xfrm>
            <a:off x="1419520" y="616996"/>
            <a:ext cx="5329010" cy="689291"/>
          </a:xfrm>
          <a:prstGeom prst="rect">
            <a:avLst/>
          </a:prstGeom>
          <a:noFill/>
          <a:ln>
            <a:noFill/>
          </a:ln>
        </p:spPr>
        <p:txBody>
          <a:bodyPr anchorCtr="0" anchor="ctr" bIns="0" lIns="0" spcFirstLastPara="1" rIns="0" wrap="square" tIns="12050">
            <a:spAutoFit/>
          </a:bodyPr>
          <a:lstStyle/>
          <a:p>
            <a:pPr indent="0" lvl="0" marL="12700" rtl="0" algn="l">
              <a:lnSpc>
                <a:spcPct val="100000"/>
              </a:lnSpc>
              <a:spcBef>
                <a:spcPts val="0"/>
              </a:spcBef>
              <a:spcAft>
                <a:spcPts val="0"/>
              </a:spcAft>
              <a:buClr>
                <a:schemeClr val="dk1"/>
              </a:buClr>
              <a:buSzPts val="4400"/>
              <a:buFont typeface="Times New Roman"/>
              <a:buNone/>
            </a:pPr>
            <a:r>
              <a:rPr b="1" lang="en-US"/>
              <a:t>Axioms of Probability</a:t>
            </a:r>
            <a:endParaRPr b="1" sz="4400"/>
          </a:p>
        </p:txBody>
      </p:sp>
      <p:sp>
        <p:nvSpPr>
          <p:cNvPr id="190" name="Google Shape;190;p9"/>
          <p:cNvSpPr txBox="1"/>
          <p:nvPr/>
        </p:nvSpPr>
        <p:spPr>
          <a:xfrm>
            <a:off x="917244" y="1792605"/>
            <a:ext cx="10828288" cy="3227807"/>
          </a:xfrm>
          <a:prstGeom prst="rect">
            <a:avLst/>
          </a:prstGeom>
          <a:noFill/>
          <a:ln>
            <a:noFill/>
          </a:ln>
        </p:spPr>
        <p:txBody>
          <a:bodyPr anchorCtr="0" anchor="t" bIns="0" lIns="0" spcFirstLastPara="1" rIns="0" wrap="square" tIns="62225">
            <a:spAutoFit/>
          </a:bodyPr>
          <a:lstStyle/>
          <a:p>
            <a:pPr indent="-228600" lvl="0" marL="241300" marR="5080" rtl="0" algn="l">
              <a:lnSpc>
                <a:spcPct val="125833"/>
              </a:lnSpc>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We will assign a real number P(A) to every event A, called the  probability of A.</a:t>
            </a:r>
            <a:endParaRPr sz="2400">
              <a:solidFill>
                <a:schemeClr val="dk1"/>
              </a:solidFill>
              <a:latin typeface="Times New Roman"/>
              <a:ea typeface="Times New Roman"/>
              <a:cs typeface="Times New Roman"/>
              <a:sym typeface="Times New Roman"/>
            </a:endParaRPr>
          </a:p>
          <a:p>
            <a:pPr indent="-228600" lvl="0" marL="241300" marR="0" rtl="0" algn="l">
              <a:lnSpc>
                <a:spcPct val="100000"/>
              </a:lnSpc>
              <a:spcBef>
                <a:spcPts val="635"/>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To qualify as a probability, P must satisfy three axioms:</a:t>
            </a:r>
            <a:endParaRPr sz="2400">
              <a:solidFill>
                <a:schemeClr val="dk1"/>
              </a:solidFill>
              <a:latin typeface="Times New Roman"/>
              <a:ea typeface="Times New Roman"/>
              <a:cs typeface="Times New Roman"/>
              <a:sym typeface="Times New Roman"/>
            </a:endParaRPr>
          </a:p>
          <a:p>
            <a:pPr indent="-229234" lvl="1" marL="697865" marR="0" rtl="0" algn="l">
              <a:lnSpc>
                <a:spcPct val="100000"/>
              </a:lnSpc>
              <a:spcBef>
                <a:spcPts val="235"/>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Axiom 1: P(A) ≥ 0 for every A</a:t>
            </a:r>
            <a:endParaRPr/>
          </a:p>
          <a:p>
            <a:pPr indent="-229234" lvl="1" marL="697865" marR="0" rtl="0" algn="l">
              <a:lnSpc>
                <a:spcPct val="100000"/>
              </a:lnSpc>
              <a:spcBef>
                <a:spcPts val="215"/>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Axiom 2: P(Ω) = 1</a:t>
            </a:r>
            <a:endParaRPr/>
          </a:p>
          <a:p>
            <a:pPr indent="-229234" lvl="1" marL="697865" marR="0" rtl="0" algn="l">
              <a:lnSpc>
                <a:spcPct val="100000"/>
              </a:lnSpc>
              <a:spcBef>
                <a:spcPts val="219"/>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Axiom 3: If A1,A2, . . . are disjoint then</a:t>
            </a:r>
            <a:endParaRPr b="0" i="0" sz="2000" u="none" cap="none" strike="noStrike">
              <a:solidFill>
                <a:schemeClr val="dk1"/>
              </a:solidFill>
              <a:latin typeface="Times New Roman"/>
              <a:ea typeface="Times New Roman"/>
              <a:cs typeface="Times New Roman"/>
              <a:sym typeface="Times New Roman"/>
            </a:endParaRPr>
          </a:p>
          <a:p>
            <a:pPr indent="-102235" lvl="0" marL="240665" marR="0" rtl="0" algn="l">
              <a:spcBef>
                <a:spcPts val="219"/>
              </a:spcBef>
              <a:spcAft>
                <a:spcPts val="0"/>
              </a:spcAft>
              <a:buClr>
                <a:schemeClr val="dk1"/>
              </a:buClr>
              <a:buSzPts val="2000"/>
              <a:buFont typeface="Arial"/>
              <a:buNone/>
            </a:pPr>
            <a:r>
              <a:t/>
            </a:r>
            <a:endParaRPr sz="2000">
              <a:solidFill>
                <a:schemeClr val="dk1"/>
              </a:solidFill>
              <a:latin typeface="Times New Roman"/>
              <a:ea typeface="Times New Roman"/>
              <a:cs typeface="Times New Roman"/>
              <a:sym typeface="Times New Roman"/>
            </a:endParaRPr>
          </a:p>
          <a:p>
            <a:pPr indent="-102235" lvl="0" marL="240665" marR="0" rtl="0" algn="l">
              <a:spcBef>
                <a:spcPts val="219"/>
              </a:spcBef>
              <a:spcAft>
                <a:spcPts val="0"/>
              </a:spcAft>
              <a:buClr>
                <a:schemeClr val="dk1"/>
              </a:buClr>
              <a:buSzPts val="2000"/>
              <a:buFont typeface="Arial"/>
              <a:buNone/>
            </a:pPr>
            <a:r>
              <a:t/>
            </a:r>
            <a:endParaRPr sz="2000">
              <a:solidFill>
                <a:schemeClr val="dk1"/>
              </a:solidFill>
              <a:latin typeface="Times New Roman"/>
              <a:ea typeface="Times New Roman"/>
              <a:cs typeface="Times New Roman"/>
              <a:sym typeface="Times New Roman"/>
            </a:endParaRPr>
          </a:p>
          <a:p>
            <a:pPr indent="-102235" lvl="0" marL="240665" marR="0" rtl="0" algn="l">
              <a:spcBef>
                <a:spcPts val="219"/>
              </a:spcBef>
              <a:spcAft>
                <a:spcPts val="0"/>
              </a:spcAft>
              <a:buClr>
                <a:schemeClr val="dk1"/>
              </a:buClr>
              <a:buSzPts val="2000"/>
              <a:buFont typeface="Arial"/>
              <a:buNone/>
            </a:pPr>
            <a:r>
              <a:t/>
            </a:r>
            <a:endParaRPr sz="2000">
              <a:solidFill>
                <a:schemeClr val="dk1"/>
              </a:solidFill>
              <a:latin typeface="Times New Roman"/>
              <a:ea typeface="Times New Roman"/>
              <a:cs typeface="Times New Roman"/>
              <a:sym typeface="Times New Roman"/>
            </a:endParaRPr>
          </a:p>
          <a:p>
            <a:pPr indent="-229235" lvl="0" marL="240665" marR="0" rtl="0" algn="l">
              <a:spcBef>
                <a:spcPts val="219"/>
              </a:spcBef>
              <a:spcAft>
                <a:spcPts val="0"/>
              </a:spcAft>
              <a:buClr>
                <a:schemeClr val="dk1"/>
              </a:buClr>
              <a:buSzPts val="2000"/>
              <a:buFont typeface="Arial"/>
              <a:buChar char="•"/>
            </a:pPr>
            <a:r>
              <a:rPr lang="en-US" sz="2000">
                <a:solidFill>
                  <a:schemeClr val="dk1"/>
                </a:solidFill>
                <a:latin typeface="Times New Roman"/>
                <a:ea typeface="Times New Roman"/>
                <a:cs typeface="Times New Roman"/>
                <a:sym typeface="Times New Roman"/>
              </a:rPr>
              <a:t>The probability of disjunction is: </a:t>
            </a:r>
            <a:endParaRPr sz="2000">
              <a:solidFill>
                <a:schemeClr val="dk1"/>
              </a:solidFill>
              <a:latin typeface="Times New Roman"/>
              <a:ea typeface="Times New Roman"/>
              <a:cs typeface="Times New Roman"/>
              <a:sym typeface="Times New Roman"/>
            </a:endParaRPr>
          </a:p>
        </p:txBody>
      </p:sp>
      <p:pic>
        <p:nvPicPr>
          <p:cNvPr id="191" name="Google Shape;191;p9"/>
          <p:cNvPicPr preferRelativeResize="0"/>
          <p:nvPr/>
        </p:nvPicPr>
        <p:blipFill rotWithShape="1">
          <a:blip r:embed="rId3">
            <a:alphaModFix/>
          </a:blip>
          <a:srcRect b="0" l="0" r="0" t="0"/>
          <a:stretch/>
        </p:blipFill>
        <p:spPr>
          <a:xfrm>
            <a:off x="1654565" y="3836408"/>
            <a:ext cx="2429460" cy="708233"/>
          </a:xfrm>
          <a:prstGeom prst="rect">
            <a:avLst/>
          </a:prstGeom>
          <a:noFill/>
          <a:ln>
            <a:noFill/>
          </a:ln>
        </p:spPr>
      </p:pic>
      <p:sp>
        <p:nvSpPr>
          <p:cNvPr id="192" name="Google Shape;19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93" name="Google Shape;19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94" name="Google Shape;19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95" name="Google Shape;195;p9"/>
          <p:cNvPicPr preferRelativeResize="0"/>
          <p:nvPr/>
        </p:nvPicPr>
        <p:blipFill rotWithShape="1">
          <a:blip r:embed="rId4">
            <a:alphaModFix/>
          </a:blip>
          <a:srcRect b="0" l="0" r="0" t="0"/>
          <a:stretch/>
        </p:blipFill>
        <p:spPr>
          <a:xfrm>
            <a:off x="4695691" y="4544641"/>
            <a:ext cx="4409672" cy="547408"/>
          </a:xfrm>
          <a:prstGeom prst="rect">
            <a:avLst/>
          </a:prstGeom>
          <a:noFill/>
          <a:ln>
            <a:noFill/>
          </a:ln>
        </p:spPr>
      </p:pic>
      <p:pic>
        <p:nvPicPr>
          <p:cNvPr id="196" name="Google Shape;196;p9"/>
          <p:cNvPicPr preferRelativeResize="0"/>
          <p:nvPr/>
        </p:nvPicPr>
        <p:blipFill rotWithShape="1">
          <a:blip r:embed="rId5">
            <a:alphaModFix/>
          </a:blip>
          <a:srcRect b="0" l="0" r="0" t="0"/>
          <a:stretch/>
        </p:blipFill>
        <p:spPr>
          <a:xfrm>
            <a:off x="4807874" y="4953105"/>
            <a:ext cx="3047027" cy="1467872"/>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Algorithm variable elimination </a:t>
            </a:r>
            <a:endParaRPr/>
          </a:p>
        </p:txBody>
      </p:sp>
      <p:sp>
        <p:nvSpPr>
          <p:cNvPr id="1023" name="Google Shape;1023;p9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b="1" lang="en-US"/>
              <a:t>function </a:t>
            </a:r>
            <a:r>
              <a:rPr lang="en-US"/>
              <a:t>ELIMINATION-ASK(X, </a:t>
            </a:r>
            <a:r>
              <a:rPr b="1" lang="en-US"/>
              <a:t>e</a:t>
            </a:r>
            <a:r>
              <a:rPr lang="en-US"/>
              <a:t>, bn) </a:t>
            </a:r>
            <a:r>
              <a:rPr b="1" lang="en-US"/>
              <a:t>returns </a:t>
            </a:r>
            <a:r>
              <a:rPr lang="en-US"/>
              <a:t>a distribution over X</a:t>
            </a:r>
            <a:endParaRPr/>
          </a:p>
          <a:p>
            <a:pPr indent="-228600" lvl="0" marL="228600" rtl="0" algn="l">
              <a:lnSpc>
                <a:spcPct val="90000"/>
              </a:lnSpc>
              <a:spcBef>
                <a:spcPts val="1000"/>
              </a:spcBef>
              <a:spcAft>
                <a:spcPts val="0"/>
              </a:spcAft>
              <a:buClr>
                <a:schemeClr val="dk1"/>
              </a:buClr>
              <a:buSzPts val="2800"/>
              <a:buChar char="•"/>
            </a:pPr>
            <a:r>
              <a:rPr b="1" lang="en-US"/>
              <a:t>inputs</a:t>
            </a:r>
            <a:r>
              <a:rPr lang="en-US"/>
              <a:t>: X, the query variable</a:t>
            </a:r>
            <a:endParaRPr/>
          </a:p>
          <a:p>
            <a:pPr indent="-228600" lvl="0" marL="228600" rtl="0" algn="l">
              <a:lnSpc>
                <a:spcPct val="90000"/>
              </a:lnSpc>
              <a:spcBef>
                <a:spcPts val="1000"/>
              </a:spcBef>
              <a:spcAft>
                <a:spcPts val="0"/>
              </a:spcAft>
              <a:buClr>
                <a:schemeClr val="dk1"/>
              </a:buClr>
              <a:buSzPts val="2800"/>
              <a:buChar char="•"/>
            </a:pPr>
            <a:r>
              <a:rPr b="1" lang="en-US"/>
              <a:t>e</a:t>
            </a:r>
            <a:r>
              <a:rPr lang="en-US"/>
              <a:t>, observed values for variables </a:t>
            </a:r>
            <a:r>
              <a:rPr b="1" lang="en-US"/>
              <a:t>E</a:t>
            </a:r>
            <a:endParaRPr/>
          </a:p>
          <a:p>
            <a:pPr indent="-228600" lvl="0" marL="228600" rtl="0" algn="l">
              <a:lnSpc>
                <a:spcPct val="90000"/>
              </a:lnSpc>
              <a:spcBef>
                <a:spcPts val="1000"/>
              </a:spcBef>
              <a:spcAft>
                <a:spcPts val="0"/>
              </a:spcAft>
              <a:buClr>
                <a:schemeClr val="dk1"/>
              </a:buClr>
              <a:buSzPts val="2800"/>
              <a:buChar char="•"/>
            </a:pPr>
            <a:r>
              <a:rPr lang="en-US"/>
              <a:t>bn, a Bayesian network specifying joint distribution </a:t>
            </a:r>
            <a:r>
              <a:rPr b="1" lang="en-US"/>
              <a:t>P</a:t>
            </a:r>
            <a:r>
              <a:rPr lang="en-US"/>
              <a:t>(X1, . . . , Xn)</a:t>
            </a:r>
            <a:endParaRPr/>
          </a:p>
          <a:p>
            <a:pPr indent="-228600" lvl="0" marL="228600" rtl="0" algn="l">
              <a:lnSpc>
                <a:spcPct val="90000"/>
              </a:lnSpc>
              <a:spcBef>
                <a:spcPts val="1000"/>
              </a:spcBef>
              <a:spcAft>
                <a:spcPts val="0"/>
              </a:spcAft>
              <a:buClr>
                <a:schemeClr val="dk1"/>
              </a:buClr>
              <a:buSzPts val="2800"/>
              <a:buChar char="•"/>
            </a:pPr>
            <a:r>
              <a:rPr lang="en-US"/>
              <a:t>factors ←[ ]</a:t>
            </a:r>
            <a:endParaRPr/>
          </a:p>
          <a:p>
            <a:pPr indent="-228600" lvl="0" marL="228600" rtl="0" algn="l">
              <a:lnSpc>
                <a:spcPct val="90000"/>
              </a:lnSpc>
              <a:spcBef>
                <a:spcPts val="1000"/>
              </a:spcBef>
              <a:spcAft>
                <a:spcPts val="0"/>
              </a:spcAft>
              <a:buClr>
                <a:schemeClr val="dk1"/>
              </a:buClr>
              <a:buSzPts val="2800"/>
              <a:buChar char="•"/>
            </a:pPr>
            <a:r>
              <a:rPr b="1" lang="en-US"/>
              <a:t>for each </a:t>
            </a:r>
            <a:r>
              <a:rPr lang="en-US"/>
              <a:t>var </a:t>
            </a:r>
            <a:r>
              <a:rPr b="1" lang="en-US"/>
              <a:t>in </a:t>
            </a:r>
            <a:r>
              <a:rPr lang="en-US"/>
              <a:t>ORDER(bn.VARS) </a:t>
            </a:r>
            <a:r>
              <a:rPr b="1" lang="en-US"/>
              <a:t>do</a:t>
            </a:r>
            <a:endParaRPr/>
          </a:p>
          <a:p>
            <a:pPr indent="-228600" lvl="1" marL="685800" rtl="0" algn="l">
              <a:lnSpc>
                <a:spcPct val="90000"/>
              </a:lnSpc>
              <a:spcBef>
                <a:spcPts val="500"/>
              </a:spcBef>
              <a:spcAft>
                <a:spcPts val="0"/>
              </a:spcAft>
              <a:buClr>
                <a:schemeClr val="dk1"/>
              </a:buClr>
              <a:buSzPts val="2400"/>
              <a:buChar char="•"/>
            </a:pPr>
            <a:r>
              <a:rPr lang="en-US"/>
              <a:t>factors ←[MAKE-FACTOR(var , </a:t>
            </a:r>
            <a:r>
              <a:rPr b="1" lang="en-US"/>
              <a:t>e</a:t>
            </a:r>
            <a:r>
              <a:rPr lang="en-US"/>
              <a:t>)|factors]</a:t>
            </a:r>
            <a:endParaRPr/>
          </a:p>
          <a:p>
            <a:pPr indent="-228600" lvl="1" marL="685800" rtl="0" algn="l">
              <a:lnSpc>
                <a:spcPct val="90000"/>
              </a:lnSpc>
              <a:spcBef>
                <a:spcPts val="500"/>
              </a:spcBef>
              <a:spcAft>
                <a:spcPts val="0"/>
              </a:spcAft>
              <a:buClr>
                <a:schemeClr val="dk1"/>
              </a:buClr>
              <a:buSzPts val="2400"/>
              <a:buChar char="•"/>
            </a:pPr>
            <a:r>
              <a:rPr b="1" lang="en-US"/>
              <a:t>if </a:t>
            </a:r>
            <a:r>
              <a:rPr lang="en-US"/>
              <a:t>var is a hidden variable </a:t>
            </a:r>
            <a:r>
              <a:rPr b="1" lang="en-US"/>
              <a:t>then </a:t>
            </a:r>
            <a:r>
              <a:rPr lang="en-US"/>
              <a:t>factors ←SUM-OUT(var, factors )</a:t>
            </a:r>
            <a:endParaRPr/>
          </a:p>
          <a:p>
            <a:pPr indent="-228600" lvl="0" marL="228600" rtl="0" algn="l">
              <a:lnSpc>
                <a:spcPct val="90000"/>
              </a:lnSpc>
              <a:spcBef>
                <a:spcPts val="1000"/>
              </a:spcBef>
              <a:spcAft>
                <a:spcPts val="0"/>
              </a:spcAft>
              <a:buClr>
                <a:schemeClr val="dk1"/>
              </a:buClr>
              <a:buSzPts val="2800"/>
              <a:buChar char="•"/>
            </a:pPr>
            <a:r>
              <a:rPr b="1" lang="en-US"/>
              <a:t>return </a:t>
            </a:r>
            <a:r>
              <a:rPr lang="en-US"/>
              <a:t>NORMALIZE(POINTWISE-PRODUCT(factors))</a:t>
            </a:r>
            <a:endParaRPr/>
          </a:p>
        </p:txBody>
      </p:sp>
      <p:sp>
        <p:nvSpPr>
          <p:cNvPr id="1024" name="Google Shape;1024;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025" name="Google Shape;1025;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026" name="Google Shape;1026;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p91"/>
          <p:cNvSpPr txBox="1"/>
          <p:nvPr>
            <p:ph type="title"/>
          </p:nvPr>
        </p:nvSpPr>
        <p:spPr>
          <a:xfrm>
            <a:off x="1981200" y="244476"/>
            <a:ext cx="8229600" cy="792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Pointwise product</a:t>
            </a:r>
            <a:endParaRPr/>
          </a:p>
        </p:txBody>
      </p:sp>
      <p:sp>
        <p:nvSpPr>
          <p:cNvPr id="1032" name="Google Shape;1032;p91"/>
          <p:cNvSpPr txBox="1"/>
          <p:nvPr>
            <p:ph idx="1" type="body"/>
          </p:nvPr>
        </p:nvSpPr>
        <p:spPr>
          <a:xfrm>
            <a:off x="968991" y="960438"/>
            <a:ext cx="10768083" cy="2437855"/>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sz="2400"/>
              <a:t>The pointwise product of two factors </a:t>
            </a:r>
            <a:r>
              <a:rPr b="1" lang="en-US" sz="2400"/>
              <a:t>f</a:t>
            </a:r>
            <a:r>
              <a:rPr lang="en-US" sz="2400"/>
              <a:t>1 and </a:t>
            </a:r>
            <a:r>
              <a:rPr b="1" lang="en-US" sz="2400"/>
              <a:t>f</a:t>
            </a:r>
            <a:r>
              <a:rPr lang="en-US" sz="2400"/>
              <a:t>2 yields a new factor </a:t>
            </a:r>
            <a:r>
              <a:rPr b="1" lang="en-US" sz="2400"/>
              <a:t>f </a:t>
            </a:r>
            <a:r>
              <a:rPr lang="en-US" sz="2400"/>
              <a:t>whose variables are the </a:t>
            </a:r>
            <a:r>
              <a:rPr i="1" lang="en-US" sz="2400"/>
              <a:t>union </a:t>
            </a:r>
            <a:r>
              <a:rPr lang="en-US" sz="2400"/>
              <a:t>of the variables in </a:t>
            </a:r>
            <a:r>
              <a:rPr b="1" lang="en-US" sz="2400"/>
              <a:t>f</a:t>
            </a:r>
            <a:r>
              <a:rPr lang="en-US" sz="2400"/>
              <a:t>1 and </a:t>
            </a:r>
            <a:r>
              <a:rPr b="1" lang="en-US" sz="2400"/>
              <a:t>f</a:t>
            </a:r>
            <a:r>
              <a:rPr lang="en-US" sz="2400"/>
              <a:t>2 and whose elements are given by the product of the corresponding elements in the two factors.</a:t>
            </a:r>
            <a:endParaRPr sz="2400"/>
          </a:p>
          <a:p>
            <a:pPr indent="-228600" lvl="0" marL="228600" rtl="0" algn="l">
              <a:lnSpc>
                <a:spcPct val="90000"/>
              </a:lnSpc>
              <a:spcBef>
                <a:spcPts val="1000"/>
              </a:spcBef>
              <a:spcAft>
                <a:spcPts val="0"/>
              </a:spcAft>
              <a:buClr>
                <a:schemeClr val="dk1"/>
              </a:buClr>
              <a:buSzPct val="100000"/>
              <a:buChar char="•"/>
            </a:pPr>
            <a:r>
              <a:rPr lang="en-US" sz="2400"/>
              <a:t>given 2 factors that share some variables:</a:t>
            </a:r>
            <a:endParaRPr/>
          </a:p>
          <a:p>
            <a:pPr indent="-228600" lvl="1" marL="685800" rtl="0" algn="l">
              <a:lnSpc>
                <a:spcPct val="90000"/>
              </a:lnSpc>
              <a:spcBef>
                <a:spcPts val="500"/>
              </a:spcBef>
              <a:spcAft>
                <a:spcPts val="0"/>
              </a:spcAft>
              <a:buClr>
                <a:schemeClr val="dk1"/>
              </a:buClr>
              <a:buSzPct val="100000"/>
              <a:buChar char="•"/>
            </a:pPr>
            <a:r>
              <a:rPr lang="en-US" sz="2000"/>
              <a:t>f1(X1..Xi,Y1..Yj), f2(Y1..Yj,Z1..Zk)</a:t>
            </a:r>
            <a:endParaRPr/>
          </a:p>
          <a:p>
            <a:pPr indent="-228600" lvl="0" marL="228600" rtl="0" algn="l">
              <a:lnSpc>
                <a:spcPct val="90000"/>
              </a:lnSpc>
              <a:spcBef>
                <a:spcPts val="1000"/>
              </a:spcBef>
              <a:spcAft>
                <a:spcPts val="0"/>
              </a:spcAft>
              <a:buClr>
                <a:schemeClr val="dk1"/>
              </a:buClr>
              <a:buSzPct val="100000"/>
              <a:buChar char="•"/>
            </a:pPr>
            <a:r>
              <a:rPr lang="en-US" sz="2400"/>
              <a:t>Resulting table has dimensions of union of variables, f1*f2=F(X1..Xi,Y1..Yj,Z1..Zk)</a:t>
            </a:r>
            <a:endParaRPr/>
          </a:p>
          <a:p>
            <a:pPr indent="-228600" lvl="0" marL="228600" rtl="0" algn="l">
              <a:lnSpc>
                <a:spcPct val="90000"/>
              </a:lnSpc>
              <a:spcBef>
                <a:spcPts val="1000"/>
              </a:spcBef>
              <a:spcAft>
                <a:spcPts val="0"/>
              </a:spcAft>
              <a:buClr>
                <a:schemeClr val="dk1"/>
              </a:buClr>
              <a:buSzPct val="100000"/>
              <a:buChar char="•"/>
            </a:pPr>
            <a:r>
              <a:rPr lang="en-US" sz="2400"/>
              <a:t>each entry in F is a truth assignment over vars and can be computed by multiplying entries from f1 and f2</a:t>
            </a:r>
            <a:endParaRPr/>
          </a:p>
        </p:txBody>
      </p:sp>
      <p:graphicFrame>
        <p:nvGraphicFramePr>
          <p:cNvPr id="1033" name="Google Shape;1033;p91"/>
          <p:cNvGraphicFramePr/>
          <p:nvPr/>
        </p:nvGraphicFramePr>
        <p:xfrm>
          <a:off x="1752600" y="3505200"/>
          <a:ext cx="3000000" cy="3000000"/>
        </p:xfrm>
        <a:graphic>
          <a:graphicData uri="http://schemas.openxmlformats.org/drawingml/2006/table">
            <a:tbl>
              <a:tblPr>
                <a:noFill/>
                <a:tableStyleId>{50B7101D-9DA7-42E0-ACCE-2B9C1B1D89AE}</a:tableStyleId>
              </a:tblPr>
              <a:tblGrid>
                <a:gridCol w="736600"/>
                <a:gridCol w="736600"/>
                <a:gridCol w="736600"/>
              </a:tblGrid>
              <a:tr h="36512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A</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B</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f1(A,B)</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0.3</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8300">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T</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0.7</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0.9</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0.1</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graphicFrame>
        <p:nvGraphicFramePr>
          <p:cNvPr id="1034" name="Google Shape;1034;p91"/>
          <p:cNvGraphicFramePr/>
          <p:nvPr/>
        </p:nvGraphicFramePr>
        <p:xfrm>
          <a:off x="4267200" y="3505200"/>
          <a:ext cx="3000000" cy="3000000"/>
        </p:xfrm>
        <a:graphic>
          <a:graphicData uri="http://schemas.openxmlformats.org/drawingml/2006/table">
            <a:tbl>
              <a:tblPr>
                <a:noFill/>
                <a:tableStyleId>{50B7101D-9DA7-42E0-ACCE-2B9C1B1D89AE}</a:tableStyleId>
              </a:tblPr>
              <a:tblGrid>
                <a:gridCol w="685800"/>
                <a:gridCol w="685800"/>
                <a:gridCol w="838200"/>
              </a:tblGrid>
              <a:tr h="36512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B</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C</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f2(B,C)</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0.2</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8300">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0.8</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F</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0.6</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0.4</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graphicFrame>
        <p:nvGraphicFramePr>
          <p:cNvPr id="1035" name="Google Shape;1035;p91"/>
          <p:cNvGraphicFramePr/>
          <p:nvPr/>
        </p:nvGraphicFramePr>
        <p:xfrm>
          <a:off x="6705600" y="3505201"/>
          <a:ext cx="3000000" cy="3000000"/>
        </p:xfrm>
        <a:graphic>
          <a:graphicData uri="http://schemas.openxmlformats.org/drawingml/2006/table">
            <a:tbl>
              <a:tblPr>
                <a:noFill/>
                <a:tableStyleId>{50B7101D-9DA7-42E0-ACCE-2B9C1B1D89AE}</a:tableStyleId>
              </a:tblPr>
              <a:tblGrid>
                <a:gridCol w="952500"/>
                <a:gridCol w="952500"/>
                <a:gridCol w="952500"/>
                <a:gridCol w="952500"/>
              </a:tblGrid>
              <a:tr h="37147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A</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B</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C</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F(A,B,C)</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307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0.3x0.2</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307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0.3x0.8</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3075">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T</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F3300"/>
                        </a:buClr>
                        <a:buSzPts val="1400"/>
                        <a:buFont typeface="Arial"/>
                        <a:buNone/>
                      </a:pPr>
                      <a:r>
                        <a:rPr b="1" i="0" lang="en-US" sz="1400" u="none" cap="none" strike="noStrike">
                          <a:solidFill>
                            <a:srgbClr val="FF3300"/>
                          </a:solidFill>
                          <a:latin typeface="Arial"/>
                          <a:ea typeface="Arial"/>
                          <a:cs typeface="Arial"/>
                          <a:sym typeface="Arial"/>
                        </a:rPr>
                        <a:t>0.7x0.6</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147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0.7x0.4</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307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0.9x0.2</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307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0.9x0.8</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307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0.1x0.6</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1475">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F</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Arial"/>
                          <a:ea typeface="Arial"/>
                          <a:cs typeface="Arial"/>
                          <a:sym typeface="Arial"/>
                        </a:rPr>
                        <a:t>0.1x0.4</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sp>
        <p:nvSpPr>
          <p:cNvPr id="1040" name="Google Shape;1040;p9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Computational Complexity</a:t>
            </a:r>
            <a:endParaRPr/>
          </a:p>
        </p:txBody>
      </p:sp>
      <p:sp>
        <p:nvSpPr>
          <p:cNvPr id="1041" name="Google Shape;1041;p9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Belief propagation is linear in the size of the BN for polytrees</a:t>
            </a:r>
            <a:endParaRPr/>
          </a:p>
          <a:p>
            <a:pPr indent="-228600" lvl="0" marL="228600" rtl="0" algn="l">
              <a:lnSpc>
                <a:spcPct val="90000"/>
              </a:lnSpc>
              <a:spcBef>
                <a:spcPts val="1000"/>
              </a:spcBef>
              <a:spcAft>
                <a:spcPts val="0"/>
              </a:spcAft>
              <a:buClr>
                <a:schemeClr val="dk1"/>
              </a:buClr>
              <a:buSzPts val="2800"/>
              <a:buChar char="•"/>
            </a:pPr>
            <a:r>
              <a:rPr lang="en-US"/>
              <a:t>Belief propagation is NP-hard  for trees with “cycles”</a:t>
            </a:r>
            <a:endParaRPr/>
          </a:p>
        </p:txBody>
      </p:sp>
      <p:pic>
        <p:nvPicPr>
          <p:cNvPr descr="File:Polytree.svg" id="1042" name="Google Shape;1042;p92">
            <a:hlinkClick r:id="rId3"/>
          </p:cNvPr>
          <p:cNvPicPr preferRelativeResize="0"/>
          <p:nvPr/>
        </p:nvPicPr>
        <p:blipFill rotWithShape="1">
          <a:blip r:embed="rId4">
            <a:alphaModFix/>
          </a:blip>
          <a:srcRect b="0" l="0" r="0" t="0"/>
          <a:stretch/>
        </p:blipFill>
        <p:spPr>
          <a:xfrm>
            <a:off x="3124200" y="3886200"/>
            <a:ext cx="2578100" cy="2762250"/>
          </a:xfrm>
          <a:prstGeom prst="rect">
            <a:avLst/>
          </a:prstGeom>
          <a:noFill/>
          <a:ln>
            <a:noFill/>
          </a:ln>
        </p:spPr>
      </p:pic>
      <p:pic>
        <p:nvPicPr>
          <p:cNvPr id="1043" name="Google Shape;1043;p92"/>
          <p:cNvPicPr preferRelativeResize="0"/>
          <p:nvPr/>
        </p:nvPicPr>
        <p:blipFill rotWithShape="1">
          <a:blip r:embed="rId5">
            <a:alphaModFix/>
          </a:blip>
          <a:srcRect b="36789" l="27926" r="35934" t="19753"/>
          <a:stretch/>
        </p:blipFill>
        <p:spPr>
          <a:xfrm>
            <a:off x="6400800" y="3733800"/>
            <a:ext cx="2743200" cy="274320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sp>
        <p:nvSpPr>
          <p:cNvPr id="1048" name="Google Shape;1048;p9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Approximate Inference</a:t>
            </a:r>
            <a:endParaRPr/>
          </a:p>
        </p:txBody>
      </p:sp>
      <p:sp>
        <p:nvSpPr>
          <p:cNvPr id="1049" name="Google Shape;1049;p9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Given the intractability of exact inference in large, multiply connected networks, it is essential to consider approximate inference methods. </a:t>
            </a:r>
            <a:endParaRPr/>
          </a:p>
          <a:p>
            <a:pPr indent="-228600" lvl="0" marL="228600" rtl="0" algn="just">
              <a:lnSpc>
                <a:spcPct val="90000"/>
              </a:lnSpc>
              <a:spcBef>
                <a:spcPts val="1000"/>
              </a:spcBef>
              <a:spcAft>
                <a:spcPts val="0"/>
              </a:spcAft>
              <a:buClr>
                <a:schemeClr val="dk1"/>
              </a:buClr>
              <a:buSzPts val="2800"/>
              <a:buChar char="•"/>
            </a:pPr>
            <a:r>
              <a:rPr lang="en-US"/>
              <a:t>Simple Sampling: logic sample</a:t>
            </a:r>
            <a:endParaRPr/>
          </a:p>
          <a:p>
            <a:pPr indent="-228600" lvl="0" marL="228600" rtl="0" algn="l">
              <a:lnSpc>
                <a:spcPct val="90000"/>
              </a:lnSpc>
              <a:spcBef>
                <a:spcPts val="1000"/>
              </a:spcBef>
              <a:spcAft>
                <a:spcPts val="0"/>
              </a:spcAft>
              <a:buClr>
                <a:schemeClr val="dk1"/>
              </a:buClr>
              <a:buSzPts val="2800"/>
              <a:buChar char="•"/>
            </a:pPr>
            <a:r>
              <a:rPr lang="en-US"/>
              <a:t>Use BayesNetwork as a generative model</a:t>
            </a:r>
            <a:endParaRPr/>
          </a:p>
          <a:p>
            <a:pPr indent="-228600" lvl="1" marL="685800" rtl="0" algn="l">
              <a:lnSpc>
                <a:spcPct val="90000"/>
              </a:lnSpc>
              <a:spcBef>
                <a:spcPts val="500"/>
              </a:spcBef>
              <a:spcAft>
                <a:spcPts val="0"/>
              </a:spcAft>
              <a:buClr>
                <a:schemeClr val="dk1"/>
              </a:buClr>
              <a:buSzPts val="2400"/>
              <a:buChar char="•"/>
            </a:pPr>
            <a:r>
              <a:rPr lang="en-US"/>
              <a:t>Eg. generate million or more models, via topological order.</a:t>
            </a:r>
            <a:endParaRPr/>
          </a:p>
          <a:p>
            <a:pPr indent="-228600" lvl="0" marL="228600" rtl="0" algn="l">
              <a:lnSpc>
                <a:spcPct val="90000"/>
              </a:lnSpc>
              <a:spcBef>
                <a:spcPts val="1000"/>
              </a:spcBef>
              <a:spcAft>
                <a:spcPts val="0"/>
              </a:spcAft>
              <a:buClr>
                <a:schemeClr val="dk1"/>
              </a:buClr>
              <a:buSzPts val="2800"/>
              <a:buChar char="•"/>
            </a:pPr>
            <a:r>
              <a:rPr lang="en-US"/>
              <a:t>Generates examples with appropriate distribution.</a:t>
            </a:r>
            <a:endParaRPr/>
          </a:p>
          <a:p>
            <a:pPr indent="-228600" lvl="0" marL="228600" rtl="0" algn="l">
              <a:lnSpc>
                <a:spcPct val="90000"/>
              </a:lnSpc>
              <a:spcBef>
                <a:spcPts val="1000"/>
              </a:spcBef>
              <a:spcAft>
                <a:spcPts val="0"/>
              </a:spcAft>
              <a:buClr>
                <a:schemeClr val="dk1"/>
              </a:buClr>
              <a:buSzPts val="2800"/>
              <a:buChar char="•"/>
            </a:pPr>
            <a:r>
              <a:rPr lang="en-US"/>
              <a:t>Now use examples to estimate probabilities.</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sp>
        <p:nvSpPr>
          <p:cNvPr id="1054" name="Google Shape;1054;p94"/>
          <p:cNvSpPr txBox="1"/>
          <p:nvPr>
            <p:ph idx="1" type="body"/>
          </p:nvPr>
        </p:nvSpPr>
        <p:spPr>
          <a:xfrm>
            <a:off x="1981200" y="1600200"/>
            <a:ext cx="8229600" cy="4953000"/>
          </a:xfrm>
          <a:prstGeom prst="rect">
            <a:avLst/>
          </a:prstGeom>
          <a:noFill/>
          <a:ln>
            <a:noFill/>
          </a:ln>
        </p:spPr>
        <p:txBody>
          <a:bodyPr anchorCtr="0" anchor="t" bIns="45700" lIns="91425" spcFirstLastPara="1" rIns="91425" wrap="square" tIns="45700">
            <a:normAutofit/>
          </a:bodyPr>
          <a:lstStyle/>
          <a:p>
            <a:pPr indent="-609600" lvl="0" marL="609600" rtl="0" algn="l">
              <a:lnSpc>
                <a:spcPct val="90000"/>
              </a:lnSpc>
              <a:spcBef>
                <a:spcPts val="0"/>
              </a:spcBef>
              <a:spcAft>
                <a:spcPts val="0"/>
              </a:spcAft>
              <a:buClr>
                <a:schemeClr val="dk1"/>
              </a:buClr>
              <a:buSzPts val="2400"/>
              <a:buChar char="•"/>
            </a:pPr>
            <a:r>
              <a:rPr lang="en-US" sz="2400"/>
              <a:t>Create an independent atomic event</a:t>
            </a:r>
            <a:endParaRPr/>
          </a:p>
          <a:p>
            <a:pPr indent="-533400" lvl="1" marL="990600" rtl="0" algn="l">
              <a:lnSpc>
                <a:spcPct val="90000"/>
              </a:lnSpc>
              <a:spcBef>
                <a:spcPts val="500"/>
              </a:spcBef>
              <a:spcAft>
                <a:spcPts val="0"/>
              </a:spcAft>
              <a:buClr>
                <a:schemeClr val="dk1"/>
              </a:buClr>
              <a:buSzPts val="2000"/>
              <a:buChar char="•"/>
            </a:pPr>
            <a:r>
              <a:rPr lang="en-US" sz="2000"/>
              <a:t>for each var </a:t>
            </a:r>
            <a:r>
              <a:rPr i="1" lang="en-US" sz="2000"/>
              <a:t>in topological order</a:t>
            </a:r>
            <a:r>
              <a:rPr lang="en-US" sz="2000"/>
              <a:t>, choose a value conditionally dependent on parents</a:t>
            </a:r>
            <a:endParaRPr/>
          </a:p>
          <a:p>
            <a:pPr indent="-457200" lvl="2" marL="1371600" rtl="0" algn="l">
              <a:lnSpc>
                <a:spcPct val="90000"/>
              </a:lnSpc>
              <a:spcBef>
                <a:spcPts val="500"/>
              </a:spcBef>
              <a:spcAft>
                <a:spcPts val="0"/>
              </a:spcAft>
              <a:buClr>
                <a:schemeClr val="dk1"/>
              </a:buClr>
              <a:buSzPts val="1800"/>
              <a:buFont typeface="Times New Roman"/>
              <a:buAutoNum type="arabicPeriod"/>
            </a:pPr>
            <a:r>
              <a:rPr lang="en-US" sz="1800"/>
              <a:t>sample from p(Cloudy)=&lt;0.5,0.5&gt;; suppose T</a:t>
            </a:r>
            <a:endParaRPr/>
          </a:p>
          <a:p>
            <a:pPr indent="-457200" lvl="2" marL="1371600" rtl="0" algn="l">
              <a:lnSpc>
                <a:spcPct val="90000"/>
              </a:lnSpc>
              <a:spcBef>
                <a:spcPts val="500"/>
              </a:spcBef>
              <a:spcAft>
                <a:spcPts val="0"/>
              </a:spcAft>
              <a:buClr>
                <a:schemeClr val="dk1"/>
              </a:buClr>
              <a:buSzPts val="1800"/>
              <a:buFont typeface="Times New Roman"/>
              <a:buAutoNum type="arabicPeriod"/>
            </a:pPr>
            <a:r>
              <a:rPr lang="en-US" sz="1800"/>
              <a:t>sample from p(Sprinkler|Cloudy=T)=&lt;0.1,0.9&gt;, suppose F</a:t>
            </a:r>
            <a:endParaRPr/>
          </a:p>
          <a:p>
            <a:pPr indent="-457200" lvl="2" marL="1371600" rtl="0" algn="l">
              <a:lnSpc>
                <a:spcPct val="90000"/>
              </a:lnSpc>
              <a:spcBef>
                <a:spcPts val="500"/>
              </a:spcBef>
              <a:spcAft>
                <a:spcPts val="0"/>
              </a:spcAft>
              <a:buClr>
                <a:schemeClr val="dk1"/>
              </a:buClr>
              <a:buSzPts val="1800"/>
              <a:buFont typeface="Times New Roman"/>
              <a:buAutoNum type="arabicPeriod"/>
            </a:pPr>
            <a:r>
              <a:rPr lang="en-US" sz="1800"/>
              <a:t>sample from P(Rain|Cloudy=T)=&lt;0.8,0.2&gt;, suppose T</a:t>
            </a:r>
            <a:endParaRPr/>
          </a:p>
          <a:p>
            <a:pPr indent="-457200" lvl="2" marL="1371600" rtl="0" algn="l">
              <a:lnSpc>
                <a:spcPct val="90000"/>
              </a:lnSpc>
              <a:spcBef>
                <a:spcPts val="500"/>
              </a:spcBef>
              <a:spcAft>
                <a:spcPts val="0"/>
              </a:spcAft>
              <a:buClr>
                <a:schemeClr val="dk1"/>
              </a:buClr>
              <a:buSzPts val="1800"/>
              <a:buFont typeface="Times New Roman"/>
              <a:buAutoNum type="arabicPeriod"/>
            </a:pPr>
            <a:r>
              <a:rPr lang="en-US" sz="1800"/>
              <a:t>sample from P(WetGrass|Sprinkler=F,Rain=T)=&lt;0.9,0,1&gt;, suppose T</a:t>
            </a:r>
            <a:endParaRPr/>
          </a:p>
          <a:p>
            <a:pPr indent="-457200" lvl="2" marL="1371600" rtl="0" algn="l">
              <a:lnSpc>
                <a:spcPct val="90000"/>
              </a:lnSpc>
              <a:spcBef>
                <a:spcPts val="500"/>
              </a:spcBef>
              <a:spcAft>
                <a:spcPts val="0"/>
              </a:spcAft>
              <a:buClr>
                <a:schemeClr val="dk1"/>
              </a:buClr>
              <a:buSzPts val="1800"/>
              <a:buNone/>
            </a:pPr>
            <a:r>
              <a:rPr lang="en-US" sz="1800"/>
              <a:t>event: &lt;Cloudy,¬Sprinkler,Rain,WetGrass&gt;</a:t>
            </a:r>
            <a:endParaRPr/>
          </a:p>
          <a:p>
            <a:pPr indent="-609600" lvl="0" marL="609600" rtl="0" algn="l">
              <a:lnSpc>
                <a:spcPct val="90000"/>
              </a:lnSpc>
              <a:spcBef>
                <a:spcPts val="1000"/>
              </a:spcBef>
              <a:spcAft>
                <a:spcPts val="0"/>
              </a:spcAft>
              <a:buClr>
                <a:schemeClr val="dk1"/>
              </a:buClr>
              <a:buSzPts val="2400"/>
              <a:buChar char="•"/>
            </a:pPr>
            <a:r>
              <a:rPr lang="en-US" sz="2400"/>
              <a:t>repeat</a:t>
            </a:r>
            <a:endParaRPr sz="2400"/>
          </a:p>
          <a:p>
            <a:pPr indent="-609600" lvl="0" marL="609600" rtl="0" algn="l">
              <a:lnSpc>
                <a:spcPct val="90000"/>
              </a:lnSpc>
              <a:spcBef>
                <a:spcPts val="1000"/>
              </a:spcBef>
              <a:spcAft>
                <a:spcPts val="0"/>
              </a:spcAft>
              <a:buClr>
                <a:schemeClr val="dk1"/>
              </a:buClr>
              <a:buSzPts val="2400"/>
              <a:buChar char="•"/>
            </a:pPr>
            <a:r>
              <a:rPr lang="en-US" sz="2400"/>
              <a:t>in the limit, each event occurs with frequency proportional to its joint probability, P(Cl,Sp,Ra,Wg)= P(Cl)*P(Sp|Cl)*P(Ra|Cl)*P(Wg|Sp,Ra)</a:t>
            </a:r>
            <a:endParaRPr/>
          </a:p>
          <a:p>
            <a:pPr indent="-609600" lvl="0" marL="609600" rtl="0" algn="l">
              <a:lnSpc>
                <a:spcPct val="90000"/>
              </a:lnSpc>
              <a:spcBef>
                <a:spcPts val="1000"/>
              </a:spcBef>
              <a:spcAft>
                <a:spcPts val="0"/>
              </a:spcAft>
              <a:buClr>
                <a:schemeClr val="dk1"/>
              </a:buClr>
              <a:buSzPts val="2400"/>
              <a:buChar char="•"/>
            </a:pPr>
            <a:r>
              <a:rPr lang="en-US" sz="2400"/>
              <a:t>averaging: P(Ra,Cl) = Num(Ra=T&amp;Cl=T)/|Sample|</a:t>
            </a:r>
            <a:endParaRPr/>
          </a:p>
        </p:txBody>
      </p:sp>
      <p:sp>
        <p:nvSpPr>
          <p:cNvPr id="1055" name="Google Shape;1055;p9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Direct sampling</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9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Algorithm for sampling</a:t>
            </a:r>
            <a:endParaRPr/>
          </a:p>
        </p:txBody>
      </p:sp>
      <p:pic>
        <p:nvPicPr>
          <p:cNvPr id="1061" name="Google Shape;1061;p95"/>
          <p:cNvPicPr preferRelativeResize="0"/>
          <p:nvPr>
            <p:ph idx="1" type="body"/>
          </p:nvPr>
        </p:nvPicPr>
        <p:blipFill rotWithShape="1">
          <a:blip r:embed="rId3">
            <a:alphaModFix/>
          </a:blip>
          <a:srcRect b="0" l="0" r="0" t="0"/>
          <a:stretch/>
        </p:blipFill>
        <p:spPr>
          <a:xfrm>
            <a:off x="838200" y="2197768"/>
            <a:ext cx="10693220" cy="2668797"/>
          </a:xfrm>
          <a:prstGeom prst="rect">
            <a:avLst/>
          </a:prstGeom>
          <a:noFill/>
          <a:ln>
            <a:noFill/>
          </a:ln>
        </p:spPr>
      </p:pic>
      <p:sp>
        <p:nvSpPr>
          <p:cNvPr id="1062" name="Google Shape;1062;p9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063" name="Google Shape;1063;p9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064" name="Google Shape;1064;p9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9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Rejection sampling</a:t>
            </a:r>
            <a:endParaRPr/>
          </a:p>
        </p:txBody>
      </p:sp>
      <p:sp>
        <p:nvSpPr>
          <p:cNvPr id="1070" name="Google Shape;1070;p9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b="1" lang="en-US"/>
              <a:t>Rejection sampling </a:t>
            </a:r>
            <a:r>
              <a:rPr lang="en-US"/>
              <a:t>is a general method for producing samples from a hard-to-sample distribution given an easy-to-sample distribution.</a:t>
            </a:r>
            <a:endParaRPr/>
          </a:p>
          <a:p>
            <a:pPr indent="-228600" lvl="0" marL="228600" rtl="0" algn="l">
              <a:lnSpc>
                <a:spcPct val="90000"/>
              </a:lnSpc>
              <a:spcBef>
                <a:spcPts val="1000"/>
              </a:spcBef>
              <a:spcAft>
                <a:spcPts val="0"/>
              </a:spcAft>
              <a:buClr>
                <a:schemeClr val="dk1"/>
              </a:buClr>
              <a:buSzPct val="100000"/>
              <a:buChar char="•"/>
            </a:pPr>
            <a:r>
              <a:rPr lang="en-US"/>
              <a:t>it can be used to compute conditional probabilities—that is, to determine P(X | </a:t>
            </a:r>
            <a:r>
              <a:rPr b="1" lang="en-US"/>
              <a:t>e</a:t>
            </a:r>
            <a:r>
              <a:rPr lang="en-US"/>
              <a:t>).</a:t>
            </a:r>
            <a:endParaRPr/>
          </a:p>
          <a:p>
            <a:pPr indent="-228600" lvl="0" marL="228600" rtl="0" algn="l">
              <a:lnSpc>
                <a:spcPct val="90000"/>
              </a:lnSpc>
              <a:spcBef>
                <a:spcPts val="1000"/>
              </a:spcBef>
              <a:spcAft>
                <a:spcPts val="0"/>
              </a:spcAft>
              <a:buClr>
                <a:schemeClr val="dk1"/>
              </a:buClr>
              <a:buSzPct val="100000"/>
              <a:buChar char="•"/>
            </a:pPr>
            <a:r>
              <a:rPr lang="en-US"/>
              <a:t>To condition upon evidence variables </a:t>
            </a:r>
            <a:r>
              <a:rPr b="1" lang="en-US"/>
              <a:t>e</a:t>
            </a:r>
            <a:r>
              <a:rPr lang="en-US"/>
              <a:t>, average over samples that satisfy </a:t>
            </a:r>
            <a:r>
              <a:rPr b="1" lang="en-US"/>
              <a:t>e</a:t>
            </a:r>
            <a:endParaRPr/>
          </a:p>
          <a:p>
            <a:pPr indent="-228600" lvl="0" marL="228600" rtl="0" algn="l">
              <a:lnSpc>
                <a:spcPct val="90000"/>
              </a:lnSpc>
              <a:spcBef>
                <a:spcPts val="1000"/>
              </a:spcBef>
              <a:spcAft>
                <a:spcPts val="0"/>
              </a:spcAft>
              <a:buClr>
                <a:schemeClr val="dk1"/>
              </a:buClr>
              <a:buSzPct val="100000"/>
              <a:buChar char="•"/>
            </a:pPr>
            <a:r>
              <a:rPr lang="en-US"/>
              <a:t>P(j,m|¬e,¬b)</a:t>
            </a:r>
            <a:endParaRPr/>
          </a:p>
          <a:p>
            <a:pPr indent="-228600" lvl="2" marL="1143000" rtl="0" algn="l">
              <a:lnSpc>
                <a:spcPct val="90000"/>
              </a:lnSpc>
              <a:spcBef>
                <a:spcPts val="500"/>
              </a:spcBef>
              <a:spcAft>
                <a:spcPts val="0"/>
              </a:spcAft>
              <a:buClr>
                <a:schemeClr val="dk1"/>
              </a:buClr>
              <a:buSzPct val="100000"/>
              <a:buFont typeface="Courier New"/>
              <a:buNone/>
            </a:pPr>
            <a:r>
              <a:rPr lang="en-US" sz="1600">
                <a:latin typeface="Courier New"/>
                <a:ea typeface="Courier New"/>
                <a:cs typeface="Courier New"/>
                <a:sym typeface="Courier New"/>
              </a:rPr>
              <a:t>&lt;e,b,-a,-j,m&gt;</a:t>
            </a:r>
            <a:endParaRPr/>
          </a:p>
          <a:p>
            <a:pPr indent="-228600" lvl="2" marL="1143000" rtl="0" algn="l">
              <a:lnSpc>
                <a:spcPct val="90000"/>
              </a:lnSpc>
              <a:spcBef>
                <a:spcPts val="500"/>
              </a:spcBef>
              <a:spcAft>
                <a:spcPts val="0"/>
              </a:spcAft>
              <a:buClr>
                <a:schemeClr val="dk1"/>
              </a:buClr>
              <a:buSzPct val="100000"/>
              <a:buFont typeface="Courier New"/>
              <a:buNone/>
            </a:pPr>
            <a:r>
              <a:rPr lang="en-US" sz="1600">
                <a:latin typeface="Courier New"/>
                <a:ea typeface="Courier New"/>
                <a:cs typeface="Courier New"/>
                <a:sym typeface="Courier New"/>
              </a:rPr>
              <a:t>&lt;e,-b,a,-j,-m&gt;</a:t>
            </a:r>
            <a:endParaRPr/>
          </a:p>
          <a:p>
            <a:pPr indent="-228600" lvl="2" marL="1143000" rtl="0" algn="l">
              <a:lnSpc>
                <a:spcPct val="90000"/>
              </a:lnSpc>
              <a:spcBef>
                <a:spcPts val="500"/>
              </a:spcBef>
              <a:spcAft>
                <a:spcPts val="0"/>
              </a:spcAft>
              <a:buClr>
                <a:schemeClr val="dk1"/>
              </a:buClr>
              <a:buSzPct val="100000"/>
              <a:buFont typeface="Courier New"/>
              <a:buNone/>
            </a:pPr>
            <a:r>
              <a:rPr lang="en-US" sz="1600">
                <a:latin typeface="Courier New"/>
                <a:ea typeface="Courier New"/>
                <a:cs typeface="Courier New"/>
                <a:sym typeface="Courier New"/>
              </a:rPr>
              <a:t>&lt;-e,b,a,j,m&gt;</a:t>
            </a:r>
            <a:endParaRPr/>
          </a:p>
          <a:p>
            <a:pPr indent="-228600" lvl="2" marL="1143000" rtl="0" algn="l">
              <a:lnSpc>
                <a:spcPct val="90000"/>
              </a:lnSpc>
              <a:spcBef>
                <a:spcPts val="500"/>
              </a:spcBef>
              <a:spcAft>
                <a:spcPts val="0"/>
              </a:spcAft>
              <a:buClr>
                <a:schemeClr val="dk1"/>
              </a:buClr>
              <a:buSzPct val="100000"/>
              <a:buFont typeface="Courier New"/>
              <a:buNone/>
            </a:pPr>
            <a:r>
              <a:rPr b="1" lang="en-US" sz="1600">
                <a:latin typeface="Courier New"/>
                <a:ea typeface="Courier New"/>
                <a:cs typeface="Courier New"/>
                <a:sym typeface="Courier New"/>
              </a:rPr>
              <a:t>&lt;-e,-b,-a,-j,m&gt;</a:t>
            </a:r>
            <a:endParaRPr/>
          </a:p>
          <a:p>
            <a:pPr indent="-228600" lvl="2" marL="1143000" rtl="0" algn="l">
              <a:lnSpc>
                <a:spcPct val="90000"/>
              </a:lnSpc>
              <a:spcBef>
                <a:spcPts val="500"/>
              </a:spcBef>
              <a:spcAft>
                <a:spcPts val="0"/>
              </a:spcAft>
              <a:buClr>
                <a:schemeClr val="dk1"/>
              </a:buClr>
              <a:buSzPct val="100000"/>
              <a:buFont typeface="Courier New"/>
              <a:buNone/>
            </a:pPr>
            <a:r>
              <a:rPr b="1" lang="en-US" sz="1600">
                <a:latin typeface="Courier New"/>
                <a:ea typeface="Courier New"/>
                <a:cs typeface="Courier New"/>
                <a:sym typeface="Courier New"/>
              </a:rPr>
              <a:t>&lt;-e,-b,a,-j,-m&gt;</a:t>
            </a:r>
            <a:endParaRPr/>
          </a:p>
          <a:p>
            <a:pPr indent="-228600" lvl="2" marL="1143000" rtl="0" algn="l">
              <a:lnSpc>
                <a:spcPct val="90000"/>
              </a:lnSpc>
              <a:spcBef>
                <a:spcPts val="500"/>
              </a:spcBef>
              <a:spcAft>
                <a:spcPts val="0"/>
              </a:spcAft>
              <a:buClr>
                <a:schemeClr val="dk1"/>
              </a:buClr>
              <a:buSzPct val="100000"/>
              <a:buFont typeface="Courier New"/>
              <a:buNone/>
            </a:pPr>
            <a:r>
              <a:rPr lang="en-US" sz="1600">
                <a:latin typeface="Courier New"/>
                <a:ea typeface="Courier New"/>
                <a:cs typeface="Courier New"/>
                <a:sym typeface="Courier New"/>
              </a:rPr>
              <a:t>&lt;e,b,a,j,m&gt;</a:t>
            </a:r>
            <a:endParaRPr/>
          </a:p>
          <a:p>
            <a:pPr indent="-228600" lvl="2" marL="1143000" rtl="0" algn="l">
              <a:lnSpc>
                <a:spcPct val="90000"/>
              </a:lnSpc>
              <a:spcBef>
                <a:spcPts val="500"/>
              </a:spcBef>
              <a:spcAft>
                <a:spcPts val="0"/>
              </a:spcAft>
              <a:buClr>
                <a:schemeClr val="dk1"/>
              </a:buClr>
              <a:buSzPct val="100000"/>
              <a:buFont typeface="Courier New"/>
              <a:buNone/>
            </a:pPr>
            <a:r>
              <a:rPr b="1" lang="en-US" sz="1600">
                <a:latin typeface="Courier New"/>
                <a:ea typeface="Courier New"/>
                <a:cs typeface="Courier New"/>
                <a:sym typeface="Courier New"/>
              </a:rPr>
              <a:t>&lt;-e,-b,a,j,-m&gt;</a:t>
            </a:r>
            <a:endParaRPr/>
          </a:p>
          <a:p>
            <a:pPr indent="-228600" lvl="2" marL="1143000" rtl="0" algn="l">
              <a:lnSpc>
                <a:spcPct val="90000"/>
              </a:lnSpc>
              <a:spcBef>
                <a:spcPts val="500"/>
              </a:spcBef>
              <a:spcAft>
                <a:spcPts val="0"/>
              </a:spcAft>
              <a:buClr>
                <a:schemeClr val="dk1"/>
              </a:buClr>
              <a:buSzPct val="100000"/>
              <a:buFont typeface="Courier New"/>
              <a:buNone/>
            </a:pPr>
            <a:r>
              <a:rPr lang="en-US" sz="1600">
                <a:latin typeface="Courier New"/>
                <a:ea typeface="Courier New"/>
                <a:cs typeface="Courier New"/>
                <a:sym typeface="Courier New"/>
              </a:rPr>
              <a:t>&lt;e,-b,a,j,m&gt;</a:t>
            </a:r>
            <a:endParaRPr/>
          </a:p>
          <a:p>
            <a:pPr indent="-228600" lvl="2" marL="1143000" rtl="0" algn="l">
              <a:lnSpc>
                <a:spcPct val="90000"/>
              </a:lnSpc>
              <a:spcBef>
                <a:spcPts val="500"/>
              </a:spcBef>
              <a:spcAft>
                <a:spcPts val="0"/>
              </a:spcAft>
              <a:buClr>
                <a:schemeClr val="dk1"/>
              </a:buClr>
              <a:buSzPct val="100000"/>
              <a:buFont typeface="Courier New"/>
              <a:buNone/>
            </a:pPr>
            <a:r>
              <a:rPr lang="en-US" sz="1600">
                <a:latin typeface="Courier New"/>
                <a:ea typeface="Courier New"/>
                <a:cs typeface="Courier New"/>
                <a:sym typeface="Courier New"/>
              </a:rPr>
              <a:t>...</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9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t/>
            </a:r>
            <a:endParaRPr/>
          </a:p>
        </p:txBody>
      </p:sp>
      <p:sp>
        <p:nvSpPr>
          <p:cNvPr id="1076" name="Google Shape;1076;p9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First, it generates samples from the prior distribution specified by the network. Then, it rejects all those that do not match the evidence. </a:t>
            </a:r>
            <a:endParaRPr/>
          </a:p>
          <a:p>
            <a:pPr indent="-228600" lvl="0" marL="228600" rtl="0" algn="l">
              <a:lnSpc>
                <a:spcPct val="90000"/>
              </a:lnSpc>
              <a:spcBef>
                <a:spcPts val="1000"/>
              </a:spcBef>
              <a:spcAft>
                <a:spcPts val="0"/>
              </a:spcAft>
              <a:buClr>
                <a:schemeClr val="dk1"/>
              </a:buClr>
              <a:buSzPts val="2800"/>
              <a:buChar char="•"/>
            </a:pPr>
            <a:r>
              <a:rPr lang="en-US"/>
              <a:t>Finally, the estimate</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N</a:t>
            </a:r>
            <a:r>
              <a:rPr baseline="-25000" lang="en-US"/>
              <a:t>PS</a:t>
            </a:r>
            <a:r>
              <a:rPr lang="en-US"/>
              <a:t> (x</a:t>
            </a:r>
            <a:r>
              <a:rPr baseline="-25000" lang="en-US"/>
              <a:t>1</a:t>
            </a:r>
            <a:r>
              <a:rPr lang="en-US"/>
              <a:t>, . . . , x</a:t>
            </a:r>
            <a:r>
              <a:rPr baseline="-25000" lang="en-US"/>
              <a:t>n</a:t>
            </a:r>
            <a:r>
              <a:rPr lang="en-US"/>
              <a:t>) be the number of times the specific event x</a:t>
            </a:r>
            <a:r>
              <a:rPr baseline="-25000" lang="en-US"/>
              <a:t>1</a:t>
            </a:r>
            <a:r>
              <a:rPr lang="en-US"/>
              <a:t>, . . . , x</a:t>
            </a:r>
            <a:r>
              <a:rPr baseline="-25000" lang="en-US"/>
              <a:t>n</a:t>
            </a:r>
            <a:r>
              <a:rPr lang="en-US"/>
              <a:t> occurs in the set of samples.</a:t>
            </a:r>
            <a:endParaRPr/>
          </a:p>
          <a:p>
            <a:pPr indent="-228600" lvl="0" marL="228600" rtl="0" algn="l">
              <a:lnSpc>
                <a:spcPct val="90000"/>
              </a:lnSpc>
              <a:spcBef>
                <a:spcPts val="1000"/>
              </a:spcBef>
              <a:spcAft>
                <a:spcPts val="0"/>
              </a:spcAft>
              <a:buClr>
                <a:schemeClr val="dk1"/>
              </a:buClr>
              <a:buSzPts val="2800"/>
              <a:buChar char="•"/>
            </a:pPr>
            <a:r>
              <a:rPr lang="en-US"/>
              <a:t>That is, rejection sampling produces a consistent estimate of the true probability.</a:t>
            </a:r>
            <a:endParaRPr/>
          </a:p>
        </p:txBody>
      </p:sp>
      <p:sp>
        <p:nvSpPr>
          <p:cNvPr id="1077" name="Google Shape;1077;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078" name="Google Shape;1078;p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079" name="Google Shape;1079;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080" name="Google Shape;1080;p97"/>
          <p:cNvPicPr preferRelativeResize="0"/>
          <p:nvPr/>
        </p:nvPicPr>
        <p:blipFill rotWithShape="1">
          <a:blip r:embed="rId3">
            <a:alphaModFix/>
          </a:blip>
          <a:srcRect b="0" l="0" r="0" t="0"/>
          <a:stretch/>
        </p:blipFill>
        <p:spPr>
          <a:xfrm>
            <a:off x="3399514" y="3208421"/>
            <a:ext cx="3337669" cy="639929"/>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4" name="Shape 1084"/>
        <p:cNvGrpSpPr/>
        <p:nvPr/>
      </p:nvGrpSpPr>
      <p:grpSpPr>
        <a:xfrm>
          <a:off x="0" y="0"/>
          <a:ext cx="0" cy="0"/>
          <a:chOff x="0" y="0"/>
          <a:chExt cx="0" cy="0"/>
        </a:xfrm>
      </p:grpSpPr>
      <p:sp>
        <p:nvSpPr>
          <p:cNvPr id="1085" name="Google Shape;1085;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Algorithm for Rejection sampling</a:t>
            </a:r>
            <a:endParaRPr/>
          </a:p>
        </p:txBody>
      </p:sp>
      <p:pic>
        <p:nvPicPr>
          <p:cNvPr id="1086" name="Google Shape;1086;p98"/>
          <p:cNvPicPr preferRelativeResize="0"/>
          <p:nvPr>
            <p:ph idx="1" type="body"/>
          </p:nvPr>
        </p:nvPicPr>
        <p:blipFill rotWithShape="1">
          <a:blip r:embed="rId3">
            <a:alphaModFix/>
          </a:blip>
          <a:srcRect b="0" l="0" r="0" t="0"/>
          <a:stretch/>
        </p:blipFill>
        <p:spPr>
          <a:xfrm>
            <a:off x="1795769" y="1883193"/>
            <a:ext cx="8600462" cy="3448843"/>
          </a:xfrm>
          <a:prstGeom prst="rect">
            <a:avLst/>
          </a:prstGeom>
          <a:noFill/>
          <a:ln>
            <a:noFill/>
          </a:ln>
        </p:spPr>
      </p:pic>
      <p:sp>
        <p:nvSpPr>
          <p:cNvPr id="1087" name="Google Shape;1087;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9/6/2022</a:t>
            </a:r>
            <a:endParaRPr/>
          </a:p>
        </p:txBody>
      </p:sp>
      <p:sp>
        <p:nvSpPr>
          <p:cNvPr id="1088" name="Google Shape;1088;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AIES</a:t>
            </a:r>
            <a:endParaRPr/>
          </a:p>
        </p:txBody>
      </p:sp>
      <p:sp>
        <p:nvSpPr>
          <p:cNvPr id="1089" name="Google Shape;1089;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9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t>Likelihood weighting</a:t>
            </a:r>
            <a:endParaRPr/>
          </a:p>
        </p:txBody>
      </p:sp>
      <p:sp>
        <p:nvSpPr>
          <p:cNvPr id="1095" name="Google Shape;1095;p99"/>
          <p:cNvSpPr txBox="1"/>
          <p:nvPr>
            <p:ph idx="1" type="body"/>
          </p:nvPr>
        </p:nvSpPr>
        <p:spPr>
          <a:xfrm>
            <a:off x="838199" y="1600200"/>
            <a:ext cx="10856495" cy="4800600"/>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b="1" lang="en-US" sz="2400"/>
              <a:t>Likelihood weighting </a:t>
            </a:r>
            <a:r>
              <a:rPr lang="en-US" sz="2400"/>
              <a:t>avoids the inefficiency of rejection sampling by generating only events that are consistent with the evidence </a:t>
            </a:r>
            <a:r>
              <a:rPr b="1" lang="en-US" sz="2400"/>
              <a:t>e</a:t>
            </a:r>
            <a:r>
              <a:rPr lang="en-US" sz="2400"/>
              <a:t>.</a:t>
            </a:r>
            <a:endParaRPr/>
          </a:p>
          <a:p>
            <a:pPr indent="-228600" lvl="0" marL="228600" rtl="0" algn="l">
              <a:lnSpc>
                <a:spcPct val="90000"/>
              </a:lnSpc>
              <a:spcBef>
                <a:spcPts val="1000"/>
              </a:spcBef>
              <a:spcAft>
                <a:spcPts val="0"/>
              </a:spcAft>
              <a:buClr>
                <a:schemeClr val="dk1"/>
              </a:buClr>
              <a:buSzPct val="100000"/>
              <a:buChar char="•"/>
            </a:pPr>
            <a:r>
              <a:rPr lang="en-US" sz="2400"/>
              <a:t>It is a particular instance of the general statistical technique of </a:t>
            </a:r>
            <a:r>
              <a:rPr b="1" lang="en-US" sz="2400"/>
              <a:t>importance sampling</a:t>
            </a:r>
            <a:r>
              <a:rPr lang="en-US" sz="2400"/>
              <a:t>, tailored for inference in Bayesian networks.</a:t>
            </a:r>
            <a:endParaRPr sz="2400"/>
          </a:p>
          <a:p>
            <a:pPr indent="-228600" lvl="0" marL="228600" rtl="0" algn="l">
              <a:lnSpc>
                <a:spcPct val="90000"/>
              </a:lnSpc>
              <a:spcBef>
                <a:spcPts val="1000"/>
              </a:spcBef>
              <a:spcAft>
                <a:spcPts val="0"/>
              </a:spcAft>
              <a:buClr>
                <a:schemeClr val="dk1"/>
              </a:buClr>
              <a:buSzPct val="100000"/>
              <a:buChar char="•"/>
            </a:pPr>
            <a:r>
              <a:rPr lang="en-US" sz="2400"/>
              <a:t>LIKELIHOOD-WEIGHTING fixes the values for the evidence variables </a:t>
            </a:r>
            <a:r>
              <a:rPr b="1" lang="en-US" sz="2400"/>
              <a:t>E </a:t>
            </a:r>
            <a:r>
              <a:rPr lang="en-US" sz="2400"/>
              <a:t>and samples only the nonevidence variables. This guarantees that each event generated is consistent with the evidence.</a:t>
            </a:r>
            <a:endParaRPr/>
          </a:p>
          <a:p>
            <a:pPr indent="-228600" lvl="0" marL="228600" rtl="0" algn="l">
              <a:lnSpc>
                <a:spcPct val="90000"/>
              </a:lnSpc>
              <a:spcBef>
                <a:spcPts val="1000"/>
              </a:spcBef>
              <a:spcAft>
                <a:spcPts val="0"/>
              </a:spcAft>
              <a:buClr>
                <a:schemeClr val="dk1"/>
              </a:buClr>
              <a:buSzPct val="100000"/>
              <a:buChar char="•"/>
            </a:pPr>
            <a:r>
              <a:rPr lang="en-US" sz="2400"/>
              <a:t>P(j|e) – earthquakes only occur 0.2% of the time, so can only use ~2/1000 samples to determine frequency of JohnCalls</a:t>
            </a:r>
            <a:endParaRPr sz="2400"/>
          </a:p>
          <a:p>
            <a:pPr indent="-228600" lvl="0" marL="228600" rtl="0" algn="l">
              <a:lnSpc>
                <a:spcPct val="90000"/>
              </a:lnSpc>
              <a:spcBef>
                <a:spcPts val="1000"/>
              </a:spcBef>
              <a:spcAft>
                <a:spcPts val="0"/>
              </a:spcAft>
              <a:buClr>
                <a:schemeClr val="dk1"/>
              </a:buClr>
              <a:buSzPct val="100000"/>
              <a:buChar char="•"/>
            </a:pPr>
            <a:r>
              <a:rPr lang="en-US" sz="2400"/>
              <a:t>During sample generation, when reach an evidence variable e</a:t>
            </a:r>
            <a:r>
              <a:rPr baseline="-25000" lang="en-US" sz="2400"/>
              <a:t>i</a:t>
            </a:r>
            <a:r>
              <a:rPr lang="en-US" sz="2400"/>
              <a:t>, force it to be known value accumulate weight w=</a:t>
            </a:r>
            <a:r>
              <a:rPr lang="en-US" sz="2400">
                <a:latin typeface="Noto Sans Symbols"/>
                <a:ea typeface="Noto Sans Symbols"/>
                <a:cs typeface="Noto Sans Symbols"/>
                <a:sym typeface="Noto Sans Symbols"/>
              </a:rPr>
              <a:t>Π</a:t>
            </a:r>
            <a:r>
              <a:rPr lang="en-US" sz="2400"/>
              <a:t> p(e</a:t>
            </a:r>
            <a:r>
              <a:rPr baseline="-25000" lang="en-US" sz="2400"/>
              <a:t>i</a:t>
            </a:r>
            <a:r>
              <a:rPr lang="en-US" sz="2400"/>
              <a:t>|parents(e</a:t>
            </a:r>
            <a:r>
              <a:rPr baseline="-25000" lang="en-US" sz="2400"/>
              <a:t>i</a:t>
            </a:r>
            <a:r>
              <a:rPr lang="en-US" sz="2400"/>
              <a:t>)) now every sample is useful (“consistent”)</a:t>
            </a:r>
            <a:endParaRPr/>
          </a:p>
          <a:p>
            <a:pPr indent="-228600" lvl="0" marL="228600" rtl="0" algn="l">
              <a:lnSpc>
                <a:spcPct val="90000"/>
              </a:lnSpc>
              <a:spcBef>
                <a:spcPts val="1000"/>
              </a:spcBef>
              <a:spcAft>
                <a:spcPts val="0"/>
              </a:spcAft>
              <a:buClr>
                <a:schemeClr val="dk1"/>
              </a:buClr>
              <a:buSzPct val="100000"/>
              <a:buChar char="•"/>
            </a:pPr>
            <a:r>
              <a:rPr lang="en-US" sz="2400"/>
              <a:t>when calculating averages over samples </a:t>
            </a:r>
            <a:r>
              <a:rPr b="1" lang="en-US" sz="2400"/>
              <a:t>x</a:t>
            </a:r>
            <a:r>
              <a:rPr lang="en-US" sz="2400"/>
              <a:t>, weight them: P(j|e) = </a:t>
            </a:r>
            <a:r>
              <a:rPr lang="en-US" sz="2400">
                <a:latin typeface="Noto Sans Symbols"/>
                <a:ea typeface="Noto Sans Symbols"/>
                <a:cs typeface="Noto Sans Symbols"/>
                <a:sym typeface="Noto Sans Symbols"/>
              </a:rPr>
              <a:t>αΣ</a:t>
            </a:r>
            <a:r>
              <a:rPr baseline="-25000" lang="en-US" sz="2400"/>
              <a:t>consistent</a:t>
            </a:r>
            <a:r>
              <a:rPr lang="en-US" sz="2400"/>
              <a:t> w(</a:t>
            </a:r>
            <a:r>
              <a:rPr b="1" lang="en-US" sz="2400"/>
              <a:t>x</a:t>
            </a:r>
            <a:r>
              <a:rPr lang="en-US" sz="2400"/>
              <a:t>)=&lt;</a:t>
            </a:r>
            <a:r>
              <a:rPr lang="en-US" sz="2400">
                <a:latin typeface="Noto Sans Symbols"/>
                <a:ea typeface="Noto Sans Symbols"/>
                <a:cs typeface="Noto Sans Symbols"/>
                <a:sym typeface="Noto Sans Symbols"/>
              </a:rPr>
              <a:t>Σ</a:t>
            </a:r>
            <a:r>
              <a:rPr baseline="-25000" lang="en-US" sz="2400"/>
              <a:t>J=T</a:t>
            </a:r>
            <a:r>
              <a:rPr lang="en-US" sz="2400"/>
              <a:t> w(</a:t>
            </a:r>
            <a:r>
              <a:rPr b="1" lang="en-US" sz="2400"/>
              <a:t>x</a:t>
            </a:r>
            <a:r>
              <a:rPr lang="en-US" sz="2400"/>
              <a:t>), </a:t>
            </a:r>
            <a:r>
              <a:rPr lang="en-US" sz="2400">
                <a:latin typeface="Noto Sans Symbols"/>
                <a:ea typeface="Noto Sans Symbols"/>
                <a:cs typeface="Noto Sans Symbols"/>
                <a:sym typeface="Noto Sans Symbols"/>
              </a:rPr>
              <a:t>Σ</a:t>
            </a:r>
            <a:r>
              <a:rPr baseline="-25000" lang="en-US" sz="2400"/>
              <a:t>J=F</a:t>
            </a:r>
            <a:r>
              <a:rPr lang="en-US" sz="2400"/>
              <a:t> w(</a:t>
            </a:r>
            <a:r>
              <a:rPr b="1" lang="en-US" sz="2400"/>
              <a:t>x</a:t>
            </a:r>
            <a:r>
              <a:rPr lang="en-US" sz="2400"/>
              <a:t>)&gt;</a:t>
            </a:r>
            <a:endParaRPr/>
          </a:p>
          <a:p>
            <a:pPr indent="-87629" lvl="0" marL="228600" rtl="0" algn="l">
              <a:lnSpc>
                <a:spcPct val="90000"/>
              </a:lnSpc>
              <a:spcBef>
                <a:spcPts val="1000"/>
              </a:spcBef>
              <a:spcAft>
                <a:spcPts val="0"/>
              </a:spcAft>
              <a:buClr>
                <a:schemeClr val="dk1"/>
              </a:buClr>
              <a:buSzPct val="100000"/>
              <a:buNone/>
            </a:pPr>
            <a:r>
              <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2022-08-25T11:46:56Z</dcterms:created>
  <dc:creator>Microsoft account</dc:creator>
</cp:coreProperties>
</file>