
<file path=[Content_Types].xml><?xml version="1.0" encoding="utf-8"?>
<Types xmlns="http://schemas.openxmlformats.org/package/2006/content-types">
  <Default ContentType="application/vnd.openxmlformats-officedocument.vmlDrawing" Extension="vml"/>
  <Default ContentType="application/x-fontdata" Extension="fntdata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oleObject" PartName="/ppt/embeddings/oleObject9.bin"/>
  <Override ContentType="application/vnd.openxmlformats-officedocument.oleObject" PartName="/ppt/embeddings/oleObject3.bin"/>
  <Override ContentType="application/vnd.openxmlformats-officedocument.oleObject" PartName="/ppt/embeddings/oleObject6.bin"/>
  <Override ContentType="application/vnd.openxmlformats-officedocument.oleObject" PartName="/ppt/embeddings/oleObject5.bin"/>
  <Override ContentType="application/vnd.openxmlformats-officedocument.oleObject" PartName="/ppt/embeddings/oleObject4.bin"/>
  <Override ContentType="application/vnd.openxmlformats-officedocument.oleObject" PartName="/ppt/embeddings/oleObject7.bin"/>
  <Override ContentType="application/vnd.openxmlformats-officedocument.oleObject" PartName="/ppt/embeddings/oleObject2.bin"/>
  <Override ContentType="application/vnd.openxmlformats-officedocument.oleObject" PartName="/ppt/embeddings/oleObject10.bin"/>
  <Override ContentType="application/vnd.openxmlformats-officedocument.oleObject" PartName="/ppt/embeddings/oleObject1.bin"/>
  <Override ContentType="application/vnd.openxmlformats-officedocument.oleObject" PartName="/ppt/embeddings/oleObject8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</p:sldIdLst>
  <p:sldSz cy="6858000" cx="9144000"/>
  <p:notesSz cx="6954825" cy="9309100"/>
  <p:embeddedFontLst>
    <p:embeddedFont>
      <p:font typeface="Tahoma"/>
      <p:regular r:id="rId73"/>
      <p:bold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75" roundtripDataSignature="AMtx7miW3ghDiE1JjM+8FWzlodm5kZCu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6DC0FFA-CF1A-4552-91AD-4CB4D6E1D131}">
  <a:tblStyle styleId="{96DC0FFA-CF1A-4552-91AD-4CB4D6E1D13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Tahoma-regular.fntdata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customschemas.google.com/relationships/presentationmetadata" Target="metadata"/><Relationship Id="rId30" Type="http://schemas.openxmlformats.org/officeDocument/2006/relationships/slide" Target="slides/slide24.xml"/><Relationship Id="rId74" Type="http://schemas.openxmlformats.org/officeDocument/2006/relationships/font" Target="fonts/Tahoma-bold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18.png"/><Relationship Id="rId3" Type="http://schemas.openxmlformats.org/officeDocument/2006/relationships/image" Target="../media/image22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6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41762" y="0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2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2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2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3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4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4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4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4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4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4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4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4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4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4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"/>
              <a:buNone/>
            </a:pPr>
            <a:fld id="{00000000-1234-1234-1234-123412341234}" type="slidenum">
              <a:rPr b="0" i="0" lang="en-US" sz="24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111" name="Google Shape;111;p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5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p5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5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5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5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5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5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593" name="Google Shape;593;p5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4" name="Google Shape;594;p5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56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01" name="Google Shape;601;p5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2" name="Google Shape;602;p5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7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10" name="Google Shape;610;p5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1" name="Google Shape;611;p5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8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22" name="Google Shape;622;p5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3" name="Google Shape;623;p5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5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60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60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61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45" name="Google Shape;645;p61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6" name="Google Shape;646;p61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62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54" name="Google Shape;654;p62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5" name="Google Shape;655;p62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3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63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64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68" name="Google Shape;668;p64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9" name="Google Shape;669;p64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65:notes"/>
          <p:cNvSpPr txBox="1"/>
          <p:nvPr/>
        </p:nvSpPr>
        <p:spPr>
          <a:xfrm>
            <a:off x="3941762" y="8843962"/>
            <a:ext cx="3013075" cy="465137"/>
          </a:xfrm>
          <a:prstGeom prst="rect">
            <a:avLst/>
          </a:prstGeom>
          <a:noFill/>
          <a:ln>
            <a:noFill/>
          </a:ln>
        </p:spPr>
        <p:txBody>
          <a:bodyPr anchorCtr="0" anchor="b" bIns="46450" lIns="92925" spcFirstLastPara="1" rIns="92925" wrap="square" tIns="464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ahoma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76" name="Google Shape;676;p65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7" name="Google Shape;677;p65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  <a:noFill/>
          <a:ln>
            <a:noFill/>
          </a:ln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6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66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 txBox="1"/>
          <p:nvPr>
            <p:ph idx="1" type="body"/>
          </p:nvPr>
        </p:nvSpPr>
        <p:spPr>
          <a:xfrm>
            <a:off x="927100" y="4421187"/>
            <a:ext cx="5100637" cy="4189412"/>
          </a:xfrm>
          <a:prstGeom prst="rect">
            <a:avLst/>
          </a:prstGeom>
        </p:spPr>
        <p:txBody>
          <a:bodyPr anchorCtr="0" anchor="t" bIns="46450" lIns="92925" spcFirstLastPara="1" rIns="92925" wrap="square" tIns="464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150937" y="698500"/>
            <a:ext cx="4652962" cy="34909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8" name="Google Shape;18;p6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7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7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77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7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7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7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8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5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8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78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8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78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9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9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9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9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0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0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0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1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1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1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72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72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2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3"/>
          <p:cNvSpPr txBox="1"/>
          <p:nvPr>
            <p:ph idx="1" type="body"/>
          </p:nvPr>
        </p:nvSpPr>
        <p:spPr>
          <a:xfrm rot="5400000">
            <a:off x="2396332" y="57943"/>
            <a:ext cx="4351337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3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3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3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4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74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2" name="Google Shape;52;p74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4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4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5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8" name="Google Shape;58;p75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9" name="Google Shape;59;p75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5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5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7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5" name="Google Shape;65;p7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7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67" name="Google Shape;67;p7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76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6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6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67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67"/>
          <p:cNvSpPr txBox="1"/>
          <p:nvPr>
            <p:ph idx="10" type="dt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3" name="Google Shape;13;p67"/>
          <p:cNvSpPr txBox="1"/>
          <p:nvPr>
            <p:ph idx="11" type="ftr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4" name="Google Shape;14;p67"/>
          <p:cNvSpPr txBox="1"/>
          <p:nvPr>
            <p:ph idx="12" type="sldNum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  <a:defRPr b="0" i="0" sz="900" u="none" cap="none" strike="noStrik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2.vml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2.bin"/><Relationship Id="rId6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en.wikipedia.org/wiki/Problem-solving" TargetMode="External"/><Relationship Id="rId4" Type="http://schemas.openxmlformats.org/officeDocument/2006/relationships/hyperlink" Target="https://en.wikipedia.org/wiki/Algorithmic_paradigm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12.png"/><Relationship Id="rId7" Type="http://schemas.openxmlformats.org/officeDocument/2006/relationships/image" Target="../media/image8.png"/><Relationship Id="rId8" Type="http://schemas.openxmlformats.org/officeDocument/2006/relationships/image" Target="../media/image1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3.bin"/><Relationship Id="rId5" Type="http://schemas.openxmlformats.org/officeDocument/2006/relationships/oleObject" Target="../embeddings/oleObject3.bin"/><Relationship Id="rId6" Type="http://schemas.openxmlformats.org/officeDocument/2006/relationships/image" Target="../media/image22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vmlDrawing" Target="../drawings/vmlDrawing4.vml"/><Relationship Id="rId4" Type="http://schemas.openxmlformats.org/officeDocument/2006/relationships/oleObject" Target="../embeddings/oleObject4.bin"/><Relationship Id="rId11" Type="http://schemas.openxmlformats.org/officeDocument/2006/relationships/oleObject" Target="../embeddings/oleObject6.bin"/><Relationship Id="rId10" Type="http://schemas.openxmlformats.org/officeDocument/2006/relationships/oleObject" Target="../embeddings/oleObject6.bin"/><Relationship Id="rId12" Type="http://schemas.openxmlformats.org/officeDocument/2006/relationships/image" Target="../media/image22.png"/><Relationship Id="rId9" Type="http://schemas.openxmlformats.org/officeDocument/2006/relationships/image" Target="../media/image18.png"/><Relationship Id="rId5" Type="http://schemas.openxmlformats.org/officeDocument/2006/relationships/oleObject" Target="../embeddings/oleObject4.bin"/><Relationship Id="rId6" Type="http://schemas.openxmlformats.org/officeDocument/2006/relationships/image" Target="../media/image19.png"/><Relationship Id="rId7" Type="http://schemas.openxmlformats.org/officeDocument/2006/relationships/oleObject" Target="../embeddings/oleObject5.bin"/><Relationship Id="rId8" Type="http://schemas.openxmlformats.org/officeDocument/2006/relationships/oleObject" Target="../embeddings/oleObject5.bin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vmlDrawing" Target="../drawings/vmlDrawing5.vml"/><Relationship Id="rId4" Type="http://schemas.openxmlformats.org/officeDocument/2006/relationships/oleObject" Target="../embeddings/oleObject7.bin"/><Relationship Id="rId9" Type="http://schemas.openxmlformats.org/officeDocument/2006/relationships/image" Target="../media/image16.png"/><Relationship Id="rId5" Type="http://schemas.openxmlformats.org/officeDocument/2006/relationships/oleObject" Target="../embeddings/oleObject7.bin"/><Relationship Id="rId6" Type="http://schemas.openxmlformats.org/officeDocument/2006/relationships/image" Target="../media/image14.png"/><Relationship Id="rId7" Type="http://schemas.openxmlformats.org/officeDocument/2006/relationships/oleObject" Target="../embeddings/oleObject8.bin"/><Relationship Id="rId8" Type="http://schemas.openxmlformats.org/officeDocument/2006/relationships/oleObject" Target="../embeddings/oleObject8.bin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vmlDrawing" Target="../drawings/vmlDrawing6.vml"/><Relationship Id="rId4" Type="http://schemas.openxmlformats.org/officeDocument/2006/relationships/oleObject" Target="../embeddings/oleObject9.bin"/><Relationship Id="rId5" Type="http://schemas.openxmlformats.org/officeDocument/2006/relationships/oleObject" Target="../embeddings/oleObject9.bin"/><Relationship Id="rId6" Type="http://schemas.openxmlformats.org/officeDocument/2006/relationships/image" Target="../media/image2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vmlDrawing" Target="../drawings/vmlDrawing7.vml"/><Relationship Id="rId4" Type="http://schemas.openxmlformats.org/officeDocument/2006/relationships/oleObject" Target="../embeddings/oleObject10.bin"/><Relationship Id="rId5" Type="http://schemas.openxmlformats.org/officeDocument/2006/relationships/oleObject" Target="../embeddings/oleObject10.bin"/><Relationship Id="rId6" Type="http://schemas.openxmlformats.org/officeDocument/2006/relationships/image" Target="../media/image22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838200" y="381000"/>
            <a:ext cx="76200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b="0" i="0" lang="en-US" sz="45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429000" y="1447800"/>
            <a:ext cx="4876800" cy="5114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Principle of optimality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0/1 Knapsack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Largest Common Subsequence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Travelling Salesperson Problem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Multistage Graph problem (using Forward computation)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	          (Ref. Horowithz Sahni and Parag Dave 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"/>
          <p:cNvSpPr txBox="1"/>
          <p:nvPr>
            <p:ph type="title"/>
          </p:nvPr>
        </p:nvSpPr>
        <p:spPr>
          <a:xfrm>
            <a:off x="762000" y="-152400"/>
            <a:ext cx="8153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 Using Dynamic Programming</a:t>
            </a:r>
            <a:endParaRPr/>
          </a:p>
        </p:txBody>
      </p:sp>
      <p:graphicFrame>
        <p:nvGraphicFramePr>
          <p:cNvPr id="151" name="Google Shape;151;p10"/>
          <p:cNvGraphicFramePr/>
          <p:nvPr/>
        </p:nvGraphicFramePr>
        <p:xfrm>
          <a:off x="0" y="1752600"/>
          <a:ext cx="9144000" cy="4648200"/>
        </p:xfrm>
        <a:graphic>
          <a:graphicData uri="http://schemas.openxmlformats.org/presentationml/2006/ole">
            <mc:AlternateContent>
              <mc:Choice Requires="v">
                <p:oleObj r:id="rId4" imgH="4648200" imgW="9144000" spid="_x0000_s1">
                  <p:embed/>
                </p:oleObj>
              </mc:Choice>
              <mc:Fallback>
                <p:oleObj r:id="rId5" imgH="4648200" imgW="9144000">
                  <p:embed/>
                  <p:pic>
                    <p:nvPicPr>
                      <p:cNvPr id="151" name="Google Shape;151;p10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1752600"/>
                        <a:ext cx="914400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57" name="Google Shape;157;p11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difference between this problem and the fractional knapsack one is that you CANNOT take a fraction of an item.</a:t>
            </a:r>
            <a:endParaRPr/>
          </a:p>
          <a:p>
            <a:pPr indent="-3810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either take it or not.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Hence the name Knapsack 0-1 problem.</a:t>
            </a:r>
            <a:endParaRPr/>
          </a:p>
        </p:txBody>
      </p:sp>
      <p:pic>
        <p:nvPicPr>
          <p:cNvPr descr="knapsack_problem.png" id="158" name="Google Shape;15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86575" y="2920100"/>
            <a:ext cx="2671500" cy="26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/>
          <p:nvPr>
            <p:ph type="title"/>
          </p:nvPr>
        </p:nvSpPr>
        <p:spPr>
          <a:xfrm>
            <a:off x="990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64" name="Google Shape;164;p12"/>
          <p:cNvSpPr txBox="1"/>
          <p:nvPr>
            <p:ph idx="1" type="body"/>
          </p:nvPr>
        </p:nvSpPr>
        <p:spPr>
          <a:xfrm>
            <a:off x="838200" y="1295400"/>
            <a:ext cx="8305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we did before we are going to solve the problem in terms of sub-problems.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let’s try to do that…</a:t>
            </a:r>
            <a:endParaRPr/>
          </a:p>
          <a:p>
            <a:pPr indent="-571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first attempt might be to characterize a sub-problem as follows: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S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 the optimal subset of elements from {I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 </a:t>
            </a:r>
            <a:endParaRPr/>
          </a:p>
          <a:p>
            <a:pPr indent="-171450" lvl="2" marL="8572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we find is that the optimal subset from the elements {I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k+1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may not correspond to the optimal subset of elements from {I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…,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in any regular pattern.</a:t>
            </a:r>
            <a:endParaRPr/>
          </a:p>
          <a:p>
            <a:pPr indent="-76200" lvl="2" marL="8572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Basically, the solution to the optimization problem for S</a:t>
            </a:r>
            <a:r>
              <a:rPr b="0" baseline="-2500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k+1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might NOT contain the optimal solution from problem S</a:t>
            </a:r>
            <a:r>
              <a:rPr b="0" baseline="-2500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"/>
          <p:cNvSpPr txBox="1"/>
          <p:nvPr>
            <p:ph type="title"/>
          </p:nvPr>
        </p:nvSpPr>
        <p:spPr>
          <a:xfrm>
            <a:off x="882650" y="0"/>
            <a:ext cx="74993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70" name="Google Shape;170;p13"/>
          <p:cNvSpPr txBox="1"/>
          <p:nvPr>
            <p:ph idx="1" type="body"/>
          </p:nvPr>
        </p:nvSpPr>
        <p:spPr>
          <a:xfrm>
            <a:off x="914400" y="609600"/>
            <a:ext cx="8229600" cy="60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illustrate that point with an example: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Item			Weight			Value</a:t>
            </a:r>
            <a:endParaRPr b="0" i="0" sz="2400" u="sng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b="1" baseline="-2500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3			10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b="1" baseline="-2500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8			 4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b="1" baseline="-2500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9			 9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</a:t>
            </a:r>
            <a:r>
              <a:rPr b="1" baseline="-2500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1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8			11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maximum weight the knapsack can hold is 20.</a:t>
            </a:r>
            <a:endParaRPr/>
          </a:p>
          <a:p>
            <a:pPr indent="-3810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set of items from {I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is {I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 the best set of items from {I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is {I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</a:t>
            </a:r>
            <a:endParaRPr/>
          </a:p>
          <a:p>
            <a:pPr indent="-171450" lvl="1" marL="51435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</a:pP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example, note that this optimal solution, {I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}, does NOT build upon the previous optimal solution, {I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}. </a:t>
            </a:r>
            <a:endParaRPr/>
          </a:p>
          <a:p>
            <a:pPr indent="-171450" lvl="2" marL="857250" marR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(Instead it build's upon the solution, {I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}, which is really the optimal subset of   {I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  with weight 12 or less.)</a:t>
            </a:r>
            <a:endParaRPr/>
          </a:p>
          <a:p>
            <a:pPr indent="-7620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>
            <p:ph type="title"/>
          </p:nvPr>
        </p:nvSpPr>
        <p:spPr>
          <a:xfrm>
            <a:off x="914400" y="-152400"/>
            <a:ext cx="749935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76" name="Google Shape;176;p14"/>
          <p:cNvSpPr txBox="1"/>
          <p:nvPr>
            <p:ph idx="1" type="body"/>
          </p:nvPr>
        </p:nvSpPr>
        <p:spPr>
          <a:xfrm>
            <a:off x="914400" y="838200"/>
            <a:ext cx="8229600" cy="5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now we must re-work the way we build upon previous sub-problems…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</a:t>
            </a: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B[k, w]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 the maximum total value of a subset S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weight w. 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goal is to find </a:t>
            </a:r>
            <a:r>
              <a:rPr b="1" i="0" lang="en-US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B[n, W],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n is the total number of items and W is the maximal weight the knapsack can carry.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 our recursive formula for subproblems: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b="1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B[k, w]   = B[k - 1,w], </a:t>
            </a:r>
            <a:r>
              <a:rPr b="1" i="0" lang="en-US" sz="20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if w</a:t>
            </a:r>
            <a:r>
              <a:rPr b="1" baseline="-25000" i="0" lang="en-US" sz="20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1" i="0" lang="en-US" sz="20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</a:pPr>
            <a:r>
              <a:rPr b="1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		  	 = max { B[k - 1,w], B[k - 1,w - w</a:t>
            </a:r>
            <a:r>
              <a:rPr b="1" baseline="-25000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1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] + v</a:t>
            </a:r>
            <a:r>
              <a:rPr b="1" baseline="-25000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1" i="0" lang="en-US" sz="200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}, </a:t>
            </a:r>
            <a:r>
              <a:rPr b="1" i="0" lang="en-US" sz="2000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otherwise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0" sz="2000" u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means that the best subset of S</a:t>
            </a:r>
            <a:r>
              <a:rPr b="0" baseline="-2500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 is: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k-1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w, or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AutoNum type="arabicParenR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k-1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total weight w-w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plus the item k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"/>
          <p:cNvSpPr txBox="1"/>
          <p:nvPr>
            <p:ph type="title"/>
          </p:nvPr>
        </p:nvSpPr>
        <p:spPr>
          <a:xfrm>
            <a:off x="990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 – 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Recursive Formula</a:t>
            </a:r>
            <a:endParaRPr/>
          </a:p>
        </p:txBody>
      </p:sp>
      <p:sp>
        <p:nvSpPr>
          <p:cNvPr id="182" name="Google Shape;182;p15"/>
          <p:cNvSpPr txBox="1"/>
          <p:nvPr>
            <p:ph idx="1" type="body"/>
          </p:nvPr>
        </p:nvSpPr>
        <p:spPr>
          <a:xfrm>
            <a:off x="1219200" y="2743200"/>
            <a:ext cx="7924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best subset of S</a:t>
            </a:r>
            <a:r>
              <a:rPr b="0" baseline="-2500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that has the total weight w, either contains item k or not.</a:t>
            </a:r>
            <a:endParaRPr/>
          </a:p>
          <a:p>
            <a:pPr indent="-3810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A2781"/>
              </a:buClr>
              <a:buSzPts val="2100"/>
              <a:buFont typeface="Arial"/>
              <a:buChar char="•"/>
            </a:pPr>
            <a:r>
              <a:rPr b="1" i="0" lang="en-US" sz="2100" u="sng">
                <a:solidFill>
                  <a:srgbClr val="5A2781"/>
                </a:solidFill>
                <a:latin typeface="Calibri"/>
                <a:ea typeface="Calibri"/>
                <a:cs typeface="Calibri"/>
                <a:sym typeface="Calibri"/>
              </a:rPr>
              <a:t>First case:  </a:t>
            </a:r>
            <a:r>
              <a:rPr b="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b="0" baseline="-2500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 </a:t>
            </a:r>
            <a:r>
              <a:rPr b="0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can’t be part of the solution!  If it was the total weight would be &gt; w, which is unacceptable.</a:t>
            </a:r>
            <a:endParaRPr/>
          </a:p>
          <a:p>
            <a:pPr indent="-571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A2781"/>
              </a:buClr>
              <a:buSzPts val="2100"/>
              <a:buFont typeface="Arial"/>
              <a:buChar char="•"/>
            </a:pPr>
            <a:r>
              <a:rPr b="1" i="0" lang="en-US" sz="2100" u="sng">
                <a:solidFill>
                  <a:srgbClr val="5A2781"/>
                </a:solidFill>
                <a:latin typeface="Calibri"/>
                <a:ea typeface="Calibri"/>
                <a:cs typeface="Calibri"/>
                <a:sym typeface="Calibri"/>
              </a:rPr>
              <a:t>Second case:  </a:t>
            </a:r>
            <a:r>
              <a:rPr b="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b="0" baseline="-2500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≤ w 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 the item </a:t>
            </a:r>
            <a:r>
              <a:rPr b="0" i="1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in the solution, and we choose the case with greater value.</a:t>
            </a:r>
            <a:endParaRPr/>
          </a:p>
          <a:p>
            <a:pPr indent="-571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knapsack_formula.png" id="183" name="Google Shape;18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295400"/>
            <a:ext cx="72390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/>
          <p:nvPr>
            <p:ph type="title"/>
          </p:nvPr>
        </p:nvSpPr>
        <p:spPr>
          <a:xfrm>
            <a:off x="990600" y="0"/>
            <a:ext cx="74993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endParaRPr/>
          </a:p>
        </p:txBody>
      </p:sp>
      <p:sp>
        <p:nvSpPr>
          <p:cNvPr id="189" name="Google Shape;189;p16"/>
          <p:cNvSpPr txBox="1"/>
          <p:nvPr>
            <p:ph idx="1" type="body"/>
          </p:nvPr>
        </p:nvSpPr>
        <p:spPr>
          <a:xfrm>
            <a:off x="990600" y="990600"/>
            <a:ext cx="8153400" cy="56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 {  // Initialize 1</a:t>
            </a:r>
            <a:r>
              <a:rPr b="1" baseline="30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row to 0’s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B[0,w] = 0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 {  // Initialize 1</a:t>
            </a:r>
            <a:r>
              <a:rPr b="1" baseline="30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column to 0’s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B[i,0] = 0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 {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for w = 0 to W {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if w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{  //item i can be in the solution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if v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B[i,w] = v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else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B[i,w] =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else B[i,w] = B[i-1,w] // w</a:t>
            </a:r>
            <a:r>
              <a:rPr b="1" baseline="-2500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</a:t>
            </a:r>
            <a:endParaRPr/>
          </a:p>
        </p:txBody>
      </p:sp>
      <p:sp>
        <p:nvSpPr>
          <p:cNvPr id="195" name="Google Shape;195;p17"/>
          <p:cNvSpPr txBox="1"/>
          <p:nvPr>
            <p:ph idx="1" type="body"/>
          </p:nvPr>
        </p:nvSpPr>
        <p:spPr>
          <a:xfrm>
            <a:off x="1066800" y="1371600"/>
            <a:ext cx="7772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run our algorithm on the following data: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= 4 (# of elements)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 = 5 (max weight)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Elements (weight, value):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(2,3), (3,4), (4,5), (5,6)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01" name="Google Shape;201;p18"/>
          <p:cNvSpPr txBox="1"/>
          <p:nvPr>
            <p:ph idx="1" type="body"/>
          </p:nvPr>
        </p:nvSpPr>
        <p:spPr>
          <a:xfrm>
            <a:off x="2286000" y="4038600"/>
            <a:ext cx="4648200" cy="25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Initialize the base cases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B[0,w] = 0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B[i,0] = 0</a:t>
            </a:r>
            <a:endParaRPr/>
          </a:p>
        </p:txBody>
      </p:sp>
      <p:graphicFrame>
        <p:nvGraphicFramePr>
          <p:cNvPr id="202" name="Google Shape;202;p18"/>
          <p:cNvGraphicFramePr/>
          <p:nvPr/>
        </p:nvGraphicFramePr>
        <p:xfrm>
          <a:off x="1219200" y="1371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08" name="Google Shape;208;p19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B[i-1,w] 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09" name="Google Shape;209;p19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10" name="Google Shape;210;p19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1" name="Google Shape;211;p19"/>
          <p:cNvSpPr txBox="1"/>
          <p:nvPr/>
        </p:nvSpPr>
        <p:spPr>
          <a:xfrm>
            <a:off x="6248400" y="1905000"/>
            <a:ext cx="1174750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-1</a:t>
            </a:r>
            <a:endParaRPr/>
          </a:p>
        </p:txBody>
      </p:sp>
      <p:cxnSp>
        <p:nvCxnSpPr>
          <p:cNvPr id="212" name="Google Shape;212;p19"/>
          <p:cNvCxnSpPr/>
          <p:nvPr/>
        </p:nvCxnSpPr>
        <p:spPr>
          <a:xfrm rot="5400000">
            <a:off x="2781300" y="2247900"/>
            <a:ext cx="381000" cy="3175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13" name="Google Shape;213;p19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4" name="Google Shape;214;p19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is typically applied to optimization problem.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is an algorithm design method that can be used when the solution to a problem may be viewed as the result of a sequence of decisions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20" name="Google Shape;220;p20"/>
          <p:cNvSpPr txBox="1"/>
          <p:nvPr>
            <p:ph idx="1" type="body"/>
          </p:nvPr>
        </p:nvSpPr>
        <p:spPr>
          <a:xfrm>
            <a:off x="152400" y="3914775"/>
            <a:ext cx="43434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22" name="Google Shape;222;p20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B1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3" name="Google Shape;223;p20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224" name="Google Shape;224;p20"/>
          <p:cNvCxnSpPr/>
          <p:nvPr/>
        </p:nvCxnSpPr>
        <p:spPr>
          <a:xfrm>
            <a:off x="2362200" y="2133600"/>
            <a:ext cx="1143000" cy="3048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25" name="Google Shape;225;p20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6" name="Google Shape;226;p20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27" name="Google Shape;227;p20"/>
          <p:cNvSpPr txBox="1"/>
          <p:nvPr/>
        </p:nvSpPr>
        <p:spPr>
          <a:xfrm>
            <a:off x="4381500" y="4038600"/>
            <a:ext cx="4686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1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33" name="Google Shape;233;p21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35" name="Google Shape;235;p21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6" name="Google Shape;236;p21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237" name="Google Shape;237;p21"/>
          <p:cNvCxnSpPr/>
          <p:nvPr/>
        </p:nvCxnSpPr>
        <p:spPr>
          <a:xfrm>
            <a:off x="3124200" y="2133600"/>
            <a:ext cx="1066800" cy="2286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38" name="Google Shape;238;p21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39" name="Google Shape;239;p21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45" name="Google Shape;245;p22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46" name="Google Shape;246;p22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47" name="Google Shape;247;p22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48" name="Google Shape;248;p22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</a:t>
            </a:r>
            <a:endParaRPr/>
          </a:p>
        </p:txBody>
      </p:sp>
      <p:cxnSp>
        <p:nvCxnSpPr>
          <p:cNvPr id="249" name="Google Shape;249;p22"/>
          <p:cNvCxnSpPr/>
          <p:nvPr/>
        </p:nvCxnSpPr>
        <p:spPr>
          <a:xfrm>
            <a:off x="3733800" y="2209800"/>
            <a:ext cx="1143000" cy="1524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50" name="Google Shape;250;p22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51" name="Google Shape;251;p22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57" name="Google Shape;257;p23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58" name="Google Shape;258;p23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59" name="Google Shape;259;p23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0" name="Google Shape;260;p23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3</a:t>
            </a:r>
            <a:endParaRPr/>
          </a:p>
        </p:txBody>
      </p:sp>
      <p:cxnSp>
        <p:nvCxnSpPr>
          <p:cNvPr id="261" name="Google Shape;261;p23"/>
          <p:cNvCxnSpPr/>
          <p:nvPr/>
        </p:nvCxnSpPr>
        <p:spPr>
          <a:xfrm>
            <a:off x="4419600" y="2209800"/>
            <a:ext cx="1143000" cy="2286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62" name="Google Shape;262;p23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63" name="Google Shape;263;p23"/>
          <p:cNvSpPr txBox="1"/>
          <p:nvPr/>
        </p:nvSpPr>
        <p:spPr>
          <a:xfrm>
            <a:off x="7620000" y="3048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4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69" name="Google Shape;269;p24"/>
          <p:cNvSpPr txBox="1"/>
          <p:nvPr>
            <p:ph idx="1" type="body"/>
          </p:nvPr>
        </p:nvSpPr>
        <p:spPr>
          <a:xfrm>
            <a:off x="4562475" y="399097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70" name="Google Shape;270;p24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71" name="Google Shape;271;p24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2" name="Google Shape;272;p24"/>
          <p:cNvSpPr txBox="1"/>
          <p:nvPr/>
        </p:nvSpPr>
        <p:spPr>
          <a:xfrm>
            <a:off x="6248400" y="1905000"/>
            <a:ext cx="1174750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-2</a:t>
            </a:r>
            <a:endParaRPr/>
          </a:p>
        </p:txBody>
      </p:sp>
      <p:cxnSp>
        <p:nvCxnSpPr>
          <p:cNvPr id="273" name="Google Shape;273;p24"/>
          <p:cNvCxnSpPr/>
          <p:nvPr/>
        </p:nvCxnSpPr>
        <p:spPr>
          <a:xfrm rot="5400000">
            <a:off x="2667793" y="25900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74" name="Google Shape;274;p24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5" name="Google Shape;275;p24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76" name="Google Shape;276;p24"/>
          <p:cNvSpPr txBox="1"/>
          <p:nvPr/>
        </p:nvSpPr>
        <p:spPr>
          <a:xfrm>
            <a:off x="381000" y="399097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5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82" name="Google Shape;282;p25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B[i-1,w] 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83" name="Google Shape;283;p25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84" name="Google Shape;284;p25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5" name="Google Shape;285;p25"/>
          <p:cNvSpPr txBox="1"/>
          <p:nvPr/>
        </p:nvSpPr>
        <p:spPr>
          <a:xfrm>
            <a:off x="6248400" y="1905000"/>
            <a:ext cx="1154112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-1</a:t>
            </a:r>
            <a:endParaRPr/>
          </a:p>
        </p:txBody>
      </p:sp>
      <p:cxnSp>
        <p:nvCxnSpPr>
          <p:cNvPr id="286" name="Google Shape;286;p25"/>
          <p:cNvCxnSpPr/>
          <p:nvPr/>
        </p:nvCxnSpPr>
        <p:spPr>
          <a:xfrm rot="5400000">
            <a:off x="3277393" y="25900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87" name="Google Shape;287;p25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88" name="Google Shape;288;p25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294" name="Google Shape;294;p26"/>
          <p:cNvSpPr txBox="1"/>
          <p:nvPr>
            <p:ph idx="1" type="body"/>
          </p:nvPr>
        </p:nvSpPr>
        <p:spPr>
          <a:xfrm>
            <a:off x="320675" y="3848100"/>
            <a:ext cx="440372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295" name="Google Shape;295;p26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296" name="Google Shape;296;p26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7" name="Google Shape;297;p26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298" name="Google Shape;298;p26"/>
          <p:cNvCxnSpPr/>
          <p:nvPr/>
        </p:nvCxnSpPr>
        <p:spPr>
          <a:xfrm>
            <a:off x="2514600" y="2514600"/>
            <a:ext cx="1676400" cy="2286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299" name="Google Shape;299;p26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0" name="Google Shape;300;p26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01" name="Google Shape;301;p26"/>
          <p:cNvSpPr txBox="1"/>
          <p:nvPr/>
        </p:nvSpPr>
        <p:spPr>
          <a:xfrm>
            <a:off x="4586287" y="3962400"/>
            <a:ext cx="4557712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07" name="Google Shape;307;p27"/>
          <p:cNvSpPr txBox="1"/>
          <p:nvPr>
            <p:ph idx="1" type="body"/>
          </p:nvPr>
        </p:nvSpPr>
        <p:spPr>
          <a:xfrm>
            <a:off x="9906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08" name="Google Shape;308;p27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09" name="Google Shape;309;p27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10" name="Google Shape;310;p27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311" name="Google Shape;311;p27"/>
          <p:cNvCxnSpPr/>
          <p:nvPr/>
        </p:nvCxnSpPr>
        <p:spPr>
          <a:xfrm>
            <a:off x="3124200" y="2514600"/>
            <a:ext cx="1676400" cy="2286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12" name="Google Shape;312;p27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13" name="Google Shape;313;p27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19" name="Google Shape;319;p28"/>
          <p:cNvSpPr txBox="1"/>
          <p:nvPr>
            <p:ph idx="1" type="body"/>
          </p:nvPr>
        </p:nvSpPr>
        <p:spPr>
          <a:xfrm>
            <a:off x="1295400" y="39624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20" name="Google Shape;320;p28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21" name="Google Shape;321;p28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2" name="Google Shape;322;p28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2</a:t>
            </a:r>
            <a:endParaRPr/>
          </a:p>
        </p:txBody>
      </p:sp>
      <p:cxnSp>
        <p:nvCxnSpPr>
          <p:cNvPr id="323" name="Google Shape;323;p28"/>
          <p:cNvCxnSpPr/>
          <p:nvPr/>
        </p:nvCxnSpPr>
        <p:spPr>
          <a:xfrm>
            <a:off x="3733800" y="2438400"/>
            <a:ext cx="1828800" cy="3048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24" name="Google Shape;324;p28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5" name="Google Shape;325;p28"/>
          <p:cNvSpPr txBox="1"/>
          <p:nvPr/>
        </p:nvSpPr>
        <p:spPr>
          <a:xfrm>
            <a:off x="7620000" y="6096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31" name="Google Shape;331;p29"/>
          <p:cNvSpPr txBox="1"/>
          <p:nvPr>
            <p:ph idx="1" type="body"/>
          </p:nvPr>
        </p:nvSpPr>
        <p:spPr>
          <a:xfrm>
            <a:off x="188912" y="3881437"/>
            <a:ext cx="438308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32" name="Google Shape;332;p29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33" name="Google Shape;333;p29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4" name="Google Shape;334;p29"/>
          <p:cNvSpPr txBox="1"/>
          <p:nvPr/>
        </p:nvSpPr>
        <p:spPr>
          <a:xfrm>
            <a:off x="6248400" y="1905000"/>
            <a:ext cx="149542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1..3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-3..-1</a:t>
            </a:r>
            <a:endParaRPr/>
          </a:p>
        </p:txBody>
      </p:sp>
      <p:cxnSp>
        <p:nvCxnSpPr>
          <p:cNvPr id="335" name="Google Shape;335;p29"/>
          <p:cNvCxnSpPr/>
          <p:nvPr/>
        </p:nvCxnSpPr>
        <p:spPr>
          <a:xfrm rot="5400000">
            <a:off x="2667000" y="2971800"/>
            <a:ext cx="304800" cy="3175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36" name="Google Shape;336;p29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37" name="Google Shape;337;p29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338" name="Google Shape;338;p29"/>
          <p:cNvCxnSpPr/>
          <p:nvPr/>
        </p:nvCxnSpPr>
        <p:spPr>
          <a:xfrm rot="5400000">
            <a:off x="3275806" y="29710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39" name="Google Shape;339;p29"/>
          <p:cNvCxnSpPr/>
          <p:nvPr/>
        </p:nvCxnSpPr>
        <p:spPr>
          <a:xfrm rot="5400000">
            <a:off x="3963193" y="29710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340" name="Google Shape;340;p29"/>
          <p:cNvSpPr txBox="1"/>
          <p:nvPr/>
        </p:nvSpPr>
        <p:spPr>
          <a:xfrm>
            <a:off x="4267200" y="3957637"/>
            <a:ext cx="4572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Dynamic Programming?</a:t>
            </a:r>
            <a:endParaRPr/>
          </a:p>
        </p:txBody>
      </p:sp>
      <p:sp>
        <p:nvSpPr>
          <p:cNvPr id="101" name="Google Shape;101;p3"/>
          <p:cNvSpPr txBox="1"/>
          <p:nvPr>
            <p:ph idx="1" type="body"/>
          </p:nvPr>
        </p:nvSpPr>
        <p:spPr>
          <a:xfrm>
            <a:off x="685800" y="1524000"/>
            <a:ext cx="7924800" cy="42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b="0" i="0" lang="en-US" sz="2100" u="none" cap="none" strike="noStrike">
                <a:solidFill>
                  <a:srgbClr val="A50021"/>
                </a:solidFill>
                <a:latin typeface="Calibri"/>
                <a:ea typeface="Calibri"/>
                <a:cs typeface="Calibri"/>
                <a:sym typeface="Calibri"/>
              </a:rPr>
              <a:t>a top-down approach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partitions a problem into independent subproblems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Greedy method : 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works with the local information</a:t>
            </a:r>
            <a:endParaRPr/>
          </a:p>
          <a:p>
            <a:pPr indent="-3810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1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:</a:t>
            </a:r>
            <a:r>
              <a:rPr b="0" i="0" lang="en-US" sz="2100" u="none" cap="none" strike="noStrike">
                <a:solidFill>
                  <a:srgbClr val="A50021"/>
                </a:solidFill>
                <a:latin typeface="Calibri"/>
                <a:ea typeface="Calibri"/>
                <a:cs typeface="Calibri"/>
                <a:sym typeface="Calibri"/>
              </a:rPr>
              <a:t>a bottom-up approach</a:t>
            </a: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Solutions for smaller instances are stored in a table for later use.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0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46" name="Google Shape;346;p30"/>
          <p:cNvSpPr txBox="1"/>
          <p:nvPr>
            <p:ph idx="1" type="body"/>
          </p:nvPr>
        </p:nvSpPr>
        <p:spPr>
          <a:xfrm>
            <a:off x="152400" y="3765550"/>
            <a:ext cx="4572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47" name="Google Shape;347;p30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48" name="Google Shape;348;p30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49" name="Google Shape;349;p30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350" name="Google Shape;350;p30"/>
          <p:cNvCxnSpPr/>
          <p:nvPr/>
        </p:nvCxnSpPr>
        <p:spPr>
          <a:xfrm>
            <a:off x="2514600" y="2819400"/>
            <a:ext cx="2438400" cy="2286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51" name="Google Shape;351;p30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52" name="Google Shape;352;p30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53" name="Google Shape;353;p30"/>
          <p:cNvSpPr txBox="1"/>
          <p:nvPr/>
        </p:nvSpPr>
        <p:spPr>
          <a:xfrm>
            <a:off x="4587875" y="3813175"/>
            <a:ext cx="440372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v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1" baseline="-25000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1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59" name="Google Shape;359;p31"/>
          <p:cNvSpPr txBox="1"/>
          <p:nvPr>
            <p:ph idx="1" type="body"/>
          </p:nvPr>
        </p:nvSpPr>
        <p:spPr>
          <a:xfrm>
            <a:off x="76200" y="3757612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60" name="Google Shape;360;p31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61" name="Google Shape;361;p31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62" name="Google Shape;362;p31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1</a:t>
            </a:r>
            <a:endParaRPr/>
          </a:p>
        </p:txBody>
      </p:sp>
      <p:cxnSp>
        <p:nvCxnSpPr>
          <p:cNvPr id="363" name="Google Shape;363;p31"/>
          <p:cNvCxnSpPr/>
          <p:nvPr/>
        </p:nvCxnSpPr>
        <p:spPr>
          <a:xfrm rot="5400000">
            <a:off x="5410200" y="2971800"/>
            <a:ext cx="304800" cy="3175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64" name="Google Shape;364;p31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65" name="Google Shape;365;p31"/>
          <p:cNvSpPr txBox="1"/>
          <p:nvPr/>
        </p:nvSpPr>
        <p:spPr>
          <a:xfrm>
            <a:off x="7620000" y="914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66" name="Google Shape;366;p31"/>
          <p:cNvSpPr txBox="1"/>
          <p:nvPr/>
        </p:nvSpPr>
        <p:spPr>
          <a:xfrm>
            <a:off x="4619625" y="3757612"/>
            <a:ext cx="45243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2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72" name="Google Shape;372;p32"/>
          <p:cNvSpPr txBox="1"/>
          <p:nvPr>
            <p:ph idx="1" type="body"/>
          </p:nvPr>
        </p:nvSpPr>
        <p:spPr>
          <a:xfrm>
            <a:off x="152400" y="3921125"/>
            <a:ext cx="4495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73" name="Google Shape;373;p32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74" name="Google Shape;374;p32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75" name="Google Shape;375;p32"/>
          <p:cNvSpPr txBox="1"/>
          <p:nvPr/>
        </p:nvSpPr>
        <p:spPr>
          <a:xfrm>
            <a:off x="6248400" y="1905000"/>
            <a:ext cx="149542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1..4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-4..-1</a:t>
            </a:r>
            <a:endParaRPr/>
          </a:p>
        </p:txBody>
      </p:sp>
      <p:cxnSp>
        <p:nvCxnSpPr>
          <p:cNvPr id="376" name="Google Shape;376;p32"/>
          <p:cNvCxnSpPr/>
          <p:nvPr/>
        </p:nvCxnSpPr>
        <p:spPr>
          <a:xfrm rot="5400000">
            <a:off x="2591593" y="32758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77" name="Google Shape;377;p32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78" name="Google Shape;378;p32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cxnSp>
        <p:nvCxnSpPr>
          <p:cNvPr id="379" name="Google Shape;379;p32"/>
          <p:cNvCxnSpPr/>
          <p:nvPr/>
        </p:nvCxnSpPr>
        <p:spPr>
          <a:xfrm rot="5400000">
            <a:off x="3353593" y="32758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80" name="Google Shape;380;p32"/>
          <p:cNvCxnSpPr/>
          <p:nvPr/>
        </p:nvCxnSpPr>
        <p:spPr>
          <a:xfrm rot="5400000">
            <a:off x="4039393" y="32758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cxnSp>
        <p:nvCxnSpPr>
          <p:cNvPr id="381" name="Google Shape;381;p32"/>
          <p:cNvCxnSpPr/>
          <p:nvPr/>
        </p:nvCxnSpPr>
        <p:spPr>
          <a:xfrm rot="5400000">
            <a:off x="4725193" y="32758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382" name="Google Shape;382;p32"/>
          <p:cNvSpPr txBox="1"/>
          <p:nvPr/>
        </p:nvSpPr>
        <p:spPr>
          <a:xfrm>
            <a:off x="4625975" y="4038600"/>
            <a:ext cx="451802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3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388" name="Google Shape;388;p33"/>
          <p:cNvSpPr txBox="1"/>
          <p:nvPr>
            <p:ph idx="1" type="body"/>
          </p:nvPr>
        </p:nvSpPr>
        <p:spPr>
          <a:xfrm>
            <a:off x="152400" y="3962400"/>
            <a:ext cx="43434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&lt;= w   //item i can be in the solution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 &gt;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else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  B[i,w] = B[i-1,w]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w</a:t>
            </a:r>
            <a:endParaRPr/>
          </a:p>
        </p:txBody>
      </p:sp>
      <p:sp>
        <p:nvSpPr>
          <p:cNvPr id="389" name="Google Shape;389;p33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390" name="Google Shape;390;p33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1" name="Google Shape;391;p33"/>
          <p:cNvSpPr txBox="1"/>
          <p:nvPr/>
        </p:nvSpPr>
        <p:spPr>
          <a:xfrm>
            <a:off x="6248400" y="1905000"/>
            <a:ext cx="1069975" cy="163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 0</a:t>
            </a:r>
            <a:endParaRPr/>
          </a:p>
        </p:txBody>
      </p:sp>
      <p:cxnSp>
        <p:nvCxnSpPr>
          <p:cNvPr id="392" name="Google Shape;392;p33"/>
          <p:cNvCxnSpPr/>
          <p:nvPr/>
        </p:nvCxnSpPr>
        <p:spPr>
          <a:xfrm rot="5400000">
            <a:off x="5334793" y="3275806"/>
            <a:ext cx="3048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graphicFrame>
        <p:nvGraphicFramePr>
          <p:cNvPr id="393" name="Google Shape;393;p33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94" name="Google Shape;394;p33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395" name="Google Shape;395;p33"/>
          <p:cNvSpPr txBox="1"/>
          <p:nvPr/>
        </p:nvSpPr>
        <p:spPr>
          <a:xfrm>
            <a:off x="4492625" y="4038600"/>
            <a:ext cx="45751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2575" lvl="0" marL="365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&lt;= w   //item i can be in the solution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if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 &gt;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B[i,w] = 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B[i-1,w-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     else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  </a:t>
            </a:r>
            <a:r>
              <a:rPr b="1" i="0" lang="en-US" sz="20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B[i,w] = B[i-1,w]</a:t>
            </a:r>
            <a:endParaRPr/>
          </a:p>
          <a:p>
            <a:pPr indent="-282575" lvl="0" marL="36512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else B[i,w] = B[i-1,w] //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&gt; w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4"/>
          <p:cNvSpPr txBox="1"/>
          <p:nvPr>
            <p:ph type="title"/>
          </p:nvPr>
        </p:nvSpPr>
        <p:spPr>
          <a:xfrm>
            <a:off x="8382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Example</a:t>
            </a:r>
            <a:endParaRPr/>
          </a:p>
        </p:txBody>
      </p:sp>
      <p:sp>
        <p:nvSpPr>
          <p:cNvPr id="401" name="Google Shape;401;p34"/>
          <p:cNvSpPr txBox="1"/>
          <p:nvPr>
            <p:ph idx="1" type="body"/>
          </p:nvPr>
        </p:nvSpPr>
        <p:spPr>
          <a:xfrm>
            <a:off x="1295400" y="3962400"/>
            <a:ext cx="7162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We’re DONE!!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max possible value that can be carried in this knapsack is </a:t>
            </a:r>
            <a:r>
              <a:rPr b="1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$7</a:t>
            </a:r>
            <a:endParaRPr/>
          </a:p>
        </p:txBody>
      </p:sp>
      <p:sp>
        <p:nvSpPr>
          <p:cNvPr id="402" name="Google Shape;402;p34"/>
          <p:cNvSpPr txBox="1"/>
          <p:nvPr/>
        </p:nvSpPr>
        <p:spPr>
          <a:xfrm>
            <a:off x="76200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graphicFrame>
        <p:nvGraphicFramePr>
          <p:cNvPr id="403" name="Google Shape;403;p34"/>
          <p:cNvGraphicFramePr/>
          <p:nvPr/>
        </p:nvGraphicFramePr>
        <p:xfrm>
          <a:off x="12954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04" name="Google Shape;404;p34"/>
          <p:cNvSpPr txBox="1"/>
          <p:nvPr/>
        </p:nvSpPr>
        <p:spPr>
          <a:xfrm>
            <a:off x="7620000" y="1295400"/>
            <a:ext cx="1066800" cy="3048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endParaRPr/>
          </a:p>
        </p:txBody>
      </p:sp>
      <p:sp>
        <p:nvSpPr>
          <p:cNvPr id="410" name="Google Shape;410;p3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algorithm only finds the max possible value that can be carried in the knapsack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value in B[n,W]</a:t>
            </a:r>
            <a:endParaRPr/>
          </a:p>
          <a:p>
            <a:pPr indent="-3810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know the </a:t>
            </a:r>
            <a:r>
              <a:rPr b="1" i="1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 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that make this maximum value, we need to trace back through the table.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/>
          <p:nvPr>
            <p:ph type="title"/>
          </p:nvPr>
        </p:nvSpPr>
        <p:spPr>
          <a:xfrm>
            <a:off x="990600" y="22860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16" name="Google Shape;416;p36"/>
          <p:cNvSpPr txBox="1"/>
          <p:nvPr>
            <p:ph idx="1" type="body"/>
          </p:nvPr>
        </p:nvSpPr>
        <p:spPr>
          <a:xfrm>
            <a:off x="990600" y="1487487"/>
            <a:ext cx="81534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i = n and k = W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B[i, k] ≠ B[i-1, k] then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mark the i</a:t>
            </a:r>
            <a:r>
              <a:rPr b="0" baseline="3000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item as in the knapsack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 = i-1, k = k-w</a:t>
            </a:r>
            <a:r>
              <a:rPr b="0" baseline="-2500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else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 = i-1   // Assume the i</a:t>
            </a:r>
            <a:r>
              <a:rPr b="0" baseline="3000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item is not in the knapsack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// Could it be in the optimally packed knapsack?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7"/>
          <p:cNvSpPr txBox="1"/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22" name="Google Shape;422;p37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23" name="Google Shape;423;p37"/>
          <p:cNvSpPr txBox="1"/>
          <p:nvPr/>
        </p:nvSpPr>
        <p:spPr>
          <a:xfrm>
            <a:off x="6248400" y="1905000"/>
            <a:ext cx="140335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7</a:t>
            </a:r>
            <a:endParaRPr/>
          </a:p>
        </p:txBody>
      </p:sp>
      <p:graphicFrame>
        <p:nvGraphicFramePr>
          <p:cNvPr id="424" name="Google Shape;424;p37"/>
          <p:cNvGraphicFramePr/>
          <p:nvPr/>
        </p:nvGraphicFramePr>
        <p:xfrm>
          <a:off x="1066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25" name="Google Shape;425;p37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26" name="Google Shape;426;p37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b="0" baseline="30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b="0" baseline="-25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27" name="Google Shape;427;p37"/>
          <p:cNvCxnSpPr/>
          <p:nvPr/>
        </p:nvCxnSpPr>
        <p:spPr>
          <a:xfrm rot="-5400000">
            <a:off x="5068093" y="3313906"/>
            <a:ext cx="3810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28" name="Google Shape;428;p37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b="0" i="0" lang="en-US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Knapsack:</a:t>
            </a:r>
            <a:endParaRPr/>
          </a:p>
        </p:txBody>
      </p:sp>
      <p:sp>
        <p:nvSpPr>
          <p:cNvPr id="429" name="Google Shape;429;p37"/>
          <p:cNvSpPr/>
          <p:nvPr/>
        </p:nvSpPr>
        <p:spPr>
          <a:xfrm>
            <a:off x="5334000" y="2971800"/>
            <a:ext cx="381000" cy="685800"/>
          </a:xfrm>
          <a:prstGeom prst="ellipse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/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35" name="Google Shape;435;p38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36" name="Google Shape;436;p38"/>
          <p:cNvSpPr txBox="1"/>
          <p:nvPr/>
        </p:nvSpPr>
        <p:spPr>
          <a:xfrm>
            <a:off x="6248400" y="1905000"/>
            <a:ext cx="1403350" cy="1938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7</a:t>
            </a:r>
            <a:endParaRPr/>
          </a:p>
        </p:txBody>
      </p:sp>
      <p:graphicFrame>
        <p:nvGraphicFramePr>
          <p:cNvPr id="437" name="Google Shape;437;p38"/>
          <p:cNvGraphicFramePr/>
          <p:nvPr/>
        </p:nvGraphicFramePr>
        <p:xfrm>
          <a:off x="1066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38" name="Google Shape;438;p38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39" name="Google Shape;439;p38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b="0" baseline="30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b="0" baseline="-25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40" name="Google Shape;440;p38"/>
          <p:cNvCxnSpPr/>
          <p:nvPr/>
        </p:nvCxnSpPr>
        <p:spPr>
          <a:xfrm rot="-5400000">
            <a:off x="5068093" y="2932906"/>
            <a:ext cx="381000" cy="1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41" name="Google Shape;441;p38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b="0" i="0" lang="en-US" sz="2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Knapsack:</a:t>
            </a:r>
            <a:endParaRPr/>
          </a:p>
        </p:txBody>
      </p:sp>
      <p:sp>
        <p:nvSpPr>
          <p:cNvPr id="442" name="Google Shape;442;p38"/>
          <p:cNvSpPr/>
          <p:nvPr/>
        </p:nvSpPr>
        <p:spPr>
          <a:xfrm>
            <a:off x="5334000" y="2667000"/>
            <a:ext cx="381000" cy="685800"/>
          </a:xfrm>
          <a:prstGeom prst="ellipse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9"/>
          <p:cNvSpPr txBox="1"/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48" name="Google Shape;448;p39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49" name="Google Shape;449;p39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</p:txBody>
      </p:sp>
      <p:graphicFrame>
        <p:nvGraphicFramePr>
          <p:cNvPr id="450" name="Google Shape;450;p39"/>
          <p:cNvGraphicFramePr/>
          <p:nvPr/>
        </p:nvGraphicFramePr>
        <p:xfrm>
          <a:off x="1066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1" name="Google Shape;451;p39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2" name="Google Shape;452;p39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b="0" baseline="30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b="0" baseline="-25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53" name="Google Shape;453;p39"/>
          <p:cNvCxnSpPr/>
          <p:nvPr/>
        </p:nvCxnSpPr>
        <p:spPr>
          <a:xfrm rot="10800000">
            <a:off x="3657600" y="2514600"/>
            <a:ext cx="1600200" cy="304800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54" name="Google Shape;454;p39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b="0" i="0" lang="en-US" sz="22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55" name="Google Shape;455;p39"/>
          <p:cNvSpPr/>
          <p:nvPr/>
        </p:nvSpPr>
        <p:spPr>
          <a:xfrm>
            <a:off x="5334000" y="2362200"/>
            <a:ext cx="381000" cy="685800"/>
          </a:xfrm>
          <a:prstGeom prst="ellipse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56" name="Google Shape;456;p39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b="1" i="1" lang="en-US" sz="27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with divide-and-conquer</a:t>
            </a:r>
            <a:endParaRPr/>
          </a:p>
        </p:txBody>
      </p:sp>
      <p:sp>
        <p:nvSpPr>
          <p:cNvPr id="107" name="Google Shape;107;p4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 algorithms split a problem into separate subproblems, solve the subproblems, and combine the results for a solution to the original problem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Quicksort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Mergesort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Binary search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Divide-and-conquer algorithms can be thought of as </a:t>
            </a:r>
            <a:r>
              <a:rPr b="0" i="0" lang="en-U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top-down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algorithms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contrast, a </a:t>
            </a:r>
            <a:r>
              <a:rPr b="0" i="0" lang="en-U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dynamic programming algorithm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proceeds by solving small problems, then combining them to find the solution to larger problems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can be thought of as </a:t>
            </a:r>
            <a:r>
              <a:rPr b="0" i="0" lang="en-US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bottom-up</a:t>
            </a:r>
            <a:endParaRPr/>
          </a:p>
        </p:txBody>
      </p:sp>
      <p:sp>
        <p:nvSpPr>
          <p:cNvPr id="108" name="Google Shape;108;p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0"/>
          <p:cNvSpPr txBox="1"/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62" name="Google Shape;462;p40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63" name="Google Shape;463;p40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/>
          </a:p>
        </p:txBody>
      </p:sp>
      <p:graphicFrame>
        <p:nvGraphicFramePr>
          <p:cNvPr id="464" name="Google Shape;464;p40"/>
          <p:cNvGraphicFramePr/>
          <p:nvPr/>
        </p:nvGraphicFramePr>
        <p:xfrm>
          <a:off x="1066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65" name="Google Shape;465;p40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66" name="Google Shape;466;p40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n , k = W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while  i, k &gt;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if 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 k] ≠ B[i-1, k] 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mark the i</a:t>
            </a:r>
            <a:r>
              <a:rPr b="0" baseline="30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item as in the knapsack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i = i-1, k = k-w</a:t>
            </a:r>
            <a:r>
              <a:rPr b="0" baseline="-2500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else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</a:t>
            </a:r>
            <a:r>
              <a:rPr b="0" i="1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i-1</a:t>
            </a:r>
            <a:endParaRPr/>
          </a:p>
        </p:txBody>
      </p:sp>
      <p:cxnSp>
        <p:nvCxnSpPr>
          <p:cNvPr id="467" name="Google Shape;467;p40"/>
          <p:cNvCxnSpPr/>
          <p:nvPr/>
        </p:nvCxnSpPr>
        <p:spPr>
          <a:xfrm rot="10800000">
            <a:off x="2209800" y="2209800"/>
            <a:ext cx="989012" cy="382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68" name="Google Shape;468;p40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b="0" i="0" lang="en-US" sz="22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69" name="Google Shape;469;p40"/>
          <p:cNvSpPr/>
          <p:nvPr/>
        </p:nvSpPr>
        <p:spPr>
          <a:xfrm>
            <a:off x="3276600" y="1981200"/>
            <a:ext cx="381000" cy="685800"/>
          </a:xfrm>
          <a:prstGeom prst="ellipse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70" name="Google Shape;470;p40"/>
          <p:cNvSpPr txBox="1"/>
          <p:nvPr/>
        </p:nvSpPr>
        <p:spPr>
          <a:xfrm>
            <a:off x="7620000" y="685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b="1" i="1" lang="en-US" sz="27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1</a:t>
            </a:r>
            <a:endParaRPr/>
          </a:p>
        </p:txBody>
      </p:sp>
      <p:sp>
        <p:nvSpPr>
          <p:cNvPr id="471" name="Google Shape;471;p40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b="1" i="1" lang="en-US" sz="27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41"/>
          <p:cNvSpPr txBox="1"/>
          <p:nvPr>
            <p:ph type="title"/>
          </p:nvPr>
        </p:nvSpPr>
        <p:spPr>
          <a:xfrm>
            <a:off x="914400" y="0"/>
            <a:ext cx="541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Algorithm</a:t>
            </a:r>
            <a:b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Finding the Items</a:t>
            </a:r>
            <a:endParaRPr/>
          </a:p>
        </p:txBody>
      </p:sp>
      <p:sp>
        <p:nvSpPr>
          <p:cNvPr id="477" name="Google Shape;477;p41"/>
          <p:cNvSpPr txBox="1"/>
          <p:nvPr/>
        </p:nvSpPr>
        <p:spPr>
          <a:xfrm>
            <a:off x="6324600" y="0"/>
            <a:ext cx="1066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Items: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 (2,3)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2: (3,4)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 (4,5)</a:t>
            </a:r>
            <a:endParaRPr/>
          </a:p>
          <a:p>
            <a:pPr indent="-282575" lvl="0" marL="365125" marR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4: (5,6)</a:t>
            </a:r>
            <a:endParaRPr/>
          </a:p>
        </p:txBody>
      </p:sp>
      <p:sp>
        <p:nvSpPr>
          <p:cNvPr id="478" name="Google Shape;478;p41"/>
          <p:cNvSpPr txBox="1"/>
          <p:nvPr/>
        </p:nvSpPr>
        <p:spPr>
          <a:xfrm>
            <a:off x="6248400" y="1905000"/>
            <a:ext cx="1403350" cy="2246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= 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B[i,k] =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B[i-1,k] = 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– w</a:t>
            </a:r>
            <a:r>
              <a:rPr b="0" baseline="-2500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</a:t>
            </a:r>
            <a:r>
              <a:rPr b="0" i="0" lang="en-US" sz="2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/>
          </a:p>
        </p:txBody>
      </p:sp>
      <p:graphicFrame>
        <p:nvGraphicFramePr>
          <p:cNvPr id="479" name="Google Shape;479;p41"/>
          <p:cNvGraphicFramePr/>
          <p:nvPr/>
        </p:nvGraphicFramePr>
        <p:xfrm>
          <a:off x="1066800" y="167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{96DC0FFA-CF1A-4552-91AD-4CB4D6E1D131}</a:tableStyleId>
              </a:tblPr>
              <a:tblGrid>
                <a:gridCol w="649275"/>
                <a:gridCol w="690550"/>
                <a:gridCol w="690550"/>
                <a:gridCol w="690550"/>
                <a:gridCol w="690550"/>
                <a:gridCol w="692150"/>
                <a:gridCol w="696900"/>
              </a:tblGrid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/ w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30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1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r>
                        <a:rPr b="0" i="0" lang="en-US" sz="2000" u="non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80" name="Google Shape;480;p41"/>
          <p:cNvSpPr txBox="1"/>
          <p:nvPr/>
        </p:nvSpPr>
        <p:spPr>
          <a:xfrm>
            <a:off x="6324600" y="304800"/>
            <a:ext cx="1066800" cy="1295400"/>
          </a:xfrm>
          <a:prstGeom prst="rect">
            <a:avLst/>
          </a:prstGeom>
          <a:noFill/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1" name="Google Shape;481;p41"/>
          <p:cNvSpPr txBox="1"/>
          <p:nvPr/>
        </p:nvSpPr>
        <p:spPr>
          <a:xfrm>
            <a:off x="1295400" y="4038600"/>
            <a:ext cx="64770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 = 0, so we’re DONE!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1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optimal knapsack should contain: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1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Item 1 and Item 2</a:t>
            </a:r>
            <a:endParaRPr/>
          </a:p>
        </p:txBody>
      </p:sp>
      <p:cxnSp>
        <p:nvCxnSpPr>
          <p:cNvPr id="482" name="Google Shape;482;p41"/>
          <p:cNvCxnSpPr/>
          <p:nvPr/>
        </p:nvCxnSpPr>
        <p:spPr>
          <a:xfrm rot="10800000">
            <a:off x="2209800" y="2209800"/>
            <a:ext cx="989012" cy="382587"/>
          </a:xfrm>
          <a:prstGeom prst="straightConnector1">
            <a:avLst/>
          </a:prstGeom>
          <a:noFill/>
          <a:ln cap="flat" cmpd="sng" w="28575">
            <a:solidFill>
              <a:srgbClr val="0070C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83" name="Google Shape;483;p41"/>
          <p:cNvSpPr txBox="1"/>
          <p:nvPr/>
        </p:nvSpPr>
        <p:spPr>
          <a:xfrm>
            <a:off x="7696200" y="0"/>
            <a:ext cx="1447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imes New Roman"/>
              <a:buNone/>
            </a:pPr>
            <a:r>
              <a:rPr b="0" i="0" lang="en-US" sz="22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Knapsack:</a:t>
            </a:r>
            <a:endParaRPr/>
          </a:p>
        </p:txBody>
      </p:sp>
      <p:sp>
        <p:nvSpPr>
          <p:cNvPr id="484" name="Google Shape;484;p41"/>
          <p:cNvSpPr/>
          <p:nvPr/>
        </p:nvSpPr>
        <p:spPr>
          <a:xfrm>
            <a:off x="3276600" y="1981200"/>
            <a:ext cx="381000" cy="685800"/>
          </a:xfrm>
          <a:prstGeom prst="ellipse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485" name="Google Shape;485;p41"/>
          <p:cNvSpPr txBox="1"/>
          <p:nvPr/>
        </p:nvSpPr>
        <p:spPr>
          <a:xfrm>
            <a:off x="7620000" y="685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b="1" i="1" lang="en-US" sz="27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1</a:t>
            </a:r>
            <a:endParaRPr/>
          </a:p>
        </p:txBody>
      </p:sp>
      <p:sp>
        <p:nvSpPr>
          <p:cNvPr id="486" name="Google Shape;486;p41"/>
          <p:cNvSpPr txBox="1"/>
          <p:nvPr/>
        </p:nvSpPr>
        <p:spPr>
          <a:xfrm>
            <a:off x="7620000" y="304800"/>
            <a:ext cx="152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2575" lvl="0" marL="36512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700"/>
              <a:buFont typeface="Times New Roman"/>
              <a:buNone/>
            </a:pPr>
            <a:r>
              <a:rPr b="1" i="1" lang="en-US" sz="2700" u="none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 2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42"/>
          <p:cNvSpPr txBox="1"/>
          <p:nvPr>
            <p:ph type="title"/>
          </p:nvPr>
        </p:nvSpPr>
        <p:spPr>
          <a:xfrm>
            <a:off x="1371600" y="0"/>
            <a:ext cx="749935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Knapsack 0-1 Problem – Run Time</a:t>
            </a:r>
            <a:endParaRPr/>
          </a:p>
        </p:txBody>
      </p:sp>
      <p:sp>
        <p:nvSpPr>
          <p:cNvPr id="492" name="Google Shape;492;p42"/>
          <p:cNvSpPr txBox="1"/>
          <p:nvPr>
            <p:ph idx="1" type="body"/>
          </p:nvPr>
        </p:nvSpPr>
        <p:spPr>
          <a:xfrm>
            <a:off x="914400" y="1066800"/>
            <a:ext cx="8077200" cy="56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w = 0 to W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B[0,w] = 0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B[i,0] = 0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 = 1 to n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for w = 0 to W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&lt; the rest of the code &gt;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running time of this algorithm?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b="1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O(</a:t>
            </a:r>
            <a:r>
              <a:rPr b="1" i="1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n*W</a:t>
            </a:r>
            <a:r>
              <a:rPr b="1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0" i="0" sz="1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Remember that the brute-force algorithm takes: 	</a:t>
            </a:r>
            <a:r>
              <a:rPr b="1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O(2</a:t>
            </a:r>
            <a:r>
              <a:rPr b="1" baseline="3000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1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</a:pPr>
            <a:r>
              <a:t/>
            </a:r>
            <a:endParaRPr b="1" i="0" sz="19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b="1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Brute-force search</a:t>
            </a:r>
            <a:r>
              <a:rPr b="0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or </a:t>
            </a:r>
            <a:r>
              <a:rPr b="1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exhaustive search</a:t>
            </a:r>
            <a:r>
              <a:rPr b="0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also known as </a:t>
            </a:r>
            <a:r>
              <a:rPr b="1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generate and test</a:t>
            </a:r>
            <a:r>
              <a:rPr b="0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is a very general </a:t>
            </a:r>
            <a:r>
              <a:rPr b="0" i="0" lang="en-US" sz="17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problem solving</a:t>
            </a:r>
            <a:r>
              <a:rPr b="0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is a very general problem solving technique and </a:t>
            </a:r>
            <a:r>
              <a:rPr b="0" i="0" lang="en-US" sz="17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algorithmic paradigm</a:t>
            </a:r>
            <a:r>
              <a:rPr b="0" i="0" lang="en-US" sz="17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that consists of systematically enumerating all possible candidates for the solution and checking whether each candidate satisfies the problem's statement</a:t>
            </a:r>
            <a:r>
              <a:rPr b="0" i="0" lang="en-US" sz="1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93" name="Google Shape;493;p42"/>
          <p:cNvSpPr txBox="1"/>
          <p:nvPr/>
        </p:nvSpPr>
        <p:spPr>
          <a:xfrm>
            <a:off x="3733800" y="1219200"/>
            <a:ext cx="10223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sp>
        <p:nvSpPr>
          <p:cNvPr id="494" name="Google Shape;494;p42"/>
          <p:cNvSpPr txBox="1"/>
          <p:nvPr/>
        </p:nvSpPr>
        <p:spPr>
          <a:xfrm>
            <a:off x="4419600" y="3124200"/>
            <a:ext cx="102235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</a:t>
            </a: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sp>
        <p:nvSpPr>
          <p:cNvPr id="495" name="Google Shape;495;p42"/>
          <p:cNvSpPr txBox="1"/>
          <p:nvPr/>
        </p:nvSpPr>
        <p:spPr>
          <a:xfrm>
            <a:off x="3581400" y="2667000"/>
            <a:ext cx="2459037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 </a:t>
            </a: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 </a:t>
            </a: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</a:t>
            </a:r>
            <a:endParaRPr/>
          </a:p>
        </p:txBody>
      </p:sp>
      <p:sp>
        <p:nvSpPr>
          <p:cNvPr id="496" name="Google Shape;496;p42"/>
          <p:cNvSpPr txBox="1"/>
          <p:nvPr/>
        </p:nvSpPr>
        <p:spPr>
          <a:xfrm>
            <a:off x="3810000" y="1981200"/>
            <a:ext cx="904875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O(</a:t>
            </a:r>
            <a:r>
              <a:rPr b="1" i="1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1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3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43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the problem having weights and profits are: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Weights: {3, 4, 6, 5}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Profits: {2, 3, 1, 4}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weight of the knapsack is 8 kg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number of items is 4</a:t>
            </a:r>
            <a:endParaRPr/>
          </a:p>
          <a:p>
            <a:pPr indent="-3810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t/>
            </a:r>
            <a:endParaRPr b="0" i="0" sz="21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43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</a:pPr>
            <a:fld id="{00000000-1234-1234-1234-123412341234}" type="slidenum">
              <a:rPr b="0" i="0" lang="en-US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0-1 knapsack problem</a:t>
            </a:r>
            <a:endParaRPr/>
          </a:p>
        </p:txBody>
      </p:sp>
      <p:sp>
        <p:nvSpPr>
          <p:cNvPr id="509" name="Google Shape;509;p44"/>
          <p:cNvSpPr txBox="1"/>
          <p:nvPr>
            <p:ph idx="1" type="body"/>
          </p:nvPr>
        </p:nvSpPr>
        <p:spPr>
          <a:xfrm>
            <a:off x="381000" y="1371600"/>
            <a:ext cx="8574087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solution to the knapsack problem may be obtained by making a sequence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decisions on the variables </a:t>
            </a:r>
            <a:r>
              <a:rPr b="0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x1, x2, ... , xn. A decision on variable x; involves deciding which of the values 0 or 1 is to be assigned to it.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            (X) be the value of an optimal solution to KNAP(l,j, X). Since the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 holds, we obtain</a:t>
            </a:r>
            <a:endParaRPr/>
          </a:p>
          <a:p>
            <a:pPr indent="-44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arbitrary                           </a:t>
            </a:r>
            <a:r>
              <a:rPr b="0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Equation generalizes to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Equation may be solved              b</a:t>
            </a:r>
            <a:r>
              <a:rPr b="0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beginning with the knowledge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for all </a:t>
            </a:r>
            <a:r>
              <a:rPr b="0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and                                                                  may be successively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computed using  equation 2.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44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1" sz="20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4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id="511" name="Google Shape;51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4100" y="3105150"/>
            <a:ext cx="449580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0" y="2438400"/>
            <a:ext cx="461962" cy="227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11975" y="3514725"/>
            <a:ext cx="120967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86000" y="3810000"/>
            <a:ext cx="4181475" cy="4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00400" y="4267200"/>
            <a:ext cx="60960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7200" y="4572000"/>
            <a:ext cx="1076325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71800" y="4572000"/>
            <a:ext cx="3562350" cy="3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5"/>
          <p:cNvSpPr txBox="1"/>
          <p:nvPr>
            <p:ph type="title"/>
          </p:nvPr>
        </p:nvSpPr>
        <p:spPr>
          <a:xfrm>
            <a:off x="628650" y="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0-1 knapsack problem </a:t>
            </a:r>
            <a:r>
              <a:rPr b="0" i="0" lang="en-US" sz="1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no-305)</a:t>
            </a:r>
            <a:endParaRPr/>
          </a:p>
        </p:txBody>
      </p:sp>
      <p:sp>
        <p:nvSpPr>
          <p:cNvPr id="523" name="Google Shape;523;p45"/>
          <p:cNvSpPr txBox="1"/>
          <p:nvPr>
            <p:ph idx="1" type="body"/>
          </p:nvPr>
        </p:nvSpPr>
        <p:spPr>
          <a:xfrm>
            <a:off x="381000" y="1295400"/>
            <a:ext cx="8574087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 the knapsack instance n = 3, (w1, w2,w3) =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(2, 3, 4), (p1, p2, p3) = (1, 2, 5) and M = 6.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Initially compute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S</a:t>
            </a:r>
            <a:r>
              <a:rPr b="0" baseline="30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={(0,0)}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S</a:t>
            </a:r>
            <a:r>
              <a:rPr b="0" baseline="30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may now be obtained by merging together S</a:t>
            </a:r>
            <a:r>
              <a:rPr b="0" baseline="30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i-1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s</a:t>
            </a:r>
            <a:r>
              <a:rPr b="0" baseline="30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Purging Rule: 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s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i+1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contains (P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and (P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 these two pairs such that P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 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&lt;= P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W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 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&gt;= W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then (P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</a:t>
            </a:r>
            <a:r>
              <a:rPr b="0" baseline="-2500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 can be eliminated . This purging rule is also called as dominance rule. In short, remove the pair with less profit and more weight.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</a:t>
            </a:r>
            <a:endParaRPr/>
          </a:p>
          <a:p>
            <a:pPr indent="-317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45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id="525" name="Google Shape;52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0" y="3124200"/>
            <a:ext cx="4076700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0-1 knapsack problem</a:t>
            </a:r>
            <a:endParaRPr/>
          </a:p>
        </p:txBody>
      </p:sp>
      <p:pic>
        <p:nvPicPr>
          <p:cNvPr id="531" name="Google Shape;531;p4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1676400"/>
            <a:ext cx="7258050" cy="2181225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46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7"/>
          <p:cNvSpPr txBox="1"/>
          <p:nvPr>
            <p:ph type="title"/>
          </p:nvPr>
        </p:nvSpPr>
        <p:spPr>
          <a:xfrm>
            <a:off x="1219200" y="0"/>
            <a:ext cx="7793037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0" i="0" lang="en-US" sz="36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0-1 knapsack problem</a:t>
            </a:r>
            <a:endParaRPr/>
          </a:p>
        </p:txBody>
      </p:sp>
      <p:pic>
        <p:nvPicPr>
          <p:cNvPr id="538" name="Google Shape;538;p4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6862" y="1447800"/>
            <a:ext cx="662940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7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8"/>
          <p:cNvSpPr txBox="1"/>
          <p:nvPr>
            <p:ph type="title"/>
          </p:nvPr>
        </p:nvSpPr>
        <p:spPr>
          <a:xfrm>
            <a:off x="1143000" y="152400"/>
            <a:ext cx="80010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Largest/Longest Common Subsequence (LCS)</a:t>
            </a:r>
            <a:b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		</a:t>
            </a: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(Ref. Parag Dave, page no-285)</a:t>
            </a:r>
            <a:endParaRPr/>
          </a:p>
        </p:txBody>
      </p:sp>
      <p:sp>
        <p:nvSpPr>
          <p:cNvPr id="545" name="Google Shape;545;p48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46" name="Google Shape;546;p48"/>
          <p:cNvSpPr txBox="1"/>
          <p:nvPr/>
        </p:nvSpPr>
        <p:spPr>
          <a:xfrm>
            <a:off x="381000" y="1143000"/>
            <a:ext cx="8458200" cy="4246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subsequence is a sequence that appears in the same relative order, but not necessarily contiguous. For example, “abc”, “abg”, “bdf”, “aeg”, ‘”acefg”, .. etc are subsequences of “abcdefg”.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Problem: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 two sequences X = &lt;x1,x2,…xm&gt; and Y = &lt;y1,y2,…yn&gt; , Find the longest sub-sequence Z = &lt;z1,….zk&gt; that is common to X and 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example: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X = &lt; A,B,C,B,D,A,B&gt; and Y = &lt;B,D,C,A,B,A&gt;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then some common sub-sequences are: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{A}  {B}  {C}  {D} {A,A} {B,B} {B,C,A} {B,C,A} {B,C,B,A } {B,D,A,B}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which </a:t>
            </a:r>
            <a:r>
              <a:rPr b="0" i="0" lang="en-US" sz="18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{B,C,B,A } {B,D,A,B} </a:t>
            </a: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the </a:t>
            </a:r>
            <a:r>
              <a:rPr b="0" i="0" lang="en-US" sz="18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Longest Common sub-sequences.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547" name="Google Shape;54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38600" y="5257800"/>
            <a:ext cx="5122862" cy="120967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48"/>
          <p:cNvSpPr txBox="1"/>
          <p:nvPr/>
        </p:nvSpPr>
        <p:spPr>
          <a:xfrm>
            <a:off x="304800" y="5638800"/>
            <a:ext cx="3886200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Font typeface="Calibri"/>
              <a:buNone/>
            </a:pPr>
            <a:r>
              <a:rPr b="0" i="0" lang="en-US" sz="16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C[i, j]= length of LCS for X[i] and Y[j]   🡺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9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</a:pPr>
            <a:fld id="{00000000-1234-1234-1234-123412341234}" type="slidenum">
              <a:rPr b="0" i="0" lang="en-US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pic>
        <p:nvPicPr>
          <p:cNvPr id="554" name="Google Shape;55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5587" y="755650"/>
            <a:ext cx="6780212" cy="534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>
            <p:ph type="title"/>
          </p:nvPr>
        </p:nvSpPr>
        <p:spPr>
          <a:xfrm>
            <a:off x="13716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Comparison with Greedy Approach</a:t>
            </a:r>
            <a:endParaRPr/>
          </a:p>
        </p:txBody>
      </p:sp>
      <p:sp>
        <p:nvSpPr>
          <p:cNvPr id="115" name="Google Shape;115;p5"/>
          <p:cNvSpPr txBox="1"/>
          <p:nvPr>
            <p:ph idx="1" type="body"/>
          </p:nvPr>
        </p:nvSpPr>
        <p:spPr>
          <a:xfrm>
            <a:off x="457200" y="1143000"/>
            <a:ext cx="82296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Greedy and Dynamic Programming are methods for solving optimization problems.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However, often you need to use dynamic programming since the optimal solution cannot be guaranteed by a greedy algorithm.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provides efficient solutions for some problems for which a brute force approach would be very slow.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use Dynamic Programming we need only show that the principle of optimality applies to the problem.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0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Times"/>
              <a:buNone/>
            </a:pPr>
            <a:fld id="{00000000-1234-1234-1234-123412341234}" type="slidenum">
              <a:rPr b="0" i="0" lang="en-US" sz="900" u="none">
                <a:solidFill>
                  <a:srgbClr val="898989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560" name="Google Shape;560;p50"/>
          <p:cNvSpPr txBox="1"/>
          <p:nvPr/>
        </p:nvSpPr>
        <p:spPr>
          <a:xfrm>
            <a:off x="685800" y="685800"/>
            <a:ext cx="68580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PRINT-LCS (b, x, i, j)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1. if i=0 or j=0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2. then return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3. if b [i,j] = ' ↖ '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4. then PRINT-LCS (b,x,i-1,j-1)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5. print x_i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6. else if b [i,j] = '  ↑  '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7. then PRINT-LCS (b,X,i-1,j)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rPr b="0" i="0" lang="en-US" sz="2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 8. else PRINT-LCS (b,X,i,j-1)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1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pic>
        <p:nvPicPr>
          <p:cNvPr descr="LCS" id="566" name="Google Shape;566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2895600"/>
            <a:ext cx="718185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51"/>
          <p:cNvSpPr txBox="1"/>
          <p:nvPr/>
        </p:nvSpPr>
        <p:spPr>
          <a:xfrm>
            <a:off x="1143000" y="1295400"/>
            <a:ext cx="71628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 two strings are  </a:t>
            </a:r>
            <a:r>
              <a:rPr b="1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 = BACDB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and </a:t>
            </a:r>
            <a:r>
              <a:rPr b="1" i="1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 = BDCB</a:t>
            </a: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the longest common subsequence.</a:t>
            </a:r>
            <a:endParaRPr/>
          </a:p>
        </p:txBody>
      </p:sp>
      <p:sp>
        <p:nvSpPr>
          <p:cNvPr id="568" name="Google Shape;568;p51"/>
          <p:cNvSpPr txBox="1"/>
          <p:nvPr/>
        </p:nvSpPr>
        <p:spPr>
          <a:xfrm>
            <a:off x="1752600" y="381000"/>
            <a:ext cx="59436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Times New Roman"/>
              <a:buNone/>
            </a:pPr>
            <a:r>
              <a:rPr b="0" i="0" lang="en-US" sz="2400" u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Largest/Longest Common Subsequence (LCS) 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2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74" name="Google Shape;574;p52"/>
          <p:cNvSpPr txBox="1"/>
          <p:nvPr/>
        </p:nvSpPr>
        <p:spPr>
          <a:xfrm>
            <a:off x="2209800" y="228600"/>
            <a:ext cx="5048250" cy="129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no-319)</a:t>
            </a:r>
            <a:endParaRPr b="0" i="0" sz="1400" u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52"/>
          <p:cNvSpPr txBox="1"/>
          <p:nvPr/>
        </p:nvSpPr>
        <p:spPr>
          <a:xfrm>
            <a:off x="838200" y="1295400"/>
            <a:ext cx="7696200" cy="2586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traveling salesman problem, a map of cities is given to the salesman and he has to visit all the cities only once and return to his starting point to complete the tour in such a way that the length of the tour is the shortest among all possible tours for this map.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Clearly starting from a given city, the salesman will have a total of (n-1)! Different sequences: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n = 2, A and B, there is no choice.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If n = 3, i.e. he wants to visit three cities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inclusive of the starting point, he has 2! Possible routes and so on. 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3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81" name="Google Shape;581;p53"/>
          <p:cNvSpPr txBox="1"/>
          <p:nvPr/>
        </p:nvSpPr>
        <p:spPr>
          <a:xfrm>
            <a:off x="1676400" y="228600"/>
            <a:ext cx="6324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 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no-319)</a:t>
            </a:r>
            <a:endParaRPr/>
          </a:p>
        </p:txBody>
      </p:sp>
      <p:sp>
        <p:nvSpPr>
          <p:cNvPr id="582" name="Google Shape;582;p53"/>
          <p:cNvSpPr txBox="1"/>
          <p:nvPr/>
        </p:nvSpPr>
        <p:spPr>
          <a:xfrm>
            <a:off x="381000" y="1066800"/>
            <a:ext cx="8763000" cy="5694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Dynamic Programming proceeds as follows:-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Consider the given travelling salesman problem in which he wants to find that route which has shortest 	distance.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Consider set of 0element, such that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g(2, Φ ) = c21	 g(3, Φ ) = c31 	g(4, Φ ) = c41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Step-3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step-2, consider sets of 1 elements, such that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{2}: 		g(3,{2}) = c32 + g(2, Φ ) = c32 + c21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g(4,{2}) = c42 + g(2, Φ ) = c42 + c21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{3}:		g(2,{3}) = c23 + g(3, Φ ) = c23 + c31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g(4,{3}) = c43 + g(3, Φ) = c43 + c31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{4}: 		g(2,{4}) = c24 + g(4, Φ ) = c24 + c41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g(3,{4}) = c34 + g(4, Φ ) = c34 + c41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Step-4</a:t>
            </a: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step-3, consider sets of 2 elements, such that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{2,3}: 	g(4,{2,3}) = min {c42 + g(2,{3}), c43 + g(3,{2})}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{2,4}:	g(3,{2,4}) = min {c32 + g(2,{4}), c34 + g(4,{2})}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Set {3,4}: 	g(2,{3,4}) = min {c23 + g(3,{4}), c24 + g(4,{3})}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Step-5</a:t>
            </a: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After completion of step-4, Find the length of an optimal tour: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f = g(1,{2,3,4}) = min { c12 + g(2,{3,4}), c13 + g(3,{2,4}), c14 + g(4,{2,3})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Step-6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After completion of step-5, Find the Optimal TSP tour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5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588" name="Google Shape;588;p54"/>
          <p:cNvSpPr txBox="1"/>
          <p:nvPr/>
        </p:nvSpPr>
        <p:spPr>
          <a:xfrm>
            <a:off x="838200" y="762000"/>
            <a:ext cx="8686800" cy="634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Solve the TSP problem for given Distance matrix.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g(2, Φ ) = c21 = 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g(3, Φ ) = c31 = 15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g(4, Φ ) = c41 = 6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0" i="0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 = 1, consider sets of 1 element: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{2}:	g(3,{2}) = c32 + g(2, Φ ) = c32 + c21 = 7 + 1 = 8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g(4,{2}) = c42 + g(2, Φ ) = c42 + c21 = 3 + 1 = 4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{3}: 	g(2,{3}) = c23 + g(3, Φ ) = c23 + c31 = 6 + 15 = 21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g(4,{3}) = c43 + g(3, Φ) = c43 + c31 = 12 + 15 = 27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{4}:	g(2,{4}) = c24 + g(4, Φ ) = c24 + c41 = 4 + 6 = 10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g(3,{4}) = c34 + g(4, Φ ) = c34 + c41 = 8 + 6 = 14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0" i="0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 = 2, consider sets of 2 elements: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{2,3}: g(4,{2,3}) = min {c42 + g(2,{3}), c43 + g(3,{2})} = min {3+21, 12+8}= min {24, 20}= 20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{2,4}: g(3,{2,4}) = min {c32 + g(2,{4}), c34 + g(4,{2})} = min {7+10, 8+4}= min {17, 12} = 12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{3,4}: g(2,{3,4}) = min {c23 + g(3,{4}), c24 + g(4,{3})} = min {6+14, 4+27}= min {20, 31}= 20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0" i="0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Length of an optimal tour: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 = g(1,{2,3,4}) = min { c12 + g(2,{3,4}), c13 + g(3,{2,4}), c14 + g(4,{2,3}) }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      = min {2 + 20, 9 + 12, 10 + 20}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      = min {22, 21, 30} = 21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Successor of node 1: </a:t>
            </a:r>
            <a:r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c13 + </a:t>
            </a:r>
            <a:r>
              <a:rPr b="0" i="0" lang="en-US" sz="1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g(3,{2,4}) </a:t>
            </a: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3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rPr b="0" i="0" lang="en-US" sz="1400" u="non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Successor of node 3: = c34 + g(4,{2})}  =4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Successor of node 4: g(4,{2}) =2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Successor of node 2:  back to staring node 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"/>
              <a:buNone/>
            </a:pPr>
            <a:r>
              <a:t/>
            </a:r>
            <a:endParaRPr b="0" i="0" sz="1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b="1" i="0" lang="en-US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Optimal TSP tour: 1 →3 → 4 →2→1    with minimum cost= 21</a:t>
            </a:r>
            <a:endParaRPr/>
          </a:p>
        </p:txBody>
      </p:sp>
      <p:sp>
        <p:nvSpPr>
          <p:cNvPr id="589" name="Google Shape;589;p54"/>
          <p:cNvSpPr txBox="1"/>
          <p:nvPr/>
        </p:nvSpPr>
        <p:spPr>
          <a:xfrm>
            <a:off x="1447800" y="0"/>
            <a:ext cx="6324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Travelling Salesman Problem  </a:t>
            </a:r>
            <a:endParaRPr/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Calibri"/>
              <a:buNone/>
            </a:pPr>
            <a:r>
              <a:rPr b="0" i="0" lang="en-US" sz="140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(Ref. Horowithz Sahni , page no-319)</a:t>
            </a:r>
            <a:endParaRPr/>
          </a:p>
        </p:txBody>
      </p:sp>
      <p:pic>
        <p:nvPicPr>
          <p:cNvPr id="590" name="Google Shape;590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990600"/>
            <a:ext cx="1952625" cy="115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5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597" name="Google Shape;597;p55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100"/>
              <a:buFont typeface="Arial"/>
              <a:buChar char="•"/>
            </a:pPr>
            <a:r>
              <a:rPr b="0" i="0" lang="en-US" sz="2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an algorithm design method that can be used when the solution to a problem may be viewed as the result of a sequence of decisions</a:t>
            </a:r>
            <a:endParaRPr/>
          </a:p>
        </p:txBody>
      </p:sp>
      <p:sp>
        <p:nvSpPr>
          <p:cNvPr id="598" name="Google Shape;598;p55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6"/>
          <p:cNvSpPr txBox="1"/>
          <p:nvPr>
            <p:ph type="title"/>
          </p:nvPr>
        </p:nvSpPr>
        <p:spPr>
          <a:xfrm>
            <a:off x="838200" y="762000"/>
            <a:ext cx="7793037" cy="693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shortest path in multistage graphs</a:t>
            </a:r>
            <a:endParaRPr/>
          </a:p>
        </p:txBody>
      </p:sp>
      <p:sp>
        <p:nvSpPr>
          <p:cNvPr id="605" name="Google Shape;605;p56"/>
          <p:cNvSpPr txBox="1"/>
          <p:nvPr>
            <p:ph idx="1" type="body"/>
          </p:nvPr>
        </p:nvSpPr>
        <p:spPr>
          <a:xfrm>
            <a:off x="628650" y="1825625"/>
            <a:ext cx="78867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780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</a:t>
            </a:r>
            <a:endParaRPr/>
          </a:p>
          <a:p>
            <a:pPr indent="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0" i="0"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greedy method can not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be applied to this case:  (S, A, D, T)    1+4+18 = 23.</a:t>
            </a:r>
            <a:endParaRPr/>
          </a:p>
          <a:p>
            <a:pPr indent="-17780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real shortest path is: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(S, C, F, T)    5+2+2 = 9. </a:t>
            </a:r>
            <a:endParaRPr/>
          </a:p>
        </p:txBody>
      </p:sp>
      <p:sp>
        <p:nvSpPr>
          <p:cNvPr id="606" name="Google Shape;606;p56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graphicFrame>
        <p:nvGraphicFramePr>
          <p:cNvPr id="607" name="Google Shape;607;p56"/>
          <p:cNvGraphicFramePr/>
          <p:nvPr/>
        </p:nvGraphicFramePr>
        <p:xfrm>
          <a:off x="1828800" y="1600200"/>
          <a:ext cx="5441950" cy="2640012"/>
        </p:xfrm>
        <a:graphic>
          <a:graphicData uri="http://schemas.openxmlformats.org/presentationml/2006/ole">
            <mc:AlternateContent>
              <mc:Choice Requires="v">
                <p:oleObj r:id="rId4" imgH="2640012" imgW="5441950" progId="Visio.Drawing.6" spid="_x0000_s1">
                  <p:embed/>
                </p:oleObj>
              </mc:Choice>
              <mc:Fallback>
                <p:oleObj r:id="rId5" imgH="2640012" imgW="5441950" progId="Visio.Drawing.6">
                  <p:embed/>
                  <p:pic>
                    <p:nvPicPr>
                      <p:cNvPr id="607" name="Google Shape;607;p56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828800" y="1600200"/>
                        <a:ext cx="5441950" cy="2640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7"/>
          <p:cNvSpPr txBox="1"/>
          <p:nvPr>
            <p:ph type="title"/>
          </p:nvPr>
        </p:nvSpPr>
        <p:spPr>
          <a:xfrm>
            <a:off x="838200" y="457200"/>
            <a:ext cx="8001000" cy="693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0" i="0" lang="en-US" sz="4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approach</a:t>
            </a: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14" name="Google Shape;614;p57"/>
          <p:cNvSpPr txBox="1"/>
          <p:nvPr>
            <p:ph idx="1" type="body"/>
          </p:nvPr>
        </p:nvSpPr>
        <p:spPr>
          <a:xfrm>
            <a:off x="762000" y="15240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 approach (</a:t>
            </a:r>
            <a:r>
              <a:rPr b="0" i="0"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forward approach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): </a:t>
            </a:r>
            <a:endParaRPr/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0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 T) = min{1+d(A, T), 2+d(B, T), 5+d(C, T)} </a:t>
            </a:r>
            <a:endParaRPr/>
          </a:p>
        </p:txBody>
      </p:sp>
      <p:sp>
        <p:nvSpPr>
          <p:cNvPr id="615" name="Google Shape;615;p57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graphicFrame>
        <p:nvGraphicFramePr>
          <p:cNvPr id="616" name="Google Shape;616;p57"/>
          <p:cNvGraphicFramePr/>
          <p:nvPr/>
        </p:nvGraphicFramePr>
        <p:xfrm>
          <a:off x="4572000" y="2286000"/>
          <a:ext cx="4343400" cy="2032000"/>
        </p:xfrm>
        <a:graphic>
          <a:graphicData uri="http://schemas.openxmlformats.org/presentationml/2006/ole">
            <mc:AlternateContent>
              <mc:Choice Requires="v">
                <p:oleObj r:id="rId4" imgH="2032000" imgW="4343400" progId="Visio.Drawing.6" spid="_x0000_s1">
                  <p:embed/>
                </p:oleObj>
              </mc:Choice>
              <mc:Fallback>
                <p:oleObj r:id="rId5" imgH="2032000" imgW="4343400" progId="Visio.Drawing.6">
                  <p:embed/>
                  <p:pic>
                    <p:nvPicPr>
                      <p:cNvPr id="616" name="Google Shape;616;p57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4572000" y="2286000"/>
                        <a:ext cx="4343400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" name="Google Shape;617;p57"/>
          <p:cNvGraphicFramePr/>
          <p:nvPr/>
        </p:nvGraphicFramePr>
        <p:xfrm>
          <a:off x="5638800" y="5029200"/>
          <a:ext cx="3505200" cy="1465262"/>
        </p:xfrm>
        <a:graphic>
          <a:graphicData uri="http://schemas.openxmlformats.org/presentationml/2006/ole">
            <mc:AlternateContent>
              <mc:Choice Requires="v">
                <p:oleObj r:id="rId7" imgH="1465262" imgW="3505200" progId="Visio.Drawing.6" spid="_x0000_s2">
                  <p:embed/>
                </p:oleObj>
              </mc:Choice>
              <mc:Fallback>
                <p:oleObj r:id="rId8" imgH="1465262" imgW="3505200" progId="Visio.Drawing.6">
                  <p:embed/>
                  <p:pic>
                    <p:nvPicPr>
                      <p:cNvPr id="617" name="Google Shape;617;p57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5638800" y="5029200"/>
                        <a:ext cx="3505200" cy="1465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" name="Google Shape;618;p57"/>
          <p:cNvSpPr txBox="1"/>
          <p:nvPr/>
        </p:nvSpPr>
        <p:spPr>
          <a:xfrm>
            <a:off x="457200" y="5257800"/>
            <a:ext cx="5334000" cy="1370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9144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folHlink"/>
              </a:buClr>
              <a:buSzPts val="1440"/>
              <a:buFont typeface="Noto Sans Symbols"/>
              <a:buChar char="■"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d(A,T) = min{4+d(D,T), 11+d(E,T)}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= min{4+18, 11+13} = 22.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aphicFrame>
        <p:nvGraphicFramePr>
          <p:cNvPr id="619" name="Google Shape;619;p57"/>
          <p:cNvGraphicFramePr/>
          <p:nvPr/>
        </p:nvGraphicFramePr>
        <p:xfrm>
          <a:off x="0" y="2362200"/>
          <a:ext cx="4191000" cy="2033587"/>
        </p:xfrm>
        <a:graphic>
          <a:graphicData uri="http://schemas.openxmlformats.org/presentationml/2006/ole">
            <mc:AlternateContent>
              <mc:Choice Requires="v">
                <p:oleObj r:id="rId10" imgH="2033587" imgW="4191000" progId="Visio.Drawing.6" spid="_x0000_s3">
                  <p:embed/>
                </p:oleObj>
              </mc:Choice>
              <mc:Fallback>
                <p:oleObj r:id="rId11" imgH="2033587" imgW="4191000" progId="Visio.Drawing.6">
                  <p:embed/>
                  <p:pic>
                    <p:nvPicPr>
                      <p:cNvPr id="619" name="Google Shape;619;p57"/>
                      <p:cNvPicPr preferRelativeResize="0"/>
                      <p:nvPr/>
                    </p:nvPicPr>
                    <p:blipFill rotWithShape="1">
                      <a:blip r:embed="rId12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2362200"/>
                        <a:ext cx="4191000" cy="203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8"/>
          <p:cNvSpPr txBox="1"/>
          <p:nvPr>
            <p:ph idx="1" type="body"/>
          </p:nvPr>
        </p:nvSpPr>
        <p:spPr>
          <a:xfrm>
            <a:off x="304800" y="838200"/>
            <a:ext cx="8534400" cy="56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d(B, T) = min{9+d(D, T), 5+d(E, T), 16+d(F, T)}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= min{9+18, 5+13, 16+2} = 18.</a:t>
            </a:r>
            <a:endParaRPr/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/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/>
          </a:p>
          <a:p>
            <a:pPr indent="-317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d(C, T) = min{ 2+d(F, T) } = 2+2 = 4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 T) = min{1+d(A, T), 2+d(B, T), 5+d(C, T)}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= min{1+22, 2+18, 5+4} = 9.  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above way of reasoning is called </a:t>
            </a:r>
            <a:endParaRPr/>
          </a:p>
          <a:p>
            <a:pPr indent="-171450" lvl="0" marL="171450" marR="0" rtl="0" algn="l">
              <a:lnSpc>
                <a:spcPct val="70000"/>
              </a:lnSpc>
              <a:spcBef>
                <a:spcPts val="700"/>
              </a:spcBef>
              <a:spcAft>
                <a:spcPts val="0"/>
              </a:spcAft>
              <a:buClr>
                <a:schemeClr val="hlink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0" i="0"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backward reasoning</a:t>
            </a:r>
            <a:r>
              <a:rPr b="0" i="0" lang="en-US" sz="2200" u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626" name="Google Shape;626;p58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27" name="Google Shape;627;p58"/>
          <p:cNvSpPr txBox="1"/>
          <p:nvPr/>
        </p:nvSpPr>
        <p:spPr>
          <a:xfrm>
            <a:off x="3052762" y="2424112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graphicFrame>
        <p:nvGraphicFramePr>
          <p:cNvPr id="628" name="Google Shape;628;p58"/>
          <p:cNvGraphicFramePr/>
          <p:nvPr/>
        </p:nvGraphicFramePr>
        <p:xfrm>
          <a:off x="5181600" y="1676400"/>
          <a:ext cx="3962400" cy="2133600"/>
        </p:xfrm>
        <a:graphic>
          <a:graphicData uri="http://schemas.openxmlformats.org/presentationml/2006/ole">
            <mc:AlternateContent>
              <mc:Choice Requires="v">
                <p:oleObj r:id="rId4" imgH="2133600" imgW="3962400" progId="Visio.Drawing.6" spid="_x0000_s1">
                  <p:embed/>
                </p:oleObj>
              </mc:Choice>
              <mc:Fallback>
                <p:oleObj r:id="rId5" imgH="2133600" imgW="3962400" progId="Visio.Drawing.6">
                  <p:embed/>
                  <p:pic>
                    <p:nvPicPr>
                      <p:cNvPr id="628" name="Google Shape;628;p5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-2407" l="0" r="3388" t="-3610"/>
                      <a:stretch/>
                    </p:blipFill>
                    <p:spPr>
                      <a:xfrm>
                        <a:off x="5181600" y="1676400"/>
                        <a:ext cx="3962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9" name="Google Shape;629;p58"/>
          <p:cNvGraphicFramePr/>
          <p:nvPr/>
        </p:nvGraphicFramePr>
        <p:xfrm>
          <a:off x="381000" y="1752600"/>
          <a:ext cx="4419600" cy="2143125"/>
        </p:xfrm>
        <a:graphic>
          <a:graphicData uri="http://schemas.openxmlformats.org/presentationml/2006/ole">
            <mc:AlternateContent>
              <mc:Choice Requires="v">
                <p:oleObj r:id="rId7" imgH="2143125" imgW="4419600" progId="Visio.Drawing.6" spid="_x0000_s2">
                  <p:embed/>
                </p:oleObj>
              </mc:Choice>
              <mc:Fallback>
                <p:oleObj r:id="rId8" imgH="2143125" imgW="4419600" progId="Visio.Drawing.6">
                  <p:embed/>
                  <p:pic>
                    <p:nvPicPr>
                      <p:cNvPr id="629" name="Google Shape;629;p58"/>
                      <p:cNvPicPr preferRelativeResize="0"/>
                      <p:nvPr/>
                    </p:nvPicPr>
                    <p:blipFill rotWithShape="1">
                      <a:blip r:embed="rId9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81000" y="1752600"/>
                        <a:ext cx="4419600" cy="214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9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35" name="Google Shape;635;p59"/>
          <p:cNvSpPr txBox="1"/>
          <p:nvPr/>
        </p:nvSpPr>
        <p:spPr>
          <a:xfrm>
            <a:off x="827087" y="384175"/>
            <a:ext cx="6872287" cy="637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Algorithm Fgraph(G,k,n,p)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//input is k stage graph G=(V,E) with n vertices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//indexed in order of stages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E set of edges, c[i][j] is cost of &lt;i,j&gt;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p[1..k] is a minimum cost path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fcost[n] = 0.0;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 n-1 to 1 step -1 do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 // compute fcost[j]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Let r be the vertex such that &lt;j, r&gt; is an edge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of G and c[j][r] + fcost[r] is minimum;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fcost[j] = c[j][r] + fcost[r];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d[j]=r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p[1]=1; p[k] =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 2 to k-1 do p[j] = d[p[j-1]];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Elements of Dynamic Programming …</a:t>
            </a:r>
            <a:endParaRPr/>
          </a:p>
        </p:txBody>
      </p:sp>
      <p:sp>
        <p:nvSpPr>
          <p:cNvPr id="121" name="Google Shape;121;p6"/>
          <p:cNvSpPr txBox="1"/>
          <p:nvPr>
            <p:ph idx="1" type="body"/>
          </p:nvPr>
        </p:nvSpPr>
        <p:spPr>
          <a:xfrm>
            <a:off x="838200" y="1828800"/>
            <a:ext cx="8001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</a:t>
            </a:r>
            <a:endParaRPr/>
          </a:p>
          <a:p>
            <a:pPr indent="-342900" lvl="1" marL="3429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FF33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       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an optimal sequence of decisions or choices, each subsequence must also be optimal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Memorization (for overlapping sub-problems)</a:t>
            </a:r>
            <a:endParaRPr/>
          </a:p>
          <a:p>
            <a:pPr indent="-342900" lvl="1" marL="3429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avoid calculating the same thing twice, </a:t>
            </a:r>
            <a:endParaRPr/>
          </a:p>
          <a:p>
            <a:pPr indent="-342900" lvl="1" marL="3429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usually by keeping a table of know results that fills up as sub-instances are solved. 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0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Complexity</a:t>
            </a:r>
            <a:endParaRPr/>
          </a:p>
        </p:txBody>
      </p:sp>
      <p:sp>
        <p:nvSpPr>
          <p:cNvPr id="641" name="Google Shape;641;p60"/>
          <p:cNvSpPr txBox="1"/>
          <p:nvPr>
            <p:ph idx="1" type="body"/>
          </p:nvPr>
        </p:nvSpPr>
        <p:spPr>
          <a:xfrm>
            <a:off x="858837" y="1628775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represented using adjacency list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Vertex r can be found in time proportional to the degree of vertex j.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G has |E| edges, the total time required is Ѳ(|v| +|E|)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</a:pPr>
            <a:r>
              <a:rPr b="0" i="0" lang="en-US" sz="21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space required for cost[],d[],p[]</a:t>
            </a:r>
            <a:endParaRPr/>
          </a:p>
        </p:txBody>
      </p:sp>
      <p:sp>
        <p:nvSpPr>
          <p:cNvPr id="642" name="Google Shape;642;p60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1"/>
          <p:cNvSpPr txBox="1"/>
          <p:nvPr>
            <p:ph type="title"/>
          </p:nvPr>
        </p:nvSpPr>
        <p:spPr>
          <a:xfrm>
            <a:off x="838200" y="762000"/>
            <a:ext cx="7793037" cy="693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0" i="0" lang="en-US" sz="3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Backward approach </a:t>
            </a:r>
            <a:br>
              <a:rPr b="0" i="0" lang="en-US" sz="3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0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(forward reasoning)</a:t>
            </a: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49" name="Google Shape;649;p61"/>
          <p:cNvSpPr txBox="1"/>
          <p:nvPr>
            <p:ph idx="1" type="body"/>
          </p:nvPr>
        </p:nvSpPr>
        <p:spPr>
          <a:xfrm>
            <a:off x="533400" y="1676400"/>
            <a:ext cx="79248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635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3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3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t/>
            </a:r>
            <a:endParaRPr b="0" i="0" sz="26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 A) = 1</a:t>
            </a:r>
            <a:endParaRPr/>
          </a:p>
          <a:p>
            <a:pPr indent="-171450" lvl="0" marL="171450" marR="0" rtl="0" algn="just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d(S, B) = 2</a:t>
            </a:r>
            <a:endParaRPr/>
          </a:p>
          <a:p>
            <a:pPr indent="-171450" lvl="0" marL="171450" marR="0" rtl="0" algn="just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d(S, C) = 5</a:t>
            </a:r>
            <a:endParaRPr/>
          </a:p>
          <a:p>
            <a:pPr indent="-171450" lvl="0" marL="171450" marR="0" rtl="0" algn="just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d(S,D)=min{d(S,A)+d(A,D), d(S,B)+d(B,D)}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= min{ 1+4, 2+9 } = 5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d(S,E)=min{d(S,A)+d(A,E), d(S,B)+d(B,E)}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= min{ 1+11, 2+5 } = 7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d(S,F)=min{d(S,B)+d(B,F), d(S,C)+d(C,F)}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0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= min{ 2+16, 5+2 } = 7</a:t>
            </a:r>
            <a:endParaRPr/>
          </a:p>
        </p:txBody>
      </p:sp>
      <p:sp>
        <p:nvSpPr>
          <p:cNvPr id="650" name="Google Shape;650;p61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graphicFrame>
        <p:nvGraphicFramePr>
          <p:cNvPr id="651" name="Google Shape;651;p61"/>
          <p:cNvGraphicFramePr/>
          <p:nvPr/>
        </p:nvGraphicFramePr>
        <p:xfrm>
          <a:off x="3733800" y="1524000"/>
          <a:ext cx="5181600" cy="2514600"/>
        </p:xfrm>
        <a:graphic>
          <a:graphicData uri="http://schemas.openxmlformats.org/presentationml/2006/ole">
            <mc:AlternateContent>
              <mc:Choice Requires="v">
                <p:oleObj r:id="rId4" imgH="2514600" imgW="5181600" progId="Visio.Drawing.6" spid="_x0000_s1">
                  <p:embed/>
                </p:oleObj>
              </mc:Choice>
              <mc:Fallback>
                <p:oleObj r:id="rId5" imgH="2514600" imgW="5181600" progId="Visio.Drawing.6">
                  <p:embed/>
                  <p:pic>
                    <p:nvPicPr>
                      <p:cNvPr id="651" name="Google Shape;651;p6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733800" y="1524000"/>
                        <a:ext cx="51816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2"/>
          <p:cNvSpPr txBox="1"/>
          <p:nvPr>
            <p:ph idx="1" type="body"/>
          </p:nvPr>
        </p:nvSpPr>
        <p:spPr>
          <a:xfrm>
            <a:off x="762000" y="2017712"/>
            <a:ext cx="7696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d(S,T) = min{d(S, D)+d(D, T), d(S,E)+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     d(E,T), d(S, F)+d(F, T)}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= min{ 5+18, 7+13, 7+2 } </a:t>
            </a:r>
            <a:endParaRPr/>
          </a:p>
          <a:p>
            <a:pPr indent="-17145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= 9</a:t>
            </a:r>
            <a:r>
              <a:rPr b="0" i="0" lang="en-US" sz="2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658" name="Google Shape;658;p62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graphicFrame>
        <p:nvGraphicFramePr>
          <p:cNvPr id="659" name="Google Shape;659;p62"/>
          <p:cNvGraphicFramePr/>
          <p:nvPr/>
        </p:nvGraphicFramePr>
        <p:xfrm>
          <a:off x="3429000" y="3810000"/>
          <a:ext cx="5181600" cy="2514600"/>
        </p:xfrm>
        <a:graphic>
          <a:graphicData uri="http://schemas.openxmlformats.org/presentationml/2006/ole">
            <mc:AlternateContent>
              <mc:Choice Requires="v">
                <p:oleObj r:id="rId4" imgH="2514600" imgW="5181600" progId="Visio.Drawing.6" spid="_x0000_s1">
                  <p:embed/>
                </p:oleObj>
              </mc:Choice>
              <mc:Fallback>
                <p:oleObj r:id="rId5" imgH="2514600" imgW="5181600" progId="Visio.Drawing.6">
                  <p:embed/>
                  <p:pic>
                    <p:nvPicPr>
                      <p:cNvPr id="659" name="Google Shape;659;p62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429000" y="3810000"/>
                        <a:ext cx="51816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3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  <p:sp>
        <p:nvSpPr>
          <p:cNvPr id="665" name="Google Shape;665;p63"/>
          <p:cNvSpPr txBox="1"/>
          <p:nvPr/>
        </p:nvSpPr>
        <p:spPr>
          <a:xfrm>
            <a:off x="755650" y="411162"/>
            <a:ext cx="7704137" cy="6370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Algorithm Bgraph(G,k,n,p)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//input is k stage graph G=(V,E) with n vertices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//indexed in order of stages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E set of edges, c[i][j] is cost of &lt;i,j&gt;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// p[1..k] is a minimum cost path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bcost[1] = 0.0;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j=2 to n do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{ // compute bcost[j]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Let r be the vertex such that &lt;r, j&gt; is an edge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of G and  bcost[r] + c[r][j] is minimum;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    bcost[j] = bcost[r] + c[r][j];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d[j]=r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p[1]=1; p[k] =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for j=  k-1 to 2 do p[j] = d[p[j+1]];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ahoma"/>
              <a:buNone/>
            </a:pPr>
            <a:r>
              <a:rPr b="0" i="0" lang="en-US" sz="24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4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Principle of optimality</a:t>
            </a:r>
            <a:endParaRPr/>
          </a:p>
        </p:txBody>
      </p:sp>
      <p:sp>
        <p:nvSpPr>
          <p:cNvPr id="672" name="Google Shape;672;p64"/>
          <p:cNvSpPr txBox="1"/>
          <p:nvPr>
            <p:ph idx="1" type="body"/>
          </p:nvPr>
        </p:nvSpPr>
        <p:spPr>
          <a:xfrm>
            <a:off x="533400" y="1524000"/>
            <a:ext cx="8040687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77800" lvl="0" marL="1714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Principle of optimality: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Suppose that in solving a problem, we have to make a sequence of decisions D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D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If this sequence is optimal, then the last k decisions, 1 </a:t>
            </a:r>
            <a:r>
              <a:rPr b="0" i="0" lang="en-US" sz="2800" u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&lt;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 </a:t>
            </a:r>
            <a:r>
              <a:rPr b="0" i="0" lang="en-US" sz="2800" u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&lt;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 must be optimal. </a:t>
            </a:r>
            <a:endParaRPr/>
          </a:p>
          <a:p>
            <a:pPr indent="-17780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the shortest path problem</a:t>
            </a:r>
            <a:endParaRPr/>
          </a:p>
          <a:p>
            <a:pPr indent="-17145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If i, i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 is a shortest path from i to j, then i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i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0" i="0" lang="en-US" sz="28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j must be a shortest path from i</a:t>
            </a:r>
            <a:r>
              <a:rPr b="0" baseline="-2500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j</a:t>
            </a:r>
            <a:endParaRPr b="0" i="0" sz="28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7800" lvl="0" marL="171450" marR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 summary, if a problem can be described by a multistage graph, then it can be solved by dynamic programming.</a:t>
            </a:r>
            <a:endParaRPr/>
          </a:p>
        </p:txBody>
      </p:sp>
      <p:sp>
        <p:nvSpPr>
          <p:cNvPr id="673" name="Google Shape;673;p64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65"/>
          <p:cNvSpPr txBox="1"/>
          <p:nvPr>
            <p:ph type="title"/>
          </p:nvPr>
        </p:nvSpPr>
        <p:spPr>
          <a:xfrm>
            <a:off x="914400" y="457200"/>
            <a:ext cx="7793037" cy="6429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Dynamic programming</a:t>
            </a:r>
            <a:endParaRPr/>
          </a:p>
        </p:txBody>
      </p:sp>
      <p:sp>
        <p:nvSpPr>
          <p:cNvPr id="680" name="Google Shape;680;p65"/>
          <p:cNvSpPr txBox="1"/>
          <p:nvPr>
            <p:ph idx="1" type="body"/>
          </p:nvPr>
        </p:nvSpPr>
        <p:spPr>
          <a:xfrm>
            <a:off x="990600" y="1524000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7800" lvl="0" marL="1714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approach and backward approach:</a:t>
            </a:r>
            <a:endParaRPr b="0" i="0" sz="28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Note that if the recurrence relations are formulated using the forward approach then the relations are solved backwards . </a:t>
            </a: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i.e., beginning with the last decision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hlink"/>
              </a:buClr>
              <a:buSzPts val="2400"/>
              <a:buFont typeface="Arial"/>
              <a:buChar char="•"/>
            </a:pPr>
            <a:r>
              <a:rPr b="0" i="0" lang="en-US" sz="2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On the other hand if the relations are formulated using the backward approach, they are solved forwards.</a:t>
            </a:r>
            <a:endParaRPr/>
          </a:p>
          <a:p>
            <a:pPr indent="-177800" lvl="0" marL="17145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solve a problem by using dynamic programming: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out the recurrence relations.</a:t>
            </a:r>
            <a:endParaRPr/>
          </a:p>
          <a:p>
            <a:pPr indent="-171450" lvl="1" marL="51435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 the problem by a multistage graph.</a:t>
            </a:r>
            <a:endParaRPr/>
          </a:p>
          <a:p>
            <a:pPr indent="-19050" lvl="0" marL="17145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65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ahoma"/>
              <a:buNone/>
            </a:pPr>
            <a:r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7 -</a:t>
            </a:r>
            <a:fld id="{00000000-1234-1234-1234-123412341234}" type="slidenum">
              <a:rPr b="0" i="0" lang="en-US" sz="1400" u="none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66"/>
          <p:cNvSpPr txBox="1"/>
          <p:nvPr/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687" name="Google Shape;687;p66"/>
          <p:cNvSpPr txBox="1"/>
          <p:nvPr/>
        </p:nvSpPr>
        <p:spPr>
          <a:xfrm>
            <a:off x="1350962" y="76200"/>
            <a:ext cx="7793037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4000"/>
              <a:buFont typeface="Calibri"/>
              <a:buNone/>
            </a:pPr>
            <a:r>
              <a:rPr b="0" i="0" lang="en-US" sz="4000" u="none">
                <a:solidFill>
                  <a:srgbClr val="993300"/>
                </a:solidFill>
                <a:latin typeface="Calibri"/>
                <a:ea typeface="Calibri"/>
                <a:cs typeface="Calibri"/>
                <a:sym typeface="Calibri"/>
              </a:rPr>
              <a:t>The End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>
            <p:ph type="title"/>
          </p:nvPr>
        </p:nvSpPr>
        <p:spPr>
          <a:xfrm>
            <a:off x="914400" y="304800"/>
            <a:ext cx="6553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Fibonacci numbers</a:t>
            </a:r>
            <a:r>
              <a:rPr b="0" i="0" lang="en-US" sz="1600" u="none">
                <a:solidFill>
                  <a:srgbClr val="FF00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/>
          </a:p>
        </p:txBody>
      </p:sp>
      <p:sp>
        <p:nvSpPr>
          <p:cNvPr id="127" name="Google Shape;127;p7"/>
          <p:cNvSpPr txBox="1"/>
          <p:nvPr/>
        </p:nvSpPr>
        <p:spPr>
          <a:xfrm>
            <a:off x="914400" y="1676400"/>
            <a:ext cx="7924800" cy="4586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Computing the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fibonacci number using </a:t>
            </a:r>
            <a:r>
              <a:rPr b="1" i="0" lang="en-US" sz="24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bottom-up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iteration:</a:t>
            </a:r>
            <a:endParaRPr/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(0)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0+1 = 1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1+1 = 2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(4)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1+2 = 3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(5)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2+3 = 5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f(n-2) = f(n-3)+f(n-4)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f(n-1) = f(n-2)+f(n-3)</a:t>
            </a:r>
            <a:endParaRPr/>
          </a:p>
          <a:p>
            <a:pPr indent="-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</a:pP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= 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-1)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f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-2)</a:t>
            </a:r>
            <a:endParaRPr/>
          </a:p>
        </p:txBody>
      </p:sp>
      <p:sp>
        <p:nvSpPr>
          <p:cNvPr id="128" name="Google Shape;128;p7"/>
          <p:cNvSpPr txBox="1"/>
          <p:nvPr/>
        </p:nvSpPr>
        <p:spPr>
          <a:xfrm>
            <a:off x="1447800" y="1219200"/>
            <a:ext cx="57912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Fibonacci numbers: 0, 1, 1, 2, 3, 5, 8, 13, 21, 24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/>
          <p:nvPr/>
        </p:nvSpPr>
        <p:spPr>
          <a:xfrm>
            <a:off x="990600" y="1295400"/>
            <a:ext cx="7620000" cy="4816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Recall definition of Fibonacci numbers: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r>
              <a:t/>
            </a:r>
            <a:endParaRPr b="0" i="1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0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0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1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-1)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-2)   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n 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≥ 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524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Computing the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b="0" baseline="3000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Fibonacci number recursively (top-down):                     f(n)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        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+             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2)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    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   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3)     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     f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0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n-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...</a:t>
            </a:r>
            <a:endParaRPr/>
          </a:p>
        </p:txBody>
      </p:sp>
      <p:cxnSp>
        <p:nvCxnSpPr>
          <p:cNvPr id="134" name="Google Shape;134;p8"/>
          <p:cNvCxnSpPr/>
          <p:nvPr/>
        </p:nvCxnSpPr>
        <p:spPr>
          <a:xfrm flipH="1">
            <a:off x="2590800" y="3886200"/>
            <a:ext cx="121920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35" name="Google Shape;135;p8"/>
          <p:cNvCxnSpPr/>
          <p:nvPr/>
        </p:nvCxnSpPr>
        <p:spPr>
          <a:xfrm>
            <a:off x="3810000" y="3886200"/>
            <a:ext cx="114300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36" name="Google Shape;136;p8"/>
          <p:cNvCxnSpPr/>
          <p:nvPr/>
        </p:nvCxnSpPr>
        <p:spPr>
          <a:xfrm flipH="1">
            <a:off x="1600200" y="4572000"/>
            <a:ext cx="76200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37" name="Google Shape;137;p8"/>
          <p:cNvCxnSpPr/>
          <p:nvPr/>
        </p:nvCxnSpPr>
        <p:spPr>
          <a:xfrm>
            <a:off x="2362200" y="4572000"/>
            <a:ext cx="762000" cy="457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38" name="Google Shape;138;p8"/>
          <p:cNvCxnSpPr/>
          <p:nvPr/>
        </p:nvCxnSpPr>
        <p:spPr>
          <a:xfrm flipH="1">
            <a:off x="4648200" y="4572000"/>
            <a:ext cx="68580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  <p:cxnSp>
        <p:nvCxnSpPr>
          <p:cNvPr id="139" name="Google Shape;139;p8"/>
          <p:cNvCxnSpPr/>
          <p:nvPr/>
        </p:nvCxnSpPr>
        <p:spPr>
          <a:xfrm>
            <a:off x="5334000" y="4572000"/>
            <a:ext cx="838200" cy="381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9"/>
          <p:cNvSpPr txBox="1"/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0" i="0" lang="en-US" sz="33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Recursive calls for fib</a:t>
            </a:r>
            <a:endParaRPr/>
          </a:p>
        </p:txBody>
      </p:sp>
      <p:graphicFrame>
        <p:nvGraphicFramePr>
          <p:cNvPr id="145" name="Google Shape;145;p9"/>
          <p:cNvGraphicFramePr/>
          <p:nvPr/>
        </p:nvGraphicFramePr>
        <p:xfrm>
          <a:off x="0" y="2133600"/>
          <a:ext cx="9144000" cy="4114800"/>
        </p:xfrm>
        <a:graphic>
          <a:graphicData uri="http://schemas.openxmlformats.org/presentationml/2006/ole">
            <mc:AlternateContent>
              <mc:Choice Requires="v">
                <p:oleObj r:id="rId4" imgH="4114800" imgW="9144000" spid="_x0000_s1">
                  <p:embed/>
                </p:oleObj>
              </mc:Choice>
              <mc:Fallback>
                <p:oleObj r:id="rId5" imgH="4114800" imgW="9144000">
                  <p:embed/>
                  <p:pic>
                    <p:nvPicPr>
                      <p:cNvPr id="145" name="Google Shape;145;p9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0" y="2133600"/>
                        <a:ext cx="91440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2004-04-01T18:01:25Z</dcterms:created>
  <dc:creator>David L. Matuszek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