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0" r:id="rId2"/>
  </p:sldMasterIdLst>
  <p:notesMasterIdLst>
    <p:notesMasterId r:id="rId4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6858000" type="screen4x3"/>
  <p:notesSz cx="6858000" cy="9144000"/>
  <p:embeddedFontLst>
    <p:embeddedFont>
      <p:font typeface="Arial Black" panose="020B0A04020102020204" pitchFamily="34" charset="0"/>
      <p:bold r:id="rId49"/>
    </p:embeddedFont>
    <p:embeddedFont>
      <p:font typeface="Arimo" panose="020B0604020202020204" charset="0"/>
      <p:regular r:id="rId50"/>
      <p:bold r:id="rId51"/>
      <p:italic r:id="rId52"/>
      <p:boldItalic r:id="rId53"/>
    </p:embeddedFont>
    <p:embeddedFont>
      <p:font typeface="Bookman Old Style" panose="02050604050505020204" pitchFamily="18" charset="0"/>
      <p:regular r:id="rId54"/>
      <p:bold r:id="rId55"/>
      <p:italic r:id="rId56"/>
      <p:boldItalic r:id="rId57"/>
    </p:embeddedFont>
    <p:embeddedFont>
      <p:font typeface="Noto Sans Symbols" panose="020B0604020202020204" charset="0"/>
      <p:regular r:id="rId58"/>
      <p:bold r:id="rId59"/>
    </p:embeddedFont>
    <p:embeddedFont>
      <p:font typeface="Times" panose="02020603050405020304" pitchFamily="18" charset="0"/>
      <p:regular r:id="rId60"/>
      <p:bold r:id="rId61"/>
      <p:italic r:id="rId62"/>
      <p:boldItalic r:id="rId63"/>
    </p:embeddedFont>
    <p:embeddedFont>
      <p:font typeface="Trebuchet MS" panose="020B0603020202020204" pitchFamily="34" charset="0"/>
      <p:regular r:id="rId64"/>
      <p:bold r:id="rId65"/>
      <p:italic r:id="rId66"/>
      <p:boldItalic r:id="rId67"/>
    </p:embeddedFont>
    <p:embeddedFont>
      <p:font typeface="Verdana" panose="020B0604030504040204"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2" roundtripDataSignature="AMtx7mghm7dKlQO+BSjWVpDlIZfyr9w0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1C453B6-A28B-43CB-9610-20F41B8222FD}">
  <a:tblStyle styleId="{D1C453B6-A28B-43CB-9610-20F41B8222F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546" y="6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5.fntdata"/><Relationship Id="rId68" Type="http://schemas.openxmlformats.org/officeDocument/2006/relationships/font" Target="fonts/font20.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font" Target="fonts/font3.fntdata"/><Relationship Id="rId72"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font" Target="fonts/font22.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2.fntdata"/><Relationship Id="rId55" Type="http://schemas.openxmlformats.org/officeDocument/2006/relationships/font" Target="fonts/font7.fntdata"/><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4" name="Google Shape;4;n"/>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9" name="Google Shape;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1:notes"/>
          <p:cNvSpPr txBox="1"/>
          <p:nvPr/>
        </p:nvSpPr>
        <p:spPr>
          <a:xfrm>
            <a:off x="0" y="0"/>
            <a:ext cx="2971800" cy="4587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r>
              <a:rPr lang="en-US" sz="2400" b="0" i="0" u="none">
                <a:solidFill>
                  <a:srgbClr val="000000"/>
                </a:solidFill>
                <a:latin typeface="Times"/>
                <a:ea typeface="Times"/>
                <a:cs typeface="Times"/>
                <a:sym typeface="Times"/>
              </a:rPr>
              <a:t>Ref : Thomas H Cormen </a:t>
            </a:r>
            <a:endParaRPr/>
          </a:p>
        </p:txBody>
      </p:sp>
      <p:sp>
        <p:nvSpPr>
          <p:cNvPr id="81" name="Google Shape;81;p1: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0: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197" name="Google Shape;197;p10: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05" name="Google Shape;205;p11:notes"/>
          <p:cNvSpPr>
            <a:spLocks noGrp="1" noRot="1" noChangeAspect="1"/>
          </p:cNvSpPr>
          <p:nvPr>
            <p:ph type="sldImg" idx="2"/>
          </p:nvPr>
        </p:nvSpPr>
        <p:spPr>
          <a:xfrm>
            <a:off x="1150938"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16" name="Google Shape;216;p12:notes"/>
          <p:cNvSpPr>
            <a:spLocks noGrp="1" noRot="1" noChangeAspect="1"/>
          </p:cNvSpPr>
          <p:nvPr>
            <p:ph type="sldImg" idx="2"/>
          </p:nvPr>
        </p:nvSpPr>
        <p:spPr>
          <a:xfrm>
            <a:off x="1150938"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3: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24" name="Google Shape;224;p13: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4: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31" name="Google Shape;231;p14: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37" name="Google Shape;237;p15:notes"/>
          <p:cNvSpPr>
            <a:spLocks noGrp="1" noRot="1" noChangeAspect="1"/>
          </p:cNvSpPr>
          <p:nvPr>
            <p:ph type="sldImg" idx="2"/>
          </p:nvPr>
        </p:nvSpPr>
        <p:spPr>
          <a:xfrm>
            <a:off x="1150938"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6: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7" name="Google Shape;247;p16: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48" name="Google Shape;248;p16: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7:notes"/>
          <p:cNvSpPr>
            <a:spLocks noGrp="1" noRot="1" noChangeAspect="1"/>
          </p:cNvSpPr>
          <p:nvPr>
            <p:ph type="sldImg" idx="2"/>
          </p:nvPr>
        </p:nvSpPr>
        <p:spPr>
          <a:xfrm>
            <a:off x="1150938"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5" name="Google Shape;255;p17: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56" name="Google Shape;256;p17: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8: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3" name="Google Shape;273;p18: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74" name="Google Shape;274;p18: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9: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1" name="Google Shape;281;p19: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82" name="Google Shape;282;p19: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0: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8" name="Google Shape;298;p20: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299" name="Google Shape;299;p20: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1: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8" name="Google Shape;318;p21: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319" name="Google Shape;319;p21: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2: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1" name="Google Shape;341;p22: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342" name="Google Shape;342;p22: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3: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1" name="Google Shape;371;p23: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372" name="Google Shape;372;p23: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4" name="Google Shape;404;p24: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405" name="Google Shape;405;p24: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5: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9" name="Google Shape;439;p25: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440" name="Google Shape;440;p25: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6: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76" name="Google Shape;476;p26: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477" name="Google Shape;477;p26: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7: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6" name="Google Shape;516;p27: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517" name="Google Shape;517;p27: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28: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9" name="Google Shape;559;p28: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560" name="Google Shape;560;p28: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29: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5" name="Google Shape;605;p29: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606" name="Google Shape;606;p29: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p:nvPr/>
        </p:nvSpPr>
        <p:spPr>
          <a:xfrm>
            <a:off x="4164012" y="0"/>
            <a:ext cx="3184525"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rgbClr val="000000"/>
              </a:solidFill>
              <a:latin typeface="Times"/>
              <a:ea typeface="Times"/>
              <a:cs typeface="Times"/>
              <a:sym typeface="Times"/>
            </a:endParaRPr>
          </a:p>
        </p:txBody>
      </p:sp>
      <p:sp>
        <p:nvSpPr>
          <p:cNvPr id="95" name="Google Shape;95;p3:notes"/>
          <p:cNvSpPr txBox="1"/>
          <p:nvPr/>
        </p:nvSpPr>
        <p:spPr>
          <a:xfrm>
            <a:off x="4164012" y="8686800"/>
            <a:ext cx="3184525" cy="457200"/>
          </a:xfrm>
          <a:prstGeom prst="rect">
            <a:avLst/>
          </a:prstGeom>
          <a:noFill/>
          <a:ln>
            <a:noFill/>
          </a:ln>
        </p:spPr>
        <p:txBody>
          <a:bodyPr spcFirstLastPara="1" wrap="square" lIns="90475" tIns="44450" rIns="90475" bIns="4445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r>
              <a:rPr lang="en-US" sz="1200" b="0" i="0" u="none">
                <a:solidFill>
                  <a:srgbClr val="000000"/>
                </a:solidFill>
                <a:latin typeface="Times New Roman"/>
                <a:ea typeface="Times New Roman"/>
                <a:cs typeface="Times New Roman"/>
                <a:sym typeface="Times New Roman"/>
              </a:rPr>
              <a:t>2</a:t>
            </a:r>
            <a:endParaRPr/>
          </a:p>
        </p:txBody>
      </p:sp>
      <p:sp>
        <p:nvSpPr>
          <p:cNvPr id="96" name="Google Shape;96;p3:notes"/>
          <p:cNvSpPr txBox="1"/>
          <p:nvPr/>
        </p:nvSpPr>
        <p:spPr>
          <a:xfrm>
            <a:off x="0" y="8686800"/>
            <a:ext cx="3184525"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rgbClr val="000000"/>
              </a:solidFill>
              <a:latin typeface="Times"/>
              <a:ea typeface="Times"/>
              <a:cs typeface="Times"/>
              <a:sym typeface="Times"/>
            </a:endParaRPr>
          </a:p>
        </p:txBody>
      </p:sp>
      <p:sp>
        <p:nvSpPr>
          <p:cNvPr id="97" name="Google Shape;97;p3:notes"/>
          <p:cNvSpPr txBox="1"/>
          <p:nvPr/>
        </p:nvSpPr>
        <p:spPr>
          <a:xfrm>
            <a:off x="0" y="0"/>
            <a:ext cx="3184525"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rgbClr val="000000"/>
              </a:solidFill>
              <a:latin typeface="Times"/>
              <a:ea typeface="Times"/>
              <a:cs typeface="Times"/>
              <a:sym typeface="Times"/>
            </a:endParaRPr>
          </a:p>
        </p:txBody>
      </p:sp>
      <p:sp>
        <p:nvSpPr>
          <p:cNvPr id="98" name="Google Shape;98;p3: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 name="Google Shape;99;p3: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30:notes"/>
          <p:cNvSpPr>
            <a:spLocks noGrp="1" noRot="1" noChangeAspect="1"/>
          </p:cNvSpPr>
          <p:nvPr>
            <p:ph type="sldImg" idx="2"/>
          </p:nvPr>
        </p:nvSpPr>
        <p:spPr>
          <a:xfrm>
            <a:off x="1150938"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3" name="Google Shape;613;p30: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614" name="Google Shape;614;p30: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31: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679" name="Google Shape;679;p31: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32: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686" name="Google Shape;686;p32: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33: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3" name="Google Shape;693;p33: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694" name="Google Shape;694;p33: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a:buNone/>
            </a:pPr>
            <a:fld id="{00000000-1234-1234-1234-123412341234}" type="slidenum">
              <a:rPr lang="en-US" sz="2400" b="0" i="0" u="none">
                <a:solidFill>
                  <a:srgbClr val="000000"/>
                </a:solidFill>
                <a:latin typeface="Times"/>
                <a:ea typeface="Times"/>
                <a:cs typeface="Times"/>
                <a:sym typeface="Times"/>
              </a:r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34: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701" name="Google Shape;701;p34:notes"/>
          <p:cNvSpPr>
            <a:spLocks noGrp="1" noRot="1" noChangeAspect="1"/>
          </p:cNvSpPr>
          <p:nvPr>
            <p:ph type="sldImg" idx="2"/>
          </p:nvPr>
        </p:nvSpPr>
        <p:spPr>
          <a:xfrm>
            <a:off x="1150938"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35: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711" name="Google Shape;711;p35: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36: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36</a:t>
            </a:fld>
            <a:endParaRPr/>
          </a:p>
        </p:txBody>
      </p:sp>
      <p:sp>
        <p:nvSpPr>
          <p:cNvPr id="718" name="Google Shape;718;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19" name="Google Shape;719;p36:notes"/>
          <p:cNvSpPr txBox="1">
            <a:spLocks noGrp="1"/>
          </p:cNvSpPr>
          <p:nvPr>
            <p:ph type="body" idx="1"/>
          </p:nvPr>
        </p:nvSpPr>
        <p:spPr>
          <a:xfrm>
            <a:off x="685800" y="4343400"/>
            <a:ext cx="5486400" cy="4114800"/>
          </a:xfrm>
          <a:prstGeom prst="rect">
            <a:avLst/>
          </a:prstGeom>
          <a:noFill/>
          <a:ln>
            <a:noFill/>
          </a:ln>
        </p:spPr>
        <p:txBody>
          <a:bodyPr spcFirstLastPara="1" wrap="square" lIns="90475" tIns="44450" rIns="90475" bIns="4445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37: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37</a:t>
            </a:fld>
            <a:endParaRPr/>
          </a:p>
        </p:txBody>
      </p:sp>
      <p:sp>
        <p:nvSpPr>
          <p:cNvPr id="727" name="Google Shape;72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28" name="Google Shape;728;p37:notes"/>
          <p:cNvSpPr txBox="1">
            <a:spLocks noGrp="1"/>
          </p:cNvSpPr>
          <p:nvPr>
            <p:ph type="body" idx="1"/>
          </p:nvPr>
        </p:nvSpPr>
        <p:spPr>
          <a:xfrm>
            <a:off x="685800" y="4343400"/>
            <a:ext cx="5486400" cy="4114800"/>
          </a:xfrm>
          <a:prstGeom prst="rect">
            <a:avLst/>
          </a:prstGeom>
          <a:noFill/>
          <a:ln>
            <a:noFill/>
          </a:ln>
        </p:spPr>
        <p:txBody>
          <a:bodyPr spcFirstLastPara="1" wrap="square" lIns="90475" tIns="44450" rIns="90475" bIns="4445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38: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38</a:t>
            </a:fld>
            <a:endParaRPr/>
          </a:p>
        </p:txBody>
      </p:sp>
      <p:sp>
        <p:nvSpPr>
          <p:cNvPr id="736" name="Google Shape;736;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37" name="Google Shape;737;p38:notes"/>
          <p:cNvSpPr txBox="1">
            <a:spLocks noGrp="1"/>
          </p:cNvSpPr>
          <p:nvPr>
            <p:ph type="body" idx="1"/>
          </p:nvPr>
        </p:nvSpPr>
        <p:spPr>
          <a:xfrm>
            <a:off x="685800" y="4343400"/>
            <a:ext cx="5486400" cy="4114800"/>
          </a:xfrm>
          <a:prstGeom prst="rect">
            <a:avLst/>
          </a:prstGeom>
          <a:noFill/>
          <a:ln>
            <a:noFill/>
          </a:ln>
        </p:spPr>
        <p:txBody>
          <a:bodyPr spcFirstLastPara="1" wrap="square" lIns="90475" tIns="44450" rIns="90475" bIns="4445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39: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39</a:t>
            </a:fld>
            <a:endParaRPr/>
          </a:p>
        </p:txBody>
      </p:sp>
      <p:sp>
        <p:nvSpPr>
          <p:cNvPr id="748" name="Google Shape;74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49" name="Google Shape;749;p39:notes"/>
          <p:cNvSpPr txBox="1">
            <a:spLocks noGrp="1"/>
          </p:cNvSpPr>
          <p:nvPr>
            <p:ph type="body" idx="1"/>
          </p:nvPr>
        </p:nvSpPr>
        <p:spPr>
          <a:xfrm>
            <a:off x="685800" y="4343400"/>
            <a:ext cx="5486400" cy="4114800"/>
          </a:xfrm>
          <a:prstGeom prst="rect">
            <a:avLst/>
          </a:prstGeom>
          <a:noFill/>
          <a:ln>
            <a:noFill/>
          </a:ln>
        </p:spPr>
        <p:txBody>
          <a:bodyPr spcFirstLastPara="1" wrap="square" lIns="90475" tIns="44450" rIns="90475" bIns="4445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108" name="Google Shape;108;p4: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40: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40</a:t>
            </a:fld>
            <a:endParaRPr/>
          </a:p>
        </p:txBody>
      </p:sp>
      <p:sp>
        <p:nvSpPr>
          <p:cNvPr id="757" name="Google Shape;757;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58" name="Google Shape;758;p40:notes"/>
          <p:cNvSpPr txBox="1">
            <a:spLocks noGrp="1"/>
          </p:cNvSpPr>
          <p:nvPr>
            <p:ph type="body" idx="1"/>
          </p:nvPr>
        </p:nvSpPr>
        <p:spPr>
          <a:xfrm>
            <a:off x="685800" y="4343400"/>
            <a:ext cx="5486400" cy="4114800"/>
          </a:xfrm>
          <a:prstGeom prst="rect">
            <a:avLst/>
          </a:prstGeom>
          <a:noFill/>
          <a:ln>
            <a:noFill/>
          </a:ln>
        </p:spPr>
        <p:txBody>
          <a:bodyPr spcFirstLastPara="1" wrap="square" lIns="90475" tIns="44450" rIns="90475" bIns="4445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41: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41</a:t>
            </a:fld>
            <a:endParaRPr/>
          </a:p>
        </p:txBody>
      </p:sp>
      <p:sp>
        <p:nvSpPr>
          <p:cNvPr id="766" name="Google Shape;766;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67" name="Google Shape;767;p41:notes"/>
          <p:cNvSpPr txBox="1">
            <a:spLocks noGrp="1"/>
          </p:cNvSpPr>
          <p:nvPr>
            <p:ph type="body" idx="1"/>
          </p:nvPr>
        </p:nvSpPr>
        <p:spPr>
          <a:xfrm>
            <a:off x="685800" y="4343400"/>
            <a:ext cx="5486400" cy="4114800"/>
          </a:xfrm>
          <a:prstGeom prst="rect">
            <a:avLst/>
          </a:prstGeom>
          <a:noFill/>
          <a:ln>
            <a:noFill/>
          </a:ln>
        </p:spPr>
        <p:txBody>
          <a:bodyPr spcFirstLastPara="1" wrap="square" lIns="90475" tIns="44450" rIns="90475" bIns="4445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42: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775" name="Google Shape;775;p42: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43:notes"/>
          <p:cNvSpPr txBox="1"/>
          <p:nvPr/>
        </p:nvSpPr>
        <p:spPr>
          <a:xfrm>
            <a:off x="3884612" y="8685212"/>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Times New Roman"/>
              <a:buNone/>
            </a:pPr>
            <a:fld id="{00000000-1234-1234-1234-123412341234}" type="slidenum">
              <a:rPr lang="en-US" sz="2400" b="0" i="0" u="none">
                <a:solidFill>
                  <a:srgbClr val="000000"/>
                </a:solidFill>
                <a:latin typeface="Times New Roman"/>
                <a:ea typeface="Times New Roman"/>
                <a:cs typeface="Times New Roman"/>
                <a:sym typeface="Times New Roman"/>
              </a:rPr>
              <a:t>43</a:t>
            </a:fld>
            <a:endParaRPr/>
          </a:p>
        </p:txBody>
      </p:sp>
      <p:sp>
        <p:nvSpPr>
          <p:cNvPr id="782" name="Google Shape;782;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83" name="Google Shape;783;p43:notes"/>
          <p:cNvSpPr txBox="1">
            <a:spLocks noGrp="1"/>
          </p:cNvSpPr>
          <p:nvPr>
            <p:ph type="body" idx="1"/>
          </p:nvPr>
        </p:nvSpPr>
        <p:spPr>
          <a:xfrm>
            <a:off x="685800" y="4343400"/>
            <a:ext cx="5486400" cy="4114800"/>
          </a:xfrm>
          <a:prstGeom prst="rect">
            <a:avLst/>
          </a:prstGeom>
          <a:noFill/>
          <a:ln>
            <a:noFill/>
          </a:ln>
        </p:spPr>
        <p:txBody>
          <a:bodyPr spcFirstLastPara="1" wrap="square" lIns="90475" tIns="44450" rIns="90475" bIns="4445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44: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791" name="Google Shape;791;p44: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45:notes"/>
          <p:cNvSpPr txBox="1"/>
          <p:nvPr/>
        </p:nvSpPr>
        <p:spPr>
          <a:xfrm>
            <a:off x="4164012" y="0"/>
            <a:ext cx="3184525"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rgbClr val="000000"/>
              </a:solidFill>
              <a:latin typeface="Times"/>
              <a:ea typeface="Times"/>
              <a:cs typeface="Times"/>
              <a:sym typeface="Times"/>
            </a:endParaRPr>
          </a:p>
        </p:txBody>
      </p:sp>
      <p:sp>
        <p:nvSpPr>
          <p:cNvPr id="798" name="Google Shape;798;p45:notes"/>
          <p:cNvSpPr txBox="1"/>
          <p:nvPr/>
        </p:nvSpPr>
        <p:spPr>
          <a:xfrm>
            <a:off x="4164012" y="8686800"/>
            <a:ext cx="3184525" cy="457200"/>
          </a:xfrm>
          <a:prstGeom prst="rect">
            <a:avLst/>
          </a:prstGeom>
          <a:noFill/>
          <a:ln>
            <a:noFill/>
          </a:ln>
        </p:spPr>
        <p:txBody>
          <a:bodyPr spcFirstLastPara="1" wrap="square" lIns="90475" tIns="44450" rIns="90475" bIns="4445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r>
              <a:rPr lang="en-US" sz="1200" b="0" i="0" u="none">
                <a:solidFill>
                  <a:srgbClr val="000000"/>
                </a:solidFill>
                <a:latin typeface="Times New Roman"/>
                <a:ea typeface="Times New Roman"/>
                <a:cs typeface="Times New Roman"/>
                <a:sym typeface="Times New Roman"/>
              </a:rPr>
              <a:t>12</a:t>
            </a:r>
            <a:endParaRPr/>
          </a:p>
        </p:txBody>
      </p:sp>
      <p:sp>
        <p:nvSpPr>
          <p:cNvPr id="799" name="Google Shape;799;p45:notes"/>
          <p:cNvSpPr txBox="1"/>
          <p:nvPr/>
        </p:nvSpPr>
        <p:spPr>
          <a:xfrm>
            <a:off x="0" y="8686800"/>
            <a:ext cx="3184525"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rgbClr val="000000"/>
              </a:solidFill>
              <a:latin typeface="Times"/>
              <a:ea typeface="Times"/>
              <a:cs typeface="Times"/>
              <a:sym typeface="Times"/>
            </a:endParaRPr>
          </a:p>
        </p:txBody>
      </p:sp>
      <p:sp>
        <p:nvSpPr>
          <p:cNvPr id="800" name="Google Shape;800;p45:notes"/>
          <p:cNvSpPr txBox="1"/>
          <p:nvPr/>
        </p:nvSpPr>
        <p:spPr>
          <a:xfrm>
            <a:off x="0" y="0"/>
            <a:ext cx="3184525"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rgbClr val="000000"/>
              </a:solidFill>
              <a:latin typeface="Times"/>
              <a:ea typeface="Times"/>
              <a:cs typeface="Times"/>
              <a:sym typeface="Times"/>
            </a:endParaRPr>
          </a:p>
        </p:txBody>
      </p:sp>
      <p:sp>
        <p:nvSpPr>
          <p:cNvPr id="801" name="Google Shape;801;p45:notes"/>
          <p:cNvSpPr>
            <a:spLocks noGrp="1" noRot="1" noChangeAspect="1"/>
          </p:cNvSpPr>
          <p:nvPr>
            <p:ph type="sldImg" idx="2"/>
          </p:nvPr>
        </p:nvSpPr>
        <p:spPr>
          <a:xfrm>
            <a:off x="1150937" y="692150"/>
            <a:ext cx="4556125" cy="3416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2" name="Google Shape;802;p45:notes"/>
          <p:cNvSpPr txBox="1">
            <a:spLocks noGrp="1"/>
          </p:cNvSpPr>
          <p:nvPr>
            <p:ph type="body" idx="1"/>
          </p:nvPr>
        </p:nvSpPr>
        <p:spPr>
          <a:xfrm>
            <a:off x="985837" y="4343400"/>
            <a:ext cx="5029200" cy="4114800"/>
          </a:xfrm>
          <a:prstGeom prst="rect">
            <a:avLst/>
          </a:prstGeom>
          <a:noFill/>
          <a:ln>
            <a:noFill/>
          </a:ln>
        </p:spPr>
        <p:txBody>
          <a:bodyPr spcFirstLastPara="1" wrap="square" lIns="90475" tIns="44450" rIns="90475" bIns="444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129" name="Google Shape;129;p7: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182" name="Google Shape;182;p8: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985837" y="4343400"/>
            <a:ext cx="5029200" cy="4114800"/>
          </a:xfrm>
          <a:prstGeom prst="rect">
            <a:avLst/>
          </a:prstGeom>
        </p:spPr>
        <p:txBody>
          <a:bodyPr spcFirstLastPara="1" wrap="square" lIns="90475" tIns="44450" rIns="90475" bIns="44450" anchor="t" anchorCtr="0">
            <a:noAutofit/>
          </a:bodyPr>
          <a:lstStyle/>
          <a:p>
            <a:pPr marL="0" lvl="0" indent="0" algn="l" rtl="0">
              <a:spcBef>
                <a:spcPts val="0"/>
              </a:spcBef>
              <a:spcAft>
                <a:spcPts val="0"/>
              </a:spcAft>
              <a:buNone/>
            </a:pPr>
            <a:endParaRPr/>
          </a:p>
        </p:txBody>
      </p:sp>
      <p:sp>
        <p:nvSpPr>
          <p:cNvPr id="190" name="Google Shape;190;p9:notes"/>
          <p:cNvSpPr>
            <a:spLocks noGrp="1" noRot="1" noChangeAspect="1"/>
          </p:cNvSpPr>
          <p:nvPr>
            <p:ph type="sldImg" idx="2"/>
          </p:nvPr>
        </p:nvSpPr>
        <p:spPr>
          <a:xfrm>
            <a:off x="1149350" y="692150"/>
            <a:ext cx="4559300" cy="3416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47"/>
          <p:cNvSpPr txBox="1">
            <a:spLocks noGrp="1"/>
          </p:cNvSpPr>
          <p:nvPr>
            <p:ph type="ctrTitle"/>
          </p:nvPr>
        </p:nvSpPr>
        <p:spPr>
          <a:xfrm>
            <a:off x="838200" y="2209800"/>
            <a:ext cx="7620000" cy="10668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7"/>
          <p:cNvSpPr txBox="1">
            <a:spLocks noGrp="1"/>
          </p:cNvSpPr>
          <p:nvPr>
            <p:ph type="subTitle" idx="1"/>
          </p:nvPr>
        </p:nvSpPr>
        <p:spPr>
          <a:xfrm>
            <a:off x="1143000" y="3886200"/>
            <a:ext cx="7620000" cy="914400"/>
          </a:xfrm>
          <a:prstGeom prst="rect">
            <a:avLst/>
          </a:prstGeom>
          <a:noFill/>
          <a:ln>
            <a:noFill/>
          </a:ln>
        </p:spPr>
        <p:txBody>
          <a:bodyPr spcFirstLastPara="1" wrap="square" lIns="91425" tIns="45700" rIns="91425" bIns="45700" anchor="t" anchorCtr="0">
            <a:noAutofit/>
          </a:bodyPr>
          <a:lstStyle>
            <a:lvl1pPr lvl="0" algn="ctr">
              <a:spcBef>
                <a:spcPts val="560"/>
              </a:spcBef>
              <a:spcAft>
                <a:spcPts val="0"/>
              </a:spcAft>
              <a:buSzPts val="1680"/>
              <a:buFont typeface="Noto Sans Symbols"/>
              <a:buNone/>
              <a:defRPr>
                <a:solidFill>
                  <a:srgbClr val="993300"/>
                </a:solidFill>
              </a:defRPr>
            </a:lvl1pPr>
            <a:lvl2pPr lvl="1" algn="l">
              <a:spcBef>
                <a:spcPts val="360"/>
              </a:spcBef>
              <a:spcAft>
                <a:spcPts val="0"/>
              </a:spcAft>
              <a:buSzPts val="990"/>
              <a:buChar char="■"/>
              <a:defRPr/>
            </a:lvl2pPr>
            <a:lvl3pPr lvl="2" algn="l">
              <a:spcBef>
                <a:spcPts val="360"/>
              </a:spcBef>
              <a:spcAft>
                <a:spcPts val="0"/>
              </a:spcAft>
              <a:buSzPts val="900"/>
              <a:buChar char="■"/>
              <a:defRPr/>
            </a:lvl3pPr>
            <a:lvl4pPr lvl="3" algn="l">
              <a:spcBef>
                <a:spcPts val="360"/>
              </a:spcBef>
              <a:spcAft>
                <a:spcPts val="0"/>
              </a:spcAft>
              <a:buSzPts val="990"/>
              <a:buChar char="■"/>
              <a:defRPr/>
            </a:lvl4pPr>
            <a:lvl5pPr lvl="4" algn="l">
              <a:spcBef>
                <a:spcPts val="360"/>
              </a:spcBef>
              <a:spcAft>
                <a:spcPts val="0"/>
              </a:spcAft>
              <a:buSzPts val="900"/>
              <a:buChar char="■"/>
              <a:defRPr/>
            </a:lvl5pPr>
            <a:lvl6pPr lvl="5" algn="l">
              <a:spcBef>
                <a:spcPts val="360"/>
              </a:spcBef>
              <a:spcAft>
                <a:spcPts val="0"/>
              </a:spcAft>
              <a:buSzPts val="900"/>
              <a:buChar char="■"/>
              <a:defRPr/>
            </a:lvl6pPr>
            <a:lvl7pPr lvl="6" algn="l">
              <a:spcBef>
                <a:spcPts val="360"/>
              </a:spcBef>
              <a:spcAft>
                <a:spcPts val="0"/>
              </a:spcAft>
              <a:buSzPts val="900"/>
              <a:buChar char="■"/>
              <a:defRPr/>
            </a:lvl7pPr>
            <a:lvl8pPr lvl="7" algn="l">
              <a:spcBef>
                <a:spcPts val="360"/>
              </a:spcBef>
              <a:spcAft>
                <a:spcPts val="0"/>
              </a:spcAft>
              <a:buSzPts val="900"/>
              <a:buChar char="■"/>
              <a:defRPr/>
            </a:lvl8pPr>
            <a:lvl9pPr lvl="8" algn="l">
              <a:spcBef>
                <a:spcPts val="360"/>
              </a:spcBef>
              <a:spcAft>
                <a:spcPts val="0"/>
              </a:spcAft>
              <a:buSzPts val="900"/>
              <a:buChar char="■"/>
              <a:defRPr/>
            </a:lvl9pPr>
          </a:lstStyle>
          <a:p>
            <a:endParaRPr/>
          </a:p>
        </p:txBody>
      </p:sp>
      <p:sp>
        <p:nvSpPr>
          <p:cNvPr id="21" name="Google Shape;21;p47"/>
          <p:cNvSpPr txBox="1">
            <a:spLocks noGrp="1"/>
          </p:cNvSpPr>
          <p:nvPr>
            <p:ph type="dt" idx="10"/>
          </p:nvPr>
        </p:nvSpPr>
        <p:spPr>
          <a:xfrm>
            <a:off x="8077200" y="6553200"/>
            <a:ext cx="1066800" cy="304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
        <p:cNvGrpSpPr/>
        <p:nvPr/>
      </p:nvGrpSpPr>
      <p:grpSpPr>
        <a:xfrm>
          <a:off x="0" y="0"/>
          <a:ext cx="0" cy="0"/>
          <a:chOff x="0" y="0"/>
          <a:chExt cx="0" cy="0"/>
        </a:xfrm>
      </p:grpSpPr>
      <p:sp>
        <p:nvSpPr>
          <p:cNvPr id="69" name="Google Shape;69;p57"/>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7"/>
          <p:cNvSpPr txBox="1">
            <a:spLocks noGrp="1"/>
          </p:cNvSpPr>
          <p:nvPr>
            <p:ph type="body" idx="1"/>
          </p:nvPr>
        </p:nvSpPr>
        <p:spPr>
          <a:xfrm>
            <a:off x="381000" y="1371600"/>
            <a:ext cx="4210050" cy="4760913"/>
          </a:xfrm>
          <a:prstGeom prst="rect">
            <a:avLst/>
          </a:prstGeom>
          <a:noFill/>
          <a:ln>
            <a:noFill/>
          </a:ln>
        </p:spPr>
        <p:txBody>
          <a:bodyPr spcFirstLastPara="1" wrap="square" lIns="91425" tIns="45700" rIns="91425" bIns="45700" anchor="t" anchorCtr="0">
            <a:noAutofit/>
          </a:bodyPr>
          <a:lstStyle>
            <a:lvl1pPr marL="457200" lvl="0" indent="-335280" algn="l">
              <a:spcBef>
                <a:spcPts val="560"/>
              </a:spcBef>
              <a:spcAft>
                <a:spcPts val="0"/>
              </a:spcAft>
              <a:buSzPts val="1680"/>
              <a:buChar char="■"/>
              <a:defRPr sz="2800"/>
            </a:lvl1pPr>
            <a:lvl2pPr marL="914400" lvl="1" indent="-312419" algn="l">
              <a:spcBef>
                <a:spcPts val="480"/>
              </a:spcBef>
              <a:spcAft>
                <a:spcPts val="0"/>
              </a:spcAft>
              <a:buSzPts val="1320"/>
              <a:buChar char="■"/>
              <a:defRPr sz="2400"/>
            </a:lvl2pPr>
            <a:lvl3pPr marL="1371600" lvl="2" indent="-292100" algn="l">
              <a:spcBef>
                <a:spcPts val="400"/>
              </a:spcBef>
              <a:spcAft>
                <a:spcPts val="0"/>
              </a:spcAft>
              <a:buSzPts val="1000"/>
              <a:buChar char="■"/>
              <a:defRPr sz="2000"/>
            </a:lvl3pPr>
            <a:lvl4pPr marL="1828800" lvl="3" indent="-291464" algn="l">
              <a:spcBef>
                <a:spcPts val="360"/>
              </a:spcBef>
              <a:spcAft>
                <a:spcPts val="0"/>
              </a:spcAft>
              <a:buSzPts val="990"/>
              <a:buChar char="■"/>
              <a:defRPr sz="1800"/>
            </a:lvl4pPr>
            <a:lvl5pPr marL="2286000" lvl="4" indent="-285750" algn="l">
              <a:spcBef>
                <a:spcPts val="360"/>
              </a:spcBef>
              <a:spcAft>
                <a:spcPts val="0"/>
              </a:spcAft>
              <a:buSzPts val="900"/>
              <a:buChar char="■"/>
              <a:defRPr sz="1800"/>
            </a:lvl5pPr>
            <a:lvl6pPr marL="2743200" lvl="5" indent="-285750" algn="l">
              <a:spcBef>
                <a:spcPts val="360"/>
              </a:spcBef>
              <a:spcAft>
                <a:spcPts val="0"/>
              </a:spcAft>
              <a:buSzPts val="900"/>
              <a:buChar char="■"/>
              <a:defRPr sz="1800"/>
            </a:lvl6pPr>
            <a:lvl7pPr marL="3200400" lvl="6" indent="-285750" algn="l">
              <a:spcBef>
                <a:spcPts val="360"/>
              </a:spcBef>
              <a:spcAft>
                <a:spcPts val="0"/>
              </a:spcAft>
              <a:buSzPts val="900"/>
              <a:buChar char="■"/>
              <a:defRPr sz="1800"/>
            </a:lvl7pPr>
            <a:lvl8pPr marL="3657600" lvl="7" indent="-285750" algn="l">
              <a:spcBef>
                <a:spcPts val="360"/>
              </a:spcBef>
              <a:spcAft>
                <a:spcPts val="0"/>
              </a:spcAft>
              <a:buSzPts val="900"/>
              <a:buChar char="■"/>
              <a:defRPr sz="1800"/>
            </a:lvl8pPr>
            <a:lvl9pPr marL="4114800" lvl="8" indent="-285750" algn="l">
              <a:spcBef>
                <a:spcPts val="360"/>
              </a:spcBef>
              <a:spcAft>
                <a:spcPts val="0"/>
              </a:spcAft>
              <a:buSzPts val="900"/>
              <a:buChar char="■"/>
              <a:defRPr sz="1800"/>
            </a:lvl9pPr>
          </a:lstStyle>
          <a:p>
            <a:endParaRPr/>
          </a:p>
        </p:txBody>
      </p:sp>
      <p:sp>
        <p:nvSpPr>
          <p:cNvPr id="71" name="Google Shape;71;p57"/>
          <p:cNvSpPr txBox="1">
            <a:spLocks noGrp="1"/>
          </p:cNvSpPr>
          <p:nvPr>
            <p:ph type="body" idx="2"/>
          </p:nvPr>
        </p:nvSpPr>
        <p:spPr>
          <a:xfrm>
            <a:off x="4743450" y="1371600"/>
            <a:ext cx="4211638" cy="4760913"/>
          </a:xfrm>
          <a:prstGeom prst="rect">
            <a:avLst/>
          </a:prstGeom>
          <a:noFill/>
          <a:ln>
            <a:noFill/>
          </a:ln>
        </p:spPr>
        <p:txBody>
          <a:bodyPr spcFirstLastPara="1" wrap="square" lIns="91425" tIns="45700" rIns="91425" bIns="45700" anchor="t" anchorCtr="0">
            <a:noAutofit/>
          </a:bodyPr>
          <a:lstStyle>
            <a:lvl1pPr marL="457200" lvl="0" indent="-335280" algn="l">
              <a:spcBef>
                <a:spcPts val="560"/>
              </a:spcBef>
              <a:spcAft>
                <a:spcPts val="0"/>
              </a:spcAft>
              <a:buSzPts val="1680"/>
              <a:buChar char="■"/>
              <a:defRPr sz="2800"/>
            </a:lvl1pPr>
            <a:lvl2pPr marL="914400" lvl="1" indent="-312419" algn="l">
              <a:spcBef>
                <a:spcPts val="480"/>
              </a:spcBef>
              <a:spcAft>
                <a:spcPts val="0"/>
              </a:spcAft>
              <a:buSzPts val="1320"/>
              <a:buChar char="■"/>
              <a:defRPr sz="2400"/>
            </a:lvl2pPr>
            <a:lvl3pPr marL="1371600" lvl="2" indent="-292100" algn="l">
              <a:spcBef>
                <a:spcPts val="400"/>
              </a:spcBef>
              <a:spcAft>
                <a:spcPts val="0"/>
              </a:spcAft>
              <a:buSzPts val="1000"/>
              <a:buChar char="■"/>
              <a:defRPr sz="2000"/>
            </a:lvl3pPr>
            <a:lvl4pPr marL="1828800" lvl="3" indent="-291464" algn="l">
              <a:spcBef>
                <a:spcPts val="360"/>
              </a:spcBef>
              <a:spcAft>
                <a:spcPts val="0"/>
              </a:spcAft>
              <a:buSzPts val="990"/>
              <a:buChar char="■"/>
              <a:defRPr sz="1800"/>
            </a:lvl4pPr>
            <a:lvl5pPr marL="2286000" lvl="4" indent="-285750" algn="l">
              <a:spcBef>
                <a:spcPts val="360"/>
              </a:spcBef>
              <a:spcAft>
                <a:spcPts val="0"/>
              </a:spcAft>
              <a:buSzPts val="900"/>
              <a:buChar char="■"/>
              <a:defRPr sz="1800"/>
            </a:lvl5pPr>
            <a:lvl6pPr marL="2743200" lvl="5" indent="-285750" algn="l">
              <a:spcBef>
                <a:spcPts val="360"/>
              </a:spcBef>
              <a:spcAft>
                <a:spcPts val="0"/>
              </a:spcAft>
              <a:buSzPts val="900"/>
              <a:buChar char="■"/>
              <a:defRPr sz="1800"/>
            </a:lvl6pPr>
            <a:lvl7pPr marL="3200400" lvl="6" indent="-285750" algn="l">
              <a:spcBef>
                <a:spcPts val="360"/>
              </a:spcBef>
              <a:spcAft>
                <a:spcPts val="0"/>
              </a:spcAft>
              <a:buSzPts val="900"/>
              <a:buChar char="■"/>
              <a:defRPr sz="1800"/>
            </a:lvl7pPr>
            <a:lvl8pPr marL="3657600" lvl="7" indent="-285750" algn="l">
              <a:spcBef>
                <a:spcPts val="360"/>
              </a:spcBef>
              <a:spcAft>
                <a:spcPts val="0"/>
              </a:spcAft>
              <a:buSzPts val="900"/>
              <a:buChar char="■"/>
              <a:defRPr sz="1800"/>
            </a:lvl8pPr>
            <a:lvl9pPr marL="4114800" lvl="8" indent="-285750" algn="l">
              <a:spcBef>
                <a:spcPts val="360"/>
              </a:spcBef>
              <a:spcAft>
                <a:spcPts val="0"/>
              </a:spcAft>
              <a:buSzPts val="900"/>
              <a:buChar char="■"/>
              <a:defRPr sz="1800"/>
            </a:lvl9pPr>
          </a:lstStyle>
          <a:p>
            <a:endParaRPr/>
          </a:p>
        </p:txBody>
      </p:sp>
      <p:sp>
        <p:nvSpPr>
          <p:cNvPr id="72" name="Google Shape;72;p57"/>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3"/>
        <p:cNvGrpSpPr/>
        <p:nvPr/>
      </p:nvGrpSpPr>
      <p:grpSpPr>
        <a:xfrm>
          <a:off x="0" y="0"/>
          <a:ext cx="0" cy="0"/>
          <a:chOff x="0" y="0"/>
          <a:chExt cx="0" cy="0"/>
        </a:xfrm>
      </p:grpSpPr>
      <p:sp>
        <p:nvSpPr>
          <p:cNvPr id="74" name="Google Shape;74;p5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5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200"/>
              <a:buNone/>
              <a:defRPr sz="2000"/>
            </a:lvl1pPr>
            <a:lvl2pPr marL="914400" lvl="1" indent="-228600" algn="l">
              <a:spcBef>
                <a:spcPts val="360"/>
              </a:spcBef>
              <a:spcAft>
                <a:spcPts val="0"/>
              </a:spcAft>
              <a:buSzPts val="990"/>
              <a:buNone/>
              <a:defRPr sz="1800"/>
            </a:lvl2pPr>
            <a:lvl3pPr marL="1371600" lvl="2" indent="-228600" algn="l">
              <a:spcBef>
                <a:spcPts val="320"/>
              </a:spcBef>
              <a:spcAft>
                <a:spcPts val="0"/>
              </a:spcAft>
              <a:buSzPts val="800"/>
              <a:buNone/>
              <a:defRPr sz="1600"/>
            </a:lvl3pPr>
            <a:lvl4pPr marL="1828800" lvl="3" indent="-228600" algn="l">
              <a:spcBef>
                <a:spcPts val="280"/>
              </a:spcBef>
              <a:spcAft>
                <a:spcPts val="0"/>
              </a:spcAft>
              <a:buSzPts val="770"/>
              <a:buNone/>
              <a:defRPr sz="1400"/>
            </a:lvl4pPr>
            <a:lvl5pPr marL="2286000" lvl="4" indent="-228600" algn="l">
              <a:spcBef>
                <a:spcPts val="280"/>
              </a:spcBef>
              <a:spcAft>
                <a:spcPts val="0"/>
              </a:spcAft>
              <a:buSzPts val="700"/>
              <a:buNone/>
              <a:defRPr sz="1400"/>
            </a:lvl5pPr>
            <a:lvl6pPr marL="2743200" lvl="5" indent="-228600" algn="l">
              <a:spcBef>
                <a:spcPts val="280"/>
              </a:spcBef>
              <a:spcAft>
                <a:spcPts val="0"/>
              </a:spcAft>
              <a:buSzPts val="700"/>
              <a:buNone/>
              <a:defRPr sz="1400"/>
            </a:lvl6pPr>
            <a:lvl7pPr marL="3200400" lvl="6" indent="-228600" algn="l">
              <a:spcBef>
                <a:spcPts val="280"/>
              </a:spcBef>
              <a:spcAft>
                <a:spcPts val="0"/>
              </a:spcAft>
              <a:buSzPts val="700"/>
              <a:buNone/>
              <a:defRPr sz="1400"/>
            </a:lvl7pPr>
            <a:lvl8pPr marL="3657600" lvl="7" indent="-228600" algn="l">
              <a:spcBef>
                <a:spcPts val="280"/>
              </a:spcBef>
              <a:spcAft>
                <a:spcPts val="0"/>
              </a:spcAft>
              <a:buSzPts val="700"/>
              <a:buNone/>
              <a:defRPr sz="1400"/>
            </a:lvl8pPr>
            <a:lvl9pPr marL="4114800" lvl="8" indent="-228600" algn="l">
              <a:spcBef>
                <a:spcPts val="280"/>
              </a:spcBef>
              <a:spcAft>
                <a:spcPts val="0"/>
              </a:spcAft>
              <a:buSzPts val="700"/>
              <a:buNone/>
              <a:defRPr sz="1400"/>
            </a:lvl9pPr>
          </a:lstStyle>
          <a:p>
            <a:endParaRPr/>
          </a:p>
        </p:txBody>
      </p:sp>
      <p:sp>
        <p:nvSpPr>
          <p:cNvPr id="76" name="Google Shape;76;p58"/>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49"/>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9"/>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lvl1pPr marL="457200" lvl="0" indent="-297180" algn="l">
              <a:spcBef>
                <a:spcPts val="360"/>
              </a:spcBef>
              <a:spcAft>
                <a:spcPts val="0"/>
              </a:spcAft>
              <a:buSzPts val="1080"/>
              <a:buChar char="■"/>
              <a:defRPr/>
            </a:lvl1pPr>
            <a:lvl2pPr marL="914400" lvl="1" indent="-291465" algn="l">
              <a:spcBef>
                <a:spcPts val="360"/>
              </a:spcBef>
              <a:spcAft>
                <a:spcPts val="0"/>
              </a:spcAft>
              <a:buSzPts val="990"/>
              <a:buChar char="■"/>
              <a:defRPr/>
            </a:lvl2pPr>
            <a:lvl3pPr marL="1371600" lvl="2" indent="-285750" algn="l">
              <a:spcBef>
                <a:spcPts val="360"/>
              </a:spcBef>
              <a:spcAft>
                <a:spcPts val="0"/>
              </a:spcAft>
              <a:buSzPts val="900"/>
              <a:buChar char="■"/>
              <a:defRPr/>
            </a:lvl3pPr>
            <a:lvl4pPr marL="1828800" lvl="3" indent="-291464" algn="l">
              <a:spcBef>
                <a:spcPts val="360"/>
              </a:spcBef>
              <a:spcAft>
                <a:spcPts val="0"/>
              </a:spcAft>
              <a:buSzPts val="990"/>
              <a:buChar char="■"/>
              <a:defRPr/>
            </a:lvl4pPr>
            <a:lvl5pPr marL="2286000" lvl="4" indent="-285750" algn="l">
              <a:spcBef>
                <a:spcPts val="360"/>
              </a:spcBef>
              <a:spcAft>
                <a:spcPts val="0"/>
              </a:spcAft>
              <a:buSzPts val="900"/>
              <a:buChar char="■"/>
              <a:defRPr/>
            </a:lvl5pPr>
            <a:lvl6pPr marL="2743200" lvl="5" indent="-285750" algn="l">
              <a:spcBef>
                <a:spcPts val="360"/>
              </a:spcBef>
              <a:spcAft>
                <a:spcPts val="0"/>
              </a:spcAft>
              <a:buSzPts val="900"/>
              <a:buChar char="■"/>
              <a:defRPr/>
            </a:lvl6pPr>
            <a:lvl7pPr marL="3200400" lvl="6" indent="-285750" algn="l">
              <a:spcBef>
                <a:spcPts val="360"/>
              </a:spcBef>
              <a:spcAft>
                <a:spcPts val="0"/>
              </a:spcAft>
              <a:buSzPts val="900"/>
              <a:buChar char="■"/>
              <a:defRPr/>
            </a:lvl7pPr>
            <a:lvl8pPr marL="3657600" lvl="7" indent="-285750" algn="l">
              <a:spcBef>
                <a:spcPts val="360"/>
              </a:spcBef>
              <a:spcAft>
                <a:spcPts val="0"/>
              </a:spcAft>
              <a:buSzPts val="900"/>
              <a:buChar char="■"/>
              <a:defRPr/>
            </a:lvl8pPr>
            <a:lvl9pPr marL="4114800" lvl="8" indent="-285750" algn="l">
              <a:spcBef>
                <a:spcPts val="360"/>
              </a:spcBef>
              <a:spcAft>
                <a:spcPts val="0"/>
              </a:spcAft>
              <a:buSzPts val="900"/>
              <a:buChar char="■"/>
              <a:defRPr/>
            </a:lvl9pPr>
          </a:lstStyle>
          <a:p>
            <a:endParaRPr/>
          </a:p>
        </p:txBody>
      </p:sp>
      <p:sp>
        <p:nvSpPr>
          <p:cNvPr id="37" name="Google Shape;37;p49"/>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
        <p:nvSpPr>
          <p:cNvPr id="39" name="Google Shape;39;p50"/>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51"/>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1"/>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
        <p:cNvGrpSpPr/>
        <p:nvPr/>
      </p:nvGrpSpPr>
      <p:grpSpPr>
        <a:xfrm>
          <a:off x="0" y="0"/>
          <a:ext cx="0" cy="0"/>
          <a:chOff x="0" y="0"/>
          <a:chExt cx="0" cy="0"/>
        </a:xfrm>
      </p:grpSpPr>
      <p:sp>
        <p:nvSpPr>
          <p:cNvPr id="44" name="Google Shape;44;p52"/>
          <p:cNvSpPr txBox="1">
            <a:spLocks noGrp="1"/>
          </p:cNvSpPr>
          <p:nvPr>
            <p:ph type="title"/>
          </p:nvPr>
        </p:nvSpPr>
        <p:spPr>
          <a:xfrm rot="5400000">
            <a:off x="4981575" y="2101850"/>
            <a:ext cx="5903913" cy="2157413"/>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2"/>
          <p:cNvSpPr txBox="1">
            <a:spLocks noGrp="1"/>
          </p:cNvSpPr>
          <p:nvPr>
            <p:ph type="body" idx="1"/>
          </p:nvPr>
        </p:nvSpPr>
        <p:spPr>
          <a:xfrm rot="5400000">
            <a:off x="589756" y="19844"/>
            <a:ext cx="5903913" cy="6321425"/>
          </a:xfrm>
          <a:prstGeom prst="rect">
            <a:avLst/>
          </a:prstGeom>
          <a:noFill/>
          <a:ln>
            <a:noFill/>
          </a:ln>
        </p:spPr>
        <p:txBody>
          <a:bodyPr spcFirstLastPara="1" wrap="square" lIns="91425" tIns="45700" rIns="91425" bIns="45700" anchor="t" anchorCtr="0">
            <a:noAutofit/>
          </a:bodyPr>
          <a:lstStyle>
            <a:lvl1pPr marL="457200" lvl="0" indent="-297180" algn="l">
              <a:spcBef>
                <a:spcPts val="360"/>
              </a:spcBef>
              <a:spcAft>
                <a:spcPts val="0"/>
              </a:spcAft>
              <a:buSzPts val="1080"/>
              <a:buChar char="■"/>
              <a:defRPr/>
            </a:lvl1pPr>
            <a:lvl2pPr marL="914400" lvl="1" indent="-291465" algn="l">
              <a:spcBef>
                <a:spcPts val="360"/>
              </a:spcBef>
              <a:spcAft>
                <a:spcPts val="0"/>
              </a:spcAft>
              <a:buSzPts val="990"/>
              <a:buChar char="■"/>
              <a:defRPr/>
            </a:lvl2pPr>
            <a:lvl3pPr marL="1371600" lvl="2" indent="-285750" algn="l">
              <a:spcBef>
                <a:spcPts val="360"/>
              </a:spcBef>
              <a:spcAft>
                <a:spcPts val="0"/>
              </a:spcAft>
              <a:buSzPts val="900"/>
              <a:buChar char="■"/>
              <a:defRPr/>
            </a:lvl3pPr>
            <a:lvl4pPr marL="1828800" lvl="3" indent="-291464" algn="l">
              <a:spcBef>
                <a:spcPts val="360"/>
              </a:spcBef>
              <a:spcAft>
                <a:spcPts val="0"/>
              </a:spcAft>
              <a:buSzPts val="990"/>
              <a:buChar char="■"/>
              <a:defRPr/>
            </a:lvl4pPr>
            <a:lvl5pPr marL="2286000" lvl="4" indent="-285750" algn="l">
              <a:spcBef>
                <a:spcPts val="360"/>
              </a:spcBef>
              <a:spcAft>
                <a:spcPts val="0"/>
              </a:spcAft>
              <a:buSzPts val="900"/>
              <a:buChar char="■"/>
              <a:defRPr/>
            </a:lvl5pPr>
            <a:lvl6pPr marL="2743200" lvl="5" indent="-285750" algn="l">
              <a:spcBef>
                <a:spcPts val="360"/>
              </a:spcBef>
              <a:spcAft>
                <a:spcPts val="0"/>
              </a:spcAft>
              <a:buSzPts val="900"/>
              <a:buChar char="■"/>
              <a:defRPr/>
            </a:lvl6pPr>
            <a:lvl7pPr marL="3200400" lvl="6" indent="-285750" algn="l">
              <a:spcBef>
                <a:spcPts val="360"/>
              </a:spcBef>
              <a:spcAft>
                <a:spcPts val="0"/>
              </a:spcAft>
              <a:buSzPts val="900"/>
              <a:buChar char="■"/>
              <a:defRPr/>
            </a:lvl7pPr>
            <a:lvl8pPr marL="3657600" lvl="7" indent="-285750" algn="l">
              <a:spcBef>
                <a:spcPts val="360"/>
              </a:spcBef>
              <a:spcAft>
                <a:spcPts val="0"/>
              </a:spcAft>
              <a:buSzPts val="900"/>
              <a:buChar char="■"/>
              <a:defRPr/>
            </a:lvl8pPr>
            <a:lvl9pPr marL="4114800" lvl="8" indent="-285750" algn="l">
              <a:spcBef>
                <a:spcPts val="360"/>
              </a:spcBef>
              <a:spcAft>
                <a:spcPts val="0"/>
              </a:spcAft>
              <a:buSzPts val="900"/>
              <a:buChar char="■"/>
              <a:defRPr/>
            </a:lvl9pPr>
          </a:lstStyle>
          <a:p>
            <a:endParaRPr/>
          </a:p>
        </p:txBody>
      </p:sp>
      <p:sp>
        <p:nvSpPr>
          <p:cNvPr id="46" name="Google Shape;46;p52"/>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
        <p:cNvGrpSpPr/>
        <p:nvPr/>
      </p:nvGrpSpPr>
      <p:grpSpPr>
        <a:xfrm>
          <a:off x="0" y="0"/>
          <a:ext cx="0" cy="0"/>
          <a:chOff x="0" y="0"/>
          <a:chExt cx="0" cy="0"/>
        </a:xfrm>
      </p:grpSpPr>
      <p:sp>
        <p:nvSpPr>
          <p:cNvPr id="48" name="Google Shape;48;p53"/>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3"/>
          <p:cNvSpPr txBox="1">
            <a:spLocks noGrp="1"/>
          </p:cNvSpPr>
          <p:nvPr>
            <p:ph type="body" idx="1"/>
          </p:nvPr>
        </p:nvSpPr>
        <p:spPr>
          <a:xfrm rot="5400000">
            <a:off x="2287587" y="-534987"/>
            <a:ext cx="4760912" cy="8574087"/>
          </a:xfrm>
          <a:prstGeom prst="rect">
            <a:avLst/>
          </a:prstGeom>
          <a:noFill/>
          <a:ln>
            <a:noFill/>
          </a:ln>
        </p:spPr>
        <p:txBody>
          <a:bodyPr spcFirstLastPara="1" wrap="square" lIns="91425" tIns="45700" rIns="91425" bIns="45700" anchor="t" anchorCtr="0">
            <a:noAutofit/>
          </a:bodyPr>
          <a:lstStyle>
            <a:lvl1pPr marL="457200" lvl="0" indent="-297180" algn="l">
              <a:spcBef>
                <a:spcPts val="360"/>
              </a:spcBef>
              <a:spcAft>
                <a:spcPts val="0"/>
              </a:spcAft>
              <a:buSzPts val="1080"/>
              <a:buChar char="■"/>
              <a:defRPr/>
            </a:lvl1pPr>
            <a:lvl2pPr marL="914400" lvl="1" indent="-291465" algn="l">
              <a:spcBef>
                <a:spcPts val="360"/>
              </a:spcBef>
              <a:spcAft>
                <a:spcPts val="0"/>
              </a:spcAft>
              <a:buSzPts val="990"/>
              <a:buChar char="■"/>
              <a:defRPr/>
            </a:lvl2pPr>
            <a:lvl3pPr marL="1371600" lvl="2" indent="-285750" algn="l">
              <a:spcBef>
                <a:spcPts val="360"/>
              </a:spcBef>
              <a:spcAft>
                <a:spcPts val="0"/>
              </a:spcAft>
              <a:buSzPts val="900"/>
              <a:buChar char="■"/>
              <a:defRPr/>
            </a:lvl3pPr>
            <a:lvl4pPr marL="1828800" lvl="3" indent="-291464" algn="l">
              <a:spcBef>
                <a:spcPts val="360"/>
              </a:spcBef>
              <a:spcAft>
                <a:spcPts val="0"/>
              </a:spcAft>
              <a:buSzPts val="990"/>
              <a:buChar char="■"/>
              <a:defRPr/>
            </a:lvl4pPr>
            <a:lvl5pPr marL="2286000" lvl="4" indent="-285750" algn="l">
              <a:spcBef>
                <a:spcPts val="360"/>
              </a:spcBef>
              <a:spcAft>
                <a:spcPts val="0"/>
              </a:spcAft>
              <a:buSzPts val="900"/>
              <a:buChar char="■"/>
              <a:defRPr/>
            </a:lvl5pPr>
            <a:lvl6pPr marL="2743200" lvl="5" indent="-285750" algn="l">
              <a:spcBef>
                <a:spcPts val="360"/>
              </a:spcBef>
              <a:spcAft>
                <a:spcPts val="0"/>
              </a:spcAft>
              <a:buSzPts val="900"/>
              <a:buChar char="■"/>
              <a:defRPr/>
            </a:lvl6pPr>
            <a:lvl7pPr marL="3200400" lvl="6" indent="-285750" algn="l">
              <a:spcBef>
                <a:spcPts val="360"/>
              </a:spcBef>
              <a:spcAft>
                <a:spcPts val="0"/>
              </a:spcAft>
              <a:buSzPts val="900"/>
              <a:buChar char="■"/>
              <a:defRPr/>
            </a:lvl7pPr>
            <a:lvl8pPr marL="3657600" lvl="7" indent="-285750" algn="l">
              <a:spcBef>
                <a:spcPts val="360"/>
              </a:spcBef>
              <a:spcAft>
                <a:spcPts val="0"/>
              </a:spcAft>
              <a:buSzPts val="900"/>
              <a:buChar char="■"/>
              <a:defRPr/>
            </a:lvl8pPr>
            <a:lvl9pPr marL="4114800" lvl="8" indent="-285750" algn="l">
              <a:spcBef>
                <a:spcPts val="360"/>
              </a:spcBef>
              <a:spcAft>
                <a:spcPts val="0"/>
              </a:spcAft>
              <a:buSzPts val="900"/>
              <a:buChar char="■"/>
              <a:defRPr/>
            </a:lvl9pPr>
          </a:lstStyle>
          <a:p>
            <a:endParaRPr/>
          </a:p>
        </p:txBody>
      </p:sp>
      <p:sp>
        <p:nvSpPr>
          <p:cNvPr id="50" name="Google Shape;50;p53"/>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1"/>
        <p:cNvGrpSpPr/>
        <p:nvPr/>
      </p:nvGrpSpPr>
      <p:grpSpPr>
        <a:xfrm>
          <a:off x="0" y="0"/>
          <a:ext cx="0" cy="0"/>
          <a:chOff x="0" y="0"/>
          <a:chExt cx="0" cy="0"/>
        </a:xfrm>
      </p:grpSpPr>
      <p:sp>
        <p:nvSpPr>
          <p:cNvPr id="52" name="Google Shape;52;p5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4"/>
          <p:cNvSpPr>
            <a:spLocks noGrp="1"/>
          </p:cNvSpPr>
          <p:nvPr>
            <p:ph type="pic" idx="2"/>
          </p:nvPr>
        </p:nvSpPr>
        <p:spPr>
          <a:xfrm>
            <a:off x="1792288" y="612775"/>
            <a:ext cx="5486400" cy="4114800"/>
          </a:xfrm>
          <a:prstGeom prst="rect">
            <a:avLst/>
          </a:prstGeom>
          <a:noFill/>
          <a:ln>
            <a:noFill/>
          </a:ln>
        </p:spPr>
      </p:sp>
      <p:sp>
        <p:nvSpPr>
          <p:cNvPr id="54" name="Google Shape;54;p5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840"/>
              <a:buNone/>
              <a:defRPr sz="1400"/>
            </a:lvl1pPr>
            <a:lvl2pPr marL="914400" lvl="1" indent="-228600" algn="l">
              <a:spcBef>
                <a:spcPts val="240"/>
              </a:spcBef>
              <a:spcAft>
                <a:spcPts val="0"/>
              </a:spcAft>
              <a:buSzPts val="660"/>
              <a:buNone/>
              <a:defRPr sz="1200"/>
            </a:lvl2pPr>
            <a:lvl3pPr marL="1371600" lvl="2" indent="-228600" algn="l">
              <a:spcBef>
                <a:spcPts val="200"/>
              </a:spcBef>
              <a:spcAft>
                <a:spcPts val="0"/>
              </a:spcAft>
              <a:buSzPts val="500"/>
              <a:buNone/>
              <a:defRPr sz="1000"/>
            </a:lvl3pPr>
            <a:lvl4pPr marL="1828800" lvl="3" indent="-228600" algn="l">
              <a:spcBef>
                <a:spcPts val="180"/>
              </a:spcBef>
              <a:spcAft>
                <a:spcPts val="0"/>
              </a:spcAft>
              <a:buSzPts val="495"/>
              <a:buNone/>
              <a:defRPr sz="900"/>
            </a:lvl4pPr>
            <a:lvl5pPr marL="2286000" lvl="4" indent="-228600" algn="l">
              <a:spcBef>
                <a:spcPts val="180"/>
              </a:spcBef>
              <a:spcAft>
                <a:spcPts val="0"/>
              </a:spcAft>
              <a:buSzPts val="450"/>
              <a:buNone/>
              <a:defRPr sz="900"/>
            </a:lvl5pPr>
            <a:lvl6pPr marL="2743200" lvl="5" indent="-228600" algn="l">
              <a:spcBef>
                <a:spcPts val="180"/>
              </a:spcBef>
              <a:spcAft>
                <a:spcPts val="0"/>
              </a:spcAft>
              <a:buSzPts val="450"/>
              <a:buNone/>
              <a:defRPr sz="900"/>
            </a:lvl6pPr>
            <a:lvl7pPr marL="3200400" lvl="6" indent="-228600" algn="l">
              <a:spcBef>
                <a:spcPts val="180"/>
              </a:spcBef>
              <a:spcAft>
                <a:spcPts val="0"/>
              </a:spcAft>
              <a:buSzPts val="450"/>
              <a:buNone/>
              <a:defRPr sz="900"/>
            </a:lvl7pPr>
            <a:lvl8pPr marL="3657600" lvl="7" indent="-228600" algn="l">
              <a:spcBef>
                <a:spcPts val="180"/>
              </a:spcBef>
              <a:spcAft>
                <a:spcPts val="0"/>
              </a:spcAft>
              <a:buSzPts val="450"/>
              <a:buNone/>
              <a:defRPr sz="900"/>
            </a:lvl8pPr>
            <a:lvl9pPr marL="4114800" lvl="8" indent="-228600" algn="l">
              <a:spcBef>
                <a:spcPts val="180"/>
              </a:spcBef>
              <a:spcAft>
                <a:spcPts val="0"/>
              </a:spcAft>
              <a:buSzPts val="450"/>
              <a:buNone/>
              <a:defRPr sz="900"/>
            </a:lvl9pPr>
          </a:lstStyle>
          <a:p>
            <a:endParaRPr/>
          </a:p>
        </p:txBody>
      </p:sp>
      <p:sp>
        <p:nvSpPr>
          <p:cNvPr id="55" name="Google Shape;55;p54"/>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6"/>
        <p:cNvGrpSpPr/>
        <p:nvPr/>
      </p:nvGrpSpPr>
      <p:grpSpPr>
        <a:xfrm>
          <a:off x="0" y="0"/>
          <a:ext cx="0" cy="0"/>
          <a:chOff x="0" y="0"/>
          <a:chExt cx="0" cy="0"/>
        </a:xfrm>
      </p:grpSpPr>
      <p:sp>
        <p:nvSpPr>
          <p:cNvPr id="57" name="Google Shape;57;p5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50520" algn="l">
              <a:spcBef>
                <a:spcPts val="640"/>
              </a:spcBef>
              <a:spcAft>
                <a:spcPts val="0"/>
              </a:spcAft>
              <a:buSzPts val="1920"/>
              <a:buChar char="■"/>
              <a:defRPr sz="3200"/>
            </a:lvl1pPr>
            <a:lvl2pPr marL="914400" lvl="1" indent="-326390" algn="l">
              <a:spcBef>
                <a:spcPts val="560"/>
              </a:spcBef>
              <a:spcAft>
                <a:spcPts val="0"/>
              </a:spcAft>
              <a:buSzPts val="1540"/>
              <a:buChar char="■"/>
              <a:defRPr sz="2800"/>
            </a:lvl2pPr>
            <a:lvl3pPr marL="1371600" lvl="2" indent="-304800" algn="l">
              <a:spcBef>
                <a:spcPts val="480"/>
              </a:spcBef>
              <a:spcAft>
                <a:spcPts val="0"/>
              </a:spcAft>
              <a:buSzPts val="1200"/>
              <a:buChar char="■"/>
              <a:defRPr sz="2400"/>
            </a:lvl3pPr>
            <a:lvl4pPr marL="1828800" lvl="3" indent="-298450" algn="l">
              <a:spcBef>
                <a:spcPts val="400"/>
              </a:spcBef>
              <a:spcAft>
                <a:spcPts val="0"/>
              </a:spcAft>
              <a:buSzPts val="1100"/>
              <a:buChar char="■"/>
              <a:defRPr sz="2000"/>
            </a:lvl4pPr>
            <a:lvl5pPr marL="2286000" lvl="4" indent="-292100" algn="l">
              <a:spcBef>
                <a:spcPts val="400"/>
              </a:spcBef>
              <a:spcAft>
                <a:spcPts val="0"/>
              </a:spcAft>
              <a:buSzPts val="1000"/>
              <a:buChar char="■"/>
              <a:defRPr sz="2000"/>
            </a:lvl5pPr>
            <a:lvl6pPr marL="2743200" lvl="5" indent="-292100" algn="l">
              <a:spcBef>
                <a:spcPts val="400"/>
              </a:spcBef>
              <a:spcAft>
                <a:spcPts val="0"/>
              </a:spcAft>
              <a:buSzPts val="1000"/>
              <a:buChar char="■"/>
              <a:defRPr sz="2000"/>
            </a:lvl6pPr>
            <a:lvl7pPr marL="3200400" lvl="6" indent="-292100" algn="l">
              <a:spcBef>
                <a:spcPts val="400"/>
              </a:spcBef>
              <a:spcAft>
                <a:spcPts val="0"/>
              </a:spcAft>
              <a:buSzPts val="1000"/>
              <a:buChar char="■"/>
              <a:defRPr sz="2000"/>
            </a:lvl7pPr>
            <a:lvl8pPr marL="3657600" lvl="7" indent="-292100" algn="l">
              <a:spcBef>
                <a:spcPts val="400"/>
              </a:spcBef>
              <a:spcAft>
                <a:spcPts val="0"/>
              </a:spcAft>
              <a:buSzPts val="1000"/>
              <a:buChar char="■"/>
              <a:defRPr sz="2000"/>
            </a:lvl8pPr>
            <a:lvl9pPr marL="4114800" lvl="8" indent="-292100" algn="l">
              <a:spcBef>
                <a:spcPts val="400"/>
              </a:spcBef>
              <a:spcAft>
                <a:spcPts val="0"/>
              </a:spcAft>
              <a:buSzPts val="1000"/>
              <a:buChar char="■"/>
              <a:defRPr sz="2000"/>
            </a:lvl9pPr>
          </a:lstStyle>
          <a:p>
            <a:endParaRPr/>
          </a:p>
        </p:txBody>
      </p:sp>
      <p:sp>
        <p:nvSpPr>
          <p:cNvPr id="59" name="Google Shape;59;p5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840"/>
              <a:buNone/>
              <a:defRPr sz="1400"/>
            </a:lvl1pPr>
            <a:lvl2pPr marL="914400" lvl="1" indent="-228600" algn="l">
              <a:spcBef>
                <a:spcPts val="240"/>
              </a:spcBef>
              <a:spcAft>
                <a:spcPts val="0"/>
              </a:spcAft>
              <a:buSzPts val="660"/>
              <a:buNone/>
              <a:defRPr sz="1200"/>
            </a:lvl2pPr>
            <a:lvl3pPr marL="1371600" lvl="2" indent="-228600" algn="l">
              <a:spcBef>
                <a:spcPts val="200"/>
              </a:spcBef>
              <a:spcAft>
                <a:spcPts val="0"/>
              </a:spcAft>
              <a:buSzPts val="500"/>
              <a:buNone/>
              <a:defRPr sz="1000"/>
            </a:lvl3pPr>
            <a:lvl4pPr marL="1828800" lvl="3" indent="-228600" algn="l">
              <a:spcBef>
                <a:spcPts val="180"/>
              </a:spcBef>
              <a:spcAft>
                <a:spcPts val="0"/>
              </a:spcAft>
              <a:buSzPts val="495"/>
              <a:buNone/>
              <a:defRPr sz="900"/>
            </a:lvl4pPr>
            <a:lvl5pPr marL="2286000" lvl="4" indent="-228600" algn="l">
              <a:spcBef>
                <a:spcPts val="180"/>
              </a:spcBef>
              <a:spcAft>
                <a:spcPts val="0"/>
              </a:spcAft>
              <a:buSzPts val="450"/>
              <a:buNone/>
              <a:defRPr sz="900"/>
            </a:lvl5pPr>
            <a:lvl6pPr marL="2743200" lvl="5" indent="-228600" algn="l">
              <a:spcBef>
                <a:spcPts val="180"/>
              </a:spcBef>
              <a:spcAft>
                <a:spcPts val="0"/>
              </a:spcAft>
              <a:buSzPts val="450"/>
              <a:buNone/>
              <a:defRPr sz="900"/>
            </a:lvl6pPr>
            <a:lvl7pPr marL="3200400" lvl="6" indent="-228600" algn="l">
              <a:spcBef>
                <a:spcPts val="180"/>
              </a:spcBef>
              <a:spcAft>
                <a:spcPts val="0"/>
              </a:spcAft>
              <a:buSzPts val="450"/>
              <a:buNone/>
              <a:defRPr sz="900"/>
            </a:lvl7pPr>
            <a:lvl8pPr marL="3657600" lvl="7" indent="-228600" algn="l">
              <a:spcBef>
                <a:spcPts val="180"/>
              </a:spcBef>
              <a:spcAft>
                <a:spcPts val="0"/>
              </a:spcAft>
              <a:buSzPts val="450"/>
              <a:buNone/>
              <a:defRPr sz="900"/>
            </a:lvl8pPr>
            <a:lvl9pPr marL="4114800" lvl="8" indent="-228600" algn="l">
              <a:spcBef>
                <a:spcPts val="180"/>
              </a:spcBef>
              <a:spcAft>
                <a:spcPts val="0"/>
              </a:spcAft>
              <a:buSzPts val="450"/>
              <a:buNone/>
              <a:defRPr sz="900"/>
            </a:lvl9pPr>
          </a:lstStyle>
          <a:p>
            <a:endParaRPr/>
          </a:p>
        </p:txBody>
      </p:sp>
      <p:sp>
        <p:nvSpPr>
          <p:cNvPr id="60" name="Google Shape;60;p55"/>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p5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440"/>
              <a:buNone/>
              <a:defRPr sz="2400" b="1"/>
            </a:lvl1pPr>
            <a:lvl2pPr marL="914400" lvl="1" indent="-228600" algn="l">
              <a:spcBef>
                <a:spcPts val="400"/>
              </a:spcBef>
              <a:spcAft>
                <a:spcPts val="0"/>
              </a:spcAft>
              <a:buSzPts val="1100"/>
              <a:buNone/>
              <a:defRPr sz="2000" b="1"/>
            </a:lvl2pPr>
            <a:lvl3pPr marL="1371600" lvl="2" indent="-228600" algn="l">
              <a:spcBef>
                <a:spcPts val="360"/>
              </a:spcBef>
              <a:spcAft>
                <a:spcPts val="0"/>
              </a:spcAft>
              <a:buSzPts val="900"/>
              <a:buNone/>
              <a:defRPr sz="1800" b="1"/>
            </a:lvl3pPr>
            <a:lvl4pPr marL="1828800" lvl="3" indent="-228600" algn="l">
              <a:spcBef>
                <a:spcPts val="320"/>
              </a:spcBef>
              <a:spcAft>
                <a:spcPts val="0"/>
              </a:spcAft>
              <a:buSzPts val="880"/>
              <a:buNone/>
              <a:defRPr sz="1600" b="1"/>
            </a:lvl4pPr>
            <a:lvl5pPr marL="2286000" lvl="4" indent="-228600" algn="l">
              <a:spcBef>
                <a:spcPts val="320"/>
              </a:spcBef>
              <a:spcAft>
                <a:spcPts val="0"/>
              </a:spcAft>
              <a:buSzPts val="800"/>
              <a:buNone/>
              <a:defRPr sz="1600" b="1"/>
            </a:lvl5pPr>
            <a:lvl6pPr marL="2743200" lvl="5" indent="-228600" algn="l">
              <a:spcBef>
                <a:spcPts val="320"/>
              </a:spcBef>
              <a:spcAft>
                <a:spcPts val="0"/>
              </a:spcAft>
              <a:buSzPts val="800"/>
              <a:buNone/>
              <a:defRPr sz="1600" b="1"/>
            </a:lvl6pPr>
            <a:lvl7pPr marL="3200400" lvl="6" indent="-228600" algn="l">
              <a:spcBef>
                <a:spcPts val="320"/>
              </a:spcBef>
              <a:spcAft>
                <a:spcPts val="0"/>
              </a:spcAft>
              <a:buSzPts val="800"/>
              <a:buNone/>
              <a:defRPr sz="1600" b="1"/>
            </a:lvl7pPr>
            <a:lvl8pPr marL="3657600" lvl="7" indent="-228600" algn="l">
              <a:spcBef>
                <a:spcPts val="320"/>
              </a:spcBef>
              <a:spcAft>
                <a:spcPts val="0"/>
              </a:spcAft>
              <a:buSzPts val="800"/>
              <a:buNone/>
              <a:defRPr sz="1600" b="1"/>
            </a:lvl8pPr>
            <a:lvl9pPr marL="4114800" lvl="8" indent="-228600" algn="l">
              <a:spcBef>
                <a:spcPts val="320"/>
              </a:spcBef>
              <a:spcAft>
                <a:spcPts val="0"/>
              </a:spcAft>
              <a:buSzPts val="800"/>
              <a:buNone/>
              <a:defRPr sz="1600" b="1"/>
            </a:lvl9pPr>
          </a:lstStyle>
          <a:p>
            <a:endParaRPr/>
          </a:p>
        </p:txBody>
      </p:sp>
      <p:sp>
        <p:nvSpPr>
          <p:cNvPr id="64" name="Google Shape;64;p5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20040" algn="l">
              <a:spcBef>
                <a:spcPts val="480"/>
              </a:spcBef>
              <a:spcAft>
                <a:spcPts val="0"/>
              </a:spcAft>
              <a:buSzPts val="1440"/>
              <a:buChar char="■"/>
              <a:defRPr sz="2400"/>
            </a:lvl1pPr>
            <a:lvl2pPr marL="914400" lvl="1" indent="-298450" algn="l">
              <a:spcBef>
                <a:spcPts val="400"/>
              </a:spcBef>
              <a:spcAft>
                <a:spcPts val="0"/>
              </a:spcAft>
              <a:buSzPts val="1100"/>
              <a:buChar char="■"/>
              <a:defRPr sz="2000"/>
            </a:lvl2pPr>
            <a:lvl3pPr marL="1371600" lvl="2" indent="-285750" algn="l">
              <a:spcBef>
                <a:spcPts val="360"/>
              </a:spcBef>
              <a:spcAft>
                <a:spcPts val="0"/>
              </a:spcAft>
              <a:buSzPts val="900"/>
              <a:buChar char="■"/>
              <a:defRPr sz="1800"/>
            </a:lvl3pPr>
            <a:lvl4pPr marL="1828800" lvl="3" indent="-284480" algn="l">
              <a:spcBef>
                <a:spcPts val="320"/>
              </a:spcBef>
              <a:spcAft>
                <a:spcPts val="0"/>
              </a:spcAft>
              <a:buSzPts val="880"/>
              <a:buChar char="■"/>
              <a:defRPr sz="1600"/>
            </a:lvl4pPr>
            <a:lvl5pPr marL="2286000" lvl="4" indent="-279400" algn="l">
              <a:spcBef>
                <a:spcPts val="320"/>
              </a:spcBef>
              <a:spcAft>
                <a:spcPts val="0"/>
              </a:spcAft>
              <a:buSzPts val="800"/>
              <a:buChar char="■"/>
              <a:defRPr sz="1600"/>
            </a:lvl5pPr>
            <a:lvl6pPr marL="2743200" lvl="5" indent="-279400" algn="l">
              <a:spcBef>
                <a:spcPts val="320"/>
              </a:spcBef>
              <a:spcAft>
                <a:spcPts val="0"/>
              </a:spcAft>
              <a:buSzPts val="800"/>
              <a:buChar char="■"/>
              <a:defRPr sz="1600"/>
            </a:lvl6pPr>
            <a:lvl7pPr marL="3200400" lvl="6" indent="-279400" algn="l">
              <a:spcBef>
                <a:spcPts val="320"/>
              </a:spcBef>
              <a:spcAft>
                <a:spcPts val="0"/>
              </a:spcAft>
              <a:buSzPts val="800"/>
              <a:buChar char="■"/>
              <a:defRPr sz="1600"/>
            </a:lvl7pPr>
            <a:lvl8pPr marL="3657600" lvl="7" indent="-279400" algn="l">
              <a:spcBef>
                <a:spcPts val="320"/>
              </a:spcBef>
              <a:spcAft>
                <a:spcPts val="0"/>
              </a:spcAft>
              <a:buSzPts val="800"/>
              <a:buChar char="■"/>
              <a:defRPr sz="1600"/>
            </a:lvl8pPr>
            <a:lvl9pPr marL="4114800" lvl="8" indent="-279400" algn="l">
              <a:spcBef>
                <a:spcPts val="320"/>
              </a:spcBef>
              <a:spcAft>
                <a:spcPts val="0"/>
              </a:spcAft>
              <a:buSzPts val="800"/>
              <a:buChar char="■"/>
              <a:defRPr sz="1600"/>
            </a:lvl9pPr>
          </a:lstStyle>
          <a:p>
            <a:endParaRPr/>
          </a:p>
        </p:txBody>
      </p:sp>
      <p:sp>
        <p:nvSpPr>
          <p:cNvPr id="65" name="Google Shape;65;p5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440"/>
              <a:buNone/>
              <a:defRPr sz="2400" b="1"/>
            </a:lvl1pPr>
            <a:lvl2pPr marL="914400" lvl="1" indent="-228600" algn="l">
              <a:spcBef>
                <a:spcPts val="400"/>
              </a:spcBef>
              <a:spcAft>
                <a:spcPts val="0"/>
              </a:spcAft>
              <a:buSzPts val="1100"/>
              <a:buNone/>
              <a:defRPr sz="2000" b="1"/>
            </a:lvl2pPr>
            <a:lvl3pPr marL="1371600" lvl="2" indent="-228600" algn="l">
              <a:spcBef>
                <a:spcPts val="360"/>
              </a:spcBef>
              <a:spcAft>
                <a:spcPts val="0"/>
              </a:spcAft>
              <a:buSzPts val="900"/>
              <a:buNone/>
              <a:defRPr sz="1800" b="1"/>
            </a:lvl3pPr>
            <a:lvl4pPr marL="1828800" lvl="3" indent="-228600" algn="l">
              <a:spcBef>
                <a:spcPts val="320"/>
              </a:spcBef>
              <a:spcAft>
                <a:spcPts val="0"/>
              </a:spcAft>
              <a:buSzPts val="880"/>
              <a:buNone/>
              <a:defRPr sz="1600" b="1"/>
            </a:lvl4pPr>
            <a:lvl5pPr marL="2286000" lvl="4" indent="-228600" algn="l">
              <a:spcBef>
                <a:spcPts val="320"/>
              </a:spcBef>
              <a:spcAft>
                <a:spcPts val="0"/>
              </a:spcAft>
              <a:buSzPts val="800"/>
              <a:buNone/>
              <a:defRPr sz="1600" b="1"/>
            </a:lvl5pPr>
            <a:lvl6pPr marL="2743200" lvl="5" indent="-228600" algn="l">
              <a:spcBef>
                <a:spcPts val="320"/>
              </a:spcBef>
              <a:spcAft>
                <a:spcPts val="0"/>
              </a:spcAft>
              <a:buSzPts val="800"/>
              <a:buNone/>
              <a:defRPr sz="1600" b="1"/>
            </a:lvl6pPr>
            <a:lvl7pPr marL="3200400" lvl="6" indent="-228600" algn="l">
              <a:spcBef>
                <a:spcPts val="320"/>
              </a:spcBef>
              <a:spcAft>
                <a:spcPts val="0"/>
              </a:spcAft>
              <a:buSzPts val="800"/>
              <a:buNone/>
              <a:defRPr sz="1600" b="1"/>
            </a:lvl7pPr>
            <a:lvl8pPr marL="3657600" lvl="7" indent="-228600" algn="l">
              <a:spcBef>
                <a:spcPts val="320"/>
              </a:spcBef>
              <a:spcAft>
                <a:spcPts val="0"/>
              </a:spcAft>
              <a:buSzPts val="800"/>
              <a:buNone/>
              <a:defRPr sz="1600" b="1"/>
            </a:lvl8pPr>
            <a:lvl9pPr marL="4114800" lvl="8" indent="-228600" algn="l">
              <a:spcBef>
                <a:spcPts val="320"/>
              </a:spcBef>
              <a:spcAft>
                <a:spcPts val="0"/>
              </a:spcAft>
              <a:buSzPts val="800"/>
              <a:buNone/>
              <a:defRPr sz="1600" b="1"/>
            </a:lvl9pPr>
          </a:lstStyle>
          <a:p>
            <a:endParaRPr/>
          </a:p>
        </p:txBody>
      </p:sp>
      <p:sp>
        <p:nvSpPr>
          <p:cNvPr id="66" name="Google Shape;66;p5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20040" algn="l">
              <a:spcBef>
                <a:spcPts val="480"/>
              </a:spcBef>
              <a:spcAft>
                <a:spcPts val="0"/>
              </a:spcAft>
              <a:buSzPts val="1440"/>
              <a:buChar char="■"/>
              <a:defRPr sz="2400"/>
            </a:lvl1pPr>
            <a:lvl2pPr marL="914400" lvl="1" indent="-298450" algn="l">
              <a:spcBef>
                <a:spcPts val="400"/>
              </a:spcBef>
              <a:spcAft>
                <a:spcPts val="0"/>
              </a:spcAft>
              <a:buSzPts val="1100"/>
              <a:buChar char="■"/>
              <a:defRPr sz="2000"/>
            </a:lvl2pPr>
            <a:lvl3pPr marL="1371600" lvl="2" indent="-285750" algn="l">
              <a:spcBef>
                <a:spcPts val="360"/>
              </a:spcBef>
              <a:spcAft>
                <a:spcPts val="0"/>
              </a:spcAft>
              <a:buSzPts val="900"/>
              <a:buChar char="■"/>
              <a:defRPr sz="1800"/>
            </a:lvl3pPr>
            <a:lvl4pPr marL="1828800" lvl="3" indent="-284480" algn="l">
              <a:spcBef>
                <a:spcPts val="320"/>
              </a:spcBef>
              <a:spcAft>
                <a:spcPts val="0"/>
              </a:spcAft>
              <a:buSzPts val="880"/>
              <a:buChar char="■"/>
              <a:defRPr sz="1600"/>
            </a:lvl4pPr>
            <a:lvl5pPr marL="2286000" lvl="4" indent="-279400" algn="l">
              <a:spcBef>
                <a:spcPts val="320"/>
              </a:spcBef>
              <a:spcAft>
                <a:spcPts val="0"/>
              </a:spcAft>
              <a:buSzPts val="800"/>
              <a:buChar char="■"/>
              <a:defRPr sz="1600"/>
            </a:lvl5pPr>
            <a:lvl6pPr marL="2743200" lvl="5" indent="-279400" algn="l">
              <a:spcBef>
                <a:spcPts val="320"/>
              </a:spcBef>
              <a:spcAft>
                <a:spcPts val="0"/>
              </a:spcAft>
              <a:buSzPts val="800"/>
              <a:buChar char="■"/>
              <a:defRPr sz="1600"/>
            </a:lvl6pPr>
            <a:lvl7pPr marL="3200400" lvl="6" indent="-279400" algn="l">
              <a:spcBef>
                <a:spcPts val="320"/>
              </a:spcBef>
              <a:spcAft>
                <a:spcPts val="0"/>
              </a:spcAft>
              <a:buSzPts val="800"/>
              <a:buChar char="■"/>
              <a:defRPr sz="1600"/>
            </a:lvl7pPr>
            <a:lvl8pPr marL="3657600" lvl="7" indent="-279400" algn="l">
              <a:spcBef>
                <a:spcPts val="320"/>
              </a:spcBef>
              <a:spcAft>
                <a:spcPts val="0"/>
              </a:spcAft>
              <a:buSzPts val="800"/>
              <a:buChar char="■"/>
              <a:defRPr sz="1600"/>
            </a:lvl8pPr>
            <a:lvl9pPr marL="4114800" lvl="8" indent="-279400" algn="l">
              <a:spcBef>
                <a:spcPts val="320"/>
              </a:spcBef>
              <a:spcAft>
                <a:spcPts val="0"/>
              </a:spcAft>
              <a:buSzPts val="800"/>
              <a:buChar char="■"/>
              <a:defRPr sz="1600"/>
            </a:lvl9pPr>
          </a:lstStyle>
          <a:p>
            <a:endParaRPr/>
          </a:p>
        </p:txBody>
      </p:sp>
      <p:sp>
        <p:nvSpPr>
          <p:cNvPr id="67" name="Google Shape;67;p56"/>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46" descr="duke.wave.shadow.gif                                           0000A716Quicksilver                    ABA78158:"/>
          <p:cNvPicPr preferRelativeResize="0"/>
          <p:nvPr/>
        </p:nvPicPr>
        <p:blipFill rotWithShape="1">
          <a:blip r:embed="rId3">
            <a:alphaModFix/>
          </a:blip>
          <a:srcRect/>
          <a:stretch/>
        </p:blipFill>
        <p:spPr>
          <a:xfrm>
            <a:off x="4114800" y="5334000"/>
            <a:ext cx="895350" cy="636587"/>
          </a:xfrm>
          <a:prstGeom prst="rect">
            <a:avLst/>
          </a:prstGeom>
          <a:noFill/>
          <a:ln>
            <a:noFill/>
          </a:ln>
        </p:spPr>
      </p:pic>
      <p:sp>
        <p:nvSpPr>
          <p:cNvPr id="7" name="Google Shape;7;p46"/>
          <p:cNvSpPr txBox="1"/>
          <p:nvPr/>
        </p:nvSpPr>
        <p:spPr>
          <a:xfrm>
            <a:off x="558800" y="2625725"/>
            <a:ext cx="322262" cy="474662"/>
          </a:xfrm>
          <a:prstGeom prst="rect">
            <a:avLst/>
          </a:pr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8" name="Google Shape;8;p46"/>
          <p:cNvSpPr txBox="1"/>
          <p:nvPr/>
        </p:nvSpPr>
        <p:spPr>
          <a:xfrm>
            <a:off x="825500" y="2625725"/>
            <a:ext cx="328612" cy="474662"/>
          </a:xfrm>
          <a:prstGeom prst="rect">
            <a:avLst/>
          </a:prstGeom>
          <a:gradFill>
            <a:gsLst>
              <a:gs pos="0">
                <a:schemeClr val="dk2"/>
              </a:gs>
              <a:gs pos="100000">
                <a:srgbClr val="FFD1D1"/>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9" name="Google Shape;9;p46"/>
          <p:cNvSpPr txBox="1"/>
          <p:nvPr/>
        </p:nvSpPr>
        <p:spPr>
          <a:xfrm>
            <a:off x="566737" y="3048000"/>
            <a:ext cx="422275" cy="474662"/>
          </a:xfrm>
          <a:prstGeom prst="rect">
            <a:avLst/>
          </a:prstGeom>
          <a:solidFill>
            <a:srgbClr val="FFFF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0" name="Google Shape;10;p46"/>
          <p:cNvSpPr txBox="1"/>
          <p:nvPr/>
        </p:nvSpPr>
        <p:spPr>
          <a:xfrm>
            <a:off x="936625" y="3048000"/>
            <a:ext cx="368300" cy="474662"/>
          </a:xfrm>
          <a:prstGeom prst="rect">
            <a:avLst/>
          </a:prstGeom>
          <a:gradFill>
            <a:gsLst>
              <a:gs pos="0">
                <a:srgbClr val="FFFF00"/>
              </a:gs>
              <a:gs pos="100000">
                <a:srgbClr val="FFFFF0"/>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1" name="Google Shape;11;p46"/>
          <p:cNvSpPr txBox="1"/>
          <p:nvPr/>
        </p:nvSpPr>
        <p:spPr>
          <a:xfrm>
            <a:off x="152400" y="2974975"/>
            <a:ext cx="560387" cy="422275"/>
          </a:xfrm>
          <a:prstGeom prst="rect">
            <a:avLst/>
          </a:prstGeom>
          <a:gradFill>
            <a:gsLst>
              <a:gs pos="0">
                <a:srgbClr val="D18BFF"/>
              </a:gs>
              <a:gs pos="100000">
                <a:schemeClr val="folHlink"/>
              </a:gs>
            </a:gsLst>
            <a:lin ang="189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2" name="Google Shape;12;p46"/>
          <p:cNvSpPr txBox="1"/>
          <p:nvPr/>
        </p:nvSpPr>
        <p:spPr>
          <a:xfrm>
            <a:off x="787400" y="2438400"/>
            <a:ext cx="31750" cy="1052512"/>
          </a:xfrm>
          <a:prstGeom prst="rect">
            <a:avLst/>
          </a:prstGeom>
          <a:solidFill>
            <a:srgbClr val="993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3" name="Google Shape;13;p46"/>
          <p:cNvSpPr txBox="1"/>
          <p:nvPr/>
        </p:nvSpPr>
        <p:spPr>
          <a:xfrm rot="10800000" flipH="1">
            <a:off x="315912" y="3265487"/>
            <a:ext cx="8683625" cy="46037"/>
          </a:xfrm>
          <a:prstGeom prst="rect">
            <a:avLst/>
          </a:prstGeom>
          <a:gradFill>
            <a:gsLst>
              <a:gs pos="0">
                <a:srgbClr val="993300"/>
              </a:gs>
              <a:gs pos="100000">
                <a:srgbClr val="FFFFFF"/>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 name="Google Shape;14;p46"/>
          <p:cNvSpPr txBox="1"/>
          <p:nvPr/>
        </p:nvSpPr>
        <p:spPr>
          <a:xfrm>
            <a:off x="7924800" y="6477000"/>
            <a:ext cx="990600" cy="2746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200"/>
              <a:buFont typeface="Arimo"/>
              <a:buNone/>
            </a:pPr>
            <a:fld id="{00000000-1234-1234-1234-123412341234}" type="slidenum">
              <a:rPr lang="en-US" sz="1200" b="0" i="0" u="none">
                <a:solidFill>
                  <a:schemeClr val="dk1"/>
                </a:solidFill>
                <a:latin typeface="Arimo"/>
                <a:ea typeface="Arimo"/>
                <a:cs typeface="Arimo"/>
                <a:sym typeface="Arimo"/>
              </a:rPr>
              <a:t>‹#›</a:t>
            </a:fld>
            <a:endParaRPr/>
          </a:p>
        </p:txBody>
      </p:sp>
      <p:sp>
        <p:nvSpPr>
          <p:cNvPr id="15" name="Google Shape;15;p46"/>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1pPr>
            <a:lvl2pPr marR="0" lvl="1"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2pPr>
            <a:lvl3pPr marR="0" lvl="2"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3pPr>
            <a:lvl4pPr marR="0" lvl="3"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4pPr>
            <a:lvl5pPr marR="0" lvl="4"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5pPr>
            <a:lvl6pPr marR="0" lvl="5"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6pPr>
            <a:lvl7pPr marR="0" lvl="6"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7pPr>
            <a:lvl8pPr marR="0" lvl="7"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8pPr>
            <a:lvl9pPr marR="0" lvl="8"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9pPr>
          </a:lstStyle>
          <a:p>
            <a:endParaRPr/>
          </a:p>
        </p:txBody>
      </p:sp>
      <p:sp>
        <p:nvSpPr>
          <p:cNvPr id="16" name="Google Shape;16;p46"/>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lvl1pPr marL="457200" marR="0" lvl="0" indent="-335280" algn="l" rtl="0">
              <a:spcBef>
                <a:spcPts val="560"/>
              </a:spcBef>
              <a:spcAft>
                <a:spcPts val="0"/>
              </a:spcAft>
              <a:buClr>
                <a:schemeClr val="folHlink"/>
              </a:buClr>
              <a:buSzPts val="1680"/>
              <a:buFont typeface="Noto Sans Symbols"/>
              <a:buChar char="■"/>
              <a:defRPr sz="2800" b="0" i="0" u="none" strike="noStrike" cap="none">
                <a:solidFill>
                  <a:schemeClr val="dk1"/>
                </a:solidFill>
                <a:latin typeface="Times New Roman"/>
                <a:ea typeface="Times New Roman"/>
                <a:cs typeface="Times New Roman"/>
                <a:sym typeface="Times New Roman"/>
              </a:defRPr>
            </a:lvl1pPr>
            <a:lvl2pPr marL="914400" marR="0" lvl="1" indent="-312419" algn="l" rtl="0">
              <a:spcBef>
                <a:spcPts val="480"/>
              </a:spcBef>
              <a:spcAft>
                <a:spcPts val="0"/>
              </a:spcAft>
              <a:buClr>
                <a:schemeClr val="hlink"/>
              </a:buClr>
              <a:buSzPts val="1320"/>
              <a:buFont typeface="Noto Sans Symbols"/>
              <a:buChar char="■"/>
              <a:defRPr sz="2400" b="0" i="0" u="none" strike="noStrike" cap="none">
                <a:solidFill>
                  <a:schemeClr val="dk1"/>
                </a:solidFill>
                <a:latin typeface="Times New Roman"/>
                <a:ea typeface="Times New Roman"/>
                <a:cs typeface="Times New Roman"/>
                <a:sym typeface="Times New Roman"/>
              </a:defRPr>
            </a:lvl2pPr>
            <a:lvl3pPr marL="1371600" marR="0" lvl="2" indent="-292100" algn="l" rtl="0">
              <a:spcBef>
                <a:spcPts val="400"/>
              </a:spcBef>
              <a:spcAft>
                <a:spcPts val="0"/>
              </a:spcAft>
              <a:buClr>
                <a:schemeClr val="folHlink"/>
              </a:buClr>
              <a:buSzPts val="1000"/>
              <a:buFont typeface="Noto Sans Symbols"/>
              <a:buChar char="■"/>
              <a:defRPr sz="2000" b="0" i="0" u="none" strike="noStrike" cap="none">
                <a:solidFill>
                  <a:schemeClr val="dk1"/>
                </a:solidFill>
                <a:latin typeface="Times New Roman"/>
                <a:ea typeface="Times New Roman"/>
                <a:cs typeface="Times New Roman"/>
                <a:sym typeface="Times New Roman"/>
              </a:defRPr>
            </a:lvl3pPr>
            <a:lvl4pPr marL="1828800" marR="0" lvl="3" indent="-298450" algn="l" rtl="0">
              <a:spcBef>
                <a:spcPts val="400"/>
              </a:spcBef>
              <a:spcAft>
                <a:spcPts val="0"/>
              </a:spcAft>
              <a:buClr>
                <a:schemeClr val="accent2"/>
              </a:buClr>
              <a:buSzPts val="1100"/>
              <a:buFont typeface="Noto Sans Symbols"/>
              <a:buChar char="■"/>
              <a:defRPr sz="2000" b="0" i="0" u="none" strike="noStrike" cap="none">
                <a:solidFill>
                  <a:schemeClr val="dk1"/>
                </a:solidFill>
                <a:latin typeface="Times New Roman"/>
                <a:ea typeface="Times New Roman"/>
                <a:cs typeface="Times New Roman"/>
                <a:sym typeface="Times New Roman"/>
              </a:defRPr>
            </a:lvl4pPr>
            <a:lvl5pPr marL="2286000" marR="0" lvl="4"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imes New Roman"/>
                <a:ea typeface="Times New Roman"/>
                <a:cs typeface="Times New Roman"/>
                <a:sym typeface="Times New Roman"/>
              </a:defRPr>
            </a:lvl5pPr>
            <a:lvl6pPr marL="2743200" marR="0" lvl="5"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6pPr>
            <a:lvl7pPr marL="3200400" marR="0" lvl="6"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7pPr>
            <a:lvl8pPr marL="3657600" marR="0" lvl="7"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8pPr>
            <a:lvl9pPr marL="4114800" marR="0" lvl="8"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7" name="Google Shape;17;p46"/>
          <p:cNvSpPr txBox="1">
            <a:spLocks noGrp="1"/>
          </p:cNvSpPr>
          <p:nvPr>
            <p:ph type="dt" idx="10"/>
          </p:nvPr>
        </p:nvSpPr>
        <p:spPr>
          <a:xfrm>
            <a:off x="8077200" y="6553200"/>
            <a:ext cx="1066800" cy="3048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2400" b="0" i="0" u="none">
                <a:solidFill>
                  <a:schemeClr val="dk1"/>
                </a:solidFill>
                <a:latin typeface="Times"/>
                <a:ea typeface="Times"/>
                <a:cs typeface="Times"/>
                <a:sym typeface="Times"/>
              </a:defRPr>
            </a:lvl1pPr>
            <a:lvl2pPr marR="0" lvl="1"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2pPr>
            <a:lvl3pPr marR="0" lvl="2"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3pPr>
            <a:lvl4pPr marR="0" lvl="3"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4pPr>
            <a:lvl5pPr marR="0" lvl="4"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5pPr>
            <a:lvl6pPr marR="0" lvl="5"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6pPr>
            <a:lvl7pPr marR="0" lvl="6"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7pPr>
            <a:lvl8pPr marR="0" lvl="7"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8pPr>
            <a:lvl9pPr marR="0" lvl="8" algn="l" rtl="0">
              <a:lnSpc>
                <a:spcPct val="100000"/>
              </a:lnSpc>
              <a:spcBef>
                <a:spcPts val="0"/>
              </a:spcBef>
              <a:spcAft>
                <a:spcPts val="0"/>
              </a:spcAft>
              <a:buSzPts val="1400"/>
              <a:buNone/>
              <a:defRPr sz="2400" b="0" i="0" u="none" strike="noStrike" cap="none">
                <a:solidFill>
                  <a:schemeClr val="dk1"/>
                </a:solidFill>
                <a:latin typeface="Times"/>
                <a:ea typeface="Times"/>
                <a:cs typeface="Times"/>
                <a:sym typeface="Time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Google Shape;23;p48"/>
          <p:cNvSpPr txBox="1"/>
          <p:nvPr/>
        </p:nvSpPr>
        <p:spPr>
          <a:xfrm>
            <a:off x="533400" y="260350"/>
            <a:ext cx="322262" cy="474662"/>
          </a:xfrm>
          <a:prstGeom prst="rect">
            <a:avLst/>
          </a:pr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4" name="Google Shape;24;p48"/>
          <p:cNvSpPr txBox="1"/>
          <p:nvPr/>
        </p:nvSpPr>
        <p:spPr>
          <a:xfrm>
            <a:off x="800100" y="260350"/>
            <a:ext cx="328612" cy="474662"/>
          </a:xfrm>
          <a:prstGeom prst="rect">
            <a:avLst/>
          </a:prstGeom>
          <a:gradFill>
            <a:gsLst>
              <a:gs pos="0">
                <a:schemeClr val="dk2"/>
              </a:gs>
              <a:gs pos="100000">
                <a:srgbClr val="FFD1D1"/>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5" name="Google Shape;25;p48"/>
          <p:cNvSpPr txBox="1"/>
          <p:nvPr/>
        </p:nvSpPr>
        <p:spPr>
          <a:xfrm>
            <a:off x="541337" y="682625"/>
            <a:ext cx="422275" cy="474662"/>
          </a:xfrm>
          <a:prstGeom prst="rect">
            <a:avLst/>
          </a:prstGeom>
          <a:solidFill>
            <a:srgbClr val="FFFF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6" name="Google Shape;26;p48"/>
          <p:cNvSpPr txBox="1"/>
          <p:nvPr/>
        </p:nvSpPr>
        <p:spPr>
          <a:xfrm>
            <a:off x="914400" y="685800"/>
            <a:ext cx="368300" cy="474662"/>
          </a:xfrm>
          <a:prstGeom prst="rect">
            <a:avLst/>
          </a:prstGeom>
          <a:gradFill>
            <a:gsLst>
              <a:gs pos="0">
                <a:srgbClr val="FFFF00"/>
              </a:gs>
              <a:gs pos="100000">
                <a:srgbClr val="FFFFF0"/>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7" name="Google Shape;27;p48"/>
          <p:cNvSpPr txBox="1"/>
          <p:nvPr/>
        </p:nvSpPr>
        <p:spPr>
          <a:xfrm>
            <a:off x="127000" y="609600"/>
            <a:ext cx="560387" cy="422275"/>
          </a:xfrm>
          <a:prstGeom prst="rect">
            <a:avLst/>
          </a:prstGeom>
          <a:gradFill>
            <a:gsLst>
              <a:gs pos="0">
                <a:srgbClr val="D18BFF"/>
              </a:gs>
              <a:gs pos="100000">
                <a:schemeClr val="folHlink"/>
              </a:gs>
            </a:gsLst>
            <a:lin ang="189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8" name="Google Shape;28;p48"/>
          <p:cNvSpPr txBox="1"/>
          <p:nvPr/>
        </p:nvSpPr>
        <p:spPr>
          <a:xfrm>
            <a:off x="762000" y="152400"/>
            <a:ext cx="31750" cy="1052512"/>
          </a:xfrm>
          <a:prstGeom prst="rect">
            <a:avLst/>
          </a:prstGeom>
          <a:solidFill>
            <a:srgbClr val="993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9" name="Google Shape;29;p48"/>
          <p:cNvSpPr txBox="1"/>
          <p:nvPr/>
        </p:nvSpPr>
        <p:spPr>
          <a:xfrm rot="10800000" flipH="1">
            <a:off x="460375" y="990600"/>
            <a:ext cx="8683625" cy="46037"/>
          </a:xfrm>
          <a:prstGeom prst="rect">
            <a:avLst/>
          </a:prstGeom>
          <a:gradFill>
            <a:gsLst>
              <a:gs pos="0">
                <a:srgbClr val="993300"/>
              </a:gs>
              <a:gs pos="100000">
                <a:srgbClr val="FFFFFF"/>
              </a:gs>
            </a:gsLst>
            <a:lin ang="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30" name="Google Shape;30;p48"/>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1pPr>
            <a:lvl2pPr marR="0" lvl="1"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2pPr>
            <a:lvl3pPr marR="0" lvl="2"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3pPr>
            <a:lvl4pPr marR="0" lvl="3"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4pPr>
            <a:lvl5pPr marR="0" lvl="4"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5pPr>
            <a:lvl6pPr marR="0" lvl="5"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6pPr>
            <a:lvl7pPr marR="0" lvl="6"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7pPr>
            <a:lvl8pPr marR="0" lvl="7"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8pPr>
            <a:lvl9pPr marR="0" lvl="8" algn="l" rtl="0">
              <a:spcBef>
                <a:spcPts val="0"/>
              </a:spcBef>
              <a:spcAft>
                <a:spcPts val="0"/>
              </a:spcAft>
              <a:buSzPts val="1400"/>
              <a:buNone/>
              <a:defRPr sz="4000" b="0" i="0" u="none" strike="noStrike" cap="none">
                <a:solidFill>
                  <a:srgbClr val="993300"/>
                </a:solidFill>
                <a:latin typeface="Times New Roman"/>
                <a:ea typeface="Times New Roman"/>
                <a:cs typeface="Times New Roman"/>
                <a:sym typeface="Times New Roman"/>
              </a:defRPr>
            </a:lvl9pPr>
          </a:lstStyle>
          <a:p>
            <a:endParaRPr/>
          </a:p>
        </p:txBody>
      </p:sp>
      <p:sp>
        <p:nvSpPr>
          <p:cNvPr id="31" name="Google Shape;31;p48"/>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lvl1pPr marL="457200" marR="0" lvl="0" indent="-335280" algn="l" rtl="0">
              <a:spcBef>
                <a:spcPts val="560"/>
              </a:spcBef>
              <a:spcAft>
                <a:spcPts val="0"/>
              </a:spcAft>
              <a:buClr>
                <a:schemeClr val="folHlink"/>
              </a:buClr>
              <a:buSzPts val="1680"/>
              <a:buFont typeface="Noto Sans Symbols"/>
              <a:buChar char="■"/>
              <a:defRPr sz="2800" b="0" i="0" u="none" strike="noStrike" cap="none">
                <a:solidFill>
                  <a:schemeClr val="dk1"/>
                </a:solidFill>
                <a:latin typeface="Times New Roman"/>
                <a:ea typeface="Times New Roman"/>
                <a:cs typeface="Times New Roman"/>
                <a:sym typeface="Times New Roman"/>
              </a:defRPr>
            </a:lvl1pPr>
            <a:lvl2pPr marL="914400" marR="0" lvl="1" indent="-312419" algn="l" rtl="0">
              <a:spcBef>
                <a:spcPts val="480"/>
              </a:spcBef>
              <a:spcAft>
                <a:spcPts val="0"/>
              </a:spcAft>
              <a:buClr>
                <a:schemeClr val="hlink"/>
              </a:buClr>
              <a:buSzPts val="1320"/>
              <a:buFont typeface="Noto Sans Symbols"/>
              <a:buChar char="■"/>
              <a:defRPr sz="2400" b="0" i="0" u="none" strike="noStrike" cap="none">
                <a:solidFill>
                  <a:schemeClr val="dk1"/>
                </a:solidFill>
                <a:latin typeface="Times New Roman"/>
                <a:ea typeface="Times New Roman"/>
                <a:cs typeface="Times New Roman"/>
                <a:sym typeface="Times New Roman"/>
              </a:defRPr>
            </a:lvl2pPr>
            <a:lvl3pPr marL="1371600" marR="0" lvl="2" indent="-292100" algn="l" rtl="0">
              <a:spcBef>
                <a:spcPts val="400"/>
              </a:spcBef>
              <a:spcAft>
                <a:spcPts val="0"/>
              </a:spcAft>
              <a:buClr>
                <a:schemeClr val="folHlink"/>
              </a:buClr>
              <a:buSzPts val="1000"/>
              <a:buFont typeface="Noto Sans Symbols"/>
              <a:buChar char="■"/>
              <a:defRPr sz="2000" b="0" i="0" u="none" strike="noStrike" cap="none">
                <a:solidFill>
                  <a:schemeClr val="dk1"/>
                </a:solidFill>
                <a:latin typeface="Times New Roman"/>
                <a:ea typeface="Times New Roman"/>
                <a:cs typeface="Times New Roman"/>
                <a:sym typeface="Times New Roman"/>
              </a:defRPr>
            </a:lvl3pPr>
            <a:lvl4pPr marL="1828800" marR="0" lvl="3" indent="-298450" algn="l" rtl="0">
              <a:spcBef>
                <a:spcPts val="400"/>
              </a:spcBef>
              <a:spcAft>
                <a:spcPts val="0"/>
              </a:spcAft>
              <a:buClr>
                <a:schemeClr val="accent2"/>
              </a:buClr>
              <a:buSzPts val="1100"/>
              <a:buFont typeface="Noto Sans Symbols"/>
              <a:buChar char="■"/>
              <a:defRPr sz="2000" b="0" i="0" u="none" strike="noStrike" cap="none">
                <a:solidFill>
                  <a:schemeClr val="dk1"/>
                </a:solidFill>
                <a:latin typeface="Times New Roman"/>
                <a:ea typeface="Times New Roman"/>
                <a:cs typeface="Times New Roman"/>
                <a:sym typeface="Times New Roman"/>
              </a:defRPr>
            </a:lvl4pPr>
            <a:lvl5pPr marL="2286000" marR="0" lvl="4"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imes New Roman"/>
                <a:ea typeface="Times New Roman"/>
                <a:cs typeface="Times New Roman"/>
                <a:sym typeface="Times New Roman"/>
              </a:defRPr>
            </a:lvl5pPr>
            <a:lvl6pPr marL="2743200" marR="0" lvl="5"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6pPr>
            <a:lvl7pPr marL="3200400" marR="0" lvl="6"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7pPr>
            <a:lvl8pPr marL="3657600" marR="0" lvl="7"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8pPr>
            <a:lvl9pPr marL="4114800" marR="0" lvl="8"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32" name="Google Shape;32;p48"/>
          <p:cNvSpPr txBox="1">
            <a:spLocks noGrp="1"/>
          </p:cNvSpPr>
          <p:nvPr>
            <p:ph type="sldNum" idx="12"/>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solidFill>
                <a:srgbClr val="000000"/>
              </a:solidFill>
            </a:endParaRPr>
          </a:p>
        </p:txBody>
      </p:sp>
      <p:sp>
        <p:nvSpPr>
          <p:cNvPr id="33" name="Google Shape;33;p48"/>
          <p:cNvSpPr txBox="1"/>
          <p:nvPr/>
        </p:nvSpPr>
        <p:spPr>
          <a:xfrm>
            <a:off x="7924800" y="6477000"/>
            <a:ext cx="990600" cy="2746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200"/>
              <a:buFont typeface="Arimo"/>
              <a:buNone/>
            </a:pPr>
            <a:fld id="{00000000-1234-1234-1234-123412341234}" type="slidenum">
              <a:rPr lang="en-US" sz="1200" b="0" i="0" u="none">
                <a:solidFill>
                  <a:schemeClr val="dk1"/>
                </a:solidFill>
                <a:latin typeface="Arimo"/>
                <a:ea typeface="Arimo"/>
                <a:cs typeface="Arimo"/>
                <a:sym typeface="Arimo"/>
              </a:rPr>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
          <p:cNvSpPr txBox="1">
            <a:spLocks noGrp="1"/>
          </p:cNvSpPr>
          <p:nvPr>
            <p:ph type="subTitle" idx="1"/>
          </p:nvPr>
        </p:nvSpPr>
        <p:spPr>
          <a:xfrm>
            <a:off x="1371600" y="4953000"/>
            <a:ext cx="7251700" cy="304800"/>
          </a:xfrm>
          <a:prstGeom prst="rect">
            <a:avLst/>
          </a:prstGeom>
          <a:noFill/>
          <a:ln>
            <a:noFill/>
          </a:ln>
        </p:spPr>
        <p:txBody>
          <a:bodyPr spcFirstLastPara="1" wrap="square" lIns="68550" tIns="34275" rIns="68550" bIns="34275" anchor="t" anchorCtr="0">
            <a:normAutofit/>
          </a:bodyPr>
          <a:lstStyle/>
          <a:p>
            <a:pPr marL="0" lvl="0" indent="0" algn="ctr" rtl="0">
              <a:lnSpc>
                <a:spcPct val="80000"/>
              </a:lnSpc>
              <a:spcBef>
                <a:spcPts val="0"/>
              </a:spcBef>
              <a:spcAft>
                <a:spcPts val="0"/>
              </a:spcAft>
              <a:buSzPts val="1080"/>
              <a:buNone/>
            </a:pPr>
            <a:r>
              <a:rPr lang="en-US" sz="1800" b="1" i="0" u="none">
                <a:solidFill>
                  <a:srgbClr val="993300"/>
                </a:solidFill>
                <a:latin typeface="Times New Roman"/>
                <a:ea typeface="Times New Roman"/>
                <a:cs typeface="Times New Roman"/>
                <a:sym typeface="Times New Roman"/>
              </a:rPr>
              <a:t>DEPARTMENT OF COMPUTER ENGINEERING</a:t>
            </a:r>
            <a:endParaRPr/>
          </a:p>
        </p:txBody>
      </p:sp>
      <p:pic>
        <p:nvPicPr>
          <p:cNvPr id="84" name="Google Shape;84;p1"/>
          <p:cNvPicPr preferRelativeResize="0"/>
          <p:nvPr/>
        </p:nvPicPr>
        <p:blipFill rotWithShape="1">
          <a:blip r:embed="rId3">
            <a:alphaModFix/>
          </a:blip>
          <a:srcRect/>
          <a:stretch/>
        </p:blipFill>
        <p:spPr>
          <a:xfrm>
            <a:off x="835025" y="533400"/>
            <a:ext cx="7645400" cy="1552575"/>
          </a:xfrm>
          <a:prstGeom prst="rect">
            <a:avLst/>
          </a:prstGeom>
          <a:noFill/>
          <a:ln>
            <a:noFill/>
          </a:ln>
          <a:effectLst>
            <a:outerShdw blurRad="63500" dist="139700" dir="2700000">
              <a:srgbClr val="333333">
                <a:alpha val="64313"/>
              </a:srgbClr>
            </a:outerShdw>
          </a:effectLst>
        </p:spPr>
      </p:pic>
      <p:sp>
        <p:nvSpPr>
          <p:cNvPr id="85" name="Google Shape;85;p1"/>
          <p:cNvSpPr txBox="1"/>
          <p:nvPr/>
        </p:nvSpPr>
        <p:spPr>
          <a:xfrm>
            <a:off x="501650" y="3352800"/>
            <a:ext cx="8312150" cy="1014412"/>
          </a:xfrm>
          <a:prstGeom prst="rect">
            <a:avLst/>
          </a:prstGeom>
          <a:noFill/>
          <a:ln>
            <a:noFill/>
          </a:ln>
        </p:spPr>
        <p:txBody>
          <a:bodyPr spcFirstLastPara="1" wrap="square" lIns="68550" tIns="34275" rIns="68550" bIns="34275" anchor="t" anchorCtr="0">
            <a:noAutofit/>
          </a:bodyPr>
          <a:lstStyle/>
          <a:p>
            <a:pPr marL="0" marR="0" lvl="0" indent="0" algn="ctr" rtl="0">
              <a:lnSpc>
                <a:spcPct val="100000"/>
              </a:lnSpc>
              <a:spcBef>
                <a:spcPts val="0"/>
              </a:spcBef>
              <a:spcAft>
                <a:spcPts val="0"/>
              </a:spcAft>
              <a:buClr>
                <a:srgbClr val="000000"/>
              </a:buClr>
              <a:buSzPts val="2700"/>
              <a:buFont typeface="Calibri"/>
              <a:buNone/>
            </a:pPr>
            <a:r>
              <a:rPr lang="en-US" sz="2700" b="1" i="0" u="none">
                <a:solidFill>
                  <a:srgbClr val="000000"/>
                </a:solidFill>
                <a:latin typeface="Calibri"/>
                <a:ea typeface="Calibri"/>
                <a:cs typeface="Calibri"/>
                <a:sym typeface="Calibri"/>
              </a:rPr>
              <a:t>	</a:t>
            </a:r>
            <a:r>
              <a:rPr lang="en-US" sz="3000" b="1" i="0" u="none">
                <a:solidFill>
                  <a:srgbClr val="000000"/>
                </a:solidFill>
                <a:latin typeface="Calibri"/>
                <a:ea typeface="Calibri"/>
                <a:cs typeface="Calibri"/>
                <a:sym typeface="Calibri"/>
              </a:rPr>
              <a:t>	</a:t>
            </a:r>
            <a:r>
              <a:rPr lang="en-US" sz="2700" b="1" i="0" u="none">
                <a:solidFill>
                  <a:schemeClr val="dk1"/>
                </a:solidFill>
                <a:latin typeface="Times New Roman"/>
                <a:ea typeface="Times New Roman"/>
                <a:cs typeface="Times New Roman"/>
                <a:sym typeface="Times New Roman"/>
              </a:rPr>
              <a:t>CSE2PM09A / AID2PM07A	</a:t>
            </a:r>
            <a:r>
              <a:rPr lang="en-US" sz="3000" b="1" i="0" u="none">
                <a:solidFill>
                  <a:schemeClr val="dk1"/>
                </a:solidFill>
                <a:latin typeface="Times New Roman"/>
                <a:ea typeface="Times New Roman"/>
                <a:cs typeface="Times New Roman"/>
                <a:sym typeface="Times New Roman"/>
              </a:rPr>
              <a:t>	</a:t>
            </a:r>
            <a:endParaRPr/>
          </a:p>
          <a:p>
            <a:pPr marL="0" marR="0" lvl="0" indent="0" algn="ctr" rtl="0">
              <a:lnSpc>
                <a:spcPct val="100000"/>
              </a:lnSpc>
              <a:spcBef>
                <a:spcPts val="0"/>
              </a:spcBef>
              <a:spcAft>
                <a:spcPts val="0"/>
              </a:spcAft>
              <a:buClr>
                <a:schemeClr val="dk1"/>
              </a:buClr>
              <a:buSzPts val="3000"/>
              <a:buFont typeface="Times New Roman"/>
              <a:buNone/>
            </a:pPr>
            <a:r>
              <a:rPr lang="en-US" sz="3000" b="1" i="0" u="none">
                <a:solidFill>
                  <a:schemeClr val="dk1"/>
                </a:solidFill>
                <a:latin typeface="Times New Roman"/>
                <a:ea typeface="Times New Roman"/>
                <a:cs typeface="Times New Roman"/>
                <a:sym typeface="Times New Roman"/>
              </a:rPr>
              <a:t>Design and Analysis of Algorithm</a:t>
            </a:r>
            <a:endParaRPr/>
          </a:p>
          <a:p>
            <a:pPr marL="0" marR="0" lvl="0" indent="0" algn="l" rtl="0">
              <a:lnSpc>
                <a:spcPct val="100000"/>
              </a:lnSpc>
              <a:spcBef>
                <a:spcPts val="0"/>
              </a:spcBef>
              <a:spcAft>
                <a:spcPts val="0"/>
              </a:spcAft>
              <a:buNone/>
            </a:pPr>
            <a:endParaRPr sz="3000" b="1" i="0" u="none">
              <a:solidFill>
                <a:schemeClr val="dk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0"/>
          <p:cNvSpPr txBox="1">
            <a:spLocks noGrp="1"/>
          </p:cNvSpPr>
          <p:nvPr>
            <p:ph type="title"/>
          </p:nvPr>
        </p:nvSpPr>
        <p:spPr>
          <a:xfrm>
            <a:off x="1371600" y="-228600"/>
            <a:ext cx="8229600" cy="11430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Knapsack Problem</a:t>
            </a:r>
            <a:endParaRPr/>
          </a:p>
        </p:txBody>
      </p:sp>
      <p:sp>
        <p:nvSpPr>
          <p:cNvPr id="200" name="Google Shape;200;p10"/>
          <p:cNvSpPr txBox="1">
            <a:spLocks noGrp="1"/>
          </p:cNvSpPr>
          <p:nvPr>
            <p:ph type="body" idx="1"/>
          </p:nvPr>
        </p:nvSpPr>
        <p:spPr>
          <a:xfrm>
            <a:off x="533400" y="1066800"/>
            <a:ext cx="8610600" cy="3886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440"/>
              <a:buFont typeface="Noto Sans Symbols"/>
              <a:buChar char="■"/>
            </a:pPr>
            <a:r>
              <a:rPr lang="en-US" sz="2400" b="1" i="0" u="none">
                <a:solidFill>
                  <a:schemeClr val="dk1"/>
                </a:solidFill>
                <a:latin typeface="Times New Roman"/>
                <a:ea typeface="Times New Roman"/>
                <a:cs typeface="Times New Roman"/>
                <a:sym typeface="Times New Roman"/>
              </a:rPr>
              <a:t>Given  : </a:t>
            </a:r>
            <a:endParaRPr/>
          </a:p>
          <a:p>
            <a:pPr marL="742950" marR="0" lvl="1" indent="-285750" algn="l" rtl="0">
              <a:lnSpc>
                <a:spcPct val="100000"/>
              </a:lnSpc>
              <a:spcBef>
                <a:spcPts val="400"/>
              </a:spcBef>
              <a:spcAft>
                <a:spcPts val="0"/>
              </a:spcAft>
              <a:buClr>
                <a:schemeClr val="hlink"/>
              </a:buClr>
              <a:buSzPts val="1100"/>
              <a:buFont typeface="Noto Sans Symbols"/>
              <a:buChar char="■"/>
            </a:pPr>
            <a:r>
              <a:rPr lang="en-US" sz="2000" b="0" i="0" u="none" strike="noStrike" cap="none">
                <a:solidFill>
                  <a:schemeClr val="dk1"/>
                </a:solidFill>
                <a:latin typeface="Times New Roman"/>
                <a:ea typeface="Times New Roman"/>
                <a:cs typeface="Times New Roman"/>
                <a:sym typeface="Times New Roman"/>
              </a:rPr>
              <a:t>A knapsack with capacity ‘</a:t>
            </a:r>
            <a:r>
              <a:rPr lang="en-US" sz="2000" b="1" i="0" u="none" strike="noStrike" cap="none">
                <a:solidFill>
                  <a:schemeClr val="dk1"/>
                </a:solidFill>
                <a:latin typeface="Times New Roman"/>
                <a:ea typeface="Times New Roman"/>
                <a:cs typeface="Times New Roman"/>
                <a:sym typeface="Times New Roman"/>
              </a:rPr>
              <a:t>m</a:t>
            </a:r>
            <a:r>
              <a:rPr lang="en-US" sz="2000" b="0" i="0" u="none" strike="noStrike" cap="none">
                <a:solidFill>
                  <a:schemeClr val="dk1"/>
                </a:solidFill>
                <a:latin typeface="Times New Roman"/>
                <a:ea typeface="Times New Roman"/>
                <a:cs typeface="Times New Roman"/>
                <a:sym typeface="Times New Roman"/>
              </a:rPr>
              <a:t>’</a:t>
            </a:r>
            <a:endParaRPr/>
          </a:p>
          <a:p>
            <a:pPr marL="742950" marR="0" lvl="1" indent="-285750" algn="l" rtl="0">
              <a:lnSpc>
                <a:spcPct val="100000"/>
              </a:lnSpc>
              <a:spcBef>
                <a:spcPts val="400"/>
              </a:spcBef>
              <a:spcAft>
                <a:spcPts val="0"/>
              </a:spcAft>
              <a:buClr>
                <a:schemeClr val="hlink"/>
              </a:buClr>
              <a:buSzPts val="1100"/>
              <a:buFont typeface="Noto Sans Symbols"/>
              <a:buChar char="■"/>
            </a:pPr>
            <a:r>
              <a:rPr lang="en-US" sz="2000" b="0" i="0" u="none" strike="noStrike" cap="none">
                <a:solidFill>
                  <a:schemeClr val="dk1"/>
                </a:solidFill>
                <a:latin typeface="Times New Roman"/>
                <a:ea typeface="Times New Roman"/>
                <a:cs typeface="Times New Roman"/>
                <a:sym typeface="Times New Roman"/>
              </a:rPr>
              <a:t>A set of ‘</a:t>
            </a:r>
            <a:r>
              <a:rPr lang="en-US" sz="2000" b="1" i="0" u="none" strike="noStrike" cap="none">
                <a:solidFill>
                  <a:schemeClr val="dk1"/>
                </a:solidFill>
                <a:latin typeface="Times New Roman"/>
                <a:ea typeface="Times New Roman"/>
                <a:cs typeface="Times New Roman"/>
                <a:sym typeface="Times New Roman"/>
              </a:rPr>
              <a:t>n</a:t>
            </a:r>
            <a:r>
              <a:rPr lang="en-US" sz="2000" b="0" i="0" u="none" strike="noStrike" cap="none">
                <a:solidFill>
                  <a:schemeClr val="dk1"/>
                </a:solidFill>
                <a:latin typeface="Times New Roman"/>
                <a:ea typeface="Times New Roman"/>
                <a:cs typeface="Times New Roman"/>
                <a:sym typeface="Times New Roman"/>
              </a:rPr>
              <a:t>’ objects with each item i having</a:t>
            </a:r>
            <a:endParaRPr/>
          </a:p>
          <a:p>
            <a:pPr marL="742950" marR="0" lvl="1" indent="-285750" algn="l" rtl="0">
              <a:lnSpc>
                <a:spcPct val="90000"/>
              </a:lnSpc>
              <a:spcBef>
                <a:spcPts val="480"/>
              </a:spcBef>
              <a:spcAft>
                <a:spcPts val="0"/>
              </a:spcAft>
              <a:buClr>
                <a:schemeClr val="hlink"/>
              </a:buClr>
              <a:buSzPts val="1320"/>
              <a:buFont typeface="Noto Sans Symbols"/>
              <a:buChar char="■"/>
            </a:pPr>
            <a:r>
              <a:rPr lang="en-US" sz="2400" b="1" i="0" u="none" strike="noStrike" cap="none">
                <a:solidFill>
                  <a:schemeClr val="dk1"/>
                </a:solidFill>
                <a:latin typeface="Times New Roman"/>
                <a:ea typeface="Times New Roman"/>
                <a:cs typeface="Times New Roman"/>
                <a:sym typeface="Times New Roman"/>
              </a:rPr>
              <a:t>p</a:t>
            </a:r>
            <a:r>
              <a:rPr lang="en-US" sz="2400" b="1" i="0" u="none" strike="noStrike" cap="none" baseline="-25000">
                <a:solidFill>
                  <a:schemeClr val="dk1"/>
                </a:solidFill>
                <a:latin typeface="Times New Roman"/>
                <a:ea typeface="Times New Roman"/>
                <a:cs typeface="Times New Roman"/>
                <a:sym typeface="Times New Roman"/>
              </a:rPr>
              <a:t>i</a:t>
            </a:r>
            <a:r>
              <a:rPr lang="en-US" sz="2000" b="1" i="0" u="none" strike="noStrike" cap="none">
                <a:solidFill>
                  <a:schemeClr val="dk1"/>
                </a:solidFill>
                <a:latin typeface="Times New Roman"/>
                <a:ea typeface="Times New Roman"/>
                <a:cs typeface="Times New Roman"/>
                <a:sym typeface="Times New Roman"/>
              </a:rPr>
              <a:t> </a:t>
            </a:r>
            <a:r>
              <a:rPr lang="en-US" sz="2000" b="0" i="0" u="none" strike="noStrike" cap="none">
                <a:solidFill>
                  <a:schemeClr val="dk1"/>
                </a:solidFill>
                <a:latin typeface="Times New Roman"/>
                <a:ea typeface="Times New Roman"/>
                <a:cs typeface="Times New Roman"/>
                <a:sym typeface="Times New Roman"/>
              </a:rPr>
              <a:t>- a positive benefit</a:t>
            </a:r>
            <a:endParaRPr/>
          </a:p>
          <a:p>
            <a:pPr marL="742950" marR="0" lvl="1" indent="-285750" algn="l" rtl="0">
              <a:lnSpc>
                <a:spcPct val="90000"/>
              </a:lnSpc>
              <a:spcBef>
                <a:spcPts val="480"/>
              </a:spcBef>
              <a:spcAft>
                <a:spcPts val="0"/>
              </a:spcAft>
              <a:buClr>
                <a:schemeClr val="hlink"/>
              </a:buClr>
              <a:buSzPts val="1320"/>
              <a:buFont typeface="Noto Sans Symbols"/>
              <a:buChar char="■"/>
            </a:pPr>
            <a:r>
              <a:rPr lang="en-US" sz="2400" b="1" i="0" u="none" strike="noStrike" cap="none">
                <a:solidFill>
                  <a:schemeClr val="dk1"/>
                </a:solidFill>
                <a:latin typeface="Times New Roman"/>
                <a:ea typeface="Times New Roman"/>
                <a:cs typeface="Times New Roman"/>
                <a:sym typeface="Times New Roman"/>
              </a:rPr>
              <a:t>w</a:t>
            </a:r>
            <a:r>
              <a:rPr lang="en-US" sz="2400" b="1" i="0" u="none" strike="noStrike" cap="none" baseline="-25000">
                <a:solidFill>
                  <a:schemeClr val="dk1"/>
                </a:solidFill>
                <a:latin typeface="Times New Roman"/>
                <a:ea typeface="Times New Roman"/>
                <a:cs typeface="Times New Roman"/>
                <a:sym typeface="Times New Roman"/>
              </a:rPr>
              <a:t>i</a:t>
            </a:r>
            <a:r>
              <a:rPr lang="en-US" sz="2000" b="0" i="0" u="none" strike="noStrike" cap="none" baseline="-25000">
                <a:solidFill>
                  <a:schemeClr val="dk1"/>
                </a:solidFill>
                <a:latin typeface="Times New Roman"/>
                <a:ea typeface="Times New Roman"/>
                <a:cs typeface="Times New Roman"/>
                <a:sym typeface="Times New Roman"/>
              </a:rPr>
              <a:t> </a:t>
            </a:r>
            <a:r>
              <a:rPr lang="en-US" sz="2000" b="0" i="0" u="none" strike="noStrike" cap="none">
                <a:solidFill>
                  <a:schemeClr val="dk1"/>
                </a:solidFill>
                <a:latin typeface="Times New Roman"/>
                <a:ea typeface="Times New Roman"/>
                <a:cs typeface="Times New Roman"/>
                <a:sym typeface="Times New Roman"/>
              </a:rPr>
              <a:t>- a positive weight</a:t>
            </a:r>
            <a:endParaRPr sz="2000" b="1" i="0" u="none" strike="noStrike" cap="none">
              <a:solidFill>
                <a:schemeClr val="dk1"/>
              </a:solidFill>
              <a:latin typeface="Times New Roman"/>
              <a:ea typeface="Times New Roman"/>
              <a:cs typeface="Times New Roman"/>
              <a:sym typeface="Times New Roman"/>
            </a:endParaRPr>
          </a:p>
          <a:p>
            <a:pPr marL="742950" marR="0" lvl="1" indent="-285750" algn="l" rtl="0">
              <a:lnSpc>
                <a:spcPct val="100000"/>
              </a:lnSpc>
              <a:spcBef>
                <a:spcPts val="480"/>
              </a:spcBef>
              <a:spcAft>
                <a:spcPts val="0"/>
              </a:spcAft>
              <a:buClr>
                <a:schemeClr val="folHlink"/>
              </a:buClr>
              <a:buSzPts val="1440"/>
              <a:buFont typeface="Noto Sans Symbols"/>
              <a:buChar char="■"/>
            </a:pPr>
            <a:r>
              <a:rPr lang="en-US" sz="2400" b="1" i="0" u="none" strike="noStrike" cap="none">
                <a:solidFill>
                  <a:schemeClr val="dk1"/>
                </a:solidFill>
                <a:latin typeface="Times New Roman"/>
                <a:ea typeface="Times New Roman"/>
                <a:cs typeface="Times New Roman"/>
                <a:sym typeface="Times New Roman"/>
              </a:rPr>
              <a:t>Goal: </a:t>
            </a:r>
            <a:r>
              <a:rPr lang="en-US" sz="2000" b="0" i="0" u="none" strike="noStrike" cap="none">
                <a:solidFill>
                  <a:schemeClr val="dk1"/>
                </a:solidFill>
                <a:latin typeface="Times New Roman"/>
                <a:ea typeface="Times New Roman"/>
                <a:cs typeface="Times New Roman"/>
                <a:sym typeface="Times New Roman"/>
              </a:rPr>
              <a:t>Choose</a:t>
            </a:r>
            <a:r>
              <a:rPr lang="en-US" sz="2400" b="1" i="0" u="none" strike="noStrike" cap="none">
                <a:solidFill>
                  <a:schemeClr val="dk1"/>
                </a:solidFill>
                <a:latin typeface="Times New Roman"/>
                <a:ea typeface="Times New Roman"/>
                <a:cs typeface="Times New Roman"/>
                <a:sym typeface="Times New Roman"/>
              </a:rPr>
              <a:t> </a:t>
            </a:r>
            <a:r>
              <a:rPr lang="en-US" sz="2000" b="0" i="0" u="none" strike="noStrike" cap="none">
                <a:solidFill>
                  <a:schemeClr val="dk1"/>
                </a:solidFill>
                <a:latin typeface="Times New Roman"/>
                <a:ea typeface="Times New Roman"/>
                <a:cs typeface="Times New Roman"/>
                <a:sym typeface="Times New Roman"/>
              </a:rPr>
              <a:t>items with maximum total benefit but with weight at most  </a:t>
            </a:r>
            <a:r>
              <a:rPr lang="en-US" sz="2000" b="1" i="0" u="none" strike="noStrike" cap="none">
                <a:solidFill>
                  <a:schemeClr val="dk1"/>
                </a:solidFill>
                <a:latin typeface="Times New Roman"/>
                <a:ea typeface="Times New Roman"/>
                <a:cs typeface="Times New Roman"/>
                <a:sym typeface="Times New Roman"/>
              </a:rPr>
              <a:t>m</a:t>
            </a:r>
            <a:r>
              <a:rPr lang="en-US" sz="2000" b="0" i="0" u="none" strike="noStrike" cap="none">
                <a:solidFill>
                  <a:schemeClr val="dk1"/>
                </a:solidFill>
                <a:latin typeface="Times New Roman"/>
                <a:ea typeface="Times New Roman"/>
                <a:cs typeface="Times New Roman"/>
                <a:sym typeface="Times New Roman"/>
              </a:rPr>
              <a:t>.</a:t>
            </a:r>
            <a:endParaRPr/>
          </a:p>
          <a:p>
            <a:pPr marL="342900" marR="0" lvl="0" indent="-342900" algn="l" rtl="0">
              <a:lnSpc>
                <a:spcPct val="90000"/>
              </a:lnSpc>
              <a:spcBef>
                <a:spcPts val="480"/>
              </a:spcBef>
              <a:spcAft>
                <a:spcPts val="0"/>
              </a:spcAft>
              <a:buClr>
                <a:schemeClr val="folHlink"/>
              </a:buClr>
              <a:buSzPts val="1440"/>
              <a:buFont typeface="Noto Sans Symbols"/>
              <a:buChar char="■"/>
            </a:pPr>
            <a:r>
              <a:rPr lang="en-US" sz="2400" b="0" i="0" u="none">
                <a:solidFill>
                  <a:schemeClr val="dk1"/>
                </a:solidFill>
                <a:latin typeface="Times New Roman"/>
                <a:ea typeface="Times New Roman"/>
                <a:cs typeface="Times New Roman"/>
                <a:sym typeface="Times New Roman"/>
              </a:rPr>
              <a:t>If we are allowed to take fractional amounts, then this is the </a:t>
            </a:r>
            <a:r>
              <a:rPr lang="en-US" sz="2400" b="1" i="0" u="none">
                <a:solidFill>
                  <a:schemeClr val="dk2"/>
                </a:solidFill>
                <a:latin typeface="Times New Roman"/>
                <a:ea typeface="Times New Roman"/>
                <a:cs typeface="Times New Roman"/>
                <a:sym typeface="Times New Roman"/>
              </a:rPr>
              <a:t>fractional knapsack problem</a:t>
            </a:r>
            <a:r>
              <a:rPr lang="en-US" sz="2400" b="0" i="0" u="none">
                <a:solidFill>
                  <a:schemeClr val="dk1"/>
                </a:solidFill>
                <a:latin typeface="Times New Roman"/>
                <a:ea typeface="Times New Roman"/>
                <a:cs typeface="Times New Roman"/>
                <a:sym typeface="Times New Roman"/>
              </a:rPr>
              <a:t>.</a:t>
            </a:r>
            <a:endParaRPr/>
          </a:p>
          <a:p>
            <a:pPr marL="742950" marR="0" lvl="1" indent="-285750" algn="l" rtl="0">
              <a:lnSpc>
                <a:spcPct val="90000"/>
              </a:lnSpc>
              <a:spcBef>
                <a:spcPts val="560"/>
              </a:spcBef>
              <a:spcAft>
                <a:spcPts val="0"/>
              </a:spcAft>
              <a:buClr>
                <a:schemeClr val="hlink"/>
              </a:buClr>
              <a:buSzPts val="1100"/>
              <a:buFont typeface="Noto Sans Symbols"/>
              <a:buChar char="■"/>
            </a:pPr>
            <a:r>
              <a:rPr lang="en-US" sz="2000" b="0" i="0" u="none" strike="noStrike" cap="none">
                <a:solidFill>
                  <a:schemeClr val="dk1"/>
                </a:solidFill>
                <a:latin typeface="Times New Roman"/>
                <a:ea typeface="Times New Roman"/>
                <a:cs typeface="Times New Roman"/>
                <a:sym typeface="Times New Roman"/>
              </a:rPr>
              <a:t>Let </a:t>
            </a:r>
            <a:r>
              <a:rPr lang="en-US" sz="2800" b="1" i="0" u="none" strike="noStrike" cap="none">
                <a:solidFill>
                  <a:schemeClr val="dk1"/>
                </a:solidFill>
                <a:latin typeface="Times New Roman"/>
                <a:ea typeface="Times New Roman"/>
                <a:cs typeface="Times New Roman"/>
                <a:sym typeface="Times New Roman"/>
              </a:rPr>
              <a:t>x</a:t>
            </a:r>
            <a:r>
              <a:rPr lang="en-US" sz="2800" b="1" i="0" u="none" strike="noStrike" cap="none" baseline="-25000">
                <a:solidFill>
                  <a:schemeClr val="dk1"/>
                </a:solidFill>
                <a:latin typeface="Times New Roman"/>
                <a:ea typeface="Times New Roman"/>
                <a:cs typeface="Times New Roman"/>
                <a:sym typeface="Times New Roman"/>
              </a:rPr>
              <a:t>i </a:t>
            </a:r>
            <a:r>
              <a:rPr lang="en-US" sz="2000" b="0" i="0" u="none" strike="noStrike" cap="none">
                <a:solidFill>
                  <a:schemeClr val="dk1"/>
                </a:solidFill>
                <a:latin typeface="Times New Roman"/>
                <a:ea typeface="Times New Roman"/>
                <a:cs typeface="Times New Roman"/>
                <a:sym typeface="Times New Roman"/>
              </a:rPr>
              <a:t>denote the amount we take of item  i  , </a:t>
            </a:r>
            <a:r>
              <a:rPr lang="en-US" sz="1800" b="1" i="0" u="none" strike="noStrike" cap="none">
                <a:solidFill>
                  <a:schemeClr val="dk1"/>
                </a:solidFill>
                <a:latin typeface="Times New Roman"/>
                <a:ea typeface="Times New Roman"/>
                <a:cs typeface="Times New Roman"/>
                <a:sym typeface="Times New Roman"/>
              </a:rPr>
              <a:t>0≤ </a:t>
            </a:r>
            <a:r>
              <a:rPr lang="en-US" sz="2400" b="0" i="0" u="none" strike="noStrike" cap="none">
                <a:solidFill>
                  <a:schemeClr val="dk1"/>
                </a:solidFill>
                <a:latin typeface="Times New Roman"/>
                <a:ea typeface="Times New Roman"/>
                <a:cs typeface="Times New Roman"/>
                <a:sym typeface="Times New Roman"/>
              </a:rPr>
              <a:t>x</a:t>
            </a:r>
            <a:r>
              <a:rPr lang="en-US" sz="2400" b="0" i="0" u="none" strike="noStrike" cap="none" baseline="-25000">
                <a:solidFill>
                  <a:schemeClr val="dk1"/>
                </a:solidFill>
                <a:latin typeface="Times New Roman"/>
                <a:ea typeface="Times New Roman"/>
                <a:cs typeface="Times New Roman"/>
                <a:sym typeface="Times New Roman"/>
              </a:rPr>
              <a:t>i </a:t>
            </a:r>
            <a:r>
              <a:rPr lang="en-US" sz="1800" b="1" i="0" u="none" strike="noStrike" cap="none">
                <a:solidFill>
                  <a:schemeClr val="dk1"/>
                </a:solidFill>
                <a:latin typeface="Times New Roman"/>
                <a:ea typeface="Times New Roman"/>
                <a:cs typeface="Times New Roman"/>
                <a:sym typeface="Times New Roman"/>
              </a:rPr>
              <a:t>≤ 1</a:t>
            </a:r>
            <a:endParaRPr/>
          </a:p>
          <a:p>
            <a:pPr marL="742950" marR="0" lvl="1" indent="-285750" algn="l" rtl="0">
              <a:lnSpc>
                <a:spcPct val="100000"/>
              </a:lnSpc>
              <a:spcBef>
                <a:spcPts val="640"/>
              </a:spcBef>
              <a:spcAft>
                <a:spcPts val="0"/>
              </a:spcAft>
              <a:buClr>
                <a:schemeClr val="folHlink"/>
              </a:buClr>
              <a:buSzPts val="1440"/>
              <a:buFont typeface="Noto Sans Symbols"/>
              <a:buChar char="■"/>
            </a:pPr>
            <a:r>
              <a:rPr lang="en-US" sz="2400" b="1" i="0" u="none" strike="noStrike" cap="none">
                <a:solidFill>
                  <a:schemeClr val="dk1"/>
                </a:solidFill>
                <a:latin typeface="Times New Roman"/>
                <a:ea typeface="Times New Roman"/>
                <a:cs typeface="Times New Roman"/>
                <a:sym typeface="Times New Roman"/>
              </a:rPr>
              <a:t>Objective:</a:t>
            </a:r>
            <a:r>
              <a:rPr lang="en-US" sz="1800" b="0" i="0" u="none" strike="noStrike" cap="none">
                <a:solidFill>
                  <a:schemeClr val="dk1"/>
                </a:solidFill>
                <a:latin typeface="Times New Roman"/>
                <a:ea typeface="Times New Roman"/>
                <a:cs typeface="Times New Roman"/>
                <a:sym typeface="Times New Roman"/>
              </a:rPr>
              <a:t> 		</a:t>
            </a:r>
            <a:r>
              <a:rPr lang="en-US" sz="2800" b="1" i="0" u="none" strike="noStrike" cap="none">
                <a:solidFill>
                  <a:srgbClr val="0070C0"/>
                </a:solidFill>
                <a:latin typeface="Times New Roman"/>
                <a:ea typeface="Times New Roman"/>
                <a:cs typeface="Times New Roman"/>
                <a:sym typeface="Times New Roman"/>
              </a:rPr>
              <a:t>maximize</a:t>
            </a:r>
            <a:r>
              <a:rPr lang="en-US" sz="2000" b="1" i="0" u="none" strike="noStrike" cap="none">
                <a:solidFill>
                  <a:schemeClr val="dk1"/>
                </a:solidFill>
                <a:latin typeface="Times New Roman"/>
                <a:ea typeface="Times New Roman"/>
                <a:cs typeface="Times New Roman"/>
                <a:sym typeface="Times New Roman"/>
              </a:rPr>
              <a:t> 	</a:t>
            </a:r>
            <a:r>
              <a:rPr lang="en-US" sz="3200" b="1" i="0" u="none" strike="noStrike" cap="none">
                <a:solidFill>
                  <a:schemeClr val="dk1"/>
                </a:solidFill>
                <a:latin typeface="Times New Roman"/>
                <a:ea typeface="Times New Roman"/>
                <a:cs typeface="Times New Roman"/>
                <a:sym typeface="Times New Roman"/>
              </a:rPr>
              <a:t>∑ p</a:t>
            </a:r>
            <a:r>
              <a:rPr lang="en-US" sz="3200" b="1" i="0" u="none" strike="noStrike" cap="none" baseline="-25000">
                <a:solidFill>
                  <a:schemeClr val="dk1"/>
                </a:solidFill>
                <a:latin typeface="Times New Roman"/>
                <a:ea typeface="Times New Roman"/>
                <a:cs typeface="Times New Roman"/>
                <a:sym typeface="Times New Roman"/>
              </a:rPr>
              <a:t>i </a:t>
            </a:r>
            <a:r>
              <a:rPr lang="en-US" sz="3200" b="1" i="0" u="none" strike="noStrike" cap="none">
                <a:solidFill>
                  <a:schemeClr val="dk1"/>
                </a:solidFill>
                <a:latin typeface="Times New Roman"/>
                <a:ea typeface="Times New Roman"/>
                <a:cs typeface="Times New Roman"/>
                <a:sym typeface="Times New Roman"/>
              </a:rPr>
              <a:t>x</a:t>
            </a:r>
            <a:r>
              <a:rPr lang="en-US" sz="3200" b="1" i="0" u="none" strike="noStrike" cap="none" baseline="-25000">
                <a:solidFill>
                  <a:schemeClr val="dk1"/>
                </a:solidFill>
                <a:latin typeface="Times New Roman"/>
                <a:ea typeface="Times New Roman"/>
                <a:cs typeface="Times New Roman"/>
                <a:sym typeface="Times New Roman"/>
              </a:rPr>
              <a:t>i</a:t>
            </a:r>
            <a:endParaRPr sz="2400" b="1" i="0" u="none" strike="noStrike" cap="none" baseline="-25000">
              <a:solidFill>
                <a:schemeClr val="dk1"/>
              </a:solidFill>
              <a:latin typeface="Times New Roman"/>
              <a:ea typeface="Times New Roman"/>
              <a:cs typeface="Times New Roman"/>
              <a:sym typeface="Times New Roman"/>
            </a:endParaRPr>
          </a:p>
          <a:p>
            <a:pPr marL="1657350" marR="0" lvl="4" indent="-342900" algn="l" rtl="0">
              <a:lnSpc>
                <a:spcPct val="100000"/>
              </a:lnSpc>
              <a:spcBef>
                <a:spcPts val="280"/>
              </a:spcBef>
              <a:spcAft>
                <a:spcPts val="0"/>
              </a:spcAft>
              <a:buClr>
                <a:schemeClr val="accent1"/>
              </a:buClr>
              <a:buSzPts val="550"/>
              <a:buFont typeface="Noto Sans Symbols"/>
              <a:buNone/>
            </a:pPr>
            <a:r>
              <a:rPr lang="en-US" sz="1100" b="1" i="0" u="none" strike="noStrike" cap="none">
                <a:solidFill>
                  <a:schemeClr val="dk1"/>
                </a:solidFill>
                <a:latin typeface="Times New Roman"/>
                <a:ea typeface="Times New Roman"/>
                <a:cs typeface="Times New Roman"/>
                <a:sym typeface="Times New Roman"/>
              </a:rPr>
              <a:t>                                                                                         </a:t>
            </a:r>
            <a:r>
              <a:rPr lang="en-US" sz="1400" b="1" i="0" u="none" strike="noStrike" cap="none">
                <a:solidFill>
                  <a:schemeClr val="dk1"/>
                </a:solidFill>
                <a:latin typeface="Times New Roman"/>
                <a:ea typeface="Times New Roman"/>
                <a:cs typeface="Times New Roman"/>
                <a:sym typeface="Times New Roman"/>
              </a:rPr>
              <a:t>1 ≤ i ≤ n</a:t>
            </a:r>
            <a:endParaRPr sz="1100" b="1" i="0" u="none" strike="noStrike" cap="none">
              <a:solidFill>
                <a:schemeClr val="dk1"/>
              </a:solidFill>
              <a:latin typeface="Times New Roman"/>
              <a:ea typeface="Times New Roman"/>
              <a:cs typeface="Times New Roman"/>
              <a:sym typeface="Times New Roman"/>
            </a:endParaRPr>
          </a:p>
          <a:p>
            <a:pPr marL="742950" marR="0" lvl="1" indent="-285750" algn="l" rtl="0">
              <a:lnSpc>
                <a:spcPct val="100000"/>
              </a:lnSpc>
              <a:spcBef>
                <a:spcPts val="560"/>
              </a:spcBef>
              <a:spcAft>
                <a:spcPts val="0"/>
              </a:spcAft>
              <a:buClr>
                <a:schemeClr val="folHlink"/>
              </a:buClr>
              <a:buSzPts val="1440"/>
              <a:buFont typeface="Noto Sans Symbols"/>
              <a:buChar char="■"/>
            </a:pPr>
            <a:r>
              <a:rPr lang="en-US" sz="2400" b="1" i="0" u="none" strike="noStrike" cap="none">
                <a:solidFill>
                  <a:schemeClr val="dk1"/>
                </a:solidFill>
                <a:latin typeface="Times New Roman"/>
                <a:ea typeface="Times New Roman"/>
                <a:cs typeface="Times New Roman"/>
                <a:sym typeface="Times New Roman"/>
              </a:rPr>
              <a:t>Constraint:     </a:t>
            </a:r>
            <a:r>
              <a:rPr lang="en-US" sz="2800" b="1" i="0" u="none" strike="noStrike" cap="none">
                <a:solidFill>
                  <a:schemeClr val="dk1"/>
                </a:solidFill>
                <a:latin typeface="Times New Roman"/>
                <a:ea typeface="Times New Roman"/>
                <a:cs typeface="Times New Roman"/>
                <a:sym typeface="Times New Roman"/>
              </a:rPr>
              <a:t>∑ w</a:t>
            </a:r>
            <a:r>
              <a:rPr lang="en-US" sz="2800" b="1" i="0" u="none" strike="noStrike" cap="none" baseline="-25000">
                <a:solidFill>
                  <a:schemeClr val="dk1"/>
                </a:solidFill>
                <a:latin typeface="Times New Roman"/>
                <a:ea typeface="Times New Roman"/>
                <a:cs typeface="Times New Roman"/>
                <a:sym typeface="Times New Roman"/>
              </a:rPr>
              <a:t>i </a:t>
            </a:r>
            <a:r>
              <a:rPr lang="en-US" sz="2800" b="1" i="0" u="none" strike="noStrike" cap="none">
                <a:solidFill>
                  <a:schemeClr val="dk1"/>
                </a:solidFill>
                <a:latin typeface="Times New Roman"/>
                <a:ea typeface="Times New Roman"/>
                <a:cs typeface="Times New Roman"/>
                <a:sym typeface="Times New Roman"/>
              </a:rPr>
              <a:t>x</a:t>
            </a:r>
            <a:r>
              <a:rPr lang="en-US" sz="2800" b="1" i="0" u="none" strike="noStrike" cap="none" baseline="-25000">
                <a:solidFill>
                  <a:schemeClr val="dk1"/>
                </a:solidFill>
                <a:latin typeface="Times New Roman"/>
                <a:ea typeface="Times New Roman"/>
                <a:cs typeface="Times New Roman"/>
                <a:sym typeface="Times New Roman"/>
              </a:rPr>
              <a:t>i</a:t>
            </a:r>
            <a:r>
              <a:rPr lang="en-US" sz="2800" b="1" i="0" u="none" strike="noStrike" cap="none">
                <a:solidFill>
                  <a:schemeClr val="dk1"/>
                </a:solidFill>
                <a:latin typeface="Times New Roman"/>
                <a:ea typeface="Times New Roman"/>
                <a:cs typeface="Times New Roman"/>
                <a:sym typeface="Times New Roman"/>
              </a:rPr>
              <a:t> ≤ m</a:t>
            </a:r>
            <a:endParaRPr/>
          </a:p>
          <a:p>
            <a:pPr marL="1657350" marR="0" lvl="4" indent="-342900" algn="l" rtl="0">
              <a:lnSpc>
                <a:spcPct val="100000"/>
              </a:lnSpc>
              <a:spcBef>
                <a:spcPts val="280"/>
              </a:spcBef>
              <a:spcAft>
                <a:spcPts val="0"/>
              </a:spcAft>
              <a:buClr>
                <a:schemeClr val="accent1"/>
              </a:buClr>
              <a:buSzPts val="700"/>
              <a:buFont typeface="Noto Sans Symbols"/>
              <a:buNone/>
            </a:pPr>
            <a:r>
              <a:rPr lang="en-US" sz="1400" b="1" i="0" u="none" strike="noStrike" cap="none">
                <a:solidFill>
                  <a:schemeClr val="dk1"/>
                </a:solidFill>
                <a:latin typeface="Times New Roman"/>
                <a:ea typeface="Times New Roman"/>
                <a:cs typeface="Times New Roman"/>
                <a:sym typeface="Times New Roman"/>
              </a:rPr>
              <a:t>		     1 ≤ i ≤ n</a:t>
            </a:r>
            <a:endParaRPr/>
          </a:p>
          <a:p>
            <a:pPr marL="342900" marR="0" lvl="0" indent="-342900" algn="l" rtl="0">
              <a:lnSpc>
                <a:spcPct val="100000"/>
              </a:lnSpc>
              <a:spcBef>
                <a:spcPts val="48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			and    0 ≤ </a:t>
            </a:r>
            <a:r>
              <a:rPr lang="en-US" sz="2400" b="1" i="0" u="none">
                <a:solidFill>
                  <a:schemeClr val="dk1"/>
                </a:solidFill>
                <a:latin typeface="Times New Roman"/>
                <a:ea typeface="Times New Roman"/>
                <a:cs typeface="Times New Roman"/>
                <a:sym typeface="Times New Roman"/>
              </a:rPr>
              <a:t>x</a:t>
            </a:r>
            <a:r>
              <a:rPr lang="en-US" sz="2400" b="1" i="0" u="none" baseline="-25000">
                <a:solidFill>
                  <a:schemeClr val="dk1"/>
                </a:solidFill>
                <a:latin typeface="Times New Roman"/>
                <a:ea typeface="Times New Roman"/>
                <a:cs typeface="Times New Roman"/>
                <a:sym typeface="Times New Roman"/>
              </a:rPr>
              <a:t>i</a:t>
            </a:r>
            <a:r>
              <a:rPr lang="en-US" sz="2000" b="0" i="0" u="none">
                <a:solidFill>
                  <a:schemeClr val="dk1"/>
                </a:solidFill>
                <a:latin typeface="Times New Roman"/>
                <a:ea typeface="Times New Roman"/>
                <a:cs typeface="Times New Roman"/>
                <a:sym typeface="Times New Roman"/>
              </a:rPr>
              <a:t> ≤ 1 , 1 ≤ </a:t>
            </a:r>
            <a:r>
              <a:rPr lang="en-US" sz="2000" b="1" i="0" u="none">
                <a:solidFill>
                  <a:schemeClr val="dk1"/>
                </a:solidFill>
                <a:latin typeface="Times New Roman"/>
                <a:ea typeface="Times New Roman"/>
                <a:cs typeface="Times New Roman"/>
                <a:sym typeface="Times New Roman"/>
              </a:rPr>
              <a:t>i </a:t>
            </a:r>
            <a:r>
              <a:rPr lang="en-US" sz="2000" b="0" i="0" u="none">
                <a:solidFill>
                  <a:schemeClr val="dk1"/>
                </a:solidFill>
                <a:latin typeface="Times New Roman"/>
                <a:ea typeface="Times New Roman"/>
                <a:cs typeface="Times New Roman"/>
                <a:sym typeface="Times New Roman"/>
              </a:rPr>
              <a:t>≤ n</a:t>
            </a:r>
            <a:endParaRPr/>
          </a:p>
          <a:p>
            <a:pPr marL="342900" marR="0" lvl="0" indent="-342900" algn="l" rtl="0">
              <a:lnSpc>
                <a:spcPct val="100000"/>
              </a:lnSpc>
              <a:spcBef>
                <a:spcPts val="40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					</a:t>
            </a:r>
            <a:endParaRPr/>
          </a:p>
          <a:p>
            <a:pPr marL="742950" marR="0" lvl="1" indent="-194309" algn="l" rtl="0">
              <a:lnSpc>
                <a:spcPct val="100000"/>
              </a:lnSpc>
              <a:spcBef>
                <a:spcPts val="480"/>
              </a:spcBef>
              <a:spcAft>
                <a:spcPts val="0"/>
              </a:spcAft>
              <a:buClr>
                <a:schemeClr val="folHlink"/>
              </a:buClr>
              <a:buSzPts val="1440"/>
              <a:buFont typeface="Noto Sans Symbols"/>
              <a:buNone/>
            </a:pPr>
            <a:endParaRPr sz="2400" b="1" i="0" u="none" strike="noStrike" cap="none">
              <a:solidFill>
                <a:schemeClr val="dk1"/>
              </a:solidFill>
              <a:latin typeface="Times New Roman"/>
              <a:ea typeface="Times New Roman"/>
              <a:cs typeface="Times New Roman"/>
              <a:sym typeface="Times New Roman"/>
            </a:endParaRPr>
          </a:p>
          <a:p>
            <a:pPr marL="342900" marR="0" lvl="0" indent="-251459" algn="l" rtl="0">
              <a:lnSpc>
                <a:spcPct val="90000"/>
              </a:lnSpc>
              <a:spcBef>
                <a:spcPts val="480"/>
              </a:spcBef>
              <a:spcAft>
                <a:spcPts val="0"/>
              </a:spcAft>
              <a:buClr>
                <a:schemeClr val="folHlink"/>
              </a:buClr>
              <a:buSzPts val="1440"/>
              <a:buFont typeface="Noto Sans Symbols"/>
              <a:buNone/>
            </a:pPr>
            <a:endParaRPr sz="2400" b="0" i="0" u="none">
              <a:solidFill>
                <a:schemeClr val="dk1"/>
              </a:solidFill>
              <a:latin typeface="Times New Roman"/>
              <a:ea typeface="Times New Roman"/>
              <a:cs typeface="Times New Roman"/>
              <a:sym typeface="Times New Roman"/>
            </a:endParaRPr>
          </a:p>
          <a:p>
            <a:pPr marL="342900" marR="0" lvl="0" indent="-251459" algn="l" rtl="0">
              <a:lnSpc>
                <a:spcPct val="90000"/>
              </a:lnSpc>
              <a:spcBef>
                <a:spcPts val="480"/>
              </a:spcBef>
              <a:spcAft>
                <a:spcPts val="0"/>
              </a:spcAft>
              <a:buClr>
                <a:schemeClr val="folHlink"/>
              </a:buClr>
              <a:buSzPts val="1440"/>
              <a:buFont typeface="Noto Sans Symbols"/>
              <a:buNone/>
            </a:pPr>
            <a:endParaRPr sz="2400" b="0" i="0" u="none">
              <a:solidFill>
                <a:schemeClr val="dk1"/>
              </a:solidFill>
              <a:latin typeface="Times New Roman"/>
              <a:ea typeface="Times New Roman"/>
              <a:cs typeface="Times New Roman"/>
              <a:sym typeface="Times New Roman"/>
            </a:endParaRPr>
          </a:p>
          <a:p>
            <a:pPr marL="742950" marR="0" lvl="1" indent="-201930" algn="l" rtl="0">
              <a:lnSpc>
                <a:spcPct val="90000"/>
              </a:lnSpc>
              <a:spcBef>
                <a:spcPts val="480"/>
              </a:spcBef>
              <a:spcAft>
                <a:spcPts val="0"/>
              </a:spcAft>
              <a:buClr>
                <a:schemeClr val="hlink"/>
              </a:buClr>
              <a:buSzPts val="1320"/>
              <a:buFont typeface="Noto Sans Symbols"/>
              <a:buNone/>
            </a:pPr>
            <a:endParaRPr sz="2400" b="1" i="0" u="none" strike="noStrike" cap="none">
              <a:solidFill>
                <a:schemeClr val="dk1"/>
              </a:solidFill>
              <a:latin typeface="Times New Roman"/>
              <a:ea typeface="Times New Roman"/>
              <a:cs typeface="Times New Roman"/>
              <a:sym typeface="Times New Roman"/>
            </a:endParaRPr>
          </a:p>
          <a:p>
            <a:pPr marL="742950" marR="0" lvl="1" indent="-201930" algn="l" rtl="0">
              <a:lnSpc>
                <a:spcPct val="100000"/>
              </a:lnSpc>
              <a:spcBef>
                <a:spcPts val="480"/>
              </a:spcBef>
              <a:spcAft>
                <a:spcPts val="0"/>
              </a:spcAft>
              <a:buClr>
                <a:schemeClr val="hlink"/>
              </a:buClr>
              <a:buSzPts val="1320"/>
              <a:buFont typeface="Noto Sans Symbols"/>
              <a:buNone/>
            </a:pPr>
            <a:endParaRPr sz="2400" b="0" i="0" u="none" strike="noStrike" cap="none">
              <a:solidFill>
                <a:schemeClr val="dk1"/>
              </a:solidFill>
              <a:latin typeface="Times New Roman"/>
              <a:ea typeface="Times New Roman"/>
              <a:cs typeface="Times New Roman"/>
              <a:sym typeface="Times New Roman"/>
            </a:endParaRPr>
          </a:p>
          <a:p>
            <a:pPr marL="742950" marR="0" lvl="1" indent="-215900" algn="l" rtl="0">
              <a:lnSpc>
                <a:spcPct val="90000"/>
              </a:lnSpc>
              <a:spcBef>
                <a:spcPts val="400"/>
              </a:spcBef>
              <a:spcAft>
                <a:spcPts val="0"/>
              </a:spcAft>
              <a:buClr>
                <a:schemeClr val="hlink"/>
              </a:buClr>
              <a:buSzPts val="1100"/>
              <a:buFont typeface="Noto Sans Symbols"/>
              <a:buNone/>
            </a:pPr>
            <a:endParaRPr sz="2000" b="0" i="0" u="none" strike="noStrike" cap="none">
              <a:solidFill>
                <a:schemeClr val="dk1"/>
              </a:solidFill>
              <a:latin typeface="Times New Roman"/>
              <a:ea typeface="Times New Roman"/>
              <a:cs typeface="Times New Roman"/>
              <a:sym typeface="Times New Roman"/>
            </a:endParaRPr>
          </a:p>
          <a:p>
            <a:pPr marL="342900" marR="0" lvl="0" indent="-266700" algn="l" rtl="0">
              <a:spcBef>
                <a:spcPts val="400"/>
              </a:spcBef>
              <a:spcAft>
                <a:spcPts val="0"/>
              </a:spcAft>
              <a:buClr>
                <a:schemeClr val="folHlink"/>
              </a:buClr>
              <a:buSzPts val="1200"/>
              <a:buFont typeface="Noto Sans Symbols"/>
              <a:buNone/>
            </a:pPr>
            <a:endParaRPr sz="2000" b="0" i="0" u="none" strike="noStrike" cap="none">
              <a:solidFill>
                <a:schemeClr val="dk1"/>
              </a:solidFill>
              <a:latin typeface="Times New Roman"/>
              <a:ea typeface="Times New Roman"/>
              <a:cs typeface="Times New Roman"/>
              <a:sym typeface="Times New Roman"/>
            </a:endParaRPr>
          </a:p>
        </p:txBody>
      </p:sp>
      <p:pic>
        <p:nvPicPr>
          <p:cNvPr id="201" name="Google Shape;201;p10" descr="Untitled.png"/>
          <p:cNvPicPr preferRelativeResize="0"/>
          <p:nvPr/>
        </p:nvPicPr>
        <p:blipFill rotWithShape="1">
          <a:blip r:embed="rId3">
            <a:alphaModFix/>
          </a:blip>
          <a:srcRect/>
          <a:stretch/>
        </p:blipFill>
        <p:spPr>
          <a:xfrm>
            <a:off x="6324600" y="1066800"/>
            <a:ext cx="2324100" cy="1974850"/>
          </a:xfrm>
          <a:prstGeom prst="rect">
            <a:avLst/>
          </a:prstGeom>
          <a:noFill/>
          <a:ln>
            <a:noFill/>
          </a:ln>
        </p:spPr>
      </p:pic>
      <p:sp>
        <p:nvSpPr>
          <p:cNvPr id="202" name="Google Shape;202;p10"/>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1"/>
          <p:cNvSpPr txBox="1">
            <a:spLocks noGrp="1"/>
          </p:cNvSpPr>
          <p:nvPr>
            <p:ph type="body" idx="1"/>
          </p:nvPr>
        </p:nvSpPr>
        <p:spPr>
          <a:xfrm>
            <a:off x="381000" y="1371600"/>
            <a:ext cx="8574087" cy="2209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680"/>
              <a:buFont typeface="Noto Sans Symbols"/>
              <a:buNone/>
            </a:pPr>
            <a:r>
              <a:rPr lang="en-US" sz="2800" b="0" i="0" u="none" baseline="-25000">
                <a:solidFill>
                  <a:schemeClr val="dk1"/>
                </a:solidFill>
                <a:latin typeface="Times New Roman"/>
                <a:ea typeface="Times New Roman"/>
                <a:cs typeface="Times New Roman"/>
                <a:sym typeface="Times New Roman"/>
              </a:rPr>
              <a:t>		</a:t>
            </a:r>
            <a:endParaRPr/>
          </a:p>
          <a:p>
            <a:pPr marL="342900" marR="0" lvl="0" indent="-342900" algn="l" rtl="0">
              <a:lnSpc>
                <a:spcPct val="100000"/>
              </a:lnSpc>
              <a:spcBef>
                <a:spcPts val="560"/>
              </a:spcBef>
              <a:spcAft>
                <a:spcPts val="0"/>
              </a:spcAft>
              <a:buClr>
                <a:schemeClr val="folHlink"/>
              </a:buClr>
              <a:buSzPts val="1680"/>
              <a:buFont typeface="Noto Sans Symbols"/>
              <a:buNone/>
            </a:pPr>
            <a:r>
              <a:rPr lang="en-US" sz="2800" b="0" i="0" u="none">
                <a:solidFill>
                  <a:schemeClr val="dk1"/>
                </a:solidFill>
                <a:latin typeface="Times New Roman"/>
                <a:ea typeface="Times New Roman"/>
                <a:cs typeface="Times New Roman"/>
                <a:sym typeface="Times New Roman"/>
              </a:rPr>
              <a:t>	</a:t>
            </a:r>
            <a:endParaRPr/>
          </a:p>
          <a:p>
            <a:pPr marL="342900" marR="0" lvl="0" indent="-342900" algn="l" rtl="0">
              <a:lnSpc>
                <a:spcPct val="10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marR="0" lvl="0" indent="-236220" algn="l" rtl="0">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p:txBody>
      </p:sp>
      <p:sp>
        <p:nvSpPr>
          <p:cNvPr id="208" name="Google Shape;208;p11"/>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11</a:t>
            </a:fld>
            <a:endParaRPr/>
          </a:p>
        </p:txBody>
      </p:sp>
      <p:sp>
        <p:nvSpPr>
          <p:cNvPr id="209" name="Google Shape;209;p11"/>
          <p:cNvSpPr txBox="1"/>
          <p:nvPr/>
        </p:nvSpPr>
        <p:spPr>
          <a:xfrm>
            <a:off x="457200" y="1219200"/>
            <a:ext cx="8229600" cy="2286000"/>
          </a:xfrm>
          <a:prstGeom prst="rect">
            <a:avLst/>
          </a:prstGeom>
          <a:noFill/>
          <a:ln>
            <a:noFill/>
          </a:ln>
        </p:spPr>
        <p:txBody>
          <a:bodyPr spcFirstLastPara="1" wrap="square" lIns="91425" tIns="45700" rIns="91425" bIns="45700" anchor="t" anchorCtr="0">
            <a:normAutofit fontScale="85000" lnSpcReduction="20000"/>
          </a:bodyPr>
          <a:lstStyle/>
          <a:p>
            <a:pPr marL="342900" marR="0" lvl="0" indent="-342900" algn="l" rtl="0">
              <a:lnSpc>
                <a:spcPct val="80000"/>
              </a:lnSpc>
              <a:spcBef>
                <a:spcPts val="0"/>
              </a:spcBef>
              <a:spcAft>
                <a:spcPts val="0"/>
              </a:spcAft>
              <a:buClr>
                <a:schemeClr val="dk1"/>
              </a:buClr>
              <a:buSzPts val="2000"/>
              <a:buFont typeface="Times"/>
              <a:buNone/>
            </a:pPr>
            <a:endParaRPr sz="2000" b="1" i="0" u="none">
              <a:solidFill>
                <a:schemeClr val="dk1"/>
              </a:solidFill>
              <a:latin typeface="Times New Roman"/>
              <a:ea typeface="Times New Roman"/>
              <a:cs typeface="Times New Roman"/>
              <a:sym typeface="Times New Roman"/>
            </a:endParaRPr>
          </a:p>
          <a:p>
            <a:pPr marL="342900" marR="0" lvl="0" indent="-342900" algn="l" rtl="0">
              <a:lnSpc>
                <a:spcPct val="80000"/>
              </a:lnSpc>
              <a:spcBef>
                <a:spcPts val="40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Ex</a:t>
            </a:r>
            <a:r>
              <a:rPr lang="en-US" sz="2000" b="0" i="0" u="none">
                <a:solidFill>
                  <a:schemeClr val="dk1"/>
                </a:solidFill>
                <a:latin typeface="Times New Roman"/>
                <a:ea typeface="Times New Roman"/>
                <a:cs typeface="Times New Roman"/>
                <a:sym typeface="Times New Roman"/>
              </a:rPr>
              <a:t>: - Consider  following instance of Knapsack Problem with 3 objects whose profits and weights are defined as</a:t>
            </a:r>
            <a:endParaRPr/>
          </a:p>
          <a:p>
            <a:pPr marL="342900" marR="0" lvl="0" indent="-342900" algn="l" rtl="0">
              <a:lnSpc>
                <a:spcPct val="80000"/>
              </a:lnSpc>
              <a:spcBef>
                <a:spcPts val="4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(P</a:t>
            </a:r>
            <a:r>
              <a:rPr lang="en-US" sz="2000" b="0" i="0" u="none" baseline="-25000">
                <a:solidFill>
                  <a:schemeClr val="dk1"/>
                </a:solidFill>
                <a:latin typeface="Times New Roman"/>
                <a:ea typeface="Times New Roman"/>
                <a:cs typeface="Times New Roman"/>
                <a:sym typeface="Times New Roman"/>
              </a:rPr>
              <a:t>1</a:t>
            </a:r>
            <a:r>
              <a:rPr lang="en-US" sz="2000" b="0" i="0" u="none">
                <a:solidFill>
                  <a:schemeClr val="dk1"/>
                </a:solidFill>
                <a:latin typeface="Times New Roman"/>
                <a:ea typeface="Times New Roman"/>
                <a:cs typeface="Times New Roman"/>
                <a:sym typeface="Times New Roman"/>
              </a:rPr>
              <a:t>, P</a:t>
            </a:r>
            <a:r>
              <a:rPr lang="en-US" sz="2000" b="0" i="0" u="none" baseline="-25000">
                <a:solidFill>
                  <a:schemeClr val="dk1"/>
                </a:solidFill>
                <a:latin typeface="Times New Roman"/>
                <a:ea typeface="Times New Roman"/>
                <a:cs typeface="Times New Roman"/>
                <a:sym typeface="Times New Roman"/>
              </a:rPr>
              <a:t>2</a:t>
            </a:r>
            <a:r>
              <a:rPr lang="en-US" sz="2000" b="0" i="0" u="none">
                <a:solidFill>
                  <a:schemeClr val="dk1"/>
                </a:solidFill>
                <a:latin typeface="Times New Roman"/>
                <a:ea typeface="Times New Roman"/>
                <a:cs typeface="Times New Roman"/>
                <a:sym typeface="Times New Roman"/>
              </a:rPr>
              <a:t>, P</a:t>
            </a:r>
            <a:r>
              <a:rPr lang="en-US" sz="2000" b="0" i="0" u="none" baseline="-25000">
                <a:solidFill>
                  <a:schemeClr val="dk1"/>
                </a:solidFill>
                <a:latin typeface="Times New Roman"/>
                <a:ea typeface="Times New Roman"/>
                <a:cs typeface="Times New Roman"/>
                <a:sym typeface="Times New Roman"/>
              </a:rPr>
              <a:t>3</a:t>
            </a:r>
            <a:r>
              <a:rPr lang="en-US" sz="2000" b="0" i="0" u="none">
                <a:solidFill>
                  <a:schemeClr val="dk1"/>
                </a:solidFill>
                <a:latin typeface="Times New Roman"/>
                <a:ea typeface="Times New Roman"/>
                <a:cs typeface="Times New Roman"/>
                <a:sym typeface="Times New Roman"/>
              </a:rPr>
              <a:t>)    =    ( 25, 24, 15 )  (W</a:t>
            </a:r>
            <a:r>
              <a:rPr lang="en-US" sz="2000" b="0" i="0" u="none" baseline="-25000">
                <a:solidFill>
                  <a:schemeClr val="dk1"/>
                </a:solidFill>
                <a:latin typeface="Times New Roman"/>
                <a:ea typeface="Times New Roman"/>
                <a:cs typeface="Times New Roman"/>
                <a:sym typeface="Times New Roman"/>
              </a:rPr>
              <a:t>1</a:t>
            </a:r>
            <a:r>
              <a:rPr lang="en-US" sz="2000" b="0" i="0" u="none">
                <a:solidFill>
                  <a:schemeClr val="dk1"/>
                </a:solidFill>
                <a:latin typeface="Times New Roman"/>
                <a:ea typeface="Times New Roman"/>
                <a:cs typeface="Times New Roman"/>
                <a:sym typeface="Times New Roman"/>
              </a:rPr>
              <a:t>, W</a:t>
            </a:r>
            <a:r>
              <a:rPr lang="en-US" sz="2000" b="0" i="0" u="none" baseline="-25000">
                <a:solidFill>
                  <a:schemeClr val="dk1"/>
                </a:solidFill>
                <a:latin typeface="Times New Roman"/>
                <a:ea typeface="Times New Roman"/>
                <a:cs typeface="Times New Roman"/>
                <a:sym typeface="Times New Roman"/>
              </a:rPr>
              <a:t>2</a:t>
            </a:r>
            <a:r>
              <a:rPr lang="en-US" sz="2000" b="0" i="0" u="none">
                <a:solidFill>
                  <a:schemeClr val="dk1"/>
                </a:solidFill>
                <a:latin typeface="Times New Roman"/>
                <a:ea typeface="Times New Roman"/>
                <a:cs typeface="Times New Roman"/>
                <a:sym typeface="Times New Roman"/>
              </a:rPr>
              <a:t>, W</a:t>
            </a:r>
            <a:r>
              <a:rPr lang="en-US" sz="2000" b="0" i="0" u="none" baseline="-25000">
                <a:solidFill>
                  <a:schemeClr val="dk1"/>
                </a:solidFill>
                <a:latin typeface="Times New Roman"/>
                <a:ea typeface="Times New Roman"/>
                <a:cs typeface="Times New Roman"/>
                <a:sym typeface="Times New Roman"/>
              </a:rPr>
              <a:t>3</a:t>
            </a:r>
            <a:r>
              <a:rPr lang="en-US" sz="2000" b="0" i="0" u="none">
                <a:solidFill>
                  <a:schemeClr val="dk1"/>
                </a:solidFill>
                <a:latin typeface="Times New Roman"/>
                <a:ea typeface="Times New Roman"/>
                <a:cs typeface="Times New Roman"/>
                <a:sym typeface="Times New Roman"/>
              </a:rPr>
              <a:t>) =    ( 18, 15, 10 )</a:t>
            </a:r>
            <a:endParaRPr/>
          </a:p>
          <a:p>
            <a:pPr marL="342900" marR="0" lvl="0" indent="-342900" algn="l" rtl="0">
              <a:lnSpc>
                <a:spcPct val="80000"/>
              </a:lnSpc>
              <a:spcBef>
                <a:spcPts val="4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a:t>
            </a:r>
            <a:r>
              <a:rPr lang="en-US" sz="2000" b="1" i="0" u="none">
                <a:solidFill>
                  <a:schemeClr val="dk1"/>
                </a:solidFill>
                <a:latin typeface="Times New Roman"/>
                <a:ea typeface="Times New Roman"/>
                <a:cs typeface="Times New Roman"/>
                <a:sym typeface="Times New Roman"/>
              </a:rPr>
              <a:t>n</a:t>
            </a:r>
            <a:r>
              <a:rPr lang="en-US" sz="2000" b="0" i="0" u="none">
                <a:solidFill>
                  <a:schemeClr val="dk1"/>
                </a:solidFill>
                <a:latin typeface="Times New Roman"/>
                <a:ea typeface="Times New Roman"/>
                <a:cs typeface="Times New Roman"/>
                <a:sym typeface="Times New Roman"/>
              </a:rPr>
              <a:t>=3                 Knapsack Capacity </a:t>
            </a:r>
            <a:r>
              <a:rPr lang="en-US" sz="2000" b="1" i="0" u="none">
                <a:solidFill>
                  <a:schemeClr val="dk1"/>
                </a:solidFill>
                <a:latin typeface="Times New Roman"/>
                <a:ea typeface="Times New Roman"/>
                <a:cs typeface="Times New Roman"/>
                <a:sym typeface="Times New Roman"/>
              </a:rPr>
              <a:t>m</a:t>
            </a:r>
            <a:r>
              <a:rPr lang="en-US" sz="2000" b="0" i="0" u="none">
                <a:solidFill>
                  <a:schemeClr val="dk1"/>
                </a:solidFill>
                <a:latin typeface="Times New Roman"/>
                <a:ea typeface="Times New Roman"/>
                <a:cs typeface="Times New Roman"/>
                <a:sym typeface="Times New Roman"/>
              </a:rPr>
              <a:t>=20 </a:t>
            </a:r>
            <a:endParaRPr/>
          </a:p>
          <a:p>
            <a:pPr marL="342900" marR="0" lvl="0" indent="-342900" algn="l" rtl="0">
              <a:lnSpc>
                <a:spcPct val="80000"/>
              </a:lnSpc>
              <a:spcBef>
                <a:spcPts val="4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Determine the optimum strategy for placing the objects in to the knapsack.  </a:t>
            </a:r>
            <a:endParaRPr/>
          </a:p>
          <a:p>
            <a:pPr marL="342900" marR="0" lvl="0" indent="-342900" algn="l" rtl="0">
              <a:lnSpc>
                <a:spcPct val="80000"/>
              </a:lnSpc>
              <a:spcBef>
                <a:spcPts val="400"/>
              </a:spcBef>
              <a:spcAft>
                <a:spcPts val="0"/>
              </a:spcAft>
              <a:buClr>
                <a:srgbClr val="0070C0"/>
              </a:buClr>
              <a:buSzPts val="2000"/>
              <a:buFont typeface="Times New Roman"/>
              <a:buNone/>
            </a:pPr>
            <a:r>
              <a:rPr lang="en-US" sz="2000" b="1" i="0" u="none">
                <a:solidFill>
                  <a:srgbClr val="0070C0"/>
                </a:solidFill>
                <a:latin typeface="Times New Roman"/>
                <a:ea typeface="Times New Roman"/>
                <a:cs typeface="Times New Roman"/>
                <a:sym typeface="Times New Roman"/>
              </a:rPr>
              <a:t>The four feasible solutions are : </a:t>
            </a:r>
            <a:endParaRPr/>
          </a:p>
          <a:p>
            <a:pPr marL="342900" marR="0" lvl="0" indent="-342900" algn="l" rtl="0">
              <a:lnSpc>
                <a:spcPct val="80000"/>
              </a:lnSpc>
              <a:spcBef>
                <a:spcPts val="40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(1) Greedy about profit</a:t>
            </a:r>
            <a:r>
              <a:rPr lang="en-US" sz="2000" b="0" i="0" u="none">
                <a:solidFill>
                  <a:schemeClr val="dk1"/>
                </a:solidFill>
                <a:latin typeface="Times New Roman"/>
                <a:ea typeface="Times New Roman"/>
                <a:cs typeface="Times New Roman"/>
                <a:sym typeface="Times New Roman"/>
              </a:rPr>
              <a:t>: -</a:t>
            </a:r>
            <a:endParaRPr/>
          </a:p>
          <a:p>
            <a:pPr marL="342900" marR="0" lvl="0" indent="-342900" algn="l" rtl="0">
              <a:lnSpc>
                <a:spcPct val="80000"/>
              </a:lnSpc>
              <a:spcBef>
                <a:spcPts val="400"/>
              </a:spcBef>
              <a:spcAft>
                <a:spcPts val="0"/>
              </a:spcAft>
              <a:buClr>
                <a:schemeClr val="dk1"/>
              </a:buClr>
              <a:buSzPts val="2000"/>
              <a:buFont typeface="Times"/>
              <a:buNone/>
            </a:pPr>
            <a:endParaRPr sz="2000" b="0" i="0" u="none">
              <a:solidFill>
                <a:schemeClr val="dk1"/>
              </a:solidFill>
              <a:latin typeface="Times New Roman"/>
              <a:ea typeface="Times New Roman"/>
              <a:cs typeface="Times New Roman"/>
              <a:sym typeface="Times New Roman"/>
            </a:endParaRPr>
          </a:p>
          <a:p>
            <a:pPr marL="342900" marR="0" lvl="0" indent="-342900" algn="l" rtl="0">
              <a:lnSpc>
                <a:spcPct val="80000"/>
              </a:lnSpc>
              <a:spcBef>
                <a:spcPts val="4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a:t>
            </a:r>
            <a:endParaRPr/>
          </a:p>
          <a:p>
            <a:pPr marL="342900" marR="0" lvl="0" indent="-342900" algn="l" rtl="0">
              <a:lnSpc>
                <a:spcPct val="80000"/>
              </a:lnSpc>
              <a:spcBef>
                <a:spcPts val="4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a:t>
            </a:r>
            <a:endParaRPr/>
          </a:p>
          <a:p>
            <a:pPr marL="0" marR="0" lvl="0" indent="0" algn="l" rtl="0">
              <a:lnSpc>
                <a:spcPct val="100000"/>
              </a:lnSpc>
              <a:spcBef>
                <a:spcPts val="0"/>
              </a:spcBef>
              <a:spcAft>
                <a:spcPts val="0"/>
              </a:spcAft>
              <a:buNone/>
            </a:pPr>
            <a:endParaRPr sz="2000" b="0" i="0" u="none">
              <a:solidFill>
                <a:schemeClr val="dk1"/>
              </a:solidFill>
              <a:latin typeface="Times New Roman"/>
              <a:ea typeface="Times New Roman"/>
              <a:cs typeface="Times New Roman"/>
              <a:sym typeface="Times New Roman"/>
            </a:endParaRPr>
          </a:p>
        </p:txBody>
      </p:sp>
      <p:graphicFrame>
        <p:nvGraphicFramePr>
          <p:cNvPr id="210" name="Google Shape;210;p11"/>
          <p:cNvGraphicFramePr/>
          <p:nvPr/>
        </p:nvGraphicFramePr>
        <p:xfrm>
          <a:off x="1295400" y="3810000"/>
          <a:ext cx="6438850" cy="933555"/>
        </p:xfrm>
        <a:graphic>
          <a:graphicData uri="http://schemas.openxmlformats.org/drawingml/2006/table">
            <a:tbl>
              <a:tblPr>
                <a:noFill/>
                <a:tableStyleId>{D1C453B6-A28B-43CB-9610-20F41B8222FD}</a:tableStyleId>
              </a:tblPr>
              <a:tblGrid>
                <a:gridCol w="1014400">
                  <a:extLst>
                    <a:ext uri="{9D8B030D-6E8A-4147-A177-3AD203B41FA5}">
                      <a16:colId xmlns:a16="http://schemas.microsoft.com/office/drawing/2014/main" val="20000"/>
                    </a:ext>
                  </a:extLst>
                </a:gridCol>
                <a:gridCol w="1014400">
                  <a:extLst>
                    <a:ext uri="{9D8B030D-6E8A-4147-A177-3AD203B41FA5}">
                      <a16:colId xmlns:a16="http://schemas.microsoft.com/office/drawing/2014/main" val="20001"/>
                    </a:ext>
                  </a:extLst>
                </a:gridCol>
                <a:gridCol w="1195375">
                  <a:extLst>
                    <a:ext uri="{9D8B030D-6E8A-4147-A177-3AD203B41FA5}">
                      <a16:colId xmlns:a16="http://schemas.microsoft.com/office/drawing/2014/main" val="20002"/>
                    </a:ext>
                  </a:extLst>
                </a:gridCol>
                <a:gridCol w="1528750">
                  <a:extLst>
                    <a:ext uri="{9D8B030D-6E8A-4147-A177-3AD203B41FA5}">
                      <a16:colId xmlns:a16="http://schemas.microsoft.com/office/drawing/2014/main" val="20003"/>
                    </a:ext>
                  </a:extLst>
                </a:gridCol>
                <a:gridCol w="1685925">
                  <a:extLst>
                    <a:ext uri="{9D8B030D-6E8A-4147-A177-3AD203B41FA5}">
                      <a16:colId xmlns:a16="http://schemas.microsoft.com/office/drawing/2014/main" val="20004"/>
                    </a:ext>
                  </a:extLst>
                </a:gridCol>
              </a:tblGrid>
              <a:tr h="496875">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(x</a:t>
                      </a:r>
                      <a:r>
                        <a:rPr lang="en-US" sz="1600" b="1" i="0" u="none" strike="noStrike" cap="none" baseline="-25000">
                          <a:solidFill>
                            <a:srgbClr val="000000"/>
                          </a:solidFill>
                          <a:latin typeface="Times New Roman"/>
                          <a:ea typeface="Times New Roman"/>
                          <a:cs typeface="Times New Roman"/>
                          <a:sym typeface="Times New Roman"/>
                        </a:rPr>
                        <a:t>1</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2</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3</a:t>
                      </a:r>
                      <a:r>
                        <a:rPr lang="en-US" sz="1600" b="1" i="0" u="none" strike="noStrike" cap="none">
                          <a:solidFill>
                            <a:srgbClr val="000000"/>
                          </a:solidFill>
                          <a:latin typeface="Times New Roman"/>
                          <a:ea typeface="Times New Roman"/>
                          <a:cs typeface="Times New Roman"/>
                          <a:sym typeface="Times New Roman"/>
                        </a:rPr>
                        <a:t>)</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Profit Order</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Weight Order</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xiwi &lt;=20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xipi</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36550">
                <a:tc>
                  <a:txBody>
                    <a:bodyPr/>
                    <a:lstStyle/>
                    <a:p>
                      <a:pPr marL="0" marR="0" lvl="0" indent="0" algn="ctr" rtl="0">
                        <a:lnSpc>
                          <a:spcPct val="100000"/>
                        </a:lnSpc>
                        <a:spcBef>
                          <a:spcPts val="0"/>
                        </a:spcBef>
                        <a:spcAft>
                          <a:spcPts val="0"/>
                        </a:spcAft>
                        <a:buClr>
                          <a:srgbClr val="000000"/>
                        </a:buClr>
                        <a:buSzPts val="1400"/>
                        <a:buFont typeface="Times New Roman"/>
                        <a:buNone/>
                      </a:pPr>
                      <a:r>
                        <a:rPr lang="en-US" sz="1400" b="0" i="0" u="none" strike="noStrike" cap="none">
                          <a:solidFill>
                            <a:srgbClr val="000000"/>
                          </a:solidFill>
                          <a:latin typeface="Times New Roman"/>
                          <a:ea typeface="Times New Roman"/>
                          <a:cs typeface="Times New Roman"/>
                          <a:sym typeface="Times New Roman"/>
                        </a:rPr>
                        <a:t>(1, 2/15, 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Times New Roman"/>
                        <a:buNone/>
                      </a:pPr>
                      <a:r>
                        <a:rPr lang="en-US" sz="1400" b="0" i="0" u="none" strike="noStrike" cap="none">
                          <a:solidFill>
                            <a:srgbClr val="000000"/>
                          </a:solidFill>
                          <a:latin typeface="Times New Roman"/>
                          <a:ea typeface="Times New Roman"/>
                          <a:cs typeface="Times New Roman"/>
                          <a:sym typeface="Times New Roman"/>
                        </a:rPr>
                        <a:t>(p1,p2,p3) (25,24,15)</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Times New Roman"/>
                        <a:buNone/>
                      </a:pPr>
                      <a:r>
                        <a:rPr lang="en-US" sz="1400" b="0" i="0" u="none" strike="noStrike" cap="none">
                          <a:solidFill>
                            <a:srgbClr val="000000"/>
                          </a:solidFill>
                          <a:latin typeface="Times New Roman"/>
                          <a:ea typeface="Times New Roman"/>
                          <a:cs typeface="Times New Roman"/>
                          <a:sym typeface="Times New Roman"/>
                        </a:rPr>
                        <a:t>(w1,w2,w3)   (18, 15, 10 )</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Times New Roman"/>
                          <a:ea typeface="Times New Roman"/>
                          <a:cs typeface="Times New Roman"/>
                          <a:sym typeface="Times New Roman"/>
                        </a:rPr>
                        <a:t>18 x 1+(2/15) x 15 = 20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Times New Roman"/>
                          <a:ea typeface="Times New Roman"/>
                          <a:cs typeface="Times New Roman"/>
                          <a:sym typeface="Times New Roman"/>
                        </a:rPr>
                        <a:t>25 x 1+ (2/15) x 24 = 28.2</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11" name="Google Shape;211;p11"/>
          <p:cNvSpPr txBox="1"/>
          <p:nvPr/>
        </p:nvSpPr>
        <p:spPr>
          <a:xfrm>
            <a:off x="457200" y="4876800"/>
            <a:ext cx="3132137"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(2) Greedy about weight: - </a:t>
            </a:r>
            <a:endParaRPr/>
          </a:p>
        </p:txBody>
      </p:sp>
      <p:graphicFrame>
        <p:nvGraphicFramePr>
          <p:cNvPr id="212" name="Google Shape;212;p11"/>
          <p:cNvGraphicFramePr/>
          <p:nvPr/>
        </p:nvGraphicFramePr>
        <p:xfrm>
          <a:off x="1295400" y="5334000"/>
          <a:ext cx="6438850" cy="1281100"/>
        </p:xfrm>
        <a:graphic>
          <a:graphicData uri="http://schemas.openxmlformats.org/drawingml/2006/table">
            <a:tbl>
              <a:tblPr>
                <a:noFill/>
                <a:tableStyleId>{D1C453B6-A28B-43CB-9610-20F41B8222FD}</a:tableStyleId>
              </a:tblPr>
              <a:tblGrid>
                <a:gridCol w="1014400">
                  <a:extLst>
                    <a:ext uri="{9D8B030D-6E8A-4147-A177-3AD203B41FA5}">
                      <a16:colId xmlns:a16="http://schemas.microsoft.com/office/drawing/2014/main" val="20000"/>
                    </a:ext>
                  </a:extLst>
                </a:gridCol>
                <a:gridCol w="1014400">
                  <a:extLst>
                    <a:ext uri="{9D8B030D-6E8A-4147-A177-3AD203B41FA5}">
                      <a16:colId xmlns:a16="http://schemas.microsoft.com/office/drawing/2014/main" val="20001"/>
                    </a:ext>
                  </a:extLst>
                </a:gridCol>
                <a:gridCol w="1195375">
                  <a:extLst>
                    <a:ext uri="{9D8B030D-6E8A-4147-A177-3AD203B41FA5}">
                      <a16:colId xmlns:a16="http://schemas.microsoft.com/office/drawing/2014/main" val="20002"/>
                    </a:ext>
                  </a:extLst>
                </a:gridCol>
                <a:gridCol w="1528750">
                  <a:extLst>
                    <a:ext uri="{9D8B030D-6E8A-4147-A177-3AD203B41FA5}">
                      <a16:colId xmlns:a16="http://schemas.microsoft.com/office/drawing/2014/main" val="20003"/>
                    </a:ext>
                  </a:extLst>
                </a:gridCol>
                <a:gridCol w="1685925">
                  <a:extLst>
                    <a:ext uri="{9D8B030D-6E8A-4147-A177-3AD203B41FA5}">
                      <a16:colId xmlns:a16="http://schemas.microsoft.com/office/drawing/2014/main" val="20004"/>
                    </a:ext>
                  </a:extLst>
                </a:gridCol>
              </a:tblGrid>
              <a:tr h="708025">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(x</a:t>
                      </a:r>
                      <a:r>
                        <a:rPr lang="en-US" sz="1600" b="1" i="0" u="none" strike="noStrike" cap="none" baseline="-25000">
                          <a:solidFill>
                            <a:srgbClr val="000000"/>
                          </a:solidFill>
                          <a:latin typeface="Times New Roman"/>
                          <a:ea typeface="Times New Roman"/>
                          <a:cs typeface="Times New Roman"/>
                          <a:sym typeface="Times New Roman"/>
                        </a:rPr>
                        <a:t>1</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2</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3</a:t>
                      </a:r>
                      <a:r>
                        <a:rPr lang="en-US" sz="1600" b="1" i="0" u="none" strike="noStrike" cap="none">
                          <a:solidFill>
                            <a:srgbClr val="000000"/>
                          </a:solidFill>
                          <a:latin typeface="Times New Roman"/>
                          <a:ea typeface="Times New Roman"/>
                          <a:cs typeface="Times New Roman"/>
                          <a:sym typeface="Times New Roman"/>
                        </a:rPr>
                        <a:t>)</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Profit Order</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Weight Order</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xiwi &lt;=20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xipi</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73075">
                <a:tc>
                  <a:txBody>
                    <a:bodyPr/>
                    <a:lstStyle/>
                    <a:p>
                      <a:pPr marL="0" marR="0" lvl="0" indent="0" algn="ctr" rtl="0">
                        <a:lnSpc>
                          <a:spcPct val="100000"/>
                        </a:lnSpc>
                        <a:spcBef>
                          <a:spcPts val="0"/>
                        </a:spcBef>
                        <a:spcAft>
                          <a:spcPts val="0"/>
                        </a:spcAft>
                        <a:buClr>
                          <a:srgbClr val="000000"/>
                        </a:buClr>
                        <a:buSzPts val="1400"/>
                        <a:buFont typeface="Times New Roman"/>
                        <a:buNone/>
                      </a:pPr>
                      <a:r>
                        <a:rPr lang="en-US" sz="1400" b="0" i="0" u="none" strike="noStrike" cap="none">
                          <a:solidFill>
                            <a:srgbClr val="000000"/>
                          </a:solidFill>
                          <a:latin typeface="Times New Roman"/>
                          <a:ea typeface="Times New Roman"/>
                          <a:cs typeface="Times New Roman"/>
                          <a:sym typeface="Times New Roman"/>
                        </a:rPr>
                        <a:t>(0, 2/3, 1)</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Times New Roman"/>
                        <a:buNone/>
                      </a:pPr>
                      <a:r>
                        <a:rPr lang="en-US" sz="1400" b="0" i="0" u="none" strike="noStrike" cap="none">
                          <a:solidFill>
                            <a:srgbClr val="000000"/>
                          </a:solidFill>
                          <a:latin typeface="Times New Roman"/>
                          <a:ea typeface="Times New Roman"/>
                          <a:cs typeface="Times New Roman"/>
                          <a:sym typeface="Times New Roman"/>
                        </a:rPr>
                        <a:t>(p3,p2,p1)</a:t>
                      </a:r>
                      <a:endParaRPr/>
                    </a:p>
                    <a:p>
                      <a:pPr marL="0" marR="0" lvl="0" indent="0" algn="ctr" rtl="0">
                        <a:lnSpc>
                          <a:spcPct val="100000"/>
                        </a:lnSpc>
                        <a:spcBef>
                          <a:spcPts val="0"/>
                        </a:spcBef>
                        <a:spcAft>
                          <a:spcPts val="0"/>
                        </a:spcAft>
                        <a:buClr>
                          <a:srgbClr val="000000"/>
                        </a:buClr>
                        <a:buSzPts val="1400"/>
                        <a:buFont typeface="Times New Roman"/>
                        <a:buNone/>
                      </a:pPr>
                      <a:r>
                        <a:rPr lang="en-US" sz="1400" b="0" i="0" u="none" strike="noStrike" cap="none">
                          <a:solidFill>
                            <a:srgbClr val="000000"/>
                          </a:solidFill>
                          <a:latin typeface="Times New Roman"/>
                          <a:ea typeface="Times New Roman"/>
                          <a:cs typeface="Times New Roman"/>
                          <a:sym typeface="Times New Roman"/>
                        </a:rPr>
                        <a:t>(15, 24,25)</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Times New Roman"/>
                        <a:buNone/>
                      </a:pPr>
                      <a:r>
                        <a:rPr lang="en-US" sz="1400" b="0" i="0" u="none" strike="noStrike" cap="none">
                          <a:solidFill>
                            <a:srgbClr val="000000"/>
                          </a:solidFill>
                          <a:latin typeface="Times New Roman"/>
                          <a:ea typeface="Times New Roman"/>
                          <a:cs typeface="Times New Roman"/>
                          <a:sym typeface="Times New Roman"/>
                        </a:rPr>
                        <a:t>(w3,w2,w1) (10,15,18 )</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Times New Roman"/>
                          <a:ea typeface="Times New Roman"/>
                          <a:cs typeface="Times New Roman"/>
                          <a:sym typeface="Times New Roman"/>
                        </a:rPr>
                        <a:t>18 x 0+(2/3) x 15+10 = 20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Times New Roman"/>
                          <a:ea typeface="Times New Roman"/>
                          <a:cs typeface="Times New Roman"/>
                          <a:sym typeface="Times New Roman"/>
                        </a:rPr>
                        <a:t>25 x0+ (2/3) x 24 +25= 31</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13" name="Google Shape;213;p11"/>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Knapsack Problem : Example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2"/>
          <p:cNvSpPr txBox="1">
            <a:spLocks noGrp="1"/>
          </p:cNvSpPr>
          <p:nvPr>
            <p:ph type="body" idx="1"/>
          </p:nvPr>
        </p:nvSpPr>
        <p:spPr>
          <a:xfrm>
            <a:off x="381000" y="1371600"/>
            <a:ext cx="8229600" cy="41148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80000"/>
              </a:lnSpc>
              <a:spcBef>
                <a:spcPts val="0"/>
              </a:spcBef>
              <a:spcAft>
                <a:spcPts val="0"/>
              </a:spcAft>
              <a:buClr>
                <a:schemeClr val="folHlink"/>
              </a:buClr>
              <a:buSzPts val="960"/>
              <a:buFont typeface="Noto Sans Symbols"/>
              <a:buNone/>
            </a:pPr>
            <a:endParaRPr sz="1600" b="1"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320"/>
              </a:spcBef>
              <a:spcAft>
                <a:spcPts val="0"/>
              </a:spcAft>
              <a:buClr>
                <a:schemeClr val="folHlink"/>
              </a:buClr>
              <a:buSzPts val="960"/>
              <a:buFont typeface="Noto Sans Symbols"/>
              <a:buNone/>
            </a:pPr>
            <a:r>
              <a:rPr lang="en-US" sz="1600" b="1" i="0" u="none" dirty="0">
                <a:solidFill>
                  <a:schemeClr val="dk1"/>
                </a:solidFill>
                <a:latin typeface="Times New Roman"/>
                <a:ea typeface="Times New Roman"/>
                <a:cs typeface="Times New Roman"/>
                <a:sym typeface="Times New Roman"/>
              </a:rPr>
              <a:t>(3) Greedy about profit / unit weight:</a:t>
            </a:r>
            <a:r>
              <a:rPr lang="en-US" sz="1600" b="0" i="0" u="none" dirty="0">
                <a:solidFill>
                  <a:schemeClr val="dk1"/>
                </a:solidFill>
                <a:latin typeface="Times New Roman"/>
                <a:ea typeface="Times New Roman"/>
                <a:cs typeface="Times New Roman"/>
                <a:sym typeface="Times New Roman"/>
              </a:rPr>
              <a:t> -</a:t>
            </a:r>
            <a:endParaRPr dirty="0"/>
          </a:p>
          <a:p>
            <a:pPr marL="342900" marR="0" lvl="0" indent="-342900" algn="l" rtl="0">
              <a:lnSpc>
                <a:spcPct val="80000"/>
              </a:lnSpc>
              <a:spcBef>
                <a:spcPts val="320"/>
              </a:spcBef>
              <a:spcAft>
                <a:spcPts val="0"/>
              </a:spcAft>
              <a:buClr>
                <a:schemeClr val="folHlink"/>
              </a:buClr>
              <a:buSzPts val="960"/>
              <a:buFont typeface="Noto Sans Symbols"/>
              <a:buNone/>
            </a:pPr>
            <a:endParaRPr sz="16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320"/>
              </a:spcBef>
              <a:spcAft>
                <a:spcPts val="0"/>
              </a:spcAft>
              <a:buClr>
                <a:schemeClr val="folHlink"/>
              </a:buClr>
              <a:buSzPts val="960"/>
              <a:buFont typeface="Noto Sans Symbols"/>
              <a:buNone/>
            </a:pPr>
            <a:endParaRPr sz="16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320"/>
              </a:spcBef>
              <a:spcAft>
                <a:spcPts val="0"/>
              </a:spcAft>
              <a:buClr>
                <a:schemeClr val="folHlink"/>
              </a:buClr>
              <a:buSzPts val="960"/>
              <a:buFont typeface="Noto Sans Symbols"/>
              <a:buNone/>
            </a:pPr>
            <a:endParaRPr sz="16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320"/>
              </a:spcBef>
              <a:spcAft>
                <a:spcPts val="0"/>
              </a:spcAft>
              <a:buClr>
                <a:schemeClr val="folHlink"/>
              </a:buClr>
              <a:buSzPts val="960"/>
              <a:buFont typeface="Noto Sans Symbols"/>
              <a:buNone/>
            </a:pPr>
            <a:endParaRPr sz="16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320"/>
              </a:spcBef>
              <a:spcAft>
                <a:spcPts val="0"/>
              </a:spcAft>
              <a:buClr>
                <a:schemeClr val="folHlink"/>
              </a:buClr>
              <a:buSzPts val="960"/>
              <a:buFont typeface="Noto Sans Symbols"/>
              <a:buNone/>
            </a:pPr>
            <a:endParaRPr sz="16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320"/>
              </a:spcBef>
              <a:spcAft>
                <a:spcPts val="0"/>
              </a:spcAft>
              <a:buClr>
                <a:schemeClr val="folHlink"/>
              </a:buClr>
              <a:buSzPts val="960"/>
              <a:buFont typeface="Noto Sans Symbols"/>
              <a:buNone/>
            </a:pPr>
            <a:r>
              <a:rPr lang="en-US" sz="1600" b="0" i="0" u="none" dirty="0">
                <a:solidFill>
                  <a:schemeClr val="dk1"/>
                </a:solidFill>
                <a:latin typeface="Times New Roman"/>
                <a:ea typeface="Times New Roman"/>
                <a:cs typeface="Times New Roman"/>
                <a:sym typeface="Times New Roman"/>
              </a:rPr>
              <a:t> </a:t>
            </a:r>
            <a:endParaRPr dirty="0"/>
          </a:p>
          <a:p>
            <a:pPr marL="342900" marR="0" lvl="0" indent="-342900" algn="l" rtl="0">
              <a:lnSpc>
                <a:spcPct val="80000"/>
              </a:lnSpc>
              <a:spcBef>
                <a:spcPts val="320"/>
              </a:spcBef>
              <a:spcAft>
                <a:spcPts val="0"/>
              </a:spcAft>
              <a:buClr>
                <a:schemeClr val="folHlink"/>
              </a:buClr>
              <a:buSzPts val="960"/>
              <a:buFont typeface="Noto Sans Symbols"/>
              <a:buNone/>
            </a:pPr>
            <a:r>
              <a:rPr lang="en-US" sz="1600" b="0" i="0" u="none" dirty="0">
                <a:solidFill>
                  <a:schemeClr val="dk1"/>
                </a:solidFill>
                <a:latin typeface="Times New Roman"/>
                <a:ea typeface="Times New Roman"/>
                <a:cs typeface="Times New Roman"/>
                <a:sym typeface="Times New Roman"/>
              </a:rPr>
              <a:t> </a:t>
            </a:r>
            <a:r>
              <a:rPr lang="en-US" sz="1600" b="1" i="0" u="none" dirty="0">
                <a:solidFill>
                  <a:schemeClr val="dk1"/>
                </a:solidFill>
                <a:latin typeface="Times New Roman"/>
                <a:ea typeface="Times New Roman"/>
                <a:cs typeface="Times New Roman"/>
                <a:sym typeface="Times New Roman"/>
              </a:rPr>
              <a:t>(4) </a:t>
            </a:r>
            <a:r>
              <a:rPr lang="en-US" sz="1600" b="0" i="0" u="none" dirty="0">
                <a:solidFill>
                  <a:schemeClr val="dk1"/>
                </a:solidFill>
                <a:latin typeface="Times New Roman"/>
                <a:ea typeface="Times New Roman"/>
                <a:cs typeface="Times New Roman"/>
                <a:sym typeface="Times New Roman"/>
              </a:rPr>
              <a:t>If an additional constraint of including each and every object is placed then the greedy strategy could be</a:t>
            </a:r>
            <a:r>
              <a:rPr lang="en-US" sz="1600" b="1" i="0" u="none" dirty="0">
                <a:solidFill>
                  <a:schemeClr val="dk1"/>
                </a:solidFill>
                <a:latin typeface="Times New Roman"/>
                <a:ea typeface="Times New Roman"/>
                <a:cs typeface="Times New Roman"/>
                <a:sym typeface="Times New Roman"/>
              </a:rPr>
              <a:t> </a:t>
            </a:r>
            <a:endParaRPr dirty="0"/>
          </a:p>
          <a:p>
            <a:pPr marL="342900" marR="0" lvl="0" indent="-342900" algn="l" rtl="0">
              <a:lnSpc>
                <a:spcPct val="80000"/>
              </a:lnSpc>
              <a:spcBef>
                <a:spcPts val="320"/>
              </a:spcBef>
              <a:spcAft>
                <a:spcPts val="0"/>
              </a:spcAft>
              <a:buClr>
                <a:schemeClr val="folHlink"/>
              </a:buClr>
              <a:buSzPts val="960"/>
              <a:buFont typeface="Noto Sans Symbols"/>
              <a:buNone/>
            </a:pPr>
            <a:endParaRPr sz="1600" b="1"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360"/>
              </a:spcBef>
              <a:spcAft>
                <a:spcPts val="0"/>
              </a:spcAft>
              <a:buClr>
                <a:schemeClr val="folHlink"/>
              </a:buClr>
              <a:buSzPts val="960"/>
              <a:buFont typeface="Noto Sans Symbols"/>
              <a:buNone/>
            </a:pPr>
            <a:r>
              <a:rPr lang="en-US" sz="1600" b="1" i="0" u="none" dirty="0">
                <a:solidFill>
                  <a:schemeClr val="dk1"/>
                </a:solidFill>
                <a:latin typeface="Times New Roman"/>
                <a:ea typeface="Times New Roman"/>
                <a:cs typeface="Times New Roman"/>
                <a:sym typeface="Times New Roman"/>
              </a:rPr>
              <a:t> (½, ⅓, ¼ )		</a:t>
            </a:r>
            <a:r>
              <a:rPr lang="en-US" sz="1800" b="1" i="0" u="none" dirty="0">
                <a:solidFill>
                  <a:srgbClr val="000000"/>
                </a:solidFill>
                <a:latin typeface="Times New Roman"/>
                <a:ea typeface="Times New Roman"/>
                <a:cs typeface="Times New Roman"/>
                <a:sym typeface="Times New Roman"/>
              </a:rPr>
              <a:t> ∑ </a:t>
            </a:r>
            <a:r>
              <a:rPr lang="en-US" sz="1800" b="1" i="0" u="none" dirty="0" err="1">
                <a:solidFill>
                  <a:srgbClr val="000000"/>
                </a:solidFill>
                <a:latin typeface="Times New Roman"/>
                <a:ea typeface="Times New Roman"/>
                <a:cs typeface="Times New Roman"/>
                <a:sym typeface="Times New Roman"/>
              </a:rPr>
              <a:t>xiwi</a:t>
            </a:r>
            <a:r>
              <a:rPr lang="en-US" sz="1800" b="1" i="0" u="none" dirty="0">
                <a:solidFill>
                  <a:srgbClr val="000000"/>
                </a:solidFill>
                <a:latin typeface="Times New Roman"/>
                <a:ea typeface="Times New Roman"/>
                <a:cs typeface="Times New Roman"/>
                <a:sym typeface="Times New Roman"/>
              </a:rPr>
              <a:t> = </a:t>
            </a:r>
            <a:r>
              <a:rPr lang="en-US" sz="1600" b="0" i="0" u="none" dirty="0">
                <a:solidFill>
                  <a:schemeClr val="dk1"/>
                </a:solidFill>
                <a:latin typeface="Times New Roman"/>
                <a:ea typeface="Times New Roman"/>
                <a:cs typeface="Times New Roman"/>
                <a:sym typeface="Times New Roman"/>
              </a:rPr>
              <a:t>½ x 18+⅓ x15+ ¼ x10 = 16. 5</a:t>
            </a:r>
            <a:endParaRPr dirty="0"/>
          </a:p>
          <a:p>
            <a:pPr marL="342900" marR="0" lvl="0" indent="-342900" algn="l" rtl="0">
              <a:lnSpc>
                <a:spcPct val="80000"/>
              </a:lnSpc>
              <a:spcBef>
                <a:spcPts val="360"/>
              </a:spcBef>
              <a:spcAft>
                <a:spcPts val="0"/>
              </a:spcAft>
              <a:buClr>
                <a:schemeClr val="folHlink"/>
              </a:buClr>
              <a:buSzPts val="960"/>
              <a:buFont typeface="Noto Sans Symbols"/>
              <a:buNone/>
            </a:pPr>
            <a:r>
              <a:rPr lang="en-US" sz="1600" b="0" i="0" u="none" dirty="0">
                <a:solidFill>
                  <a:schemeClr val="dk1"/>
                </a:solidFill>
                <a:latin typeface="Times New Roman"/>
                <a:ea typeface="Times New Roman"/>
                <a:cs typeface="Times New Roman"/>
                <a:sym typeface="Times New Roman"/>
              </a:rPr>
              <a:t>		</a:t>
            </a:r>
            <a:r>
              <a:rPr lang="en-US" sz="1800" b="1" i="0" u="none" dirty="0">
                <a:solidFill>
                  <a:srgbClr val="000000"/>
                </a:solidFill>
                <a:latin typeface="Times New Roman"/>
                <a:ea typeface="Times New Roman"/>
                <a:cs typeface="Times New Roman"/>
                <a:sym typeface="Times New Roman"/>
              </a:rPr>
              <a:t> ∑ </a:t>
            </a:r>
            <a:r>
              <a:rPr lang="en-US" sz="1800" b="1" i="0" u="none" dirty="0" err="1">
                <a:solidFill>
                  <a:srgbClr val="000000"/>
                </a:solidFill>
                <a:latin typeface="Times New Roman"/>
                <a:ea typeface="Times New Roman"/>
                <a:cs typeface="Times New Roman"/>
                <a:sym typeface="Times New Roman"/>
              </a:rPr>
              <a:t>xipi</a:t>
            </a:r>
            <a:r>
              <a:rPr lang="en-US" sz="1800" b="1" i="0" u="none" dirty="0">
                <a:solidFill>
                  <a:srgbClr val="000000"/>
                </a:solidFill>
                <a:latin typeface="Times New Roman"/>
                <a:ea typeface="Times New Roman"/>
                <a:cs typeface="Times New Roman"/>
                <a:sym typeface="Times New Roman"/>
              </a:rPr>
              <a:t> =</a:t>
            </a:r>
            <a:r>
              <a:rPr lang="en-US" sz="1600" b="0" i="0" u="none" dirty="0">
                <a:solidFill>
                  <a:schemeClr val="dk1"/>
                </a:solidFill>
                <a:latin typeface="Times New Roman"/>
                <a:ea typeface="Times New Roman"/>
                <a:cs typeface="Times New Roman"/>
                <a:sym typeface="Times New Roman"/>
              </a:rPr>
              <a:t>½ x 25+⅓ x24+ ¼ x15 = 12.5+8+3.75 = 24.25</a:t>
            </a:r>
            <a:r>
              <a:rPr lang="en-US" sz="1600" b="1" i="0" u="none" dirty="0">
                <a:solidFill>
                  <a:schemeClr val="dk1"/>
                </a:solidFill>
                <a:latin typeface="Times New Roman"/>
                <a:ea typeface="Times New Roman"/>
                <a:cs typeface="Times New Roman"/>
                <a:sym typeface="Times New Roman"/>
              </a:rPr>
              <a:t> </a:t>
            </a:r>
          </a:p>
          <a:p>
            <a:pPr marL="342900" marR="0" lvl="0" indent="-342900" algn="l" rtl="0">
              <a:lnSpc>
                <a:spcPct val="80000"/>
              </a:lnSpc>
              <a:spcBef>
                <a:spcPts val="360"/>
              </a:spcBef>
              <a:spcAft>
                <a:spcPts val="0"/>
              </a:spcAft>
              <a:buClr>
                <a:schemeClr val="folHlink"/>
              </a:buClr>
              <a:buSzPts val="960"/>
              <a:buFont typeface="Noto Sans Symbols"/>
              <a:buNone/>
            </a:pPr>
            <a:endParaRPr lang="en-US" sz="1600" b="1" dirty="0"/>
          </a:p>
          <a:p>
            <a:pPr marL="342900" marR="0" lvl="0" indent="-342900" algn="l" rtl="0">
              <a:lnSpc>
                <a:spcPct val="80000"/>
              </a:lnSpc>
              <a:spcBef>
                <a:spcPts val="360"/>
              </a:spcBef>
              <a:spcAft>
                <a:spcPts val="0"/>
              </a:spcAft>
              <a:buClr>
                <a:schemeClr val="folHlink"/>
              </a:buClr>
              <a:buSzPts val="960"/>
              <a:buFont typeface="Noto Sans Symbols"/>
              <a:buNone/>
            </a:pPr>
            <a:endParaRPr sz="16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180"/>
              </a:spcBef>
              <a:spcAft>
                <a:spcPts val="0"/>
              </a:spcAft>
              <a:buClr>
                <a:schemeClr val="folHlink"/>
              </a:buClr>
              <a:buSzPts val="540"/>
              <a:buFont typeface="Noto Sans Symbols"/>
              <a:buNone/>
            </a:pPr>
            <a:r>
              <a:rPr lang="en-US" sz="900" b="1" i="0" u="none" dirty="0">
                <a:solidFill>
                  <a:schemeClr val="dk1"/>
                </a:solidFill>
                <a:latin typeface="Times New Roman"/>
                <a:ea typeface="Times New Roman"/>
                <a:cs typeface="Times New Roman"/>
                <a:sym typeface="Times New Roman"/>
              </a:rPr>
              <a:t> </a:t>
            </a:r>
            <a:endParaRPr sz="9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180"/>
              </a:spcBef>
              <a:spcAft>
                <a:spcPts val="0"/>
              </a:spcAft>
              <a:buClr>
                <a:schemeClr val="folHlink"/>
              </a:buClr>
              <a:buSzPts val="540"/>
              <a:buFont typeface="Noto Sans Symbols"/>
              <a:buNone/>
            </a:pPr>
            <a:r>
              <a:rPr lang="en-US" sz="900" b="1" i="0" u="none" dirty="0">
                <a:solidFill>
                  <a:schemeClr val="dk1"/>
                </a:solidFill>
                <a:latin typeface="Times New Roman"/>
                <a:ea typeface="Times New Roman"/>
                <a:cs typeface="Times New Roman"/>
                <a:sym typeface="Times New Roman"/>
              </a:rPr>
              <a:t> </a:t>
            </a:r>
            <a:endParaRPr sz="900" b="0" i="0" u="none" dirty="0">
              <a:solidFill>
                <a:schemeClr val="dk1"/>
              </a:solidFill>
              <a:latin typeface="Times New Roman"/>
              <a:ea typeface="Times New Roman"/>
              <a:cs typeface="Times New Roman"/>
              <a:sym typeface="Times New Roman"/>
            </a:endParaRPr>
          </a:p>
          <a:p>
            <a:pPr marL="342900" marR="0" lvl="0" indent="-342900" algn="l" rtl="0">
              <a:lnSpc>
                <a:spcPct val="80000"/>
              </a:lnSpc>
              <a:spcBef>
                <a:spcPts val="180"/>
              </a:spcBef>
              <a:spcAft>
                <a:spcPts val="0"/>
              </a:spcAft>
              <a:buClr>
                <a:schemeClr val="folHlink"/>
              </a:buClr>
              <a:buSzPts val="540"/>
              <a:buFont typeface="Noto Sans Symbols"/>
              <a:buNone/>
            </a:pPr>
            <a:r>
              <a:rPr lang="en-US" sz="900" b="1" i="0" u="none" dirty="0">
                <a:solidFill>
                  <a:schemeClr val="dk1"/>
                </a:solidFill>
                <a:latin typeface="Times New Roman"/>
                <a:ea typeface="Times New Roman"/>
                <a:cs typeface="Times New Roman"/>
                <a:sym typeface="Times New Roman"/>
              </a:rPr>
              <a:t> </a:t>
            </a:r>
            <a:endParaRPr sz="900" b="0" i="0" u="none" dirty="0">
              <a:solidFill>
                <a:schemeClr val="dk1"/>
              </a:solidFill>
              <a:latin typeface="Times New Roman"/>
              <a:ea typeface="Times New Roman"/>
              <a:cs typeface="Times New Roman"/>
              <a:sym typeface="Times New Roman"/>
            </a:endParaRPr>
          </a:p>
          <a:p>
            <a:pPr marL="342900" marR="0" lvl="0" indent="-308610" algn="l" rtl="0">
              <a:spcBef>
                <a:spcPts val="180"/>
              </a:spcBef>
              <a:spcAft>
                <a:spcPts val="0"/>
              </a:spcAft>
              <a:buClr>
                <a:schemeClr val="folHlink"/>
              </a:buClr>
              <a:buSzPts val="540"/>
              <a:buFont typeface="Noto Sans Symbols"/>
              <a:buNone/>
            </a:pPr>
            <a:endParaRPr sz="900" b="0" i="0" u="none" dirty="0">
              <a:solidFill>
                <a:schemeClr val="dk1"/>
              </a:solidFill>
              <a:latin typeface="Times New Roman"/>
              <a:ea typeface="Times New Roman"/>
              <a:cs typeface="Times New Roman"/>
              <a:sym typeface="Times New Roman"/>
            </a:endParaRPr>
          </a:p>
        </p:txBody>
      </p:sp>
      <p:graphicFrame>
        <p:nvGraphicFramePr>
          <p:cNvPr id="219" name="Google Shape;219;p12"/>
          <p:cNvGraphicFramePr/>
          <p:nvPr/>
        </p:nvGraphicFramePr>
        <p:xfrm>
          <a:off x="838200" y="2057400"/>
          <a:ext cx="4454500" cy="838200"/>
        </p:xfrm>
        <a:graphic>
          <a:graphicData uri="http://schemas.openxmlformats.org/drawingml/2006/table">
            <a:tbl>
              <a:tblPr>
                <a:noFill/>
                <a:tableStyleId>{D1C453B6-A28B-43CB-9610-20F41B8222FD}</a:tableStyleId>
              </a:tblPr>
              <a:tblGrid>
                <a:gridCol w="1068375">
                  <a:extLst>
                    <a:ext uri="{9D8B030D-6E8A-4147-A177-3AD203B41FA5}">
                      <a16:colId xmlns:a16="http://schemas.microsoft.com/office/drawing/2014/main" val="20000"/>
                    </a:ext>
                  </a:extLst>
                </a:gridCol>
                <a:gridCol w="1609725">
                  <a:extLst>
                    <a:ext uri="{9D8B030D-6E8A-4147-A177-3AD203B41FA5}">
                      <a16:colId xmlns:a16="http://schemas.microsoft.com/office/drawing/2014/main" val="20001"/>
                    </a:ext>
                  </a:extLst>
                </a:gridCol>
                <a:gridCol w="1776400">
                  <a:extLst>
                    <a:ext uri="{9D8B030D-6E8A-4147-A177-3AD203B41FA5}">
                      <a16:colId xmlns:a16="http://schemas.microsoft.com/office/drawing/2014/main" val="20002"/>
                    </a:ext>
                  </a:extLst>
                </a:gridCol>
              </a:tblGrid>
              <a:tr h="434975">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(x</a:t>
                      </a:r>
                      <a:r>
                        <a:rPr lang="en-US" sz="1600" b="1" i="0" u="none" strike="noStrike" cap="none" baseline="-25000">
                          <a:solidFill>
                            <a:srgbClr val="000000"/>
                          </a:solidFill>
                          <a:latin typeface="Times New Roman"/>
                          <a:ea typeface="Times New Roman"/>
                          <a:cs typeface="Times New Roman"/>
                          <a:sym typeface="Times New Roman"/>
                        </a:rPr>
                        <a:t>1</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2</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3</a:t>
                      </a:r>
                      <a:r>
                        <a:rPr lang="en-US" sz="1600" b="1" i="0" u="none" strike="noStrike" cap="none">
                          <a:solidFill>
                            <a:srgbClr val="000000"/>
                          </a:solidFill>
                          <a:latin typeface="Times New Roman"/>
                          <a:ea typeface="Times New Roman"/>
                          <a:cs typeface="Times New Roman"/>
                          <a:sym typeface="Times New Roman"/>
                        </a:rPr>
                        <a:t>)</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xiwi &lt;=20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xipi</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03225">
                <a:tc>
                  <a:txBody>
                    <a:bodyPr/>
                    <a:lstStyle/>
                    <a:p>
                      <a:pPr marL="0" marR="0" lvl="0" indent="0" algn="ctr" rtl="0">
                        <a:lnSpc>
                          <a:spcPct val="100000"/>
                        </a:lnSpc>
                        <a:spcBef>
                          <a:spcPts val="0"/>
                        </a:spcBef>
                        <a:spcAft>
                          <a:spcPts val="0"/>
                        </a:spcAft>
                        <a:buClr>
                          <a:schemeClr val="dk1"/>
                        </a:buClr>
                        <a:buSzPts val="1400"/>
                        <a:buFont typeface="Times New Roman"/>
                        <a:buNone/>
                      </a:pPr>
                      <a:r>
                        <a:rPr lang="en-US" sz="1400" b="0" i="0" u="none" strike="noStrike" cap="none">
                          <a:solidFill>
                            <a:schemeClr val="dk1"/>
                          </a:solidFill>
                          <a:latin typeface="Times New Roman"/>
                          <a:ea typeface="Times New Roman"/>
                          <a:cs typeface="Times New Roman"/>
                          <a:sym typeface="Times New Roman"/>
                        </a:rPr>
                        <a:t>(0, 1, ½ )</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Times New Roman"/>
                          <a:ea typeface="Times New Roman"/>
                          <a:cs typeface="Times New Roman"/>
                          <a:sym typeface="Times New Roman"/>
                        </a:rPr>
                        <a:t>18 x 0+1 x 15+(1/2)x10 = 20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Times New Roman"/>
                          <a:ea typeface="Times New Roman"/>
                          <a:cs typeface="Times New Roman"/>
                          <a:sym typeface="Times New Roman"/>
                        </a:rPr>
                        <a:t>25 x 0+ 1 x 24+(1/2)x15 = 31.5</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220" name="Google Shape;220;p12"/>
          <p:cNvGraphicFramePr/>
          <p:nvPr/>
        </p:nvGraphicFramePr>
        <p:xfrm>
          <a:off x="1066800" y="4953000"/>
          <a:ext cx="4454500" cy="838200"/>
        </p:xfrm>
        <a:graphic>
          <a:graphicData uri="http://schemas.openxmlformats.org/drawingml/2006/table">
            <a:tbl>
              <a:tblPr>
                <a:noFill/>
                <a:tableStyleId>{D1C453B6-A28B-43CB-9610-20F41B8222FD}</a:tableStyleId>
              </a:tblPr>
              <a:tblGrid>
                <a:gridCol w="1068375">
                  <a:extLst>
                    <a:ext uri="{9D8B030D-6E8A-4147-A177-3AD203B41FA5}">
                      <a16:colId xmlns:a16="http://schemas.microsoft.com/office/drawing/2014/main" val="20000"/>
                    </a:ext>
                  </a:extLst>
                </a:gridCol>
                <a:gridCol w="1609725">
                  <a:extLst>
                    <a:ext uri="{9D8B030D-6E8A-4147-A177-3AD203B41FA5}">
                      <a16:colId xmlns:a16="http://schemas.microsoft.com/office/drawing/2014/main" val="20001"/>
                    </a:ext>
                  </a:extLst>
                </a:gridCol>
                <a:gridCol w="1776400">
                  <a:extLst>
                    <a:ext uri="{9D8B030D-6E8A-4147-A177-3AD203B41FA5}">
                      <a16:colId xmlns:a16="http://schemas.microsoft.com/office/drawing/2014/main" val="20002"/>
                    </a:ext>
                  </a:extLst>
                </a:gridCol>
              </a:tblGrid>
              <a:tr h="434975">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(x</a:t>
                      </a:r>
                      <a:r>
                        <a:rPr lang="en-US" sz="1600" b="1" i="0" u="none" strike="noStrike" cap="none" baseline="-25000">
                          <a:solidFill>
                            <a:srgbClr val="000000"/>
                          </a:solidFill>
                          <a:latin typeface="Times New Roman"/>
                          <a:ea typeface="Times New Roman"/>
                          <a:cs typeface="Times New Roman"/>
                          <a:sym typeface="Times New Roman"/>
                        </a:rPr>
                        <a:t>1</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2</a:t>
                      </a:r>
                      <a:r>
                        <a:rPr lang="en-US" sz="1600" b="1" i="0" u="none" strike="noStrike" cap="none">
                          <a:solidFill>
                            <a:srgbClr val="000000"/>
                          </a:solidFill>
                          <a:latin typeface="Times New Roman"/>
                          <a:ea typeface="Times New Roman"/>
                          <a:cs typeface="Times New Roman"/>
                          <a:sym typeface="Times New Roman"/>
                        </a:rPr>
                        <a:t>, x</a:t>
                      </a:r>
                      <a:r>
                        <a:rPr lang="en-US" sz="1600" b="1" i="0" u="none" strike="noStrike" cap="none" baseline="-25000">
                          <a:solidFill>
                            <a:srgbClr val="000000"/>
                          </a:solidFill>
                          <a:latin typeface="Times New Roman"/>
                          <a:ea typeface="Times New Roman"/>
                          <a:cs typeface="Times New Roman"/>
                          <a:sym typeface="Times New Roman"/>
                        </a:rPr>
                        <a:t>3</a:t>
                      </a:r>
                      <a:r>
                        <a:rPr lang="en-US" sz="1600" b="1" i="0" u="none" strike="noStrike" cap="none">
                          <a:solidFill>
                            <a:srgbClr val="000000"/>
                          </a:solidFill>
                          <a:latin typeface="Times New Roman"/>
                          <a:ea typeface="Times New Roman"/>
                          <a:cs typeface="Times New Roman"/>
                          <a:sym typeface="Times New Roman"/>
                        </a:rPr>
                        <a:t>)</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xiwi &lt;=20</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Times New Roman"/>
                        <a:buNone/>
                      </a:pPr>
                      <a:r>
                        <a:rPr lang="en-US" sz="1600" b="1" i="0" u="none" strike="noStrike" cap="none">
                          <a:solidFill>
                            <a:srgbClr val="000000"/>
                          </a:solidFill>
                          <a:latin typeface="Times New Roman"/>
                          <a:ea typeface="Times New Roman"/>
                          <a:cs typeface="Times New Roman"/>
                          <a:sym typeface="Times New Roman"/>
                        </a:rPr>
                        <a:t>∑ xipi</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03225">
                <a:tc>
                  <a:txBody>
                    <a:bodyPr/>
                    <a:lstStyle/>
                    <a:p>
                      <a:pPr marL="0" marR="0" lvl="0" indent="0" algn="ctr" rtl="0">
                        <a:lnSpc>
                          <a:spcPct val="100000"/>
                        </a:lnSpc>
                        <a:spcBef>
                          <a:spcPts val="0"/>
                        </a:spcBef>
                        <a:spcAft>
                          <a:spcPts val="0"/>
                        </a:spcAft>
                        <a:buClr>
                          <a:schemeClr val="dk1"/>
                        </a:buClr>
                        <a:buSzPts val="1400"/>
                        <a:buFont typeface="Times New Roman"/>
                        <a:buNone/>
                      </a:pPr>
                      <a:r>
                        <a:rPr lang="en-US" sz="1400" b="1" i="0" u="none" strike="noStrike" cap="none">
                          <a:solidFill>
                            <a:schemeClr val="dk1"/>
                          </a:solidFill>
                          <a:latin typeface="Times New Roman"/>
                          <a:ea typeface="Times New Roman"/>
                          <a:cs typeface="Times New Roman"/>
                          <a:sym typeface="Times New Roman"/>
                        </a:rPr>
                        <a:t> (½, ⅓, ¼ )	</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Times New Roman"/>
                          <a:ea typeface="Times New Roman"/>
                          <a:cs typeface="Times New Roman"/>
                          <a:sym typeface="Times New Roman"/>
                        </a:rPr>
                        <a:t>16.5</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200"/>
                        <a:buFont typeface="Times New Roman"/>
                        <a:buNone/>
                      </a:pPr>
                      <a:r>
                        <a:rPr lang="en-US" sz="1200" b="0" i="0" u="none" strike="noStrike" cap="none">
                          <a:solidFill>
                            <a:schemeClr val="dk1"/>
                          </a:solidFill>
                          <a:latin typeface="Times New Roman"/>
                          <a:ea typeface="Times New Roman"/>
                          <a:cs typeface="Times New Roman"/>
                          <a:sym typeface="Times New Roman"/>
                        </a:rPr>
                        <a:t>24.25</a:t>
                      </a:r>
                      <a:endParaRPr/>
                    </a:p>
                  </a:txBody>
                  <a:tcPr marL="9325" marR="9325" marT="9325" marB="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21" name="Google Shape;221;p12"/>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3"/>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Algorithm : Greedy Knapsack</a:t>
            </a:r>
            <a:endParaRPr/>
          </a:p>
        </p:txBody>
      </p:sp>
      <p:sp>
        <p:nvSpPr>
          <p:cNvPr id="227" name="Google Shape;227;p13"/>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80000"/>
              </a:lnSpc>
              <a:spcBef>
                <a:spcPts val="0"/>
              </a:spcBef>
              <a:spcAft>
                <a:spcPts val="0"/>
              </a:spcAft>
              <a:buClr>
                <a:schemeClr val="folHlink"/>
              </a:buClr>
              <a:buSzPts val="1080"/>
              <a:buFont typeface="Noto Sans Symbols"/>
              <a:buNone/>
            </a:pPr>
            <a:r>
              <a:rPr lang="en-US" sz="1800" b="1" i="0" u="none">
                <a:solidFill>
                  <a:schemeClr val="dk1"/>
                </a:solidFill>
                <a:latin typeface="Times New Roman"/>
                <a:ea typeface="Times New Roman"/>
                <a:cs typeface="Times New Roman"/>
                <a:sym typeface="Times New Roman"/>
              </a:rPr>
              <a:t>Algorithm Greedy knapsack (m, n)</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//p (1:n) and w(1:n) contain the profits and weights resp. of the n objects </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//ordered such that p(i)/W(i) ≥ p(i+1)/w (i+1). M is the knapsack size and x (1:n)</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is the solution vector</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a:t>
            </a:r>
            <a:endParaRPr/>
          </a:p>
          <a:p>
            <a:pPr marL="342900" marR="0" lvl="0" indent="-342900" algn="l" rtl="0">
              <a:lnSpc>
                <a:spcPct val="80000"/>
              </a:lnSpc>
              <a:spcBef>
                <a:spcPts val="40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for  i: = 1 to n do x(i) = 0.0i// initialize x                        </a:t>
            </a:r>
            <a:r>
              <a:rPr lang="en-US" sz="2000" b="0" i="0" u="none">
                <a:solidFill>
                  <a:schemeClr val="dk1"/>
                </a:solidFill>
                <a:latin typeface="Times New Roman"/>
                <a:ea typeface="Times New Roman"/>
                <a:cs typeface="Times New Roman"/>
                <a:sym typeface="Times New Roman"/>
              </a:rPr>
              <a:t>O(n)</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u : = m;</a:t>
            </a:r>
            <a:endParaRPr/>
          </a:p>
          <a:p>
            <a:pPr marL="342900" marR="0" lvl="0" indent="-342900" algn="l" rtl="0">
              <a:lnSpc>
                <a:spcPct val="80000"/>
              </a:lnSpc>
              <a:spcBef>
                <a:spcPts val="40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for  i: = 1 to n do                                                               </a:t>
            </a:r>
            <a:r>
              <a:rPr lang="en-US" sz="2000" b="0" i="0" u="none">
                <a:solidFill>
                  <a:schemeClr val="dk1"/>
                </a:solidFill>
                <a:latin typeface="Times New Roman"/>
                <a:ea typeface="Times New Roman"/>
                <a:cs typeface="Times New Roman"/>
                <a:sym typeface="Times New Roman"/>
              </a:rPr>
              <a:t>O(n)</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 	</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if (w(i) &gt; u) then break;</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x(i): = 1.0;</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u: = u-w(i);</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      if (i≤n) then x(i): = u/w(i);</a:t>
            </a:r>
            <a:endParaRPr/>
          </a:p>
          <a:p>
            <a:pPr marL="342900" marR="0" lvl="0" indent="-342900" algn="l" rtl="0">
              <a:lnSpc>
                <a:spcPct val="8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a:t>
            </a:r>
            <a:endParaRPr/>
          </a:p>
          <a:p>
            <a:pPr marL="342900" marR="0" lvl="0" indent="-342900" algn="l" rtl="0">
              <a:lnSpc>
                <a:spcPct val="80000"/>
              </a:lnSpc>
              <a:spcBef>
                <a:spcPts val="360"/>
              </a:spcBef>
              <a:spcAft>
                <a:spcPts val="0"/>
              </a:spcAft>
              <a:buClr>
                <a:schemeClr val="folHlink"/>
              </a:buClr>
              <a:buSzPts val="1080"/>
              <a:buFont typeface="Noto Sans Symbols"/>
              <a:buChar char="■"/>
            </a:pPr>
            <a:r>
              <a:rPr lang="en-US" sz="1800" b="1" i="0" u="none">
                <a:solidFill>
                  <a:schemeClr val="dk1"/>
                </a:solidFill>
                <a:latin typeface="Times New Roman"/>
                <a:ea typeface="Times New Roman"/>
                <a:cs typeface="Times New Roman"/>
                <a:sym typeface="Times New Roman"/>
              </a:rPr>
              <a:t>Analysis</a:t>
            </a:r>
            <a:r>
              <a:rPr lang="en-US" sz="1800" b="0" i="0" u="none">
                <a:solidFill>
                  <a:schemeClr val="dk1"/>
                </a:solidFill>
                <a:latin typeface="Times New Roman"/>
                <a:ea typeface="Times New Roman"/>
                <a:cs typeface="Times New Roman"/>
                <a:sym typeface="Times New Roman"/>
              </a:rPr>
              <a:t>: - If. we do not consider the time considered for sorting the inputs then the complexity will be </a:t>
            </a:r>
            <a:r>
              <a:rPr lang="en-US" sz="1800" b="1" i="0" u="none">
                <a:solidFill>
                  <a:schemeClr val="dk1"/>
                </a:solidFill>
                <a:latin typeface="Times New Roman"/>
                <a:ea typeface="Times New Roman"/>
                <a:cs typeface="Times New Roman"/>
                <a:sym typeface="Times New Roman"/>
              </a:rPr>
              <a:t>O(n).</a:t>
            </a:r>
            <a:endParaRPr/>
          </a:p>
          <a:p>
            <a:pPr marL="342900" marR="0" lvl="0" indent="-274320" algn="l" rtl="0">
              <a:spcBef>
                <a:spcPts val="360"/>
              </a:spcBef>
              <a:spcAft>
                <a:spcPts val="0"/>
              </a:spcAft>
              <a:buClr>
                <a:schemeClr val="folHlink"/>
              </a:buClr>
              <a:buSzPts val="1080"/>
              <a:buFont typeface="Noto Sans Symbols"/>
              <a:buNone/>
            </a:pPr>
            <a:endParaRPr sz="1800" b="1" i="0" u="none">
              <a:solidFill>
                <a:schemeClr val="dk1"/>
              </a:solidFill>
              <a:latin typeface="Times New Roman"/>
              <a:ea typeface="Times New Roman"/>
              <a:cs typeface="Times New Roman"/>
              <a:sym typeface="Times New Roman"/>
            </a:endParaRPr>
          </a:p>
        </p:txBody>
      </p:sp>
      <p:sp>
        <p:nvSpPr>
          <p:cNvPr id="228" name="Google Shape;228;p13"/>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4"/>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14</a:t>
            </a:fld>
            <a:endParaRPr/>
          </a:p>
        </p:txBody>
      </p:sp>
      <p:pic>
        <p:nvPicPr>
          <p:cNvPr id="234" name="Google Shape;234;p14"/>
          <p:cNvPicPr preferRelativeResize="0">
            <a:picLocks noGrp="1"/>
          </p:cNvPicPr>
          <p:nvPr>
            <p:ph type="body" idx="1"/>
          </p:nvPr>
        </p:nvPicPr>
        <p:blipFill rotWithShape="1">
          <a:blip r:embed="rId3">
            <a:alphaModFix/>
          </a:blip>
          <a:srcRect/>
          <a:stretch/>
        </p:blipFill>
        <p:spPr>
          <a:xfrm>
            <a:off x="1219200" y="228600"/>
            <a:ext cx="7439025" cy="5867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5"/>
          <p:cNvSpPr txBox="1">
            <a:spLocks noGrp="1"/>
          </p:cNvSpPr>
          <p:nvPr>
            <p:ph type="title"/>
          </p:nvPr>
        </p:nvSpPr>
        <p:spPr>
          <a:xfrm>
            <a:off x="533400" y="0"/>
            <a:ext cx="8229600" cy="6096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rgbClr val="993300"/>
              </a:buClr>
              <a:buSzPts val="3600"/>
              <a:buFont typeface="Times New Roman"/>
              <a:buNone/>
            </a:pPr>
            <a:r>
              <a:rPr lang="en-US" sz="3600" b="0" i="0" u="none">
                <a:solidFill>
                  <a:srgbClr val="993300"/>
                </a:solidFill>
                <a:latin typeface="Times New Roman"/>
                <a:ea typeface="Times New Roman"/>
                <a:cs typeface="Times New Roman"/>
                <a:sym typeface="Times New Roman"/>
              </a:rPr>
              <a:t>Knapsack : More examples</a:t>
            </a:r>
            <a:endParaRPr/>
          </a:p>
        </p:txBody>
      </p:sp>
      <p:sp>
        <p:nvSpPr>
          <p:cNvPr id="240" name="Google Shape;240;p15"/>
          <p:cNvSpPr txBox="1">
            <a:spLocks noGrp="1"/>
          </p:cNvSpPr>
          <p:nvPr>
            <p:ph type="body" idx="1"/>
          </p:nvPr>
        </p:nvSpPr>
        <p:spPr>
          <a:xfrm>
            <a:off x="533400" y="1143000"/>
            <a:ext cx="8229600" cy="4038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1) Greedy approach- consider the following instances of knapsack problem n=5, w=100, W (10, 20, 30, 40, 50) , V(20, 30, 66,  40, 60 ), find the optimal solution.</a:t>
            </a:r>
            <a:endParaRPr/>
          </a:p>
          <a:p>
            <a:pPr marL="342900" marR="0" lvl="0" indent="-342900" algn="l" rtl="0">
              <a:lnSpc>
                <a:spcPct val="100000"/>
              </a:lnSpc>
              <a:spcBef>
                <a:spcPts val="40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2) </a:t>
            </a:r>
            <a:endParaRPr/>
          </a:p>
        </p:txBody>
      </p:sp>
      <p:pic>
        <p:nvPicPr>
          <p:cNvPr id="241" name="Google Shape;241;p15" descr="Untitled1.png"/>
          <p:cNvPicPr preferRelativeResize="0"/>
          <p:nvPr/>
        </p:nvPicPr>
        <p:blipFill rotWithShape="1">
          <a:blip r:embed="rId3">
            <a:alphaModFix/>
          </a:blip>
          <a:srcRect/>
          <a:stretch/>
        </p:blipFill>
        <p:spPr>
          <a:xfrm>
            <a:off x="2590800" y="2209800"/>
            <a:ext cx="4648200" cy="2058987"/>
          </a:xfrm>
          <a:prstGeom prst="rect">
            <a:avLst/>
          </a:prstGeom>
          <a:noFill/>
          <a:ln>
            <a:noFill/>
          </a:ln>
        </p:spPr>
      </p:pic>
      <p:graphicFrame>
        <p:nvGraphicFramePr>
          <p:cNvPr id="242" name="Google Shape;242;p15"/>
          <p:cNvGraphicFramePr/>
          <p:nvPr/>
        </p:nvGraphicFramePr>
        <p:xfrm>
          <a:off x="1524000" y="5334000"/>
          <a:ext cx="6248350" cy="1280570"/>
        </p:xfrm>
        <a:graphic>
          <a:graphicData uri="http://schemas.openxmlformats.org/drawingml/2006/table">
            <a:tbl>
              <a:tblPr>
                <a:noFill/>
                <a:tableStyleId>{D1C453B6-A28B-43CB-9610-20F41B8222FD}</a:tableStyleId>
              </a:tblPr>
              <a:tblGrid>
                <a:gridCol w="1249350">
                  <a:extLst>
                    <a:ext uri="{9D8B030D-6E8A-4147-A177-3AD203B41FA5}">
                      <a16:colId xmlns:a16="http://schemas.microsoft.com/office/drawing/2014/main" val="20000"/>
                    </a:ext>
                  </a:extLst>
                </a:gridCol>
                <a:gridCol w="1249350">
                  <a:extLst>
                    <a:ext uri="{9D8B030D-6E8A-4147-A177-3AD203B41FA5}">
                      <a16:colId xmlns:a16="http://schemas.microsoft.com/office/drawing/2014/main" val="20001"/>
                    </a:ext>
                  </a:extLst>
                </a:gridCol>
                <a:gridCol w="1250950">
                  <a:extLst>
                    <a:ext uri="{9D8B030D-6E8A-4147-A177-3AD203B41FA5}">
                      <a16:colId xmlns:a16="http://schemas.microsoft.com/office/drawing/2014/main" val="20002"/>
                    </a:ext>
                  </a:extLst>
                </a:gridCol>
                <a:gridCol w="1249350">
                  <a:extLst>
                    <a:ext uri="{9D8B030D-6E8A-4147-A177-3AD203B41FA5}">
                      <a16:colId xmlns:a16="http://schemas.microsoft.com/office/drawing/2014/main" val="20003"/>
                    </a:ext>
                  </a:extLst>
                </a:gridCol>
                <a:gridCol w="1249350">
                  <a:extLst>
                    <a:ext uri="{9D8B030D-6E8A-4147-A177-3AD203B41FA5}">
                      <a16:colId xmlns:a16="http://schemas.microsoft.com/office/drawing/2014/main" val="20004"/>
                    </a:ext>
                  </a:extLst>
                </a:gridCol>
              </a:tblGrid>
              <a:tr h="427025">
                <a:tc>
                  <a:txBody>
                    <a:bodyPr/>
                    <a:lstStyle/>
                    <a:p>
                      <a:pPr marL="0" marR="0" lvl="0" indent="0" algn="ctr"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Item</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solidFill>
                      <a:srgbClr val="EEEEEE"/>
                    </a:solidFill>
                  </a:tcPr>
                </a:tc>
                <a:tc>
                  <a:txBody>
                    <a:bodyPr/>
                    <a:lstStyle/>
                    <a:p>
                      <a:pPr marL="0" marR="0" lvl="0" indent="0" algn="ctr"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A</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solidFill>
                      <a:srgbClr val="EEEEEE"/>
                    </a:solidFill>
                  </a:tcPr>
                </a:tc>
                <a:tc>
                  <a:txBody>
                    <a:bodyPr/>
                    <a:lstStyle/>
                    <a:p>
                      <a:pPr marL="0" marR="0" lvl="0" indent="0" algn="ctr"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B</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solidFill>
                      <a:srgbClr val="EEEEEE"/>
                    </a:solidFill>
                  </a:tcPr>
                </a:tc>
                <a:tc>
                  <a:txBody>
                    <a:bodyPr/>
                    <a:lstStyle/>
                    <a:p>
                      <a:pPr marL="0" marR="0" lvl="0" indent="0" algn="ctr"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C</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solidFill>
                      <a:srgbClr val="EEEEEE"/>
                    </a:solidFill>
                  </a:tcPr>
                </a:tc>
                <a:tc>
                  <a:txBody>
                    <a:bodyPr/>
                    <a:lstStyle/>
                    <a:p>
                      <a:pPr marL="0" marR="0" lvl="0" indent="0" algn="ctr"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D</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solidFill>
                      <a:srgbClr val="EEEEEE"/>
                    </a:solidFill>
                  </a:tcPr>
                </a:tc>
                <a:extLst>
                  <a:ext uri="{0D108BD9-81ED-4DB2-BD59-A6C34878D82A}">
                    <a16:rowId xmlns:a16="http://schemas.microsoft.com/office/drawing/2014/main" val="10000"/>
                  </a:ext>
                </a:extLst>
              </a:tr>
              <a:tr h="425450">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Profit</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280</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100</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120</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120</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extLst>
                  <a:ext uri="{0D108BD9-81ED-4DB2-BD59-A6C34878D82A}">
                    <a16:rowId xmlns:a16="http://schemas.microsoft.com/office/drawing/2014/main" val="10001"/>
                  </a:ext>
                </a:extLst>
              </a:tr>
              <a:tr h="427025">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Weight</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40</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10</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20</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strike="noStrike" cap="none">
                          <a:solidFill>
                            <a:schemeClr val="dk1"/>
                          </a:solidFill>
                          <a:latin typeface="Times New Roman"/>
                          <a:ea typeface="Times New Roman"/>
                          <a:cs typeface="Times New Roman"/>
                          <a:sym typeface="Times New Roman"/>
                        </a:rPr>
                        <a:t>24</a:t>
                      </a:r>
                      <a:endParaRPr/>
                    </a:p>
                  </a:txBody>
                  <a:tcPr marL="76200" marR="76200" marT="76100" marB="76100">
                    <a:lnL w="9525" cap="flat" cmpd="sng">
                      <a:solidFill>
                        <a:srgbClr val="DDDDDD"/>
                      </a:solidFill>
                      <a:prstDash val="solid"/>
                      <a:round/>
                      <a:headEnd type="none" w="sm" len="sm"/>
                      <a:tailEnd type="none" w="sm" len="sm"/>
                    </a:lnL>
                    <a:lnR w="9525" cap="flat" cmpd="sng">
                      <a:solidFill>
                        <a:srgbClr val="DDDDDD"/>
                      </a:solidFill>
                      <a:prstDash val="solid"/>
                      <a:round/>
                      <a:headEnd type="none" w="sm" len="sm"/>
                      <a:tailEnd type="none" w="sm" len="sm"/>
                    </a:lnR>
                    <a:lnT w="9525" cap="flat" cmpd="sng">
                      <a:solidFill>
                        <a:srgbClr val="DDDDDD"/>
                      </a:solidFill>
                      <a:prstDash val="solid"/>
                      <a:round/>
                      <a:headEnd type="none" w="sm" len="sm"/>
                      <a:tailEnd type="none" w="sm" len="sm"/>
                    </a:lnT>
                    <a:lnB w="9525" cap="flat" cmpd="sng">
                      <a:solidFill>
                        <a:srgbClr val="DDDDDD"/>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43" name="Google Shape;243;p15"/>
          <p:cNvSpPr txBox="1"/>
          <p:nvPr/>
        </p:nvSpPr>
        <p:spPr>
          <a:xfrm>
            <a:off x="381000" y="4572000"/>
            <a:ext cx="8229600" cy="10461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r>
              <a:rPr lang="en-US" sz="1800" b="0" i="0" u="none">
                <a:solidFill>
                  <a:schemeClr val="dk1"/>
                </a:solidFill>
                <a:latin typeface="Times New Roman"/>
                <a:ea typeface="Times New Roman"/>
                <a:cs typeface="Times New Roman"/>
                <a:sym typeface="Times New Roman"/>
              </a:rPr>
              <a:t>)  L</a:t>
            </a:r>
            <a:r>
              <a:rPr lang="en-US" sz="1800" b="0" i="0" u="none">
                <a:solidFill>
                  <a:srgbClr val="000000"/>
                </a:solidFill>
                <a:latin typeface="Times New Roman"/>
                <a:ea typeface="Times New Roman"/>
                <a:cs typeface="Times New Roman"/>
                <a:sym typeface="Times New Roman"/>
              </a:rPr>
              <a:t>et us consider that the capacity of the knapsack </a:t>
            </a:r>
            <a:r>
              <a:rPr lang="en-US" sz="1800" b="1" i="1" u="none">
                <a:solidFill>
                  <a:srgbClr val="000000"/>
                </a:solidFill>
                <a:latin typeface="Times New Roman"/>
                <a:ea typeface="Times New Roman"/>
                <a:cs typeface="Times New Roman"/>
                <a:sym typeface="Times New Roman"/>
              </a:rPr>
              <a:t>W</a:t>
            </a:r>
            <a:r>
              <a:rPr lang="en-US" sz="1800" b="1" i="0" u="none">
                <a:solidFill>
                  <a:srgbClr val="000000"/>
                </a:solidFill>
                <a:latin typeface="Times New Roman"/>
                <a:ea typeface="Times New Roman"/>
                <a:cs typeface="Times New Roman"/>
                <a:sym typeface="Times New Roman"/>
              </a:rPr>
              <a:t> =60</a:t>
            </a:r>
            <a:r>
              <a:rPr lang="en-US" sz="1800" b="0" i="0" u="none">
                <a:solidFill>
                  <a:srgbClr val="000000"/>
                </a:solidFill>
                <a:latin typeface="Times New Roman"/>
                <a:ea typeface="Times New Roman"/>
                <a:cs typeface="Times New Roman"/>
                <a:sym typeface="Times New Roman"/>
              </a:rPr>
              <a:t> and the list of provided items are shown in the following table −</a:t>
            </a:r>
            <a:endParaRPr sz="24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 name="Google Shape;244;p15"/>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6"/>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251" name="Google Shape;251;p16"/>
          <p:cNvSpPr txBox="1">
            <a:spLocks noGrp="1"/>
          </p:cNvSpPr>
          <p:nvPr>
            <p:ph type="body" idx="1"/>
          </p:nvPr>
        </p:nvSpPr>
        <p:spPr>
          <a:xfrm>
            <a:off x="685800" y="1676400"/>
            <a:ext cx="7772400" cy="41148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Huffman codes can be used to compress information</a:t>
            </a:r>
            <a:endParaRPr/>
          </a:p>
          <a:p>
            <a:pPr marL="742950" lvl="1" indent="-285750" algn="l" rtl="0">
              <a:lnSpc>
                <a:spcPct val="9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JPEGs do use Huffman as part of their compression process</a:t>
            </a:r>
            <a:endParaRPr/>
          </a:p>
          <a:p>
            <a:pPr marL="742950" lvl="1" indent="-285750" algn="l" rtl="0">
              <a:lnSpc>
                <a:spcPct val="90000"/>
              </a:lnSpc>
              <a:spcBef>
                <a:spcPts val="480"/>
              </a:spcBef>
              <a:spcAft>
                <a:spcPts val="0"/>
              </a:spcAft>
              <a:buSzPts val="1320"/>
              <a:buNone/>
            </a:pPr>
            <a:endParaRPr sz="2400" b="0" i="0" u="none">
              <a:solidFill>
                <a:schemeClr val="dk1"/>
              </a:solidFill>
              <a:latin typeface="Times New Roman"/>
              <a:ea typeface="Times New Roman"/>
              <a:cs typeface="Times New Roman"/>
              <a:sym typeface="Times New Roman"/>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The basic idea is to store the more frequently occurring characters using fewer bits and less frequently occurring characters using more bits</a:t>
            </a:r>
            <a:endParaRPr/>
          </a:p>
          <a:p>
            <a:pPr marL="742950" lvl="1" indent="-285750" algn="l" rtl="0">
              <a:lnSpc>
                <a:spcPct val="9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On average this should decrease the filesize (usually ½)</a:t>
            </a:r>
            <a:endParaRPr/>
          </a:p>
        </p:txBody>
      </p:sp>
      <p:sp>
        <p:nvSpPr>
          <p:cNvPr id="252" name="Google Shape;252;p16"/>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7"/>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259" name="Google Shape;259;p17"/>
          <p:cNvSpPr txBox="1">
            <a:spLocks noGrp="1"/>
          </p:cNvSpPr>
          <p:nvPr>
            <p:ph type="body" idx="1"/>
          </p:nvPr>
        </p:nvSpPr>
        <p:spPr>
          <a:xfrm>
            <a:off x="381000" y="1828800"/>
            <a:ext cx="8534400" cy="4114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As an example, lets take the string:</a:t>
            </a:r>
            <a:endParaRPr/>
          </a:p>
          <a:p>
            <a:pPr marL="742950" lvl="1" indent="-285750" algn="l" rtl="0">
              <a:lnSpc>
                <a:spcPct val="100000"/>
              </a:lnSpc>
              <a:spcBef>
                <a:spcPts val="480"/>
              </a:spcBef>
              <a:spcAft>
                <a:spcPts val="0"/>
              </a:spcAft>
              <a:buSzPts val="1320"/>
              <a:buNone/>
            </a:pPr>
            <a:r>
              <a:rPr lang="en-US" sz="2400" b="0" i="0" u="none">
                <a:solidFill>
                  <a:schemeClr val="dk1"/>
                </a:solidFill>
                <a:latin typeface="Times New Roman"/>
                <a:ea typeface="Times New Roman"/>
                <a:cs typeface="Times New Roman"/>
                <a:sym typeface="Times New Roman"/>
              </a:rPr>
              <a:t>		“duke blue devils”</a:t>
            </a:r>
            <a:endParaRPr/>
          </a:p>
          <a:p>
            <a:pPr marL="34290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We first to a frequency count of the characters:</a:t>
            </a:r>
            <a:endParaRPr/>
          </a:p>
          <a:p>
            <a:pPr marL="1143000" lvl="2" indent="-228600" algn="l" rtl="0">
              <a:lnSpc>
                <a:spcPct val="100000"/>
              </a:lnSpc>
              <a:spcBef>
                <a:spcPts val="400"/>
              </a:spcBef>
              <a:spcAft>
                <a:spcPts val="0"/>
              </a:spcAft>
              <a:buClr>
                <a:schemeClr val="folHlink"/>
              </a:buClr>
              <a:buSzPts val="1000"/>
              <a:buFont typeface="Noto Sans Symbols"/>
              <a:buChar char="■"/>
            </a:pPr>
            <a:r>
              <a:rPr lang="en-US" sz="2000" b="0" i="0" u="none">
                <a:solidFill>
                  <a:schemeClr val="dk1"/>
                </a:solidFill>
                <a:latin typeface="Times New Roman"/>
                <a:ea typeface="Times New Roman"/>
                <a:cs typeface="Times New Roman"/>
                <a:sym typeface="Times New Roman"/>
              </a:rPr>
              <a:t>e:3, d:2, u:2, l:2, space:2, k:1, b:1, v:1, i:1, s:1</a:t>
            </a:r>
            <a:endParaRPr/>
          </a:p>
          <a:p>
            <a:pPr marL="34290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Next we use a Greedy algorithm to build up a Huffman Tree</a:t>
            </a:r>
            <a:endParaRPr/>
          </a:p>
          <a:p>
            <a:pPr marL="742950" lvl="1" indent="-285750" algn="l" rtl="0">
              <a:lnSpc>
                <a:spcPct val="10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We start with nodes for each character</a:t>
            </a:r>
            <a:endParaRPr/>
          </a:p>
        </p:txBody>
      </p:sp>
      <p:sp>
        <p:nvSpPr>
          <p:cNvPr id="260" name="Google Shape;260;p17"/>
          <p:cNvSpPr/>
          <p:nvPr/>
        </p:nvSpPr>
        <p:spPr>
          <a:xfrm>
            <a:off x="10137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dirty="0">
                <a:solidFill>
                  <a:schemeClr val="dk1"/>
                </a:solidFill>
                <a:latin typeface="Times"/>
                <a:ea typeface="Times"/>
                <a:cs typeface="Times"/>
                <a:sym typeface="Times"/>
              </a:rPr>
              <a:t>e,3</a:t>
            </a:r>
            <a:endParaRPr dirty="0"/>
          </a:p>
        </p:txBody>
      </p:sp>
      <p:sp>
        <p:nvSpPr>
          <p:cNvPr id="261" name="Google Shape;261;p17"/>
          <p:cNvSpPr/>
          <p:nvPr/>
        </p:nvSpPr>
        <p:spPr>
          <a:xfrm>
            <a:off x="17757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262" name="Google Shape;262;p17"/>
          <p:cNvSpPr/>
          <p:nvPr/>
        </p:nvSpPr>
        <p:spPr>
          <a:xfrm>
            <a:off x="25377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263" name="Google Shape;263;p17"/>
          <p:cNvSpPr/>
          <p:nvPr/>
        </p:nvSpPr>
        <p:spPr>
          <a:xfrm>
            <a:off x="32997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264" name="Google Shape;264;p17"/>
          <p:cNvSpPr/>
          <p:nvPr/>
        </p:nvSpPr>
        <p:spPr>
          <a:xfrm>
            <a:off x="39855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265" name="Google Shape;265;p17"/>
          <p:cNvSpPr/>
          <p:nvPr/>
        </p:nvSpPr>
        <p:spPr>
          <a:xfrm>
            <a:off x="47475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sp>
        <p:nvSpPr>
          <p:cNvPr id="266" name="Google Shape;266;p17"/>
          <p:cNvSpPr/>
          <p:nvPr/>
        </p:nvSpPr>
        <p:spPr>
          <a:xfrm>
            <a:off x="54333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267" name="Google Shape;267;p17"/>
          <p:cNvSpPr/>
          <p:nvPr/>
        </p:nvSpPr>
        <p:spPr>
          <a:xfrm>
            <a:off x="61191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268" name="Google Shape;268;p17"/>
          <p:cNvSpPr/>
          <p:nvPr/>
        </p:nvSpPr>
        <p:spPr>
          <a:xfrm>
            <a:off x="68049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269" name="Google Shape;269;p17"/>
          <p:cNvSpPr/>
          <p:nvPr/>
        </p:nvSpPr>
        <p:spPr>
          <a:xfrm>
            <a:off x="7490791" y="5791199"/>
            <a:ext cx="815009" cy="758687"/>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270" name="Google Shape;270;p17"/>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8"/>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277" name="Google Shape;277;p18"/>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p>
            <a:pPr marL="342900" lvl="0" indent="-236220" algn="l" rtl="0">
              <a:lnSpc>
                <a:spcPct val="90000"/>
              </a:lnSpc>
              <a:spcBef>
                <a:spcPts val="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We then pick the nodes with the smallest frequency and combine them together to form a new node</a:t>
            </a:r>
            <a:endParaRPr/>
          </a:p>
          <a:p>
            <a:pPr marL="742950" lvl="1" indent="-285750" algn="l" rtl="0">
              <a:lnSpc>
                <a:spcPct val="90000"/>
              </a:lnSpc>
              <a:spcBef>
                <a:spcPts val="480"/>
              </a:spcBef>
              <a:spcAft>
                <a:spcPts val="0"/>
              </a:spcAft>
              <a:buClr>
                <a:schemeClr val="hlink"/>
              </a:buClr>
              <a:buSzPts val="1320"/>
              <a:buFont typeface="Noto Sans Symbols"/>
              <a:buChar char="■"/>
            </a:pPr>
            <a:r>
              <a:rPr lang="en-US" sz="2400" b="1" i="0" u="none">
                <a:solidFill>
                  <a:srgbClr val="0070C0"/>
                </a:solidFill>
                <a:latin typeface="Times New Roman"/>
                <a:ea typeface="Times New Roman"/>
                <a:cs typeface="Times New Roman"/>
                <a:sym typeface="Times New Roman"/>
              </a:rPr>
              <a:t>The selection of these nodes is the Greedy part</a:t>
            </a:r>
            <a:endParaRPr/>
          </a:p>
          <a:p>
            <a:pPr marL="742950" lvl="1" indent="-201930" algn="l" rtl="0">
              <a:lnSpc>
                <a:spcPct val="90000"/>
              </a:lnSpc>
              <a:spcBef>
                <a:spcPts val="480"/>
              </a:spcBef>
              <a:spcAft>
                <a:spcPts val="0"/>
              </a:spcAft>
              <a:buClr>
                <a:schemeClr val="hlink"/>
              </a:buClr>
              <a:buSzPts val="1320"/>
              <a:buFont typeface="Noto Sans Symbols"/>
              <a:buNone/>
            </a:pPr>
            <a:endParaRPr sz="2400" b="1" i="0" u="none">
              <a:solidFill>
                <a:srgbClr val="0070C0"/>
              </a:solidFill>
              <a:latin typeface="Times New Roman"/>
              <a:ea typeface="Times New Roman"/>
              <a:cs typeface="Times New Roman"/>
              <a:sym typeface="Times New Roman"/>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The two selected nodes are removed from the set, but replace by the combined node</a:t>
            </a:r>
            <a:endParaRPr/>
          </a:p>
          <a:p>
            <a:pPr marL="342900" lvl="0" indent="-236220" algn="l" rtl="0">
              <a:lnSpc>
                <a:spcPct val="9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This continues until we have only 1 node left in the set</a:t>
            </a:r>
            <a:endParaRPr/>
          </a:p>
        </p:txBody>
      </p:sp>
      <p:sp>
        <p:nvSpPr>
          <p:cNvPr id="278" name="Google Shape;278;p18"/>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9"/>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285" name="Google Shape;285;p19"/>
          <p:cNvSpPr/>
          <p:nvPr/>
        </p:nvSpPr>
        <p:spPr>
          <a:xfrm>
            <a:off x="990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286" name="Google Shape;286;p19"/>
          <p:cNvSpPr/>
          <p:nvPr/>
        </p:nvSpPr>
        <p:spPr>
          <a:xfrm>
            <a:off x="1752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287" name="Google Shape;287;p19"/>
          <p:cNvSpPr/>
          <p:nvPr/>
        </p:nvSpPr>
        <p:spPr>
          <a:xfrm>
            <a:off x="2514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288" name="Google Shape;288;p19"/>
          <p:cNvSpPr/>
          <p:nvPr/>
        </p:nvSpPr>
        <p:spPr>
          <a:xfrm>
            <a:off x="3276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289" name="Google Shape;289;p19"/>
          <p:cNvSpPr/>
          <p:nvPr/>
        </p:nvSpPr>
        <p:spPr>
          <a:xfrm>
            <a:off x="39624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290" name="Google Shape;290;p19"/>
          <p:cNvSpPr/>
          <p:nvPr/>
        </p:nvSpPr>
        <p:spPr>
          <a:xfrm>
            <a:off x="47244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sp>
        <p:nvSpPr>
          <p:cNvPr id="291" name="Google Shape;291;p19"/>
          <p:cNvSpPr/>
          <p:nvPr/>
        </p:nvSpPr>
        <p:spPr>
          <a:xfrm>
            <a:off x="54102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292" name="Google Shape;292;p19"/>
          <p:cNvSpPr/>
          <p:nvPr/>
        </p:nvSpPr>
        <p:spPr>
          <a:xfrm>
            <a:off x="60960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293" name="Google Shape;293;p19"/>
          <p:cNvSpPr/>
          <p:nvPr/>
        </p:nvSpPr>
        <p:spPr>
          <a:xfrm>
            <a:off x="67818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294" name="Google Shape;294;p19"/>
          <p:cNvSpPr/>
          <p:nvPr/>
        </p:nvSpPr>
        <p:spPr>
          <a:xfrm>
            <a:off x="7467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295" name="Google Shape;295;p19"/>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Unit 2 : Greedy strategy</a:t>
            </a:r>
            <a:endParaRPr/>
          </a:p>
        </p:txBody>
      </p:sp>
      <p:sp>
        <p:nvSpPr>
          <p:cNvPr id="91" name="Google Shape;91;p2"/>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2400"/>
              <a:buFont typeface="Noto Sans Symbols"/>
              <a:buChar char="■"/>
            </a:pPr>
            <a:r>
              <a:rPr lang="en-US" sz="4000" b="0" i="0" u="none" strike="noStrike" cap="none">
                <a:solidFill>
                  <a:schemeClr val="dk1"/>
                </a:solidFill>
                <a:latin typeface="Times New Roman"/>
                <a:ea typeface="Times New Roman"/>
                <a:cs typeface="Times New Roman"/>
                <a:sym typeface="Times New Roman"/>
              </a:rPr>
              <a:t>Principle, control abstraction </a:t>
            </a:r>
            <a:endParaRPr/>
          </a:p>
          <a:p>
            <a:pPr marL="342900" marR="0" lvl="0" indent="-342900" algn="l" rtl="0">
              <a:lnSpc>
                <a:spcPct val="100000"/>
              </a:lnSpc>
              <a:spcBef>
                <a:spcPts val="800"/>
              </a:spcBef>
              <a:spcAft>
                <a:spcPts val="0"/>
              </a:spcAft>
              <a:buClr>
                <a:schemeClr val="folHlink"/>
              </a:buClr>
              <a:buSzPts val="2400"/>
              <a:buFont typeface="Noto Sans Symbols"/>
              <a:buChar char="■"/>
            </a:pPr>
            <a:r>
              <a:rPr lang="en-US" sz="4000" b="0" i="0" u="none" strike="noStrike" cap="none">
                <a:solidFill>
                  <a:schemeClr val="dk1"/>
                </a:solidFill>
                <a:latin typeface="Times New Roman"/>
                <a:ea typeface="Times New Roman"/>
                <a:cs typeface="Times New Roman"/>
                <a:sym typeface="Times New Roman"/>
              </a:rPr>
              <a:t>Knapsack problem</a:t>
            </a:r>
            <a:endParaRPr/>
          </a:p>
          <a:p>
            <a:pPr marL="342900" marR="0" lvl="0" indent="-342900" algn="l" rtl="0">
              <a:lnSpc>
                <a:spcPct val="100000"/>
              </a:lnSpc>
              <a:spcBef>
                <a:spcPts val="800"/>
              </a:spcBef>
              <a:spcAft>
                <a:spcPts val="0"/>
              </a:spcAft>
              <a:buClr>
                <a:schemeClr val="folHlink"/>
              </a:buClr>
              <a:buSzPts val="2400"/>
              <a:buFont typeface="Noto Sans Symbols"/>
              <a:buChar char="■"/>
            </a:pPr>
            <a:r>
              <a:rPr lang="en-US" sz="4000" b="0" i="0" u="none" strike="noStrike" cap="none">
                <a:solidFill>
                  <a:schemeClr val="dk1"/>
                </a:solidFill>
                <a:latin typeface="Times New Roman"/>
                <a:ea typeface="Times New Roman"/>
                <a:cs typeface="Times New Roman"/>
                <a:sym typeface="Times New Roman"/>
              </a:rPr>
              <a:t>Job sequencing with Deadlines</a:t>
            </a:r>
            <a:endParaRPr/>
          </a:p>
          <a:p>
            <a:pPr marL="342900" marR="0" lvl="0" indent="-342900" algn="l" rtl="0">
              <a:lnSpc>
                <a:spcPct val="100000"/>
              </a:lnSpc>
              <a:spcBef>
                <a:spcPts val="800"/>
              </a:spcBef>
              <a:spcAft>
                <a:spcPts val="0"/>
              </a:spcAft>
              <a:buClr>
                <a:schemeClr val="folHlink"/>
              </a:buClr>
              <a:buSzPts val="2400"/>
              <a:buFont typeface="Noto Sans Symbols"/>
              <a:buChar char="■"/>
            </a:pPr>
            <a:r>
              <a:rPr lang="en-US" sz="4000" b="0" i="0" u="none" strike="noStrike" cap="none">
                <a:solidFill>
                  <a:schemeClr val="dk1"/>
                </a:solidFill>
                <a:latin typeface="Times New Roman"/>
                <a:ea typeface="Times New Roman"/>
                <a:cs typeface="Times New Roman"/>
                <a:sym typeface="Times New Roman"/>
              </a:rPr>
              <a:t>Huffman Encoding</a:t>
            </a:r>
            <a:endParaRPr/>
          </a:p>
        </p:txBody>
      </p:sp>
      <p:sp>
        <p:nvSpPr>
          <p:cNvPr id="92" name="Google Shape;92;p2"/>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0"/>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302" name="Google Shape;302;p20"/>
          <p:cNvSpPr/>
          <p:nvPr/>
        </p:nvSpPr>
        <p:spPr>
          <a:xfrm>
            <a:off x="990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303" name="Google Shape;303;p20"/>
          <p:cNvSpPr/>
          <p:nvPr/>
        </p:nvSpPr>
        <p:spPr>
          <a:xfrm>
            <a:off x="1752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304" name="Google Shape;304;p20"/>
          <p:cNvSpPr/>
          <p:nvPr/>
        </p:nvSpPr>
        <p:spPr>
          <a:xfrm>
            <a:off x="2514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305" name="Google Shape;305;p20"/>
          <p:cNvSpPr/>
          <p:nvPr/>
        </p:nvSpPr>
        <p:spPr>
          <a:xfrm>
            <a:off x="3276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306" name="Google Shape;306;p20"/>
          <p:cNvSpPr/>
          <p:nvPr/>
        </p:nvSpPr>
        <p:spPr>
          <a:xfrm>
            <a:off x="39624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307" name="Google Shape;307;p20"/>
          <p:cNvSpPr/>
          <p:nvPr/>
        </p:nvSpPr>
        <p:spPr>
          <a:xfrm>
            <a:off x="47244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sp>
        <p:nvSpPr>
          <p:cNvPr id="308" name="Google Shape;308;p20"/>
          <p:cNvSpPr/>
          <p:nvPr/>
        </p:nvSpPr>
        <p:spPr>
          <a:xfrm>
            <a:off x="54102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309" name="Google Shape;309;p20"/>
          <p:cNvSpPr/>
          <p:nvPr/>
        </p:nvSpPr>
        <p:spPr>
          <a:xfrm>
            <a:off x="60960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310" name="Google Shape;310;p20"/>
          <p:cNvSpPr/>
          <p:nvPr/>
        </p:nvSpPr>
        <p:spPr>
          <a:xfrm>
            <a:off x="67818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311" name="Google Shape;311;p20"/>
          <p:cNvSpPr/>
          <p:nvPr/>
        </p:nvSpPr>
        <p:spPr>
          <a:xfrm>
            <a:off x="7467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312" name="Google Shape;312;p20"/>
          <p:cNvSpPr/>
          <p:nvPr/>
        </p:nvSpPr>
        <p:spPr>
          <a:xfrm>
            <a:off x="7086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313" name="Google Shape;313;p20"/>
          <p:cNvCxnSpPr/>
          <p:nvPr/>
        </p:nvCxnSpPr>
        <p:spPr>
          <a:xfrm flipH="1">
            <a:off x="7086600" y="2438400"/>
            <a:ext cx="1524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314" name="Google Shape;314;p20"/>
          <p:cNvCxnSpPr/>
          <p:nvPr/>
        </p:nvCxnSpPr>
        <p:spPr>
          <a:xfrm>
            <a:off x="7467600" y="2438400"/>
            <a:ext cx="228600" cy="304800"/>
          </a:xfrm>
          <a:prstGeom prst="straightConnector1">
            <a:avLst/>
          </a:prstGeom>
          <a:noFill/>
          <a:ln w="9525" cap="flat" cmpd="sng">
            <a:solidFill>
              <a:schemeClr val="dk1"/>
            </a:solidFill>
            <a:prstDash val="solid"/>
            <a:miter lim="800000"/>
            <a:headEnd type="none" w="med" len="med"/>
            <a:tailEnd type="none" w="med" len="med"/>
          </a:ln>
        </p:spPr>
      </p:cxnSp>
      <p:sp>
        <p:nvSpPr>
          <p:cNvPr id="315" name="Google Shape;315;p20"/>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1"/>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322" name="Google Shape;322;p21"/>
          <p:cNvSpPr/>
          <p:nvPr/>
        </p:nvSpPr>
        <p:spPr>
          <a:xfrm>
            <a:off x="990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323" name="Google Shape;323;p21"/>
          <p:cNvSpPr/>
          <p:nvPr/>
        </p:nvSpPr>
        <p:spPr>
          <a:xfrm>
            <a:off x="1752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324" name="Google Shape;324;p21"/>
          <p:cNvSpPr/>
          <p:nvPr/>
        </p:nvSpPr>
        <p:spPr>
          <a:xfrm>
            <a:off x="2514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325" name="Google Shape;325;p21"/>
          <p:cNvSpPr/>
          <p:nvPr/>
        </p:nvSpPr>
        <p:spPr>
          <a:xfrm>
            <a:off x="3276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326" name="Google Shape;326;p21"/>
          <p:cNvSpPr/>
          <p:nvPr/>
        </p:nvSpPr>
        <p:spPr>
          <a:xfrm>
            <a:off x="39624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327" name="Google Shape;327;p21"/>
          <p:cNvSpPr/>
          <p:nvPr/>
        </p:nvSpPr>
        <p:spPr>
          <a:xfrm>
            <a:off x="47244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sp>
        <p:nvSpPr>
          <p:cNvPr id="328" name="Google Shape;328;p21"/>
          <p:cNvSpPr/>
          <p:nvPr/>
        </p:nvSpPr>
        <p:spPr>
          <a:xfrm>
            <a:off x="54102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329" name="Google Shape;329;p21"/>
          <p:cNvSpPr/>
          <p:nvPr/>
        </p:nvSpPr>
        <p:spPr>
          <a:xfrm>
            <a:off x="60960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330" name="Google Shape;330;p21"/>
          <p:cNvSpPr/>
          <p:nvPr/>
        </p:nvSpPr>
        <p:spPr>
          <a:xfrm>
            <a:off x="67818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331" name="Google Shape;331;p21"/>
          <p:cNvSpPr/>
          <p:nvPr/>
        </p:nvSpPr>
        <p:spPr>
          <a:xfrm>
            <a:off x="7467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332" name="Google Shape;332;p21"/>
          <p:cNvSpPr/>
          <p:nvPr/>
        </p:nvSpPr>
        <p:spPr>
          <a:xfrm>
            <a:off x="7086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333" name="Google Shape;333;p21"/>
          <p:cNvCxnSpPr/>
          <p:nvPr/>
        </p:nvCxnSpPr>
        <p:spPr>
          <a:xfrm flipH="1">
            <a:off x="7086600" y="2438400"/>
            <a:ext cx="1524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334" name="Google Shape;334;p21"/>
          <p:cNvCxnSpPr/>
          <p:nvPr/>
        </p:nvCxnSpPr>
        <p:spPr>
          <a:xfrm>
            <a:off x="7467600" y="2438400"/>
            <a:ext cx="228600" cy="304800"/>
          </a:xfrm>
          <a:prstGeom prst="straightConnector1">
            <a:avLst/>
          </a:prstGeom>
          <a:noFill/>
          <a:ln w="9525" cap="flat" cmpd="sng">
            <a:solidFill>
              <a:schemeClr val="dk1"/>
            </a:solidFill>
            <a:prstDash val="solid"/>
            <a:miter lim="800000"/>
            <a:headEnd type="none" w="med" len="med"/>
            <a:tailEnd type="none" w="med" len="med"/>
          </a:ln>
        </p:spPr>
      </p:cxnSp>
      <p:sp>
        <p:nvSpPr>
          <p:cNvPr id="335" name="Google Shape;335;p21"/>
          <p:cNvSpPr/>
          <p:nvPr/>
        </p:nvSpPr>
        <p:spPr>
          <a:xfrm>
            <a:off x="57150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336" name="Google Shape;336;p21"/>
          <p:cNvCxnSpPr/>
          <p:nvPr/>
        </p:nvCxnSpPr>
        <p:spPr>
          <a:xfrm flipH="1">
            <a:off x="5715000" y="2438400"/>
            <a:ext cx="1524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337" name="Google Shape;337;p21"/>
          <p:cNvCxnSpPr/>
          <p:nvPr/>
        </p:nvCxnSpPr>
        <p:spPr>
          <a:xfrm>
            <a:off x="6096000" y="2438400"/>
            <a:ext cx="228600" cy="304800"/>
          </a:xfrm>
          <a:prstGeom prst="straightConnector1">
            <a:avLst/>
          </a:prstGeom>
          <a:noFill/>
          <a:ln w="9525" cap="flat" cmpd="sng">
            <a:solidFill>
              <a:schemeClr val="dk1"/>
            </a:solidFill>
            <a:prstDash val="solid"/>
            <a:miter lim="800000"/>
            <a:headEnd type="none" w="med" len="med"/>
            <a:tailEnd type="none" w="med" len="med"/>
          </a:ln>
        </p:spPr>
      </p:cxnSp>
      <p:sp>
        <p:nvSpPr>
          <p:cNvPr id="338" name="Google Shape;338;p21"/>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2"/>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345" name="Google Shape;345;p22"/>
          <p:cNvSpPr/>
          <p:nvPr/>
        </p:nvSpPr>
        <p:spPr>
          <a:xfrm>
            <a:off x="990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346" name="Google Shape;346;p22"/>
          <p:cNvSpPr/>
          <p:nvPr/>
        </p:nvSpPr>
        <p:spPr>
          <a:xfrm>
            <a:off x="1752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347" name="Google Shape;347;p22"/>
          <p:cNvSpPr/>
          <p:nvPr/>
        </p:nvSpPr>
        <p:spPr>
          <a:xfrm>
            <a:off x="2514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348" name="Google Shape;348;p22"/>
          <p:cNvSpPr/>
          <p:nvPr/>
        </p:nvSpPr>
        <p:spPr>
          <a:xfrm>
            <a:off x="3276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349" name="Google Shape;349;p22"/>
          <p:cNvSpPr/>
          <p:nvPr/>
        </p:nvSpPr>
        <p:spPr>
          <a:xfrm>
            <a:off x="39624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350" name="Google Shape;350;p22"/>
          <p:cNvSpPr/>
          <p:nvPr/>
        </p:nvSpPr>
        <p:spPr>
          <a:xfrm>
            <a:off x="47244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grpSp>
        <p:nvGrpSpPr>
          <p:cNvPr id="351" name="Google Shape;351;p22"/>
          <p:cNvGrpSpPr/>
          <p:nvPr/>
        </p:nvGrpSpPr>
        <p:grpSpPr>
          <a:xfrm>
            <a:off x="6781800" y="1981200"/>
            <a:ext cx="1219200" cy="1295400"/>
            <a:chOff x="4272" y="1248"/>
            <a:chExt cx="768" cy="816"/>
          </a:xfrm>
        </p:grpSpPr>
        <p:sp>
          <p:nvSpPr>
            <p:cNvPr id="352" name="Google Shape;352;p22"/>
            <p:cNvSpPr/>
            <p:nvPr/>
          </p:nvSpPr>
          <p:spPr>
            <a:xfrm>
              <a:off x="4272"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353" name="Google Shape;353;p22"/>
            <p:cNvSpPr/>
            <p:nvPr/>
          </p:nvSpPr>
          <p:spPr>
            <a:xfrm>
              <a:off x="4704"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354" name="Google Shape;354;p22"/>
            <p:cNvSpPr/>
            <p:nvPr/>
          </p:nvSpPr>
          <p:spPr>
            <a:xfrm>
              <a:off x="4464"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355" name="Google Shape;355;p22"/>
            <p:cNvCxnSpPr/>
            <p:nvPr/>
          </p:nvCxnSpPr>
          <p:spPr>
            <a:xfrm flipH="1">
              <a:off x="4464"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356" name="Google Shape;356;p22"/>
            <p:cNvCxnSpPr/>
            <p:nvPr/>
          </p:nvCxnSpPr>
          <p:spPr>
            <a:xfrm>
              <a:off x="4704" y="1536"/>
              <a:ext cx="144" cy="192"/>
            </a:xfrm>
            <a:prstGeom prst="straightConnector1">
              <a:avLst/>
            </a:prstGeom>
            <a:noFill/>
            <a:ln w="9525" cap="flat" cmpd="sng">
              <a:solidFill>
                <a:schemeClr val="dk1"/>
              </a:solidFill>
              <a:prstDash val="solid"/>
              <a:miter lim="800000"/>
              <a:headEnd type="none" w="med" len="med"/>
              <a:tailEnd type="none" w="med" len="med"/>
            </a:ln>
          </p:spPr>
        </p:cxnSp>
      </p:grpSp>
      <p:grpSp>
        <p:nvGrpSpPr>
          <p:cNvPr id="357" name="Google Shape;357;p22"/>
          <p:cNvGrpSpPr/>
          <p:nvPr/>
        </p:nvGrpSpPr>
        <p:grpSpPr>
          <a:xfrm>
            <a:off x="5410200" y="2743200"/>
            <a:ext cx="1219200" cy="1295400"/>
            <a:chOff x="3408" y="1248"/>
            <a:chExt cx="768" cy="816"/>
          </a:xfrm>
        </p:grpSpPr>
        <p:sp>
          <p:nvSpPr>
            <p:cNvPr id="358" name="Google Shape;358;p22"/>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359" name="Google Shape;359;p22"/>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360" name="Google Shape;360;p22"/>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361" name="Google Shape;361;p22"/>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362" name="Google Shape;362;p22"/>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cxnSp>
        <p:nvCxnSpPr>
          <p:cNvPr id="363" name="Google Shape;363;p22"/>
          <p:cNvCxnSpPr/>
          <p:nvPr/>
        </p:nvCxnSpPr>
        <p:spPr>
          <a:xfrm flipH="1">
            <a:off x="7086600" y="2438400"/>
            <a:ext cx="1524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364" name="Google Shape;364;p22"/>
          <p:cNvCxnSpPr/>
          <p:nvPr/>
        </p:nvCxnSpPr>
        <p:spPr>
          <a:xfrm>
            <a:off x="7467600" y="2438400"/>
            <a:ext cx="228600" cy="304800"/>
          </a:xfrm>
          <a:prstGeom prst="straightConnector1">
            <a:avLst/>
          </a:prstGeom>
          <a:noFill/>
          <a:ln w="9525" cap="flat" cmpd="sng">
            <a:solidFill>
              <a:schemeClr val="dk1"/>
            </a:solidFill>
            <a:prstDash val="solid"/>
            <a:miter lim="800000"/>
            <a:headEnd type="none" w="med" len="med"/>
            <a:tailEnd type="none" w="med" len="med"/>
          </a:ln>
        </p:spPr>
      </p:cxnSp>
      <p:sp>
        <p:nvSpPr>
          <p:cNvPr id="365" name="Google Shape;365;p22"/>
          <p:cNvSpPr/>
          <p:nvPr/>
        </p:nvSpPr>
        <p:spPr>
          <a:xfrm>
            <a:off x="5181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366" name="Google Shape;366;p22"/>
          <p:cNvCxnSpPr/>
          <p:nvPr/>
        </p:nvCxnSpPr>
        <p:spPr>
          <a:xfrm flipH="1">
            <a:off x="5029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367" name="Google Shape;367;p22"/>
          <p:cNvCxnSpPr/>
          <p:nvPr/>
        </p:nvCxnSpPr>
        <p:spPr>
          <a:xfrm>
            <a:off x="5562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368" name="Google Shape;368;p22"/>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3"/>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375" name="Google Shape;375;p23"/>
          <p:cNvSpPr/>
          <p:nvPr/>
        </p:nvSpPr>
        <p:spPr>
          <a:xfrm>
            <a:off x="990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376" name="Google Shape;376;p23"/>
          <p:cNvSpPr/>
          <p:nvPr/>
        </p:nvSpPr>
        <p:spPr>
          <a:xfrm>
            <a:off x="1752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377" name="Google Shape;377;p23"/>
          <p:cNvSpPr/>
          <p:nvPr/>
        </p:nvSpPr>
        <p:spPr>
          <a:xfrm>
            <a:off x="2514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378" name="Google Shape;378;p23"/>
          <p:cNvSpPr/>
          <p:nvPr/>
        </p:nvSpPr>
        <p:spPr>
          <a:xfrm>
            <a:off x="3276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379" name="Google Shape;379;p23"/>
          <p:cNvSpPr/>
          <p:nvPr/>
        </p:nvSpPr>
        <p:spPr>
          <a:xfrm>
            <a:off x="39624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380" name="Google Shape;380;p23"/>
          <p:cNvSpPr/>
          <p:nvPr/>
        </p:nvSpPr>
        <p:spPr>
          <a:xfrm>
            <a:off x="47244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grpSp>
        <p:nvGrpSpPr>
          <p:cNvPr id="381" name="Google Shape;381;p23"/>
          <p:cNvGrpSpPr/>
          <p:nvPr/>
        </p:nvGrpSpPr>
        <p:grpSpPr>
          <a:xfrm>
            <a:off x="6781800" y="1981200"/>
            <a:ext cx="1219200" cy="1295400"/>
            <a:chOff x="4272" y="1248"/>
            <a:chExt cx="768" cy="816"/>
          </a:xfrm>
        </p:grpSpPr>
        <p:sp>
          <p:nvSpPr>
            <p:cNvPr id="382" name="Google Shape;382;p23"/>
            <p:cNvSpPr/>
            <p:nvPr/>
          </p:nvSpPr>
          <p:spPr>
            <a:xfrm>
              <a:off x="4272"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383" name="Google Shape;383;p23"/>
            <p:cNvSpPr/>
            <p:nvPr/>
          </p:nvSpPr>
          <p:spPr>
            <a:xfrm>
              <a:off x="4704"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384" name="Google Shape;384;p23"/>
            <p:cNvSpPr/>
            <p:nvPr/>
          </p:nvSpPr>
          <p:spPr>
            <a:xfrm>
              <a:off x="4464"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385" name="Google Shape;385;p23"/>
            <p:cNvCxnSpPr/>
            <p:nvPr/>
          </p:nvCxnSpPr>
          <p:spPr>
            <a:xfrm flipH="1">
              <a:off x="4464"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386" name="Google Shape;386;p23"/>
            <p:cNvCxnSpPr/>
            <p:nvPr/>
          </p:nvCxnSpPr>
          <p:spPr>
            <a:xfrm>
              <a:off x="4704" y="1536"/>
              <a:ext cx="144" cy="192"/>
            </a:xfrm>
            <a:prstGeom prst="straightConnector1">
              <a:avLst/>
            </a:prstGeom>
            <a:noFill/>
            <a:ln w="9525" cap="flat" cmpd="sng">
              <a:solidFill>
                <a:schemeClr val="dk1"/>
              </a:solidFill>
              <a:prstDash val="solid"/>
              <a:miter lim="800000"/>
              <a:headEnd type="none" w="med" len="med"/>
              <a:tailEnd type="none" w="med" len="med"/>
            </a:ln>
          </p:spPr>
        </p:cxnSp>
      </p:grpSp>
      <p:grpSp>
        <p:nvGrpSpPr>
          <p:cNvPr id="387" name="Google Shape;387;p23"/>
          <p:cNvGrpSpPr/>
          <p:nvPr/>
        </p:nvGrpSpPr>
        <p:grpSpPr>
          <a:xfrm>
            <a:off x="5410200" y="2743200"/>
            <a:ext cx="1219200" cy="1295400"/>
            <a:chOff x="3408" y="1248"/>
            <a:chExt cx="768" cy="816"/>
          </a:xfrm>
        </p:grpSpPr>
        <p:sp>
          <p:nvSpPr>
            <p:cNvPr id="388" name="Google Shape;388;p23"/>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389" name="Google Shape;389;p23"/>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390" name="Google Shape;390;p23"/>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391" name="Google Shape;391;p23"/>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392" name="Google Shape;392;p23"/>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cxnSp>
        <p:nvCxnSpPr>
          <p:cNvPr id="393" name="Google Shape;393;p23"/>
          <p:cNvCxnSpPr/>
          <p:nvPr/>
        </p:nvCxnSpPr>
        <p:spPr>
          <a:xfrm flipH="1">
            <a:off x="7086600" y="2438400"/>
            <a:ext cx="1524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394" name="Google Shape;394;p23"/>
          <p:cNvCxnSpPr/>
          <p:nvPr/>
        </p:nvCxnSpPr>
        <p:spPr>
          <a:xfrm>
            <a:off x="7467600" y="2438400"/>
            <a:ext cx="228600" cy="304800"/>
          </a:xfrm>
          <a:prstGeom prst="straightConnector1">
            <a:avLst/>
          </a:prstGeom>
          <a:noFill/>
          <a:ln w="9525" cap="flat" cmpd="sng">
            <a:solidFill>
              <a:schemeClr val="dk1"/>
            </a:solidFill>
            <a:prstDash val="solid"/>
            <a:miter lim="800000"/>
            <a:headEnd type="none" w="med" len="med"/>
            <a:tailEnd type="none" w="med" len="med"/>
          </a:ln>
        </p:spPr>
      </p:cxnSp>
      <p:sp>
        <p:nvSpPr>
          <p:cNvPr id="395" name="Google Shape;395;p23"/>
          <p:cNvSpPr/>
          <p:nvPr/>
        </p:nvSpPr>
        <p:spPr>
          <a:xfrm>
            <a:off x="5181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396" name="Google Shape;396;p23"/>
          <p:cNvCxnSpPr/>
          <p:nvPr/>
        </p:nvCxnSpPr>
        <p:spPr>
          <a:xfrm flipH="1">
            <a:off x="5029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397" name="Google Shape;397;p23"/>
          <p:cNvCxnSpPr/>
          <p:nvPr/>
        </p:nvCxnSpPr>
        <p:spPr>
          <a:xfrm>
            <a:off x="5562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398" name="Google Shape;398;p23"/>
          <p:cNvSpPr/>
          <p:nvPr/>
        </p:nvSpPr>
        <p:spPr>
          <a:xfrm>
            <a:off x="3657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399" name="Google Shape;399;p23"/>
          <p:cNvCxnSpPr/>
          <p:nvPr/>
        </p:nvCxnSpPr>
        <p:spPr>
          <a:xfrm flipH="1">
            <a:off x="3505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00" name="Google Shape;400;p23"/>
          <p:cNvCxnSpPr/>
          <p:nvPr/>
        </p:nvCxnSpPr>
        <p:spPr>
          <a:xfrm>
            <a:off x="4038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401" name="Google Shape;401;p23"/>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4"/>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408" name="Google Shape;408;p24"/>
          <p:cNvSpPr/>
          <p:nvPr/>
        </p:nvSpPr>
        <p:spPr>
          <a:xfrm>
            <a:off x="990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409" name="Google Shape;409;p24"/>
          <p:cNvSpPr/>
          <p:nvPr/>
        </p:nvSpPr>
        <p:spPr>
          <a:xfrm>
            <a:off x="1752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410" name="Google Shape;410;p24"/>
          <p:cNvSpPr/>
          <p:nvPr/>
        </p:nvSpPr>
        <p:spPr>
          <a:xfrm>
            <a:off x="2514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411" name="Google Shape;411;p24"/>
          <p:cNvSpPr/>
          <p:nvPr/>
        </p:nvSpPr>
        <p:spPr>
          <a:xfrm>
            <a:off x="3276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412" name="Google Shape;412;p24"/>
          <p:cNvSpPr/>
          <p:nvPr/>
        </p:nvSpPr>
        <p:spPr>
          <a:xfrm>
            <a:off x="39624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413" name="Google Shape;413;p24"/>
          <p:cNvSpPr/>
          <p:nvPr/>
        </p:nvSpPr>
        <p:spPr>
          <a:xfrm>
            <a:off x="47244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sp>
        <p:nvSpPr>
          <p:cNvPr id="414" name="Google Shape;414;p24"/>
          <p:cNvSpPr/>
          <p:nvPr/>
        </p:nvSpPr>
        <p:spPr>
          <a:xfrm>
            <a:off x="67818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415" name="Google Shape;415;p24"/>
          <p:cNvSpPr/>
          <p:nvPr/>
        </p:nvSpPr>
        <p:spPr>
          <a:xfrm>
            <a:off x="7467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416" name="Google Shape;416;p24"/>
          <p:cNvSpPr/>
          <p:nvPr/>
        </p:nvSpPr>
        <p:spPr>
          <a:xfrm>
            <a:off x="7086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417" name="Google Shape;417;p24"/>
          <p:cNvCxnSpPr/>
          <p:nvPr/>
        </p:nvCxnSpPr>
        <p:spPr>
          <a:xfrm flipH="1">
            <a:off x="7086600" y="2438400"/>
            <a:ext cx="1524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18" name="Google Shape;418;p24"/>
          <p:cNvCxnSpPr/>
          <p:nvPr/>
        </p:nvCxnSpPr>
        <p:spPr>
          <a:xfrm>
            <a:off x="7467600" y="2438400"/>
            <a:ext cx="228600" cy="304800"/>
          </a:xfrm>
          <a:prstGeom prst="straightConnector1">
            <a:avLst/>
          </a:prstGeom>
          <a:noFill/>
          <a:ln w="9525" cap="flat" cmpd="sng">
            <a:solidFill>
              <a:schemeClr val="dk1"/>
            </a:solidFill>
            <a:prstDash val="solid"/>
            <a:miter lim="800000"/>
            <a:headEnd type="none" w="med" len="med"/>
            <a:tailEnd type="none" w="med" len="med"/>
          </a:ln>
        </p:spPr>
      </p:cxnSp>
      <p:grpSp>
        <p:nvGrpSpPr>
          <p:cNvPr id="419" name="Google Shape;419;p24"/>
          <p:cNvGrpSpPr/>
          <p:nvPr/>
        </p:nvGrpSpPr>
        <p:grpSpPr>
          <a:xfrm>
            <a:off x="5410200" y="2743200"/>
            <a:ext cx="1219200" cy="1295400"/>
            <a:chOff x="3408" y="1248"/>
            <a:chExt cx="768" cy="816"/>
          </a:xfrm>
        </p:grpSpPr>
        <p:sp>
          <p:nvSpPr>
            <p:cNvPr id="420" name="Google Shape;420;p24"/>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421" name="Google Shape;421;p24"/>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422" name="Google Shape;422;p24"/>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423" name="Google Shape;423;p24"/>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424" name="Google Shape;424;p24"/>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cxnSp>
        <p:nvCxnSpPr>
          <p:cNvPr id="425" name="Google Shape;425;p24"/>
          <p:cNvCxnSpPr/>
          <p:nvPr/>
        </p:nvCxnSpPr>
        <p:spPr>
          <a:xfrm flipH="1">
            <a:off x="7086600" y="2438400"/>
            <a:ext cx="1524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26" name="Google Shape;426;p24"/>
          <p:cNvCxnSpPr/>
          <p:nvPr/>
        </p:nvCxnSpPr>
        <p:spPr>
          <a:xfrm>
            <a:off x="7467600" y="2438400"/>
            <a:ext cx="228600" cy="304800"/>
          </a:xfrm>
          <a:prstGeom prst="straightConnector1">
            <a:avLst/>
          </a:prstGeom>
          <a:noFill/>
          <a:ln w="9525" cap="flat" cmpd="sng">
            <a:solidFill>
              <a:schemeClr val="dk1"/>
            </a:solidFill>
            <a:prstDash val="solid"/>
            <a:miter lim="800000"/>
            <a:headEnd type="none" w="med" len="med"/>
            <a:tailEnd type="none" w="med" len="med"/>
          </a:ln>
        </p:spPr>
      </p:cxnSp>
      <p:sp>
        <p:nvSpPr>
          <p:cNvPr id="427" name="Google Shape;427;p24"/>
          <p:cNvSpPr/>
          <p:nvPr/>
        </p:nvSpPr>
        <p:spPr>
          <a:xfrm>
            <a:off x="5181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428" name="Google Shape;428;p24"/>
          <p:cNvCxnSpPr/>
          <p:nvPr/>
        </p:nvCxnSpPr>
        <p:spPr>
          <a:xfrm flipH="1">
            <a:off x="5029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29" name="Google Shape;429;p24"/>
          <p:cNvCxnSpPr/>
          <p:nvPr/>
        </p:nvCxnSpPr>
        <p:spPr>
          <a:xfrm>
            <a:off x="5562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430" name="Google Shape;430;p24"/>
          <p:cNvSpPr/>
          <p:nvPr/>
        </p:nvSpPr>
        <p:spPr>
          <a:xfrm>
            <a:off x="3657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431" name="Google Shape;431;p24"/>
          <p:cNvCxnSpPr/>
          <p:nvPr/>
        </p:nvCxnSpPr>
        <p:spPr>
          <a:xfrm flipH="1">
            <a:off x="3505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32" name="Google Shape;432;p24"/>
          <p:cNvCxnSpPr/>
          <p:nvPr/>
        </p:nvCxnSpPr>
        <p:spPr>
          <a:xfrm>
            <a:off x="4038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433" name="Google Shape;433;p24"/>
          <p:cNvSpPr/>
          <p:nvPr/>
        </p:nvSpPr>
        <p:spPr>
          <a:xfrm>
            <a:off x="2133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434" name="Google Shape;434;p24"/>
          <p:cNvCxnSpPr/>
          <p:nvPr/>
        </p:nvCxnSpPr>
        <p:spPr>
          <a:xfrm flipH="1">
            <a:off x="1981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35" name="Google Shape;435;p24"/>
          <p:cNvCxnSpPr/>
          <p:nvPr/>
        </p:nvCxnSpPr>
        <p:spPr>
          <a:xfrm>
            <a:off x="2514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436" name="Google Shape;436;p24"/>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5"/>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443" name="Google Shape;443;p25"/>
          <p:cNvSpPr/>
          <p:nvPr/>
        </p:nvSpPr>
        <p:spPr>
          <a:xfrm>
            <a:off x="990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444" name="Google Shape;444;p25"/>
          <p:cNvSpPr/>
          <p:nvPr/>
        </p:nvSpPr>
        <p:spPr>
          <a:xfrm>
            <a:off x="1752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445" name="Google Shape;445;p25"/>
          <p:cNvSpPr/>
          <p:nvPr/>
        </p:nvSpPr>
        <p:spPr>
          <a:xfrm>
            <a:off x="2514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446" name="Google Shape;446;p25"/>
          <p:cNvSpPr/>
          <p:nvPr/>
        </p:nvSpPr>
        <p:spPr>
          <a:xfrm>
            <a:off x="3276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447" name="Google Shape;447;p25"/>
          <p:cNvSpPr/>
          <p:nvPr/>
        </p:nvSpPr>
        <p:spPr>
          <a:xfrm>
            <a:off x="39624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448" name="Google Shape;448;p25"/>
          <p:cNvSpPr/>
          <p:nvPr/>
        </p:nvSpPr>
        <p:spPr>
          <a:xfrm>
            <a:off x="66294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grpSp>
        <p:nvGrpSpPr>
          <p:cNvPr id="449" name="Google Shape;449;p25"/>
          <p:cNvGrpSpPr/>
          <p:nvPr/>
        </p:nvGrpSpPr>
        <p:grpSpPr>
          <a:xfrm>
            <a:off x="4953000" y="2743200"/>
            <a:ext cx="1219200" cy="1295400"/>
            <a:chOff x="4272" y="1248"/>
            <a:chExt cx="768" cy="816"/>
          </a:xfrm>
        </p:grpSpPr>
        <p:sp>
          <p:nvSpPr>
            <p:cNvPr id="450" name="Google Shape;450;p25"/>
            <p:cNvSpPr/>
            <p:nvPr/>
          </p:nvSpPr>
          <p:spPr>
            <a:xfrm>
              <a:off x="4272"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451" name="Google Shape;451;p25"/>
            <p:cNvSpPr/>
            <p:nvPr/>
          </p:nvSpPr>
          <p:spPr>
            <a:xfrm>
              <a:off x="4704"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452" name="Google Shape;452;p25"/>
            <p:cNvSpPr/>
            <p:nvPr/>
          </p:nvSpPr>
          <p:spPr>
            <a:xfrm>
              <a:off x="4464"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453" name="Google Shape;453;p25"/>
            <p:cNvCxnSpPr/>
            <p:nvPr/>
          </p:nvCxnSpPr>
          <p:spPr>
            <a:xfrm flipH="1">
              <a:off x="4464"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454" name="Google Shape;454;p25"/>
            <p:cNvCxnSpPr/>
            <p:nvPr/>
          </p:nvCxnSpPr>
          <p:spPr>
            <a:xfrm>
              <a:off x="4704" y="1536"/>
              <a:ext cx="144" cy="192"/>
            </a:xfrm>
            <a:prstGeom prst="straightConnector1">
              <a:avLst/>
            </a:prstGeom>
            <a:noFill/>
            <a:ln w="9525" cap="flat" cmpd="sng">
              <a:solidFill>
                <a:schemeClr val="dk1"/>
              </a:solidFill>
              <a:prstDash val="solid"/>
              <a:miter lim="800000"/>
              <a:headEnd type="none" w="med" len="med"/>
              <a:tailEnd type="none" w="med" len="med"/>
            </a:ln>
          </p:spPr>
        </p:cxnSp>
      </p:grpSp>
      <p:grpSp>
        <p:nvGrpSpPr>
          <p:cNvPr id="455" name="Google Shape;455;p25"/>
          <p:cNvGrpSpPr/>
          <p:nvPr/>
        </p:nvGrpSpPr>
        <p:grpSpPr>
          <a:xfrm>
            <a:off x="7315200" y="3505200"/>
            <a:ext cx="1219200" cy="1295400"/>
            <a:chOff x="3408" y="1248"/>
            <a:chExt cx="768" cy="816"/>
          </a:xfrm>
        </p:grpSpPr>
        <p:sp>
          <p:nvSpPr>
            <p:cNvPr id="456" name="Google Shape;456;p25"/>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457" name="Google Shape;457;p25"/>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458" name="Google Shape;458;p25"/>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459" name="Google Shape;459;p25"/>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460" name="Google Shape;460;p25"/>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sp>
        <p:nvSpPr>
          <p:cNvPr id="461" name="Google Shape;461;p25"/>
          <p:cNvSpPr/>
          <p:nvPr/>
        </p:nvSpPr>
        <p:spPr>
          <a:xfrm>
            <a:off x="7086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462" name="Google Shape;462;p25"/>
          <p:cNvCxnSpPr/>
          <p:nvPr/>
        </p:nvCxnSpPr>
        <p:spPr>
          <a:xfrm flipH="1">
            <a:off x="6934200" y="3200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63" name="Google Shape;463;p25"/>
          <p:cNvCxnSpPr/>
          <p:nvPr/>
        </p:nvCxnSpPr>
        <p:spPr>
          <a:xfrm>
            <a:off x="7467600" y="3200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464" name="Google Shape;464;p25"/>
          <p:cNvSpPr/>
          <p:nvPr/>
        </p:nvSpPr>
        <p:spPr>
          <a:xfrm>
            <a:off x="36576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465" name="Google Shape;465;p25"/>
          <p:cNvCxnSpPr/>
          <p:nvPr/>
        </p:nvCxnSpPr>
        <p:spPr>
          <a:xfrm flipH="1">
            <a:off x="3505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66" name="Google Shape;466;p25"/>
          <p:cNvCxnSpPr/>
          <p:nvPr/>
        </p:nvCxnSpPr>
        <p:spPr>
          <a:xfrm>
            <a:off x="4038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467" name="Google Shape;467;p25"/>
          <p:cNvSpPr/>
          <p:nvPr/>
        </p:nvSpPr>
        <p:spPr>
          <a:xfrm>
            <a:off x="2133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468" name="Google Shape;468;p25"/>
          <p:cNvCxnSpPr/>
          <p:nvPr/>
        </p:nvCxnSpPr>
        <p:spPr>
          <a:xfrm flipH="1">
            <a:off x="1981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469" name="Google Shape;469;p25"/>
          <p:cNvCxnSpPr/>
          <p:nvPr/>
        </p:nvCxnSpPr>
        <p:spPr>
          <a:xfrm>
            <a:off x="2514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470" name="Google Shape;470;p25"/>
          <p:cNvSpPr/>
          <p:nvPr/>
        </p:nvSpPr>
        <p:spPr>
          <a:xfrm>
            <a:off x="61722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5</a:t>
            </a:r>
            <a:endParaRPr/>
          </a:p>
        </p:txBody>
      </p:sp>
      <p:cxnSp>
        <p:nvCxnSpPr>
          <p:cNvPr id="471" name="Google Shape;471;p25"/>
          <p:cNvCxnSpPr/>
          <p:nvPr/>
        </p:nvCxnSpPr>
        <p:spPr>
          <a:xfrm flipH="1">
            <a:off x="5638800" y="2362200"/>
            <a:ext cx="6096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472" name="Google Shape;472;p25"/>
          <p:cNvCxnSpPr/>
          <p:nvPr/>
        </p:nvCxnSpPr>
        <p:spPr>
          <a:xfrm>
            <a:off x="6629400" y="2362200"/>
            <a:ext cx="685800" cy="457200"/>
          </a:xfrm>
          <a:prstGeom prst="straightConnector1">
            <a:avLst/>
          </a:prstGeom>
          <a:noFill/>
          <a:ln w="9525" cap="flat" cmpd="sng">
            <a:solidFill>
              <a:schemeClr val="dk1"/>
            </a:solidFill>
            <a:prstDash val="solid"/>
            <a:miter lim="800000"/>
            <a:headEnd type="none" w="med" len="med"/>
            <a:tailEnd type="none" w="med" len="med"/>
          </a:ln>
        </p:spPr>
      </p:cxnSp>
      <p:sp>
        <p:nvSpPr>
          <p:cNvPr id="473" name="Google Shape;473;p25"/>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26"/>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480" name="Google Shape;480;p26"/>
          <p:cNvSpPr/>
          <p:nvPr/>
        </p:nvSpPr>
        <p:spPr>
          <a:xfrm>
            <a:off x="990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481" name="Google Shape;481;p26"/>
          <p:cNvSpPr/>
          <p:nvPr/>
        </p:nvSpPr>
        <p:spPr>
          <a:xfrm>
            <a:off x="1752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482" name="Google Shape;482;p26"/>
          <p:cNvSpPr/>
          <p:nvPr/>
        </p:nvSpPr>
        <p:spPr>
          <a:xfrm>
            <a:off x="2514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483" name="Google Shape;483;p26"/>
          <p:cNvSpPr/>
          <p:nvPr/>
        </p:nvSpPr>
        <p:spPr>
          <a:xfrm>
            <a:off x="3276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484" name="Google Shape;484;p26"/>
          <p:cNvSpPr/>
          <p:nvPr/>
        </p:nvSpPr>
        <p:spPr>
          <a:xfrm>
            <a:off x="39624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485" name="Google Shape;485;p26"/>
          <p:cNvSpPr/>
          <p:nvPr/>
        </p:nvSpPr>
        <p:spPr>
          <a:xfrm>
            <a:off x="66294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grpSp>
        <p:nvGrpSpPr>
          <p:cNvPr id="486" name="Google Shape;486;p26"/>
          <p:cNvGrpSpPr/>
          <p:nvPr/>
        </p:nvGrpSpPr>
        <p:grpSpPr>
          <a:xfrm>
            <a:off x="4953000" y="2743200"/>
            <a:ext cx="1219200" cy="1295400"/>
            <a:chOff x="4272" y="1248"/>
            <a:chExt cx="768" cy="816"/>
          </a:xfrm>
        </p:grpSpPr>
        <p:sp>
          <p:nvSpPr>
            <p:cNvPr id="487" name="Google Shape;487;p26"/>
            <p:cNvSpPr/>
            <p:nvPr/>
          </p:nvSpPr>
          <p:spPr>
            <a:xfrm>
              <a:off x="4272"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488" name="Google Shape;488;p26"/>
            <p:cNvSpPr/>
            <p:nvPr/>
          </p:nvSpPr>
          <p:spPr>
            <a:xfrm>
              <a:off x="4704"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489" name="Google Shape;489;p26"/>
            <p:cNvSpPr/>
            <p:nvPr/>
          </p:nvSpPr>
          <p:spPr>
            <a:xfrm>
              <a:off x="4464"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490" name="Google Shape;490;p26"/>
            <p:cNvCxnSpPr/>
            <p:nvPr/>
          </p:nvCxnSpPr>
          <p:spPr>
            <a:xfrm flipH="1">
              <a:off x="4464"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491" name="Google Shape;491;p26"/>
            <p:cNvCxnSpPr/>
            <p:nvPr/>
          </p:nvCxnSpPr>
          <p:spPr>
            <a:xfrm>
              <a:off x="4704" y="1536"/>
              <a:ext cx="144" cy="192"/>
            </a:xfrm>
            <a:prstGeom prst="straightConnector1">
              <a:avLst/>
            </a:prstGeom>
            <a:noFill/>
            <a:ln w="9525" cap="flat" cmpd="sng">
              <a:solidFill>
                <a:schemeClr val="dk1"/>
              </a:solidFill>
              <a:prstDash val="solid"/>
              <a:miter lim="800000"/>
              <a:headEnd type="none" w="med" len="med"/>
              <a:tailEnd type="none" w="med" len="med"/>
            </a:ln>
          </p:spPr>
        </p:cxnSp>
      </p:grpSp>
      <p:grpSp>
        <p:nvGrpSpPr>
          <p:cNvPr id="492" name="Google Shape;492;p26"/>
          <p:cNvGrpSpPr/>
          <p:nvPr/>
        </p:nvGrpSpPr>
        <p:grpSpPr>
          <a:xfrm>
            <a:off x="7315200" y="3505200"/>
            <a:ext cx="1219200" cy="1295400"/>
            <a:chOff x="3408" y="1248"/>
            <a:chExt cx="768" cy="816"/>
          </a:xfrm>
        </p:grpSpPr>
        <p:sp>
          <p:nvSpPr>
            <p:cNvPr id="493" name="Google Shape;493;p26"/>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494" name="Google Shape;494;p26"/>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495" name="Google Shape;495;p26"/>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496" name="Google Shape;496;p26"/>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497" name="Google Shape;497;p26"/>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sp>
        <p:nvSpPr>
          <p:cNvPr id="498" name="Google Shape;498;p26"/>
          <p:cNvSpPr/>
          <p:nvPr/>
        </p:nvSpPr>
        <p:spPr>
          <a:xfrm>
            <a:off x="7086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499" name="Google Shape;499;p26"/>
          <p:cNvCxnSpPr/>
          <p:nvPr/>
        </p:nvCxnSpPr>
        <p:spPr>
          <a:xfrm flipH="1">
            <a:off x="6934200" y="3200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00" name="Google Shape;500;p26"/>
          <p:cNvCxnSpPr/>
          <p:nvPr/>
        </p:nvCxnSpPr>
        <p:spPr>
          <a:xfrm>
            <a:off x="7467600" y="3200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01" name="Google Shape;501;p26"/>
          <p:cNvSpPr/>
          <p:nvPr/>
        </p:nvSpPr>
        <p:spPr>
          <a:xfrm>
            <a:off x="36576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502" name="Google Shape;502;p26"/>
          <p:cNvCxnSpPr/>
          <p:nvPr/>
        </p:nvCxnSpPr>
        <p:spPr>
          <a:xfrm flipH="1">
            <a:off x="3505200" y="2438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03" name="Google Shape;503;p26"/>
          <p:cNvCxnSpPr/>
          <p:nvPr/>
        </p:nvCxnSpPr>
        <p:spPr>
          <a:xfrm>
            <a:off x="4038600" y="2438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04" name="Google Shape;504;p26"/>
          <p:cNvSpPr/>
          <p:nvPr/>
        </p:nvSpPr>
        <p:spPr>
          <a:xfrm>
            <a:off x="2133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505" name="Google Shape;505;p26"/>
          <p:cNvCxnSpPr/>
          <p:nvPr/>
        </p:nvCxnSpPr>
        <p:spPr>
          <a:xfrm flipH="1">
            <a:off x="1981200" y="3200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06" name="Google Shape;506;p26"/>
          <p:cNvCxnSpPr/>
          <p:nvPr/>
        </p:nvCxnSpPr>
        <p:spPr>
          <a:xfrm>
            <a:off x="2514600" y="3200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07" name="Google Shape;507;p26"/>
          <p:cNvSpPr/>
          <p:nvPr/>
        </p:nvSpPr>
        <p:spPr>
          <a:xfrm>
            <a:off x="61722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5</a:t>
            </a:r>
            <a:endParaRPr/>
          </a:p>
        </p:txBody>
      </p:sp>
      <p:cxnSp>
        <p:nvCxnSpPr>
          <p:cNvPr id="508" name="Google Shape;508;p26"/>
          <p:cNvCxnSpPr/>
          <p:nvPr/>
        </p:nvCxnSpPr>
        <p:spPr>
          <a:xfrm flipH="1">
            <a:off x="5638800" y="2362200"/>
            <a:ext cx="6096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509" name="Google Shape;509;p26"/>
          <p:cNvCxnSpPr/>
          <p:nvPr/>
        </p:nvCxnSpPr>
        <p:spPr>
          <a:xfrm>
            <a:off x="6629400" y="2362200"/>
            <a:ext cx="685800" cy="457200"/>
          </a:xfrm>
          <a:prstGeom prst="straightConnector1">
            <a:avLst/>
          </a:prstGeom>
          <a:noFill/>
          <a:ln w="9525" cap="flat" cmpd="sng">
            <a:solidFill>
              <a:schemeClr val="dk1"/>
            </a:solidFill>
            <a:prstDash val="solid"/>
            <a:miter lim="800000"/>
            <a:headEnd type="none" w="med" len="med"/>
            <a:tailEnd type="none" w="med" len="med"/>
          </a:ln>
        </p:spPr>
      </p:cxnSp>
      <p:sp>
        <p:nvSpPr>
          <p:cNvPr id="510" name="Google Shape;510;p26"/>
          <p:cNvSpPr/>
          <p:nvPr/>
        </p:nvSpPr>
        <p:spPr>
          <a:xfrm>
            <a:off x="1524000" y="1981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7</a:t>
            </a:r>
            <a:endParaRPr/>
          </a:p>
        </p:txBody>
      </p:sp>
      <p:cxnSp>
        <p:nvCxnSpPr>
          <p:cNvPr id="511" name="Google Shape;511;p26"/>
          <p:cNvCxnSpPr/>
          <p:nvPr/>
        </p:nvCxnSpPr>
        <p:spPr>
          <a:xfrm flipH="1">
            <a:off x="1371600" y="2438400"/>
            <a:ext cx="3048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12" name="Google Shape;512;p26"/>
          <p:cNvCxnSpPr/>
          <p:nvPr/>
        </p:nvCxnSpPr>
        <p:spPr>
          <a:xfrm>
            <a:off x="1905000" y="2438400"/>
            <a:ext cx="381000" cy="381000"/>
          </a:xfrm>
          <a:prstGeom prst="straightConnector1">
            <a:avLst/>
          </a:prstGeom>
          <a:noFill/>
          <a:ln w="9525" cap="flat" cmpd="sng">
            <a:solidFill>
              <a:schemeClr val="dk1"/>
            </a:solidFill>
            <a:prstDash val="solid"/>
            <a:miter lim="800000"/>
            <a:headEnd type="none" w="med" len="med"/>
            <a:tailEnd type="none" w="med" len="med"/>
          </a:ln>
        </p:spPr>
      </p:cxnSp>
      <p:sp>
        <p:nvSpPr>
          <p:cNvPr id="513" name="Google Shape;513;p26"/>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27"/>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520" name="Google Shape;520;p27"/>
          <p:cNvSpPr/>
          <p:nvPr/>
        </p:nvSpPr>
        <p:spPr>
          <a:xfrm>
            <a:off x="990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521" name="Google Shape;521;p27"/>
          <p:cNvSpPr/>
          <p:nvPr/>
        </p:nvSpPr>
        <p:spPr>
          <a:xfrm>
            <a:off x="1752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522" name="Google Shape;522;p27"/>
          <p:cNvSpPr/>
          <p:nvPr/>
        </p:nvSpPr>
        <p:spPr>
          <a:xfrm>
            <a:off x="2514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523" name="Google Shape;523;p27"/>
          <p:cNvSpPr/>
          <p:nvPr/>
        </p:nvSpPr>
        <p:spPr>
          <a:xfrm>
            <a:off x="3276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524" name="Google Shape;524;p27"/>
          <p:cNvSpPr/>
          <p:nvPr/>
        </p:nvSpPr>
        <p:spPr>
          <a:xfrm>
            <a:off x="39624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525" name="Google Shape;525;p27"/>
          <p:cNvSpPr/>
          <p:nvPr/>
        </p:nvSpPr>
        <p:spPr>
          <a:xfrm>
            <a:off x="6629400" y="4267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grpSp>
        <p:nvGrpSpPr>
          <p:cNvPr id="526" name="Google Shape;526;p27"/>
          <p:cNvGrpSpPr/>
          <p:nvPr/>
        </p:nvGrpSpPr>
        <p:grpSpPr>
          <a:xfrm>
            <a:off x="4953000" y="3505200"/>
            <a:ext cx="1219200" cy="1295400"/>
            <a:chOff x="4272" y="1248"/>
            <a:chExt cx="768" cy="816"/>
          </a:xfrm>
        </p:grpSpPr>
        <p:sp>
          <p:nvSpPr>
            <p:cNvPr id="527" name="Google Shape;527;p27"/>
            <p:cNvSpPr/>
            <p:nvPr/>
          </p:nvSpPr>
          <p:spPr>
            <a:xfrm>
              <a:off x="4272"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528" name="Google Shape;528;p27"/>
            <p:cNvSpPr/>
            <p:nvPr/>
          </p:nvSpPr>
          <p:spPr>
            <a:xfrm>
              <a:off x="4704"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529" name="Google Shape;529;p27"/>
            <p:cNvSpPr/>
            <p:nvPr/>
          </p:nvSpPr>
          <p:spPr>
            <a:xfrm>
              <a:off x="4464"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530" name="Google Shape;530;p27"/>
            <p:cNvCxnSpPr/>
            <p:nvPr/>
          </p:nvCxnSpPr>
          <p:spPr>
            <a:xfrm flipH="1">
              <a:off x="4464"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531" name="Google Shape;531;p27"/>
            <p:cNvCxnSpPr/>
            <p:nvPr/>
          </p:nvCxnSpPr>
          <p:spPr>
            <a:xfrm>
              <a:off x="4704" y="1536"/>
              <a:ext cx="144" cy="192"/>
            </a:xfrm>
            <a:prstGeom prst="straightConnector1">
              <a:avLst/>
            </a:prstGeom>
            <a:noFill/>
            <a:ln w="9525" cap="flat" cmpd="sng">
              <a:solidFill>
                <a:schemeClr val="dk1"/>
              </a:solidFill>
              <a:prstDash val="solid"/>
              <a:miter lim="800000"/>
              <a:headEnd type="none" w="med" len="med"/>
              <a:tailEnd type="none" w="med" len="med"/>
            </a:ln>
          </p:spPr>
        </p:cxnSp>
      </p:grpSp>
      <p:grpSp>
        <p:nvGrpSpPr>
          <p:cNvPr id="532" name="Google Shape;532;p27"/>
          <p:cNvGrpSpPr/>
          <p:nvPr/>
        </p:nvGrpSpPr>
        <p:grpSpPr>
          <a:xfrm>
            <a:off x="7315200" y="4267200"/>
            <a:ext cx="1219200" cy="1295400"/>
            <a:chOff x="3408" y="1248"/>
            <a:chExt cx="768" cy="816"/>
          </a:xfrm>
        </p:grpSpPr>
        <p:sp>
          <p:nvSpPr>
            <p:cNvPr id="533" name="Google Shape;533;p27"/>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534" name="Google Shape;534;p27"/>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535" name="Google Shape;535;p27"/>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536" name="Google Shape;536;p27"/>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537" name="Google Shape;537;p27"/>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sp>
        <p:nvSpPr>
          <p:cNvPr id="538" name="Google Shape;538;p27"/>
          <p:cNvSpPr/>
          <p:nvPr/>
        </p:nvSpPr>
        <p:spPr>
          <a:xfrm>
            <a:off x="7086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539" name="Google Shape;539;p27"/>
          <p:cNvCxnSpPr/>
          <p:nvPr/>
        </p:nvCxnSpPr>
        <p:spPr>
          <a:xfrm flipH="1">
            <a:off x="6934200" y="3962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40" name="Google Shape;540;p27"/>
          <p:cNvCxnSpPr/>
          <p:nvPr/>
        </p:nvCxnSpPr>
        <p:spPr>
          <a:xfrm>
            <a:off x="7467600" y="3962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41" name="Google Shape;541;p27"/>
          <p:cNvSpPr/>
          <p:nvPr/>
        </p:nvSpPr>
        <p:spPr>
          <a:xfrm>
            <a:off x="3657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542" name="Google Shape;542;p27"/>
          <p:cNvCxnSpPr/>
          <p:nvPr/>
        </p:nvCxnSpPr>
        <p:spPr>
          <a:xfrm flipH="1">
            <a:off x="3505200" y="3200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43" name="Google Shape;543;p27"/>
          <p:cNvCxnSpPr/>
          <p:nvPr/>
        </p:nvCxnSpPr>
        <p:spPr>
          <a:xfrm>
            <a:off x="4038600" y="3200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44" name="Google Shape;544;p27"/>
          <p:cNvSpPr/>
          <p:nvPr/>
        </p:nvSpPr>
        <p:spPr>
          <a:xfrm>
            <a:off x="21336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545" name="Google Shape;545;p27"/>
          <p:cNvCxnSpPr/>
          <p:nvPr/>
        </p:nvCxnSpPr>
        <p:spPr>
          <a:xfrm flipH="1">
            <a:off x="1981200" y="3200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46" name="Google Shape;546;p27"/>
          <p:cNvCxnSpPr/>
          <p:nvPr/>
        </p:nvCxnSpPr>
        <p:spPr>
          <a:xfrm>
            <a:off x="2514600" y="3200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47" name="Google Shape;547;p27"/>
          <p:cNvSpPr/>
          <p:nvPr/>
        </p:nvSpPr>
        <p:spPr>
          <a:xfrm>
            <a:off x="61722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5</a:t>
            </a:r>
            <a:endParaRPr/>
          </a:p>
        </p:txBody>
      </p:sp>
      <p:cxnSp>
        <p:nvCxnSpPr>
          <p:cNvPr id="548" name="Google Shape;548;p27"/>
          <p:cNvCxnSpPr/>
          <p:nvPr/>
        </p:nvCxnSpPr>
        <p:spPr>
          <a:xfrm flipH="1">
            <a:off x="5638800" y="3124200"/>
            <a:ext cx="6096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549" name="Google Shape;549;p27"/>
          <p:cNvCxnSpPr/>
          <p:nvPr/>
        </p:nvCxnSpPr>
        <p:spPr>
          <a:xfrm>
            <a:off x="6629400" y="3124200"/>
            <a:ext cx="685800" cy="457200"/>
          </a:xfrm>
          <a:prstGeom prst="straightConnector1">
            <a:avLst/>
          </a:prstGeom>
          <a:noFill/>
          <a:ln w="9525" cap="flat" cmpd="sng">
            <a:solidFill>
              <a:schemeClr val="dk1"/>
            </a:solidFill>
            <a:prstDash val="solid"/>
            <a:miter lim="800000"/>
            <a:headEnd type="none" w="med" len="med"/>
            <a:tailEnd type="none" w="med" len="med"/>
          </a:ln>
        </p:spPr>
      </p:cxnSp>
      <p:sp>
        <p:nvSpPr>
          <p:cNvPr id="550" name="Google Shape;550;p27"/>
          <p:cNvSpPr/>
          <p:nvPr/>
        </p:nvSpPr>
        <p:spPr>
          <a:xfrm>
            <a:off x="15240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7</a:t>
            </a:r>
            <a:endParaRPr/>
          </a:p>
        </p:txBody>
      </p:sp>
      <p:cxnSp>
        <p:nvCxnSpPr>
          <p:cNvPr id="551" name="Google Shape;551;p27"/>
          <p:cNvCxnSpPr/>
          <p:nvPr/>
        </p:nvCxnSpPr>
        <p:spPr>
          <a:xfrm flipH="1">
            <a:off x="1371600" y="2438400"/>
            <a:ext cx="3048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52" name="Google Shape;552;p27"/>
          <p:cNvCxnSpPr/>
          <p:nvPr/>
        </p:nvCxnSpPr>
        <p:spPr>
          <a:xfrm>
            <a:off x="1905000" y="2438400"/>
            <a:ext cx="381000" cy="381000"/>
          </a:xfrm>
          <a:prstGeom prst="straightConnector1">
            <a:avLst/>
          </a:prstGeom>
          <a:noFill/>
          <a:ln w="9525" cap="flat" cmpd="sng">
            <a:solidFill>
              <a:schemeClr val="dk1"/>
            </a:solidFill>
            <a:prstDash val="solid"/>
            <a:miter lim="800000"/>
            <a:headEnd type="none" w="med" len="med"/>
            <a:tailEnd type="none" w="med" len="med"/>
          </a:ln>
        </p:spPr>
      </p:cxnSp>
      <p:sp>
        <p:nvSpPr>
          <p:cNvPr id="553" name="Google Shape;553;p27"/>
          <p:cNvSpPr/>
          <p:nvPr/>
        </p:nvSpPr>
        <p:spPr>
          <a:xfrm>
            <a:off x="4876800" y="1981200"/>
            <a:ext cx="533400" cy="533400"/>
          </a:xfrm>
          <a:prstGeom prst="ellipse">
            <a:avLst/>
          </a:prstGeom>
          <a:solidFill>
            <a:srgbClr val="FF33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9</a:t>
            </a:r>
            <a:endParaRPr/>
          </a:p>
        </p:txBody>
      </p:sp>
      <p:cxnSp>
        <p:nvCxnSpPr>
          <p:cNvPr id="554" name="Google Shape;554;p27"/>
          <p:cNvCxnSpPr/>
          <p:nvPr/>
        </p:nvCxnSpPr>
        <p:spPr>
          <a:xfrm flipH="1">
            <a:off x="4038600" y="2362200"/>
            <a:ext cx="9144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555" name="Google Shape;555;p27"/>
          <p:cNvCxnSpPr/>
          <p:nvPr/>
        </p:nvCxnSpPr>
        <p:spPr>
          <a:xfrm>
            <a:off x="5334000" y="2362200"/>
            <a:ext cx="914400" cy="457200"/>
          </a:xfrm>
          <a:prstGeom prst="straightConnector1">
            <a:avLst/>
          </a:prstGeom>
          <a:noFill/>
          <a:ln w="9525" cap="flat" cmpd="sng">
            <a:solidFill>
              <a:schemeClr val="dk1"/>
            </a:solidFill>
            <a:prstDash val="solid"/>
            <a:miter lim="800000"/>
            <a:headEnd type="none" w="med" len="med"/>
            <a:tailEnd type="none" w="med" len="med"/>
          </a:ln>
        </p:spPr>
      </p:cxnSp>
      <p:sp>
        <p:nvSpPr>
          <p:cNvPr id="556" name="Google Shape;556;p27"/>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8"/>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563" name="Google Shape;563;p28"/>
          <p:cNvSpPr/>
          <p:nvPr/>
        </p:nvSpPr>
        <p:spPr>
          <a:xfrm>
            <a:off x="990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564" name="Google Shape;564;p28"/>
          <p:cNvSpPr/>
          <p:nvPr/>
        </p:nvSpPr>
        <p:spPr>
          <a:xfrm>
            <a:off x="1752600" y="4267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565" name="Google Shape;565;p28"/>
          <p:cNvSpPr/>
          <p:nvPr/>
        </p:nvSpPr>
        <p:spPr>
          <a:xfrm>
            <a:off x="2514600" y="4267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566" name="Google Shape;566;p28"/>
          <p:cNvSpPr/>
          <p:nvPr/>
        </p:nvSpPr>
        <p:spPr>
          <a:xfrm>
            <a:off x="3276600" y="4267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567" name="Google Shape;567;p28"/>
          <p:cNvSpPr/>
          <p:nvPr/>
        </p:nvSpPr>
        <p:spPr>
          <a:xfrm>
            <a:off x="3962400" y="4267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568" name="Google Shape;568;p28"/>
          <p:cNvSpPr/>
          <p:nvPr/>
        </p:nvSpPr>
        <p:spPr>
          <a:xfrm>
            <a:off x="6629400" y="5029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grpSp>
        <p:nvGrpSpPr>
          <p:cNvPr id="569" name="Google Shape;569;p28"/>
          <p:cNvGrpSpPr/>
          <p:nvPr/>
        </p:nvGrpSpPr>
        <p:grpSpPr>
          <a:xfrm>
            <a:off x="4953000" y="4267200"/>
            <a:ext cx="1219200" cy="1295400"/>
            <a:chOff x="4272" y="1248"/>
            <a:chExt cx="768" cy="816"/>
          </a:xfrm>
        </p:grpSpPr>
        <p:sp>
          <p:nvSpPr>
            <p:cNvPr id="570" name="Google Shape;570;p28"/>
            <p:cNvSpPr/>
            <p:nvPr/>
          </p:nvSpPr>
          <p:spPr>
            <a:xfrm>
              <a:off x="4272"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571" name="Google Shape;571;p28"/>
            <p:cNvSpPr/>
            <p:nvPr/>
          </p:nvSpPr>
          <p:spPr>
            <a:xfrm>
              <a:off x="4704"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572" name="Google Shape;572;p28"/>
            <p:cNvSpPr/>
            <p:nvPr/>
          </p:nvSpPr>
          <p:spPr>
            <a:xfrm>
              <a:off x="4464"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573" name="Google Shape;573;p28"/>
            <p:cNvCxnSpPr/>
            <p:nvPr/>
          </p:nvCxnSpPr>
          <p:spPr>
            <a:xfrm flipH="1">
              <a:off x="4464"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574" name="Google Shape;574;p28"/>
            <p:cNvCxnSpPr/>
            <p:nvPr/>
          </p:nvCxnSpPr>
          <p:spPr>
            <a:xfrm>
              <a:off x="4704" y="1536"/>
              <a:ext cx="144" cy="192"/>
            </a:xfrm>
            <a:prstGeom prst="straightConnector1">
              <a:avLst/>
            </a:prstGeom>
            <a:noFill/>
            <a:ln w="9525" cap="flat" cmpd="sng">
              <a:solidFill>
                <a:schemeClr val="dk1"/>
              </a:solidFill>
              <a:prstDash val="solid"/>
              <a:miter lim="800000"/>
              <a:headEnd type="none" w="med" len="med"/>
              <a:tailEnd type="none" w="med" len="med"/>
            </a:ln>
          </p:spPr>
        </p:cxnSp>
      </p:grpSp>
      <p:grpSp>
        <p:nvGrpSpPr>
          <p:cNvPr id="575" name="Google Shape;575;p28"/>
          <p:cNvGrpSpPr/>
          <p:nvPr/>
        </p:nvGrpSpPr>
        <p:grpSpPr>
          <a:xfrm>
            <a:off x="7315200" y="5029200"/>
            <a:ext cx="1219200" cy="1295400"/>
            <a:chOff x="3408" y="1248"/>
            <a:chExt cx="768" cy="816"/>
          </a:xfrm>
        </p:grpSpPr>
        <p:sp>
          <p:nvSpPr>
            <p:cNvPr id="576" name="Google Shape;576;p28"/>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577" name="Google Shape;577;p28"/>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578" name="Google Shape;578;p28"/>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579" name="Google Shape;579;p28"/>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580" name="Google Shape;580;p28"/>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sp>
        <p:nvSpPr>
          <p:cNvPr id="581" name="Google Shape;581;p28"/>
          <p:cNvSpPr/>
          <p:nvPr/>
        </p:nvSpPr>
        <p:spPr>
          <a:xfrm>
            <a:off x="7086600" y="4267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582" name="Google Shape;582;p28"/>
          <p:cNvCxnSpPr/>
          <p:nvPr/>
        </p:nvCxnSpPr>
        <p:spPr>
          <a:xfrm flipH="1">
            <a:off x="6934200" y="4724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83" name="Google Shape;583;p28"/>
          <p:cNvCxnSpPr/>
          <p:nvPr/>
        </p:nvCxnSpPr>
        <p:spPr>
          <a:xfrm>
            <a:off x="7467600" y="4724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84" name="Google Shape;584;p28"/>
          <p:cNvSpPr/>
          <p:nvPr/>
        </p:nvSpPr>
        <p:spPr>
          <a:xfrm>
            <a:off x="3657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585" name="Google Shape;585;p28"/>
          <p:cNvCxnSpPr/>
          <p:nvPr/>
        </p:nvCxnSpPr>
        <p:spPr>
          <a:xfrm flipH="1">
            <a:off x="3505200" y="3962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86" name="Google Shape;586;p28"/>
          <p:cNvCxnSpPr/>
          <p:nvPr/>
        </p:nvCxnSpPr>
        <p:spPr>
          <a:xfrm>
            <a:off x="4038600" y="3962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87" name="Google Shape;587;p28"/>
          <p:cNvSpPr/>
          <p:nvPr/>
        </p:nvSpPr>
        <p:spPr>
          <a:xfrm>
            <a:off x="21336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588" name="Google Shape;588;p28"/>
          <p:cNvCxnSpPr/>
          <p:nvPr/>
        </p:nvCxnSpPr>
        <p:spPr>
          <a:xfrm flipH="1">
            <a:off x="1981200" y="39624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89" name="Google Shape;589;p28"/>
          <p:cNvCxnSpPr/>
          <p:nvPr/>
        </p:nvCxnSpPr>
        <p:spPr>
          <a:xfrm>
            <a:off x="2514600" y="39624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590" name="Google Shape;590;p28"/>
          <p:cNvSpPr/>
          <p:nvPr/>
        </p:nvSpPr>
        <p:spPr>
          <a:xfrm>
            <a:off x="6172200" y="3505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5</a:t>
            </a:r>
            <a:endParaRPr/>
          </a:p>
        </p:txBody>
      </p:sp>
      <p:cxnSp>
        <p:nvCxnSpPr>
          <p:cNvPr id="591" name="Google Shape;591;p28"/>
          <p:cNvCxnSpPr/>
          <p:nvPr/>
        </p:nvCxnSpPr>
        <p:spPr>
          <a:xfrm flipH="1">
            <a:off x="5638800" y="3886200"/>
            <a:ext cx="6096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592" name="Google Shape;592;p28"/>
          <p:cNvCxnSpPr/>
          <p:nvPr/>
        </p:nvCxnSpPr>
        <p:spPr>
          <a:xfrm>
            <a:off x="6629400" y="3886200"/>
            <a:ext cx="685800" cy="457200"/>
          </a:xfrm>
          <a:prstGeom prst="straightConnector1">
            <a:avLst/>
          </a:prstGeom>
          <a:noFill/>
          <a:ln w="9525" cap="flat" cmpd="sng">
            <a:solidFill>
              <a:schemeClr val="dk1"/>
            </a:solidFill>
            <a:prstDash val="solid"/>
            <a:miter lim="800000"/>
            <a:headEnd type="none" w="med" len="med"/>
            <a:tailEnd type="none" w="med" len="med"/>
          </a:ln>
        </p:spPr>
      </p:cxnSp>
      <p:sp>
        <p:nvSpPr>
          <p:cNvPr id="593" name="Google Shape;593;p28"/>
          <p:cNvSpPr/>
          <p:nvPr/>
        </p:nvSpPr>
        <p:spPr>
          <a:xfrm>
            <a:off x="15240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7</a:t>
            </a:r>
            <a:endParaRPr/>
          </a:p>
        </p:txBody>
      </p:sp>
      <p:cxnSp>
        <p:nvCxnSpPr>
          <p:cNvPr id="594" name="Google Shape;594;p28"/>
          <p:cNvCxnSpPr/>
          <p:nvPr/>
        </p:nvCxnSpPr>
        <p:spPr>
          <a:xfrm flipH="1">
            <a:off x="1371600" y="3200400"/>
            <a:ext cx="3048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595" name="Google Shape;595;p28"/>
          <p:cNvCxnSpPr/>
          <p:nvPr/>
        </p:nvCxnSpPr>
        <p:spPr>
          <a:xfrm>
            <a:off x="1905000" y="3200400"/>
            <a:ext cx="381000" cy="381000"/>
          </a:xfrm>
          <a:prstGeom prst="straightConnector1">
            <a:avLst/>
          </a:prstGeom>
          <a:noFill/>
          <a:ln w="9525" cap="flat" cmpd="sng">
            <a:solidFill>
              <a:schemeClr val="dk1"/>
            </a:solidFill>
            <a:prstDash val="solid"/>
            <a:miter lim="800000"/>
            <a:headEnd type="none" w="med" len="med"/>
            <a:tailEnd type="none" w="med" len="med"/>
          </a:ln>
        </p:spPr>
      </p:cxnSp>
      <p:sp>
        <p:nvSpPr>
          <p:cNvPr id="596" name="Google Shape;596;p28"/>
          <p:cNvSpPr/>
          <p:nvPr/>
        </p:nvSpPr>
        <p:spPr>
          <a:xfrm>
            <a:off x="4876800" y="2743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9</a:t>
            </a:r>
            <a:endParaRPr/>
          </a:p>
        </p:txBody>
      </p:sp>
      <p:cxnSp>
        <p:nvCxnSpPr>
          <p:cNvPr id="597" name="Google Shape;597;p28"/>
          <p:cNvCxnSpPr/>
          <p:nvPr/>
        </p:nvCxnSpPr>
        <p:spPr>
          <a:xfrm flipH="1">
            <a:off x="4038600" y="3124200"/>
            <a:ext cx="9144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598" name="Google Shape;598;p28"/>
          <p:cNvCxnSpPr/>
          <p:nvPr/>
        </p:nvCxnSpPr>
        <p:spPr>
          <a:xfrm>
            <a:off x="5334000" y="3124200"/>
            <a:ext cx="914400" cy="457200"/>
          </a:xfrm>
          <a:prstGeom prst="straightConnector1">
            <a:avLst/>
          </a:prstGeom>
          <a:noFill/>
          <a:ln w="9525" cap="flat" cmpd="sng">
            <a:solidFill>
              <a:schemeClr val="dk1"/>
            </a:solidFill>
            <a:prstDash val="solid"/>
            <a:miter lim="800000"/>
            <a:headEnd type="none" w="med" len="med"/>
            <a:tailEnd type="none" w="med" len="med"/>
          </a:ln>
        </p:spPr>
      </p:cxnSp>
      <p:sp>
        <p:nvSpPr>
          <p:cNvPr id="599" name="Google Shape;599;p28"/>
          <p:cNvSpPr/>
          <p:nvPr/>
        </p:nvSpPr>
        <p:spPr>
          <a:xfrm>
            <a:off x="3352800" y="20574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16</a:t>
            </a:r>
            <a:endParaRPr/>
          </a:p>
        </p:txBody>
      </p:sp>
      <p:cxnSp>
        <p:nvCxnSpPr>
          <p:cNvPr id="600" name="Google Shape;600;p28"/>
          <p:cNvCxnSpPr/>
          <p:nvPr/>
        </p:nvCxnSpPr>
        <p:spPr>
          <a:xfrm flipH="1">
            <a:off x="1981200" y="2438400"/>
            <a:ext cx="13716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601" name="Google Shape;601;p28"/>
          <p:cNvCxnSpPr/>
          <p:nvPr/>
        </p:nvCxnSpPr>
        <p:spPr>
          <a:xfrm>
            <a:off x="3886200" y="2438400"/>
            <a:ext cx="1066800" cy="457200"/>
          </a:xfrm>
          <a:prstGeom prst="straightConnector1">
            <a:avLst/>
          </a:prstGeom>
          <a:noFill/>
          <a:ln w="9525" cap="flat" cmpd="sng">
            <a:solidFill>
              <a:schemeClr val="dk1"/>
            </a:solidFill>
            <a:prstDash val="solid"/>
            <a:miter lim="800000"/>
            <a:headEnd type="none" w="med" len="med"/>
            <a:tailEnd type="none" w="med" len="med"/>
          </a:ln>
        </p:spPr>
      </p:cxnSp>
      <p:sp>
        <p:nvSpPr>
          <p:cNvPr id="602" name="Google Shape;602;p28"/>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29"/>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609" name="Google Shape;609;p29"/>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Now we assign codes to the tree by placing a 0 on every left branch and a 1 on every right branch</a:t>
            </a:r>
            <a:endParaRPr/>
          </a:p>
          <a:p>
            <a:pPr marL="342900" lvl="0" indent="-236220" algn="l" rtl="0">
              <a:lnSpc>
                <a:spcPct val="9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lvl="0" indent="-236220" algn="l" rtl="0">
              <a:lnSpc>
                <a:spcPct val="9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A traversal of the tree from root to leaf give the Huffman code for that particular leaf character</a:t>
            </a:r>
            <a:endParaRPr/>
          </a:p>
          <a:p>
            <a:pPr marL="342900" lvl="0" indent="-236220" algn="l" rtl="0">
              <a:lnSpc>
                <a:spcPct val="9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lvl="0" indent="-236220" algn="l" rtl="0">
              <a:lnSpc>
                <a:spcPct val="9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Note that no code is the prefix of another code</a:t>
            </a:r>
            <a:endParaRPr/>
          </a:p>
        </p:txBody>
      </p:sp>
      <p:sp>
        <p:nvSpPr>
          <p:cNvPr id="610" name="Google Shape;610;p29"/>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a:t>
            </a:fld>
            <a:endParaRPr/>
          </a:p>
        </p:txBody>
      </p:sp>
      <p:sp>
        <p:nvSpPr>
          <p:cNvPr id="102" name="Google Shape;102;p3"/>
          <p:cNvSpPr txBox="1"/>
          <p:nvPr/>
        </p:nvSpPr>
        <p:spPr>
          <a:xfrm>
            <a:off x="685800" y="6248400"/>
            <a:ext cx="19050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03" name="Google Shape;103;p3"/>
          <p:cNvSpPr txBox="1"/>
          <p:nvPr/>
        </p:nvSpPr>
        <p:spPr>
          <a:xfrm>
            <a:off x="3124200" y="6248400"/>
            <a:ext cx="28956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04" name="Google Shape;104;p3"/>
          <p:cNvSpPr txBox="1">
            <a:spLocks noGrp="1"/>
          </p:cNvSpPr>
          <p:nvPr>
            <p:ph type="title"/>
          </p:nvPr>
        </p:nvSpPr>
        <p:spPr>
          <a:xfrm>
            <a:off x="1219200" y="304800"/>
            <a:ext cx="7793037" cy="762000"/>
          </a:xfrm>
          <a:prstGeom prst="rect">
            <a:avLst/>
          </a:prstGeom>
          <a:noFill/>
          <a:ln>
            <a:noFill/>
          </a:ln>
        </p:spPr>
        <p:txBody>
          <a:bodyPr spcFirstLastPara="1" wrap="square" lIns="90475" tIns="44450" rIns="90475" bIns="44450" anchor="ctr"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Optimization problems</a:t>
            </a:r>
            <a:endParaRPr/>
          </a:p>
        </p:txBody>
      </p:sp>
      <p:sp>
        <p:nvSpPr>
          <p:cNvPr id="105" name="Google Shape;105;p3"/>
          <p:cNvSpPr txBox="1">
            <a:spLocks noGrp="1"/>
          </p:cNvSpPr>
          <p:nvPr>
            <p:ph type="body" idx="1"/>
          </p:nvPr>
        </p:nvSpPr>
        <p:spPr>
          <a:xfrm>
            <a:off x="685800" y="1524000"/>
            <a:ext cx="7772400" cy="4953000"/>
          </a:xfrm>
          <a:prstGeom prst="rect">
            <a:avLst/>
          </a:prstGeom>
          <a:noFill/>
          <a:ln>
            <a:noFill/>
          </a:ln>
        </p:spPr>
        <p:txBody>
          <a:bodyPr spcFirstLastPara="1" wrap="square" lIns="90475" tIns="44450" rIns="90475" bIns="44450" anchor="t" anchorCtr="0">
            <a:noAutofit/>
          </a:bodyPr>
          <a:lstStyle/>
          <a:p>
            <a:pPr marL="342900" lvl="0" indent="-342900" algn="l" rtl="0">
              <a:lnSpc>
                <a:spcPct val="10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An </a:t>
            </a:r>
            <a:r>
              <a:rPr lang="en-US" sz="2800" b="0" i="0" u="none">
                <a:solidFill>
                  <a:schemeClr val="dk2"/>
                </a:solidFill>
                <a:latin typeface="Times New Roman"/>
                <a:ea typeface="Times New Roman"/>
                <a:cs typeface="Times New Roman"/>
                <a:sym typeface="Times New Roman"/>
              </a:rPr>
              <a:t>optimization problem</a:t>
            </a:r>
            <a:r>
              <a:rPr lang="en-US" sz="2800" b="0" i="0" u="none">
                <a:solidFill>
                  <a:schemeClr val="dk1"/>
                </a:solidFill>
                <a:latin typeface="Times New Roman"/>
                <a:ea typeface="Times New Roman"/>
                <a:cs typeface="Times New Roman"/>
                <a:sym typeface="Times New Roman"/>
              </a:rPr>
              <a:t> is one in which you want to find, not just </a:t>
            </a:r>
            <a:r>
              <a:rPr lang="en-US" sz="2800" b="0" i="1" u="none">
                <a:solidFill>
                  <a:schemeClr val="dk1"/>
                </a:solidFill>
                <a:latin typeface="Times New Roman"/>
                <a:ea typeface="Times New Roman"/>
                <a:cs typeface="Times New Roman"/>
                <a:sym typeface="Times New Roman"/>
              </a:rPr>
              <a:t>a</a:t>
            </a:r>
            <a:r>
              <a:rPr lang="en-US" sz="2800" b="0" i="0" u="none">
                <a:solidFill>
                  <a:schemeClr val="dk1"/>
                </a:solidFill>
                <a:latin typeface="Times New Roman"/>
                <a:ea typeface="Times New Roman"/>
                <a:cs typeface="Times New Roman"/>
                <a:sym typeface="Times New Roman"/>
              </a:rPr>
              <a:t> solution, but the </a:t>
            </a:r>
            <a:r>
              <a:rPr lang="en-US" sz="2800" b="0" i="1" u="none">
                <a:solidFill>
                  <a:schemeClr val="dk1"/>
                </a:solidFill>
                <a:latin typeface="Times New Roman"/>
                <a:ea typeface="Times New Roman"/>
                <a:cs typeface="Times New Roman"/>
                <a:sym typeface="Times New Roman"/>
              </a:rPr>
              <a:t>best</a:t>
            </a:r>
            <a:r>
              <a:rPr lang="en-US" sz="2800" b="0" i="0" u="none">
                <a:solidFill>
                  <a:schemeClr val="dk1"/>
                </a:solidFill>
                <a:latin typeface="Times New Roman"/>
                <a:ea typeface="Times New Roman"/>
                <a:cs typeface="Times New Roman"/>
                <a:sym typeface="Times New Roman"/>
              </a:rPr>
              <a:t> solution</a:t>
            </a:r>
            <a:endParaRPr/>
          </a:p>
          <a:p>
            <a:pPr marL="34290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A “greedy algorithm” sometimes works well for optimization problems</a:t>
            </a:r>
            <a:endParaRPr/>
          </a:p>
          <a:p>
            <a:pPr marL="34290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A </a:t>
            </a:r>
            <a:r>
              <a:rPr lang="en-US" sz="2800" b="0" i="0" u="none">
                <a:solidFill>
                  <a:schemeClr val="dk2"/>
                </a:solidFill>
                <a:latin typeface="Times New Roman"/>
                <a:ea typeface="Times New Roman"/>
                <a:cs typeface="Times New Roman"/>
                <a:sym typeface="Times New Roman"/>
              </a:rPr>
              <a:t>greedy algorithm</a:t>
            </a:r>
            <a:r>
              <a:rPr lang="en-US" sz="2800" b="0" i="0" u="none">
                <a:solidFill>
                  <a:schemeClr val="dk1"/>
                </a:solidFill>
                <a:latin typeface="Times New Roman"/>
                <a:ea typeface="Times New Roman"/>
                <a:cs typeface="Times New Roman"/>
                <a:sym typeface="Times New Roman"/>
              </a:rPr>
              <a:t> works in phases. At each phase:</a:t>
            </a:r>
            <a:endParaRPr/>
          </a:p>
          <a:p>
            <a:pPr marL="742950" lvl="1" indent="-285750" algn="l" rtl="0">
              <a:lnSpc>
                <a:spcPct val="10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You take the best you can get right now, without regard for future consequences</a:t>
            </a:r>
            <a:endParaRPr/>
          </a:p>
          <a:p>
            <a:pPr marL="742950" lvl="1" indent="-285750" algn="l" rtl="0">
              <a:lnSpc>
                <a:spcPct val="10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You hope that by choosing a </a:t>
            </a:r>
            <a:r>
              <a:rPr lang="en-US" sz="2400" b="0" i="1" u="none">
                <a:solidFill>
                  <a:schemeClr val="dk1"/>
                </a:solidFill>
                <a:latin typeface="Times New Roman"/>
                <a:ea typeface="Times New Roman"/>
                <a:cs typeface="Times New Roman"/>
                <a:sym typeface="Times New Roman"/>
              </a:rPr>
              <a:t>local</a:t>
            </a:r>
            <a:r>
              <a:rPr lang="en-US" sz="2400" b="0" i="0" u="none">
                <a:solidFill>
                  <a:schemeClr val="dk1"/>
                </a:solidFill>
                <a:latin typeface="Times New Roman"/>
                <a:ea typeface="Times New Roman"/>
                <a:cs typeface="Times New Roman"/>
                <a:sym typeface="Times New Roman"/>
              </a:rPr>
              <a:t> optimum at each step, you will end up at a </a:t>
            </a:r>
            <a:r>
              <a:rPr lang="en-US" sz="2400" b="0" i="1" u="none">
                <a:solidFill>
                  <a:schemeClr val="dk1"/>
                </a:solidFill>
                <a:latin typeface="Times New Roman"/>
                <a:ea typeface="Times New Roman"/>
                <a:cs typeface="Times New Roman"/>
                <a:sym typeface="Times New Roman"/>
              </a:rPr>
              <a:t>global</a:t>
            </a:r>
            <a:r>
              <a:rPr lang="en-US" sz="2400" b="0" i="0" u="none">
                <a:solidFill>
                  <a:schemeClr val="dk1"/>
                </a:solidFill>
                <a:latin typeface="Times New Roman"/>
                <a:ea typeface="Times New Roman"/>
                <a:cs typeface="Times New Roman"/>
                <a:sym typeface="Times New Roman"/>
              </a:rPr>
              <a:t> optimum</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30"/>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617" name="Google Shape;617;p30"/>
          <p:cNvSpPr/>
          <p:nvPr/>
        </p:nvSpPr>
        <p:spPr>
          <a:xfrm>
            <a:off x="152400" y="2895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e,3</a:t>
            </a:r>
            <a:endParaRPr/>
          </a:p>
        </p:txBody>
      </p:sp>
      <p:sp>
        <p:nvSpPr>
          <p:cNvPr id="618" name="Google Shape;618;p30"/>
          <p:cNvSpPr/>
          <p:nvPr/>
        </p:nvSpPr>
        <p:spPr>
          <a:xfrm>
            <a:off x="914400" y="3657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d,2</a:t>
            </a:r>
            <a:endParaRPr/>
          </a:p>
        </p:txBody>
      </p:sp>
      <p:sp>
        <p:nvSpPr>
          <p:cNvPr id="619" name="Google Shape;619;p30"/>
          <p:cNvSpPr/>
          <p:nvPr/>
        </p:nvSpPr>
        <p:spPr>
          <a:xfrm>
            <a:off x="1676400" y="3657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u,2</a:t>
            </a:r>
            <a:endParaRPr/>
          </a:p>
        </p:txBody>
      </p:sp>
      <p:sp>
        <p:nvSpPr>
          <p:cNvPr id="620" name="Google Shape;620;p30"/>
          <p:cNvSpPr/>
          <p:nvPr/>
        </p:nvSpPr>
        <p:spPr>
          <a:xfrm>
            <a:off x="2438400" y="3657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l,2</a:t>
            </a:r>
            <a:endParaRPr/>
          </a:p>
        </p:txBody>
      </p:sp>
      <p:sp>
        <p:nvSpPr>
          <p:cNvPr id="621" name="Google Shape;621;p30"/>
          <p:cNvSpPr/>
          <p:nvPr/>
        </p:nvSpPr>
        <p:spPr>
          <a:xfrm>
            <a:off x="3124200" y="3657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sp,2</a:t>
            </a:r>
            <a:endParaRPr/>
          </a:p>
        </p:txBody>
      </p:sp>
      <p:sp>
        <p:nvSpPr>
          <p:cNvPr id="622" name="Google Shape;622;p30"/>
          <p:cNvSpPr/>
          <p:nvPr/>
        </p:nvSpPr>
        <p:spPr>
          <a:xfrm>
            <a:off x="5791200" y="4419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k,1</a:t>
            </a:r>
            <a:endParaRPr/>
          </a:p>
        </p:txBody>
      </p:sp>
      <p:grpSp>
        <p:nvGrpSpPr>
          <p:cNvPr id="623" name="Google Shape;623;p30"/>
          <p:cNvGrpSpPr/>
          <p:nvPr/>
        </p:nvGrpSpPr>
        <p:grpSpPr>
          <a:xfrm>
            <a:off x="4114800" y="3657600"/>
            <a:ext cx="1219200" cy="1295400"/>
            <a:chOff x="4272" y="1248"/>
            <a:chExt cx="768" cy="816"/>
          </a:xfrm>
        </p:grpSpPr>
        <p:sp>
          <p:nvSpPr>
            <p:cNvPr id="624" name="Google Shape;624;p30"/>
            <p:cNvSpPr/>
            <p:nvPr/>
          </p:nvSpPr>
          <p:spPr>
            <a:xfrm>
              <a:off x="4272"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i,1</a:t>
              </a:r>
              <a:endParaRPr/>
            </a:p>
          </p:txBody>
        </p:sp>
        <p:sp>
          <p:nvSpPr>
            <p:cNvPr id="625" name="Google Shape;625;p30"/>
            <p:cNvSpPr/>
            <p:nvPr/>
          </p:nvSpPr>
          <p:spPr>
            <a:xfrm>
              <a:off x="4704"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s,1</a:t>
              </a:r>
              <a:endParaRPr/>
            </a:p>
          </p:txBody>
        </p:sp>
        <p:sp>
          <p:nvSpPr>
            <p:cNvPr id="626" name="Google Shape;626;p30"/>
            <p:cNvSpPr/>
            <p:nvPr/>
          </p:nvSpPr>
          <p:spPr>
            <a:xfrm>
              <a:off x="4464"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627" name="Google Shape;627;p30"/>
            <p:cNvCxnSpPr/>
            <p:nvPr/>
          </p:nvCxnSpPr>
          <p:spPr>
            <a:xfrm flipH="1">
              <a:off x="4464"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628" name="Google Shape;628;p30"/>
            <p:cNvCxnSpPr/>
            <p:nvPr/>
          </p:nvCxnSpPr>
          <p:spPr>
            <a:xfrm>
              <a:off x="4704" y="1536"/>
              <a:ext cx="144" cy="192"/>
            </a:xfrm>
            <a:prstGeom prst="straightConnector1">
              <a:avLst/>
            </a:prstGeom>
            <a:noFill/>
            <a:ln w="9525" cap="flat" cmpd="sng">
              <a:solidFill>
                <a:schemeClr val="dk1"/>
              </a:solidFill>
              <a:prstDash val="solid"/>
              <a:miter lim="800000"/>
              <a:headEnd type="none" w="med" len="med"/>
              <a:tailEnd type="none" w="med" len="med"/>
            </a:ln>
          </p:spPr>
        </p:cxnSp>
      </p:grpSp>
      <p:grpSp>
        <p:nvGrpSpPr>
          <p:cNvPr id="629" name="Google Shape;629;p30"/>
          <p:cNvGrpSpPr/>
          <p:nvPr/>
        </p:nvGrpSpPr>
        <p:grpSpPr>
          <a:xfrm>
            <a:off x="6477000" y="4419600"/>
            <a:ext cx="1219200" cy="1295400"/>
            <a:chOff x="3408" y="1248"/>
            <a:chExt cx="768" cy="816"/>
          </a:xfrm>
        </p:grpSpPr>
        <p:sp>
          <p:nvSpPr>
            <p:cNvPr id="630" name="Google Shape;630;p30"/>
            <p:cNvSpPr/>
            <p:nvPr/>
          </p:nvSpPr>
          <p:spPr>
            <a:xfrm>
              <a:off x="3408"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b,1</a:t>
              </a:r>
              <a:endParaRPr/>
            </a:p>
          </p:txBody>
        </p:sp>
        <p:sp>
          <p:nvSpPr>
            <p:cNvPr id="631" name="Google Shape;631;p30"/>
            <p:cNvSpPr/>
            <p:nvPr/>
          </p:nvSpPr>
          <p:spPr>
            <a:xfrm>
              <a:off x="3840" y="172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v,1</a:t>
              </a:r>
              <a:endParaRPr/>
            </a:p>
          </p:txBody>
        </p:sp>
        <p:sp>
          <p:nvSpPr>
            <p:cNvPr id="632" name="Google Shape;632;p30"/>
            <p:cNvSpPr/>
            <p:nvPr/>
          </p:nvSpPr>
          <p:spPr>
            <a:xfrm>
              <a:off x="3600" y="1248"/>
              <a:ext cx="336" cy="336"/>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2</a:t>
              </a:r>
              <a:endParaRPr/>
            </a:p>
          </p:txBody>
        </p:sp>
        <p:cxnSp>
          <p:nvCxnSpPr>
            <p:cNvPr id="633" name="Google Shape;633;p30"/>
            <p:cNvCxnSpPr/>
            <p:nvPr/>
          </p:nvCxnSpPr>
          <p:spPr>
            <a:xfrm flipH="1">
              <a:off x="3600" y="1536"/>
              <a:ext cx="96" cy="240"/>
            </a:xfrm>
            <a:prstGeom prst="straightConnector1">
              <a:avLst/>
            </a:prstGeom>
            <a:noFill/>
            <a:ln w="9525" cap="flat" cmpd="sng">
              <a:solidFill>
                <a:schemeClr val="dk1"/>
              </a:solidFill>
              <a:prstDash val="solid"/>
              <a:miter lim="800000"/>
              <a:headEnd type="none" w="med" len="med"/>
              <a:tailEnd type="none" w="med" len="med"/>
            </a:ln>
          </p:spPr>
        </p:cxnSp>
        <p:cxnSp>
          <p:nvCxnSpPr>
            <p:cNvPr id="634" name="Google Shape;634;p30"/>
            <p:cNvCxnSpPr/>
            <p:nvPr/>
          </p:nvCxnSpPr>
          <p:spPr>
            <a:xfrm>
              <a:off x="3840" y="1536"/>
              <a:ext cx="144" cy="192"/>
            </a:xfrm>
            <a:prstGeom prst="straightConnector1">
              <a:avLst/>
            </a:prstGeom>
            <a:noFill/>
            <a:ln w="9525" cap="flat" cmpd="sng">
              <a:solidFill>
                <a:schemeClr val="dk1"/>
              </a:solidFill>
              <a:prstDash val="solid"/>
              <a:miter lim="800000"/>
              <a:headEnd type="none" w="med" len="med"/>
              <a:tailEnd type="none" w="med" len="med"/>
            </a:ln>
          </p:spPr>
        </p:cxnSp>
      </p:grpSp>
      <p:sp>
        <p:nvSpPr>
          <p:cNvPr id="635" name="Google Shape;635;p30"/>
          <p:cNvSpPr/>
          <p:nvPr/>
        </p:nvSpPr>
        <p:spPr>
          <a:xfrm>
            <a:off x="6248400" y="3657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3</a:t>
            </a:r>
            <a:endParaRPr/>
          </a:p>
        </p:txBody>
      </p:sp>
      <p:cxnSp>
        <p:nvCxnSpPr>
          <p:cNvPr id="636" name="Google Shape;636;p30"/>
          <p:cNvCxnSpPr/>
          <p:nvPr/>
        </p:nvCxnSpPr>
        <p:spPr>
          <a:xfrm flipH="1">
            <a:off x="6096000" y="41148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637" name="Google Shape;637;p30"/>
          <p:cNvCxnSpPr/>
          <p:nvPr/>
        </p:nvCxnSpPr>
        <p:spPr>
          <a:xfrm>
            <a:off x="6629400" y="41148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638" name="Google Shape;638;p30"/>
          <p:cNvSpPr/>
          <p:nvPr/>
        </p:nvSpPr>
        <p:spPr>
          <a:xfrm>
            <a:off x="2819400" y="2895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639" name="Google Shape;639;p30"/>
          <p:cNvCxnSpPr/>
          <p:nvPr/>
        </p:nvCxnSpPr>
        <p:spPr>
          <a:xfrm flipH="1">
            <a:off x="2667000" y="33528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640" name="Google Shape;640;p30"/>
          <p:cNvCxnSpPr/>
          <p:nvPr/>
        </p:nvCxnSpPr>
        <p:spPr>
          <a:xfrm>
            <a:off x="3200400" y="33528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641" name="Google Shape;641;p30"/>
          <p:cNvSpPr/>
          <p:nvPr/>
        </p:nvSpPr>
        <p:spPr>
          <a:xfrm>
            <a:off x="1295400" y="2895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4</a:t>
            </a:r>
            <a:endParaRPr/>
          </a:p>
        </p:txBody>
      </p:sp>
      <p:cxnSp>
        <p:nvCxnSpPr>
          <p:cNvPr id="642" name="Google Shape;642;p30"/>
          <p:cNvCxnSpPr/>
          <p:nvPr/>
        </p:nvCxnSpPr>
        <p:spPr>
          <a:xfrm flipH="1">
            <a:off x="1143000" y="3352800"/>
            <a:ext cx="2286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643" name="Google Shape;643;p30"/>
          <p:cNvCxnSpPr/>
          <p:nvPr/>
        </p:nvCxnSpPr>
        <p:spPr>
          <a:xfrm>
            <a:off x="1676400" y="3352800"/>
            <a:ext cx="228600" cy="381000"/>
          </a:xfrm>
          <a:prstGeom prst="straightConnector1">
            <a:avLst/>
          </a:prstGeom>
          <a:noFill/>
          <a:ln w="9525" cap="flat" cmpd="sng">
            <a:solidFill>
              <a:schemeClr val="dk1"/>
            </a:solidFill>
            <a:prstDash val="solid"/>
            <a:miter lim="800000"/>
            <a:headEnd type="none" w="med" len="med"/>
            <a:tailEnd type="none" w="med" len="med"/>
          </a:ln>
        </p:spPr>
      </p:cxnSp>
      <p:sp>
        <p:nvSpPr>
          <p:cNvPr id="644" name="Google Shape;644;p30"/>
          <p:cNvSpPr/>
          <p:nvPr/>
        </p:nvSpPr>
        <p:spPr>
          <a:xfrm>
            <a:off x="5334000" y="2895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5</a:t>
            </a:r>
            <a:endParaRPr/>
          </a:p>
        </p:txBody>
      </p:sp>
      <p:cxnSp>
        <p:nvCxnSpPr>
          <p:cNvPr id="645" name="Google Shape;645;p30"/>
          <p:cNvCxnSpPr/>
          <p:nvPr/>
        </p:nvCxnSpPr>
        <p:spPr>
          <a:xfrm flipH="1">
            <a:off x="4800600" y="3276600"/>
            <a:ext cx="6096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646" name="Google Shape;646;p30"/>
          <p:cNvCxnSpPr/>
          <p:nvPr/>
        </p:nvCxnSpPr>
        <p:spPr>
          <a:xfrm>
            <a:off x="5791200" y="3276600"/>
            <a:ext cx="685800" cy="457200"/>
          </a:xfrm>
          <a:prstGeom prst="straightConnector1">
            <a:avLst/>
          </a:prstGeom>
          <a:noFill/>
          <a:ln w="9525" cap="flat" cmpd="sng">
            <a:solidFill>
              <a:schemeClr val="dk1"/>
            </a:solidFill>
            <a:prstDash val="solid"/>
            <a:miter lim="800000"/>
            <a:headEnd type="none" w="med" len="med"/>
            <a:tailEnd type="none" w="med" len="med"/>
          </a:ln>
        </p:spPr>
      </p:cxnSp>
      <p:sp>
        <p:nvSpPr>
          <p:cNvPr id="647" name="Google Shape;647;p30"/>
          <p:cNvSpPr/>
          <p:nvPr/>
        </p:nvSpPr>
        <p:spPr>
          <a:xfrm>
            <a:off x="685800" y="2133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7</a:t>
            </a:r>
            <a:endParaRPr/>
          </a:p>
        </p:txBody>
      </p:sp>
      <p:cxnSp>
        <p:nvCxnSpPr>
          <p:cNvPr id="648" name="Google Shape;648;p30"/>
          <p:cNvCxnSpPr/>
          <p:nvPr/>
        </p:nvCxnSpPr>
        <p:spPr>
          <a:xfrm flipH="1">
            <a:off x="533400" y="2590800"/>
            <a:ext cx="304800" cy="381000"/>
          </a:xfrm>
          <a:prstGeom prst="straightConnector1">
            <a:avLst/>
          </a:prstGeom>
          <a:noFill/>
          <a:ln w="9525" cap="flat" cmpd="sng">
            <a:solidFill>
              <a:schemeClr val="dk1"/>
            </a:solidFill>
            <a:prstDash val="solid"/>
            <a:miter lim="800000"/>
            <a:headEnd type="none" w="med" len="med"/>
            <a:tailEnd type="none" w="med" len="med"/>
          </a:ln>
        </p:spPr>
      </p:cxnSp>
      <p:cxnSp>
        <p:nvCxnSpPr>
          <p:cNvPr id="649" name="Google Shape;649;p30"/>
          <p:cNvCxnSpPr/>
          <p:nvPr/>
        </p:nvCxnSpPr>
        <p:spPr>
          <a:xfrm>
            <a:off x="1066800" y="2590800"/>
            <a:ext cx="381000" cy="381000"/>
          </a:xfrm>
          <a:prstGeom prst="straightConnector1">
            <a:avLst/>
          </a:prstGeom>
          <a:noFill/>
          <a:ln w="9525" cap="flat" cmpd="sng">
            <a:solidFill>
              <a:schemeClr val="dk1"/>
            </a:solidFill>
            <a:prstDash val="solid"/>
            <a:miter lim="800000"/>
            <a:headEnd type="none" w="med" len="med"/>
            <a:tailEnd type="none" w="med" len="med"/>
          </a:ln>
        </p:spPr>
      </p:cxnSp>
      <p:sp>
        <p:nvSpPr>
          <p:cNvPr id="650" name="Google Shape;650;p30"/>
          <p:cNvSpPr/>
          <p:nvPr/>
        </p:nvSpPr>
        <p:spPr>
          <a:xfrm>
            <a:off x="4038600" y="2133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9</a:t>
            </a:r>
            <a:endParaRPr/>
          </a:p>
        </p:txBody>
      </p:sp>
      <p:cxnSp>
        <p:nvCxnSpPr>
          <p:cNvPr id="651" name="Google Shape;651;p30"/>
          <p:cNvCxnSpPr/>
          <p:nvPr/>
        </p:nvCxnSpPr>
        <p:spPr>
          <a:xfrm flipH="1">
            <a:off x="3200400" y="2514600"/>
            <a:ext cx="9144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652" name="Google Shape;652;p30"/>
          <p:cNvCxnSpPr/>
          <p:nvPr/>
        </p:nvCxnSpPr>
        <p:spPr>
          <a:xfrm>
            <a:off x="4495800" y="2514600"/>
            <a:ext cx="914400" cy="457200"/>
          </a:xfrm>
          <a:prstGeom prst="straightConnector1">
            <a:avLst/>
          </a:prstGeom>
          <a:noFill/>
          <a:ln w="9525" cap="flat" cmpd="sng">
            <a:solidFill>
              <a:schemeClr val="dk1"/>
            </a:solidFill>
            <a:prstDash val="solid"/>
            <a:miter lim="800000"/>
            <a:headEnd type="none" w="med" len="med"/>
            <a:tailEnd type="none" w="med" len="med"/>
          </a:ln>
        </p:spPr>
      </p:cxnSp>
      <p:sp>
        <p:nvSpPr>
          <p:cNvPr id="653" name="Google Shape;653;p30"/>
          <p:cNvSpPr/>
          <p:nvPr/>
        </p:nvSpPr>
        <p:spPr>
          <a:xfrm>
            <a:off x="2514600" y="14478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16</a:t>
            </a:r>
            <a:endParaRPr/>
          </a:p>
        </p:txBody>
      </p:sp>
      <p:cxnSp>
        <p:nvCxnSpPr>
          <p:cNvPr id="654" name="Google Shape;654;p30"/>
          <p:cNvCxnSpPr/>
          <p:nvPr/>
        </p:nvCxnSpPr>
        <p:spPr>
          <a:xfrm flipH="1">
            <a:off x="1143000" y="1828800"/>
            <a:ext cx="1371600" cy="457200"/>
          </a:xfrm>
          <a:prstGeom prst="straightConnector1">
            <a:avLst/>
          </a:prstGeom>
          <a:noFill/>
          <a:ln w="9525" cap="flat" cmpd="sng">
            <a:solidFill>
              <a:schemeClr val="dk1"/>
            </a:solidFill>
            <a:prstDash val="solid"/>
            <a:miter lim="800000"/>
            <a:headEnd type="none" w="med" len="med"/>
            <a:tailEnd type="none" w="med" len="med"/>
          </a:ln>
        </p:spPr>
      </p:cxnSp>
      <p:cxnSp>
        <p:nvCxnSpPr>
          <p:cNvPr id="655" name="Google Shape;655;p30"/>
          <p:cNvCxnSpPr/>
          <p:nvPr/>
        </p:nvCxnSpPr>
        <p:spPr>
          <a:xfrm>
            <a:off x="3048000" y="1828800"/>
            <a:ext cx="1066800" cy="457200"/>
          </a:xfrm>
          <a:prstGeom prst="straightConnector1">
            <a:avLst/>
          </a:prstGeom>
          <a:noFill/>
          <a:ln w="9525" cap="flat" cmpd="sng">
            <a:solidFill>
              <a:schemeClr val="dk1"/>
            </a:solidFill>
            <a:prstDash val="solid"/>
            <a:miter lim="800000"/>
            <a:headEnd type="none" w="med" len="med"/>
            <a:tailEnd type="none" w="med" len="med"/>
          </a:ln>
        </p:spPr>
      </p:cxnSp>
      <p:sp>
        <p:nvSpPr>
          <p:cNvPr id="656" name="Google Shape;656;p30"/>
          <p:cNvSpPr/>
          <p:nvPr/>
        </p:nvSpPr>
        <p:spPr>
          <a:xfrm>
            <a:off x="457200" y="25146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57" name="Google Shape;657;p30"/>
          <p:cNvSpPr/>
          <p:nvPr/>
        </p:nvSpPr>
        <p:spPr>
          <a:xfrm>
            <a:off x="3429000" y="16764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58" name="Google Shape;658;p30"/>
          <p:cNvSpPr/>
          <p:nvPr/>
        </p:nvSpPr>
        <p:spPr>
          <a:xfrm>
            <a:off x="1828800" y="16764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59" name="Google Shape;659;p30"/>
          <p:cNvSpPr/>
          <p:nvPr/>
        </p:nvSpPr>
        <p:spPr>
          <a:xfrm>
            <a:off x="990600" y="32766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60" name="Google Shape;660;p30"/>
          <p:cNvSpPr/>
          <p:nvPr/>
        </p:nvSpPr>
        <p:spPr>
          <a:xfrm>
            <a:off x="2590800" y="32766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61" name="Google Shape;661;p30"/>
          <p:cNvSpPr/>
          <p:nvPr/>
        </p:nvSpPr>
        <p:spPr>
          <a:xfrm>
            <a:off x="3505200" y="24384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62" name="Google Shape;662;p30"/>
          <p:cNvSpPr/>
          <p:nvPr/>
        </p:nvSpPr>
        <p:spPr>
          <a:xfrm>
            <a:off x="4953000" y="32766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63" name="Google Shape;663;p30"/>
          <p:cNvSpPr/>
          <p:nvPr/>
        </p:nvSpPr>
        <p:spPr>
          <a:xfrm>
            <a:off x="4267200" y="41148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64" name="Google Shape;664;p30"/>
          <p:cNvSpPr/>
          <p:nvPr/>
        </p:nvSpPr>
        <p:spPr>
          <a:xfrm>
            <a:off x="5943600" y="40386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65" name="Google Shape;665;p30"/>
          <p:cNvSpPr/>
          <p:nvPr/>
        </p:nvSpPr>
        <p:spPr>
          <a:xfrm>
            <a:off x="6629400" y="4876800"/>
            <a:ext cx="2286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0 </a:t>
            </a:r>
          </a:p>
        </p:txBody>
      </p:sp>
      <p:sp>
        <p:nvSpPr>
          <p:cNvPr id="666" name="Google Shape;666;p30"/>
          <p:cNvSpPr/>
          <p:nvPr/>
        </p:nvSpPr>
        <p:spPr>
          <a:xfrm>
            <a:off x="1295400" y="25146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67" name="Google Shape;667;p30"/>
          <p:cNvSpPr/>
          <p:nvPr/>
        </p:nvSpPr>
        <p:spPr>
          <a:xfrm>
            <a:off x="1828800" y="32766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68" name="Google Shape;668;p30"/>
          <p:cNvSpPr/>
          <p:nvPr/>
        </p:nvSpPr>
        <p:spPr>
          <a:xfrm>
            <a:off x="3352800" y="32766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69" name="Google Shape;669;p30"/>
          <p:cNvSpPr/>
          <p:nvPr/>
        </p:nvSpPr>
        <p:spPr>
          <a:xfrm>
            <a:off x="4876800" y="24384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70" name="Google Shape;670;p30"/>
          <p:cNvSpPr/>
          <p:nvPr/>
        </p:nvSpPr>
        <p:spPr>
          <a:xfrm>
            <a:off x="6019800" y="32004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71" name="Google Shape;671;p30"/>
          <p:cNvSpPr/>
          <p:nvPr/>
        </p:nvSpPr>
        <p:spPr>
          <a:xfrm>
            <a:off x="6781800" y="41148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72" name="Google Shape;672;p30"/>
          <p:cNvSpPr/>
          <p:nvPr/>
        </p:nvSpPr>
        <p:spPr>
          <a:xfrm>
            <a:off x="7315200" y="48006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graphicFrame>
        <p:nvGraphicFramePr>
          <p:cNvPr id="673" name="Google Shape;673;p30"/>
          <p:cNvGraphicFramePr/>
          <p:nvPr/>
        </p:nvGraphicFramePr>
        <p:xfrm>
          <a:off x="7543800" y="1066800"/>
          <a:ext cx="1371600" cy="3966250"/>
        </p:xfrm>
        <a:graphic>
          <a:graphicData uri="http://schemas.openxmlformats.org/drawingml/2006/table">
            <a:tbl>
              <a:tblPr>
                <a:noFill/>
                <a:tableStyleId>{D1C453B6-A28B-43CB-9610-20F41B8222FD}</a:tableStyleId>
              </a:tblPr>
              <a:tblGrid>
                <a:gridCol w="4572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tblGrid>
              <a:tr h="3968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e</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00</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952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d</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010</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968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u</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011</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952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l</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100</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968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sp</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101</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968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i</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1100</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952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s</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1101</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968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k</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1110</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3952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b</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11110</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396875">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v</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strike="noStrike" cap="none">
                          <a:solidFill>
                            <a:schemeClr val="dk1"/>
                          </a:solidFill>
                          <a:latin typeface="Times New Roman"/>
                          <a:ea typeface="Times New Roman"/>
                          <a:cs typeface="Times New Roman"/>
                          <a:sym typeface="Times New Roman"/>
                        </a:rPr>
                        <a:t>11111</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
        <p:nvSpPr>
          <p:cNvPr id="674" name="Google Shape;674;p30"/>
          <p:cNvSpPr/>
          <p:nvPr/>
        </p:nvSpPr>
        <p:spPr>
          <a:xfrm>
            <a:off x="4953000" y="4114800"/>
            <a:ext cx="152400" cy="304800"/>
          </a:xfrm>
          <a:prstGeom prst="rect">
            <a:avLst/>
          </a:prstGeom>
        </p:spPr>
        <p:txBody>
          <a:bodyPr>
            <a:prstTxWarp prst="textPlain">
              <a:avLst/>
            </a:prstTxWarp>
          </a:bodyPr>
          <a:lstStyle/>
          <a:p>
            <a:pPr lvl="0" algn="l"/>
            <a:r>
              <a:rPr b="0" i="0">
                <a:ln w="9525" cap="flat" cmpd="sng">
                  <a:solidFill>
                    <a:srgbClr val="000000"/>
                  </a:solidFill>
                  <a:prstDash val="solid"/>
                  <a:miter lim="800000"/>
                  <a:headEnd type="none" w="sm" len="sm"/>
                  <a:tailEnd type="none" w="sm" len="sm"/>
                </a:ln>
                <a:solidFill>
                  <a:schemeClr val="dk1"/>
                </a:solidFill>
                <a:latin typeface="Arial Black"/>
              </a:rPr>
              <a:t>1 </a:t>
            </a:r>
          </a:p>
        </p:txBody>
      </p:sp>
      <p:sp>
        <p:nvSpPr>
          <p:cNvPr id="675" name="Google Shape;675;p30"/>
          <p:cNvSpPr txBox="1"/>
          <p:nvPr/>
        </p:nvSpPr>
        <p:spPr>
          <a:xfrm>
            <a:off x="533400" y="5638800"/>
            <a:ext cx="5181600"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 Using variable length encoding</a:t>
            </a:r>
            <a:endParaRPr/>
          </a:p>
        </p:txBody>
      </p:sp>
      <p:sp>
        <p:nvSpPr>
          <p:cNvPr id="676" name="Google Shape;676;p30"/>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31"/>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Encoding </a:t>
            </a:r>
            <a:r>
              <a:rPr lang="en-US" sz="2000" b="0" i="0" u="none">
                <a:solidFill>
                  <a:srgbClr val="993300"/>
                </a:solidFill>
                <a:latin typeface="Times New Roman"/>
                <a:ea typeface="Times New Roman"/>
                <a:cs typeface="Times New Roman"/>
                <a:sym typeface="Times New Roman"/>
              </a:rPr>
              <a:t>cormen</a:t>
            </a:r>
            <a:endParaRPr/>
          </a:p>
        </p:txBody>
      </p:sp>
      <p:sp>
        <p:nvSpPr>
          <p:cNvPr id="682" name="Google Shape;682;p31"/>
          <p:cNvSpPr txBox="1">
            <a:spLocks noGrp="1"/>
          </p:cNvSpPr>
          <p:nvPr>
            <p:ph type="body" idx="1"/>
          </p:nvPr>
        </p:nvSpPr>
        <p:spPr>
          <a:xfrm>
            <a:off x="381000" y="1143000"/>
            <a:ext cx="8574087" cy="47609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HUFFMAN (C )</a:t>
            </a:r>
            <a:endParaRPr/>
          </a:p>
          <a:p>
            <a:pPr marL="342900" marR="0" lvl="0" indent="-342900" algn="l" rtl="0">
              <a:lnSpc>
                <a:spcPct val="10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1. n= |C|</a:t>
            </a:r>
            <a:endParaRPr/>
          </a:p>
          <a:p>
            <a:pPr marL="342900" marR="0" lvl="0" indent="-342900" algn="l" rtl="0">
              <a:lnSpc>
                <a:spcPct val="100000"/>
              </a:lnSpc>
              <a:spcBef>
                <a:spcPts val="40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a:t>
            </a:r>
            <a:r>
              <a:rPr lang="en-US" sz="1800" b="0" i="0" u="none">
                <a:solidFill>
                  <a:schemeClr val="dk1"/>
                </a:solidFill>
                <a:latin typeface="Times New Roman"/>
                <a:ea typeface="Times New Roman"/>
                <a:cs typeface="Times New Roman"/>
                <a:sym typeface="Times New Roman"/>
              </a:rPr>
              <a:t>initializes the min-priority queue Q with the characters in C</a:t>
            </a:r>
            <a:endParaRPr/>
          </a:p>
          <a:p>
            <a:pPr marL="342900" marR="0" lvl="0" indent="-342900" algn="l" rtl="0">
              <a:lnSpc>
                <a:spcPct val="100000"/>
              </a:lnSpc>
              <a:spcBef>
                <a:spcPts val="48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2. Q = C                                                                         </a:t>
            </a:r>
            <a:r>
              <a:rPr lang="en-US" sz="2400" b="0" i="0" u="none">
                <a:solidFill>
                  <a:schemeClr val="accent2"/>
                </a:solidFill>
                <a:latin typeface="Trebuchet MS"/>
                <a:ea typeface="Trebuchet MS"/>
                <a:cs typeface="Trebuchet MS"/>
                <a:sym typeface="Trebuchet MS"/>
              </a:rPr>
              <a:t>O(n)</a:t>
            </a:r>
            <a:r>
              <a:rPr lang="en-US" sz="1800" b="0" i="0" u="none">
                <a:solidFill>
                  <a:schemeClr val="dk1"/>
                </a:solidFill>
                <a:latin typeface="Times New Roman"/>
                <a:ea typeface="Times New Roman"/>
                <a:cs typeface="Times New Roman"/>
                <a:sym typeface="Times New Roman"/>
              </a:rPr>
              <a:t>	</a:t>
            </a:r>
            <a:endParaRPr/>
          </a:p>
          <a:p>
            <a:pPr marL="342900" marR="0" lvl="0" indent="-342900" algn="l" rtl="0">
              <a:lnSpc>
                <a:spcPct val="100000"/>
              </a:lnSpc>
              <a:spcBef>
                <a:spcPts val="320"/>
              </a:spcBef>
              <a:spcAft>
                <a:spcPts val="0"/>
              </a:spcAft>
              <a:buClr>
                <a:schemeClr val="folHlink"/>
              </a:buClr>
              <a:buSzPts val="960"/>
              <a:buFont typeface="Noto Sans Symbols"/>
              <a:buNone/>
            </a:pPr>
            <a:r>
              <a:rPr lang="en-US" sz="1600" b="0" i="0" u="none">
                <a:solidFill>
                  <a:schemeClr val="dk1"/>
                </a:solidFill>
                <a:latin typeface="Times New Roman"/>
                <a:ea typeface="Times New Roman"/>
                <a:cs typeface="Times New Roman"/>
                <a:sym typeface="Times New Roman"/>
              </a:rPr>
              <a:t>//loop extracts the two nodes x and y of lowest frequency from the queue</a:t>
            </a:r>
            <a:endParaRPr/>
          </a:p>
          <a:p>
            <a:pPr marL="342900" marR="0" lvl="0" indent="-342900" algn="l" rtl="0">
              <a:lnSpc>
                <a:spcPct val="100000"/>
              </a:lnSpc>
              <a:spcBef>
                <a:spcPts val="48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3. </a:t>
            </a:r>
            <a:r>
              <a:rPr lang="en-US" sz="1800" b="1" i="0" u="none">
                <a:solidFill>
                  <a:schemeClr val="dk1"/>
                </a:solidFill>
                <a:latin typeface="Times New Roman"/>
                <a:ea typeface="Times New Roman"/>
                <a:cs typeface="Times New Roman"/>
                <a:sym typeface="Times New Roman"/>
              </a:rPr>
              <a:t>for i = 1 to n – 1</a:t>
            </a:r>
            <a:r>
              <a:rPr lang="en-US" sz="2400" b="0" i="0" u="none">
                <a:solidFill>
                  <a:schemeClr val="accent2"/>
                </a:solidFill>
                <a:latin typeface="Trebuchet MS"/>
                <a:ea typeface="Trebuchet MS"/>
                <a:cs typeface="Trebuchet MS"/>
                <a:sym typeface="Trebuchet MS"/>
              </a:rPr>
              <a:t>                                   O(n log n)</a:t>
            </a:r>
            <a:endParaRPr/>
          </a:p>
          <a:p>
            <a:pPr marL="342900" marR="0" lvl="0" indent="-342900" algn="l" rtl="0">
              <a:lnSpc>
                <a:spcPct val="10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a:t>
            </a:r>
            <a:r>
              <a:rPr lang="en-US" sz="1600" b="0" i="0" u="none">
                <a:solidFill>
                  <a:schemeClr val="dk1"/>
                </a:solidFill>
                <a:latin typeface="Times New Roman"/>
                <a:ea typeface="Times New Roman"/>
                <a:cs typeface="Times New Roman"/>
                <a:sym typeface="Times New Roman"/>
              </a:rPr>
              <a:t>replacing them in the queue with a new node  z  representing their  merger</a:t>
            </a:r>
            <a:endParaRPr/>
          </a:p>
          <a:p>
            <a:pPr marL="342900" marR="0" lvl="0" indent="-342900" algn="l" rtl="0">
              <a:lnSpc>
                <a:spcPct val="10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4. 		allocate a new node  z</a:t>
            </a:r>
            <a:endParaRPr/>
          </a:p>
          <a:p>
            <a:pPr marL="342900" marR="0" lvl="0" indent="-342900" algn="l" rtl="0">
              <a:lnSpc>
                <a:spcPct val="100000"/>
              </a:lnSpc>
              <a:spcBef>
                <a:spcPts val="48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5. 		z.</a:t>
            </a:r>
            <a:r>
              <a:rPr lang="en-US" sz="1800" b="0" i="1" u="none">
                <a:solidFill>
                  <a:schemeClr val="dk1"/>
                </a:solidFill>
                <a:latin typeface="Times New Roman"/>
                <a:ea typeface="Times New Roman"/>
                <a:cs typeface="Times New Roman"/>
                <a:sym typeface="Times New Roman"/>
              </a:rPr>
              <a:t>left = x = EXTRACT-MIN(Q)                      </a:t>
            </a:r>
            <a:r>
              <a:rPr lang="en-US" sz="2400" b="0" i="0" u="none">
                <a:solidFill>
                  <a:schemeClr val="accent2"/>
                </a:solidFill>
                <a:latin typeface="Trebuchet MS"/>
                <a:ea typeface="Trebuchet MS"/>
                <a:cs typeface="Trebuchet MS"/>
                <a:sym typeface="Trebuchet MS"/>
              </a:rPr>
              <a:t>O(log n)</a:t>
            </a:r>
            <a:endParaRPr/>
          </a:p>
          <a:p>
            <a:pPr marL="342900" marR="0" lvl="0" indent="-342900" algn="l" rtl="0">
              <a:lnSpc>
                <a:spcPct val="10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6. 		z.</a:t>
            </a:r>
            <a:r>
              <a:rPr lang="en-US" sz="1800" b="0" i="1" u="none">
                <a:solidFill>
                  <a:schemeClr val="dk1"/>
                </a:solidFill>
                <a:latin typeface="Times New Roman"/>
                <a:ea typeface="Times New Roman"/>
                <a:cs typeface="Times New Roman"/>
                <a:sym typeface="Times New Roman"/>
              </a:rPr>
              <a:t>right = y = EXTRACT-MIN(Q)</a:t>
            </a:r>
            <a:endParaRPr/>
          </a:p>
          <a:p>
            <a:pPr marL="342900" marR="0" lvl="0" indent="-342900" algn="l" rtl="0">
              <a:lnSpc>
                <a:spcPct val="10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7.		z.</a:t>
            </a:r>
            <a:r>
              <a:rPr lang="en-US" sz="1800" b="0" i="1" u="none">
                <a:solidFill>
                  <a:schemeClr val="dk1"/>
                </a:solidFill>
                <a:latin typeface="Times New Roman"/>
                <a:ea typeface="Times New Roman"/>
                <a:cs typeface="Times New Roman"/>
                <a:sym typeface="Times New Roman"/>
              </a:rPr>
              <a:t>freq = x:freq + y:freq</a:t>
            </a:r>
            <a:endParaRPr/>
          </a:p>
          <a:p>
            <a:pPr marL="342900" marR="0" lvl="0" indent="-342900" algn="l" rtl="0">
              <a:lnSpc>
                <a:spcPct val="10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8. INSERT (Q,z)</a:t>
            </a:r>
            <a:endParaRPr/>
          </a:p>
          <a:p>
            <a:pPr marL="342900" marR="0" lvl="0" indent="-342900" algn="l" rtl="0">
              <a:lnSpc>
                <a:spcPct val="100000"/>
              </a:lnSpc>
              <a:spcBef>
                <a:spcPts val="320"/>
              </a:spcBef>
              <a:spcAft>
                <a:spcPts val="0"/>
              </a:spcAft>
              <a:buClr>
                <a:schemeClr val="folHlink"/>
              </a:buClr>
              <a:buSzPts val="960"/>
              <a:buFont typeface="Noto Sans Symbols"/>
              <a:buNone/>
            </a:pPr>
            <a:r>
              <a:rPr lang="en-US" sz="1600" b="0" i="0" u="none">
                <a:solidFill>
                  <a:schemeClr val="dk1"/>
                </a:solidFill>
                <a:latin typeface="Times New Roman"/>
                <a:ea typeface="Times New Roman"/>
                <a:cs typeface="Times New Roman"/>
                <a:sym typeface="Times New Roman"/>
              </a:rPr>
              <a:t>//After n-1 mergers, line 9 returns the one node left in the queue,which is the root of the code tree</a:t>
            </a:r>
            <a:endParaRPr/>
          </a:p>
          <a:p>
            <a:pPr marL="342900" marR="0" lvl="0" indent="-342900" algn="l" rtl="0">
              <a:lnSpc>
                <a:spcPct val="100000"/>
              </a:lnSpc>
              <a:spcBef>
                <a:spcPts val="36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9. </a:t>
            </a:r>
            <a:r>
              <a:rPr lang="en-US" sz="1800" b="1" i="0" u="none">
                <a:solidFill>
                  <a:schemeClr val="dk1"/>
                </a:solidFill>
                <a:latin typeface="Times New Roman"/>
                <a:ea typeface="Times New Roman"/>
                <a:cs typeface="Times New Roman"/>
                <a:sym typeface="Times New Roman"/>
              </a:rPr>
              <a:t>return EXTRACT-MIN(Q) // return the root of the tree</a:t>
            </a:r>
            <a:endParaRPr/>
          </a:p>
          <a:p>
            <a:pPr marL="342900" marR="0" lvl="0" indent="-342900" algn="l" rtl="0">
              <a:lnSpc>
                <a:spcPct val="100000"/>
              </a:lnSpc>
              <a:spcBef>
                <a:spcPts val="480"/>
              </a:spcBef>
              <a:spcAft>
                <a:spcPts val="0"/>
              </a:spcAft>
              <a:buClr>
                <a:schemeClr val="folHlink"/>
              </a:buClr>
              <a:buSzPts val="1080"/>
              <a:buFont typeface="Noto Sans Symbols"/>
              <a:buNone/>
            </a:pPr>
            <a:r>
              <a:rPr lang="en-US" sz="1800" b="0" i="0" u="none">
                <a:solidFill>
                  <a:schemeClr val="dk1"/>
                </a:solidFill>
                <a:latin typeface="Times New Roman"/>
                <a:ea typeface="Times New Roman"/>
                <a:cs typeface="Times New Roman"/>
                <a:sym typeface="Times New Roman"/>
              </a:rPr>
              <a:t>Analysis : Must sort </a:t>
            </a:r>
            <a:r>
              <a:rPr lang="en-US" sz="1800" b="0" i="0" u="none">
                <a:solidFill>
                  <a:schemeClr val="accent2"/>
                </a:solidFill>
                <a:latin typeface="Trebuchet MS"/>
                <a:ea typeface="Trebuchet MS"/>
                <a:cs typeface="Trebuchet MS"/>
                <a:sym typeface="Trebuchet MS"/>
              </a:rPr>
              <a:t>n</a:t>
            </a:r>
            <a:r>
              <a:rPr lang="en-US" sz="1800" b="0" i="0" u="none">
                <a:solidFill>
                  <a:schemeClr val="dk1"/>
                </a:solidFill>
                <a:latin typeface="Times New Roman"/>
                <a:ea typeface="Times New Roman"/>
                <a:cs typeface="Times New Roman"/>
                <a:sym typeface="Times New Roman"/>
              </a:rPr>
              <a:t> values before making </a:t>
            </a:r>
            <a:r>
              <a:rPr lang="en-US" sz="1800" b="0" i="0" u="none">
                <a:solidFill>
                  <a:schemeClr val="accent2"/>
                </a:solidFill>
                <a:latin typeface="Trebuchet MS"/>
                <a:ea typeface="Trebuchet MS"/>
                <a:cs typeface="Trebuchet MS"/>
                <a:sym typeface="Trebuchet MS"/>
              </a:rPr>
              <a:t>n</a:t>
            </a:r>
            <a:r>
              <a:rPr lang="en-US" sz="1800" b="0" i="0" u="none">
                <a:solidFill>
                  <a:schemeClr val="dk1"/>
                </a:solidFill>
                <a:latin typeface="Times New Roman"/>
                <a:ea typeface="Times New Roman"/>
                <a:cs typeface="Times New Roman"/>
                <a:sym typeface="Times New Roman"/>
              </a:rPr>
              <a:t> choices. </a:t>
            </a:r>
            <a:r>
              <a:rPr lang="en-US" sz="1600" b="0" i="0" u="none">
                <a:solidFill>
                  <a:schemeClr val="dk1"/>
                </a:solidFill>
                <a:latin typeface="Times New Roman"/>
                <a:ea typeface="Times New Roman"/>
                <a:cs typeface="Times New Roman"/>
                <a:sym typeface="Times New Roman"/>
              </a:rPr>
              <a:t>Therefore, Huffman is   </a:t>
            </a:r>
            <a:r>
              <a:rPr lang="en-US" sz="2400" b="0" i="0" u="none">
                <a:solidFill>
                  <a:schemeClr val="accent2"/>
                </a:solidFill>
                <a:latin typeface="Trebuchet MS"/>
                <a:ea typeface="Trebuchet MS"/>
                <a:cs typeface="Trebuchet MS"/>
                <a:sym typeface="Trebuchet MS"/>
              </a:rPr>
              <a:t>O(n log n) + O(n) = O(n log n)</a:t>
            </a:r>
            <a:endParaRPr/>
          </a:p>
          <a:p>
            <a:pPr marL="342900" marR="0" lvl="0" indent="-251459" algn="l" rtl="0">
              <a:spcBef>
                <a:spcPts val="480"/>
              </a:spcBef>
              <a:spcAft>
                <a:spcPts val="0"/>
              </a:spcAft>
              <a:buClr>
                <a:schemeClr val="folHlink"/>
              </a:buClr>
              <a:buSzPts val="1440"/>
              <a:buFont typeface="Noto Sans Symbols"/>
              <a:buNone/>
            </a:pPr>
            <a:endParaRPr sz="2400" b="0" i="0" u="none">
              <a:solidFill>
                <a:schemeClr val="accent2"/>
              </a:solidFill>
              <a:latin typeface="Trebuchet MS"/>
              <a:ea typeface="Trebuchet MS"/>
              <a:cs typeface="Trebuchet MS"/>
              <a:sym typeface="Trebuchet MS"/>
            </a:endParaRPr>
          </a:p>
        </p:txBody>
      </p:sp>
      <p:sp>
        <p:nvSpPr>
          <p:cNvPr id="683" name="Google Shape;683;p31"/>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687"/>
        <p:cNvGrpSpPr/>
        <p:nvPr/>
      </p:nvGrpSpPr>
      <p:grpSpPr>
        <a:xfrm>
          <a:off x="0" y="0"/>
          <a:ext cx="0" cy="0"/>
          <a:chOff x="0" y="0"/>
          <a:chExt cx="0" cy="0"/>
        </a:xfrm>
      </p:grpSpPr>
      <p:sp>
        <p:nvSpPr>
          <p:cNvPr id="688" name="Google Shape;688;p32"/>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Analysis of Huffman Encoding</a:t>
            </a:r>
            <a:endParaRPr/>
          </a:p>
        </p:txBody>
      </p:sp>
      <p:sp>
        <p:nvSpPr>
          <p:cNvPr id="689" name="Google Shape;689;p32"/>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To analyze the running time of Huffman’s algorithm, we assume that Q is implemented as a binary min-heap</a:t>
            </a:r>
            <a:endParaRPr/>
          </a:p>
        </p:txBody>
      </p:sp>
      <p:sp>
        <p:nvSpPr>
          <p:cNvPr id="690" name="Google Shape;690;p32"/>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33"/>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Huffman Coding</a:t>
            </a:r>
            <a:endParaRPr/>
          </a:p>
        </p:txBody>
      </p:sp>
      <p:sp>
        <p:nvSpPr>
          <p:cNvPr id="697" name="Google Shape;697;p33"/>
          <p:cNvSpPr txBox="1">
            <a:spLocks noGrp="1"/>
          </p:cNvSpPr>
          <p:nvPr>
            <p:ph type="body" idx="1"/>
          </p:nvPr>
        </p:nvSpPr>
        <p:spPr>
          <a:xfrm>
            <a:off x="228600" y="1600200"/>
            <a:ext cx="8610600" cy="4114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These codes are then used to encode the string</a:t>
            </a:r>
            <a:endParaRPr/>
          </a:p>
          <a:p>
            <a:pPr marL="342900" lvl="0" indent="-236220" algn="l" rtl="0">
              <a:lnSpc>
                <a:spcPct val="10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Thus, “duke blue devils” turns into:</a:t>
            </a:r>
            <a:endParaRPr/>
          </a:p>
          <a:p>
            <a:pPr marL="342900" lvl="0" indent="-342900" algn="l" rtl="0">
              <a:lnSpc>
                <a:spcPct val="100000"/>
              </a:lnSpc>
              <a:spcBef>
                <a:spcPts val="400"/>
              </a:spcBef>
              <a:spcAft>
                <a:spcPts val="0"/>
              </a:spcAft>
              <a:buSzPts val="1200"/>
              <a:buNone/>
            </a:pPr>
            <a:r>
              <a:rPr lang="en-US" sz="2000" b="0" i="0" u="none">
                <a:solidFill>
                  <a:schemeClr val="dk1"/>
                </a:solidFill>
                <a:latin typeface="Times New Roman"/>
                <a:ea typeface="Times New Roman"/>
                <a:cs typeface="Times New Roman"/>
                <a:sym typeface="Times New Roman"/>
              </a:rPr>
              <a:t>010 011 1110 00 101 11110 100 011 00 101 010 00 11111 1100 100 1101</a:t>
            </a:r>
            <a:endParaRPr/>
          </a:p>
          <a:p>
            <a:pPr marL="342900" lvl="0" indent="-342900" algn="l" rtl="0">
              <a:lnSpc>
                <a:spcPct val="100000"/>
              </a:lnSpc>
              <a:spcBef>
                <a:spcPts val="400"/>
              </a:spcBef>
              <a:spcAft>
                <a:spcPts val="0"/>
              </a:spcAft>
              <a:buSzPts val="1200"/>
              <a:buNone/>
            </a:pPr>
            <a:endParaRPr sz="2000" b="0" i="0" u="none">
              <a:solidFill>
                <a:schemeClr val="dk1"/>
              </a:solidFill>
              <a:latin typeface="Times New Roman"/>
              <a:ea typeface="Times New Roman"/>
              <a:cs typeface="Times New Roman"/>
              <a:sym typeface="Times New Roman"/>
            </a:endParaRPr>
          </a:p>
          <a:p>
            <a:pPr marL="34290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When grouped into 8-bit bytes:</a:t>
            </a:r>
            <a:endParaRPr/>
          </a:p>
          <a:p>
            <a:pPr marL="342900" lvl="0" indent="-342900" algn="l" rtl="0">
              <a:lnSpc>
                <a:spcPct val="100000"/>
              </a:lnSpc>
              <a:spcBef>
                <a:spcPts val="400"/>
              </a:spcBef>
              <a:spcAft>
                <a:spcPts val="0"/>
              </a:spcAft>
              <a:buSzPts val="1200"/>
              <a:buNone/>
            </a:pPr>
            <a:r>
              <a:rPr lang="en-US" sz="2000" b="0" i="0" u="none">
                <a:solidFill>
                  <a:schemeClr val="dk1"/>
                </a:solidFill>
                <a:latin typeface="Times New Roman"/>
                <a:ea typeface="Times New Roman"/>
                <a:cs typeface="Times New Roman"/>
                <a:sym typeface="Times New Roman"/>
              </a:rPr>
              <a:t>01001111  10001011  11101000  11001010  10001111  11100100   1101xxxx</a:t>
            </a:r>
            <a:endParaRPr/>
          </a:p>
          <a:p>
            <a:pPr marL="342900" lvl="0" indent="-342900" algn="l" rtl="0">
              <a:lnSpc>
                <a:spcPct val="100000"/>
              </a:lnSpc>
              <a:spcBef>
                <a:spcPts val="400"/>
              </a:spcBef>
              <a:spcAft>
                <a:spcPts val="0"/>
              </a:spcAft>
              <a:buSzPts val="1200"/>
              <a:buNone/>
            </a:pPr>
            <a:endParaRPr sz="2000" b="0" i="0" u="none">
              <a:solidFill>
                <a:schemeClr val="dk1"/>
              </a:solidFill>
              <a:latin typeface="Times New Roman"/>
              <a:ea typeface="Times New Roman"/>
              <a:cs typeface="Times New Roman"/>
              <a:sym typeface="Times New Roman"/>
            </a:endParaRPr>
          </a:p>
          <a:p>
            <a:pPr marL="34290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Thus it takes 7 bytes of space compared to 16 characters * 1 byte/char = 16 bytes uncompressed</a:t>
            </a:r>
            <a:endParaRPr/>
          </a:p>
        </p:txBody>
      </p:sp>
      <p:sp>
        <p:nvSpPr>
          <p:cNvPr id="698" name="Google Shape;698;p33"/>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34"/>
          <p:cNvSpPr txBox="1">
            <a:spLocks noGrp="1"/>
          </p:cNvSpPr>
          <p:nvPr>
            <p:ph type="body" idx="1"/>
          </p:nvPr>
        </p:nvSpPr>
        <p:spPr>
          <a:xfrm>
            <a:off x="457200" y="1371600"/>
            <a:ext cx="8229600" cy="1066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Solve the following using Huffman's code generation algorithm</a:t>
            </a:r>
            <a:endParaRPr/>
          </a:p>
        </p:txBody>
      </p:sp>
      <p:sp>
        <p:nvSpPr>
          <p:cNvPr id="704" name="Google Shape;704;p34"/>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Examples : Huffman Coding</a:t>
            </a:r>
            <a:endParaRPr/>
          </a:p>
        </p:txBody>
      </p:sp>
      <p:pic>
        <p:nvPicPr>
          <p:cNvPr id="705" name="Google Shape;705;p34"/>
          <p:cNvPicPr preferRelativeResize="0"/>
          <p:nvPr/>
        </p:nvPicPr>
        <p:blipFill rotWithShape="1">
          <a:blip r:embed="rId3">
            <a:alphaModFix/>
          </a:blip>
          <a:srcRect/>
          <a:stretch/>
        </p:blipFill>
        <p:spPr>
          <a:xfrm>
            <a:off x="990600" y="2590800"/>
            <a:ext cx="1905000" cy="1143000"/>
          </a:xfrm>
          <a:prstGeom prst="rect">
            <a:avLst/>
          </a:prstGeom>
          <a:noFill/>
          <a:ln>
            <a:noFill/>
          </a:ln>
        </p:spPr>
      </p:pic>
      <p:graphicFrame>
        <p:nvGraphicFramePr>
          <p:cNvPr id="706" name="Google Shape;706;p34"/>
          <p:cNvGraphicFramePr/>
          <p:nvPr/>
        </p:nvGraphicFramePr>
        <p:xfrm>
          <a:off x="1143000" y="5257800"/>
          <a:ext cx="6095950" cy="1097585"/>
        </p:xfrm>
        <a:graphic>
          <a:graphicData uri="http://schemas.openxmlformats.org/drawingml/2006/table">
            <a:tbl>
              <a:tblPr>
                <a:noFill/>
                <a:tableStyleId>{D1C453B6-A28B-43CB-9610-20F41B8222FD}</a:tableStyleId>
              </a:tblPr>
              <a:tblGrid>
                <a:gridCol w="871525">
                  <a:extLst>
                    <a:ext uri="{9D8B030D-6E8A-4147-A177-3AD203B41FA5}">
                      <a16:colId xmlns:a16="http://schemas.microsoft.com/office/drawing/2014/main" val="20000"/>
                    </a:ext>
                  </a:extLst>
                </a:gridCol>
                <a:gridCol w="869950">
                  <a:extLst>
                    <a:ext uri="{9D8B030D-6E8A-4147-A177-3AD203B41FA5}">
                      <a16:colId xmlns:a16="http://schemas.microsoft.com/office/drawing/2014/main" val="20001"/>
                    </a:ext>
                  </a:extLst>
                </a:gridCol>
                <a:gridCol w="871525">
                  <a:extLst>
                    <a:ext uri="{9D8B030D-6E8A-4147-A177-3AD203B41FA5}">
                      <a16:colId xmlns:a16="http://schemas.microsoft.com/office/drawing/2014/main" val="20002"/>
                    </a:ext>
                  </a:extLst>
                </a:gridCol>
                <a:gridCol w="869950">
                  <a:extLst>
                    <a:ext uri="{9D8B030D-6E8A-4147-A177-3AD203B41FA5}">
                      <a16:colId xmlns:a16="http://schemas.microsoft.com/office/drawing/2014/main" val="20003"/>
                    </a:ext>
                  </a:extLst>
                </a:gridCol>
                <a:gridCol w="871525">
                  <a:extLst>
                    <a:ext uri="{9D8B030D-6E8A-4147-A177-3AD203B41FA5}">
                      <a16:colId xmlns:a16="http://schemas.microsoft.com/office/drawing/2014/main" val="20004"/>
                    </a:ext>
                  </a:extLst>
                </a:gridCol>
                <a:gridCol w="869950">
                  <a:extLst>
                    <a:ext uri="{9D8B030D-6E8A-4147-A177-3AD203B41FA5}">
                      <a16:colId xmlns:a16="http://schemas.microsoft.com/office/drawing/2014/main" val="20005"/>
                    </a:ext>
                  </a:extLst>
                </a:gridCol>
                <a:gridCol w="871525">
                  <a:extLst>
                    <a:ext uri="{9D8B030D-6E8A-4147-A177-3AD203B41FA5}">
                      <a16:colId xmlns:a16="http://schemas.microsoft.com/office/drawing/2014/main" val="20006"/>
                    </a:ext>
                  </a:extLst>
                </a:gridCol>
              </a:tblGrid>
              <a:tr h="274625">
                <a:tc>
                  <a:txBody>
                    <a:bodyPr/>
                    <a:lstStyle/>
                    <a:p>
                      <a:pPr marL="0" marR="0" lvl="0" indent="0" algn="l" rtl="0">
                        <a:lnSpc>
                          <a:spcPct val="100000"/>
                        </a:lnSpc>
                        <a:spcBef>
                          <a:spcPts val="0"/>
                        </a:spcBef>
                        <a:spcAft>
                          <a:spcPts val="0"/>
                        </a:spcAft>
                        <a:buClr>
                          <a:schemeClr val="dk1"/>
                        </a:buClr>
                        <a:buSzPts val="1800"/>
                        <a:buFont typeface="Verdana"/>
                        <a:buNone/>
                      </a:pPr>
                      <a:r>
                        <a:rPr lang="en-US" sz="1800" b="1" i="0" u="none" strike="noStrike" cap="none">
                          <a:solidFill>
                            <a:schemeClr val="dk1"/>
                          </a:solidFill>
                          <a:latin typeface="Verdana"/>
                          <a:ea typeface="Verdana"/>
                          <a:cs typeface="Verdana"/>
                          <a:sym typeface="Verdana"/>
                        </a:rPr>
                        <a:t>Value</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A</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B</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C</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D</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E</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F</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822325">
                <a:tc>
                  <a:txBody>
                    <a:bodyPr/>
                    <a:lstStyle/>
                    <a:p>
                      <a:pPr marL="0" marR="0" lvl="0" indent="0" algn="l" rtl="0">
                        <a:lnSpc>
                          <a:spcPct val="100000"/>
                        </a:lnSpc>
                        <a:spcBef>
                          <a:spcPts val="0"/>
                        </a:spcBef>
                        <a:spcAft>
                          <a:spcPts val="0"/>
                        </a:spcAft>
                        <a:buClr>
                          <a:schemeClr val="dk1"/>
                        </a:buClr>
                        <a:buSzPts val="1800"/>
                        <a:buFont typeface="Verdana"/>
                        <a:buNone/>
                      </a:pPr>
                      <a:r>
                        <a:rPr lang="en-US" sz="1800" b="1" i="0" u="none" strike="noStrike" cap="none">
                          <a:solidFill>
                            <a:schemeClr val="dk1"/>
                          </a:solidFill>
                          <a:latin typeface="Verdana"/>
                          <a:ea typeface="Verdana"/>
                          <a:cs typeface="Verdana"/>
                          <a:sym typeface="Verdana"/>
                        </a:rPr>
                        <a:t>Frequency</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5</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25</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7</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15</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4</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chemeClr val="dk1"/>
                        </a:buClr>
                        <a:buSzPts val="1800"/>
                        <a:buFont typeface="Verdana"/>
                        <a:buNone/>
                      </a:pPr>
                      <a:r>
                        <a:rPr lang="en-US" sz="1800" b="0" i="0" u="none" strike="noStrike" cap="none">
                          <a:solidFill>
                            <a:schemeClr val="dk1"/>
                          </a:solidFill>
                          <a:latin typeface="Verdana"/>
                          <a:ea typeface="Verdana"/>
                          <a:cs typeface="Verdana"/>
                          <a:sym typeface="Verdana"/>
                        </a:rPr>
                        <a:t>12</a:t>
                      </a:r>
                      <a:endParaRPr/>
                    </a:p>
                  </a:txBody>
                  <a:tcPr marL="67000" marR="67000"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sp>
        <p:nvSpPr>
          <p:cNvPr id="707" name="Google Shape;707;p34"/>
          <p:cNvSpPr txBox="1"/>
          <p:nvPr/>
        </p:nvSpPr>
        <p:spPr>
          <a:xfrm>
            <a:off x="609600" y="3810000"/>
            <a:ext cx="7927975" cy="98425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3200"/>
              <a:buFont typeface="Times"/>
              <a:buNone/>
            </a:pPr>
            <a:r>
              <a:rPr lang="en-US" sz="3200" b="0" i="0" u="none">
                <a:solidFill>
                  <a:schemeClr val="dk1"/>
                </a:solidFill>
                <a:latin typeface="Times"/>
                <a:ea typeface="Times"/>
                <a:cs typeface="Times"/>
                <a:sym typeface="Times"/>
              </a:rPr>
              <a:t>Huffman Coding Algorithm Example</a:t>
            </a:r>
            <a:endParaRPr/>
          </a:p>
          <a:p>
            <a:pPr marL="0" marR="0" lvl="0" indent="0" algn="l" rtl="0">
              <a:lnSpc>
                <a:spcPct val="100000"/>
              </a:lnSpc>
              <a:spcBef>
                <a:spcPts val="0"/>
              </a:spcBef>
              <a:spcAft>
                <a:spcPts val="0"/>
              </a:spcAft>
              <a:buClr>
                <a:schemeClr val="dk1"/>
              </a:buClr>
              <a:buSzPts val="3200"/>
              <a:buFont typeface="Times"/>
              <a:buNone/>
            </a:pPr>
            <a:r>
              <a:rPr lang="en-US" sz="3200" b="0" i="0" u="none">
                <a:solidFill>
                  <a:schemeClr val="dk1"/>
                </a:solidFill>
                <a:latin typeface="Times"/>
                <a:ea typeface="Times"/>
                <a:cs typeface="Times"/>
                <a:sym typeface="Times"/>
              </a:rPr>
              <a:t>Construct a Huffman tree by using these nodes</a:t>
            </a:r>
            <a:endParaRPr/>
          </a:p>
        </p:txBody>
      </p:sp>
      <p:sp>
        <p:nvSpPr>
          <p:cNvPr id="708" name="Google Shape;708;p34"/>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5"/>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35</a:t>
            </a:fld>
            <a:endParaRPr/>
          </a:p>
        </p:txBody>
      </p:sp>
      <p:sp>
        <p:nvSpPr>
          <p:cNvPr id="714" name="Google Shape;714;p35"/>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Other greedy algorithms</a:t>
            </a:r>
            <a:endParaRPr/>
          </a:p>
        </p:txBody>
      </p:sp>
      <p:sp>
        <p:nvSpPr>
          <p:cNvPr id="715" name="Google Shape;715;p35"/>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Dijkstra’s algorithm for finding the shortest path in a graph</a:t>
            </a:r>
            <a:endParaRPr/>
          </a:p>
          <a:p>
            <a:pPr marL="742950" lvl="1" indent="-285750" algn="l" rtl="0">
              <a:lnSpc>
                <a:spcPct val="9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Always takes the </a:t>
            </a:r>
            <a:r>
              <a:rPr lang="en-US" sz="2400" b="0" i="1" u="none">
                <a:solidFill>
                  <a:schemeClr val="dk1"/>
                </a:solidFill>
                <a:latin typeface="Times New Roman"/>
                <a:ea typeface="Times New Roman"/>
                <a:cs typeface="Times New Roman"/>
                <a:sym typeface="Times New Roman"/>
              </a:rPr>
              <a:t>shortest</a:t>
            </a:r>
            <a:r>
              <a:rPr lang="en-US" sz="2400" b="0" i="0" u="none">
                <a:solidFill>
                  <a:schemeClr val="dk1"/>
                </a:solidFill>
                <a:latin typeface="Times New Roman"/>
                <a:ea typeface="Times New Roman"/>
                <a:cs typeface="Times New Roman"/>
                <a:sym typeface="Times New Roman"/>
              </a:rPr>
              <a:t> edge connecting a known node to an unknown node</a:t>
            </a:r>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Kruskal’s algorithm for finding a minimum-cost spanning tree</a:t>
            </a:r>
            <a:endParaRPr/>
          </a:p>
          <a:p>
            <a:pPr marL="742950" lvl="1" indent="-285750" algn="l" rtl="0">
              <a:lnSpc>
                <a:spcPct val="9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Always tries the </a:t>
            </a:r>
            <a:r>
              <a:rPr lang="en-US" sz="2400" b="0" i="1" u="none">
                <a:solidFill>
                  <a:schemeClr val="dk1"/>
                </a:solidFill>
                <a:latin typeface="Times New Roman"/>
                <a:ea typeface="Times New Roman"/>
                <a:cs typeface="Times New Roman"/>
                <a:sym typeface="Times New Roman"/>
              </a:rPr>
              <a:t>lowest-cost</a:t>
            </a:r>
            <a:r>
              <a:rPr lang="en-US" sz="2400" b="0" i="0" u="none">
                <a:solidFill>
                  <a:schemeClr val="dk1"/>
                </a:solidFill>
                <a:latin typeface="Times New Roman"/>
                <a:ea typeface="Times New Roman"/>
                <a:cs typeface="Times New Roman"/>
                <a:sym typeface="Times New Roman"/>
              </a:rPr>
              <a:t> remaining edge</a:t>
            </a:r>
            <a:endParaRPr/>
          </a:p>
          <a:p>
            <a:pPr marL="342900" lvl="0" indent="-342900" algn="l" rtl="0">
              <a:lnSpc>
                <a:spcPct val="9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Prim’s algorithm for finding a minimum-cost spanning tree</a:t>
            </a:r>
            <a:endParaRPr/>
          </a:p>
          <a:p>
            <a:pPr marL="742950" lvl="1" indent="-285750" algn="l" rtl="0">
              <a:lnSpc>
                <a:spcPct val="90000"/>
              </a:lnSpc>
              <a:spcBef>
                <a:spcPts val="480"/>
              </a:spcBef>
              <a:spcAft>
                <a:spcPts val="0"/>
              </a:spcAft>
              <a:buClr>
                <a:schemeClr val="hlink"/>
              </a:buClr>
              <a:buSzPts val="1320"/>
              <a:buFont typeface="Noto Sans Symbols"/>
              <a:buChar char="■"/>
            </a:pPr>
            <a:r>
              <a:rPr lang="en-US" sz="2400" b="0" i="0" u="none">
                <a:solidFill>
                  <a:schemeClr val="dk1"/>
                </a:solidFill>
                <a:latin typeface="Times New Roman"/>
                <a:ea typeface="Times New Roman"/>
                <a:cs typeface="Times New Roman"/>
                <a:sym typeface="Times New Roman"/>
              </a:rPr>
              <a:t>Always takes the </a:t>
            </a:r>
            <a:r>
              <a:rPr lang="en-US" sz="2400" b="0" i="1" u="none">
                <a:solidFill>
                  <a:schemeClr val="dk1"/>
                </a:solidFill>
                <a:latin typeface="Times New Roman"/>
                <a:ea typeface="Times New Roman"/>
                <a:cs typeface="Times New Roman"/>
                <a:sym typeface="Times New Roman"/>
              </a:rPr>
              <a:t>lowest-cost</a:t>
            </a:r>
            <a:r>
              <a:rPr lang="en-US" sz="2400" b="0" i="0" u="none">
                <a:solidFill>
                  <a:schemeClr val="dk1"/>
                </a:solidFill>
                <a:latin typeface="Times New Roman"/>
                <a:ea typeface="Times New Roman"/>
                <a:cs typeface="Times New Roman"/>
                <a:sym typeface="Times New Roman"/>
              </a:rPr>
              <a:t> edge between nodes in the spanning tree and nodes not yet in the spanning tree</a:t>
            </a:r>
            <a:endParaRPr/>
          </a:p>
          <a:p>
            <a:pPr marL="342900" lvl="0" indent="-251459" algn="l" rtl="0">
              <a:spcBef>
                <a:spcPts val="480"/>
              </a:spcBef>
              <a:spcAft>
                <a:spcPts val="0"/>
              </a:spcAft>
              <a:buSzPts val="1440"/>
              <a:buNone/>
            </a:pPr>
            <a:endParaRPr sz="2400" b="0" i="0" u="none">
              <a:solidFill>
                <a:schemeClr val="dk1"/>
              </a:solidFill>
              <a:latin typeface="Times New Roman"/>
              <a:ea typeface="Times New Roman"/>
              <a:cs typeface="Times New Roman"/>
              <a:sym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36"/>
          <p:cNvSpPr txBox="1"/>
          <p:nvPr/>
        </p:nvSpPr>
        <p:spPr>
          <a:xfrm>
            <a:off x="6553200" y="6248400"/>
            <a:ext cx="1905000" cy="4572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1400"/>
              <a:buFont typeface="Times"/>
              <a:buNone/>
            </a:pPr>
            <a:fld id="{00000000-1234-1234-1234-123412341234}" type="slidenum">
              <a:rPr lang="en-US" sz="1400" b="0" i="0" u="none">
                <a:solidFill>
                  <a:srgbClr val="000000"/>
                </a:solidFill>
                <a:latin typeface="Times"/>
                <a:ea typeface="Times"/>
                <a:cs typeface="Times"/>
                <a:sym typeface="Times"/>
              </a:rPr>
              <a:t>36</a:t>
            </a:fld>
            <a:endParaRPr/>
          </a:p>
        </p:txBody>
      </p:sp>
      <p:sp>
        <p:nvSpPr>
          <p:cNvPr id="722" name="Google Shape;722;p36"/>
          <p:cNvSpPr txBox="1"/>
          <p:nvPr/>
        </p:nvSpPr>
        <p:spPr>
          <a:xfrm>
            <a:off x="1143000" y="396875"/>
            <a:ext cx="8305800" cy="14319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JOB SEQUENCING WITH DEADLINES</a:t>
            </a:r>
            <a:endParaRPr/>
          </a:p>
        </p:txBody>
      </p:sp>
      <p:sp>
        <p:nvSpPr>
          <p:cNvPr id="723" name="Google Shape;723;p36"/>
          <p:cNvSpPr txBox="1"/>
          <p:nvPr/>
        </p:nvSpPr>
        <p:spPr>
          <a:xfrm>
            <a:off x="685800" y="1981200"/>
            <a:ext cx="7924800" cy="4114800"/>
          </a:xfrm>
          <a:prstGeom prst="rect">
            <a:avLst/>
          </a:prstGeom>
          <a:noFill/>
          <a:ln>
            <a:noFill/>
          </a:ln>
        </p:spPr>
        <p:txBody>
          <a:bodyPr spcFirstLastPara="1" wrap="square" lIns="91425" tIns="45700" rIns="91425" bIns="45700" anchor="t" anchorCtr="0">
            <a:noAutofit/>
          </a:bodyPr>
          <a:lstStyle/>
          <a:p>
            <a:pPr marL="342900" marR="0" lvl="0" indent="-341312" algn="l" rtl="0">
              <a:lnSpc>
                <a:spcPct val="100000"/>
              </a:lnSpc>
              <a:spcBef>
                <a:spcPts val="0"/>
              </a:spcBef>
              <a:spcAft>
                <a:spcPts val="0"/>
              </a:spcAft>
              <a:buClr>
                <a:srgbClr val="000000"/>
              </a:buClr>
              <a:buSzPts val="2800"/>
              <a:buFont typeface="Times New Roman"/>
              <a:buNone/>
            </a:pPr>
            <a:r>
              <a:rPr lang="en-US" sz="2800" b="1" i="0" u="none">
                <a:solidFill>
                  <a:srgbClr val="000000"/>
                </a:solidFill>
                <a:latin typeface="Times New Roman"/>
                <a:ea typeface="Times New Roman"/>
                <a:cs typeface="Times New Roman"/>
                <a:sym typeface="Times New Roman"/>
              </a:rPr>
              <a:t>The problem is stated as below.</a:t>
            </a:r>
            <a:endParaRPr/>
          </a:p>
          <a:p>
            <a:pPr marL="342900"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There are n jobs to be processed on a machine.</a:t>
            </a:r>
            <a:endParaRPr/>
          </a:p>
          <a:p>
            <a:pPr marL="342900"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Each job i has a deadline d</a:t>
            </a:r>
            <a:r>
              <a:rPr lang="en-US" sz="2800" b="0" i="0" u="none" baseline="-25000">
                <a:solidFill>
                  <a:srgbClr val="000000"/>
                </a:solidFill>
                <a:latin typeface="Times New Roman"/>
                <a:ea typeface="Times New Roman"/>
                <a:cs typeface="Times New Roman"/>
                <a:sym typeface="Times New Roman"/>
              </a:rPr>
              <a:t>i</a:t>
            </a:r>
            <a:r>
              <a:rPr lang="en-US" sz="2800" b="0" i="0" u="none">
                <a:solidFill>
                  <a:srgbClr val="000000"/>
                </a:solidFill>
                <a:latin typeface="Times New Roman"/>
                <a:ea typeface="Times New Roman"/>
                <a:cs typeface="Times New Roman"/>
                <a:sym typeface="Times New Roman"/>
              </a:rPr>
              <a:t>≥</a:t>
            </a:r>
            <a:r>
              <a:rPr lang="en-US" sz="2800" b="0" i="0" u="none" baseline="-25000">
                <a:solidFill>
                  <a:srgbClr val="000000"/>
                </a:solidFill>
                <a:latin typeface="Times New Roman"/>
                <a:ea typeface="Times New Roman"/>
                <a:cs typeface="Times New Roman"/>
                <a:sym typeface="Times New Roman"/>
              </a:rPr>
              <a:t> </a:t>
            </a:r>
            <a:r>
              <a:rPr lang="en-US" sz="2800" b="0" i="0" u="none">
                <a:solidFill>
                  <a:srgbClr val="000000"/>
                </a:solidFill>
                <a:latin typeface="Times New Roman"/>
                <a:ea typeface="Times New Roman"/>
                <a:cs typeface="Times New Roman"/>
                <a:sym typeface="Times New Roman"/>
              </a:rPr>
              <a:t>0 and profit p</a:t>
            </a:r>
            <a:r>
              <a:rPr lang="en-US" sz="2800" b="0" i="0" u="none" baseline="-25000">
                <a:solidFill>
                  <a:srgbClr val="000000"/>
                </a:solidFill>
                <a:latin typeface="Times New Roman"/>
                <a:ea typeface="Times New Roman"/>
                <a:cs typeface="Times New Roman"/>
                <a:sym typeface="Times New Roman"/>
              </a:rPr>
              <a:t>i</a:t>
            </a:r>
            <a:r>
              <a:rPr lang="en-US" sz="2800" b="0" i="0" u="none">
                <a:solidFill>
                  <a:srgbClr val="000000"/>
                </a:solidFill>
                <a:latin typeface="Times New Roman"/>
                <a:ea typeface="Times New Roman"/>
                <a:cs typeface="Times New Roman"/>
                <a:sym typeface="Times New Roman"/>
              </a:rPr>
              <a:t>≥0 .</a:t>
            </a:r>
            <a:endParaRPr/>
          </a:p>
          <a:p>
            <a:pPr marL="342900"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Pi is earned iff the job is completed by its deadline.</a:t>
            </a:r>
            <a:endParaRPr/>
          </a:p>
          <a:p>
            <a:pPr marL="342900"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The job is completed if it is processed on a machine for unit time.</a:t>
            </a:r>
            <a:endParaRPr/>
          </a:p>
          <a:p>
            <a:pPr marL="342900"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Only one machine is available for processing jobs.</a:t>
            </a:r>
            <a:endParaRPr/>
          </a:p>
          <a:p>
            <a:pPr marL="342900"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Only one job is processed at a time on the machine.</a:t>
            </a:r>
            <a:endParaRPr/>
          </a:p>
        </p:txBody>
      </p:sp>
      <p:sp>
        <p:nvSpPr>
          <p:cNvPr id="724" name="Google Shape;724;p36"/>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37"/>
          <p:cNvSpPr txBox="1"/>
          <p:nvPr/>
        </p:nvSpPr>
        <p:spPr>
          <a:xfrm>
            <a:off x="6553200" y="6248400"/>
            <a:ext cx="1905000" cy="4572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1400"/>
              <a:buFont typeface="Times"/>
              <a:buNone/>
            </a:pPr>
            <a:fld id="{00000000-1234-1234-1234-123412341234}" type="slidenum">
              <a:rPr lang="en-US" sz="1400" b="0" i="0" u="none">
                <a:solidFill>
                  <a:srgbClr val="000000"/>
                </a:solidFill>
                <a:latin typeface="Times"/>
                <a:ea typeface="Times"/>
                <a:cs typeface="Times"/>
                <a:sym typeface="Times"/>
              </a:rPr>
              <a:t>37</a:t>
            </a:fld>
            <a:endParaRPr/>
          </a:p>
        </p:txBody>
      </p:sp>
      <p:sp>
        <p:nvSpPr>
          <p:cNvPr id="731" name="Google Shape;731;p37"/>
          <p:cNvSpPr txBox="1"/>
          <p:nvPr/>
        </p:nvSpPr>
        <p:spPr>
          <a:xfrm>
            <a:off x="685800" y="1981200"/>
            <a:ext cx="7924800" cy="4114800"/>
          </a:xfrm>
          <a:prstGeom prst="rect">
            <a:avLst/>
          </a:prstGeom>
          <a:noFill/>
          <a:ln>
            <a:noFill/>
          </a:ln>
        </p:spPr>
        <p:txBody>
          <a:bodyPr spcFirstLastPara="1" wrap="square" lIns="91425" tIns="45700" rIns="91425" bIns="45700" anchor="t" anchorCtr="0">
            <a:noAutofit/>
          </a:bodyPr>
          <a:lstStyle/>
          <a:p>
            <a:pPr marL="341312" marR="0" lvl="0" indent="-341312" algn="just" rtl="0">
              <a:lnSpc>
                <a:spcPct val="100000"/>
              </a:lnSpc>
              <a:spcBef>
                <a:spcPts val="0"/>
              </a:spcBef>
              <a:spcAft>
                <a:spcPts val="0"/>
              </a:spcAft>
              <a:buClr>
                <a:srgbClr val="000000"/>
              </a:buClr>
              <a:buSzPts val="2800"/>
              <a:buFont typeface="Times New Roman"/>
              <a:buChar char="•"/>
            </a:pPr>
            <a:r>
              <a:rPr lang="en-US" sz="2800" b="0" i="0" u="none">
                <a:solidFill>
                  <a:srgbClr val="000000"/>
                </a:solidFill>
                <a:latin typeface="Times"/>
                <a:ea typeface="Times"/>
                <a:cs typeface="Times"/>
                <a:sym typeface="Times"/>
              </a:rPr>
              <a:t>A feasible solution is a subset of jobs J such that each job is completed by its deadline.</a:t>
            </a:r>
            <a:endParaRPr/>
          </a:p>
          <a:p>
            <a:pPr marL="341312"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a:ea typeface="Times"/>
                <a:cs typeface="Times"/>
                <a:sym typeface="Times"/>
              </a:rPr>
              <a:t>An optimal solution is a feasible solution with maximum profit value.</a:t>
            </a:r>
            <a:endParaRPr/>
          </a:p>
          <a:p>
            <a:pPr marL="341312" marR="0" lvl="0" indent="-341312" algn="just" rtl="0">
              <a:lnSpc>
                <a:spcPct val="100000"/>
              </a:lnSpc>
              <a:spcBef>
                <a:spcPts val="700"/>
              </a:spcBef>
              <a:spcAft>
                <a:spcPts val="0"/>
              </a:spcAft>
              <a:buClr>
                <a:srgbClr val="000000"/>
              </a:buClr>
              <a:buSzPts val="2800"/>
              <a:buFont typeface="Times New Roman"/>
              <a:buChar char="•"/>
            </a:pPr>
            <a:r>
              <a:rPr lang="en-US" sz="2800" b="0" i="0" u="none">
                <a:solidFill>
                  <a:srgbClr val="000000"/>
                </a:solidFill>
                <a:latin typeface="Times"/>
                <a:ea typeface="Times"/>
                <a:cs typeface="Times"/>
                <a:sym typeface="Times"/>
              </a:rPr>
              <a:t>NO LATER THAN THEIR RESPECTIVE DEADLINES.</a:t>
            </a:r>
            <a:endParaRPr/>
          </a:p>
          <a:p>
            <a:pPr marL="341312" marR="0" lvl="0" indent="-341312" algn="just" rtl="0">
              <a:lnSpc>
                <a:spcPct val="100000"/>
              </a:lnSpc>
              <a:spcBef>
                <a:spcPts val="700"/>
              </a:spcBef>
              <a:spcAft>
                <a:spcPts val="0"/>
              </a:spcAft>
              <a:buClr>
                <a:srgbClr val="000000"/>
              </a:buClr>
              <a:buSzPts val="2800"/>
              <a:buFont typeface="Times"/>
              <a:buNone/>
            </a:pPr>
            <a:r>
              <a:rPr lang="en-US" sz="2800" b="0" i="0" u="none">
                <a:solidFill>
                  <a:srgbClr val="000000"/>
                </a:solidFill>
                <a:latin typeface="Times"/>
                <a:ea typeface="Times"/>
                <a:cs typeface="Times"/>
                <a:sym typeface="Times"/>
              </a:rPr>
              <a:t>	</a:t>
            </a:r>
            <a:r>
              <a:rPr lang="en-US" sz="2800" b="1" i="0" u="none">
                <a:solidFill>
                  <a:srgbClr val="000000"/>
                </a:solidFill>
                <a:latin typeface="Times"/>
                <a:ea typeface="Times"/>
                <a:cs typeface="Times"/>
                <a:sym typeface="Times"/>
              </a:rPr>
              <a:t>Example</a:t>
            </a:r>
            <a:r>
              <a:rPr lang="en-US" sz="2800" b="0" i="0" u="none">
                <a:solidFill>
                  <a:srgbClr val="000000"/>
                </a:solidFill>
                <a:latin typeface="Times"/>
                <a:ea typeface="Times"/>
                <a:cs typeface="Times"/>
                <a:sym typeface="Times"/>
              </a:rPr>
              <a:t> : Let n = 4, (p</a:t>
            </a:r>
            <a:r>
              <a:rPr lang="en-US" sz="2800" b="0" i="0" u="none" baseline="-25000">
                <a:solidFill>
                  <a:srgbClr val="000000"/>
                </a:solidFill>
                <a:latin typeface="Times"/>
                <a:ea typeface="Times"/>
                <a:cs typeface="Times"/>
                <a:sym typeface="Times"/>
              </a:rPr>
              <a:t>1</a:t>
            </a:r>
            <a:r>
              <a:rPr lang="en-US" sz="2800" b="0" i="0" u="none">
                <a:solidFill>
                  <a:srgbClr val="000000"/>
                </a:solidFill>
                <a:latin typeface="Times"/>
                <a:ea typeface="Times"/>
                <a:cs typeface="Times"/>
                <a:sym typeface="Times"/>
              </a:rPr>
              <a:t>,p</a:t>
            </a:r>
            <a:r>
              <a:rPr lang="en-US" sz="2800" b="0" i="0" u="none" baseline="-25000">
                <a:solidFill>
                  <a:srgbClr val="000000"/>
                </a:solidFill>
                <a:latin typeface="Times"/>
                <a:ea typeface="Times"/>
                <a:cs typeface="Times"/>
                <a:sym typeface="Times"/>
              </a:rPr>
              <a:t>2</a:t>
            </a:r>
            <a:r>
              <a:rPr lang="en-US" sz="2800" b="0" i="0" u="none">
                <a:solidFill>
                  <a:srgbClr val="000000"/>
                </a:solidFill>
                <a:latin typeface="Times"/>
                <a:ea typeface="Times"/>
                <a:cs typeface="Times"/>
                <a:sym typeface="Times"/>
              </a:rPr>
              <a:t>,p</a:t>
            </a:r>
            <a:r>
              <a:rPr lang="en-US" sz="2800" b="0" i="0" u="none" baseline="-25000">
                <a:solidFill>
                  <a:srgbClr val="000000"/>
                </a:solidFill>
                <a:latin typeface="Times"/>
                <a:ea typeface="Times"/>
                <a:cs typeface="Times"/>
                <a:sym typeface="Times"/>
              </a:rPr>
              <a:t>3</a:t>
            </a:r>
            <a:r>
              <a:rPr lang="en-US" sz="2800" b="0" i="0" u="none">
                <a:solidFill>
                  <a:srgbClr val="000000"/>
                </a:solidFill>
                <a:latin typeface="Times"/>
                <a:ea typeface="Times"/>
                <a:cs typeface="Times"/>
                <a:sym typeface="Times"/>
              </a:rPr>
              <a:t>,p</a:t>
            </a:r>
            <a:r>
              <a:rPr lang="en-US" sz="2800" b="0" i="0" u="none" baseline="-25000">
                <a:solidFill>
                  <a:srgbClr val="000000"/>
                </a:solidFill>
                <a:latin typeface="Times"/>
                <a:ea typeface="Times"/>
                <a:cs typeface="Times"/>
                <a:sym typeface="Times"/>
              </a:rPr>
              <a:t>4</a:t>
            </a:r>
            <a:r>
              <a:rPr lang="en-US" sz="2800" b="0" i="0" u="none">
                <a:solidFill>
                  <a:srgbClr val="000000"/>
                </a:solidFill>
                <a:latin typeface="Times"/>
                <a:ea typeface="Times"/>
                <a:cs typeface="Times"/>
                <a:sym typeface="Times"/>
              </a:rPr>
              <a:t>) = (100,10,15,27), (d</a:t>
            </a:r>
            <a:r>
              <a:rPr lang="en-US" sz="2800" b="0" i="0" u="none" baseline="-25000">
                <a:solidFill>
                  <a:srgbClr val="000000"/>
                </a:solidFill>
                <a:latin typeface="Times"/>
                <a:ea typeface="Times"/>
                <a:cs typeface="Times"/>
                <a:sym typeface="Times"/>
              </a:rPr>
              <a:t>1</a:t>
            </a:r>
            <a:r>
              <a:rPr lang="en-US" sz="2800" b="0" i="0" u="none">
                <a:solidFill>
                  <a:srgbClr val="000000"/>
                </a:solidFill>
                <a:latin typeface="Times"/>
                <a:ea typeface="Times"/>
                <a:cs typeface="Times"/>
                <a:sym typeface="Times"/>
              </a:rPr>
              <a:t>,d</a:t>
            </a:r>
            <a:r>
              <a:rPr lang="en-US" sz="2800" b="0" i="0" u="none" baseline="-25000">
                <a:solidFill>
                  <a:srgbClr val="000000"/>
                </a:solidFill>
                <a:latin typeface="Times"/>
                <a:ea typeface="Times"/>
                <a:cs typeface="Times"/>
                <a:sym typeface="Times"/>
              </a:rPr>
              <a:t>2</a:t>
            </a:r>
            <a:r>
              <a:rPr lang="en-US" sz="2800" b="0" i="0" u="none">
                <a:solidFill>
                  <a:srgbClr val="000000"/>
                </a:solidFill>
                <a:latin typeface="Times"/>
                <a:ea typeface="Times"/>
                <a:cs typeface="Times"/>
                <a:sym typeface="Times"/>
              </a:rPr>
              <a:t>,d</a:t>
            </a:r>
            <a:r>
              <a:rPr lang="en-US" sz="2800" b="0" i="0" u="none" baseline="-25000">
                <a:solidFill>
                  <a:srgbClr val="000000"/>
                </a:solidFill>
                <a:latin typeface="Times"/>
                <a:ea typeface="Times"/>
                <a:cs typeface="Times"/>
                <a:sym typeface="Times"/>
              </a:rPr>
              <a:t>3</a:t>
            </a:r>
            <a:r>
              <a:rPr lang="en-US" sz="2800" b="0" i="0" u="none">
                <a:solidFill>
                  <a:srgbClr val="000000"/>
                </a:solidFill>
                <a:latin typeface="Times"/>
                <a:ea typeface="Times"/>
                <a:cs typeface="Times"/>
                <a:sym typeface="Times"/>
              </a:rPr>
              <a:t>,d</a:t>
            </a:r>
            <a:r>
              <a:rPr lang="en-US" sz="2800" b="0" i="0" u="none" baseline="-25000">
                <a:solidFill>
                  <a:srgbClr val="000000"/>
                </a:solidFill>
                <a:latin typeface="Times"/>
                <a:ea typeface="Times"/>
                <a:cs typeface="Times"/>
                <a:sym typeface="Times"/>
              </a:rPr>
              <a:t>4</a:t>
            </a:r>
            <a:r>
              <a:rPr lang="en-US" sz="2800" b="0" i="0" u="none">
                <a:solidFill>
                  <a:srgbClr val="000000"/>
                </a:solidFill>
                <a:latin typeface="Times"/>
                <a:ea typeface="Times"/>
                <a:cs typeface="Times"/>
                <a:sym typeface="Times"/>
              </a:rPr>
              <a:t>) = (2,1,2,1)</a:t>
            </a:r>
            <a:endParaRPr/>
          </a:p>
          <a:p>
            <a:pPr marL="341312" marR="0" lvl="0" indent="-341312" algn="l" rtl="0">
              <a:lnSpc>
                <a:spcPct val="100000"/>
              </a:lnSpc>
              <a:spcBef>
                <a:spcPts val="700"/>
              </a:spcBef>
              <a:spcAft>
                <a:spcPts val="0"/>
              </a:spcAft>
              <a:buClr>
                <a:schemeClr val="dk1"/>
              </a:buClr>
              <a:buSzPts val="2800"/>
              <a:buFont typeface="Times"/>
              <a:buNone/>
            </a:pPr>
            <a:endParaRPr sz="2800" b="0" i="0" u="none">
              <a:solidFill>
                <a:srgbClr val="000000"/>
              </a:solidFill>
              <a:latin typeface="Times"/>
              <a:ea typeface="Times"/>
              <a:cs typeface="Times"/>
              <a:sym typeface="Times"/>
            </a:endParaRPr>
          </a:p>
          <a:p>
            <a:pPr marL="0" marR="0" lvl="0" indent="0" algn="l" rtl="0">
              <a:lnSpc>
                <a:spcPct val="100000"/>
              </a:lnSpc>
              <a:spcBef>
                <a:spcPts val="0"/>
              </a:spcBef>
              <a:spcAft>
                <a:spcPts val="0"/>
              </a:spcAft>
              <a:buNone/>
            </a:pPr>
            <a:endParaRPr sz="2800" b="0" i="0" u="none">
              <a:solidFill>
                <a:srgbClr val="000000"/>
              </a:solidFill>
              <a:latin typeface="Times"/>
              <a:ea typeface="Times"/>
              <a:cs typeface="Times"/>
              <a:sym typeface="Times"/>
            </a:endParaRPr>
          </a:p>
        </p:txBody>
      </p:sp>
      <p:sp>
        <p:nvSpPr>
          <p:cNvPr id="732" name="Google Shape;732;p37"/>
          <p:cNvSpPr txBox="1"/>
          <p:nvPr/>
        </p:nvSpPr>
        <p:spPr>
          <a:xfrm>
            <a:off x="1143000" y="396875"/>
            <a:ext cx="8305800" cy="14319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JOB SEQUENCING WITH DEADLINES (contd..)</a:t>
            </a:r>
            <a:endParaRPr/>
          </a:p>
        </p:txBody>
      </p:sp>
      <p:sp>
        <p:nvSpPr>
          <p:cNvPr id="733" name="Google Shape;733;p37"/>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38"/>
          <p:cNvSpPr txBox="1"/>
          <p:nvPr/>
        </p:nvSpPr>
        <p:spPr>
          <a:xfrm>
            <a:off x="6553200" y="6248400"/>
            <a:ext cx="1905000" cy="4572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1400"/>
              <a:buFont typeface="Times"/>
              <a:buNone/>
            </a:pPr>
            <a:fld id="{00000000-1234-1234-1234-123412341234}" type="slidenum">
              <a:rPr lang="en-US" sz="1400" b="0" i="0" u="none">
                <a:solidFill>
                  <a:srgbClr val="000000"/>
                </a:solidFill>
                <a:latin typeface="Times"/>
                <a:ea typeface="Times"/>
                <a:cs typeface="Times"/>
                <a:sym typeface="Times"/>
              </a:rPr>
              <a:t>38</a:t>
            </a:fld>
            <a:endParaRPr/>
          </a:p>
        </p:txBody>
      </p:sp>
      <p:sp>
        <p:nvSpPr>
          <p:cNvPr id="740" name="Google Shape;740;p38"/>
          <p:cNvSpPr txBox="1"/>
          <p:nvPr/>
        </p:nvSpPr>
        <p:spPr>
          <a:xfrm>
            <a:off x="685800" y="2628900"/>
            <a:ext cx="7772400" cy="4114800"/>
          </a:xfrm>
          <a:prstGeom prst="rect">
            <a:avLst/>
          </a:prstGeom>
          <a:noFill/>
          <a:ln>
            <a:noFill/>
          </a:ln>
        </p:spPr>
        <p:txBody>
          <a:bodyPr spcFirstLastPara="1" wrap="square" lIns="91425" tIns="45700" rIns="91425" bIns="45700" anchor="t" anchorCtr="0">
            <a:noAutofit/>
          </a:bodyPr>
          <a:lstStyle/>
          <a:p>
            <a:pPr marL="342900" marR="0" lvl="0" indent="-341312" algn="l" rtl="0">
              <a:lnSpc>
                <a:spcPct val="100000"/>
              </a:lnSpc>
              <a:spcBef>
                <a:spcPts val="0"/>
              </a:spcBef>
              <a:spcAft>
                <a:spcPts val="0"/>
              </a:spcAft>
              <a:buClr>
                <a:srgbClr val="000000"/>
              </a:buClr>
              <a:buSzPts val="2000"/>
              <a:buFont typeface="Times"/>
              <a:buNone/>
            </a:pPr>
            <a:r>
              <a:rPr lang="en-US" sz="2000" b="1" i="0" u="none" dirty="0" err="1">
                <a:solidFill>
                  <a:srgbClr val="000000"/>
                </a:solidFill>
                <a:latin typeface="Times"/>
                <a:ea typeface="Times"/>
                <a:cs typeface="Times"/>
                <a:sym typeface="Times"/>
              </a:rPr>
              <a:t>Sr.No</a:t>
            </a:r>
            <a:r>
              <a:rPr lang="en-US" sz="2000" b="1" i="0" u="none" dirty="0">
                <a:solidFill>
                  <a:srgbClr val="000000"/>
                </a:solidFill>
                <a:latin typeface="Times"/>
                <a:ea typeface="Times"/>
                <a:cs typeface="Times"/>
                <a:sym typeface="Times"/>
              </a:rPr>
              <a:t>.	Feasible 	Processing	Profit value</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1" i="0" u="none" dirty="0">
                <a:solidFill>
                  <a:srgbClr val="000000"/>
                </a:solidFill>
                <a:latin typeface="Times"/>
                <a:ea typeface="Times"/>
                <a:cs typeface="Times"/>
                <a:sym typeface="Times"/>
              </a:rPr>
              <a:t>		Solution		Sequence</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a:t>
            </a:r>
            <a:r>
              <a:rPr lang="en-US" sz="2000" b="0" i="0" u="none" dirty="0" err="1">
                <a:solidFill>
                  <a:srgbClr val="000000"/>
                </a:solidFill>
                <a:latin typeface="Times"/>
                <a:ea typeface="Times"/>
                <a:cs typeface="Times"/>
                <a:sym typeface="Times"/>
              </a:rPr>
              <a:t>i</a:t>
            </a:r>
            <a:r>
              <a:rPr lang="en-US" sz="2000" b="0" i="0" u="none" dirty="0">
                <a:solidFill>
                  <a:srgbClr val="000000"/>
                </a:solidFill>
                <a:latin typeface="Times"/>
                <a:ea typeface="Times"/>
                <a:cs typeface="Times"/>
                <a:sym typeface="Times"/>
              </a:rPr>
              <a:t>)		(1,2)		(2,1)		110</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(ii)		(1,3)		(1,3) or (3,1)	115</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(iii)	(1,4)		(4,1)		127    is the optimal one</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(iv)	(2,3)		(2,3)		25</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(v)		(3,4)		(4,3)		42</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(vi)	(1)		(1)		100</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(vii)	(2)		(2)		10</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(viii)	(3)		(3)		15</a:t>
            </a:r>
            <a:endParaRPr dirty="0"/>
          </a:p>
          <a:p>
            <a:pPr marL="342900" marR="0" lvl="0" indent="-341312" algn="l" rtl="0">
              <a:lnSpc>
                <a:spcPct val="100000"/>
              </a:lnSpc>
              <a:spcBef>
                <a:spcPts val="500"/>
              </a:spcBef>
              <a:spcAft>
                <a:spcPts val="0"/>
              </a:spcAft>
              <a:buClr>
                <a:srgbClr val="000000"/>
              </a:buClr>
              <a:buSzPts val="2000"/>
              <a:buFont typeface="Times"/>
              <a:buNone/>
            </a:pPr>
            <a:r>
              <a:rPr lang="en-US" sz="2000" b="0" i="0" u="none" dirty="0">
                <a:solidFill>
                  <a:srgbClr val="000000"/>
                </a:solidFill>
                <a:latin typeface="Times"/>
                <a:ea typeface="Times"/>
                <a:cs typeface="Times"/>
                <a:sym typeface="Times"/>
              </a:rPr>
              <a:t>(ix)	(4)		(4)		27</a:t>
            </a:r>
            <a:endParaRPr dirty="0"/>
          </a:p>
        </p:txBody>
      </p:sp>
      <p:cxnSp>
        <p:nvCxnSpPr>
          <p:cNvPr id="741" name="Google Shape;741;p38"/>
          <p:cNvCxnSpPr/>
          <p:nvPr/>
        </p:nvCxnSpPr>
        <p:spPr>
          <a:xfrm>
            <a:off x="792162" y="4535487"/>
            <a:ext cx="5029200" cy="1587"/>
          </a:xfrm>
          <a:prstGeom prst="straightConnector1">
            <a:avLst/>
          </a:prstGeom>
          <a:noFill/>
          <a:ln w="9525" cap="flat" cmpd="sng">
            <a:solidFill>
              <a:srgbClr val="000000"/>
            </a:solidFill>
            <a:prstDash val="solid"/>
            <a:miter lim="800000"/>
            <a:headEnd type="none" w="med" len="med"/>
            <a:tailEnd type="none" w="med" len="med"/>
          </a:ln>
        </p:spPr>
      </p:cxnSp>
      <p:cxnSp>
        <p:nvCxnSpPr>
          <p:cNvPr id="742" name="Google Shape;742;p38"/>
          <p:cNvCxnSpPr/>
          <p:nvPr/>
        </p:nvCxnSpPr>
        <p:spPr>
          <a:xfrm rot="10800000" flipH="1">
            <a:off x="5832475" y="4318000"/>
            <a:ext cx="1587" cy="231775"/>
          </a:xfrm>
          <a:prstGeom prst="straightConnector1">
            <a:avLst/>
          </a:prstGeom>
          <a:noFill/>
          <a:ln w="9525" cap="flat" cmpd="sng">
            <a:solidFill>
              <a:srgbClr val="000000"/>
            </a:solidFill>
            <a:prstDash val="solid"/>
            <a:miter lim="800000"/>
            <a:headEnd type="none" w="med" len="med"/>
            <a:tailEnd type="triangle" w="med" len="med"/>
          </a:ln>
        </p:spPr>
      </p:cxnSp>
      <p:sp>
        <p:nvSpPr>
          <p:cNvPr id="743" name="Google Shape;743;p38"/>
          <p:cNvSpPr txBox="1"/>
          <p:nvPr/>
        </p:nvSpPr>
        <p:spPr>
          <a:xfrm>
            <a:off x="381000" y="1655762"/>
            <a:ext cx="8458200" cy="1003300"/>
          </a:xfrm>
          <a:prstGeom prst="rect">
            <a:avLst/>
          </a:prstGeom>
          <a:noFill/>
          <a:ln>
            <a:noFill/>
          </a:ln>
        </p:spPr>
        <p:txBody>
          <a:bodyPr spcFirstLastPara="1" wrap="square" lIns="90000" tIns="46800" rIns="90000" bIns="46800" anchor="t" anchorCtr="0">
            <a:noAutofit/>
          </a:bodyPr>
          <a:lstStyle/>
          <a:p>
            <a:pPr marL="0" marR="0" lvl="0" indent="0" algn="just" rtl="0">
              <a:lnSpc>
                <a:spcPct val="100000"/>
              </a:lnSpc>
              <a:spcBef>
                <a:spcPts val="0"/>
              </a:spcBef>
              <a:spcAft>
                <a:spcPts val="0"/>
              </a:spcAft>
              <a:buClr>
                <a:srgbClr val="000000"/>
              </a:buClr>
              <a:buSzPts val="2800"/>
              <a:buFont typeface="Times"/>
              <a:buNone/>
            </a:pPr>
            <a:r>
              <a:rPr lang="en-US" sz="2800" b="1" i="0" u="none">
                <a:solidFill>
                  <a:srgbClr val="000000"/>
                </a:solidFill>
                <a:latin typeface="Times"/>
                <a:ea typeface="Times"/>
                <a:cs typeface="Times"/>
                <a:sym typeface="Times"/>
              </a:rPr>
              <a:t>Example</a:t>
            </a:r>
            <a:r>
              <a:rPr lang="en-US" sz="2800" b="0" i="0" u="none">
                <a:solidFill>
                  <a:srgbClr val="000000"/>
                </a:solidFill>
                <a:latin typeface="Times"/>
                <a:ea typeface="Times"/>
                <a:cs typeface="Times"/>
                <a:sym typeface="Times"/>
              </a:rPr>
              <a:t> : Let n = 4, (p</a:t>
            </a:r>
            <a:r>
              <a:rPr lang="en-US" sz="2800" b="0" i="0" u="none" baseline="-25000">
                <a:solidFill>
                  <a:srgbClr val="000000"/>
                </a:solidFill>
                <a:latin typeface="Times"/>
                <a:ea typeface="Times"/>
                <a:cs typeface="Times"/>
                <a:sym typeface="Times"/>
              </a:rPr>
              <a:t>1</a:t>
            </a:r>
            <a:r>
              <a:rPr lang="en-US" sz="2800" b="0" i="0" u="none">
                <a:solidFill>
                  <a:srgbClr val="000000"/>
                </a:solidFill>
                <a:latin typeface="Times"/>
                <a:ea typeface="Times"/>
                <a:cs typeface="Times"/>
                <a:sym typeface="Times"/>
              </a:rPr>
              <a:t>,p</a:t>
            </a:r>
            <a:r>
              <a:rPr lang="en-US" sz="2800" b="0" i="0" u="none" baseline="-25000">
                <a:solidFill>
                  <a:srgbClr val="000000"/>
                </a:solidFill>
                <a:latin typeface="Times"/>
                <a:ea typeface="Times"/>
                <a:cs typeface="Times"/>
                <a:sym typeface="Times"/>
              </a:rPr>
              <a:t>2</a:t>
            </a:r>
            <a:r>
              <a:rPr lang="en-US" sz="2800" b="0" i="0" u="none">
                <a:solidFill>
                  <a:srgbClr val="000000"/>
                </a:solidFill>
                <a:latin typeface="Times"/>
                <a:ea typeface="Times"/>
                <a:cs typeface="Times"/>
                <a:sym typeface="Times"/>
              </a:rPr>
              <a:t>,p</a:t>
            </a:r>
            <a:r>
              <a:rPr lang="en-US" sz="2800" b="0" i="0" u="none" baseline="-25000">
                <a:solidFill>
                  <a:srgbClr val="000000"/>
                </a:solidFill>
                <a:latin typeface="Times"/>
                <a:ea typeface="Times"/>
                <a:cs typeface="Times"/>
                <a:sym typeface="Times"/>
              </a:rPr>
              <a:t>3</a:t>
            </a:r>
            <a:r>
              <a:rPr lang="en-US" sz="2800" b="0" i="0" u="none">
                <a:solidFill>
                  <a:srgbClr val="000000"/>
                </a:solidFill>
                <a:latin typeface="Times"/>
                <a:ea typeface="Times"/>
                <a:cs typeface="Times"/>
                <a:sym typeface="Times"/>
              </a:rPr>
              <a:t>,p</a:t>
            </a:r>
            <a:r>
              <a:rPr lang="en-US" sz="2800" b="0" i="0" u="none" baseline="-25000">
                <a:solidFill>
                  <a:srgbClr val="000000"/>
                </a:solidFill>
                <a:latin typeface="Times"/>
                <a:ea typeface="Times"/>
                <a:cs typeface="Times"/>
                <a:sym typeface="Times"/>
              </a:rPr>
              <a:t>4</a:t>
            </a:r>
            <a:r>
              <a:rPr lang="en-US" sz="2800" b="0" i="0" u="none">
                <a:solidFill>
                  <a:srgbClr val="000000"/>
                </a:solidFill>
                <a:latin typeface="Times"/>
                <a:ea typeface="Times"/>
                <a:cs typeface="Times"/>
                <a:sym typeface="Times"/>
              </a:rPr>
              <a:t>) = (100,10,15,27), (d</a:t>
            </a:r>
            <a:r>
              <a:rPr lang="en-US" sz="2800" b="0" i="0" u="none" baseline="-25000">
                <a:solidFill>
                  <a:srgbClr val="000000"/>
                </a:solidFill>
                <a:latin typeface="Times"/>
                <a:ea typeface="Times"/>
                <a:cs typeface="Times"/>
                <a:sym typeface="Times"/>
              </a:rPr>
              <a:t>1</a:t>
            </a:r>
            <a:r>
              <a:rPr lang="en-US" sz="2800" b="0" i="0" u="none">
                <a:solidFill>
                  <a:srgbClr val="000000"/>
                </a:solidFill>
                <a:latin typeface="Times"/>
                <a:ea typeface="Times"/>
                <a:cs typeface="Times"/>
                <a:sym typeface="Times"/>
              </a:rPr>
              <a:t>,d</a:t>
            </a:r>
            <a:r>
              <a:rPr lang="en-US" sz="2800" b="0" i="0" u="none" baseline="-25000">
                <a:solidFill>
                  <a:srgbClr val="000000"/>
                </a:solidFill>
                <a:latin typeface="Times"/>
                <a:ea typeface="Times"/>
                <a:cs typeface="Times"/>
                <a:sym typeface="Times"/>
              </a:rPr>
              <a:t>2</a:t>
            </a:r>
            <a:r>
              <a:rPr lang="en-US" sz="2800" b="0" i="0" u="none">
                <a:solidFill>
                  <a:srgbClr val="000000"/>
                </a:solidFill>
                <a:latin typeface="Times"/>
                <a:ea typeface="Times"/>
                <a:cs typeface="Times"/>
                <a:sym typeface="Times"/>
              </a:rPr>
              <a:t>,d</a:t>
            </a:r>
            <a:r>
              <a:rPr lang="en-US" sz="2800" b="0" i="0" u="none" baseline="-25000">
                <a:solidFill>
                  <a:srgbClr val="000000"/>
                </a:solidFill>
                <a:latin typeface="Times"/>
                <a:ea typeface="Times"/>
                <a:cs typeface="Times"/>
                <a:sym typeface="Times"/>
              </a:rPr>
              <a:t>3</a:t>
            </a:r>
            <a:r>
              <a:rPr lang="en-US" sz="2800" b="0" i="0" u="none">
                <a:solidFill>
                  <a:srgbClr val="000000"/>
                </a:solidFill>
                <a:latin typeface="Times"/>
                <a:ea typeface="Times"/>
                <a:cs typeface="Times"/>
                <a:sym typeface="Times"/>
              </a:rPr>
              <a:t>,d</a:t>
            </a:r>
            <a:r>
              <a:rPr lang="en-US" sz="2800" b="0" i="0" u="none" baseline="-25000">
                <a:solidFill>
                  <a:srgbClr val="000000"/>
                </a:solidFill>
                <a:latin typeface="Times"/>
                <a:ea typeface="Times"/>
                <a:cs typeface="Times"/>
                <a:sym typeface="Times"/>
              </a:rPr>
              <a:t>4</a:t>
            </a:r>
            <a:r>
              <a:rPr lang="en-US" sz="2800" b="0" i="0" u="none">
                <a:solidFill>
                  <a:srgbClr val="000000"/>
                </a:solidFill>
                <a:latin typeface="Times"/>
                <a:ea typeface="Times"/>
                <a:cs typeface="Times"/>
                <a:sym typeface="Times"/>
              </a:rPr>
              <a:t>) = (2,1,2,1)</a:t>
            </a:r>
            <a:endParaRPr/>
          </a:p>
        </p:txBody>
      </p:sp>
      <p:sp>
        <p:nvSpPr>
          <p:cNvPr id="744" name="Google Shape;744;p38"/>
          <p:cNvSpPr txBox="1"/>
          <p:nvPr/>
        </p:nvSpPr>
        <p:spPr>
          <a:xfrm>
            <a:off x="1295400" y="304800"/>
            <a:ext cx="8305800" cy="14319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JOB SEQUENCING WITH DEADLINES (contd..)</a:t>
            </a:r>
            <a:endParaRPr/>
          </a:p>
        </p:txBody>
      </p:sp>
      <p:sp>
        <p:nvSpPr>
          <p:cNvPr id="745" name="Google Shape;745;p38"/>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39"/>
          <p:cNvSpPr txBox="1"/>
          <p:nvPr/>
        </p:nvSpPr>
        <p:spPr>
          <a:xfrm>
            <a:off x="6553200" y="6248400"/>
            <a:ext cx="1905000" cy="4572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1400"/>
              <a:buFont typeface="Times"/>
              <a:buNone/>
            </a:pPr>
            <a:fld id="{00000000-1234-1234-1234-123412341234}" type="slidenum">
              <a:rPr lang="en-US" sz="1400" b="0" i="0" u="none">
                <a:solidFill>
                  <a:srgbClr val="000000"/>
                </a:solidFill>
                <a:latin typeface="Times"/>
                <a:ea typeface="Times"/>
                <a:cs typeface="Times"/>
                <a:sym typeface="Times"/>
              </a:rPr>
              <a:t>39</a:t>
            </a:fld>
            <a:endParaRPr/>
          </a:p>
        </p:txBody>
      </p:sp>
      <p:sp>
        <p:nvSpPr>
          <p:cNvPr id="752" name="Google Shape;752;p39"/>
          <p:cNvSpPr txBox="1"/>
          <p:nvPr/>
        </p:nvSpPr>
        <p:spPr>
          <a:xfrm>
            <a:off x="762000" y="0"/>
            <a:ext cx="7772400" cy="118903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Example Explanation</a:t>
            </a:r>
            <a:endParaRPr/>
          </a:p>
        </p:txBody>
      </p:sp>
      <p:sp>
        <p:nvSpPr>
          <p:cNvPr id="753" name="Google Shape;753;p39"/>
          <p:cNvSpPr txBox="1"/>
          <p:nvPr/>
        </p:nvSpPr>
        <p:spPr>
          <a:xfrm>
            <a:off x="685800" y="1295400"/>
            <a:ext cx="7772400" cy="4117975"/>
          </a:xfrm>
          <a:prstGeom prst="rect">
            <a:avLst/>
          </a:prstGeom>
          <a:noFill/>
          <a:ln>
            <a:noFill/>
          </a:ln>
        </p:spPr>
        <p:txBody>
          <a:bodyPr spcFirstLastPara="1" wrap="square" lIns="91425" tIns="45700" rIns="91425" bIns="45700" anchor="t" anchorCtr="0">
            <a:noAutofit/>
          </a:bodyPr>
          <a:lstStyle/>
          <a:p>
            <a:pPr marL="341312" marR="0" lvl="0" indent="-341312" algn="just" rtl="0">
              <a:lnSpc>
                <a:spcPct val="100000"/>
              </a:lnSpc>
              <a:spcBef>
                <a:spcPts val="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Consider the jobs in the non increasing order of profits subject to the constraint that the resulting job sequence J is a feasible solution.</a:t>
            </a:r>
            <a:endParaRPr/>
          </a:p>
          <a:p>
            <a:pPr marL="341312" marR="0" lvl="0" indent="-341312" algn="just" rtl="0">
              <a:lnSpc>
                <a:spcPct val="100000"/>
              </a:lnSpc>
              <a:spcBef>
                <a:spcPts val="800"/>
              </a:spcBef>
              <a:spcAft>
                <a:spcPts val="0"/>
              </a:spcAft>
              <a:buClr>
                <a:srgbClr val="000000"/>
              </a:buClr>
              <a:buSzPts val="2800"/>
              <a:buFont typeface="Times New Roman"/>
              <a:buChar char="•"/>
            </a:pPr>
            <a:r>
              <a:rPr lang="en-US" sz="2800" b="0" i="0" u="none">
                <a:solidFill>
                  <a:srgbClr val="000000"/>
                </a:solidFill>
                <a:latin typeface="Times New Roman"/>
                <a:ea typeface="Times New Roman"/>
                <a:cs typeface="Times New Roman"/>
                <a:sym typeface="Times New Roman"/>
              </a:rPr>
              <a:t>In the example considered before, the non-increasing profit vector is </a:t>
            </a:r>
            <a:endParaRPr/>
          </a:p>
          <a:p>
            <a:pPr marL="457200" marR="0" lvl="1" indent="-284162" algn="just" rtl="0">
              <a:lnSpc>
                <a:spcPct val="100000"/>
              </a:lnSpc>
              <a:spcBef>
                <a:spcPts val="700"/>
              </a:spcBef>
              <a:spcAft>
                <a:spcPts val="0"/>
              </a:spcAft>
              <a:buClr>
                <a:srgbClr val="000000"/>
              </a:buClr>
              <a:buSzPts val="2400"/>
              <a:buFont typeface="Times New Roman"/>
              <a:buNone/>
            </a:pPr>
            <a:r>
              <a:rPr lang="en-US" sz="2400" b="0" i="0" u="none" strike="noStrike" cap="none">
                <a:solidFill>
                  <a:srgbClr val="000000"/>
                </a:solidFill>
                <a:latin typeface="Times New Roman"/>
                <a:ea typeface="Times New Roman"/>
                <a:cs typeface="Times New Roman"/>
                <a:sym typeface="Times New Roman"/>
              </a:rPr>
              <a:t>	(100   27    15    10)         (2    1    2    1) 	    p</a:t>
            </a:r>
            <a:r>
              <a:rPr lang="en-US" sz="2400" b="0" i="0" u="none" strike="noStrike" cap="none" baseline="-25000">
                <a:solidFill>
                  <a:srgbClr val="000000"/>
                </a:solidFill>
                <a:latin typeface="Times New Roman"/>
                <a:ea typeface="Times New Roman"/>
                <a:cs typeface="Times New Roman"/>
                <a:sym typeface="Times New Roman"/>
              </a:rPr>
              <a:t>1</a:t>
            </a:r>
            <a:r>
              <a:rPr lang="en-US" sz="2400" b="0" i="0" u="none" strike="noStrike" cap="none">
                <a:solidFill>
                  <a:srgbClr val="000000"/>
                </a:solidFill>
                <a:latin typeface="Times New Roman"/>
                <a:ea typeface="Times New Roman"/>
                <a:cs typeface="Times New Roman"/>
                <a:sym typeface="Times New Roman"/>
              </a:rPr>
              <a:t>  p</a:t>
            </a:r>
            <a:r>
              <a:rPr lang="en-US" sz="2400" b="0" i="0" u="none" strike="noStrike" cap="none" baseline="-25000">
                <a:solidFill>
                  <a:srgbClr val="000000"/>
                </a:solidFill>
                <a:latin typeface="Times New Roman"/>
                <a:ea typeface="Times New Roman"/>
                <a:cs typeface="Times New Roman"/>
                <a:sym typeface="Times New Roman"/>
              </a:rPr>
              <a:t>4</a:t>
            </a:r>
            <a:r>
              <a:rPr lang="en-US" sz="2400" b="0" i="0" u="none" strike="noStrike" cap="none">
                <a:solidFill>
                  <a:srgbClr val="000000"/>
                </a:solidFill>
                <a:latin typeface="Times New Roman"/>
                <a:ea typeface="Times New Roman"/>
                <a:cs typeface="Times New Roman"/>
                <a:sym typeface="Times New Roman"/>
              </a:rPr>
              <a:t>	    p</a:t>
            </a:r>
            <a:r>
              <a:rPr lang="en-US" sz="2400" b="0" i="0" u="none" strike="noStrike" cap="none" baseline="-25000">
                <a:solidFill>
                  <a:srgbClr val="000000"/>
                </a:solidFill>
                <a:latin typeface="Times New Roman"/>
                <a:ea typeface="Times New Roman"/>
                <a:cs typeface="Times New Roman"/>
                <a:sym typeface="Times New Roman"/>
              </a:rPr>
              <a:t>3</a:t>
            </a:r>
            <a:r>
              <a:rPr lang="en-US" sz="2400" b="0" i="0" u="none" strike="noStrike" cap="none">
                <a:solidFill>
                  <a:srgbClr val="000000"/>
                </a:solidFill>
                <a:latin typeface="Times New Roman"/>
                <a:ea typeface="Times New Roman"/>
                <a:cs typeface="Times New Roman"/>
                <a:sym typeface="Times New Roman"/>
              </a:rPr>
              <a:t>	   p</a:t>
            </a:r>
            <a:r>
              <a:rPr lang="en-US" sz="2400" b="0" i="0" u="none" strike="noStrike" cap="none" baseline="-25000">
                <a:solidFill>
                  <a:srgbClr val="000000"/>
                </a:solidFill>
                <a:latin typeface="Times New Roman"/>
                <a:ea typeface="Times New Roman"/>
                <a:cs typeface="Times New Roman"/>
                <a:sym typeface="Times New Roman"/>
              </a:rPr>
              <a:t>2                </a:t>
            </a:r>
            <a:r>
              <a:rPr lang="en-US" sz="2400" b="0" i="0" u="none" strike="noStrike" cap="none">
                <a:solidFill>
                  <a:srgbClr val="000000"/>
                </a:solidFill>
                <a:latin typeface="Times New Roman"/>
                <a:ea typeface="Times New Roman"/>
                <a:cs typeface="Times New Roman"/>
                <a:sym typeface="Times New Roman"/>
              </a:rPr>
              <a:t>  d</a:t>
            </a:r>
            <a:r>
              <a:rPr lang="en-US" sz="2400" b="0" i="0" u="none" strike="noStrike" cap="none" baseline="-25000">
                <a:solidFill>
                  <a:srgbClr val="000000"/>
                </a:solidFill>
                <a:latin typeface="Times New Roman"/>
                <a:ea typeface="Times New Roman"/>
                <a:cs typeface="Times New Roman"/>
                <a:sym typeface="Times New Roman"/>
              </a:rPr>
              <a:t>1</a:t>
            </a:r>
            <a:r>
              <a:rPr lang="en-US" sz="2400" b="0" i="0" u="none" strike="noStrike" cap="none">
                <a:solidFill>
                  <a:srgbClr val="000000"/>
                </a:solidFill>
                <a:latin typeface="Times New Roman"/>
                <a:ea typeface="Times New Roman"/>
                <a:cs typeface="Times New Roman"/>
                <a:sym typeface="Times New Roman"/>
              </a:rPr>
              <a:t>  d</a:t>
            </a:r>
            <a:r>
              <a:rPr lang="en-US" sz="2400" b="0" i="0" u="none" strike="noStrike" cap="none" baseline="-25000">
                <a:solidFill>
                  <a:srgbClr val="000000"/>
                </a:solidFill>
                <a:latin typeface="Times New Roman"/>
                <a:ea typeface="Times New Roman"/>
                <a:cs typeface="Times New Roman"/>
                <a:sym typeface="Times New Roman"/>
              </a:rPr>
              <a:t>4</a:t>
            </a:r>
            <a:r>
              <a:rPr lang="en-US" sz="2400" b="0" i="0" u="none" strike="noStrike" cap="none">
                <a:solidFill>
                  <a:srgbClr val="000000"/>
                </a:solidFill>
                <a:latin typeface="Times New Roman"/>
                <a:ea typeface="Times New Roman"/>
                <a:cs typeface="Times New Roman"/>
                <a:sym typeface="Times New Roman"/>
              </a:rPr>
              <a:t>	d</a:t>
            </a:r>
            <a:r>
              <a:rPr lang="en-US" sz="2400" b="0" i="0" u="none" strike="noStrike" cap="none" baseline="-25000">
                <a:solidFill>
                  <a:srgbClr val="000000"/>
                </a:solidFill>
                <a:latin typeface="Times New Roman"/>
                <a:ea typeface="Times New Roman"/>
                <a:cs typeface="Times New Roman"/>
                <a:sym typeface="Times New Roman"/>
              </a:rPr>
              <a:t>3</a:t>
            </a:r>
            <a:r>
              <a:rPr lang="en-US" sz="2400" b="0" i="0" u="none" strike="noStrike" cap="none">
                <a:solidFill>
                  <a:srgbClr val="000000"/>
                </a:solidFill>
                <a:latin typeface="Times New Roman"/>
                <a:ea typeface="Times New Roman"/>
                <a:cs typeface="Times New Roman"/>
                <a:sym typeface="Times New Roman"/>
              </a:rPr>
              <a:t>   d</a:t>
            </a:r>
            <a:r>
              <a:rPr lang="en-US" sz="2400" b="0" i="0" u="none" strike="noStrike" cap="none" baseline="-25000">
                <a:solidFill>
                  <a:srgbClr val="000000"/>
                </a:solidFill>
                <a:latin typeface="Times New Roman"/>
                <a:ea typeface="Times New Roman"/>
                <a:cs typeface="Times New Roman"/>
                <a:sym typeface="Times New Roman"/>
              </a:rPr>
              <a:t>2</a:t>
            </a:r>
            <a:endParaRPr/>
          </a:p>
        </p:txBody>
      </p:sp>
      <p:sp>
        <p:nvSpPr>
          <p:cNvPr id="754" name="Google Shape;754;p39"/>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a:spLocks noGrp="1"/>
          </p:cNvSpPr>
          <p:nvPr>
            <p:ph type="title"/>
          </p:nvPr>
        </p:nvSpPr>
        <p:spPr>
          <a:xfrm>
            <a:off x="1219200" y="-152400"/>
            <a:ext cx="8229600" cy="11430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Introduction : Greedy Method</a:t>
            </a:r>
            <a:endParaRPr/>
          </a:p>
        </p:txBody>
      </p:sp>
      <p:sp>
        <p:nvSpPr>
          <p:cNvPr id="111" name="Google Shape;111;p4"/>
          <p:cNvSpPr txBox="1">
            <a:spLocks noGrp="1"/>
          </p:cNvSpPr>
          <p:nvPr>
            <p:ph type="body" idx="1"/>
          </p:nvPr>
        </p:nvSpPr>
        <p:spPr>
          <a:xfrm>
            <a:off x="457200" y="1295400"/>
            <a:ext cx="8229600" cy="5562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20000"/>
              </a:lnSpc>
              <a:spcBef>
                <a:spcPts val="0"/>
              </a:spcBef>
              <a:spcAft>
                <a:spcPts val="0"/>
              </a:spcAft>
              <a:buClr>
                <a:schemeClr val="folHlink"/>
              </a:buClr>
              <a:buSzPts val="1680"/>
              <a:buFont typeface="Noto Sans Symbols"/>
              <a:buChar char="■"/>
            </a:pPr>
            <a:r>
              <a:rPr lang="en-US" sz="2800" b="0" i="0" u="none" strike="noStrike" cap="none">
                <a:solidFill>
                  <a:schemeClr val="dk1"/>
                </a:solidFill>
                <a:latin typeface="Times New Roman"/>
                <a:ea typeface="Times New Roman"/>
                <a:cs typeface="Times New Roman"/>
                <a:sym typeface="Times New Roman"/>
              </a:rPr>
              <a:t>A </a:t>
            </a:r>
            <a:r>
              <a:rPr lang="en-US" sz="2800" b="0" i="0" u="none" strike="noStrike" cap="none">
                <a:solidFill>
                  <a:srgbClr val="FF0000"/>
                </a:solidFill>
                <a:latin typeface="Times New Roman"/>
                <a:ea typeface="Times New Roman"/>
                <a:cs typeface="Times New Roman"/>
                <a:sym typeface="Times New Roman"/>
              </a:rPr>
              <a:t>greedy algorithm </a:t>
            </a:r>
            <a:r>
              <a:rPr lang="en-US" sz="2800" b="0" i="0" u="none" strike="noStrike" cap="none">
                <a:solidFill>
                  <a:schemeClr val="dk1"/>
                </a:solidFill>
                <a:latin typeface="Times New Roman"/>
                <a:ea typeface="Times New Roman"/>
                <a:cs typeface="Times New Roman"/>
                <a:sym typeface="Times New Roman"/>
              </a:rPr>
              <a:t>for an optimization problem always makes  the choice that </a:t>
            </a:r>
            <a:r>
              <a:rPr lang="en-US" sz="2800" b="0" i="0" u="none" strike="noStrike" cap="none">
                <a:solidFill>
                  <a:srgbClr val="0000FF"/>
                </a:solidFill>
                <a:latin typeface="Times New Roman"/>
                <a:ea typeface="Times New Roman"/>
                <a:cs typeface="Times New Roman"/>
                <a:sym typeface="Times New Roman"/>
              </a:rPr>
              <a:t>looks best at the moment </a:t>
            </a:r>
            <a:r>
              <a:rPr lang="en-US" sz="2800" b="0" i="0" u="none" strike="noStrike" cap="none">
                <a:solidFill>
                  <a:schemeClr val="dk1"/>
                </a:solidFill>
                <a:latin typeface="Times New Roman"/>
                <a:ea typeface="Times New Roman"/>
                <a:cs typeface="Times New Roman"/>
                <a:sym typeface="Times New Roman"/>
              </a:rPr>
              <a:t>and adds it to the  current subsolution.</a:t>
            </a:r>
            <a:endParaRPr/>
          </a:p>
          <a:p>
            <a:pPr marL="342900" marR="0" lvl="0" indent="-236220" algn="l" rtl="0">
              <a:lnSpc>
                <a:spcPct val="120000"/>
              </a:lnSpc>
              <a:spcBef>
                <a:spcPts val="560"/>
              </a:spcBef>
              <a:spcAft>
                <a:spcPts val="0"/>
              </a:spcAft>
              <a:buClr>
                <a:schemeClr val="folHlink"/>
              </a:buClr>
              <a:buSzPts val="1680"/>
              <a:buFont typeface="Noto Sans Symbols"/>
              <a:buNone/>
            </a:pPr>
            <a:endParaRPr sz="2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00"/>
              </a:spcBef>
              <a:spcAft>
                <a:spcPts val="0"/>
              </a:spcAft>
              <a:buClr>
                <a:schemeClr val="folHlink"/>
              </a:buClr>
              <a:buSzPts val="1680"/>
              <a:buFont typeface="Noto Sans Symbols"/>
              <a:buChar char="■"/>
            </a:pPr>
            <a:r>
              <a:rPr lang="en-US" sz="2800" b="0" i="0" u="none" strike="noStrike" cap="none">
                <a:solidFill>
                  <a:schemeClr val="dk1"/>
                </a:solidFill>
                <a:latin typeface="Times New Roman"/>
                <a:ea typeface="Times New Roman"/>
                <a:cs typeface="Times New Roman"/>
                <a:sym typeface="Times New Roman"/>
              </a:rPr>
              <a:t>Final output is an optimal solution.</a:t>
            </a:r>
            <a:endParaRPr/>
          </a:p>
          <a:p>
            <a:pPr marL="342900" marR="0" lvl="0" indent="-236220" algn="l" rtl="0">
              <a:lnSpc>
                <a:spcPct val="100000"/>
              </a:lnSpc>
              <a:spcBef>
                <a:spcPts val="300"/>
              </a:spcBef>
              <a:spcAft>
                <a:spcPts val="0"/>
              </a:spcAft>
              <a:buClr>
                <a:schemeClr val="folHlink"/>
              </a:buClr>
              <a:buSzPts val="1680"/>
              <a:buFont typeface="Noto Sans Symbols"/>
              <a:buNone/>
            </a:pPr>
            <a:endParaRPr sz="2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3000"/>
              </a:lnSpc>
              <a:spcBef>
                <a:spcPts val="300"/>
              </a:spcBef>
              <a:spcAft>
                <a:spcPts val="0"/>
              </a:spcAft>
              <a:buClr>
                <a:schemeClr val="folHlink"/>
              </a:buClr>
              <a:buSzPts val="1680"/>
              <a:buFont typeface="Noto Sans Symbols"/>
              <a:buChar char="■"/>
            </a:pPr>
            <a:r>
              <a:rPr lang="en-US" sz="2800" b="0" i="0" u="none" strike="noStrike" cap="none">
                <a:solidFill>
                  <a:schemeClr val="dk1"/>
                </a:solidFill>
                <a:latin typeface="Times New Roman"/>
                <a:ea typeface="Times New Roman"/>
                <a:cs typeface="Times New Roman"/>
                <a:sym typeface="Times New Roman"/>
              </a:rPr>
              <a:t>Greedy algorithms don’t always yield optimal solutions but,  when they do, they’re usually the simplest and most efficient  algorithms available.</a:t>
            </a:r>
            <a:endParaRPr/>
          </a:p>
          <a:p>
            <a:pPr marL="342900" marR="0" lvl="0" indent="-198120" algn="l" rtl="0">
              <a:lnSpc>
                <a:spcPct val="120000"/>
              </a:lnSpc>
              <a:spcBef>
                <a:spcPts val="760"/>
              </a:spcBef>
              <a:spcAft>
                <a:spcPts val="0"/>
              </a:spcAft>
              <a:buClr>
                <a:schemeClr val="folHlink"/>
              </a:buClr>
              <a:buSzPts val="2280"/>
              <a:buFont typeface="Noto Sans Symbols"/>
              <a:buNone/>
            </a:pPr>
            <a:endParaRPr sz="3800" b="0" i="0" u="none" strike="noStrike" cap="none">
              <a:solidFill>
                <a:schemeClr val="dk1"/>
              </a:solidFill>
              <a:latin typeface="Times New Roman"/>
              <a:ea typeface="Times New Roman"/>
              <a:cs typeface="Times New Roman"/>
              <a:sym typeface="Times New Roman"/>
            </a:endParaRPr>
          </a:p>
          <a:p>
            <a:pPr marL="342900" marR="0" lvl="0" indent="-198120" algn="l" rtl="0">
              <a:spcBef>
                <a:spcPts val="760"/>
              </a:spcBef>
              <a:spcAft>
                <a:spcPts val="0"/>
              </a:spcAft>
              <a:buClr>
                <a:schemeClr val="folHlink"/>
              </a:buClr>
              <a:buSzPts val="2280"/>
              <a:buFont typeface="Noto Sans Symbols"/>
              <a:buNone/>
            </a:pPr>
            <a:endParaRPr sz="3800" b="0" i="0" u="none">
              <a:solidFill>
                <a:schemeClr val="dk1"/>
              </a:solidFill>
              <a:latin typeface="Times New Roman"/>
              <a:ea typeface="Times New Roman"/>
              <a:cs typeface="Times New Roman"/>
              <a:sym typeface="Times New Roman"/>
            </a:endParaRPr>
          </a:p>
        </p:txBody>
      </p:sp>
      <p:sp>
        <p:nvSpPr>
          <p:cNvPr id="112" name="Google Shape;112;p4"/>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40"/>
          <p:cNvSpPr txBox="1"/>
          <p:nvPr/>
        </p:nvSpPr>
        <p:spPr>
          <a:xfrm>
            <a:off x="6553200" y="6248400"/>
            <a:ext cx="1905000" cy="4572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1400"/>
              <a:buFont typeface="Times"/>
              <a:buNone/>
            </a:pPr>
            <a:fld id="{00000000-1234-1234-1234-123412341234}" type="slidenum">
              <a:rPr lang="en-US" sz="1400" b="0" i="0" u="none">
                <a:solidFill>
                  <a:srgbClr val="000000"/>
                </a:solidFill>
                <a:latin typeface="Times"/>
                <a:ea typeface="Times"/>
                <a:cs typeface="Times"/>
                <a:sym typeface="Times"/>
              </a:rPr>
              <a:t>40</a:t>
            </a:fld>
            <a:endParaRPr/>
          </a:p>
        </p:txBody>
      </p:sp>
      <p:sp>
        <p:nvSpPr>
          <p:cNvPr id="761" name="Google Shape;761;p40"/>
          <p:cNvSpPr txBox="1"/>
          <p:nvPr/>
        </p:nvSpPr>
        <p:spPr>
          <a:xfrm>
            <a:off x="914400" y="3810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3300"/>
              </a:buClr>
              <a:buSzPts val="3600"/>
              <a:buFont typeface="Times New Roman"/>
              <a:buNone/>
            </a:pPr>
            <a:r>
              <a:rPr lang="en-US" sz="3600" b="0" i="0" u="none">
                <a:solidFill>
                  <a:srgbClr val="993300"/>
                </a:solidFill>
                <a:latin typeface="Times New Roman"/>
                <a:ea typeface="Times New Roman"/>
                <a:cs typeface="Times New Roman"/>
                <a:sym typeface="Times New Roman"/>
              </a:rPr>
              <a:t>GREEDY ALGORITHM TO OBTAIN AN OPTIMAL SOLUTION (Contd..)</a:t>
            </a:r>
            <a:endParaRPr/>
          </a:p>
        </p:txBody>
      </p:sp>
      <p:sp>
        <p:nvSpPr>
          <p:cNvPr id="762" name="Google Shape;762;p40"/>
          <p:cNvSpPr txBox="1"/>
          <p:nvPr/>
        </p:nvSpPr>
        <p:spPr>
          <a:xfrm>
            <a:off x="685800" y="1981200"/>
            <a:ext cx="7772400" cy="4495800"/>
          </a:xfrm>
          <a:prstGeom prst="rect">
            <a:avLst/>
          </a:prstGeom>
          <a:noFill/>
          <a:ln>
            <a:noFill/>
          </a:ln>
        </p:spPr>
        <p:txBody>
          <a:bodyPr spcFirstLastPara="1" wrap="square" lIns="91425" tIns="45700" rIns="91425" bIns="45700" anchor="t" anchorCtr="0">
            <a:noAutofit/>
          </a:bodyPr>
          <a:lstStyle/>
          <a:p>
            <a:pPr marL="342900" marR="0" lvl="1" indent="-341312" algn="l" rtl="0">
              <a:lnSpc>
                <a:spcPct val="100000"/>
              </a:lnSpc>
              <a:spcBef>
                <a:spcPts val="0"/>
              </a:spcBef>
              <a:spcAft>
                <a:spcPts val="0"/>
              </a:spcAft>
              <a:buClr>
                <a:srgbClr val="000000"/>
              </a:buClr>
              <a:buSzPts val="2800"/>
              <a:buFont typeface="Times"/>
              <a:buNone/>
            </a:pPr>
            <a:r>
              <a:rPr lang="en-US" sz="2800" b="0" i="0" u="none" strike="noStrike" cap="none">
                <a:solidFill>
                  <a:srgbClr val="000000"/>
                </a:solidFill>
                <a:latin typeface="Times"/>
                <a:ea typeface="Times"/>
                <a:cs typeface="Times"/>
                <a:sym typeface="Times"/>
              </a:rPr>
              <a:t>	(100   27    15    10)         (2    1    2    1) 	  </a:t>
            </a:r>
            <a:endParaRPr/>
          </a:p>
          <a:p>
            <a:pPr marL="342900" marR="0" lvl="1" indent="-341312" algn="l" rtl="0">
              <a:lnSpc>
                <a:spcPct val="100000"/>
              </a:lnSpc>
              <a:spcBef>
                <a:spcPts val="800"/>
              </a:spcBef>
              <a:spcAft>
                <a:spcPts val="0"/>
              </a:spcAft>
              <a:buClr>
                <a:srgbClr val="000000"/>
              </a:buClr>
              <a:buSzPts val="2800"/>
              <a:buFont typeface="Times"/>
              <a:buNone/>
            </a:pPr>
            <a:r>
              <a:rPr lang="en-US" sz="2800" b="0" i="0" u="none" strike="noStrike" cap="none">
                <a:solidFill>
                  <a:srgbClr val="000000"/>
                </a:solidFill>
                <a:latin typeface="Times"/>
                <a:ea typeface="Times"/>
                <a:cs typeface="Times"/>
                <a:sym typeface="Times"/>
              </a:rPr>
              <a:t>      p</a:t>
            </a:r>
            <a:r>
              <a:rPr lang="en-US" sz="2800" b="0" i="0" u="none" strike="noStrike" cap="none" baseline="-25000">
                <a:solidFill>
                  <a:srgbClr val="000000"/>
                </a:solidFill>
                <a:latin typeface="Times"/>
                <a:ea typeface="Times"/>
                <a:cs typeface="Times"/>
                <a:sym typeface="Times"/>
              </a:rPr>
              <a:t>1</a:t>
            </a:r>
            <a:r>
              <a:rPr lang="en-US" sz="2800" b="0" i="0" u="none" strike="noStrike" cap="none">
                <a:solidFill>
                  <a:srgbClr val="000000"/>
                </a:solidFill>
                <a:latin typeface="Times"/>
                <a:ea typeface="Times"/>
                <a:cs typeface="Times"/>
                <a:sym typeface="Times"/>
              </a:rPr>
              <a:t>      p</a:t>
            </a:r>
            <a:r>
              <a:rPr lang="en-US" sz="2800" b="0" i="0" u="none" strike="noStrike" cap="none" baseline="-25000">
                <a:solidFill>
                  <a:srgbClr val="000000"/>
                </a:solidFill>
                <a:latin typeface="Times"/>
                <a:ea typeface="Times"/>
                <a:cs typeface="Times"/>
                <a:sym typeface="Times"/>
              </a:rPr>
              <a:t>4</a:t>
            </a:r>
            <a:r>
              <a:rPr lang="en-US" sz="2800" b="0" i="0" u="none" strike="noStrike" cap="none">
                <a:solidFill>
                  <a:srgbClr val="000000"/>
                </a:solidFill>
                <a:latin typeface="Times"/>
                <a:ea typeface="Times"/>
                <a:cs typeface="Times"/>
                <a:sym typeface="Times"/>
              </a:rPr>
              <a:t>	   p</a:t>
            </a:r>
            <a:r>
              <a:rPr lang="en-US" sz="2800" b="0" i="0" u="none" strike="noStrike" cap="none" baseline="-25000">
                <a:solidFill>
                  <a:srgbClr val="000000"/>
                </a:solidFill>
                <a:latin typeface="Times"/>
                <a:ea typeface="Times"/>
                <a:cs typeface="Times"/>
                <a:sym typeface="Times"/>
              </a:rPr>
              <a:t>3</a:t>
            </a:r>
            <a:r>
              <a:rPr lang="en-US" sz="2800" b="0" i="0" u="none" strike="noStrike" cap="none">
                <a:solidFill>
                  <a:srgbClr val="000000"/>
                </a:solidFill>
                <a:latin typeface="Times"/>
                <a:ea typeface="Times"/>
                <a:cs typeface="Times"/>
                <a:sym typeface="Times"/>
              </a:rPr>
              <a:t>   p</a:t>
            </a:r>
            <a:r>
              <a:rPr lang="en-US" sz="2800" b="0" i="0" u="none" strike="noStrike" cap="none" baseline="-25000">
                <a:solidFill>
                  <a:srgbClr val="000000"/>
                </a:solidFill>
                <a:latin typeface="Times"/>
                <a:ea typeface="Times"/>
                <a:cs typeface="Times"/>
                <a:sym typeface="Times"/>
              </a:rPr>
              <a:t>2                </a:t>
            </a:r>
            <a:r>
              <a:rPr lang="en-US" sz="2800" b="0" i="0" u="none" strike="noStrike" cap="none">
                <a:solidFill>
                  <a:srgbClr val="000000"/>
                </a:solidFill>
                <a:latin typeface="Times"/>
                <a:ea typeface="Times"/>
                <a:cs typeface="Times"/>
                <a:sym typeface="Times"/>
              </a:rPr>
              <a:t>  d</a:t>
            </a:r>
            <a:r>
              <a:rPr lang="en-US" sz="2800" b="0" i="0" u="none" strike="noStrike" cap="none" baseline="-25000">
                <a:solidFill>
                  <a:srgbClr val="000000"/>
                </a:solidFill>
                <a:latin typeface="Times"/>
                <a:ea typeface="Times"/>
                <a:cs typeface="Times"/>
                <a:sym typeface="Times"/>
              </a:rPr>
              <a:t>1</a:t>
            </a:r>
            <a:r>
              <a:rPr lang="en-US" sz="2800" b="0" i="0" u="none" strike="noStrike" cap="none">
                <a:solidFill>
                  <a:srgbClr val="000000"/>
                </a:solidFill>
                <a:latin typeface="Times"/>
                <a:ea typeface="Times"/>
                <a:cs typeface="Times"/>
                <a:sym typeface="Times"/>
              </a:rPr>
              <a:t>  d</a:t>
            </a:r>
            <a:r>
              <a:rPr lang="en-US" sz="2800" b="0" i="0" u="none" strike="noStrike" cap="none" baseline="-25000">
                <a:solidFill>
                  <a:srgbClr val="000000"/>
                </a:solidFill>
                <a:latin typeface="Times"/>
                <a:ea typeface="Times"/>
                <a:cs typeface="Times"/>
                <a:sym typeface="Times"/>
              </a:rPr>
              <a:t>4</a:t>
            </a:r>
            <a:r>
              <a:rPr lang="en-US" sz="2800" b="0" i="0" u="none" strike="noStrike" cap="none">
                <a:solidFill>
                  <a:srgbClr val="000000"/>
                </a:solidFill>
                <a:latin typeface="Times"/>
                <a:ea typeface="Times"/>
                <a:cs typeface="Times"/>
                <a:sym typeface="Times"/>
              </a:rPr>
              <a:t>   d</a:t>
            </a:r>
            <a:r>
              <a:rPr lang="en-US" sz="2800" b="0" i="0" u="none" strike="noStrike" cap="none" baseline="-25000">
                <a:solidFill>
                  <a:srgbClr val="000000"/>
                </a:solidFill>
                <a:latin typeface="Times"/>
                <a:ea typeface="Times"/>
                <a:cs typeface="Times"/>
                <a:sym typeface="Times"/>
              </a:rPr>
              <a:t>3</a:t>
            </a:r>
            <a:r>
              <a:rPr lang="en-US" sz="2800" b="0" i="0" u="none" strike="noStrike" cap="none">
                <a:solidFill>
                  <a:srgbClr val="000000"/>
                </a:solidFill>
                <a:latin typeface="Times"/>
                <a:ea typeface="Times"/>
                <a:cs typeface="Times"/>
                <a:sym typeface="Times"/>
              </a:rPr>
              <a:t>   d</a:t>
            </a:r>
            <a:r>
              <a:rPr lang="en-US" sz="2800" b="0" i="0" u="none" strike="noStrike" cap="none" baseline="-25000">
                <a:solidFill>
                  <a:srgbClr val="000000"/>
                </a:solidFill>
                <a:latin typeface="Times"/>
                <a:ea typeface="Times"/>
                <a:cs typeface="Times"/>
                <a:sym typeface="Times"/>
              </a:rPr>
              <a:t>2</a:t>
            </a:r>
            <a:endParaRPr/>
          </a:p>
          <a:p>
            <a:pPr marL="342900" marR="0" lvl="0" indent="-341312" algn="l" rtl="0">
              <a:lnSpc>
                <a:spcPct val="100000"/>
              </a:lnSpc>
              <a:spcBef>
                <a:spcPts val="800"/>
              </a:spcBef>
              <a:spcAft>
                <a:spcPts val="0"/>
              </a:spcAft>
              <a:buClr>
                <a:srgbClr val="000000"/>
              </a:buClr>
              <a:buSzPts val="3200"/>
              <a:buFont typeface="Times"/>
              <a:buNone/>
            </a:pPr>
            <a:r>
              <a:rPr lang="en-US" sz="3200" b="0" i="0" u="none">
                <a:solidFill>
                  <a:srgbClr val="000000"/>
                </a:solidFill>
                <a:latin typeface="Times"/>
                <a:ea typeface="Times"/>
                <a:cs typeface="Times"/>
                <a:sym typeface="Times"/>
              </a:rPr>
              <a:t>    J = { 1} is a feasible one</a:t>
            </a:r>
            <a:endParaRPr/>
          </a:p>
          <a:p>
            <a:pPr marL="342900" marR="0" lvl="0" indent="-341312" algn="l" rtl="0">
              <a:lnSpc>
                <a:spcPct val="100000"/>
              </a:lnSpc>
              <a:spcBef>
                <a:spcPts val="600"/>
              </a:spcBef>
              <a:spcAft>
                <a:spcPts val="0"/>
              </a:spcAft>
              <a:buClr>
                <a:srgbClr val="000000"/>
              </a:buClr>
              <a:buSzPts val="3200"/>
              <a:buFont typeface="Times"/>
              <a:buNone/>
            </a:pPr>
            <a:r>
              <a:rPr lang="en-US" sz="3200" b="0" i="0" u="none">
                <a:solidFill>
                  <a:srgbClr val="000000"/>
                </a:solidFill>
                <a:latin typeface="Times"/>
                <a:ea typeface="Times"/>
                <a:cs typeface="Times"/>
                <a:sym typeface="Times"/>
              </a:rPr>
              <a:t>    J = { 1, 4} is a feasible one </a:t>
            </a:r>
            <a:r>
              <a:rPr lang="en-US" sz="2400" b="0" i="0" u="none">
                <a:solidFill>
                  <a:srgbClr val="000000"/>
                </a:solidFill>
                <a:latin typeface="Times"/>
                <a:ea typeface="Times"/>
                <a:cs typeface="Times"/>
                <a:sym typeface="Times"/>
              </a:rPr>
              <a:t>with processing 				    sequence ( 4,1)</a:t>
            </a:r>
            <a:endParaRPr/>
          </a:p>
          <a:p>
            <a:pPr marL="342900" marR="0" lvl="0" indent="-341312" algn="l" rtl="0">
              <a:lnSpc>
                <a:spcPct val="100000"/>
              </a:lnSpc>
              <a:spcBef>
                <a:spcPts val="800"/>
              </a:spcBef>
              <a:spcAft>
                <a:spcPts val="0"/>
              </a:spcAft>
              <a:buClr>
                <a:srgbClr val="000000"/>
              </a:buClr>
              <a:buSzPts val="3200"/>
              <a:buFont typeface="Times"/>
              <a:buNone/>
            </a:pPr>
            <a:r>
              <a:rPr lang="en-US" sz="3200" b="0" i="0" u="none">
                <a:solidFill>
                  <a:srgbClr val="000000"/>
                </a:solidFill>
                <a:latin typeface="Times"/>
                <a:ea typeface="Times"/>
                <a:cs typeface="Times"/>
                <a:sym typeface="Times"/>
              </a:rPr>
              <a:t>	J = { 1, 3, 4} is not feasible </a:t>
            </a:r>
            <a:endParaRPr/>
          </a:p>
          <a:p>
            <a:pPr marL="342900" marR="0" lvl="0" indent="-341312" algn="l" rtl="0">
              <a:lnSpc>
                <a:spcPct val="100000"/>
              </a:lnSpc>
              <a:spcBef>
                <a:spcPts val="800"/>
              </a:spcBef>
              <a:spcAft>
                <a:spcPts val="0"/>
              </a:spcAft>
              <a:buClr>
                <a:srgbClr val="000000"/>
              </a:buClr>
              <a:buSzPts val="3200"/>
              <a:buFont typeface="Times"/>
              <a:buNone/>
            </a:pPr>
            <a:r>
              <a:rPr lang="en-US" sz="3200" b="0" i="0" u="none">
                <a:solidFill>
                  <a:srgbClr val="000000"/>
                </a:solidFill>
                <a:latin typeface="Times"/>
                <a:ea typeface="Times"/>
                <a:cs typeface="Times"/>
                <a:sym typeface="Times"/>
              </a:rPr>
              <a:t>	J = { 1, 2, 4} is not feasible </a:t>
            </a:r>
            <a:endParaRPr/>
          </a:p>
          <a:p>
            <a:pPr marL="342900" marR="0" lvl="0" indent="-341312" algn="l" rtl="0">
              <a:lnSpc>
                <a:spcPct val="100000"/>
              </a:lnSpc>
              <a:spcBef>
                <a:spcPts val="800"/>
              </a:spcBef>
              <a:spcAft>
                <a:spcPts val="0"/>
              </a:spcAft>
              <a:buClr>
                <a:srgbClr val="000000"/>
              </a:buClr>
              <a:buSzPts val="3200"/>
              <a:buFont typeface="Times"/>
              <a:buNone/>
            </a:pPr>
            <a:r>
              <a:rPr lang="en-US" sz="3200" b="0" i="0" u="none">
                <a:solidFill>
                  <a:srgbClr val="000000"/>
                </a:solidFill>
                <a:latin typeface="Times"/>
                <a:ea typeface="Times"/>
                <a:cs typeface="Times"/>
                <a:sym typeface="Times"/>
              </a:rPr>
              <a:t>	J = { 1, 4} is optimal</a:t>
            </a:r>
            <a:endParaRPr/>
          </a:p>
          <a:p>
            <a:pPr marL="0" marR="0" lvl="0" indent="0" algn="l" rtl="0">
              <a:lnSpc>
                <a:spcPct val="100000"/>
              </a:lnSpc>
              <a:spcBef>
                <a:spcPts val="0"/>
              </a:spcBef>
              <a:spcAft>
                <a:spcPts val="0"/>
              </a:spcAft>
              <a:buNone/>
            </a:pPr>
            <a:endParaRPr sz="3200" b="0" i="0" u="none">
              <a:solidFill>
                <a:srgbClr val="000000"/>
              </a:solidFill>
              <a:latin typeface="Times"/>
              <a:ea typeface="Times"/>
              <a:cs typeface="Times"/>
              <a:sym typeface="Times"/>
            </a:endParaRPr>
          </a:p>
        </p:txBody>
      </p:sp>
      <p:sp>
        <p:nvSpPr>
          <p:cNvPr id="763" name="Google Shape;763;p40"/>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41"/>
          <p:cNvSpPr txBox="1"/>
          <p:nvPr/>
        </p:nvSpPr>
        <p:spPr>
          <a:xfrm>
            <a:off x="6553200" y="6248400"/>
            <a:ext cx="1905000" cy="4572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1400"/>
              <a:buFont typeface="Times"/>
              <a:buNone/>
            </a:pPr>
            <a:fld id="{00000000-1234-1234-1234-123412341234}" type="slidenum">
              <a:rPr lang="en-US" sz="1400" b="0" i="0" u="none">
                <a:solidFill>
                  <a:srgbClr val="000000"/>
                </a:solidFill>
                <a:latin typeface="Times"/>
                <a:ea typeface="Times"/>
                <a:cs typeface="Times"/>
                <a:sym typeface="Times"/>
              </a:rPr>
              <a:t>41</a:t>
            </a:fld>
            <a:endParaRPr/>
          </a:p>
        </p:txBody>
      </p:sp>
      <p:sp>
        <p:nvSpPr>
          <p:cNvPr id="770" name="Google Shape;770;p41"/>
          <p:cNvSpPr txBo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p>
            <a:pPr marL="342900" marR="0" lvl="0" indent="-341312" algn="l" rtl="0">
              <a:lnSpc>
                <a:spcPct val="100000"/>
              </a:lnSpc>
              <a:spcBef>
                <a:spcPts val="0"/>
              </a:spcBef>
              <a:spcAft>
                <a:spcPts val="0"/>
              </a:spcAft>
              <a:buClr>
                <a:srgbClr val="000000"/>
              </a:buClr>
              <a:buSzPts val="2400"/>
              <a:buFont typeface="Times New Roman"/>
              <a:buNone/>
            </a:pPr>
            <a:r>
              <a:rPr lang="en-US" sz="2400" b="0" i="0" u="none">
                <a:solidFill>
                  <a:srgbClr val="000000"/>
                </a:solidFill>
                <a:latin typeface="Times New Roman"/>
                <a:ea typeface="Times New Roman"/>
                <a:cs typeface="Times New Roman"/>
                <a:sym typeface="Times New Roman"/>
              </a:rPr>
              <a:t>J(r+1)i ;  k k+1</a:t>
            </a:r>
            <a:endParaRPr/>
          </a:p>
          <a:p>
            <a:pPr marL="342900" marR="0" lvl="0" indent="-341312" algn="l" rtl="0">
              <a:lnSpc>
                <a:spcPct val="100000"/>
              </a:lnSpc>
              <a:spcBef>
                <a:spcPts val="700"/>
              </a:spcBef>
              <a:spcAft>
                <a:spcPts val="0"/>
              </a:spcAft>
              <a:buClr>
                <a:srgbClr val="000000"/>
              </a:buClr>
              <a:buSzPts val="2400"/>
              <a:buFont typeface="Times New Roman"/>
              <a:buNone/>
            </a:pPr>
            <a:r>
              <a:rPr lang="en-US" sz="2400" b="0" i="0" u="none">
                <a:solidFill>
                  <a:srgbClr val="000000"/>
                </a:solidFill>
                <a:latin typeface="Times New Roman"/>
                <a:ea typeface="Times New Roman"/>
                <a:cs typeface="Times New Roman"/>
                <a:sym typeface="Times New Roman"/>
              </a:rPr>
              <a:t>// i is inserted at position r+1 //</a:t>
            </a:r>
            <a:endParaRPr/>
          </a:p>
          <a:p>
            <a:pPr marL="342900" marR="0" lvl="0" indent="-341312" algn="l" rtl="0">
              <a:lnSpc>
                <a:spcPct val="100000"/>
              </a:lnSpc>
              <a:spcBef>
                <a:spcPts val="700"/>
              </a:spcBef>
              <a:spcAft>
                <a:spcPts val="0"/>
              </a:spcAft>
              <a:buClr>
                <a:srgbClr val="000000"/>
              </a:buClr>
              <a:buSzPts val="2400"/>
              <a:buFont typeface="Times New Roman"/>
              <a:buNone/>
            </a:pPr>
            <a:r>
              <a:rPr lang="en-US" sz="2400" b="0" i="0" u="none">
                <a:solidFill>
                  <a:srgbClr val="000000"/>
                </a:solidFill>
                <a:latin typeface="Times New Roman"/>
                <a:ea typeface="Times New Roman"/>
                <a:cs typeface="Times New Roman"/>
                <a:sym typeface="Times New Roman"/>
              </a:rPr>
              <a:t>// and total jobs in J are increased by one //</a:t>
            </a:r>
            <a:endParaRPr/>
          </a:p>
          <a:p>
            <a:pPr marL="342900" marR="0" lvl="0" indent="-341312" algn="l" rtl="0">
              <a:lnSpc>
                <a:spcPct val="100000"/>
              </a:lnSpc>
              <a:spcBef>
                <a:spcPts val="700"/>
              </a:spcBef>
              <a:spcAft>
                <a:spcPts val="0"/>
              </a:spcAft>
              <a:buClr>
                <a:srgbClr val="000000"/>
              </a:buClr>
              <a:buSzPts val="2400"/>
              <a:buFont typeface="Times New Roman"/>
              <a:buNone/>
            </a:pPr>
            <a:r>
              <a:rPr lang="en-US" sz="2400" b="0" i="0" u="none">
                <a:solidFill>
                  <a:srgbClr val="000000"/>
                </a:solidFill>
                <a:latin typeface="Times New Roman"/>
                <a:ea typeface="Times New Roman"/>
                <a:cs typeface="Times New Roman"/>
                <a:sym typeface="Times New Roman"/>
              </a:rPr>
              <a:t>repeat</a:t>
            </a:r>
            <a:endParaRPr/>
          </a:p>
          <a:p>
            <a:pPr marL="342900" marR="0" lvl="0" indent="-341312" algn="l" rtl="0">
              <a:lnSpc>
                <a:spcPct val="100000"/>
              </a:lnSpc>
              <a:spcBef>
                <a:spcPts val="700"/>
              </a:spcBef>
              <a:spcAft>
                <a:spcPts val="0"/>
              </a:spcAft>
              <a:buClr>
                <a:srgbClr val="000000"/>
              </a:buClr>
              <a:buSzPts val="2400"/>
              <a:buFont typeface="Times New Roman"/>
              <a:buNone/>
            </a:pPr>
            <a:r>
              <a:rPr lang="en-US" sz="2400" b="0" i="0" u="none">
                <a:solidFill>
                  <a:srgbClr val="000000"/>
                </a:solidFill>
                <a:latin typeface="Times New Roman"/>
                <a:ea typeface="Times New Roman"/>
                <a:cs typeface="Times New Roman"/>
                <a:sym typeface="Times New Roman"/>
              </a:rPr>
              <a:t>end JS</a:t>
            </a:r>
            <a:endParaRPr/>
          </a:p>
          <a:p>
            <a:pPr marL="0" marR="0" lvl="0" indent="0" algn="l" rtl="0">
              <a:lnSpc>
                <a:spcPct val="100000"/>
              </a:lnSpc>
              <a:spcBef>
                <a:spcPts val="0"/>
              </a:spcBef>
              <a:spcAft>
                <a:spcPts val="0"/>
              </a:spcAft>
              <a:buNone/>
            </a:pPr>
            <a:endParaRPr sz="2400" b="0" i="0" u="none">
              <a:solidFill>
                <a:srgbClr val="000000"/>
              </a:solidFill>
              <a:latin typeface="Times New Roman"/>
              <a:ea typeface="Times New Roman"/>
              <a:cs typeface="Times New Roman"/>
              <a:sym typeface="Times New Roman"/>
            </a:endParaRPr>
          </a:p>
        </p:txBody>
      </p:sp>
      <p:sp>
        <p:nvSpPr>
          <p:cNvPr id="771" name="Google Shape;771;p41"/>
          <p:cNvSpPr txBox="1"/>
          <p:nvPr/>
        </p:nvSpPr>
        <p:spPr>
          <a:xfrm>
            <a:off x="914400" y="3810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93300"/>
              </a:buClr>
              <a:buSzPts val="3600"/>
              <a:buFont typeface="Times New Roman"/>
              <a:buNone/>
            </a:pPr>
            <a:r>
              <a:rPr lang="en-US" sz="3600" b="0" i="0" u="none">
                <a:solidFill>
                  <a:srgbClr val="993300"/>
                </a:solidFill>
                <a:latin typeface="Times New Roman"/>
                <a:ea typeface="Times New Roman"/>
                <a:cs typeface="Times New Roman"/>
                <a:sym typeface="Times New Roman"/>
              </a:rPr>
              <a:t>GREEDY ALGORITHM TO OBTAIN AN OPTIMAL SOLUTION (Contd..)</a:t>
            </a:r>
            <a:endParaRPr/>
          </a:p>
        </p:txBody>
      </p:sp>
      <p:sp>
        <p:nvSpPr>
          <p:cNvPr id="772" name="Google Shape;772;p41"/>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pic>
        <p:nvPicPr>
          <p:cNvPr id="777" name="Google Shape;777;p42"/>
          <p:cNvPicPr preferRelativeResize="0"/>
          <p:nvPr/>
        </p:nvPicPr>
        <p:blipFill rotWithShape="1">
          <a:blip r:embed="rId3">
            <a:alphaModFix/>
          </a:blip>
          <a:srcRect/>
          <a:stretch/>
        </p:blipFill>
        <p:spPr>
          <a:xfrm>
            <a:off x="838200" y="1524000"/>
            <a:ext cx="6705600" cy="5334000"/>
          </a:xfrm>
          <a:prstGeom prst="rect">
            <a:avLst/>
          </a:prstGeom>
          <a:noFill/>
          <a:ln>
            <a:noFill/>
          </a:ln>
        </p:spPr>
      </p:pic>
      <p:sp>
        <p:nvSpPr>
          <p:cNvPr id="778" name="Google Shape;778;p42"/>
          <p:cNvSpPr txBox="1"/>
          <p:nvPr/>
        </p:nvSpPr>
        <p:spPr>
          <a:xfrm>
            <a:off x="1295400" y="276225"/>
            <a:ext cx="7315200" cy="1323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Algorithm for Job sequencing with Deadlines </a:t>
            </a:r>
            <a:endParaRPr/>
          </a:p>
        </p:txBody>
      </p:sp>
      <p:sp>
        <p:nvSpPr>
          <p:cNvPr id="779" name="Google Shape;779;p42"/>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43"/>
          <p:cNvSpPr txBox="1"/>
          <p:nvPr/>
        </p:nvSpPr>
        <p:spPr>
          <a:xfrm>
            <a:off x="6553200" y="6248400"/>
            <a:ext cx="1905000" cy="4572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1400"/>
              <a:buFont typeface="Times"/>
              <a:buNone/>
            </a:pPr>
            <a:fld id="{00000000-1234-1234-1234-123412341234}" type="slidenum">
              <a:rPr lang="en-US" sz="1400" b="0" i="0" u="none">
                <a:solidFill>
                  <a:srgbClr val="000000"/>
                </a:solidFill>
                <a:latin typeface="Times"/>
                <a:ea typeface="Times"/>
                <a:cs typeface="Times"/>
                <a:sym typeface="Times"/>
              </a:rPr>
              <a:t>43</a:t>
            </a:fld>
            <a:endParaRPr/>
          </a:p>
        </p:txBody>
      </p:sp>
      <p:sp>
        <p:nvSpPr>
          <p:cNvPr id="786" name="Google Shape;786;p43"/>
          <p:cNvSpPr txBox="1"/>
          <p:nvPr/>
        </p:nvSpPr>
        <p:spPr>
          <a:xfrm>
            <a:off x="1066800" y="304800"/>
            <a:ext cx="7772400" cy="14319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COMPLEXITY ANALYSIS OF JS ALGORITHM</a:t>
            </a:r>
            <a:endParaRPr/>
          </a:p>
        </p:txBody>
      </p:sp>
      <p:sp>
        <p:nvSpPr>
          <p:cNvPr id="787" name="Google Shape;787;p43"/>
          <p:cNvSpPr txBox="1"/>
          <p:nvPr/>
        </p:nvSpPr>
        <p:spPr>
          <a:xfrm>
            <a:off x="685800" y="1981200"/>
            <a:ext cx="7848600" cy="4425950"/>
          </a:xfrm>
          <a:prstGeom prst="rect">
            <a:avLst/>
          </a:prstGeom>
          <a:noFill/>
          <a:ln>
            <a:noFill/>
          </a:ln>
        </p:spPr>
        <p:txBody>
          <a:bodyPr spcFirstLastPara="1" wrap="square" lIns="91425" tIns="45700" rIns="91425" bIns="45700" anchor="t" anchorCtr="0">
            <a:noAutofit/>
          </a:bodyPr>
          <a:lstStyle/>
          <a:p>
            <a:pPr marL="341312" marR="0" lvl="0" indent="-341312" algn="l" rtl="0">
              <a:lnSpc>
                <a:spcPct val="90000"/>
              </a:lnSpc>
              <a:spcBef>
                <a:spcPts val="0"/>
              </a:spcBef>
              <a:spcAft>
                <a:spcPts val="0"/>
              </a:spcAft>
              <a:buClr>
                <a:srgbClr val="000000"/>
              </a:buClr>
              <a:buSzPts val="2800"/>
              <a:buFont typeface="Times New Roman"/>
              <a:buChar char="•"/>
            </a:pPr>
            <a:r>
              <a:rPr lang="en-US" sz="2800" b="0" i="0" u="none">
                <a:solidFill>
                  <a:srgbClr val="000000"/>
                </a:solidFill>
                <a:latin typeface="Times"/>
                <a:ea typeface="Times"/>
                <a:cs typeface="Times"/>
                <a:sym typeface="Times"/>
              </a:rPr>
              <a:t>Let n be the number of jobs and s be the number of jobs included in the solution. </a:t>
            </a:r>
            <a:endParaRPr/>
          </a:p>
          <a:p>
            <a:pPr marL="341312" marR="0" lvl="0" indent="-341312" algn="l" rtl="0">
              <a:lnSpc>
                <a:spcPct val="90000"/>
              </a:lnSpc>
              <a:spcBef>
                <a:spcPts val="700"/>
              </a:spcBef>
              <a:spcAft>
                <a:spcPts val="0"/>
              </a:spcAft>
              <a:buClr>
                <a:srgbClr val="000000"/>
              </a:buClr>
              <a:buSzPts val="2800"/>
              <a:buFont typeface="Times New Roman"/>
              <a:buChar char="•"/>
            </a:pPr>
            <a:r>
              <a:rPr lang="en-US" sz="2800" b="0" i="0" u="none">
                <a:solidFill>
                  <a:srgbClr val="000000"/>
                </a:solidFill>
                <a:latin typeface="Times"/>
                <a:ea typeface="Times"/>
                <a:cs typeface="Times"/>
                <a:sym typeface="Times"/>
              </a:rPr>
              <a:t>The loop between lines 4-15 (the for-loop) is iterated  (n-1)times.</a:t>
            </a:r>
            <a:endParaRPr/>
          </a:p>
          <a:p>
            <a:pPr marL="341312" marR="0" lvl="0" indent="-341312" algn="l" rtl="0">
              <a:lnSpc>
                <a:spcPct val="90000"/>
              </a:lnSpc>
              <a:spcBef>
                <a:spcPts val="700"/>
              </a:spcBef>
              <a:spcAft>
                <a:spcPts val="0"/>
              </a:spcAft>
              <a:buClr>
                <a:srgbClr val="000000"/>
              </a:buClr>
              <a:buSzPts val="2800"/>
              <a:buFont typeface="Times New Roman"/>
              <a:buChar char="•"/>
            </a:pPr>
            <a:r>
              <a:rPr lang="en-US" sz="2800" b="0" i="0" u="none">
                <a:solidFill>
                  <a:srgbClr val="000000"/>
                </a:solidFill>
                <a:latin typeface="Times"/>
                <a:ea typeface="Times"/>
                <a:cs typeface="Times"/>
                <a:sym typeface="Times"/>
              </a:rPr>
              <a:t>Each iteration takes O(k) where k is the number of existing jobs.</a:t>
            </a:r>
            <a:endParaRPr/>
          </a:p>
          <a:p>
            <a:pPr marL="341312" marR="0" lvl="0" indent="-341312" algn="l" rtl="0">
              <a:lnSpc>
                <a:spcPct val="90000"/>
              </a:lnSpc>
              <a:spcBef>
                <a:spcPts val="700"/>
              </a:spcBef>
              <a:spcAft>
                <a:spcPts val="0"/>
              </a:spcAft>
              <a:buClr>
                <a:srgbClr val="000000"/>
              </a:buClr>
              <a:buSzPts val="2800"/>
              <a:buFont typeface="Noto Sans Symbols"/>
              <a:buChar char="∴"/>
            </a:pPr>
            <a:r>
              <a:rPr lang="en-US" sz="2800" b="0" i="0" u="none">
                <a:solidFill>
                  <a:srgbClr val="000000"/>
                </a:solidFill>
                <a:latin typeface="Times"/>
                <a:ea typeface="Times"/>
                <a:cs typeface="Times"/>
                <a:sym typeface="Times"/>
              </a:rPr>
              <a:t>The time needed by the algorithm is 0(sn) s </a:t>
            </a:r>
            <a:r>
              <a:rPr lang="en-US" sz="2400" b="0" i="0" u="none">
                <a:solidFill>
                  <a:srgbClr val="000000"/>
                </a:solidFill>
                <a:latin typeface="Noto Sans Symbols"/>
                <a:ea typeface="Noto Sans Symbols"/>
                <a:cs typeface="Noto Sans Symbols"/>
                <a:sym typeface="Noto Sans Symbols"/>
              </a:rPr>
              <a:t>≤</a:t>
            </a:r>
            <a:r>
              <a:rPr lang="en-US" sz="2800" b="0" i="0" u="none">
                <a:solidFill>
                  <a:srgbClr val="000000"/>
                </a:solidFill>
                <a:latin typeface="Times"/>
                <a:ea typeface="Times"/>
                <a:cs typeface="Times"/>
                <a:sym typeface="Times"/>
              </a:rPr>
              <a:t> n so the worst case time is 0(n</a:t>
            </a:r>
            <a:r>
              <a:rPr lang="en-US" sz="2800" b="0" i="0" u="none" baseline="30000">
                <a:solidFill>
                  <a:srgbClr val="000000"/>
                </a:solidFill>
                <a:latin typeface="Times"/>
                <a:ea typeface="Times"/>
                <a:cs typeface="Times"/>
                <a:sym typeface="Times"/>
              </a:rPr>
              <a:t>2</a:t>
            </a:r>
            <a:r>
              <a:rPr lang="en-US" sz="2800" b="0" i="0" u="none">
                <a:solidFill>
                  <a:srgbClr val="000000"/>
                </a:solidFill>
                <a:latin typeface="Times"/>
                <a:ea typeface="Times"/>
                <a:cs typeface="Times"/>
                <a:sym typeface="Times"/>
              </a:rPr>
              <a:t>). </a:t>
            </a:r>
            <a:endParaRPr/>
          </a:p>
          <a:p>
            <a:pPr marL="341312" marR="0" lvl="0" indent="-341312" algn="l" rtl="0">
              <a:lnSpc>
                <a:spcPct val="90000"/>
              </a:lnSpc>
              <a:spcBef>
                <a:spcPts val="700"/>
              </a:spcBef>
              <a:spcAft>
                <a:spcPts val="0"/>
              </a:spcAft>
              <a:buClr>
                <a:srgbClr val="000000"/>
              </a:buClr>
              <a:buSzPts val="2800"/>
              <a:buFont typeface="Times"/>
              <a:buNone/>
            </a:pPr>
            <a:r>
              <a:rPr lang="en-US" sz="2800" b="0" i="0" u="none">
                <a:solidFill>
                  <a:srgbClr val="000000"/>
                </a:solidFill>
                <a:latin typeface="Times"/>
                <a:ea typeface="Times"/>
                <a:cs typeface="Times"/>
                <a:sym typeface="Times"/>
              </a:rPr>
              <a:t>	If d</a:t>
            </a:r>
            <a:r>
              <a:rPr lang="en-US" sz="2800" b="0" i="0" u="none" baseline="-25000">
                <a:solidFill>
                  <a:srgbClr val="000000"/>
                </a:solidFill>
                <a:latin typeface="Times"/>
                <a:ea typeface="Times"/>
                <a:cs typeface="Times"/>
                <a:sym typeface="Times"/>
              </a:rPr>
              <a:t>i</a:t>
            </a:r>
            <a:r>
              <a:rPr lang="en-US" sz="2800" b="0" i="0" u="none">
                <a:solidFill>
                  <a:srgbClr val="000000"/>
                </a:solidFill>
                <a:latin typeface="Times"/>
                <a:ea typeface="Times"/>
                <a:cs typeface="Times"/>
                <a:sym typeface="Times"/>
              </a:rPr>
              <a:t> = n - i+1   1 </a:t>
            </a:r>
            <a:r>
              <a:rPr lang="en-US" sz="2400" b="0" i="0" u="none">
                <a:solidFill>
                  <a:srgbClr val="000000"/>
                </a:solidFill>
                <a:latin typeface="Noto Sans Symbols"/>
                <a:ea typeface="Noto Sans Symbols"/>
                <a:cs typeface="Noto Sans Symbols"/>
                <a:sym typeface="Noto Sans Symbols"/>
              </a:rPr>
              <a:t>≤</a:t>
            </a:r>
            <a:r>
              <a:rPr lang="en-US" sz="2800" b="0" i="0" u="none">
                <a:solidFill>
                  <a:srgbClr val="000000"/>
                </a:solidFill>
                <a:latin typeface="Times"/>
                <a:ea typeface="Times"/>
                <a:cs typeface="Times"/>
                <a:sym typeface="Times"/>
              </a:rPr>
              <a:t> i </a:t>
            </a:r>
            <a:r>
              <a:rPr lang="en-US" sz="2400" b="0" i="0" u="none">
                <a:solidFill>
                  <a:srgbClr val="000000"/>
                </a:solidFill>
                <a:latin typeface="Noto Sans Symbols"/>
                <a:ea typeface="Noto Sans Symbols"/>
                <a:cs typeface="Noto Sans Symbols"/>
                <a:sym typeface="Noto Sans Symbols"/>
              </a:rPr>
              <a:t>≤</a:t>
            </a:r>
            <a:r>
              <a:rPr lang="en-US" sz="2800" b="0" i="0" u="none">
                <a:solidFill>
                  <a:srgbClr val="000000"/>
                </a:solidFill>
                <a:latin typeface="Times"/>
                <a:ea typeface="Times"/>
                <a:cs typeface="Times"/>
                <a:sym typeface="Times"/>
              </a:rPr>
              <a:t> n, JS takes θ(n</a:t>
            </a:r>
            <a:r>
              <a:rPr lang="en-US" sz="2800" b="0" i="0" u="none" baseline="30000">
                <a:solidFill>
                  <a:srgbClr val="000000"/>
                </a:solidFill>
                <a:latin typeface="Times"/>
                <a:ea typeface="Times"/>
                <a:cs typeface="Times"/>
                <a:sym typeface="Times"/>
              </a:rPr>
              <a:t>2</a:t>
            </a:r>
            <a:r>
              <a:rPr lang="en-US" sz="2800" b="0" i="0" u="none">
                <a:solidFill>
                  <a:srgbClr val="000000"/>
                </a:solidFill>
                <a:latin typeface="Times"/>
                <a:ea typeface="Times"/>
                <a:cs typeface="Times"/>
                <a:sym typeface="Times"/>
              </a:rPr>
              <a:t>) time </a:t>
            </a:r>
            <a:endParaRPr/>
          </a:p>
          <a:p>
            <a:pPr marL="341312" marR="0" lvl="0" indent="-341312" algn="l" rtl="0">
              <a:lnSpc>
                <a:spcPct val="90000"/>
              </a:lnSpc>
              <a:spcBef>
                <a:spcPts val="700"/>
              </a:spcBef>
              <a:spcAft>
                <a:spcPts val="0"/>
              </a:spcAft>
              <a:buClr>
                <a:srgbClr val="000000"/>
              </a:buClr>
              <a:buSzPts val="2800"/>
              <a:buFont typeface="Times"/>
              <a:buNone/>
            </a:pPr>
            <a:r>
              <a:rPr lang="en-US" sz="2800" b="0" i="0" u="none">
                <a:solidFill>
                  <a:srgbClr val="000000"/>
                </a:solidFill>
                <a:latin typeface="Times"/>
                <a:ea typeface="Times"/>
                <a:cs typeface="Times"/>
                <a:sym typeface="Times"/>
              </a:rPr>
              <a:t>	D and J need θ(s) amount of space.</a:t>
            </a:r>
            <a:endParaRPr/>
          </a:p>
        </p:txBody>
      </p:sp>
      <p:sp>
        <p:nvSpPr>
          <p:cNvPr id="788" name="Google Shape;788;p43"/>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44"/>
          <p:cNvSpPr txBox="1"/>
          <p:nvPr/>
        </p:nvSpPr>
        <p:spPr>
          <a:xfrm>
            <a:off x="457200" y="0"/>
            <a:ext cx="7162800" cy="10779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200"/>
              <a:buFont typeface="Times"/>
              <a:buNone/>
            </a:pPr>
            <a:r>
              <a:rPr lang="en-US" sz="3200" b="0" i="0" u="none">
                <a:solidFill>
                  <a:schemeClr val="dk1"/>
                </a:solidFill>
                <a:latin typeface="Times"/>
                <a:ea typeface="Times"/>
                <a:cs typeface="Times"/>
                <a:sym typeface="Times"/>
              </a:rPr>
              <a:t>Examples :Job Sequencing Problems:</a:t>
            </a:r>
            <a:endParaRPr/>
          </a:p>
          <a:p>
            <a:pPr marL="0" marR="0" lvl="0" indent="0" algn="l" rtl="0">
              <a:lnSpc>
                <a:spcPct val="100000"/>
              </a:lnSpc>
              <a:spcBef>
                <a:spcPts val="0"/>
              </a:spcBef>
              <a:spcAft>
                <a:spcPts val="0"/>
              </a:spcAft>
              <a:buNone/>
            </a:pPr>
            <a:endParaRPr sz="3200" b="0" i="0" u="none">
              <a:solidFill>
                <a:schemeClr val="dk1"/>
              </a:solidFill>
              <a:latin typeface="Times"/>
              <a:ea typeface="Times"/>
              <a:cs typeface="Times"/>
              <a:sym typeface="Times"/>
            </a:endParaRPr>
          </a:p>
        </p:txBody>
      </p:sp>
      <p:sp>
        <p:nvSpPr>
          <p:cNvPr id="794" name="Google Shape;794;p44"/>
          <p:cNvSpPr txBox="1"/>
          <p:nvPr/>
        </p:nvSpPr>
        <p:spPr>
          <a:xfrm>
            <a:off x="457200" y="609600"/>
            <a:ext cx="8229600" cy="60325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400"/>
              <a:buFont typeface="Bookman Old Style"/>
              <a:buNone/>
            </a:pPr>
            <a:r>
              <a:rPr lang="en-US" sz="1400" b="1" i="0" u="none">
                <a:solidFill>
                  <a:schemeClr val="dk1"/>
                </a:solidFill>
                <a:latin typeface="Bookman Old Style"/>
                <a:ea typeface="Bookman Old Style"/>
                <a:cs typeface="Bookman Old Style"/>
                <a:sym typeface="Bookman Old Style"/>
              </a:rPr>
              <a:t>1) Write a greedy algorithm for sequencing unit time jobs with deadlines </a:t>
            </a:r>
            <a:endParaRPr/>
          </a:p>
          <a:p>
            <a:pPr marL="0" marR="0" lvl="0" indent="0" algn="l" rtl="0">
              <a:lnSpc>
                <a:spcPct val="100000"/>
              </a:lnSpc>
              <a:spcBef>
                <a:spcPts val="0"/>
              </a:spcBef>
              <a:spcAft>
                <a:spcPts val="0"/>
              </a:spcAft>
              <a:buClr>
                <a:schemeClr val="dk1"/>
              </a:buClr>
              <a:buSzPts val="1400"/>
              <a:buFont typeface="Bookman Old Style"/>
              <a:buNone/>
            </a:pPr>
            <a:r>
              <a:rPr lang="en-US" sz="1400" b="1" i="0" u="none">
                <a:solidFill>
                  <a:schemeClr val="dk1"/>
                </a:solidFill>
                <a:latin typeface="Bookman Old Style"/>
                <a:ea typeface="Bookman Old Style"/>
                <a:cs typeface="Bookman Old Style"/>
                <a:sym typeface="Bookman Old Style"/>
              </a:rPr>
              <a:t>and profits.  Using this algorithm, find the optimal solutions when</a:t>
            </a:r>
            <a:endParaRPr/>
          </a:p>
          <a:p>
            <a:pPr marL="0" marR="0" lvl="0" indent="0" algn="l" rtl="0">
              <a:lnSpc>
                <a:spcPct val="100000"/>
              </a:lnSpc>
              <a:spcBef>
                <a:spcPts val="0"/>
              </a:spcBef>
              <a:spcAft>
                <a:spcPts val="0"/>
              </a:spcAft>
              <a:buClr>
                <a:schemeClr val="dk1"/>
              </a:buClr>
              <a:buSzPts val="1400"/>
              <a:buFont typeface="Bookman Old Style"/>
              <a:buNone/>
            </a:pPr>
            <a:r>
              <a:rPr lang="en-US" sz="1400" b="1" i="0" u="none">
                <a:solidFill>
                  <a:schemeClr val="dk1"/>
                </a:solidFill>
                <a:latin typeface="Bookman Old Style"/>
                <a:ea typeface="Bookman Old Style"/>
                <a:cs typeface="Bookman Old Style"/>
                <a:sym typeface="Bookman Old Style"/>
              </a:rPr>
              <a:t> n=5,(p1,p2,p3,p4,p5)=(20,15,10,5,1) and (d1,d2,d3,d4,d5)=(2,2,1,3,3). </a:t>
            </a:r>
            <a:endParaRPr/>
          </a:p>
          <a:p>
            <a:pPr marL="0" marR="0" lvl="0" indent="0" algn="l" rtl="0">
              <a:lnSpc>
                <a:spcPct val="100000"/>
              </a:lnSpc>
              <a:spcBef>
                <a:spcPts val="0"/>
              </a:spcBef>
              <a:spcAft>
                <a:spcPts val="0"/>
              </a:spcAft>
              <a:buClr>
                <a:schemeClr val="dk1"/>
              </a:buClr>
              <a:buSzPts val="1800"/>
              <a:buFont typeface="Times"/>
              <a:buNone/>
            </a:pPr>
            <a:endParaRPr sz="1800" b="1" i="0" u="none">
              <a:solidFill>
                <a:schemeClr val="dk1"/>
              </a:solidFill>
              <a:latin typeface="Bookman Old Style"/>
              <a:ea typeface="Bookman Old Style"/>
              <a:cs typeface="Bookman Old Style"/>
              <a:sym typeface="Bookman Old Style"/>
            </a:endParaRPr>
          </a:p>
          <a:p>
            <a:pPr marL="0" marR="0" lvl="0" indent="0" algn="l" rtl="0">
              <a:lnSpc>
                <a:spcPct val="100000"/>
              </a:lnSpc>
              <a:spcBef>
                <a:spcPts val="0"/>
              </a:spcBef>
              <a:spcAft>
                <a:spcPts val="0"/>
              </a:spcAft>
              <a:buClr>
                <a:schemeClr val="dk1"/>
              </a:buClr>
              <a:buSzPts val="1400"/>
              <a:buFont typeface="Bookman Old Style"/>
              <a:buNone/>
            </a:pPr>
            <a:r>
              <a:rPr lang="en-US" sz="1400" b="1" i="0" u="none">
                <a:solidFill>
                  <a:schemeClr val="dk1"/>
                </a:solidFill>
                <a:latin typeface="Bookman Old Style"/>
                <a:ea typeface="Bookman Old Style"/>
                <a:cs typeface="Bookman Old Style"/>
                <a:sym typeface="Bookman Old Style"/>
              </a:rPr>
              <a:t>2)  Find the correct sequence for jobs using following instances,</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JobID        Deadline        Profit</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1                       4               20</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2                       1              10</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3                       1              40</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4                       1              30</a:t>
            </a:r>
            <a:endParaRPr/>
          </a:p>
          <a:p>
            <a:pPr marL="0" marR="0" lvl="0" indent="0" algn="l" rtl="0">
              <a:lnSpc>
                <a:spcPct val="100000"/>
              </a:lnSpc>
              <a:spcBef>
                <a:spcPts val="0"/>
              </a:spcBef>
              <a:spcAft>
                <a:spcPts val="0"/>
              </a:spcAft>
              <a:buClr>
                <a:schemeClr val="dk1"/>
              </a:buClr>
              <a:buSzPts val="1400"/>
              <a:buFont typeface="Bookman Old Style"/>
              <a:buNone/>
            </a:pPr>
            <a:r>
              <a:rPr lang="en-US" sz="1400" b="1" i="0" u="none">
                <a:solidFill>
                  <a:schemeClr val="dk1"/>
                </a:solidFill>
                <a:latin typeface="Bookman Old Style"/>
                <a:ea typeface="Bookman Old Style"/>
                <a:cs typeface="Bookman Old Style"/>
                <a:sym typeface="Bookman Old Style"/>
              </a:rPr>
              <a:t>3)Find the correct sequence for jobs using following instances,</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JobID        Deadline        Profit</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1                       2        100</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2                       1        19</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3                       2        27</a:t>
            </a:r>
            <a:endParaRPr/>
          </a:p>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4                       1        25</a:t>
            </a:r>
            <a:endParaRPr/>
          </a:p>
          <a:p>
            <a:pPr marL="0" marR="0" lvl="0" indent="-114300" algn="l" rtl="0">
              <a:lnSpc>
                <a:spcPct val="100000"/>
              </a:lnSpc>
              <a:spcBef>
                <a:spcPts val="0"/>
              </a:spcBef>
              <a:spcAft>
                <a:spcPts val="0"/>
              </a:spcAft>
              <a:buClr>
                <a:schemeClr val="dk1"/>
              </a:buClr>
              <a:buSzPts val="1800"/>
              <a:buFont typeface="Times New Roman"/>
              <a:buAutoNum type="arabicPlain" startAt="5"/>
            </a:pPr>
            <a:r>
              <a:rPr lang="en-US" sz="1800" b="0" i="0" u="none">
                <a:solidFill>
                  <a:schemeClr val="dk1"/>
                </a:solidFill>
                <a:latin typeface="Times New Roman"/>
                <a:ea typeface="Times New Roman"/>
                <a:cs typeface="Times New Roman"/>
                <a:sym typeface="Times New Roman"/>
              </a:rPr>
              <a:t>                   3        15</a:t>
            </a:r>
            <a:endParaRPr/>
          </a:p>
          <a:p>
            <a:pPr marL="0" marR="0" lvl="0" indent="0" algn="l" rtl="0">
              <a:lnSpc>
                <a:spcPct val="100000"/>
              </a:lnSpc>
              <a:spcBef>
                <a:spcPts val="0"/>
              </a:spcBef>
              <a:spcAft>
                <a:spcPts val="0"/>
              </a:spcAft>
              <a:buClr>
                <a:schemeClr val="dk1"/>
              </a:buClr>
              <a:buSzPts val="1400"/>
              <a:buFont typeface="Bookman Old Style"/>
              <a:buNone/>
            </a:pPr>
            <a:r>
              <a:rPr lang="en-US" sz="1400" b="1" i="0" u="none">
                <a:solidFill>
                  <a:schemeClr val="dk1"/>
                </a:solidFill>
                <a:latin typeface="Bookman Old Style"/>
                <a:ea typeface="Bookman Old Style"/>
                <a:cs typeface="Bookman Old Style"/>
                <a:sym typeface="Bookman Old Style"/>
              </a:rPr>
              <a:t>4)Find the optimum job sequence for the following problem.</a:t>
            </a:r>
            <a:endParaRPr/>
          </a:p>
          <a:p>
            <a:pPr marL="0" marR="0" lvl="0" indent="0" algn="l" rtl="0">
              <a:lnSpc>
                <a:spcPct val="100000"/>
              </a:lnSpc>
              <a:spcBef>
                <a:spcPts val="0"/>
              </a:spcBef>
              <a:spcAft>
                <a:spcPts val="0"/>
              </a:spcAft>
              <a:buClr>
                <a:schemeClr val="dk1"/>
              </a:buClr>
              <a:buSzPts val="1000"/>
              <a:buFont typeface="Bookman Old Style"/>
              <a:buNone/>
            </a:pPr>
            <a:r>
              <a:rPr lang="en-US" sz="1000" b="0" i="0" u="none">
                <a:solidFill>
                  <a:schemeClr val="dk1"/>
                </a:solidFill>
                <a:latin typeface="Bookman Old Style"/>
                <a:ea typeface="Bookman Old Style"/>
                <a:cs typeface="Bookman Old Style"/>
                <a:sym typeface="Bookman Old Style"/>
              </a:rPr>
              <a:t>n = 7             P</a:t>
            </a:r>
            <a:r>
              <a:rPr lang="en-US" sz="1000" b="0" i="0" u="none" baseline="-25000">
                <a:solidFill>
                  <a:schemeClr val="dk1"/>
                </a:solidFill>
                <a:latin typeface="Bookman Old Style"/>
                <a:ea typeface="Bookman Old Style"/>
                <a:cs typeface="Bookman Old Style"/>
                <a:sym typeface="Bookman Old Style"/>
              </a:rPr>
              <a:t>7    </a:t>
            </a:r>
            <a:r>
              <a:rPr lang="en-US" sz="1000" b="0" i="0" u="none">
                <a:solidFill>
                  <a:schemeClr val="dk1"/>
                </a:solidFill>
                <a:latin typeface="Bookman Old Style"/>
                <a:ea typeface="Bookman Old Style"/>
                <a:cs typeface="Bookman Old Style"/>
                <a:sym typeface="Bookman Old Style"/>
              </a:rPr>
              <a:t>        J</a:t>
            </a:r>
            <a:r>
              <a:rPr lang="en-US" sz="1000" b="0" i="0" u="none" baseline="-25000">
                <a:solidFill>
                  <a:schemeClr val="dk1"/>
                </a:solidFill>
                <a:latin typeface="Bookman Old Style"/>
                <a:ea typeface="Bookman Old Style"/>
                <a:cs typeface="Bookman Old Style"/>
                <a:sym typeface="Bookman Old Style"/>
              </a:rPr>
              <a:t>1</a:t>
            </a:r>
            <a:r>
              <a:rPr lang="en-US" sz="1000" b="0" i="0" u="none">
                <a:solidFill>
                  <a:schemeClr val="dk1"/>
                </a:solidFill>
                <a:latin typeface="Bookman Old Style"/>
                <a:ea typeface="Bookman Old Style"/>
                <a:cs typeface="Bookman Old Style"/>
                <a:sym typeface="Bookman Old Style"/>
              </a:rPr>
              <a:t>  j</a:t>
            </a:r>
            <a:r>
              <a:rPr lang="en-US" sz="1000" b="0" i="0" u="none" baseline="-25000">
                <a:solidFill>
                  <a:schemeClr val="dk1"/>
                </a:solidFill>
                <a:latin typeface="Bookman Old Style"/>
                <a:ea typeface="Bookman Old Style"/>
                <a:cs typeface="Bookman Old Style"/>
                <a:sym typeface="Bookman Old Style"/>
              </a:rPr>
              <a:t>2 </a:t>
            </a:r>
            <a:r>
              <a:rPr lang="en-US" sz="1000" b="0" i="0" u="none">
                <a:solidFill>
                  <a:schemeClr val="dk1"/>
                </a:solidFill>
                <a:latin typeface="Bookman Old Style"/>
                <a:ea typeface="Bookman Old Style"/>
                <a:cs typeface="Bookman Old Style"/>
                <a:sym typeface="Bookman Old Style"/>
              </a:rPr>
              <a:t>  j</a:t>
            </a:r>
            <a:r>
              <a:rPr lang="en-US" sz="1000" b="0" i="0" u="none" baseline="-25000">
                <a:solidFill>
                  <a:schemeClr val="dk1"/>
                </a:solidFill>
                <a:latin typeface="Bookman Old Style"/>
                <a:ea typeface="Bookman Old Style"/>
                <a:cs typeface="Bookman Old Style"/>
                <a:sym typeface="Bookman Old Style"/>
              </a:rPr>
              <a:t>3 </a:t>
            </a:r>
            <a:r>
              <a:rPr lang="en-US" sz="1000" b="0" i="0" u="none">
                <a:solidFill>
                  <a:schemeClr val="dk1"/>
                </a:solidFill>
                <a:latin typeface="Bookman Old Style"/>
                <a:ea typeface="Bookman Old Style"/>
                <a:cs typeface="Bookman Old Style"/>
                <a:sym typeface="Bookman Old Style"/>
              </a:rPr>
              <a:t>    j</a:t>
            </a:r>
            <a:r>
              <a:rPr lang="en-US" sz="1000" b="0" i="0" u="none" baseline="-25000">
                <a:solidFill>
                  <a:schemeClr val="dk1"/>
                </a:solidFill>
                <a:latin typeface="Bookman Old Style"/>
                <a:ea typeface="Bookman Old Style"/>
                <a:cs typeface="Bookman Old Style"/>
                <a:sym typeface="Bookman Old Style"/>
              </a:rPr>
              <a:t>4</a:t>
            </a:r>
            <a:r>
              <a:rPr lang="en-US" sz="1000" b="0" i="0" u="none">
                <a:solidFill>
                  <a:schemeClr val="dk1"/>
                </a:solidFill>
                <a:latin typeface="Bookman Old Style"/>
                <a:ea typeface="Bookman Old Style"/>
                <a:cs typeface="Bookman Old Style"/>
                <a:sym typeface="Bookman Old Style"/>
              </a:rPr>
              <a:t>   j</a:t>
            </a:r>
            <a:r>
              <a:rPr lang="en-US" sz="1000" b="0" i="0" u="none" baseline="-25000">
                <a:solidFill>
                  <a:schemeClr val="dk1"/>
                </a:solidFill>
                <a:latin typeface="Bookman Old Style"/>
                <a:ea typeface="Bookman Old Style"/>
                <a:cs typeface="Bookman Old Style"/>
                <a:sym typeface="Bookman Old Style"/>
              </a:rPr>
              <a:t>5</a:t>
            </a:r>
            <a:r>
              <a:rPr lang="en-US" sz="1000" b="0" i="0" u="none">
                <a:solidFill>
                  <a:schemeClr val="dk1"/>
                </a:solidFill>
                <a:latin typeface="Bookman Old Style"/>
                <a:ea typeface="Bookman Old Style"/>
                <a:cs typeface="Bookman Old Style"/>
                <a:sym typeface="Bookman Old Style"/>
              </a:rPr>
              <a:t>  j</a:t>
            </a:r>
            <a:r>
              <a:rPr lang="en-US" sz="1000" b="0" i="0" u="none" baseline="-25000">
                <a:solidFill>
                  <a:schemeClr val="dk1"/>
                </a:solidFill>
                <a:latin typeface="Bookman Old Style"/>
                <a:ea typeface="Bookman Old Style"/>
                <a:cs typeface="Bookman Old Style"/>
                <a:sym typeface="Bookman Old Style"/>
              </a:rPr>
              <a:t>6</a:t>
            </a:r>
            <a:r>
              <a:rPr lang="en-US" sz="1000" b="0" i="0" u="none">
                <a:solidFill>
                  <a:schemeClr val="dk1"/>
                </a:solidFill>
                <a:latin typeface="Bookman Old Style"/>
                <a:ea typeface="Bookman Old Style"/>
                <a:cs typeface="Bookman Old Style"/>
                <a:sym typeface="Bookman Old Style"/>
              </a:rPr>
              <a:t>   j</a:t>
            </a:r>
            <a:r>
              <a:rPr lang="en-US" sz="1000" b="0" i="0" u="none" baseline="-25000">
                <a:solidFill>
                  <a:schemeClr val="dk1"/>
                </a:solidFill>
                <a:latin typeface="Bookman Old Style"/>
                <a:ea typeface="Bookman Old Style"/>
                <a:cs typeface="Bookman Old Style"/>
                <a:sym typeface="Bookman Old Style"/>
              </a:rPr>
              <a:t>7</a:t>
            </a:r>
            <a:endParaRPr sz="8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1100"/>
              <a:buFont typeface="Bookman Old Style"/>
              <a:buNone/>
            </a:pPr>
            <a:r>
              <a:rPr lang="en-US" sz="1100" b="0" i="0" u="none">
                <a:solidFill>
                  <a:schemeClr val="dk1"/>
                </a:solidFill>
                <a:latin typeface="Bookman Old Style"/>
                <a:ea typeface="Bookman Old Style"/>
                <a:cs typeface="Bookman Old Style"/>
                <a:sym typeface="Bookman Old Style"/>
              </a:rPr>
              <a:t>(P</a:t>
            </a:r>
            <a:r>
              <a:rPr lang="en-US" sz="1100" b="0" i="0" u="none" baseline="-25000">
                <a:solidFill>
                  <a:schemeClr val="dk1"/>
                </a:solidFill>
                <a:latin typeface="Bookman Old Style"/>
                <a:ea typeface="Bookman Old Style"/>
                <a:cs typeface="Bookman Old Style"/>
                <a:sym typeface="Bookman Old Style"/>
              </a:rPr>
              <a:t>1</a:t>
            </a:r>
            <a:r>
              <a:rPr lang="en-US" sz="1100" b="0" i="0" u="none">
                <a:solidFill>
                  <a:schemeClr val="dk1"/>
                </a:solidFill>
                <a:latin typeface="Bookman Old Style"/>
                <a:ea typeface="Bookman Old Style"/>
                <a:cs typeface="Bookman Old Style"/>
                <a:sym typeface="Bookman Old Style"/>
              </a:rPr>
              <a:t>, P</a:t>
            </a:r>
            <a:r>
              <a:rPr lang="en-US" sz="1100" b="0" i="0" u="none" baseline="-25000">
                <a:solidFill>
                  <a:schemeClr val="dk1"/>
                </a:solidFill>
                <a:latin typeface="Bookman Old Style"/>
                <a:ea typeface="Bookman Old Style"/>
                <a:cs typeface="Bookman Old Style"/>
                <a:sym typeface="Bookman Old Style"/>
              </a:rPr>
              <a:t>2</a:t>
            </a:r>
            <a:r>
              <a:rPr lang="en-US" sz="1100" b="0" i="0" u="none">
                <a:solidFill>
                  <a:schemeClr val="dk1"/>
                </a:solidFill>
                <a:latin typeface="Bookman Old Style"/>
                <a:ea typeface="Bookman Old Style"/>
                <a:cs typeface="Bookman Old Style"/>
                <a:sym typeface="Bookman Old Style"/>
              </a:rPr>
              <a:t>, P</a:t>
            </a:r>
            <a:r>
              <a:rPr lang="en-US" sz="1100" b="0" i="0" u="none" baseline="-25000">
                <a:solidFill>
                  <a:schemeClr val="dk1"/>
                </a:solidFill>
                <a:latin typeface="Bookman Old Style"/>
                <a:ea typeface="Bookman Old Style"/>
                <a:cs typeface="Bookman Old Style"/>
                <a:sym typeface="Bookman Old Style"/>
              </a:rPr>
              <a:t>3</a:t>
            </a:r>
            <a:r>
              <a:rPr lang="en-US" sz="1100" b="0" i="0" u="none">
                <a:solidFill>
                  <a:schemeClr val="dk1"/>
                </a:solidFill>
                <a:latin typeface="Bookman Old Style"/>
                <a:ea typeface="Bookman Old Style"/>
                <a:cs typeface="Bookman Old Style"/>
                <a:sym typeface="Bookman Old Style"/>
              </a:rPr>
              <a:t>, P</a:t>
            </a:r>
            <a:r>
              <a:rPr lang="en-US" sz="1100" b="0" i="0" u="none" baseline="-25000">
                <a:solidFill>
                  <a:schemeClr val="dk1"/>
                </a:solidFill>
                <a:latin typeface="Bookman Old Style"/>
                <a:ea typeface="Bookman Old Style"/>
                <a:cs typeface="Bookman Old Style"/>
                <a:sym typeface="Bookman Old Style"/>
              </a:rPr>
              <a:t>4</a:t>
            </a:r>
            <a:r>
              <a:rPr lang="en-US" sz="1100" b="0" i="0" u="none">
                <a:solidFill>
                  <a:schemeClr val="dk1"/>
                </a:solidFill>
                <a:latin typeface="Bookman Old Style"/>
                <a:ea typeface="Bookman Old Style"/>
                <a:cs typeface="Bookman Old Style"/>
                <a:sym typeface="Bookman Old Style"/>
              </a:rPr>
              <a:t>, P</a:t>
            </a:r>
            <a:r>
              <a:rPr lang="en-US" sz="1100" b="0" i="0" u="none" baseline="-25000">
                <a:solidFill>
                  <a:schemeClr val="dk1"/>
                </a:solidFill>
                <a:latin typeface="Bookman Old Style"/>
                <a:ea typeface="Bookman Old Style"/>
                <a:cs typeface="Bookman Old Style"/>
                <a:sym typeface="Bookman Old Style"/>
              </a:rPr>
              <a:t>5</a:t>
            </a:r>
            <a:r>
              <a:rPr lang="en-US" sz="1100" b="0" i="0" u="none">
                <a:solidFill>
                  <a:schemeClr val="dk1"/>
                </a:solidFill>
                <a:latin typeface="Bookman Old Style"/>
                <a:ea typeface="Bookman Old Style"/>
                <a:cs typeface="Bookman Old Style"/>
                <a:sym typeface="Bookman Old Style"/>
              </a:rPr>
              <a:t>, P</a:t>
            </a:r>
            <a:r>
              <a:rPr lang="en-US" sz="1100" b="0" i="0" u="none" baseline="-25000">
                <a:solidFill>
                  <a:schemeClr val="dk1"/>
                </a:solidFill>
                <a:latin typeface="Bookman Old Style"/>
                <a:ea typeface="Bookman Old Style"/>
                <a:cs typeface="Bookman Old Style"/>
                <a:sym typeface="Bookman Old Style"/>
              </a:rPr>
              <a:t>6</a:t>
            </a:r>
            <a:r>
              <a:rPr lang="en-US" sz="1100" b="0" i="0" u="none">
                <a:solidFill>
                  <a:schemeClr val="dk1"/>
                </a:solidFill>
                <a:latin typeface="Bookman Old Style"/>
                <a:ea typeface="Bookman Old Style"/>
                <a:cs typeface="Bookman Old Style"/>
                <a:sym typeface="Bookman Old Style"/>
              </a:rPr>
              <a:t>)	=	(3, 5, 10, 18, 1, 6, 30)</a:t>
            </a:r>
            <a:endParaRPr sz="8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1100"/>
              <a:buFont typeface="Bookman Old Style"/>
              <a:buNone/>
            </a:pPr>
            <a:r>
              <a:rPr lang="en-US" sz="1100" b="0" i="0" u="none">
                <a:solidFill>
                  <a:schemeClr val="dk1"/>
                </a:solidFill>
                <a:latin typeface="Bookman Old Style"/>
                <a:ea typeface="Bookman Old Style"/>
                <a:cs typeface="Bookman Old Style"/>
                <a:sym typeface="Bookman Old Style"/>
              </a:rPr>
              <a:t>, d</a:t>
            </a:r>
            <a:r>
              <a:rPr lang="en-US" sz="1100" b="0" i="0" u="none" baseline="-25000">
                <a:solidFill>
                  <a:schemeClr val="dk1"/>
                </a:solidFill>
                <a:latin typeface="Bookman Old Style"/>
                <a:ea typeface="Bookman Old Style"/>
                <a:cs typeface="Bookman Old Style"/>
                <a:sym typeface="Bookman Old Style"/>
              </a:rPr>
              <a:t>4</a:t>
            </a:r>
            <a:r>
              <a:rPr lang="en-US" sz="1100" b="0" i="0" u="none">
                <a:solidFill>
                  <a:schemeClr val="dk1"/>
                </a:solidFill>
                <a:latin typeface="Bookman Old Style"/>
                <a:ea typeface="Bookman Old Style"/>
                <a:cs typeface="Bookman Old Style"/>
                <a:sym typeface="Bookman Old Style"/>
              </a:rPr>
              <a:t>, d</a:t>
            </a:r>
            <a:r>
              <a:rPr lang="en-US" sz="1100" b="0" i="0" u="none" baseline="-25000">
                <a:solidFill>
                  <a:schemeClr val="dk1"/>
                </a:solidFill>
                <a:latin typeface="Bookman Old Style"/>
                <a:ea typeface="Bookman Old Style"/>
                <a:cs typeface="Bookman Old Style"/>
                <a:sym typeface="Bookman Old Style"/>
              </a:rPr>
              <a:t>5</a:t>
            </a:r>
            <a:r>
              <a:rPr lang="en-US" sz="1100" b="0" i="0" u="none">
                <a:solidFill>
                  <a:schemeClr val="dk1"/>
                </a:solidFill>
                <a:latin typeface="Bookman Old Style"/>
                <a:ea typeface="Bookman Old Style"/>
                <a:cs typeface="Bookman Old Style"/>
                <a:sym typeface="Bookman Old Style"/>
              </a:rPr>
              <a:t>, d</a:t>
            </a:r>
            <a:r>
              <a:rPr lang="en-US" sz="1100" b="0" i="0" u="none" baseline="-25000">
                <a:solidFill>
                  <a:schemeClr val="dk1"/>
                </a:solidFill>
                <a:latin typeface="Bookman Old Style"/>
                <a:ea typeface="Bookman Old Style"/>
                <a:cs typeface="Bookman Old Style"/>
                <a:sym typeface="Bookman Old Style"/>
              </a:rPr>
              <a:t>6</a:t>
            </a:r>
            <a:r>
              <a:rPr lang="en-US" sz="1100" b="0" i="0" u="none">
                <a:solidFill>
                  <a:schemeClr val="dk1"/>
                </a:solidFill>
                <a:latin typeface="Bookman Old Style"/>
                <a:ea typeface="Bookman Old Style"/>
                <a:cs typeface="Bookman Old Style"/>
                <a:sym typeface="Bookman Old Style"/>
              </a:rPr>
              <a:t>)	=	(1,3, 4, 3, 2, 1, 2)</a:t>
            </a:r>
            <a:endParaRPr sz="8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1100"/>
              <a:buFont typeface="Bookman Old Style"/>
              <a:buNone/>
            </a:pPr>
            <a:r>
              <a:rPr lang="en-US" sz="1100" b="1" i="0" u="none">
                <a:solidFill>
                  <a:schemeClr val="dk1"/>
                </a:solidFill>
                <a:latin typeface="Bookman Old Style"/>
                <a:ea typeface="Bookman Old Style"/>
                <a:cs typeface="Bookman Old Style"/>
                <a:sym typeface="Bookman Old Style"/>
              </a:rPr>
              <a:t>Feasible soln.		Processing Sequence	        Value</a:t>
            </a:r>
            <a:endParaRPr sz="8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1100"/>
              <a:buFont typeface="Bookman Old Style"/>
              <a:buNone/>
            </a:pPr>
            <a:r>
              <a:rPr lang="en-US" sz="1100" b="0" i="0" u="none">
                <a:solidFill>
                  <a:schemeClr val="dk1"/>
                </a:solidFill>
                <a:latin typeface="Bookman Old Style"/>
                <a:ea typeface="Bookman Old Style"/>
                <a:cs typeface="Bookman Old Style"/>
                <a:sym typeface="Bookman Old Style"/>
              </a:rPr>
              <a:t>(1, 2, 3, 4)		  (1,2,4,3) or (1,4,2,3)             3+5+10+18= 36</a:t>
            </a:r>
            <a:endParaRPr sz="8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800" b="0" i="0" u="none">
              <a:solidFill>
                <a:schemeClr val="dk1"/>
              </a:solidFill>
              <a:latin typeface="Times New Roman"/>
              <a:ea typeface="Times New Roman"/>
              <a:cs typeface="Times New Roman"/>
              <a:sym typeface="Times New Roman"/>
            </a:endParaRPr>
          </a:p>
        </p:txBody>
      </p:sp>
      <p:sp>
        <p:nvSpPr>
          <p:cNvPr id="795" name="Google Shape;795;p44"/>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45"/>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45</a:t>
            </a:fld>
            <a:endParaRPr/>
          </a:p>
        </p:txBody>
      </p:sp>
      <p:sp>
        <p:nvSpPr>
          <p:cNvPr id="805" name="Google Shape;805;p45"/>
          <p:cNvSpPr txBox="1"/>
          <p:nvPr/>
        </p:nvSpPr>
        <p:spPr>
          <a:xfrm>
            <a:off x="685800" y="6248400"/>
            <a:ext cx="19050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806" name="Google Shape;806;p45"/>
          <p:cNvSpPr txBox="1"/>
          <p:nvPr/>
        </p:nvSpPr>
        <p:spPr>
          <a:xfrm>
            <a:off x="3124200" y="6248400"/>
            <a:ext cx="28956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807" name="Google Shape;807;p45"/>
          <p:cNvSpPr txBox="1">
            <a:spLocks noGrp="1"/>
          </p:cNvSpPr>
          <p:nvPr>
            <p:ph type="title"/>
          </p:nvPr>
        </p:nvSpPr>
        <p:spPr>
          <a:xfrm>
            <a:off x="1219200" y="381000"/>
            <a:ext cx="7793037" cy="685800"/>
          </a:xfrm>
          <a:prstGeom prst="rect">
            <a:avLst/>
          </a:prstGeom>
          <a:noFill/>
          <a:ln>
            <a:noFill/>
          </a:ln>
        </p:spPr>
        <p:txBody>
          <a:bodyPr spcFirstLastPara="1" wrap="square" lIns="90475" tIns="44450" rIns="90475" bIns="44450" anchor="ctr"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The End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5"/>
          <p:cNvSpPr txBox="1">
            <a:spLocks noGrp="1"/>
          </p:cNvSpPr>
          <p:nvPr>
            <p:ph type="body" idx="1"/>
          </p:nvPr>
        </p:nvSpPr>
        <p:spPr>
          <a:xfrm>
            <a:off x="381000" y="1371600"/>
            <a:ext cx="8574087" cy="47609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It is used to solve problems that have ‘n’ inputs and require us to obtain a subset that </a:t>
            </a:r>
            <a:r>
              <a:rPr lang="en-US" sz="2800" b="1" i="0" u="none">
                <a:solidFill>
                  <a:schemeClr val="dk1"/>
                </a:solidFill>
                <a:latin typeface="Times New Roman"/>
                <a:ea typeface="Times New Roman"/>
                <a:cs typeface="Times New Roman"/>
                <a:sym typeface="Times New Roman"/>
              </a:rPr>
              <a:t>satisfies some constraints</a:t>
            </a:r>
            <a:r>
              <a:rPr lang="en-US" sz="2800" b="0" i="0" u="none">
                <a:solidFill>
                  <a:schemeClr val="dk1"/>
                </a:solidFill>
                <a:latin typeface="Times New Roman"/>
                <a:ea typeface="Times New Roman"/>
                <a:cs typeface="Times New Roman"/>
                <a:sym typeface="Times New Roman"/>
              </a:rPr>
              <a:t>. </a:t>
            </a:r>
            <a:endParaRPr/>
          </a:p>
          <a:p>
            <a:pPr marL="342900" marR="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Any subset that satisfied the constraints is called as a </a:t>
            </a:r>
            <a:r>
              <a:rPr lang="en-US" sz="2800" b="1" i="0" u="none">
                <a:solidFill>
                  <a:schemeClr val="dk1"/>
                </a:solidFill>
                <a:latin typeface="Times New Roman"/>
                <a:ea typeface="Times New Roman"/>
                <a:cs typeface="Times New Roman"/>
                <a:sym typeface="Times New Roman"/>
              </a:rPr>
              <a:t>feasible</a:t>
            </a:r>
            <a:r>
              <a:rPr lang="en-US" sz="2800" b="0" i="0" u="none">
                <a:solidFill>
                  <a:schemeClr val="dk1"/>
                </a:solidFill>
                <a:latin typeface="Times New Roman"/>
                <a:ea typeface="Times New Roman"/>
                <a:cs typeface="Times New Roman"/>
                <a:sym typeface="Times New Roman"/>
              </a:rPr>
              <a:t> solution. </a:t>
            </a:r>
            <a:endParaRPr/>
          </a:p>
          <a:p>
            <a:pPr marL="342900" marR="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We need to find the optimum feasible solution i.e. the feasible solution that optimizes the given </a:t>
            </a:r>
            <a:r>
              <a:rPr lang="en-US" sz="2800" b="1" i="0" u="none">
                <a:solidFill>
                  <a:schemeClr val="dk1"/>
                </a:solidFill>
                <a:latin typeface="Times New Roman"/>
                <a:ea typeface="Times New Roman"/>
                <a:cs typeface="Times New Roman"/>
                <a:sym typeface="Times New Roman"/>
              </a:rPr>
              <a:t>objective functions</a:t>
            </a:r>
            <a:r>
              <a:rPr lang="en-US" sz="2800" b="0" i="0" u="none">
                <a:solidFill>
                  <a:schemeClr val="dk1"/>
                </a:solidFill>
                <a:latin typeface="Times New Roman"/>
                <a:ea typeface="Times New Roman"/>
                <a:cs typeface="Times New Roman"/>
                <a:sym typeface="Times New Roman"/>
              </a:rPr>
              <a:t>.</a:t>
            </a:r>
            <a:endParaRPr/>
          </a:p>
          <a:p>
            <a:pPr marL="342900" marR="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It works in stages. At each stage, At each stage a decision is made regarding weather or particular input is in the optimum solution.</a:t>
            </a:r>
            <a:endParaRPr/>
          </a:p>
          <a:p>
            <a:pPr marL="342900" marR="0" lvl="0" indent="-236220" algn="l" rtl="0">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p:txBody>
      </p:sp>
      <p:sp>
        <p:nvSpPr>
          <p:cNvPr id="118" name="Google Shape;118;p5"/>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5</a:t>
            </a:fld>
            <a:endParaRPr/>
          </a:p>
        </p:txBody>
      </p:sp>
      <p:sp>
        <p:nvSpPr>
          <p:cNvPr id="119" name="Google Shape;119;p5"/>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Introduction : Greedy Method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6"/>
          <p:cNvSpPr txBox="1">
            <a:spLocks noGrp="1"/>
          </p:cNvSpPr>
          <p:nvPr>
            <p:ph type="body" idx="1"/>
          </p:nvPr>
        </p:nvSpPr>
        <p:spPr>
          <a:xfrm>
            <a:off x="381000" y="1143000"/>
            <a:ext cx="8574087" cy="47609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The greedy method suggests that one can divide the algorithm that works in stages. Considering one input at a time. </a:t>
            </a:r>
            <a:endParaRPr/>
          </a:p>
          <a:p>
            <a:pPr marL="342900" marR="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At each stage a decision is made regarding whether or particular input is in the optimum solution.</a:t>
            </a:r>
            <a:endParaRPr/>
          </a:p>
          <a:p>
            <a:pPr marL="342900" marR="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 For this purpose all the inputs must be arranged </a:t>
            </a:r>
            <a:r>
              <a:rPr lang="en-US" sz="2800" b="1" i="0" u="none">
                <a:solidFill>
                  <a:schemeClr val="dk1"/>
                </a:solidFill>
                <a:latin typeface="Times New Roman"/>
                <a:ea typeface="Times New Roman"/>
                <a:cs typeface="Times New Roman"/>
                <a:sym typeface="Times New Roman"/>
              </a:rPr>
              <a:t>in a particular order by using a selection process</a:t>
            </a:r>
            <a:r>
              <a:rPr lang="en-US" sz="2800" b="0" i="0" u="none">
                <a:solidFill>
                  <a:schemeClr val="dk1"/>
                </a:solidFill>
                <a:latin typeface="Times New Roman"/>
                <a:ea typeface="Times New Roman"/>
                <a:cs typeface="Times New Roman"/>
                <a:sym typeface="Times New Roman"/>
              </a:rPr>
              <a:t>.</a:t>
            </a:r>
            <a:endParaRPr/>
          </a:p>
          <a:p>
            <a:pPr marL="342900" marR="0" lvl="0" indent="-342900" algn="l" rtl="0">
              <a:lnSpc>
                <a:spcPct val="100000"/>
              </a:lnSpc>
              <a:spcBef>
                <a:spcPts val="560"/>
              </a:spcBef>
              <a:spcAft>
                <a:spcPts val="0"/>
              </a:spcAft>
              <a:buClr>
                <a:schemeClr val="folHlink"/>
              </a:buClr>
              <a:buSzPts val="1680"/>
              <a:buFont typeface="Noto Sans Symbols"/>
              <a:buChar char="■"/>
            </a:pPr>
            <a:r>
              <a:rPr lang="en-US" sz="2800" b="0" i="0" u="none">
                <a:solidFill>
                  <a:schemeClr val="dk1"/>
                </a:solidFill>
                <a:latin typeface="Times New Roman"/>
                <a:ea typeface="Times New Roman"/>
                <a:cs typeface="Times New Roman"/>
                <a:sym typeface="Times New Roman"/>
              </a:rPr>
              <a:t> If the inclusion of next input in to the partially constructed solution will result in an infeasible solution then the input will not be considered and will not be added to partially constructed set otherwise it is added.</a:t>
            </a:r>
            <a:endParaRPr/>
          </a:p>
          <a:p>
            <a:pPr marL="342900" marR="0" lvl="0" indent="-342900" algn="l" rtl="0">
              <a:lnSpc>
                <a:spcPct val="100000"/>
              </a:lnSpc>
              <a:spcBef>
                <a:spcPts val="560"/>
              </a:spcBef>
              <a:spcAft>
                <a:spcPts val="0"/>
              </a:spcAft>
              <a:buClr>
                <a:schemeClr val="folHlink"/>
              </a:buClr>
              <a:buSzPts val="1680"/>
              <a:buFont typeface="Noto Sans Symbols"/>
              <a:buChar char="■"/>
            </a:pPr>
            <a:r>
              <a:rPr lang="en-US" sz="2800" b="0" i="0" u="none">
                <a:solidFill>
                  <a:srgbClr val="0000FF"/>
                </a:solidFill>
                <a:latin typeface="Times New Roman"/>
                <a:ea typeface="Times New Roman"/>
                <a:cs typeface="Times New Roman"/>
                <a:sym typeface="Times New Roman"/>
              </a:rPr>
              <a:t>CHANGE-MAKING PROBLEM (coin changing)</a:t>
            </a:r>
            <a:endParaRPr/>
          </a:p>
          <a:p>
            <a:pPr marL="342900" marR="0" lvl="0" indent="-236220" algn="l" rtl="0">
              <a:lnSpc>
                <a:spcPct val="10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marR="0" lvl="0" indent="-236220" algn="l" rtl="0">
              <a:lnSpc>
                <a:spcPct val="100000"/>
              </a:lnSpc>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a:p>
            <a:pPr marL="342900" marR="0" lvl="0" indent="-236220" algn="l" rtl="0">
              <a:spcBef>
                <a:spcPts val="560"/>
              </a:spcBef>
              <a:spcAft>
                <a:spcPts val="0"/>
              </a:spcAft>
              <a:buClr>
                <a:schemeClr val="folHlink"/>
              </a:buClr>
              <a:buSzPts val="1680"/>
              <a:buFont typeface="Noto Sans Symbols"/>
              <a:buNone/>
            </a:pPr>
            <a:endParaRPr sz="2800" b="0" i="0" u="none">
              <a:solidFill>
                <a:schemeClr val="dk1"/>
              </a:solidFill>
              <a:latin typeface="Times New Roman"/>
              <a:ea typeface="Times New Roman"/>
              <a:cs typeface="Times New Roman"/>
              <a:sym typeface="Times New Roman"/>
            </a:endParaRPr>
          </a:p>
        </p:txBody>
      </p:sp>
      <p:sp>
        <p:nvSpPr>
          <p:cNvPr id="125" name="Google Shape;125;p6"/>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6</a:t>
            </a:fld>
            <a:endParaRPr/>
          </a:p>
        </p:txBody>
      </p:sp>
      <p:sp>
        <p:nvSpPr>
          <p:cNvPr id="126" name="Google Shape;126;p6"/>
          <p:cNvSpPr txBox="1">
            <a:spLocks noGrp="1"/>
          </p:cNvSpPr>
          <p:nvPr>
            <p:ph type="title"/>
          </p:nvPr>
        </p:nvSpPr>
        <p:spPr>
          <a:xfrm>
            <a:off x="1219200" y="228600"/>
            <a:ext cx="7793037" cy="838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Introduction : Greedy Method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7"/>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7</a:t>
            </a:fld>
            <a:endParaRPr/>
          </a:p>
        </p:txBody>
      </p:sp>
      <p:sp>
        <p:nvSpPr>
          <p:cNvPr id="132" name="Google Shape;132;p7"/>
          <p:cNvSpPr txBox="1"/>
          <p:nvPr/>
        </p:nvSpPr>
        <p:spPr>
          <a:xfrm>
            <a:off x="685800" y="228600"/>
            <a:ext cx="7772400" cy="7620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993300"/>
              </a:buClr>
              <a:buSzPts val="4000"/>
              <a:buFont typeface="Times New Roman"/>
              <a:buNone/>
            </a:pPr>
            <a:r>
              <a:rPr lang="en-US" sz="4000" b="1" i="0" u="none">
                <a:solidFill>
                  <a:srgbClr val="993300"/>
                </a:solidFill>
                <a:latin typeface="Times New Roman"/>
                <a:ea typeface="Times New Roman"/>
                <a:cs typeface="Times New Roman"/>
                <a:sym typeface="Times New Roman"/>
              </a:rPr>
              <a:t>Coin Changing</a:t>
            </a:r>
            <a:endParaRPr/>
          </a:p>
        </p:txBody>
      </p:sp>
      <p:sp>
        <p:nvSpPr>
          <p:cNvPr id="133" name="Google Shape;133;p7"/>
          <p:cNvSpPr txBox="1"/>
          <p:nvPr/>
        </p:nvSpPr>
        <p:spPr>
          <a:xfrm>
            <a:off x="457200" y="1219200"/>
            <a:ext cx="8305800" cy="2235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An optimal solution to the coin changing problem is the minimum number of coins whose total value equals a specified amount.  For example what is the minimum number of coins (current U.S. mint) needed to total 83 cents.</a:t>
            </a:r>
            <a:endParaRPr/>
          </a:p>
          <a:p>
            <a:pPr marL="0" marR="0" lvl="0" indent="0" algn="l" rtl="0">
              <a:lnSpc>
                <a:spcPct val="90000"/>
              </a:lnSpc>
              <a:spcBef>
                <a:spcPts val="0"/>
              </a:spcBef>
              <a:spcAft>
                <a:spcPts val="0"/>
              </a:spcAft>
              <a:buClr>
                <a:schemeClr val="dk2"/>
              </a:buClr>
              <a:buSzPts val="2400"/>
              <a:buFont typeface="Times New Roman"/>
              <a:buNone/>
            </a:pPr>
            <a:r>
              <a:rPr lang="en-US" sz="2400" b="0" i="0" u="none">
                <a:solidFill>
                  <a:schemeClr val="dk2"/>
                </a:solidFill>
                <a:latin typeface="Times New Roman"/>
                <a:ea typeface="Times New Roman"/>
                <a:cs typeface="Times New Roman"/>
                <a:sym typeface="Times New Roman"/>
              </a:rPr>
              <a:t>Objective function:</a:t>
            </a:r>
            <a:r>
              <a:rPr lang="en-US" sz="2400" b="0" i="0" u="none">
                <a:solidFill>
                  <a:schemeClr val="dk1"/>
                </a:solidFill>
                <a:latin typeface="Times New Roman"/>
                <a:ea typeface="Times New Roman"/>
                <a:cs typeface="Times New Roman"/>
                <a:sym typeface="Times New Roman"/>
              </a:rPr>
              <a:t> Minimize number of coins returned.</a:t>
            </a:r>
            <a:endParaRPr/>
          </a:p>
          <a:p>
            <a:pPr marL="0" marR="0" lvl="0" indent="0" algn="l" rtl="0">
              <a:lnSpc>
                <a:spcPct val="90000"/>
              </a:lnSpc>
              <a:spcBef>
                <a:spcPts val="0"/>
              </a:spcBef>
              <a:spcAft>
                <a:spcPts val="0"/>
              </a:spcAft>
              <a:buClr>
                <a:schemeClr val="dk2"/>
              </a:buClr>
              <a:buSzPts val="2400"/>
              <a:buFont typeface="Times New Roman"/>
              <a:buNone/>
            </a:pPr>
            <a:r>
              <a:rPr lang="en-US" sz="2400" b="0" i="0" u="none">
                <a:solidFill>
                  <a:schemeClr val="dk2"/>
                </a:solidFill>
                <a:latin typeface="Times New Roman"/>
                <a:ea typeface="Times New Roman"/>
                <a:cs typeface="Times New Roman"/>
                <a:sym typeface="Times New Roman"/>
              </a:rPr>
              <a:t>Greedy solution:</a:t>
            </a:r>
            <a:r>
              <a:rPr lang="en-US" sz="2400" b="0" i="0" u="none">
                <a:solidFill>
                  <a:schemeClr val="dk1"/>
                </a:solidFill>
                <a:latin typeface="Times New Roman"/>
                <a:ea typeface="Times New Roman"/>
                <a:cs typeface="Times New Roman"/>
                <a:sym typeface="Times New Roman"/>
              </a:rPr>
              <a:t> Always return the largest coin you can</a:t>
            </a:r>
            <a:endParaRPr/>
          </a:p>
          <a:p>
            <a:pPr marL="0" marR="0" lvl="0" indent="0" algn="l"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nvGrpSpPr>
          <p:cNvPr id="134" name="Google Shape;134;p7"/>
          <p:cNvGrpSpPr/>
          <p:nvPr/>
        </p:nvGrpSpPr>
        <p:grpSpPr>
          <a:xfrm>
            <a:off x="457200" y="3171825"/>
            <a:ext cx="838200" cy="800100"/>
            <a:chOff x="288" y="1596"/>
            <a:chExt cx="528" cy="504"/>
          </a:xfrm>
        </p:grpSpPr>
        <p:sp>
          <p:nvSpPr>
            <p:cNvPr id="135" name="Google Shape;135;p7"/>
            <p:cNvSpPr/>
            <p:nvPr/>
          </p:nvSpPr>
          <p:spPr>
            <a:xfrm>
              <a:off x="341" y="1623"/>
              <a:ext cx="475" cy="47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36" name="Google Shape;136;p7"/>
            <p:cNvSpPr/>
            <p:nvPr/>
          </p:nvSpPr>
          <p:spPr>
            <a:xfrm>
              <a:off x="288" y="1596"/>
              <a:ext cx="475" cy="477"/>
            </a:xfrm>
            <a:prstGeom prst="ellipse">
              <a:avLst/>
            </a:prstGeom>
            <a:solidFill>
              <a:srgbClr val="B2B2B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37" name="Google Shape;137;p7"/>
            <p:cNvSpPr/>
            <p:nvPr/>
          </p:nvSpPr>
          <p:spPr>
            <a:xfrm>
              <a:off x="435" y="1731"/>
              <a:ext cx="197" cy="203"/>
            </a:xfrm>
            <a:prstGeom prst="rect">
              <a:avLst/>
            </a:prstGeom>
          </p:spPr>
          <p:txBody>
            <a:bodyPr>
              <a:prstTxWarp prst="textPlain">
                <a:avLst/>
              </a:prstTxWarp>
            </a:bodyPr>
            <a:lstStyle/>
            <a:p>
              <a:pPr lvl="0" algn="l"/>
              <a:r>
                <a:rPr b="0" i="0">
                  <a:ln>
                    <a:noFill/>
                  </a:ln>
                  <a:solidFill>
                    <a:srgbClr val="B2B2B2"/>
                  </a:solidFill>
                  <a:latin typeface="Arial Black"/>
                </a:rPr>
                <a:t>25 </a:t>
              </a:r>
            </a:p>
          </p:txBody>
        </p:sp>
      </p:grpSp>
      <p:grpSp>
        <p:nvGrpSpPr>
          <p:cNvPr id="138" name="Google Shape;138;p7"/>
          <p:cNvGrpSpPr/>
          <p:nvPr/>
        </p:nvGrpSpPr>
        <p:grpSpPr>
          <a:xfrm>
            <a:off x="609600" y="4124325"/>
            <a:ext cx="628650" cy="609600"/>
            <a:chOff x="384" y="2196"/>
            <a:chExt cx="396" cy="384"/>
          </a:xfrm>
        </p:grpSpPr>
        <p:sp>
          <p:nvSpPr>
            <p:cNvPr id="139" name="Google Shape;139;p7"/>
            <p:cNvSpPr/>
            <p:nvPr/>
          </p:nvSpPr>
          <p:spPr>
            <a:xfrm>
              <a:off x="413" y="2205"/>
              <a:ext cx="367" cy="37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0" name="Google Shape;140;p7"/>
            <p:cNvSpPr/>
            <p:nvPr/>
          </p:nvSpPr>
          <p:spPr>
            <a:xfrm>
              <a:off x="384" y="2196"/>
              <a:ext cx="367" cy="375"/>
            </a:xfrm>
            <a:prstGeom prst="ellipse">
              <a:avLst/>
            </a:prstGeom>
            <a:solidFill>
              <a:srgbClr val="B2B2B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1" name="Google Shape;141;p7"/>
            <p:cNvSpPr/>
            <p:nvPr/>
          </p:nvSpPr>
          <p:spPr>
            <a:xfrm>
              <a:off x="492" y="2301"/>
              <a:ext cx="180" cy="174"/>
            </a:xfrm>
            <a:prstGeom prst="rect">
              <a:avLst/>
            </a:prstGeom>
          </p:spPr>
          <p:txBody>
            <a:bodyPr>
              <a:prstTxWarp prst="textPlain">
                <a:avLst/>
              </a:prstTxWarp>
            </a:bodyPr>
            <a:lstStyle/>
            <a:p>
              <a:pPr lvl="0" algn="l"/>
              <a:r>
                <a:rPr b="0" i="0">
                  <a:ln>
                    <a:noFill/>
                  </a:ln>
                  <a:solidFill>
                    <a:srgbClr val="B2B2B2"/>
                  </a:solidFill>
                  <a:latin typeface="Arial Black"/>
                </a:rPr>
                <a:t>10 </a:t>
              </a:r>
            </a:p>
          </p:txBody>
        </p:sp>
      </p:grpSp>
      <p:grpSp>
        <p:nvGrpSpPr>
          <p:cNvPr id="142" name="Google Shape;142;p7"/>
          <p:cNvGrpSpPr/>
          <p:nvPr/>
        </p:nvGrpSpPr>
        <p:grpSpPr>
          <a:xfrm>
            <a:off x="590550" y="4981575"/>
            <a:ext cx="762000" cy="704850"/>
            <a:chOff x="372" y="2736"/>
            <a:chExt cx="480" cy="444"/>
          </a:xfrm>
        </p:grpSpPr>
        <p:sp>
          <p:nvSpPr>
            <p:cNvPr id="143" name="Google Shape;143;p7"/>
            <p:cNvSpPr/>
            <p:nvPr/>
          </p:nvSpPr>
          <p:spPr>
            <a:xfrm>
              <a:off x="420" y="2759"/>
              <a:ext cx="432" cy="421"/>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4" name="Google Shape;144;p7"/>
            <p:cNvSpPr/>
            <p:nvPr/>
          </p:nvSpPr>
          <p:spPr>
            <a:xfrm>
              <a:off x="372" y="2736"/>
              <a:ext cx="432" cy="421"/>
            </a:xfrm>
            <a:prstGeom prst="ellipse">
              <a:avLst/>
            </a:prstGeom>
            <a:solidFill>
              <a:srgbClr val="B2B2B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5" name="Google Shape;145;p7"/>
            <p:cNvSpPr/>
            <p:nvPr/>
          </p:nvSpPr>
          <p:spPr>
            <a:xfrm>
              <a:off x="557" y="2838"/>
              <a:ext cx="98" cy="193"/>
            </a:xfrm>
            <a:prstGeom prst="rect">
              <a:avLst/>
            </a:prstGeom>
          </p:spPr>
          <p:txBody>
            <a:bodyPr>
              <a:prstTxWarp prst="textPlain">
                <a:avLst/>
              </a:prstTxWarp>
            </a:bodyPr>
            <a:lstStyle/>
            <a:p>
              <a:pPr lvl="0" algn="l"/>
              <a:r>
                <a:rPr b="0" i="0">
                  <a:ln>
                    <a:noFill/>
                  </a:ln>
                  <a:solidFill>
                    <a:srgbClr val="B2B2B2"/>
                  </a:solidFill>
                  <a:latin typeface="Arial Black"/>
                </a:rPr>
                <a:t>5 </a:t>
              </a:r>
            </a:p>
          </p:txBody>
        </p:sp>
      </p:grpSp>
      <p:grpSp>
        <p:nvGrpSpPr>
          <p:cNvPr id="146" name="Google Shape;146;p7"/>
          <p:cNvGrpSpPr/>
          <p:nvPr/>
        </p:nvGrpSpPr>
        <p:grpSpPr>
          <a:xfrm>
            <a:off x="647700" y="5972175"/>
            <a:ext cx="647700" cy="571500"/>
            <a:chOff x="900" y="3348"/>
            <a:chExt cx="444" cy="408"/>
          </a:xfrm>
        </p:grpSpPr>
        <p:sp>
          <p:nvSpPr>
            <p:cNvPr id="147" name="Google Shape;147;p7"/>
            <p:cNvSpPr/>
            <p:nvPr/>
          </p:nvSpPr>
          <p:spPr>
            <a:xfrm>
              <a:off x="936" y="3360"/>
              <a:ext cx="408" cy="396"/>
            </a:xfrm>
            <a:prstGeom prst="ellipse">
              <a:avLst/>
            </a:prstGeom>
            <a:solidFill>
              <a:srgbClr val="8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8" name="Google Shape;148;p7"/>
            <p:cNvSpPr/>
            <p:nvPr/>
          </p:nvSpPr>
          <p:spPr>
            <a:xfrm>
              <a:off x="900" y="3348"/>
              <a:ext cx="408" cy="396"/>
            </a:xfrm>
            <a:prstGeom prst="ellipse">
              <a:avLst/>
            </a:prstGeom>
            <a:solidFill>
              <a:srgbClr val="CC3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9" name="Google Shape;149;p7"/>
            <p:cNvSpPr/>
            <p:nvPr/>
          </p:nvSpPr>
          <p:spPr>
            <a:xfrm>
              <a:off x="1056" y="3453"/>
              <a:ext cx="96" cy="198"/>
            </a:xfrm>
            <a:prstGeom prst="rect">
              <a:avLst/>
            </a:prstGeom>
          </p:spPr>
          <p:txBody>
            <a:bodyPr>
              <a:prstTxWarp prst="textPlain">
                <a:avLst/>
              </a:prstTxWarp>
            </a:bodyPr>
            <a:lstStyle/>
            <a:p>
              <a:pPr lvl="0" algn="l"/>
              <a:r>
                <a:rPr b="0" i="0">
                  <a:ln>
                    <a:noFill/>
                  </a:ln>
                  <a:gradFill>
                    <a:gsLst>
                      <a:gs pos="0">
                        <a:srgbClr val="FF6600"/>
                      </a:gs>
                      <a:gs pos="100000">
                        <a:srgbClr val="552200"/>
                      </a:gs>
                    </a:gsLst>
                    <a:lin ang="0" scaled="0"/>
                  </a:gradFill>
                  <a:latin typeface="Arial Black"/>
                </a:rPr>
                <a:t>1 </a:t>
              </a:r>
            </a:p>
          </p:txBody>
        </p:sp>
      </p:grpSp>
      <p:sp>
        <p:nvSpPr>
          <p:cNvPr id="150" name="Google Shape;150;p7"/>
          <p:cNvSpPr txBox="1"/>
          <p:nvPr/>
        </p:nvSpPr>
        <p:spPr>
          <a:xfrm>
            <a:off x="1562100" y="3362325"/>
            <a:ext cx="1866900" cy="2843212"/>
          </a:xfrm>
          <a:prstGeom prst="rect">
            <a:avLst/>
          </a:prstGeom>
          <a:solidFill>
            <a:schemeClr val="accen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ourier New"/>
              <a:buNone/>
            </a:pPr>
            <a:r>
              <a:rPr lang="en-US" sz="1800" b="0" i="1" u="none">
                <a:solidFill>
                  <a:schemeClr val="dk1"/>
                </a:solidFill>
                <a:latin typeface="Courier New"/>
                <a:ea typeface="Courier New"/>
                <a:cs typeface="Courier New"/>
                <a:sym typeface="Courier New"/>
              </a:rPr>
              <a:t>83 - 25 = 58</a:t>
            </a:r>
            <a:endParaRPr/>
          </a:p>
          <a:p>
            <a:pPr marL="0" marR="0" lvl="0" indent="0" algn="l" rtl="0">
              <a:lnSpc>
                <a:spcPct val="100000"/>
              </a:lnSpc>
              <a:spcBef>
                <a:spcPts val="900"/>
              </a:spcBef>
              <a:spcAft>
                <a:spcPts val="0"/>
              </a:spcAft>
              <a:buClr>
                <a:schemeClr val="dk1"/>
              </a:buClr>
              <a:buSzPts val="1800"/>
              <a:buFont typeface="Courier New"/>
              <a:buNone/>
            </a:pPr>
            <a:r>
              <a:rPr lang="en-US" sz="1800" b="0" i="1" u="none">
                <a:solidFill>
                  <a:schemeClr val="dk1"/>
                </a:solidFill>
                <a:latin typeface="Courier New"/>
                <a:ea typeface="Courier New"/>
                <a:cs typeface="Courier New"/>
                <a:sym typeface="Courier New"/>
              </a:rPr>
              <a:t>58 - 25 = 33</a:t>
            </a:r>
            <a:endParaRPr/>
          </a:p>
          <a:p>
            <a:pPr marL="0" marR="0" lvl="0" indent="0" algn="l" rtl="0">
              <a:lnSpc>
                <a:spcPct val="100000"/>
              </a:lnSpc>
              <a:spcBef>
                <a:spcPts val="900"/>
              </a:spcBef>
              <a:spcAft>
                <a:spcPts val="0"/>
              </a:spcAft>
              <a:buClr>
                <a:schemeClr val="dk1"/>
              </a:buClr>
              <a:buSzPts val="1800"/>
              <a:buFont typeface="Courier New"/>
              <a:buNone/>
            </a:pPr>
            <a:r>
              <a:rPr lang="en-US" sz="1800" b="0" i="1" u="none">
                <a:solidFill>
                  <a:schemeClr val="dk1"/>
                </a:solidFill>
                <a:latin typeface="Courier New"/>
                <a:ea typeface="Courier New"/>
                <a:cs typeface="Courier New"/>
                <a:sym typeface="Courier New"/>
              </a:rPr>
              <a:t>33 - 25 =  8</a:t>
            </a:r>
            <a:endParaRPr/>
          </a:p>
          <a:p>
            <a:pPr marL="0" marR="0" lvl="0" indent="0" algn="l" rtl="0">
              <a:lnSpc>
                <a:spcPct val="100000"/>
              </a:lnSpc>
              <a:spcBef>
                <a:spcPts val="900"/>
              </a:spcBef>
              <a:spcAft>
                <a:spcPts val="0"/>
              </a:spcAft>
              <a:buClr>
                <a:schemeClr val="dk1"/>
              </a:buClr>
              <a:buSzPts val="1800"/>
              <a:buFont typeface="Courier New"/>
              <a:buNone/>
            </a:pPr>
            <a:r>
              <a:rPr lang="en-US" sz="1800" b="0" i="1" u="none">
                <a:solidFill>
                  <a:schemeClr val="dk1"/>
                </a:solidFill>
                <a:latin typeface="Courier New"/>
                <a:ea typeface="Courier New"/>
                <a:cs typeface="Courier New"/>
                <a:sym typeface="Courier New"/>
              </a:rPr>
              <a:t> 8 -  5 =  3</a:t>
            </a:r>
            <a:endParaRPr/>
          </a:p>
          <a:p>
            <a:pPr marL="0" marR="0" lvl="0" indent="0" algn="l" rtl="0">
              <a:lnSpc>
                <a:spcPct val="100000"/>
              </a:lnSpc>
              <a:spcBef>
                <a:spcPts val="900"/>
              </a:spcBef>
              <a:spcAft>
                <a:spcPts val="0"/>
              </a:spcAft>
              <a:buClr>
                <a:schemeClr val="dk1"/>
              </a:buClr>
              <a:buSzPts val="1800"/>
              <a:buFont typeface="Courier New"/>
              <a:buNone/>
            </a:pPr>
            <a:r>
              <a:rPr lang="en-US" sz="1800" b="0" i="1" u="none">
                <a:solidFill>
                  <a:schemeClr val="dk1"/>
                </a:solidFill>
                <a:latin typeface="Courier New"/>
                <a:ea typeface="Courier New"/>
                <a:cs typeface="Courier New"/>
                <a:sym typeface="Courier New"/>
              </a:rPr>
              <a:t> 3 -  1 =  2</a:t>
            </a:r>
            <a:endParaRPr/>
          </a:p>
          <a:p>
            <a:pPr marL="0" marR="0" lvl="0" indent="0" algn="l" rtl="0">
              <a:lnSpc>
                <a:spcPct val="100000"/>
              </a:lnSpc>
              <a:spcBef>
                <a:spcPts val="900"/>
              </a:spcBef>
              <a:spcAft>
                <a:spcPts val="0"/>
              </a:spcAft>
              <a:buClr>
                <a:schemeClr val="dk1"/>
              </a:buClr>
              <a:buSzPts val="1800"/>
              <a:buFont typeface="Courier New"/>
              <a:buNone/>
            </a:pPr>
            <a:r>
              <a:rPr lang="en-US" sz="1800" b="0" i="1" u="none">
                <a:solidFill>
                  <a:schemeClr val="dk1"/>
                </a:solidFill>
                <a:latin typeface="Courier New"/>
                <a:ea typeface="Courier New"/>
                <a:cs typeface="Courier New"/>
                <a:sym typeface="Courier New"/>
              </a:rPr>
              <a:t> 2 -  1 =  1</a:t>
            </a:r>
            <a:endParaRPr/>
          </a:p>
          <a:p>
            <a:pPr marL="0" marR="0" lvl="0" indent="0" algn="l" rtl="0">
              <a:lnSpc>
                <a:spcPct val="100000"/>
              </a:lnSpc>
              <a:spcBef>
                <a:spcPts val="900"/>
              </a:spcBef>
              <a:spcAft>
                <a:spcPts val="0"/>
              </a:spcAft>
              <a:buClr>
                <a:schemeClr val="dk1"/>
              </a:buClr>
              <a:buSzPts val="1800"/>
              <a:buFont typeface="Courier New"/>
              <a:buNone/>
            </a:pPr>
            <a:r>
              <a:rPr lang="en-US" sz="1800" b="0" i="1" u="none">
                <a:solidFill>
                  <a:schemeClr val="dk1"/>
                </a:solidFill>
                <a:latin typeface="Courier New"/>
                <a:ea typeface="Courier New"/>
                <a:cs typeface="Courier New"/>
                <a:sym typeface="Courier New"/>
              </a:rPr>
              <a:t> 1 -  1 =  0</a:t>
            </a:r>
            <a:endParaRPr/>
          </a:p>
        </p:txBody>
      </p:sp>
      <p:grpSp>
        <p:nvGrpSpPr>
          <p:cNvPr id="151" name="Google Shape;151;p7"/>
          <p:cNvGrpSpPr/>
          <p:nvPr/>
        </p:nvGrpSpPr>
        <p:grpSpPr>
          <a:xfrm>
            <a:off x="3676650" y="5762625"/>
            <a:ext cx="647700" cy="571500"/>
            <a:chOff x="900" y="3348"/>
            <a:chExt cx="444" cy="408"/>
          </a:xfrm>
        </p:grpSpPr>
        <p:sp>
          <p:nvSpPr>
            <p:cNvPr id="152" name="Google Shape;152;p7"/>
            <p:cNvSpPr/>
            <p:nvPr/>
          </p:nvSpPr>
          <p:spPr>
            <a:xfrm>
              <a:off x="936" y="3360"/>
              <a:ext cx="408" cy="396"/>
            </a:xfrm>
            <a:prstGeom prst="ellipse">
              <a:avLst/>
            </a:prstGeom>
            <a:solidFill>
              <a:srgbClr val="8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53" name="Google Shape;153;p7"/>
            <p:cNvSpPr/>
            <p:nvPr/>
          </p:nvSpPr>
          <p:spPr>
            <a:xfrm>
              <a:off x="900" y="3348"/>
              <a:ext cx="408" cy="396"/>
            </a:xfrm>
            <a:prstGeom prst="ellipse">
              <a:avLst/>
            </a:prstGeom>
            <a:solidFill>
              <a:srgbClr val="CC3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54" name="Google Shape;154;p7"/>
            <p:cNvSpPr/>
            <p:nvPr/>
          </p:nvSpPr>
          <p:spPr>
            <a:xfrm>
              <a:off x="1056" y="3453"/>
              <a:ext cx="96" cy="198"/>
            </a:xfrm>
            <a:prstGeom prst="rect">
              <a:avLst/>
            </a:prstGeom>
          </p:spPr>
          <p:txBody>
            <a:bodyPr>
              <a:prstTxWarp prst="textPlain">
                <a:avLst/>
              </a:prstTxWarp>
            </a:bodyPr>
            <a:lstStyle/>
            <a:p>
              <a:pPr lvl="0" algn="l"/>
              <a:r>
                <a:rPr b="0" i="0">
                  <a:ln>
                    <a:noFill/>
                  </a:ln>
                  <a:gradFill>
                    <a:gsLst>
                      <a:gs pos="0">
                        <a:srgbClr val="FF6600"/>
                      </a:gs>
                      <a:gs pos="100000">
                        <a:srgbClr val="552200"/>
                      </a:gs>
                    </a:gsLst>
                    <a:lin ang="0" scaled="0"/>
                  </a:gradFill>
                  <a:latin typeface="Arial Black"/>
                </a:rPr>
                <a:t>1 </a:t>
              </a:r>
            </a:p>
          </p:txBody>
        </p:sp>
      </p:grpSp>
      <p:grpSp>
        <p:nvGrpSpPr>
          <p:cNvPr id="155" name="Google Shape;155;p7"/>
          <p:cNvGrpSpPr/>
          <p:nvPr/>
        </p:nvGrpSpPr>
        <p:grpSpPr>
          <a:xfrm>
            <a:off x="4438650" y="5229225"/>
            <a:ext cx="647700" cy="571500"/>
            <a:chOff x="900" y="3348"/>
            <a:chExt cx="444" cy="408"/>
          </a:xfrm>
        </p:grpSpPr>
        <p:sp>
          <p:nvSpPr>
            <p:cNvPr id="156" name="Google Shape;156;p7"/>
            <p:cNvSpPr/>
            <p:nvPr/>
          </p:nvSpPr>
          <p:spPr>
            <a:xfrm>
              <a:off x="936" y="3360"/>
              <a:ext cx="408" cy="396"/>
            </a:xfrm>
            <a:prstGeom prst="ellipse">
              <a:avLst/>
            </a:prstGeom>
            <a:solidFill>
              <a:srgbClr val="8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57" name="Google Shape;157;p7"/>
            <p:cNvSpPr/>
            <p:nvPr/>
          </p:nvSpPr>
          <p:spPr>
            <a:xfrm>
              <a:off x="900" y="3348"/>
              <a:ext cx="408" cy="396"/>
            </a:xfrm>
            <a:prstGeom prst="ellipse">
              <a:avLst/>
            </a:prstGeom>
            <a:solidFill>
              <a:srgbClr val="CC3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58" name="Google Shape;158;p7"/>
            <p:cNvSpPr/>
            <p:nvPr/>
          </p:nvSpPr>
          <p:spPr>
            <a:xfrm>
              <a:off x="1056" y="3453"/>
              <a:ext cx="96" cy="198"/>
            </a:xfrm>
            <a:prstGeom prst="rect">
              <a:avLst/>
            </a:prstGeom>
          </p:spPr>
          <p:txBody>
            <a:bodyPr>
              <a:prstTxWarp prst="textPlain">
                <a:avLst/>
              </a:prstTxWarp>
            </a:bodyPr>
            <a:lstStyle/>
            <a:p>
              <a:pPr lvl="0" algn="l"/>
              <a:r>
                <a:rPr b="0" i="0">
                  <a:ln>
                    <a:noFill/>
                  </a:ln>
                  <a:gradFill>
                    <a:gsLst>
                      <a:gs pos="0">
                        <a:srgbClr val="FF6600"/>
                      </a:gs>
                      <a:gs pos="100000">
                        <a:srgbClr val="552200"/>
                      </a:gs>
                    </a:gsLst>
                    <a:lin ang="0" scaled="0"/>
                  </a:gradFill>
                  <a:latin typeface="Arial Black"/>
                </a:rPr>
                <a:t>1 </a:t>
              </a:r>
            </a:p>
          </p:txBody>
        </p:sp>
      </p:grpSp>
      <p:grpSp>
        <p:nvGrpSpPr>
          <p:cNvPr id="159" name="Google Shape;159;p7"/>
          <p:cNvGrpSpPr/>
          <p:nvPr/>
        </p:nvGrpSpPr>
        <p:grpSpPr>
          <a:xfrm>
            <a:off x="4438650" y="5953125"/>
            <a:ext cx="647700" cy="571500"/>
            <a:chOff x="900" y="3348"/>
            <a:chExt cx="444" cy="408"/>
          </a:xfrm>
        </p:grpSpPr>
        <p:sp>
          <p:nvSpPr>
            <p:cNvPr id="160" name="Google Shape;160;p7"/>
            <p:cNvSpPr/>
            <p:nvPr/>
          </p:nvSpPr>
          <p:spPr>
            <a:xfrm>
              <a:off x="936" y="3360"/>
              <a:ext cx="408" cy="396"/>
            </a:xfrm>
            <a:prstGeom prst="ellipse">
              <a:avLst/>
            </a:prstGeom>
            <a:solidFill>
              <a:srgbClr val="8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61" name="Google Shape;161;p7"/>
            <p:cNvSpPr/>
            <p:nvPr/>
          </p:nvSpPr>
          <p:spPr>
            <a:xfrm>
              <a:off x="900" y="3348"/>
              <a:ext cx="408" cy="396"/>
            </a:xfrm>
            <a:prstGeom prst="ellipse">
              <a:avLst/>
            </a:prstGeom>
            <a:solidFill>
              <a:srgbClr val="CC3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62" name="Google Shape;162;p7"/>
            <p:cNvSpPr/>
            <p:nvPr/>
          </p:nvSpPr>
          <p:spPr>
            <a:xfrm>
              <a:off x="1056" y="3453"/>
              <a:ext cx="96" cy="198"/>
            </a:xfrm>
            <a:prstGeom prst="rect">
              <a:avLst/>
            </a:prstGeom>
          </p:spPr>
          <p:txBody>
            <a:bodyPr>
              <a:prstTxWarp prst="textPlain">
                <a:avLst/>
              </a:prstTxWarp>
            </a:bodyPr>
            <a:lstStyle/>
            <a:p>
              <a:pPr lvl="0" algn="l"/>
              <a:r>
                <a:rPr b="0" i="0">
                  <a:ln>
                    <a:noFill/>
                  </a:ln>
                  <a:gradFill>
                    <a:gsLst>
                      <a:gs pos="0">
                        <a:srgbClr val="FF6600"/>
                      </a:gs>
                      <a:gs pos="100000">
                        <a:srgbClr val="552200"/>
                      </a:gs>
                    </a:gsLst>
                    <a:lin ang="0" scaled="0"/>
                  </a:gradFill>
                  <a:latin typeface="Arial Black"/>
                </a:rPr>
                <a:t>1 </a:t>
              </a:r>
            </a:p>
          </p:txBody>
        </p:sp>
      </p:grpSp>
      <p:sp>
        <p:nvSpPr>
          <p:cNvPr id="163" name="Google Shape;163;p7"/>
          <p:cNvSpPr txBox="1"/>
          <p:nvPr/>
        </p:nvSpPr>
        <p:spPr>
          <a:xfrm>
            <a:off x="5257800" y="2917825"/>
            <a:ext cx="3619500" cy="3940175"/>
          </a:xfrm>
          <a:prstGeom prst="rect">
            <a:avLst/>
          </a:prstGeom>
          <a:no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A Greedy Algorithm for </a:t>
            </a:r>
            <a:endParaRPr/>
          </a:p>
          <a:p>
            <a:pPr marL="0" marR="0" lvl="0" indent="0" algn="ctr" rtl="0">
              <a:lnSpc>
                <a:spcPct val="40000"/>
              </a:lnSpc>
              <a:spcBef>
                <a:spcPts val="100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Coin Changing</a:t>
            </a:r>
            <a:endParaRPr/>
          </a:p>
          <a:p>
            <a:pPr marL="0" marR="0" lvl="0" indent="0" algn="ctr" rtl="0">
              <a:lnSpc>
                <a:spcPct val="40000"/>
              </a:lnSpc>
              <a:spcBef>
                <a:spcPts val="1000"/>
              </a:spcBef>
              <a:spcAft>
                <a:spcPts val="0"/>
              </a:spcAft>
              <a:buClr>
                <a:schemeClr val="dk1"/>
              </a:buClr>
              <a:buSzPts val="2000"/>
              <a:buFont typeface="Times"/>
              <a:buNone/>
            </a:pPr>
            <a:endParaRPr sz="2000" b="0" i="0" u="none">
              <a:solidFill>
                <a:schemeClr val="dk1"/>
              </a:solidFill>
              <a:latin typeface="Times New Roman"/>
              <a:ea typeface="Times New Roman"/>
              <a:cs typeface="Times New Roman"/>
              <a:sym typeface="Times New Roman"/>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1. Set remval=initial_value</a:t>
            </a:r>
            <a:endParaRPr/>
          </a:p>
          <a:p>
            <a:pPr marL="0" marR="0" lvl="0" indent="0" algn="l" rtl="0">
              <a:lnSpc>
                <a:spcPct val="40000"/>
              </a:lnSpc>
              <a:spcBef>
                <a:spcPts val="1000"/>
              </a:spcBef>
              <a:spcAft>
                <a:spcPts val="0"/>
              </a:spcAft>
              <a:buClr>
                <a:schemeClr val="dk1"/>
              </a:buClr>
              <a:buSzPts val="2000"/>
              <a:buFont typeface="Times"/>
              <a:buNone/>
            </a:pPr>
            <a:endParaRPr sz="2000" b="0" i="0" u="none">
              <a:solidFill>
                <a:schemeClr val="dk1"/>
              </a:solidFill>
              <a:latin typeface="Times New Roman"/>
              <a:ea typeface="Times New Roman"/>
              <a:cs typeface="Times New Roman"/>
              <a:sym typeface="Times New Roman"/>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2. Choose largest coin that </a:t>
            </a:r>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is less than remval.</a:t>
            </a:r>
            <a:endParaRPr/>
          </a:p>
          <a:p>
            <a:pPr marL="0" marR="0" lvl="0" indent="0" algn="l" rtl="0">
              <a:lnSpc>
                <a:spcPct val="40000"/>
              </a:lnSpc>
              <a:spcBef>
                <a:spcPts val="1000"/>
              </a:spcBef>
              <a:spcAft>
                <a:spcPts val="0"/>
              </a:spcAft>
              <a:buClr>
                <a:schemeClr val="dk1"/>
              </a:buClr>
              <a:buSzPts val="2000"/>
              <a:buFont typeface="Times"/>
              <a:buNone/>
            </a:pPr>
            <a:endParaRPr sz="2000" b="0" i="0" u="none">
              <a:solidFill>
                <a:schemeClr val="dk1"/>
              </a:solidFill>
              <a:latin typeface="Times New Roman"/>
              <a:ea typeface="Times New Roman"/>
              <a:cs typeface="Times New Roman"/>
              <a:sym typeface="Times New Roman"/>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3. Add coin to set of coins </a:t>
            </a:r>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and set  </a:t>
            </a:r>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remval:=revamal-coin_value</a:t>
            </a:r>
            <a:endParaRPr/>
          </a:p>
          <a:p>
            <a:pPr marL="0" marR="0" lvl="0" indent="0" algn="l" rtl="0">
              <a:lnSpc>
                <a:spcPct val="40000"/>
              </a:lnSpc>
              <a:spcBef>
                <a:spcPts val="1000"/>
              </a:spcBef>
              <a:spcAft>
                <a:spcPts val="0"/>
              </a:spcAft>
              <a:buClr>
                <a:schemeClr val="dk1"/>
              </a:buClr>
              <a:buSzPts val="2000"/>
              <a:buFont typeface="Times"/>
              <a:buNone/>
            </a:pPr>
            <a:endParaRPr sz="2000" b="0" i="0" u="none">
              <a:solidFill>
                <a:schemeClr val="dk1"/>
              </a:solidFill>
              <a:latin typeface="Times New Roman"/>
              <a:ea typeface="Times New Roman"/>
              <a:cs typeface="Times New Roman"/>
              <a:sym typeface="Times New Roman"/>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4. repeat Steps 2 and 3  </a:t>
            </a:r>
            <a:endParaRPr/>
          </a:p>
          <a:p>
            <a:pPr marL="0" marR="0" lvl="0" indent="0" algn="l" rtl="0">
              <a:lnSpc>
                <a:spcPct val="40000"/>
              </a:lnSpc>
              <a:spcBef>
                <a:spcPts val="100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    until remval = 0;</a:t>
            </a:r>
            <a:endParaRPr/>
          </a:p>
        </p:txBody>
      </p:sp>
      <p:grpSp>
        <p:nvGrpSpPr>
          <p:cNvPr id="164" name="Google Shape;164;p7"/>
          <p:cNvGrpSpPr/>
          <p:nvPr/>
        </p:nvGrpSpPr>
        <p:grpSpPr>
          <a:xfrm>
            <a:off x="3505200" y="3838575"/>
            <a:ext cx="838200" cy="800100"/>
            <a:chOff x="288" y="1596"/>
            <a:chExt cx="528" cy="504"/>
          </a:xfrm>
        </p:grpSpPr>
        <p:sp>
          <p:nvSpPr>
            <p:cNvPr id="165" name="Google Shape;165;p7"/>
            <p:cNvSpPr/>
            <p:nvPr/>
          </p:nvSpPr>
          <p:spPr>
            <a:xfrm>
              <a:off x="341" y="1623"/>
              <a:ext cx="475" cy="47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66" name="Google Shape;166;p7"/>
            <p:cNvSpPr/>
            <p:nvPr/>
          </p:nvSpPr>
          <p:spPr>
            <a:xfrm>
              <a:off x="288" y="1596"/>
              <a:ext cx="475" cy="477"/>
            </a:xfrm>
            <a:prstGeom prst="ellipse">
              <a:avLst/>
            </a:prstGeom>
            <a:solidFill>
              <a:srgbClr val="B2B2B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67" name="Google Shape;167;p7"/>
            <p:cNvSpPr/>
            <p:nvPr/>
          </p:nvSpPr>
          <p:spPr>
            <a:xfrm>
              <a:off x="435" y="1731"/>
              <a:ext cx="197" cy="203"/>
            </a:xfrm>
            <a:prstGeom prst="rect">
              <a:avLst/>
            </a:prstGeom>
          </p:spPr>
          <p:txBody>
            <a:bodyPr>
              <a:prstTxWarp prst="textPlain">
                <a:avLst/>
              </a:prstTxWarp>
            </a:bodyPr>
            <a:lstStyle/>
            <a:p>
              <a:pPr lvl="0" algn="l"/>
              <a:r>
                <a:rPr b="0" i="0">
                  <a:ln>
                    <a:noFill/>
                  </a:ln>
                  <a:solidFill>
                    <a:srgbClr val="B2B2B2"/>
                  </a:solidFill>
                  <a:latin typeface="Arial Black"/>
                </a:rPr>
                <a:t>25 </a:t>
              </a:r>
            </a:p>
          </p:txBody>
        </p:sp>
      </p:grpSp>
      <p:grpSp>
        <p:nvGrpSpPr>
          <p:cNvPr id="168" name="Google Shape;168;p7"/>
          <p:cNvGrpSpPr/>
          <p:nvPr/>
        </p:nvGrpSpPr>
        <p:grpSpPr>
          <a:xfrm>
            <a:off x="4343400" y="3457575"/>
            <a:ext cx="838200" cy="800100"/>
            <a:chOff x="288" y="1596"/>
            <a:chExt cx="528" cy="504"/>
          </a:xfrm>
        </p:grpSpPr>
        <p:sp>
          <p:nvSpPr>
            <p:cNvPr id="169" name="Google Shape;169;p7"/>
            <p:cNvSpPr/>
            <p:nvPr/>
          </p:nvSpPr>
          <p:spPr>
            <a:xfrm>
              <a:off x="341" y="1623"/>
              <a:ext cx="475" cy="47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70" name="Google Shape;170;p7"/>
            <p:cNvSpPr/>
            <p:nvPr/>
          </p:nvSpPr>
          <p:spPr>
            <a:xfrm>
              <a:off x="288" y="1596"/>
              <a:ext cx="475" cy="477"/>
            </a:xfrm>
            <a:prstGeom prst="ellipse">
              <a:avLst/>
            </a:prstGeom>
            <a:solidFill>
              <a:srgbClr val="B2B2B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71" name="Google Shape;171;p7"/>
            <p:cNvSpPr/>
            <p:nvPr/>
          </p:nvSpPr>
          <p:spPr>
            <a:xfrm>
              <a:off x="435" y="1731"/>
              <a:ext cx="197" cy="203"/>
            </a:xfrm>
            <a:prstGeom prst="rect">
              <a:avLst/>
            </a:prstGeom>
          </p:spPr>
          <p:txBody>
            <a:bodyPr>
              <a:prstTxWarp prst="textPlain">
                <a:avLst/>
              </a:prstTxWarp>
            </a:bodyPr>
            <a:lstStyle/>
            <a:p>
              <a:pPr lvl="0" algn="l"/>
              <a:r>
                <a:rPr b="0" i="0">
                  <a:ln>
                    <a:noFill/>
                  </a:ln>
                  <a:solidFill>
                    <a:srgbClr val="B2B2B2"/>
                  </a:solidFill>
                  <a:latin typeface="Arial Black"/>
                </a:rPr>
                <a:t>25 </a:t>
              </a:r>
            </a:p>
          </p:txBody>
        </p:sp>
      </p:grpSp>
      <p:grpSp>
        <p:nvGrpSpPr>
          <p:cNvPr id="172" name="Google Shape;172;p7"/>
          <p:cNvGrpSpPr/>
          <p:nvPr/>
        </p:nvGrpSpPr>
        <p:grpSpPr>
          <a:xfrm>
            <a:off x="3581400" y="2924175"/>
            <a:ext cx="838200" cy="800100"/>
            <a:chOff x="288" y="1596"/>
            <a:chExt cx="528" cy="504"/>
          </a:xfrm>
        </p:grpSpPr>
        <p:sp>
          <p:nvSpPr>
            <p:cNvPr id="173" name="Google Shape;173;p7"/>
            <p:cNvSpPr/>
            <p:nvPr/>
          </p:nvSpPr>
          <p:spPr>
            <a:xfrm>
              <a:off x="341" y="1623"/>
              <a:ext cx="475" cy="477"/>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74" name="Google Shape;174;p7"/>
            <p:cNvSpPr/>
            <p:nvPr/>
          </p:nvSpPr>
          <p:spPr>
            <a:xfrm>
              <a:off x="288" y="1596"/>
              <a:ext cx="475" cy="477"/>
            </a:xfrm>
            <a:prstGeom prst="ellipse">
              <a:avLst/>
            </a:prstGeom>
            <a:solidFill>
              <a:srgbClr val="B2B2B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75" name="Google Shape;175;p7"/>
            <p:cNvSpPr/>
            <p:nvPr/>
          </p:nvSpPr>
          <p:spPr>
            <a:xfrm>
              <a:off x="435" y="1731"/>
              <a:ext cx="197" cy="203"/>
            </a:xfrm>
            <a:prstGeom prst="rect">
              <a:avLst/>
            </a:prstGeom>
          </p:spPr>
          <p:txBody>
            <a:bodyPr>
              <a:prstTxWarp prst="textPlain">
                <a:avLst/>
              </a:prstTxWarp>
            </a:bodyPr>
            <a:lstStyle/>
            <a:p>
              <a:pPr lvl="0" algn="l"/>
              <a:r>
                <a:rPr b="0" i="0">
                  <a:ln>
                    <a:noFill/>
                  </a:ln>
                  <a:solidFill>
                    <a:srgbClr val="B2B2B2"/>
                  </a:solidFill>
                  <a:latin typeface="Arial Black"/>
                </a:rPr>
                <a:t>25 </a:t>
              </a:r>
            </a:p>
          </p:txBody>
        </p:sp>
      </p:grpSp>
      <p:grpSp>
        <p:nvGrpSpPr>
          <p:cNvPr id="176" name="Google Shape;176;p7"/>
          <p:cNvGrpSpPr/>
          <p:nvPr/>
        </p:nvGrpSpPr>
        <p:grpSpPr>
          <a:xfrm>
            <a:off x="3505200" y="4772025"/>
            <a:ext cx="762000" cy="704850"/>
            <a:chOff x="372" y="2736"/>
            <a:chExt cx="480" cy="444"/>
          </a:xfrm>
        </p:grpSpPr>
        <p:sp>
          <p:nvSpPr>
            <p:cNvPr id="177" name="Google Shape;177;p7"/>
            <p:cNvSpPr/>
            <p:nvPr/>
          </p:nvSpPr>
          <p:spPr>
            <a:xfrm>
              <a:off x="420" y="2759"/>
              <a:ext cx="432" cy="421"/>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78" name="Google Shape;178;p7"/>
            <p:cNvSpPr/>
            <p:nvPr/>
          </p:nvSpPr>
          <p:spPr>
            <a:xfrm>
              <a:off x="372" y="2736"/>
              <a:ext cx="432" cy="421"/>
            </a:xfrm>
            <a:prstGeom prst="ellipse">
              <a:avLst/>
            </a:prstGeom>
            <a:solidFill>
              <a:srgbClr val="B2B2B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79" name="Google Shape;179;p7"/>
            <p:cNvSpPr/>
            <p:nvPr/>
          </p:nvSpPr>
          <p:spPr>
            <a:xfrm>
              <a:off x="557" y="2838"/>
              <a:ext cx="98" cy="193"/>
            </a:xfrm>
            <a:prstGeom prst="rect">
              <a:avLst/>
            </a:prstGeom>
          </p:spPr>
          <p:txBody>
            <a:bodyPr>
              <a:prstTxWarp prst="textPlain">
                <a:avLst/>
              </a:prstTxWarp>
            </a:bodyPr>
            <a:lstStyle/>
            <a:p>
              <a:pPr lvl="0" algn="l"/>
              <a:r>
                <a:rPr b="0" i="0">
                  <a:ln>
                    <a:noFill/>
                  </a:ln>
                  <a:solidFill>
                    <a:srgbClr val="B2B2B2"/>
                  </a:solidFill>
                  <a:latin typeface="Arial Black"/>
                </a:rPr>
                <a:t>5 </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8"/>
          <p:cNvSpPr txBox="1">
            <a:spLocks noGrp="1"/>
          </p:cNvSpPr>
          <p:nvPr>
            <p:ph type="body" idx="1"/>
          </p:nvPr>
        </p:nvSpPr>
        <p:spPr>
          <a:xfrm>
            <a:off x="457200" y="990600"/>
            <a:ext cx="8229600" cy="23622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folHlink"/>
              </a:buClr>
              <a:buSzPts val="1200"/>
              <a:buFont typeface="Noto Sans Symbols"/>
              <a:buChar char="■"/>
            </a:pPr>
            <a:r>
              <a:rPr lang="en-US" sz="2000" b="1" i="0" u="sng">
                <a:solidFill>
                  <a:schemeClr val="dk1"/>
                </a:solidFill>
                <a:latin typeface="Times New Roman"/>
                <a:ea typeface="Times New Roman"/>
                <a:cs typeface="Times New Roman"/>
                <a:sym typeface="Times New Roman"/>
              </a:rPr>
              <a:t>Feasible Solution:-</a:t>
            </a:r>
            <a:r>
              <a:rPr lang="en-US" sz="2000" b="1" i="0" u="none">
                <a:solidFill>
                  <a:schemeClr val="dk1"/>
                </a:solidFill>
                <a:latin typeface="Times New Roman"/>
                <a:ea typeface="Times New Roman"/>
                <a:cs typeface="Times New Roman"/>
                <a:sym typeface="Times New Roman"/>
              </a:rPr>
              <a:t> </a:t>
            </a:r>
            <a:endParaRPr sz="2000" b="0" i="0" u="none">
              <a:solidFill>
                <a:schemeClr val="dk1"/>
              </a:solidFill>
              <a:latin typeface="Times New Roman"/>
              <a:ea typeface="Times New Roman"/>
              <a:cs typeface="Times New Roman"/>
              <a:sym typeface="Times New Roman"/>
            </a:endParaRPr>
          </a:p>
          <a:p>
            <a:pPr marL="342900" marR="0" lvl="0" indent="-342900" algn="l" rtl="0">
              <a:lnSpc>
                <a:spcPct val="90000"/>
              </a:lnSpc>
              <a:spcBef>
                <a:spcPts val="40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          Any subset of the solutions that satisfies the constraints of the problem is known as a feasible solution.</a:t>
            </a:r>
            <a:endParaRPr/>
          </a:p>
          <a:p>
            <a:pPr marL="342900" marR="0" lvl="0" indent="-342900" algn="l" rtl="0">
              <a:lnSpc>
                <a:spcPct val="90000"/>
              </a:lnSpc>
              <a:spcBef>
                <a:spcPts val="400"/>
              </a:spcBef>
              <a:spcAft>
                <a:spcPts val="0"/>
              </a:spcAft>
              <a:buClr>
                <a:schemeClr val="folHlink"/>
              </a:buClr>
              <a:buSzPts val="1200"/>
              <a:buFont typeface="Noto Sans Symbols"/>
              <a:buChar char="■"/>
            </a:pPr>
            <a:r>
              <a:rPr lang="en-US" sz="2000" b="1" i="0" u="sng">
                <a:solidFill>
                  <a:schemeClr val="dk1"/>
                </a:solidFill>
                <a:latin typeface="Times New Roman"/>
                <a:ea typeface="Times New Roman"/>
                <a:cs typeface="Times New Roman"/>
                <a:sym typeface="Times New Roman"/>
              </a:rPr>
              <a:t>Optimal Solution:-</a:t>
            </a:r>
            <a:endParaRPr sz="2000" b="0" i="0" u="none">
              <a:solidFill>
                <a:schemeClr val="dk1"/>
              </a:solidFill>
              <a:latin typeface="Times New Roman"/>
              <a:ea typeface="Times New Roman"/>
              <a:cs typeface="Times New Roman"/>
              <a:sym typeface="Times New Roman"/>
            </a:endParaRPr>
          </a:p>
          <a:p>
            <a:pPr marL="342900" marR="0" lvl="0" indent="-342900" algn="l" rtl="0">
              <a:lnSpc>
                <a:spcPct val="90000"/>
              </a:lnSpc>
              <a:spcBef>
                <a:spcPts val="40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        The feasible solution that maximizes or minimizes the given objective function is an optimal solution. </a:t>
            </a:r>
            <a:endParaRPr/>
          </a:p>
          <a:p>
            <a:pPr marL="342900" marR="0" lvl="0" indent="-342900" algn="l" rtl="0">
              <a:lnSpc>
                <a:spcPct val="90000"/>
              </a:lnSpc>
              <a:spcBef>
                <a:spcPts val="400"/>
              </a:spcBef>
              <a:spcAft>
                <a:spcPts val="0"/>
              </a:spcAft>
              <a:buClr>
                <a:schemeClr val="folHlink"/>
              </a:buClr>
              <a:buSzPts val="1200"/>
              <a:buFont typeface="Noto Sans Symbols"/>
              <a:buNone/>
            </a:pPr>
            <a:r>
              <a:rPr lang="en-US" sz="2000" b="0" i="0" u="none">
                <a:solidFill>
                  <a:schemeClr val="dk1"/>
                </a:solidFill>
                <a:latin typeface="Times New Roman"/>
                <a:ea typeface="Times New Roman"/>
                <a:cs typeface="Times New Roman"/>
                <a:sym typeface="Times New Roman"/>
              </a:rPr>
              <a:t>Example : MST</a:t>
            </a:r>
            <a:endParaRPr/>
          </a:p>
        </p:txBody>
      </p:sp>
      <p:sp>
        <p:nvSpPr>
          <p:cNvPr id="185" name="Google Shape;185;p8"/>
          <p:cNvSpPr txBox="1">
            <a:spLocks noGrp="1"/>
          </p:cNvSpPr>
          <p:nvPr>
            <p:ph type="title"/>
          </p:nvPr>
        </p:nvSpPr>
        <p:spPr>
          <a:xfrm>
            <a:off x="1524000" y="-228600"/>
            <a:ext cx="8229600" cy="11430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Greedy Method</a:t>
            </a:r>
            <a:endParaRPr/>
          </a:p>
        </p:txBody>
      </p:sp>
      <p:pic>
        <p:nvPicPr>
          <p:cNvPr id="186" name="Google Shape;186;p8" descr="Untitled.png"/>
          <p:cNvPicPr preferRelativeResize="0"/>
          <p:nvPr/>
        </p:nvPicPr>
        <p:blipFill rotWithShape="1">
          <a:blip r:embed="rId3">
            <a:alphaModFix/>
          </a:blip>
          <a:srcRect/>
          <a:stretch/>
        </p:blipFill>
        <p:spPr>
          <a:xfrm>
            <a:off x="914400" y="4038600"/>
            <a:ext cx="4867275" cy="2286000"/>
          </a:xfrm>
          <a:prstGeom prst="rect">
            <a:avLst/>
          </a:prstGeom>
          <a:noFill/>
          <a:ln>
            <a:noFill/>
          </a:ln>
        </p:spPr>
      </p:pic>
      <p:sp>
        <p:nvSpPr>
          <p:cNvPr id="187" name="Google Shape;187;p8"/>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body" idx="1"/>
          </p:nvPr>
        </p:nvSpPr>
        <p:spPr>
          <a:xfrm>
            <a:off x="457200" y="1066800"/>
            <a:ext cx="8229600" cy="57912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80000"/>
              </a:lnSpc>
              <a:spcBef>
                <a:spcPts val="0"/>
              </a:spcBef>
              <a:spcAft>
                <a:spcPts val="0"/>
              </a:spcAft>
              <a:buClr>
                <a:schemeClr val="folHlink"/>
              </a:buClr>
              <a:buSzPts val="900"/>
              <a:buFont typeface="Noto Sans Symbols"/>
              <a:buNone/>
            </a:pPr>
            <a:r>
              <a:rPr lang="en-US" sz="1500" b="0" i="0" u="none">
                <a:solidFill>
                  <a:schemeClr val="dk1"/>
                </a:solidFill>
                <a:latin typeface="Times New Roman"/>
                <a:ea typeface="Times New Roman"/>
                <a:cs typeface="Times New Roman"/>
                <a:sym typeface="Times New Roman"/>
              </a:rPr>
              <a:t> </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Algorithm Greedy (a,n)</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//a[1:n] contains the ‘n’ inputs</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Solution: = 0; //initialize the solution</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for i: = 1 to n do</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 </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x: = select (a);</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if Feasible (solution, x) then</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solution: = Union (solution, x);</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          return solution;</a:t>
            </a:r>
            <a:endParaRPr/>
          </a:p>
          <a:p>
            <a:pPr marL="342900" marR="0" lvl="0" indent="-342900" algn="l" rtl="0">
              <a:lnSpc>
                <a:spcPct val="80000"/>
              </a:lnSpc>
              <a:spcBef>
                <a:spcPts val="380"/>
              </a:spcBef>
              <a:spcAft>
                <a:spcPts val="0"/>
              </a:spcAft>
              <a:buClr>
                <a:schemeClr val="folHlink"/>
              </a:buClr>
              <a:buSzPts val="1140"/>
              <a:buFont typeface="Noto Sans Symbols"/>
              <a:buNone/>
            </a:pPr>
            <a:r>
              <a:rPr lang="en-US" sz="1900" b="0" i="0" u="none">
                <a:solidFill>
                  <a:schemeClr val="dk1"/>
                </a:solidFill>
                <a:latin typeface="Times New Roman"/>
                <a:ea typeface="Times New Roman"/>
                <a:cs typeface="Times New Roman"/>
                <a:sym typeface="Times New Roman"/>
              </a:rPr>
              <a:t>}</a:t>
            </a:r>
            <a:endParaRPr/>
          </a:p>
          <a:p>
            <a:pPr marL="342900" marR="0" lvl="0" indent="-342900" algn="l" rtl="0">
              <a:lnSpc>
                <a:spcPct val="80000"/>
              </a:lnSpc>
              <a:spcBef>
                <a:spcPts val="380"/>
              </a:spcBef>
              <a:spcAft>
                <a:spcPts val="0"/>
              </a:spcAft>
              <a:buClr>
                <a:schemeClr val="folHlink"/>
              </a:buClr>
              <a:buSzPts val="1140"/>
              <a:buFont typeface="Noto Sans Symbols"/>
              <a:buNone/>
            </a:pPr>
            <a:endParaRPr sz="1900" b="0" i="0" u="none">
              <a:solidFill>
                <a:schemeClr val="dk1"/>
              </a:solidFill>
              <a:latin typeface="Times New Roman"/>
              <a:ea typeface="Times New Roman"/>
              <a:cs typeface="Times New Roman"/>
              <a:sym typeface="Times New Roman"/>
            </a:endParaRPr>
          </a:p>
          <a:p>
            <a:pPr marL="342900" marR="0" lvl="0" indent="-342900" algn="just" rtl="0">
              <a:lnSpc>
                <a:spcPct val="100000"/>
              </a:lnSpc>
              <a:spcBef>
                <a:spcPts val="400"/>
              </a:spcBef>
              <a:spcAft>
                <a:spcPts val="0"/>
              </a:spcAft>
              <a:buClr>
                <a:schemeClr val="folHlink"/>
              </a:buClr>
              <a:buSzPts val="1200"/>
              <a:buFont typeface="Noto Sans Symbols"/>
              <a:buChar char="■"/>
            </a:pPr>
            <a:r>
              <a:rPr lang="en-US" sz="2000" b="1" i="0" u="none">
                <a:solidFill>
                  <a:schemeClr val="dk1"/>
                </a:solidFill>
                <a:latin typeface="Times New Roman"/>
                <a:ea typeface="Times New Roman"/>
                <a:cs typeface="Times New Roman"/>
                <a:sym typeface="Times New Roman"/>
              </a:rPr>
              <a:t>Select</a:t>
            </a:r>
            <a:r>
              <a:rPr lang="en-US" sz="2000" b="0" i="0" u="none">
                <a:solidFill>
                  <a:schemeClr val="dk1"/>
                </a:solidFill>
                <a:latin typeface="Times New Roman"/>
                <a:ea typeface="Times New Roman"/>
                <a:cs typeface="Times New Roman"/>
                <a:sym typeface="Times New Roman"/>
              </a:rPr>
              <a:t> is a function which is used to select an input from the set.</a:t>
            </a:r>
            <a:endParaRPr/>
          </a:p>
          <a:p>
            <a:pPr marL="342900" marR="0" lvl="0" indent="-342900" algn="just" rtl="0">
              <a:lnSpc>
                <a:spcPct val="100000"/>
              </a:lnSpc>
              <a:spcBef>
                <a:spcPts val="400"/>
              </a:spcBef>
              <a:spcAft>
                <a:spcPts val="0"/>
              </a:spcAft>
              <a:buClr>
                <a:schemeClr val="folHlink"/>
              </a:buClr>
              <a:buSzPts val="1200"/>
              <a:buFont typeface="Noto Sans Symbols"/>
              <a:buChar char="■"/>
            </a:pPr>
            <a:r>
              <a:rPr lang="en-US" sz="2000" b="1" i="0" u="none">
                <a:solidFill>
                  <a:schemeClr val="dk1"/>
                </a:solidFill>
                <a:latin typeface="Times New Roman"/>
                <a:ea typeface="Times New Roman"/>
                <a:cs typeface="Times New Roman"/>
                <a:sym typeface="Times New Roman"/>
              </a:rPr>
              <a:t>Feasible</a:t>
            </a:r>
            <a:r>
              <a:rPr lang="en-US" sz="2000" b="0" i="0" u="none">
                <a:solidFill>
                  <a:schemeClr val="dk1"/>
                </a:solidFill>
                <a:latin typeface="Times New Roman"/>
                <a:ea typeface="Times New Roman"/>
                <a:cs typeface="Times New Roman"/>
                <a:sym typeface="Times New Roman"/>
              </a:rPr>
              <a:t> is a function which verifies the constraints and determines weather the resultant solution is feasible or not. </a:t>
            </a:r>
            <a:endParaRPr sz="2000" b="0" i="0" u="none">
              <a:solidFill>
                <a:schemeClr val="dk1"/>
              </a:solidFill>
              <a:latin typeface="Times New Roman"/>
              <a:ea typeface="Times New Roman"/>
              <a:cs typeface="Times New Roman"/>
              <a:sym typeface="Times New Roman"/>
            </a:endParaRPr>
          </a:p>
          <a:p>
            <a:pPr marL="342900" marR="0" lvl="0" indent="-342900" algn="just" rtl="0">
              <a:lnSpc>
                <a:spcPct val="100000"/>
              </a:lnSpc>
              <a:spcBef>
                <a:spcPts val="400"/>
              </a:spcBef>
              <a:spcAft>
                <a:spcPts val="0"/>
              </a:spcAft>
              <a:buClr>
                <a:schemeClr val="folHlink"/>
              </a:buClr>
              <a:buSzPts val="1200"/>
              <a:buFont typeface="Noto Sans Symbols"/>
              <a:buChar char="■"/>
            </a:pPr>
            <a:r>
              <a:rPr lang="en-US" sz="2000" b="1" i="0" u="none">
                <a:solidFill>
                  <a:schemeClr val="dk1"/>
                </a:solidFill>
                <a:latin typeface="Times New Roman"/>
                <a:ea typeface="Times New Roman"/>
                <a:cs typeface="Times New Roman"/>
                <a:sym typeface="Times New Roman"/>
              </a:rPr>
              <a:t>Union</a:t>
            </a:r>
            <a:r>
              <a:rPr lang="en-US" sz="2000" b="0" i="0" u="none">
                <a:solidFill>
                  <a:schemeClr val="dk1"/>
                </a:solidFill>
                <a:latin typeface="Times New Roman"/>
                <a:ea typeface="Times New Roman"/>
                <a:cs typeface="Times New Roman"/>
                <a:sym typeface="Times New Roman"/>
              </a:rPr>
              <a:t> is a function which is used to add elements to the partially constructed set.</a:t>
            </a:r>
            <a:endParaRPr/>
          </a:p>
        </p:txBody>
      </p:sp>
      <p:sp>
        <p:nvSpPr>
          <p:cNvPr id="193" name="Google Shape;193;p9"/>
          <p:cNvSpPr txBox="1">
            <a:spLocks noGrp="1"/>
          </p:cNvSpPr>
          <p:nvPr>
            <p:ph type="title"/>
          </p:nvPr>
        </p:nvSpPr>
        <p:spPr>
          <a:xfrm>
            <a:off x="1219200" y="0"/>
            <a:ext cx="8229600" cy="11430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993300"/>
              </a:buClr>
              <a:buSzPts val="4000"/>
              <a:buFont typeface="Times New Roman"/>
              <a:buNone/>
            </a:pPr>
            <a:r>
              <a:rPr lang="en-US" sz="4000" b="0" i="0" u="none">
                <a:solidFill>
                  <a:srgbClr val="993300"/>
                </a:solidFill>
                <a:latin typeface="Times New Roman"/>
                <a:ea typeface="Times New Roman"/>
                <a:cs typeface="Times New Roman"/>
                <a:sym typeface="Times New Roman"/>
              </a:rPr>
              <a:t>Control Abstraction : Greedy Method</a:t>
            </a:r>
            <a:endParaRPr/>
          </a:p>
        </p:txBody>
      </p:sp>
      <p:sp>
        <p:nvSpPr>
          <p:cNvPr id="194" name="Google Shape;194;p9"/>
          <p:cNvSpPr txBox="1"/>
          <p:nvPr/>
        </p:nvSpPr>
        <p:spPr>
          <a:xfrm>
            <a:off x="7239000" y="6400800"/>
            <a:ext cx="19050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9</a:t>
            </a:fld>
            <a:endParaRPr/>
          </a:p>
        </p:txBody>
      </p:sp>
    </p:spTree>
  </p:cSld>
  <p:clrMapOvr>
    <a:masterClrMapping/>
  </p:clrMapOvr>
</p:sld>
</file>

<file path=ppt/theme/theme1.xml><?xml version="1.0" encoding="utf-8"?>
<a:theme xmlns:a="http://schemas.openxmlformats.org/drawingml/2006/main" name="1_duke6">
  <a:themeElements>
    <a:clrScheme name="">
      <a:dk1>
        <a:srgbClr val="000000"/>
      </a:dk1>
      <a:lt1>
        <a:srgbClr val="FFFFFF"/>
      </a:lt1>
      <a:dk2>
        <a:srgbClr val="FF0000"/>
      </a:dk2>
      <a:lt2>
        <a:srgbClr val="FF9900"/>
      </a:lt2>
      <a:accent1>
        <a:srgbClr val="009900"/>
      </a:accent1>
      <a:accent2>
        <a:srgbClr val="3300FF"/>
      </a:accent2>
      <a:accent3>
        <a:srgbClr val="FFFFFF"/>
      </a:accent3>
      <a:accent4>
        <a:srgbClr val="000000"/>
      </a:accent4>
      <a:accent5>
        <a:srgbClr val="AACAAA"/>
      </a:accent5>
      <a:accent6>
        <a:srgbClr val="2D00E7"/>
      </a:accent6>
      <a:hlink>
        <a:srgbClr val="FF00FF"/>
      </a:hlink>
      <a:folHlink>
        <a:srgbClr val="99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uke6">
  <a:themeElements>
    <a:clrScheme name="">
      <a:dk1>
        <a:srgbClr val="000000"/>
      </a:dk1>
      <a:lt1>
        <a:srgbClr val="FFFFFF"/>
      </a:lt1>
      <a:dk2>
        <a:srgbClr val="FF0000"/>
      </a:dk2>
      <a:lt2>
        <a:srgbClr val="FF9900"/>
      </a:lt2>
      <a:accent1>
        <a:srgbClr val="009900"/>
      </a:accent1>
      <a:accent2>
        <a:srgbClr val="3300FF"/>
      </a:accent2>
      <a:accent3>
        <a:srgbClr val="FFFFFF"/>
      </a:accent3>
      <a:accent4>
        <a:srgbClr val="000000"/>
      </a:accent4>
      <a:accent5>
        <a:srgbClr val="AACAAA"/>
      </a:accent5>
      <a:accent6>
        <a:srgbClr val="2D00E7"/>
      </a:accent6>
      <a:hlink>
        <a:srgbClr val="FF00FF"/>
      </a:hlink>
      <a:folHlink>
        <a:srgbClr val="99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3707</Words>
  <Application>Microsoft Office PowerPoint</Application>
  <PresentationFormat>On-screen Show (4:3)</PresentationFormat>
  <Paragraphs>674</Paragraphs>
  <Slides>45</Slides>
  <Notes>45</Notes>
  <HiddenSlides>1</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45</vt:i4>
      </vt:variant>
    </vt:vector>
  </HeadingPairs>
  <TitlesOfParts>
    <vt:vector size="58" baseType="lpstr">
      <vt:lpstr>Arimo</vt:lpstr>
      <vt:lpstr>Calibri</vt:lpstr>
      <vt:lpstr>Arial Black</vt:lpstr>
      <vt:lpstr>Times</vt:lpstr>
      <vt:lpstr>Times New Roman</vt:lpstr>
      <vt:lpstr>Noto Sans Symbols</vt:lpstr>
      <vt:lpstr>Verdana</vt:lpstr>
      <vt:lpstr>Bookman Old Style</vt:lpstr>
      <vt:lpstr>Trebuchet MS</vt:lpstr>
      <vt:lpstr>Courier New</vt:lpstr>
      <vt:lpstr>Arial</vt:lpstr>
      <vt:lpstr>1_duke6</vt:lpstr>
      <vt:lpstr>duke6</vt:lpstr>
      <vt:lpstr>PowerPoint Presentation</vt:lpstr>
      <vt:lpstr>Unit 2 : Greedy strategy</vt:lpstr>
      <vt:lpstr>Optimization problems</vt:lpstr>
      <vt:lpstr>Introduction : Greedy Method</vt:lpstr>
      <vt:lpstr>Introduction : Greedy Method</vt:lpstr>
      <vt:lpstr>Introduction : Greedy Method</vt:lpstr>
      <vt:lpstr>PowerPoint Presentation</vt:lpstr>
      <vt:lpstr>Greedy Method</vt:lpstr>
      <vt:lpstr>Control Abstraction : Greedy Method</vt:lpstr>
      <vt:lpstr>Knapsack Problem</vt:lpstr>
      <vt:lpstr>Knapsack Problem : Example</vt:lpstr>
      <vt:lpstr>PowerPoint Presentation</vt:lpstr>
      <vt:lpstr>Algorithm : Greedy Knapsack</vt:lpstr>
      <vt:lpstr>PowerPoint Presentation</vt:lpstr>
      <vt:lpstr>Knapsack : More examples</vt:lpstr>
      <vt:lpstr>Huffman Coding</vt:lpstr>
      <vt:lpstr>Huffman Coding</vt:lpstr>
      <vt:lpstr>Huffman Coding</vt:lpstr>
      <vt:lpstr>Huffman Coding</vt:lpstr>
      <vt:lpstr>Huffman Coding</vt:lpstr>
      <vt:lpstr>Huffman Coding</vt:lpstr>
      <vt:lpstr>Huffman Coding</vt:lpstr>
      <vt:lpstr>Huffman Coding</vt:lpstr>
      <vt:lpstr>Huffman Coding</vt:lpstr>
      <vt:lpstr>Huffman Coding</vt:lpstr>
      <vt:lpstr>Huffman Coding</vt:lpstr>
      <vt:lpstr>Huffman Coding</vt:lpstr>
      <vt:lpstr>Huffman Coding</vt:lpstr>
      <vt:lpstr>Huffman Coding</vt:lpstr>
      <vt:lpstr>Huffman Coding</vt:lpstr>
      <vt:lpstr>Huffman Encoding cormen</vt:lpstr>
      <vt:lpstr>Analysis of Huffman Encoding</vt:lpstr>
      <vt:lpstr>Huffman Coding</vt:lpstr>
      <vt:lpstr>Examples : Huffman Coding</vt:lpstr>
      <vt:lpstr>Other greedy algorithms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Karande, Shridevi</dc:creator>
  <cp:lastModifiedBy>Pratvina Talele</cp:lastModifiedBy>
  <cp:revision>1</cp:revision>
  <dcterms:modified xsi:type="dcterms:W3CDTF">2025-02-16T16:01:42Z</dcterms:modified>
</cp:coreProperties>
</file>