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0"/>
  </p:notesMasterIdLst>
  <p:sldIdLst>
    <p:sldId id="256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329" r:id="rId30"/>
    <p:sldId id="330" r:id="rId31"/>
    <p:sldId id="331" r:id="rId32"/>
    <p:sldId id="332" r:id="rId33"/>
    <p:sldId id="333" r:id="rId34"/>
    <p:sldId id="334" r:id="rId35"/>
    <p:sldId id="335" r:id="rId36"/>
    <p:sldId id="336" r:id="rId37"/>
    <p:sldId id="337" r:id="rId38"/>
    <p:sldId id="338" r:id="rId39"/>
    <p:sldId id="339" r:id="rId40"/>
    <p:sldId id="520" r:id="rId41"/>
    <p:sldId id="340" r:id="rId42"/>
    <p:sldId id="508" r:id="rId43"/>
    <p:sldId id="506" r:id="rId44"/>
    <p:sldId id="507" r:id="rId45"/>
    <p:sldId id="509" r:id="rId46"/>
    <p:sldId id="510" r:id="rId47"/>
    <p:sldId id="511" r:id="rId48"/>
    <p:sldId id="512" r:id="rId49"/>
    <p:sldId id="518" r:id="rId50"/>
    <p:sldId id="519" r:id="rId51"/>
    <p:sldId id="513" r:id="rId52"/>
    <p:sldId id="514" r:id="rId53"/>
    <p:sldId id="515" r:id="rId54"/>
    <p:sldId id="516" r:id="rId55"/>
    <p:sldId id="517" r:id="rId56"/>
    <p:sldId id="341" r:id="rId57"/>
    <p:sldId id="342" r:id="rId58"/>
    <p:sldId id="343" r:id="rId59"/>
    <p:sldId id="344" r:id="rId60"/>
    <p:sldId id="345" r:id="rId61"/>
    <p:sldId id="346" r:id="rId62"/>
    <p:sldId id="347" r:id="rId63"/>
    <p:sldId id="348" r:id="rId64"/>
    <p:sldId id="349" r:id="rId65"/>
    <p:sldId id="350" r:id="rId66"/>
    <p:sldId id="351" r:id="rId67"/>
    <p:sldId id="352" r:id="rId68"/>
    <p:sldId id="353" r:id="rId69"/>
    <p:sldId id="463" r:id="rId70"/>
    <p:sldId id="500" r:id="rId71"/>
    <p:sldId id="501" r:id="rId72"/>
    <p:sldId id="502" r:id="rId73"/>
    <p:sldId id="504" r:id="rId74"/>
    <p:sldId id="470" r:id="rId75"/>
    <p:sldId id="499" r:id="rId76"/>
    <p:sldId id="505" r:id="rId77"/>
    <p:sldId id="503" r:id="rId78"/>
    <p:sldId id="471" r:id="rId79"/>
  </p:sldIdLst>
  <p:sldSz cx="12192000" cy="6858000"/>
  <p:notesSz cx="6858000" cy="9144000"/>
  <p:embeddedFontLst>
    <p:embeddedFont>
      <p:font typeface="Noto Sans Symbols" panose="020B0604020202020204" charset="0"/>
      <p:regular r:id="rId81"/>
      <p:bold r:id="rId82"/>
    </p:embeddedFont>
    <p:embeddedFont>
      <p:font typeface="Calibri" panose="020F0502020204030204" pitchFamily="34" charset="0"/>
      <p:regular r:id="rId83"/>
      <p:bold r:id="rId84"/>
      <p:italic r:id="rId85"/>
      <p:boldItalic r:id="rId86"/>
    </p:embeddedFont>
    <p:embeddedFont>
      <p:font typeface="Constantia" panose="02030602050306030303" pitchFamily="18" charset="0"/>
      <p:regular r:id="rId87"/>
      <p:bold r:id="rId88"/>
      <p:italic r:id="rId89"/>
      <p:boldItalic r:id="rId90"/>
    </p:embeddedFont>
    <p:embeddedFont>
      <p:font typeface="Book Antiqua" panose="02040602050305030304" pitchFamily="18" charset="0"/>
      <p:regular r:id="rId91"/>
      <p:bold r:id="rId92"/>
      <p:italic r:id="rId93"/>
      <p:boldItalic r:id="rId9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81" roundtripDataSignature="AMtx7mhBZHcuweWUeTavCT588saWYB8/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0000"/>
    <a:srgbClr val="C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A325C1A-091D-4034-B2A6-1D3237E9752C}">
  <a:tblStyle styleId="{EA325C1A-091D-4034-B2A6-1D3237E9752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96" autoAdjust="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4.fntdata"/><Relationship Id="rId89" Type="http://schemas.openxmlformats.org/officeDocument/2006/relationships/font" Target="fonts/font9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font" Target="fonts/font10.fntdata"/><Relationship Id="rId181" Type="http://customschemas.google.com/relationships/presentationmetadata" Target="meta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notesMaster" Target="notesMasters/notesMaster1.xml"/><Relationship Id="rId85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3.fntdata"/><Relationship Id="rId88" Type="http://schemas.openxmlformats.org/officeDocument/2006/relationships/font" Target="fonts/font8.fntdata"/><Relationship Id="rId91" Type="http://schemas.openxmlformats.org/officeDocument/2006/relationships/font" Target="fonts/font11.fntdata"/><Relationship Id="rId18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font" Target="fonts/font1.fntdata"/><Relationship Id="rId86" Type="http://schemas.openxmlformats.org/officeDocument/2006/relationships/font" Target="fonts/font6.fntdata"/><Relationship Id="rId94" Type="http://schemas.openxmlformats.org/officeDocument/2006/relationships/font" Target="fonts/font14.fntdata"/><Relationship Id="rId18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2.fntdata"/><Relationship Id="rId183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7.fntdata"/><Relationship Id="rId61" Type="http://schemas.openxmlformats.org/officeDocument/2006/relationships/slide" Target="slides/slide60.xml"/><Relationship Id="rId82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3.fntdata"/><Relationship Id="rId18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574670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94881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6" name="Google Shape;1646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3116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p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3" name="Google Shape;1653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6289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p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0" name="Google Shape;1660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8529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p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7" name="Google Shape;1667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358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p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4" name="Google Shape;1674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03945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1" name="Google Shape;1681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81461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p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80646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5680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2" name="Google Shape;1702;p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703" name="Google Shape;1703;p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75502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Google Shape;171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4" name="Google Shape;1714;p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715" name="Google Shape;1715;p9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8141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1" name="Google Shape;1551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24206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9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1724" name="Google Shape;1724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25" name="Google Shape;1725;p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23450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" name="Google Shape;1743;p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4" name="Google Shape;1744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56896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p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2" name="Google Shape;1752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09321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Google Shape;1758;p9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9" name="Google Shape;1759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93770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p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0" name="Google Shape;1770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24418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p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9" name="Google Shape;1779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10690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p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6" name="Google Shape;1786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28537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" name="Google Shape;1792;p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3" name="Google Shape;1793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66658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0" name="Google Shape;1800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79467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1" name="Google Shape;1841;p1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2" name="Google Shape;1842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4080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6" name="Google Shape;1556;p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02649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p1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9" name="Google Shape;1849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8472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6" name="Google Shape;1856;p1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7" name="Google Shape;1857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63380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p1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5" name="Google Shape;1865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8429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1" name="Google Shape;1871;p1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2" name="Google Shape;1872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88081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8" name="Google Shape;1878;p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9" name="Google Shape;1879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79876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Google Shape;1913;p1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4" name="Google Shape;1914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46390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0" name="Google Shape;1920;p1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1" name="Google Shape;1921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10316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9" name="Google Shape;1929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42731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" name="Google Shape;1935;p1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6" name="Google Shape;1936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140756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p1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3" name="Google Shape;1943;p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9602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3" name="Google Shape;1563;p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011972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="" xmlns:a16="http://schemas.microsoft.com/office/drawing/2014/main" id="{B4679BD9-3EFA-707C-D42F-3955A1D963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2D26C69-E28F-4237-8D5F-B8E96C2976AA}" type="slidenum">
              <a:rPr lang="en-US" altLang="en-US"/>
              <a:pPr>
                <a:spcBef>
                  <a:spcPct val="0"/>
                </a:spcBef>
              </a:pPr>
              <a:t>40</a:t>
            </a:fld>
            <a:endParaRPr lang="en-US" altLang="en-US"/>
          </a:p>
        </p:txBody>
      </p:sp>
      <p:sp>
        <p:nvSpPr>
          <p:cNvPr id="30723" name="Rectangle 2">
            <a:extLst>
              <a:ext uri="{FF2B5EF4-FFF2-40B4-BE49-F238E27FC236}">
                <a16:creationId xmlns="" xmlns:a16="http://schemas.microsoft.com/office/drawing/2014/main" id="{F7977DC8-ADF0-44D0-B812-F7978555BF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="" xmlns:a16="http://schemas.microsoft.com/office/drawing/2014/main" id="{BC184C71-063E-D93E-F2B1-717131AF01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77942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Google Shape;1949;p1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0" name="Google Shape;1950;p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349223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="" xmlns:a16="http://schemas.microsoft.com/office/drawing/2014/main" id="{058C6625-5008-605D-CD5D-1F1D620D17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2B92371-4A7C-43C3-896B-DDE2496EAD5F}" type="slidenum">
              <a:rPr lang="en-US" altLang="en-US"/>
              <a:pPr>
                <a:spcBef>
                  <a:spcPct val="0"/>
                </a:spcBef>
              </a:pPr>
              <a:t>42</a:t>
            </a:fld>
            <a:endParaRPr lang="en-US" altLang="en-US"/>
          </a:p>
        </p:txBody>
      </p:sp>
      <p:sp>
        <p:nvSpPr>
          <p:cNvPr id="32771" name="Rectangle 2">
            <a:extLst>
              <a:ext uri="{FF2B5EF4-FFF2-40B4-BE49-F238E27FC236}">
                <a16:creationId xmlns="" xmlns:a16="http://schemas.microsoft.com/office/drawing/2014/main" id="{A2BC2A32-43D6-B517-72FF-E91A08807F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="" xmlns:a16="http://schemas.microsoft.com/office/drawing/2014/main" id="{D15A4275-68FA-3B8F-7CA1-A350055644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03738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="" xmlns:a16="http://schemas.microsoft.com/office/drawing/2014/main" id="{5EFEC692-24D0-3C47-2C0F-8F549153C4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EFC108D-A530-41DE-8ED4-1967329FC2CA}" type="slidenum">
              <a:rPr lang="en-US" altLang="en-US"/>
              <a:pPr>
                <a:spcBef>
                  <a:spcPct val="0"/>
                </a:spcBef>
              </a:pPr>
              <a:t>43</a:t>
            </a:fld>
            <a:endParaRPr lang="en-US" altLang="en-US"/>
          </a:p>
        </p:txBody>
      </p:sp>
      <p:sp>
        <p:nvSpPr>
          <p:cNvPr id="38915" name="Rectangle 2">
            <a:extLst>
              <a:ext uri="{FF2B5EF4-FFF2-40B4-BE49-F238E27FC236}">
                <a16:creationId xmlns="" xmlns:a16="http://schemas.microsoft.com/office/drawing/2014/main" id="{C68B4A7B-727B-E559-1C71-5091D794F7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38916" name="Rectangle 3">
            <a:extLst>
              <a:ext uri="{FF2B5EF4-FFF2-40B4-BE49-F238E27FC236}">
                <a16:creationId xmlns="" xmlns:a16="http://schemas.microsoft.com/office/drawing/2014/main" id="{D34C99FB-DF6B-8C43-56C0-3E7239ABC3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18695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="" xmlns:a16="http://schemas.microsoft.com/office/drawing/2014/main" id="{EB16CF51-9835-C841-FDAA-2B25ECDCD9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1B16AC7-3B1C-4E7D-BB04-7ADE90F3654F}" type="slidenum">
              <a:rPr lang="en-US" altLang="en-US"/>
              <a:pPr>
                <a:spcBef>
                  <a:spcPct val="0"/>
                </a:spcBef>
              </a:pPr>
              <a:t>44</a:t>
            </a:fld>
            <a:endParaRPr lang="en-US" altLang="en-US"/>
          </a:p>
        </p:txBody>
      </p:sp>
      <p:sp>
        <p:nvSpPr>
          <p:cNvPr id="34819" name="Rectangle 2">
            <a:extLst>
              <a:ext uri="{FF2B5EF4-FFF2-40B4-BE49-F238E27FC236}">
                <a16:creationId xmlns="" xmlns:a16="http://schemas.microsoft.com/office/drawing/2014/main" id="{F4585187-DD23-6887-81B3-F72988899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="" xmlns:a16="http://schemas.microsoft.com/office/drawing/2014/main" id="{7FB14ABF-D154-AFE5-A9CD-6E443A0B33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802653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="" xmlns:a16="http://schemas.microsoft.com/office/drawing/2014/main" id="{BACA462E-3AC7-5E49-13CB-0E9F462F54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F66E5F6-BEE6-476C-97F4-6CD931872086}" type="slidenum">
              <a:rPr lang="en-US" altLang="en-US"/>
              <a:pPr>
                <a:spcBef>
                  <a:spcPct val="0"/>
                </a:spcBef>
              </a:pPr>
              <a:t>45</a:t>
            </a:fld>
            <a:endParaRPr lang="en-US" altLang="en-US"/>
          </a:p>
        </p:txBody>
      </p:sp>
      <p:sp>
        <p:nvSpPr>
          <p:cNvPr id="40963" name="Rectangle 2">
            <a:extLst>
              <a:ext uri="{FF2B5EF4-FFF2-40B4-BE49-F238E27FC236}">
                <a16:creationId xmlns="" xmlns:a16="http://schemas.microsoft.com/office/drawing/2014/main" id="{D9E265ED-64CC-0E84-3015-9A996C9E32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>
            <a:extLst>
              <a:ext uri="{FF2B5EF4-FFF2-40B4-BE49-F238E27FC236}">
                <a16:creationId xmlns="" xmlns:a16="http://schemas.microsoft.com/office/drawing/2014/main" id="{C2F66257-AE06-CDC8-62BD-2B6FDD07A1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510914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="" xmlns:a16="http://schemas.microsoft.com/office/drawing/2014/main" id="{E5AF1B6C-D8CD-1351-218B-C62C1583C2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3366E81-7F3C-4EFB-B80A-48C94A90C655}" type="slidenum">
              <a:rPr lang="en-US" altLang="en-US"/>
              <a:pPr>
                <a:spcBef>
                  <a:spcPct val="0"/>
                </a:spcBef>
              </a:pPr>
              <a:t>46</a:t>
            </a:fld>
            <a:endParaRPr lang="en-US" altLang="en-US"/>
          </a:p>
        </p:txBody>
      </p:sp>
      <p:sp>
        <p:nvSpPr>
          <p:cNvPr id="45059" name="Rectangle 2">
            <a:extLst>
              <a:ext uri="{FF2B5EF4-FFF2-40B4-BE49-F238E27FC236}">
                <a16:creationId xmlns="" xmlns:a16="http://schemas.microsoft.com/office/drawing/2014/main" id="{48F462FE-91A5-86C3-9BC8-E15755F78D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="" xmlns:a16="http://schemas.microsoft.com/office/drawing/2014/main" id="{06842943-8127-1308-ED75-FACCD2F968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902115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="" xmlns:a16="http://schemas.microsoft.com/office/drawing/2014/main" id="{504DCA12-C620-D245-89A9-5B4BF98490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3A49825-6514-4482-AA8D-CC6C1664BB6F}" type="slidenum">
              <a:rPr lang="en-US" altLang="en-US"/>
              <a:pPr>
                <a:spcBef>
                  <a:spcPct val="0"/>
                </a:spcBef>
              </a:pPr>
              <a:t>47</a:t>
            </a:fld>
            <a:endParaRPr lang="en-US" altLang="en-US"/>
          </a:p>
        </p:txBody>
      </p:sp>
      <p:sp>
        <p:nvSpPr>
          <p:cNvPr id="43011" name="Rectangle 2">
            <a:extLst>
              <a:ext uri="{FF2B5EF4-FFF2-40B4-BE49-F238E27FC236}">
                <a16:creationId xmlns="" xmlns:a16="http://schemas.microsoft.com/office/drawing/2014/main" id="{1B6683AF-93B8-8EC7-5A4B-6850291CE6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="" xmlns:a16="http://schemas.microsoft.com/office/drawing/2014/main" id="{22999747-AB87-AB38-1BF2-35E59C60A7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75823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="" xmlns:a16="http://schemas.microsoft.com/office/drawing/2014/main" id="{3736E0A7-8F24-DE92-81C7-4AA8B654F3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23BC1DE-A407-47FC-9CEC-466BE0B4CC4B}" type="slidenum">
              <a:rPr lang="en-US" altLang="en-US"/>
              <a:pPr>
                <a:spcBef>
                  <a:spcPct val="0"/>
                </a:spcBef>
              </a:pPr>
              <a:t>48</a:t>
            </a:fld>
            <a:endParaRPr lang="en-US" altLang="en-US"/>
          </a:p>
        </p:txBody>
      </p:sp>
      <p:sp>
        <p:nvSpPr>
          <p:cNvPr id="55299" name="Rectangle 2">
            <a:extLst>
              <a:ext uri="{FF2B5EF4-FFF2-40B4-BE49-F238E27FC236}">
                <a16:creationId xmlns="" xmlns:a16="http://schemas.microsoft.com/office/drawing/2014/main" id="{16A44279-2DD8-8ACE-9B6B-7D7D12928E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>
            <a:extLst>
              <a:ext uri="{FF2B5EF4-FFF2-40B4-BE49-F238E27FC236}">
                <a16:creationId xmlns="" xmlns:a16="http://schemas.microsoft.com/office/drawing/2014/main" id="{E79ABFC0-90F9-47EC-580A-C17A6AA60C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762622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="" xmlns:a16="http://schemas.microsoft.com/office/drawing/2014/main" id="{E308474A-AC3D-2E5F-30F1-601263DD71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5FFC5C3-3ED0-4078-B374-CEA658F55FE7}" type="slidenum">
              <a:rPr lang="en-US" altLang="en-US"/>
              <a:pPr>
                <a:spcBef>
                  <a:spcPct val="0"/>
                </a:spcBef>
              </a:pPr>
              <a:t>49</a:t>
            </a:fld>
            <a:endParaRPr lang="en-US" altLang="en-US"/>
          </a:p>
        </p:txBody>
      </p:sp>
      <p:sp>
        <p:nvSpPr>
          <p:cNvPr id="79875" name="Rectangle 2">
            <a:extLst>
              <a:ext uri="{FF2B5EF4-FFF2-40B4-BE49-F238E27FC236}">
                <a16:creationId xmlns="" xmlns:a16="http://schemas.microsoft.com/office/drawing/2014/main" id="{7746224C-629D-6B51-F218-70694EA6AB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="" xmlns:a16="http://schemas.microsoft.com/office/drawing/2014/main" id="{4E8A6ECE-C2D3-105D-8BD3-F920F6E7C9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0422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p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0" name="Google Shape;1570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252380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="" xmlns:a16="http://schemas.microsoft.com/office/drawing/2014/main" id="{E08FB255-9EAF-0A56-79FD-9EDBA3AB20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BA2F4F9-59CB-468B-9C3A-987F0C8A5BDE}" type="slidenum">
              <a:rPr lang="en-US" altLang="en-US"/>
              <a:pPr>
                <a:spcBef>
                  <a:spcPct val="0"/>
                </a:spcBef>
              </a:pPr>
              <a:t>50</a:t>
            </a:fld>
            <a:endParaRPr lang="en-US" altLang="en-US"/>
          </a:p>
        </p:txBody>
      </p:sp>
      <p:sp>
        <p:nvSpPr>
          <p:cNvPr id="81923" name="Rectangle 2">
            <a:extLst>
              <a:ext uri="{FF2B5EF4-FFF2-40B4-BE49-F238E27FC236}">
                <a16:creationId xmlns="" xmlns:a16="http://schemas.microsoft.com/office/drawing/2014/main" id="{3DC4732B-3D77-8CE1-D8D7-95CD3E7DB7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="" xmlns:a16="http://schemas.microsoft.com/office/drawing/2014/main" id="{AC6CE77E-04BE-4A17-1C84-5C6E2D9939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928659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="" xmlns:a16="http://schemas.microsoft.com/office/drawing/2014/main" id="{AC197BCF-5A0D-99DF-FC36-91C0C3E732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C7814B7-2E13-41A2-BDA3-781C850B7953}" type="slidenum">
              <a:rPr lang="en-US" altLang="en-US"/>
              <a:pPr>
                <a:spcBef>
                  <a:spcPct val="0"/>
                </a:spcBef>
              </a:pPr>
              <a:t>51</a:t>
            </a:fld>
            <a:endParaRPr lang="en-US" altLang="en-US"/>
          </a:p>
        </p:txBody>
      </p:sp>
      <p:sp>
        <p:nvSpPr>
          <p:cNvPr id="57347" name="Rectangle 2">
            <a:extLst>
              <a:ext uri="{FF2B5EF4-FFF2-40B4-BE49-F238E27FC236}">
                <a16:creationId xmlns="" xmlns:a16="http://schemas.microsoft.com/office/drawing/2014/main" id="{B638C4F5-D963-05AD-C6BF-F2C320FD7D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="" xmlns:a16="http://schemas.microsoft.com/office/drawing/2014/main" id="{F1129F0E-8EEE-BC9B-36E7-8CAD9B2634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380672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="" xmlns:a16="http://schemas.microsoft.com/office/drawing/2014/main" id="{9827D876-2CF9-FF2E-AE3E-1349F71A3F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767D4C7-37E1-4C13-A8CA-D9CEB038ADD5}" type="slidenum">
              <a:rPr lang="en-US" altLang="en-US"/>
              <a:pPr>
                <a:spcBef>
                  <a:spcPct val="0"/>
                </a:spcBef>
              </a:pPr>
              <a:t>52</a:t>
            </a:fld>
            <a:endParaRPr lang="en-US" altLang="en-US"/>
          </a:p>
        </p:txBody>
      </p:sp>
      <p:sp>
        <p:nvSpPr>
          <p:cNvPr id="59395" name="Rectangle 2">
            <a:extLst>
              <a:ext uri="{FF2B5EF4-FFF2-40B4-BE49-F238E27FC236}">
                <a16:creationId xmlns="" xmlns:a16="http://schemas.microsoft.com/office/drawing/2014/main" id="{A6CB8C3D-6941-4834-A6C0-E80EA3C7AE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="" xmlns:a16="http://schemas.microsoft.com/office/drawing/2014/main" id="{720A649E-1768-467F-2AF2-BC3A524645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22333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="" xmlns:a16="http://schemas.microsoft.com/office/drawing/2014/main" id="{5E71A6B2-EC2E-F678-4AC2-AFDD872E42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10F328D-5840-4C43-A9ED-8AE25BFB9265}" type="slidenum">
              <a:rPr lang="en-US" altLang="en-US"/>
              <a:pPr>
                <a:spcBef>
                  <a:spcPct val="0"/>
                </a:spcBef>
              </a:pPr>
              <a:t>53</a:t>
            </a:fld>
            <a:endParaRPr lang="en-US" altLang="en-US"/>
          </a:p>
        </p:txBody>
      </p:sp>
      <p:sp>
        <p:nvSpPr>
          <p:cNvPr id="61443" name="Rectangle 2">
            <a:extLst>
              <a:ext uri="{FF2B5EF4-FFF2-40B4-BE49-F238E27FC236}">
                <a16:creationId xmlns="" xmlns:a16="http://schemas.microsoft.com/office/drawing/2014/main" id="{69367AAB-1BE2-5E75-5A80-C00D9004F7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="" xmlns:a16="http://schemas.microsoft.com/office/drawing/2014/main" id="{20825D04-A220-8FE7-F324-2F61094E25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859237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="" xmlns:a16="http://schemas.microsoft.com/office/drawing/2014/main" id="{163FC7B1-2017-F4B4-DD94-6A581E218F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C9F9FB9-BC5D-41C5-8C07-119A8A0913FF}" type="slidenum">
              <a:rPr lang="en-US" altLang="en-US"/>
              <a:pPr>
                <a:spcBef>
                  <a:spcPct val="0"/>
                </a:spcBef>
              </a:pPr>
              <a:t>54</a:t>
            </a:fld>
            <a:endParaRPr lang="en-US" altLang="en-US"/>
          </a:p>
        </p:txBody>
      </p:sp>
      <p:sp>
        <p:nvSpPr>
          <p:cNvPr id="63491" name="Rectangle 2">
            <a:extLst>
              <a:ext uri="{FF2B5EF4-FFF2-40B4-BE49-F238E27FC236}">
                <a16:creationId xmlns="" xmlns:a16="http://schemas.microsoft.com/office/drawing/2014/main" id="{01472BCA-1E16-40FC-0BCC-A447DBF010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="" xmlns:a16="http://schemas.microsoft.com/office/drawing/2014/main" id="{489463C5-4ADD-BFAE-BA19-DA282FB3FD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34491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="" xmlns:a16="http://schemas.microsoft.com/office/drawing/2014/main" id="{88FC120E-62E2-D0F2-72BD-07A0EB7CDB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8E0E7D8-AEBC-4ED0-A30A-CD522D569D19}" type="slidenum">
              <a:rPr lang="en-US" altLang="en-US"/>
              <a:pPr>
                <a:spcBef>
                  <a:spcPct val="0"/>
                </a:spcBef>
              </a:pPr>
              <a:t>55</a:t>
            </a:fld>
            <a:endParaRPr lang="en-US" altLang="en-US"/>
          </a:p>
        </p:txBody>
      </p:sp>
      <p:sp>
        <p:nvSpPr>
          <p:cNvPr id="65539" name="Rectangle 2">
            <a:extLst>
              <a:ext uri="{FF2B5EF4-FFF2-40B4-BE49-F238E27FC236}">
                <a16:creationId xmlns="" xmlns:a16="http://schemas.microsoft.com/office/drawing/2014/main" id="{B08FB4E1-8AE3-A161-CF50-B21B06412B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="" xmlns:a16="http://schemas.microsoft.com/office/drawing/2014/main" id="{F8FB6E96-3B9B-1207-ECD5-C3F6666978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812649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5" name="Google Shape;2035;p1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6" name="Google Shape;2036;p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337113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p1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3" name="Google Shape;2043;p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416925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2050;p1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1" name="Google Shape;2051;p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43687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p1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8" name="Google Shape;2058;p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5426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7" name="Google Shape;1577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794566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Google Shape;2063;p1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4" name="Google Shape;2064;p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307377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Google Shape;2069;p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0" name="Google Shape;2070;p1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2071" name="Google Shape;2071;p1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884744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Google Shape;2077;p1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8" name="Google Shape;2078;p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560055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Google Shape;2083;p1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4" name="Google Shape;2084;p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432723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Google Shape;2089;p1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0" name="Google Shape;2090;p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717597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5" name="Google Shape;2095;p1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6" name="Google Shape;2096;p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863679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p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1" name="Google Shape;2101;p1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2102" name="Google Shape;2102;p1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818053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Google Shape;2108;p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9" name="Google Shape;2109;p1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2110" name="Google Shape;2110;p1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812227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Google Shape;2117;p1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8" name="Google Shape;2118;p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5041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p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4" name="Google Shape;1584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4432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4" name="Google Shape;1604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2167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p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6" name="Google Shape;1626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85855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0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0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0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0"/>
          <p:cNvSpPr txBox="1"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3" name="Google Shape;23;p40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0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0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40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5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5"/>
          <p:cNvSpPr txBox="1">
            <a:spLocks noGrp="1"/>
          </p:cNvSpPr>
          <p:nvPr>
            <p:ph type="body" idx="1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5" name="Google Shape;95;p55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5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55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6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6"/>
          <p:cNvSpPr txBox="1">
            <a:spLocks noGrp="1"/>
          </p:cNvSpPr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56"/>
          <p:cNvSpPr txBox="1">
            <a:spLocks noGrp="1"/>
          </p:cNvSpPr>
          <p:nvPr>
            <p:ph type="body" idx="1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103" name="Google Shape;103;p56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56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5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able" type="tbl">
  <p:cSld name="TABLE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8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58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5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1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30" name="Google Shape;30;p41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1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43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43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4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4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4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4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0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0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0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0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1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1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 b="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1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51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1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4" name="Google Shape;64;p51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2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2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52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9" name="Google Shape;69;p52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0" name="Google Shape;70;p52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1" name="Google Shape;71;p52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2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3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3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3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3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9" name="Google Shape;79;p53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0" name="Google Shape;80;p53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3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54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54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4"/>
          <p:cNvSpPr>
            <a:spLocks noGrp="1"/>
          </p:cNvSpPr>
          <p:nvPr>
            <p:ph type="pic" idx="2"/>
          </p:nvPr>
        </p:nvSpPr>
        <p:spPr>
          <a:xfrm>
            <a:off x="15" y="0"/>
            <a:ext cx="12191985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00" tIns="457200" rIns="0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None/>
              <a:defRPr sz="2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Calibri"/>
              <a:buNone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54"/>
          <p:cNvSpPr txBox="1">
            <a:spLocks noGrp="1"/>
          </p:cNvSpPr>
          <p:nvPr>
            <p:ph type="body" idx="1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9" name="Google Shape;89;p54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4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54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9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39"/>
          <p:cNvSpPr/>
          <p:nvPr/>
        </p:nvSpPr>
        <p:spPr>
          <a:xfrm>
            <a:off x="0" y="6334316"/>
            <a:ext cx="12192000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39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39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9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39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3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7" name="Google Shape;17;p39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2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28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8172" y="431800"/>
            <a:ext cx="10193528" cy="20701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6" name="Google Shape;117;p1"/>
          <p:cNvSpPr txBox="1">
            <a:spLocks noGrp="1"/>
          </p:cNvSpPr>
          <p:nvPr>
            <p:ph type="subTitle" idx="1"/>
          </p:nvPr>
        </p:nvSpPr>
        <p:spPr>
          <a:xfrm>
            <a:off x="1638300" y="5143500"/>
            <a:ext cx="9144000" cy="4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 b="1" dirty="0">
                <a:latin typeface="Times New Roman"/>
                <a:ea typeface="Times New Roman"/>
                <a:cs typeface="Times New Roman"/>
                <a:sym typeface="Times New Roman"/>
              </a:rPr>
              <a:t>DEPARTMENT OF COMPUTER ENGINEERING AND TECHNOLOGY</a:t>
            </a: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" name="Google Shape;119;p1"/>
          <p:cNvSpPr/>
          <p:nvPr/>
        </p:nvSpPr>
        <p:spPr>
          <a:xfrm>
            <a:off x="668720" y="2886840"/>
            <a:ext cx="11083159" cy="1261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CSE2PM09A / </a:t>
            </a:r>
            <a:r>
              <a:rPr lang="en-US" sz="3600" b="1" i="0" u="none" strike="noStrike" cap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AID2PM07A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 and Analysis of Algorithm</a:t>
            </a:r>
            <a:endParaRPr sz="40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81"/>
          <p:cNvSpPr txBox="1">
            <a:spLocks noGrp="1"/>
          </p:cNvSpPr>
          <p:nvPr>
            <p:ph type="title"/>
          </p:nvPr>
        </p:nvSpPr>
        <p:spPr>
          <a:xfrm>
            <a:off x="3061854" y="646822"/>
            <a:ext cx="8093825" cy="7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Symbol Table</a:t>
            </a:r>
            <a:endParaRPr/>
          </a:p>
        </p:txBody>
      </p:sp>
      <p:sp>
        <p:nvSpPr>
          <p:cNvPr id="1649" name="Google Shape;1649;p81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332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400" dirty="0"/>
              <a:t>While compilers and assemblers are scanning a program, each identifier must be examined to determine if it is a keyword</a:t>
            </a:r>
            <a:endParaRPr dirty="0"/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400" dirty="0"/>
              <a:t>This information concerning the keywords in a programming language is stored in a symbol table</a:t>
            </a:r>
            <a:endParaRPr dirty="0"/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400" dirty="0"/>
              <a:t>Symbol table is a kind of ‘keyed table’</a:t>
            </a:r>
            <a:endParaRPr dirty="0"/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400" dirty="0"/>
              <a:t>The keyed table stores &lt;key, information&gt; pairs with no additional logical structure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</a:pPr>
            <a:endParaRPr dirty="0"/>
          </a:p>
        </p:txBody>
      </p:sp>
      <p:pic>
        <p:nvPicPr>
          <p:cNvPr id="1650" name="Google Shape;1650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953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p82"/>
          <p:cNvSpPr txBox="1">
            <a:spLocks noGrp="1"/>
          </p:cNvSpPr>
          <p:nvPr>
            <p:ph type="title"/>
          </p:nvPr>
        </p:nvSpPr>
        <p:spPr>
          <a:xfrm>
            <a:off x="2604654" y="286603"/>
            <a:ext cx="8551025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dirty="0"/>
              <a:t>Symbol Table (Continued)</a:t>
            </a:r>
            <a:endParaRPr dirty="0"/>
          </a:p>
        </p:txBody>
      </p:sp>
      <p:sp>
        <p:nvSpPr>
          <p:cNvPr id="1656" name="Google Shape;1656;p82"/>
          <p:cNvSpPr txBox="1">
            <a:spLocks noGrp="1"/>
          </p:cNvSpPr>
          <p:nvPr>
            <p:ph type="body" idx="1"/>
          </p:nvPr>
        </p:nvSpPr>
        <p:spPr>
          <a:xfrm>
            <a:off x="1323109" y="2057401"/>
            <a:ext cx="8763000" cy="2708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540000" lvl="0" indent="-360000" algn="just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400" dirty="0"/>
              <a:t>The operations performed on symbol tables are the following:</a:t>
            </a:r>
            <a:endParaRPr dirty="0"/>
          </a:p>
          <a:p>
            <a:pPr marL="997200" lvl="1" indent="-360000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200" dirty="0"/>
              <a:t>Insert the pairs &lt;key, information&gt; into the collection</a:t>
            </a:r>
            <a:endParaRPr dirty="0"/>
          </a:p>
          <a:p>
            <a:pPr marL="997200" lvl="1" indent="-360000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200" dirty="0"/>
              <a:t>Remove the pairs &lt;key, information&gt; by specifying the key</a:t>
            </a:r>
            <a:endParaRPr dirty="0"/>
          </a:p>
          <a:p>
            <a:pPr marL="997200" lvl="1" indent="-360000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200" dirty="0"/>
              <a:t>Search for a particular key</a:t>
            </a:r>
            <a:endParaRPr dirty="0"/>
          </a:p>
          <a:p>
            <a:pPr marL="997200" lvl="1" indent="-360000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200" dirty="0"/>
              <a:t>Retrieve the information associated with a key</a:t>
            </a:r>
            <a:endParaRPr dirty="0"/>
          </a:p>
          <a:p>
            <a:pPr marL="540000" lvl="0" indent="-360000" algn="l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1800"/>
              <a:buNone/>
            </a:pPr>
            <a:endParaRPr dirty="0"/>
          </a:p>
        </p:txBody>
      </p:sp>
      <p:pic>
        <p:nvPicPr>
          <p:cNvPr id="1657" name="Google Shape;1657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763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2" name="Google Shape;1662;p83"/>
          <p:cNvSpPr txBox="1">
            <a:spLocks noGrp="1"/>
          </p:cNvSpPr>
          <p:nvPr>
            <p:ph type="title"/>
          </p:nvPr>
        </p:nvSpPr>
        <p:spPr>
          <a:xfrm>
            <a:off x="2147455" y="607148"/>
            <a:ext cx="7370618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dirty="0"/>
              <a:t>Possible implementations</a:t>
            </a:r>
            <a:endParaRPr dirty="0"/>
          </a:p>
        </p:txBody>
      </p:sp>
      <p:sp>
        <p:nvSpPr>
          <p:cNvPr id="1663" name="Google Shape;1663;p83"/>
          <p:cNvSpPr txBox="1">
            <a:spLocks noGrp="1"/>
          </p:cNvSpPr>
          <p:nvPr>
            <p:ph type="body" idx="1"/>
          </p:nvPr>
        </p:nvSpPr>
        <p:spPr>
          <a:xfrm>
            <a:off x="1039090" y="1884220"/>
            <a:ext cx="10307781" cy="4059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 dirty="0"/>
              <a:t>Unordered list: for a very small set of variables.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 dirty="0"/>
              <a:t>Simplest to implement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 dirty="0"/>
              <a:t>Implemented as an array or a linked list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 dirty="0"/>
              <a:t>Linked list can grow dynamically – alleviates problem of a fixed size array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 dirty="0"/>
              <a:t>Insertion is fast O(1), but lookup is slow for large tables – O(n) on average.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 dirty="0"/>
              <a:t>Ordered linear list: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 dirty="0"/>
              <a:t>If an array is sorted, it can be searched using binary search – </a:t>
            </a:r>
            <a:r>
              <a:rPr lang="en-US" sz="2400" i="1" dirty="0"/>
              <a:t>O(log</a:t>
            </a:r>
            <a:r>
              <a:rPr lang="en-US" sz="2400" i="1" baseline="-25000" dirty="0"/>
              <a:t>2</a:t>
            </a:r>
            <a:r>
              <a:rPr lang="en-US" sz="2400" i="1" dirty="0"/>
              <a:t>n)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 dirty="0"/>
              <a:t>Insertion into a sorted array is expensive – </a:t>
            </a:r>
            <a:r>
              <a:rPr lang="en-US" sz="2400" i="1" dirty="0"/>
              <a:t>O(n) on average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 dirty="0"/>
              <a:t>Useful when set of names is known in advance – table of reserved words</a:t>
            </a:r>
            <a:endParaRPr dirty="0"/>
          </a:p>
        </p:txBody>
      </p:sp>
      <p:pic>
        <p:nvPicPr>
          <p:cNvPr id="1664" name="Google Shape;1664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769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Google Shape;1669;p84"/>
          <p:cNvSpPr txBox="1">
            <a:spLocks noGrp="1"/>
          </p:cNvSpPr>
          <p:nvPr>
            <p:ph type="title"/>
          </p:nvPr>
        </p:nvSpPr>
        <p:spPr>
          <a:xfrm>
            <a:off x="2479964" y="717984"/>
            <a:ext cx="7107382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dirty="0"/>
              <a:t>Possible implementations</a:t>
            </a:r>
            <a:endParaRPr dirty="0"/>
          </a:p>
        </p:txBody>
      </p:sp>
      <p:sp>
        <p:nvSpPr>
          <p:cNvPr id="1670" name="Google Shape;1670;p84"/>
          <p:cNvSpPr txBox="1">
            <a:spLocks noGrp="1"/>
          </p:cNvSpPr>
          <p:nvPr>
            <p:ph type="body" idx="1"/>
          </p:nvPr>
        </p:nvSpPr>
        <p:spPr>
          <a:xfrm>
            <a:off x="1357746" y="2050473"/>
            <a:ext cx="8991600" cy="1634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 dirty="0"/>
              <a:t>Binary search tree: </a:t>
            </a:r>
            <a:endParaRPr sz="2400"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 dirty="0"/>
              <a:t>Can grow dynamically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 dirty="0"/>
              <a:t> Insertion and lookup are </a:t>
            </a:r>
            <a:r>
              <a:rPr lang="en-US" sz="2400" i="1" dirty="0"/>
              <a:t>O(log</a:t>
            </a:r>
            <a:r>
              <a:rPr lang="en-US" sz="2400" i="1" baseline="-25000" dirty="0"/>
              <a:t>2</a:t>
            </a:r>
            <a:r>
              <a:rPr lang="en-US" sz="2400" i="1" dirty="0"/>
              <a:t>n) on average</a:t>
            </a:r>
            <a:endParaRPr dirty="0"/>
          </a:p>
          <a:p>
            <a: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pic>
        <p:nvPicPr>
          <p:cNvPr id="1671" name="Google Shape;1671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394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85"/>
          <p:cNvSpPr txBox="1">
            <a:spLocks noGrp="1"/>
          </p:cNvSpPr>
          <p:nvPr>
            <p:ph type="title"/>
          </p:nvPr>
        </p:nvSpPr>
        <p:spPr>
          <a:xfrm>
            <a:off x="1898074" y="554181"/>
            <a:ext cx="9315632" cy="892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Representation of Symbol Table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p85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256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73138" lvl="0" indent="-75565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None/>
            </a:pPr>
            <a:r>
              <a:rPr lang="en-US" sz="2400" dirty="0"/>
              <a:t>There are two different techniques for implementing a keyed table:</a:t>
            </a:r>
            <a:endParaRPr sz="2400" dirty="0"/>
          </a:p>
          <a:p>
            <a:pPr marL="674688" lvl="0" indent="-4572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400" dirty="0"/>
              <a:t>Static Tree Tables</a:t>
            </a:r>
            <a:endParaRPr dirty="0"/>
          </a:p>
          <a:p>
            <a:pPr marL="674688" lvl="0" indent="-312419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None/>
            </a:pPr>
            <a:endParaRPr sz="2400" dirty="0"/>
          </a:p>
          <a:p>
            <a:pPr marL="674688" lvl="0" indent="-4572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400" dirty="0"/>
              <a:t>Dynamic Tree Tables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</a:pPr>
            <a:endParaRPr dirty="0"/>
          </a:p>
        </p:txBody>
      </p:sp>
      <p:pic>
        <p:nvPicPr>
          <p:cNvPr id="1678" name="Google Shape;1678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628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86"/>
          <p:cNvSpPr txBox="1">
            <a:spLocks noGrp="1"/>
          </p:cNvSpPr>
          <p:nvPr>
            <p:ph type="title"/>
          </p:nvPr>
        </p:nvSpPr>
        <p:spPr>
          <a:xfrm>
            <a:off x="3602181" y="512618"/>
            <a:ext cx="7553497" cy="933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Static Tree Tables</a:t>
            </a:r>
            <a:endParaRPr/>
          </a:p>
        </p:txBody>
      </p:sp>
      <p:sp>
        <p:nvSpPr>
          <p:cNvPr id="1684" name="Google Shape;1684;p86"/>
          <p:cNvSpPr txBox="1">
            <a:spLocks noGrp="1"/>
          </p:cNvSpPr>
          <p:nvPr>
            <p:ph type="body" idx="1"/>
          </p:nvPr>
        </p:nvSpPr>
        <p:spPr>
          <a:xfrm>
            <a:off x="1097279" y="1877513"/>
            <a:ext cx="10263447" cy="1731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lnSpcReduction="10000"/>
          </a:bodyPr>
          <a:lstStyle/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400" dirty="0"/>
              <a:t>When symbols are known in advance and no insertion and deletion is allowed, it is called a static tree table</a:t>
            </a:r>
            <a:endParaRPr dirty="0"/>
          </a:p>
          <a:p>
            <a:pPr marL="457200" lvl="0" indent="-19812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None/>
            </a:pPr>
            <a:endParaRPr sz="2400" dirty="0"/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400" dirty="0"/>
              <a:t>An example of this type of table is a reserved word table in a compiler</a:t>
            </a:r>
            <a:endParaRPr dirty="0"/>
          </a:p>
          <a:p>
            <a:pPr marL="0" lvl="0" indent="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1900"/>
              <a:buNone/>
            </a:pPr>
            <a:endParaRPr dirty="0">
              <a:latin typeface="Constantia"/>
              <a:ea typeface="Constantia"/>
              <a:cs typeface="Constantia"/>
              <a:sym typeface="Constantia"/>
            </a:endParaRPr>
          </a:p>
        </p:txBody>
      </p:sp>
      <p:pic>
        <p:nvPicPr>
          <p:cNvPr id="1685" name="Google Shape;1685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02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87"/>
          <p:cNvSpPr txBox="1">
            <a:spLocks noGrp="1"/>
          </p:cNvSpPr>
          <p:nvPr>
            <p:ph type="title"/>
          </p:nvPr>
        </p:nvSpPr>
        <p:spPr>
          <a:xfrm>
            <a:off x="3117272" y="651164"/>
            <a:ext cx="8038407" cy="850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Dynamic Tree Table</a:t>
            </a:r>
            <a:endParaRPr/>
          </a:p>
        </p:txBody>
      </p:sp>
      <p:sp>
        <p:nvSpPr>
          <p:cNvPr id="1691" name="Google Shape;1691;p87"/>
          <p:cNvSpPr txBox="1">
            <a:spLocks noGrp="1"/>
          </p:cNvSpPr>
          <p:nvPr>
            <p:ph type="body" idx="1"/>
          </p:nvPr>
        </p:nvSpPr>
        <p:spPr>
          <a:xfrm>
            <a:off x="1097280" y="1859382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400" dirty="0">
                <a:latin typeface="Times New Roman"/>
                <a:ea typeface="Times New Roman"/>
                <a:cs typeface="Times New Roman"/>
                <a:sym typeface="Times New Roman"/>
              </a:rPr>
              <a:t>A dynamic tree table is used when symbols are not known in advance but are inserted as they come and deleted if not required</a:t>
            </a:r>
            <a:endParaRPr dirty="0"/>
          </a:p>
          <a:p>
            <a:pPr marL="457200" lvl="0" indent="-19812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None/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400" dirty="0">
                <a:latin typeface="Times New Roman"/>
                <a:ea typeface="Times New Roman"/>
                <a:cs typeface="Times New Roman"/>
                <a:sym typeface="Times New Roman"/>
              </a:rPr>
              <a:t>Dynamic keyed tables are those that are built on-the-fly</a:t>
            </a:r>
            <a:endParaRPr dirty="0"/>
          </a:p>
          <a:p>
            <a:pPr marL="457200" lvl="0" indent="-19812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None/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280"/>
              <a:buFont typeface="Noto Sans Symbols"/>
              <a:buChar char="⮚"/>
            </a:pPr>
            <a:r>
              <a:rPr lang="en-US" sz="2400" dirty="0">
                <a:latin typeface="Times New Roman"/>
                <a:ea typeface="Times New Roman"/>
                <a:cs typeface="Times New Roman"/>
                <a:sym typeface="Times New Roman"/>
              </a:rPr>
              <a:t>The keys have no history associated with their use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</a:pPr>
            <a:endParaRPr dirty="0"/>
          </a:p>
        </p:txBody>
      </p:sp>
      <p:pic>
        <p:nvPicPr>
          <p:cNvPr id="1692" name="Google Shape;1692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936" y="293615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040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7" name="Google Shape;1697;p88"/>
          <p:cNvSpPr txBox="1">
            <a:spLocks noGrp="1"/>
          </p:cNvSpPr>
          <p:nvPr>
            <p:ph type="title"/>
          </p:nvPr>
        </p:nvSpPr>
        <p:spPr>
          <a:xfrm>
            <a:off x="2798618" y="286603"/>
            <a:ext cx="8357062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Optimal Binary Search Trees</a:t>
            </a:r>
            <a:endParaRPr/>
          </a:p>
        </p:txBody>
      </p:sp>
      <p:sp>
        <p:nvSpPr>
          <p:cNvPr id="1698" name="Google Shape;1698;p88"/>
          <p:cNvSpPr txBox="1">
            <a:spLocks noGrp="1"/>
          </p:cNvSpPr>
          <p:nvPr>
            <p:ph type="body" idx="1"/>
          </p:nvPr>
        </p:nvSpPr>
        <p:spPr>
          <a:xfrm>
            <a:off x="1244600" y="1992086"/>
            <a:ext cx="9911080" cy="3915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marR="45720" lvl="0" indent="-3429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945"/>
              <a:buFont typeface="Noto Sans Symbols"/>
              <a:buChar char="⮚"/>
            </a:pPr>
            <a:r>
              <a:rPr lang="en-US" sz="3100" dirty="0">
                <a:sym typeface="Calibri"/>
              </a:rPr>
              <a:t>To optimize a table knowing what keys are in the table and what the probable distribution is of those that are not in the table, we build an optimal binary search tree (OBST)</a:t>
            </a:r>
            <a:endParaRPr dirty="0"/>
          </a:p>
          <a:p>
            <a:pPr marL="457200" marR="45720" lvl="0" indent="-342900" algn="l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945"/>
              <a:buFont typeface="Noto Sans Symbols"/>
              <a:buChar char="⮚"/>
            </a:pPr>
            <a:r>
              <a:rPr lang="en-US" sz="3100" dirty="0">
                <a:sym typeface="Calibri"/>
              </a:rPr>
              <a:t>Optimal binary search tree is a binary search tree having an average search time of all keys optimal</a:t>
            </a:r>
            <a:endParaRPr dirty="0"/>
          </a:p>
          <a:p>
            <a:pPr marL="342900" marR="45720" lvl="8" indent="-342900" algn="l" rtl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945"/>
              <a:buFont typeface="Noto Sans Symbols"/>
              <a:buChar char="⮚"/>
            </a:pPr>
            <a:r>
              <a:rPr lang="en-US" sz="3100" dirty="0">
                <a:sym typeface="Calibri"/>
              </a:rPr>
              <a:t> An OBST is a BST with the minimum cost</a:t>
            </a:r>
            <a:endParaRPr dirty="0"/>
          </a:p>
        </p:txBody>
      </p:sp>
      <p:pic>
        <p:nvPicPr>
          <p:cNvPr id="1699" name="Google Shape;1699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317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" name="Google Shape;1705;p89"/>
          <p:cNvSpPr txBox="1">
            <a:spLocks noGrp="1"/>
          </p:cNvSpPr>
          <p:nvPr>
            <p:ph type="title"/>
          </p:nvPr>
        </p:nvSpPr>
        <p:spPr>
          <a:xfrm>
            <a:off x="3445669" y="176436"/>
            <a:ext cx="5000625" cy="549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48148"/>
              <a:buFont typeface="Calibri"/>
              <a:buNone/>
            </a:pPr>
            <a:r>
              <a:rPr lang="en-US" sz="3600" b="1" dirty="0"/>
              <a:t>Optimal binary search trees</a:t>
            </a:r>
            <a:endParaRPr sz="3600" b="1" dirty="0"/>
          </a:p>
        </p:txBody>
      </p:sp>
      <p:sp>
        <p:nvSpPr>
          <p:cNvPr id="1706" name="Google Shape;1706;p89"/>
          <p:cNvSpPr txBox="1">
            <a:spLocks noGrp="1"/>
          </p:cNvSpPr>
          <p:nvPr>
            <p:ph type="body" idx="1"/>
          </p:nvPr>
        </p:nvSpPr>
        <p:spPr>
          <a:xfrm>
            <a:off x="356054" y="725486"/>
            <a:ext cx="11248571" cy="57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lnSpcReduction="1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2800" dirty="0"/>
              <a:t>A full binary tree may not be an optimal binary search tree if the identifiers are searched for </a:t>
            </a:r>
            <a:r>
              <a:rPr lang="en-US" sz="2800" dirty="0">
                <a:solidFill>
                  <a:schemeClr val="accent1"/>
                </a:solidFill>
              </a:rPr>
              <a:t>with different frequency</a:t>
            </a:r>
            <a:endParaRPr sz="2800" dirty="0">
              <a:solidFill>
                <a:schemeClr val="accent1"/>
              </a:solidFill>
            </a:endParaRPr>
          </a:p>
          <a:p>
            <a: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</a:pPr>
            <a:endParaRPr sz="1800" dirty="0"/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800" dirty="0"/>
              <a:t>Consider these two search trees, </a:t>
            </a:r>
            <a:br>
              <a:rPr lang="en-US" sz="2800" dirty="0"/>
            </a:br>
            <a:r>
              <a:rPr lang="en-US" sz="2800" dirty="0"/>
              <a:t>If we search for each identifier with </a:t>
            </a:r>
            <a:r>
              <a:rPr lang="en-US" sz="2800" dirty="0">
                <a:solidFill>
                  <a:schemeClr val="accent1"/>
                </a:solidFill>
              </a:rPr>
              <a:t>equal </a:t>
            </a:r>
            <a:endParaRPr dirty="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800" dirty="0">
                <a:solidFill>
                  <a:schemeClr val="accent1"/>
                </a:solidFill>
              </a:rPr>
              <a:t>Probability</a:t>
            </a:r>
            <a:endParaRPr sz="2800" dirty="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dirty="0"/>
              <a:t>In </a:t>
            </a:r>
            <a:r>
              <a:rPr lang="en-US" sz="2800" dirty="0"/>
              <a:t>first tree (a)</a:t>
            </a:r>
            <a:endParaRPr sz="2800"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</a:pPr>
            <a:r>
              <a:rPr lang="en-US" sz="2400" dirty="0"/>
              <a:t>the average number of </a:t>
            </a:r>
            <a:br>
              <a:rPr lang="en-US" sz="2400" dirty="0"/>
            </a:br>
            <a:r>
              <a:rPr lang="en-US" sz="2400" dirty="0"/>
              <a:t>comparisons for successful search is 2.4.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</a:pPr>
            <a:r>
              <a:rPr lang="en-US" sz="2400" dirty="0"/>
              <a:t>Comparisons for second tree is 2.2.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2800" dirty="0"/>
              <a:t>The second tree (b) has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</a:pPr>
            <a:r>
              <a:rPr lang="en-US" sz="2400" dirty="0"/>
              <a:t>a better worst case search time than </a:t>
            </a:r>
            <a:br>
              <a:rPr lang="en-US" sz="2400" dirty="0"/>
            </a:br>
            <a:r>
              <a:rPr lang="en-US" sz="2400" dirty="0"/>
              <a:t>the first tree.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</a:pPr>
            <a:r>
              <a:rPr lang="en-US" sz="2400" dirty="0"/>
              <a:t>a better average behavior.           </a:t>
            </a:r>
            <a:endParaRPr dirty="0"/>
          </a:p>
        </p:txBody>
      </p:sp>
      <p:pic>
        <p:nvPicPr>
          <p:cNvPr id="1707" name="Google Shape;1707;p89" descr="-Fig 10"/>
          <p:cNvPicPr preferRelativeResize="0"/>
          <p:nvPr/>
        </p:nvPicPr>
        <p:blipFill rotWithShape="1">
          <a:blip r:embed="rId3">
            <a:alphaModFix/>
          </a:blip>
          <a:srcRect l="31573" r="33089" b="37125"/>
          <a:stretch/>
        </p:blipFill>
        <p:spPr>
          <a:xfrm>
            <a:off x="7608094" y="1742566"/>
            <a:ext cx="1676400" cy="146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8" name="Google Shape;1708;p89" descr="-Fig 10"/>
          <p:cNvPicPr preferRelativeResize="0"/>
          <p:nvPr/>
        </p:nvPicPr>
        <p:blipFill rotWithShape="1">
          <a:blip r:embed="rId4">
            <a:alphaModFix/>
          </a:blip>
          <a:srcRect l="1921" t="1912" r="61942" b="15787"/>
          <a:stretch/>
        </p:blipFill>
        <p:spPr>
          <a:xfrm>
            <a:off x="9888537" y="1358676"/>
            <a:ext cx="1716088" cy="303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9" name="Google Shape;1709;p89" descr="-Fig 10"/>
          <p:cNvPicPr preferRelativeResize="0"/>
          <p:nvPr/>
        </p:nvPicPr>
        <p:blipFill rotWithShape="1">
          <a:blip r:embed="rId4">
            <a:alphaModFix/>
          </a:blip>
          <a:srcRect l="54500" r="2758" b="33870"/>
          <a:stretch/>
        </p:blipFill>
        <p:spPr>
          <a:xfrm>
            <a:off x="7164502" y="3593306"/>
            <a:ext cx="3059112" cy="2436813"/>
          </a:xfrm>
          <a:prstGeom prst="rect">
            <a:avLst/>
          </a:prstGeom>
          <a:noFill/>
          <a:ln>
            <a:noFill/>
          </a:ln>
        </p:spPr>
      </p:pic>
      <p:sp>
        <p:nvSpPr>
          <p:cNvPr id="1710" name="Google Shape;1710;p89"/>
          <p:cNvSpPr txBox="1"/>
          <p:nvPr/>
        </p:nvSpPr>
        <p:spPr>
          <a:xfrm>
            <a:off x="6543683" y="5708095"/>
            <a:ext cx="1971675" cy="30773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C00000"/>
                </a:solidFill>
                <a:sym typeface="Arial"/>
              </a:rPr>
              <a:t>(1+2+2+3+3)/5 = 2.2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711" name="Google Shape;1711;p89"/>
          <p:cNvSpPr txBox="1"/>
          <p:nvPr/>
        </p:nvSpPr>
        <p:spPr>
          <a:xfrm>
            <a:off x="9930103" y="4323723"/>
            <a:ext cx="2071397" cy="30773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C00000"/>
                </a:solidFill>
                <a:sym typeface="Arial"/>
              </a:rPr>
              <a:t>(1+2+2+3+4)/5 = 2.4</a:t>
            </a:r>
            <a:endParaRPr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5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p90"/>
          <p:cNvSpPr txBox="1">
            <a:spLocks noGrp="1"/>
          </p:cNvSpPr>
          <p:nvPr>
            <p:ph type="title"/>
          </p:nvPr>
        </p:nvSpPr>
        <p:spPr>
          <a:xfrm>
            <a:off x="1692723" y="274638"/>
            <a:ext cx="768680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Optimal binary search trees</a:t>
            </a:r>
            <a:endParaRPr/>
          </a:p>
        </p:txBody>
      </p:sp>
      <p:sp>
        <p:nvSpPr>
          <p:cNvPr id="1718" name="Google Shape;1718;p90"/>
          <p:cNvSpPr txBox="1">
            <a:spLocks noGrp="1"/>
          </p:cNvSpPr>
          <p:nvPr>
            <p:ph type="body" idx="1"/>
          </p:nvPr>
        </p:nvSpPr>
        <p:spPr>
          <a:xfrm>
            <a:off x="368696" y="1845734"/>
            <a:ext cx="8260954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2500"/>
          </a:bodyPr>
          <a:lstStyle/>
          <a:p>
            <a:pPr marL="19710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69498"/>
              <a:buNone/>
            </a:pPr>
            <a:r>
              <a:rPr lang="en-US" sz="2800" dirty="0"/>
              <a:t>In evaluating binary search trees, it is useful to add a special </a:t>
            </a:r>
            <a:br>
              <a:rPr lang="en-US" sz="2800" dirty="0"/>
            </a:br>
            <a:r>
              <a:rPr lang="en-US" sz="2800" dirty="0">
                <a:solidFill>
                  <a:schemeClr val="accent1"/>
                </a:solidFill>
              </a:rPr>
              <a:t>square node at every place there is a null links</a:t>
            </a:r>
            <a:r>
              <a:rPr lang="en-US" sz="2800" dirty="0"/>
              <a:t>.</a:t>
            </a:r>
            <a:endParaRPr dirty="0"/>
          </a:p>
          <a:p>
            <a:pPr marL="5400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69498"/>
              <a:buNone/>
            </a:pPr>
            <a:endParaRPr sz="2800" dirty="0"/>
          </a:p>
          <a:p>
            <a:pPr marL="654300" lvl="1" indent="-457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ct val="74844"/>
              <a:buFont typeface="Wingdings" panose="05000000000000000000" pitchFamily="2" charset="2"/>
              <a:buChar char="Ø"/>
            </a:pPr>
            <a:r>
              <a:rPr lang="en-US" sz="2600" dirty="0"/>
              <a:t>We call these nodes </a:t>
            </a:r>
            <a:r>
              <a:rPr lang="en-US" sz="2600" i="1" dirty="0"/>
              <a:t>external nodes</a:t>
            </a:r>
            <a:r>
              <a:rPr lang="en-US" sz="2600" dirty="0"/>
              <a:t>.</a:t>
            </a:r>
            <a:endParaRPr dirty="0"/>
          </a:p>
          <a:p>
            <a:pPr marL="654300" lvl="1" indent="-457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ct val="74844"/>
              <a:buFont typeface="Wingdings" panose="05000000000000000000" pitchFamily="2" charset="2"/>
              <a:buChar char="Ø"/>
            </a:pPr>
            <a:r>
              <a:rPr lang="en-US" sz="2600" dirty="0"/>
              <a:t>We also refer to the external nodes </a:t>
            </a:r>
            <a:br>
              <a:rPr lang="en-US" sz="2600" dirty="0"/>
            </a:br>
            <a:r>
              <a:rPr lang="en-US" sz="2600" dirty="0"/>
              <a:t>as </a:t>
            </a:r>
            <a:r>
              <a:rPr lang="en-US" sz="2600" i="1" dirty="0"/>
              <a:t>failure</a:t>
            </a:r>
            <a:r>
              <a:rPr lang="en-US" sz="2600" dirty="0"/>
              <a:t> nodes.</a:t>
            </a:r>
            <a:endParaRPr dirty="0"/>
          </a:p>
          <a:p>
            <a:pPr marL="654300" lvl="1" indent="-457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ct val="74844"/>
              <a:buFont typeface="Wingdings" panose="05000000000000000000" pitchFamily="2" charset="2"/>
              <a:buChar char="Ø"/>
            </a:pPr>
            <a:r>
              <a:rPr lang="en-US" sz="2600" dirty="0"/>
              <a:t>The remaining nodes are </a:t>
            </a:r>
            <a:br>
              <a:rPr lang="en-US" sz="2600" dirty="0"/>
            </a:br>
            <a:r>
              <a:rPr lang="en-US" sz="2600" i="1" dirty="0"/>
              <a:t>internal nodes</a:t>
            </a:r>
            <a:r>
              <a:rPr lang="en-US" sz="2600" dirty="0"/>
              <a:t>.</a:t>
            </a:r>
            <a:endParaRPr dirty="0"/>
          </a:p>
          <a:p>
            <a:pPr marL="654300" lvl="1" indent="-457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ct val="74844"/>
              <a:buFont typeface="Wingdings" panose="05000000000000000000" pitchFamily="2" charset="2"/>
              <a:buChar char="Ø"/>
            </a:pPr>
            <a:r>
              <a:rPr lang="en-US" sz="2600" dirty="0"/>
              <a:t>A binary tree with external nodes </a:t>
            </a:r>
            <a:br>
              <a:rPr lang="en-US" sz="2600" dirty="0"/>
            </a:br>
            <a:r>
              <a:rPr lang="en-US" sz="2600" dirty="0"/>
              <a:t>added is an </a:t>
            </a:r>
            <a:r>
              <a:rPr lang="en-US" sz="2600" i="1" dirty="0"/>
              <a:t>extended binary tree</a:t>
            </a:r>
            <a:endParaRPr dirty="0"/>
          </a:p>
          <a:p>
            <a:pPr marL="5400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97297"/>
              <a:buNone/>
            </a:pPr>
            <a:endParaRPr dirty="0"/>
          </a:p>
        </p:txBody>
      </p:sp>
      <p:pic>
        <p:nvPicPr>
          <p:cNvPr id="1719" name="Google Shape;1719;p90" descr="-Figure 10"/>
          <p:cNvPicPr preferRelativeResize="0"/>
          <p:nvPr/>
        </p:nvPicPr>
        <p:blipFill rotWithShape="1">
          <a:blip r:embed="rId3">
            <a:alphaModFix/>
          </a:blip>
          <a:srcRect r="56793" b="12128"/>
          <a:stretch/>
        </p:blipFill>
        <p:spPr>
          <a:xfrm>
            <a:off x="8878604" y="274638"/>
            <a:ext cx="2965450" cy="362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0" name="Google Shape;1720;p90" descr="-Figure 10"/>
          <p:cNvPicPr preferRelativeResize="0"/>
          <p:nvPr/>
        </p:nvPicPr>
        <p:blipFill rotWithShape="1">
          <a:blip r:embed="rId3">
            <a:alphaModFix/>
          </a:blip>
          <a:srcRect l="53203" b="28741"/>
          <a:stretch/>
        </p:blipFill>
        <p:spPr>
          <a:xfrm>
            <a:off x="6254279" y="2988734"/>
            <a:ext cx="3213100" cy="294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1" name="Google Shape;1721;p9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386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p73"/>
          <p:cNvSpPr txBox="1">
            <a:spLocks noGrp="1"/>
          </p:cNvSpPr>
          <p:nvPr>
            <p:ph type="title"/>
          </p:nvPr>
        </p:nvSpPr>
        <p:spPr>
          <a:xfrm>
            <a:off x="1315644" y="2764222"/>
            <a:ext cx="10058400" cy="1060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5400" b="1" dirty="0"/>
              <a:t>Symbol Table</a:t>
            </a:r>
            <a:endParaRPr sz="5400" b="1" dirty="0"/>
          </a:p>
        </p:txBody>
      </p:sp>
    </p:spTree>
    <p:extLst>
      <p:ext uri="{BB962C8B-B14F-4D97-AF65-F5344CB8AC3E}">
        <p14:creationId xmlns:p14="http://schemas.microsoft.com/office/powerpoint/2010/main" val="361983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p91"/>
          <p:cNvSpPr txBox="1">
            <a:spLocks noGrp="1"/>
          </p:cNvSpPr>
          <p:nvPr>
            <p:ph type="title"/>
          </p:nvPr>
        </p:nvSpPr>
        <p:spPr>
          <a:xfrm>
            <a:off x="1979614" y="125414"/>
            <a:ext cx="8226425" cy="788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Optimal binary search trees</a:t>
            </a:r>
            <a:endParaRPr/>
          </a:p>
        </p:txBody>
      </p:sp>
      <p:sp>
        <p:nvSpPr>
          <p:cNvPr id="1728" name="Google Shape;1728;p91"/>
          <p:cNvSpPr txBox="1">
            <a:spLocks noGrp="1"/>
          </p:cNvSpPr>
          <p:nvPr>
            <p:ph type="body" idx="1"/>
          </p:nvPr>
        </p:nvSpPr>
        <p:spPr>
          <a:xfrm>
            <a:off x="1128974" y="1199356"/>
            <a:ext cx="9927703" cy="496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2500" lnSpcReduction="10000"/>
          </a:bodyPr>
          <a:lstStyle/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81081"/>
              <a:buFont typeface="Wingdings" panose="05000000000000000000" pitchFamily="2" charset="2"/>
              <a:buChar char="Ø"/>
            </a:pPr>
            <a:r>
              <a:rPr lang="en-US" sz="2400" i="1" dirty="0"/>
              <a:t>External / internal path length</a:t>
            </a:r>
            <a:endParaRPr dirty="0"/>
          </a:p>
          <a:p>
            <a:pPr marL="57150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81081"/>
              <a:buFont typeface="Wingdings" panose="05000000000000000000" pitchFamily="2" charset="2"/>
              <a:buChar char="Ø"/>
            </a:pPr>
            <a:endParaRPr sz="2400"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ct val="81081"/>
              <a:buFont typeface="Wingdings" panose="05000000000000000000" pitchFamily="2" charset="2"/>
              <a:buChar char="Ø"/>
            </a:pPr>
            <a:r>
              <a:rPr lang="en-US" sz="2400" dirty="0"/>
              <a:t>The sum of all external / internal nodes’ levels.</a:t>
            </a:r>
            <a:endParaRPr dirty="0"/>
          </a:p>
          <a:p>
            <a:pPr marL="57150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81081"/>
              <a:buFont typeface="Wingdings" panose="05000000000000000000" pitchFamily="2" charset="2"/>
              <a:buChar char="Ø"/>
            </a:pPr>
            <a:endParaRPr sz="2400" dirty="0"/>
          </a:p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81081"/>
              <a:buFont typeface="Wingdings" panose="05000000000000000000" pitchFamily="2" charset="2"/>
              <a:buChar char="Ø"/>
            </a:pPr>
            <a:r>
              <a:rPr lang="en-US" sz="2400" dirty="0"/>
              <a:t>For example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ct val="74844"/>
              <a:buFont typeface="Wingdings" panose="05000000000000000000" pitchFamily="2" charset="2"/>
              <a:buChar char="Ø"/>
            </a:pPr>
            <a:r>
              <a:rPr lang="en-US" sz="2600" dirty="0"/>
              <a:t>Internal path length, </a:t>
            </a:r>
            <a:r>
              <a:rPr lang="en-US" sz="2600" i="1" dirty="0"/>
              <a:t>I</a:t>
            </a:r>
            <a:r>
              <a:rPr lang="en-US" sz="2600" dirty="0"/>
              <a:t>, is:</a:t>
            </a:r>
            <a:endParaRPr dirty="0"/>
          </a:p>
          <a:p>
            <a:pPr marL="571500" lvl="1" indent="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ct val="74844"/>
              <a:buNone/>
            </a:pPr>
            <a:r>
              <a:rPr lang="en-US" sz="2600" i="1" dirty="0"/>
              <a:t>			I</a:t>
            </a:r>
            <a:r>
              <a:rPr lang="en-US" sz="2600" dirty="0"/>
              <a:t> = 0 + 1 + 1 + 2 + 3 = 7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ct val="74844"/>
              <a:buFont typeface="Wingdings" panose="05000000000000000000" pitchFamily="2" charset="2"/>
              <a:buChar char="Ø"/>
            </a:pPr>
            <a:r>
              <a:rPr lang="en-US" sz="2600" dirty="0"/>
              <a:t>External path length, </a:t>
            </a:r>
            <a:r>
              <a:rPr lang="en-US" sz="2600" i="1" dirty="0"/>
              <a:t>E</a:t>
            </a:r>
            <a:r>
              <a:rPr lang="en-US" sz="2600" dirty="0"/>
              <a:t>, is :</a:t>
            </a:r>
            <a:endParaRPr dirty="0"/>
          </a:p>
          <a:p>
            <a:pPr marL="571500" lvl="1" indent="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ct val="74844"/>
              <a:buNone/>
            </a:pPr>
            <a:r>
              <a:rPr lang="en-US" sz="2600" i="1" dirty="0"/>
              <a:t>			E</a:t>
            </a:r>
            <a:r>
              <a:rPr lang="en-US" sz="2600" dirty="0"/>
              <a:t> = 2 + 2 + 4 + 4 + 3 + 2 = 17</a:t>
            </a:r>
            <a:endParaRPr dirty="0"/>
          </a:p>
          <a:p>
            <a:pPr marL="57150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81081"/>
              <a:buFont typeface="Wingdings" panose="05000000000000000000" pitchFamily="2" charset="2"/>
              <a:buChar char="Ø"/>
            </a:pPr>
            <a:endParaRPr sz="2400" dirty="0"/>
          </a:p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81081"/>
              <a:buFont typeface="Wingdings" panose="05000000000000000000" pitchFamily="2" charset="2"/>
              <a:buChar char="Ø"/>
            </a:pPr>
            <a:r>
              <a:rPr lang="en-US" sz="2400" dirty="0"/>
              <a:t>A binary tree with </a:t>
            </a:r>
            <a:r>
              <a:rPr lang="en-US" sz="2400" i="1" dirty="0"/>
              <a:t>n</a:t>
            </a:r>
            <a:r>
              <a:rPr lang="en-US" sz="2400" dirty="0"/>
              <a:t> internal nodes are related </a:t>
            </a:r>
            <a:endParaRPr sz="2400" dirty="0"/>
          </a:p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81081"/>
              <a:buFont typeface="Wingdings" panose="05000000000000000000" pitchFamily="2" charset="2"/>
              <a:buChar char="Ø"/>
            </a:pPr>
            <a:r>
              <a:rPr lang="en-US" sz="2400" dirty="0"/>
              <a:t>by the formula : </a:t>
            </a:r>
            <a:r>
              <a:rPr lang="en-US" sz="2400" i="1" dirty="0"/>
              <a:t>E</a:t>
            </a:r>
            <a:r>
              <a:rPr lang="en-US" sz="2400" dirty="0"/>
              <a:t> = </a:t>
            </a:r>
            <a:r>
              <a:rPr lang="en-US" sz="2400" i="1" dirty="0"/>
              <a:t>I</a:t>
            </a:r>
            <a:r>
              <a:rPr lang="en-US" sz="2400" dirty="0"/>
              <a:t> + 2</a:t>
            </a:r>
            <a:r>
              <a:rPr lang="en-US" sz="2400" i="1" dirty="0"/>
              <a:t>n</a:t>
            </a:r>
            <a:endParaRPr dirty="0"/>
          </a:p>
        </p:txBody>
      </p:sp>
      <p:pic>
        <p:nvPicPr>
          <p:cNvPr id="1729" name="Google Shape;1729;p91" descr="-Figure 10"/>
          <p:cNvPicPr preferRelativeResize="0"/>
          <p:nvPr/>
        </p:nvPicPr>
        <p:blipFill rotWithShape="1">
          <a:blip r:embed="rId3">
            <a:alphaModFix/>
          </a:blip>
          <a:srcRect r="56793" b="19675"/>
          <a:stretch/>
        </p:blipFill>
        <p:spPr>
          <a:xfrm>
            <a:off x="7594600" y="2565401"/>
            <a:ext cx="2965450" cy="331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730" name="Google Shape;1730;p91"/>
          <p:cNvSpPr txBox="1"/>
          <p:nvPr/>
        </p:nvSpPr>
        <p:spPr>
          <a:xfrm>
            <a:off x="9336089" y="2781301"/>
            <a:ext cx="288925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1731" name="Google Shape;1731;p91"/>
          <p:cNvSpPr txBox="1"/>
          <p:nvPr/>
        </p:nvSpPr>
        <p:spPr>
          <a:xfrm>
            <a:off x="8543926" y="3500438"/>
            <a:ext cx="2889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732" name="Google Shape;1732;p91"/>
          <p:cNvSpPr txBox="1"/>
          <p:nvPr/>
        </p:nvSpPr>
        <p:spPr>
          <a:xfrm>
            <a:off x="10128251" y="3500438"/>
            <a:ext cx="2889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733" name="Google Shape;1733;p91"/>
          <p:cNvSpPr txBox="1"/>
          <p:nvPr/>
        </p:nvSpPr>
        <p:spPr>
          <a:xfrm>
            <a:off x="7894639" y="4141788"/>
            <a:ext cx="2889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734" name="Google Shape;1734;p91"/>
          <p:cNvSpPr txBox="1"/>
          <p:nvPr/>
        </p:nvSpPr>
        <p:spPr>
          <a:xfrm>
            <a:off x="8688389" y="4149726"/>
            <a:ext cx="288925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735" name="Google Shape;1735;p91"/>
          <p:cNvSpPr txBox="1"/>
          <p:nvPr/>
        </p:nvSpPr>
        <p:spPr>
          <a:xfrm>
            <a:off x="9696451" y="4141788"/>
            <a:ext cx="2889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736" name="Google Shape;1736;p91"/>
          <p:cNvSpPr txBox="1"/>
          <p:nvPr/>
        </p:nvSpPr>
        <p:spPr>
          <a:xfrm>
            <a:off x="10344151" y="4149726"/>
            <a:ext cx="288925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737" name="Google Shape;1737;p91"/>
          <p:cNvSpPr txBox="1"/>
          <p:nvPr/>
        </p:nvSpPr>
        <p:spPr>
          <a:xfrm>
            <a:off x="9264651" y="4868863"/>
            <a:ext cx="2889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738" name="Google Shape;1738;p91"/>
          <p:cNvSpPr txBox="1"/>
          <p:nvPr/>
        </p:nvSpPr>
        <p:spPr>
          <a:xfrm>
            <a:off x="9912351" y="4868863"/>
            <a:ext cx="2889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739" name="Google Shape;1739;p91"/>
          <p:cNvSpPr txBox="1"/>
          <p:nvPr/>
        </p:nvSpPr>
        <p:spPr>
          <a:xfrm>
            <a:off x="8688389" y="5510213"/>
            <a:ext cx="2889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740" name="Google Shape;1740;p91"/>
          <p:cNvSpPr txBox="1"/>
          <p:nvPr/>
        </p:nvSpPr>
        <p:spPr>
          <a:xfrm>
            <a:off x="9480551" y="5510213"/>
            <a:ext cx="2889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pic>
        <p:nvPicPr>
          <p:cNvPr id="1741" name="Google Shape;1741;p9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696" y="184224"/>
            <a:ext cx="1269598" cy="8687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345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6" name="Google Shape;1746;p92"/>
          <p:cNvSpPr txBox="1">
            <a:spLocks noGrp="1"/>
          </p:cNvSpPr>
          <p:nvPr>
            <p:ph type="title"/>
          </p:nvPr>
        </p:nvSpPr>
        <p:spPr>
          <a:xfrm>
            <a:off x="2268682" y="581760"/>
            <a:ext cx="82296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Optimal binary search trees</a:t>
            </a:r>
            <a:endParaRPr/>
          </a:p>
        </p:txBody>
      </p:sp>
      <p:sp>
        <p:nvSpPr>
          <p:cNvPr id="1747" name="Google Shape;1747;p92"/>
          <p:cNvSpPr txBox="1">
            <a:spLocks noGrp="1"/>
          </p:cNvSpPr>
          <p:nvPr>
            <p:ph type="body" idx="1"/>
          </p:nvPr>
        </p:nvSpPr>
        <p:spPr>
          <a:xfrm>
            <a:off x="1216408" y="1891145"/>
            <a:ext cx="9625084" cy="338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3200" dirty="0"/>
              <a:t>In the binary search tree: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800" dirty="0"/>
              <a:t>The identifiers </a:t>
            </a:r>
            <a:r>
              <a:rPr lang="en-US" sz="2800" i="1" dirty="0"/>
              <a:t>a</a:t>
            </a:r>
            <a:r>
              <a:rPr lang="en-US" sz="2800" i="1" baseline="-25000" dirty="0"/>
              <a:t>1</a:t>
            </a:r>
            <a:r>
              <a:rPr lang="en-US" sz="2800" dirty="0"/>
              <a:t>, </a:t>
            </a:r>
            <a:r>
              <a:rPr lang="en-US" sz="2800" i="1" dirty="0"/>
              <a:t>a</a:t>
            </a:r>
            <a:r>
              <a:rPr lang="en-US" sz="2800" i="1" baseline="-25000" dirty="0"/>
              <a:t>2</a:t>
            </a:r>
            <a:r>
              <a:rPr lang="en-US" sz="2800" dirty="0"/>
              <a:t>, …, </a:t>
            </a:r>
            <a:r>
              <a:rPr lang="en-US" sz="2800" i="1" dirty="0"/>
              <a:t>a</a:t>
            </a:r>
            <a:r>
              <a:rPr lang="en-US" sz="2800" i="1" baseline="-25000" dirty="0"/>
              <a:t>n</a:t>
            </a:r>
            <a:r>
              <a:rPr lang="en-US" sz="2800" dirty="0"/>
              <a:t> with </a:t>
            </a:r>
            <a:r>
              <a:rPr lang="en-US" sz="2800" i="1" dirty="0"/>
              <a:t>a</a:t>
            </a:r>
            <a:r>
              <a:rPr lang="en-US" sz="2800" i="1" baseline="-25000" dirty="0"/>
              <a:t>1</a:t>
            </a:r>
            <a:r>
              <a:rPr lang="en-US" sz="2800" dirty="0"/>
              <a:t> &lt; </a:t>
            </a:r>
            <a:r>
              <a:rPr lang="en-US" sz="2800" i="1" dirty="0"/>
              <a:t>a</a:t>
            </a:r>
            <a:r>
              <a:rPr lang="en-US" sz="2800" i="1" baseline="-25000" dirty="0"/>
              <a:t>2</a:t>
            </a:r>
            <a:r>
              <a:rPr lang="en-US" sz="2800" dirty="0"/>
              <a:t> &lt; … &lt; </a:t>
            </a:r>
            <a:r>
              <a:rPr lang="en-US" sz="2800" i="1" dirty="0"/>
              <a:t>a</a:t>
            </a:r>
            <a:r>
              <a:rPr lang="en-US" sz="2800" i="1" baseline="-25000" dirty="0"/>
              <a:t>n</a:t>
            </a:r>
            <a:endParaRPr sz="2800"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800" dirty="0"/>
              <a:t>The </a:t>
            </a:r>
            <a:r>
              <a:rPr lang="en-US" sz="2800" dirty="0">
                <a:solidFill>
                  <a:schemeClr val="accent1"/>
                </a:solidFill>
              </a:rPr>
              <a:t>probability of searching for each </a:t>
            </a:r>
            <a:r>
              <a:rPr lang="en-US" sz="2800" i="1" dirty="0">
                <a:solidFill>
                  <a:schemeClr val="accent1"/>
                </a:solidFill>
              </a:rPr>
              <a:t>a</a:t>
            </a:r>
            <a:r>
              <a:rPr lang="en-US" sz="2800" i="1" baseline="-25000" dirty="0">
                <a:solidFill>
                  <a:schemeClr val="accent1"/>
                </a:solidFill>
              </a:rPr>
              <a:t>i</a:t>
            </a:r>
            <a:r>
              <a:rPr lang="en-US" sz="2800" dirty="0">
                <a:solidFill>
                  <a:schemeClr val="accent1"/>
                </a:solidFill>
              </a:rPr>
              <a:t> is </a:t>
            </a:r>
            <a:r>
              <a:rPr lang="en-US" sz="2800" i="1" dirty="0">
                <a:solidFill>
                  <a:schemeClr val="accent1"/>
                </a:solidFill>
              </a:rPr>
              <a:t>p</a:t>
            </a:r>
            <a:r>
              <a:rPr lang="en-US" sz="2800" i="1" baseline="-25000" dirty="0">
                <a:solidFill>
                  <a:schemeClr val="accent1"/>
                </a:solidFill>
              </a:rPr>
              <a:t>i</a:t>
            </a:r>
            <a:r>
              <a:rPr lang="en-US" sz="2800" i="1" dirty="0"/>
              <a:t> </a:t>
            </a:r>
            <a:endParaRPr sz="2800"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800" dirty="0"/>
              <a:t>The total cost (when only successful searches are made) is: </a:t>
            </a:r>
            <a:endParaRPr sz="2800" dirty="0"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3200" dirty="0"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pic>
        <p:nvPicPr>
          <p:cNvPr id="1748" name="Google Shape;1748;p92" descr="-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26007" y="3926833"/>
            <a:ext cx="204787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9" name="Google Shape;1749;p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684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4" name="Google Shape;1754;p93"/>
          <p:cNvSpPr txBox="1">
            <a:spLocks noGrp="1"/>
          </p:cNvSpPr>
          <p:nvPr>
            <p:ph type="title"/>
          </p:nvPr>
        </p:nvSpPr>
        <p:spPr>
          <a:xfrm>
            <a:off x="2598038" y="668363"/>
            <a:ext cx="82296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Optimal binary search trees</a:t>
            </a:r>
            <a:endParaRPr/>
          </a:p>
        </p:txBody>
      </p:sp>
      <p:sp>
        <p:nvSpPr>
          <p:cNvPr id="1755" name="Google Shape;1755;p93"/>
          <p:cNvSpPr txBox="1">
            <a:spLocks noGrp="1"/>
          </p:cNvSpPr>
          <p:nvPr>
            <p:ph type="body" idx="1"/>
          </p:nvPr>
        </p:nvSpPr>
        <p:spPr>
          <a:xfrm>
            <a:off x="1202554" y="1891145"/>
            <a:ext cx="9625084" cy="3983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200" dirty="0"/>
              <a:t>If we replace the null subtree by a failure node, we may partition the identifiers that are not in the binary search tree into </a:t>
            </a:r>
            <a:r>
              <a:rPr lang="en-US" sz="3200" i="1" dirty="0"/>
              <a:t>n</a:t>
            </a:r>
            <a:r>
              <a:rPr lang="en-US" sz="3200" dirty="0"/>
              <a:t>+1 classes </a:t>
            </a:r>
            <a:r>
              <a:rPr lang="en-US" sz="3200" i="1" dirty="0" err="1"/>
              <a:t>E</a:t>
            </a:r>
            <a:r>
              <a:rPr lang="en-US" sz="3200" i="1" baseline="-25000" dirty="0" err="1"/>
              <a:t>i</a:t>
            </a:r>
            <a:r>
              <a:rPr lang="en-US" sz="3200" dirty="0"/>
              <a:t>, 0 ≤ </a:t>
            </a:r>
            <a:r>
              <a:rPr lang="en-US" sz="3200" i="1" dirty="0" err="1"/>
              <a:t>i</a:t>
            </a:r>
            <a:r>
              <a:rPr lang="en-US" sz="3200" i="1" dirty="0"/>
              <a:t> </a:t>
            </a:r>
            <a:r>
              <a:rPr lang="en-US" sz="3200" dirty="0"/>
              <a:t>≤ </a:t>
            </a:r>
            <a:r>
              <a:rPr lang="en-US" sz="3200" i="1" dirty="0"/>
              <a:t>n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800" i="1" dirty="0" err="1"/>
              <a:t>E</a:t>
            </a:r>
            <a:r>
              <a:rPr lang="en-US" sz="2800" i="1" baseline="-25000" dirty="0" err="1"/>
              <a:t>i</a:t>
            </a:r>
            <a:r>
              <a:rPr lang="en-US" sz="2800" dirty="0"/>
              <a:t> contains all identifiers </a:t>
            </a:r>
            <a:r>
              <a:rPr lang="en-US" sz="2800" i="1" dirty="0"/>
              <a:t>x</a:t>
            </a:r>
            <a:r>
              <a:rPr lang="en-US" sz="2800" dirty="0"/>
              <a:t> such that </a:t>
            </a:r>
            <a:r>
              <a:rPr lang="en-US" sz="2800" i="1" dirty="0"/>
              <a:t>a</a:t>
            </a:r>
            <a:r>
              <a:rPr lang="en-US" sz="2800" i="1" baseline="-25000" dirty="0"/>
              <a:t>i</a:t>
            </a:r>
            <a:r>
              <a:rPr lang="en-US" sz="2800" dirty="0"/>
              <a:t> &lt; </a:t>
            </a:r>
            <a:r>
              <a:rPr lang="en-US" sz="2800" i="1" dirty="0"/>
              <a:t>x</a:t>
            </a:r>
            <a:r>
              <a:rPr lang="en-US" sz="2800" dirty="0"/>
              <a:t> &lt; </a:t>
            </a:r>
            <a:r>
              <a:rPr lang="en-US" sz="2800" i="1" dirty="0"/>
              <a:t>a</a:t>
            </a:r>
            <a:r>
              <a:rPr lang="en-US" sz="2800" i="1" baseline="-25000" dirty="0"/>
              <a:t>i</a:t>
            </a:r>
            <a:r>
              <a:rPr lang="en-US" sz="2800" baseline="-25000" dirty="0"/>
              <a:t>+1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800" dirty="0"/>
              <a:t>For all identifiers in a particular class, </a:t>
            </a:r>
            <a:r>
              <a:rPr lang="en-US" sz="2800" i="1" dirty="0" err="1"/>
              <a:t>E</a:t>
            </a:r>
            <a:r>
              <a:rPr lang="en-US" sz="2800" i="1" baseline="-25000" dirty="0" err="1"/>
              <a:t>i</a:t>
            </a:r>
            <a:r>
              <a:rPr lang="en-US" sz="2800" dirty="0"/>
              <a:t>, the search terminates at the same failure node</a:t>
            </a:r>
            <a:endParaRPr dirty="0"/>
          </a:p>
        </p:txBody>
      </p:sp>
      <p:pic>
        <p:nvPicPr>
          <p:cNvPr id="1756" name="Google Shape;1756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119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" name="Google Shape;1761;p94"/>
          <p:cNvSpPr txBox="1">
            <a:spLocks noGrp="1"/>
          </p:cNvSpPr>
          <p:nvPr>
            <p:ph type="title"/>
          </p:nvPr>
        </p:nvSpPr>
        <p:spPr>
          <a:xfrm>
            <a:off x="2582338" y="748688"/>
            <a:ext cx="8229600" cy="563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11111"/>
              <a:buFont typeface="Calibri"/>
              <a:buNone/>
            </a:pPr>
            <a:r>
              <a:rPr lang="en-US"/>
              <a:t>Optimal binary search trees</a:t>
            </a:r>
            <a:endParaRPr/>
          </a:p>
        </p:txBody>
      </p:sp>
      <p:sp>
        <p:nvSpPr>
          <p:cNvPr id="1762" name="Google Shape;1762;p94"/>
          <p:cNvSpPr txBox="1">
            <a:spLocks noGrp="1"/>
          </p:cNvSpPr>
          <p:nvPr>
            <p:ph type="body" idx="1"/>
          </p:nvPr>
        </p:nvSpPr>
        <p:spPr>
          <a:xfrm>
            <a:off x="996285" y="1823218"/>
            <a:ext cx="5315803" cy="4300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400" b="1" dirty="0"/>
              <a:t>We number the failure nodes from 0 to </a:t>
            </a:r>
            <a:r>
              <a:rPr lang="en-US" sz="2400" b="1" i="1" dirty="0"/>
              <a:t>n</a:t>
            </a:r>
            <a:r>
              <a:rPr lang="en-US" sz="2400" b="1" dirty="0"/>
              <a:t> with </a:t>
            </a:r>
            <a:r>
              <a:rPr lang="en-US" sz="2400" b="1" i="1" dirty="0" err="1"/>
              <a:t>i</a:t>
            </a:r>
            <a:r>
              <a:rPr lang="en-US" sz="2400" b="1" dirty="0"/>
              <a:t> being for class </a:t>
            </a:r>
            <a:r>
              <a:rPr lang="en-US" sz="2400" b="1" i="1" dirty="0" err="1"/>
              <a:t>E</a:t>
            </a:r>
            <a:r>
              <a:rPr lang="en-US" sz="2400" b="1" i="1" baseline="-25000" dirty="0" err="1"/>
              <a:t>i</a:t>
            </a:r>
            <a:r>
              <a:rPr lang="en-US" sz="2400" b="1" dirty="0"/>
              <a:t>, 0 ≤ </a:t>
            </a:r>
            <a:r>
              <a:rPr lang="en-US" sz="2400" b="1" i="1" dirty="0" err="1"/>
              <a:t>i</a:t>
            </a:r>
            <a:r>
              <a:rPr lang="en-US" sz="2400" b="1" dirty="0"/>
              <a:t> ≤ </a:t>
            </a:r>
            <a:r>
              <a:rPr lang="en-US" sz="2400" b="1" i="1" dirty="0"/>
              <a:t>n</a:t>
            </a:r>
            <a:r>
              <a:rPr lang="en-US" sz="2400" b="1" dirty="0"/>
              <a:t>.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000" dirty="0"/>
              <a:t>If </a:t>
            </a:r>
            <a:r>
              <a:rPr lang="en-US" sz="2000" i="1" dirty="0">
                <a:solidFill>
                  <a:schemeClr val="accent1"/>
                </a:solidFill>
              </a:rPr>
              <a:t>q</a:t>
            </a:r>
            <a:r>
              <a:rPr lang="en-US" sz="2000" i="1" baseline="-25000" dirty="0">
                <a:solidFill>
                  <a:schemeClr val="accent1"/>
                </a:solidFill>
              </a:rPr>
              <a:t>i</a:t>
            </a:r>
            <a:r>
              <a:rPr lang="en-US" sz="2000" dirty="0"/>
              <a:t> is the </a:t>
            </a:r>
            <a:r>
              <a:rPr lang="en-US" sz="2000" dirty="0">
                <a:solidFill>
                  <a:schemeClr val="accent1"/>
                </a:solidFill>
              </a:rPr>
              <a:t>probability that the identifier we are searching for is in </a:t>
            </a:r>
            <a:r>
              <a:rPr lang="en-US" sz="2000" i="1" dirty="0" err="1">
                <a:solidFill>
                  <a:schemeClr val="accent1"/>
                </a:solidFill>
              </a:rPr>
              <a:t>E</a:t>
            </a:r>
            <a:r>
              <a:rPr lang="en-US" sz="2000" i="1" baseline="-25000" dirty="0" err="1">
                <a:solidFill>
                  <a:schemeClr val="accent1"/>
                </a:solidFill>
              </a:rPr>
              <a:t>i</a:t>
            </a:r>
            <a:r>
              <a:rPr lang="en-US" sz="2000" dirty="0"/>
              <a:t>, then the cost of the failure node is:</a:t>
            </a:r>
            <a:endParaRPr dirty="0"/>
          </a:p>
          <a:p>
            <a: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</a:pPr>
            <a:endParaRPr sz="2000" dirty="0"/>
          </a:p>
          <a:p>
            <a: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</a:pPr>
            <a:endParaRPr sz="2000"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400" dirty="0"/>
              <a:t>Therefore, the total cost of a binary search tree is: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</a:pPr>
            <a:endParaRPr sz="2000" dirty="0"/>
          </a:p>
          <a:p>
            <a: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</a:pPr>
            <a:endParaRPr sz="2000" dirty="0"/>
          </a:p>
          <a:p>
            <a: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</a:pPr>
            <a:endParaRPr sz="2000" dirty="0"/>
          </a:p>
        </p:txBody>
      </p:sp>
      <p:pic>
        <p:nvPicPr>
          <p:cNvPr id="1763" name="Google Shape;1763;p94" descr="-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1335" y="3690778"/>
            <a:ext cx="3994150" cy="609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4" name="Google Shape;1764;p94" descr="-p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1335" y="5432197"/>
            <a:ext cx="4868863" cy="512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5" name="Google Shape;1765;p94" descr="-p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07232" y="3703007"/>
            <a:ext cx="2692731" cy="77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6" name="Google Shape;1766;p94"/>
          <p:cNvSpPr txBox="1"/>
          <p:nvPr/>
        </p:nvSpPr>
        <p:spPr>
          <a:xfrm>
            <a:off x="6697138" y="1823219"/>
            <a:ext cx="5315803" cy="46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9144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</a:pPr>
            <a:endParaRPr sz="2000" b="0" i="0" u="none" strike="noStrike" cap="none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44068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Wingdings" panose="05000000000000000000" pitchFamily="2" charset="2"/>
              <a:buChar char="Ø"/>
            </a:pPr>
            <a:r>
              <a:rPr lang="en-US" sz="2000" b="0" i="0" u="none" strike="noStrike" cap="none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An optimal binary search tree for the identifier set </a:t>
            </a:r>
            <a:r>
              <a:rPr lang="en-US" sz="2000" b="0" i="1" u="none" strike="noStrike" cap="none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000" b="0" i="1" u="none" strike="noStrike" cap="none" baseline="-250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2000" b="0" i="0" u="none" strike="noStrike" cap="none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, …, </a:t>
            </a:r>
            <a:r>
              <a:rPr lang="en-US" sz="2000" b="0" i="1" u="none" strike="noStrike" cap="none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2000" b="0" i="1" u="none" strike="noStrike" cap="none" baseline="-250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sz="2000" b="0" i="0" u="none" strike="noStrike" cap="none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is one that minimizes</a:t>
            </a:r>
            <a:endParaRPr dirty="0"/>
          </a:p>
          <a:p>
            <a:pPr marL="544068" marR="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Wingdings" panose="05000000000000000000" pitchFamily="2" charset="2"/>
              <a:buChar char="Ø"/>
            </a:pPr>
            <a:r>
              <a:rPr lang="en-US" sz="2000" b="0" i="0" u="none" strike="noStrike" cap="none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Since all searches must terminate either successfully or unsuccessfully, we have</a:t>
            </a:r>
            <a:endParaRPr dirty="0"/>
          </a:p>
          <a:p>
            <a:pPr marL="9144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</a:pPr>
            <a:endParaRPr sz="2000" b="0" i="0" u="none" strike="noStrike" cap="none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7" name="Google Shape;1767;p9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234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95"/>
          <p:cNvSpPr txBox="1">
            <a:spLocks noGrp="1"/>
          </p:cNvSpPr>
          <p:nvPr>
            <p:ph type="title"/>
          </p:nvPr>
        </p:nvSpPr>
        <p:spPr>
          <a:xfrm>
            <a:off x="1146175" y="286975"/>
            <a:ext cx="8458200" cy="669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sz="3600"/>
              <a:t>Optimal binary search trees</a:t>
            </a:r>
            <a:endParaRPr sz="3600"/>
          </a:p>
        </p:txBody>
      </p:sp>
      <p:sp>
        <p:nvSpPr>
          <p:cNvPr id="1773" name="Google Shape;1773;p95"/>
          <p:cNvSpPr txBox="1">
            <a:spLocks noGrp="1"/>
          </p:cNvSpPr>
          <p:nvPr>
            <p:ph type="body" idx="1"/>
          </p:nvPr>
        </p:nvSpPr>
        <p:spPr>
          <a:xfrm>
            <a:off x="654050" y="1090973"/>
            <a:ext cx="8382000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2500" lnSpcReduction="10000"/>
          </a:bodyPr>
          <a:lstStyle/>
          <a:p>
            <a:pPr marL="8280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69498"/>
              <a:buNone/>
            </a:pPr>
            <a:r>
              <a:rPr lang="en-US" sz="2800" dirty="0"/>
              <a:t>The possible binary search trees for the </a:t>
            </a:r>
            <a:br>
              <a:rPr lang="en-US" sz="2800" dirty="0"/>
            </a:br>
            <a:r>
              <a:rPr lang="en-US" sz="2800" dirty="0"/>
              <a:t>identifier set (</a:t>
            </a:r>
            <a:r>
              <a:rPr lang="en-US" sz="2800" i="1" dirty="0"/>
              <a:t>a</a:t>
            </a:r>
            <a:r>
              <a:rPr lang="en-US" sz="2800" baseline="-25000" dirty="0"/>
              <a:t>1</a:t>
            </a:r>
            <a:r>
              <a:rPr lang="en-US" sz="2800" dirty="0"/>
              <a:t>, </a:t>
            </a:r>
            <a:r>
              <a:rPr lang="en-US" sz="2800" i="1" dirty="0"/>
              <a:t>a</a:t>
            </a:r>
            <a:r>
              <a:rPr lang="en-US" sz="2800" baseline="-25000" dirty="0"/>
              <a:t>2</a:t>
            </a:r>
            <a:r>
              <a:rPr lang="en-US" sz="2800" dirty="0"/>
              <a:t>, </a:t>
            </a:r>
            <a:r>
              <a:rPr lang="en-US" sz="2800" i="1" dirty="0"/>
              <a:t>a</a:t>
            </a:r>
            <a:r>
              <a:rPr lang="en-US" sz="2800" baseline="-25000" dirty="0"/>
              <a:t>3</a:t>
            </a:r>
            <a:r>
              <a:rPr lang="en-US" sz="2800" dirty="0"/>
              <a:t>) = (</a:t>
            </a:r>
            <a:r>
              <a:rPr lang="en-US" sz="2800" b="1" dirty="0"/>
              <a:t>do</a:t>
            </a:r>
            <a:r>
              <a:rPr lang="en-US" sz="2800" dirty="0"/>
              <a:t>, </a:t>
            </a:r>
            <a:r>
              <a:rPr lang="en-US" sz="2800" b="1" dirty="0"/>
              <a:t>if</a:t>
            </a:r>
            <a:r>
              <a:rPr lang="en-US" sz="2800" dirty="0"/>
              <a:t>, </a:t>
            </a:r>
            <a:r>
              <a:rPr lang="en-US" sz="2800" b="1" dirty="0"/>
              <a:t>while</a:t>
            </a:r>
            <a:r>
              <a:rPr lang="en-US" sz="2800" dirty="0"/>
              <a:t>)</a:t>
            </a:r>
            <a:endParaRPr dirty="0"/>
          </a:p>
          <a:p>
            <a:pPr marL="540000" lvl="1" indent="-457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ct val="81081"/>
              <a:buFont typeface="Wingdings" panose="05000000000000000000" pitchFamily="2" charset="2"/>
              <a:buChar char="Ø"/>
            </a:pPr>
            <a:r>
              <a:rPr lang="en-US" sz="2400" dirty="0"/>
              <a:t>The identifiers with equal probabilities, </a:t>
            </a:r>
            <a:br>
              <a:rPr lang="en-US" sz="2400" dirty="0"/>
            </a:br>
            <a:r>
              <a:rPr lang="en-US" sz="2400" i="1" dirty="0"/>
              <a:t>p</a:t>
            </a:r>
            <a:r>
              <a:rPr lang="en-US" sz="2400" i="1" baseline="-25000" dirty="0"/>
              <a:t>i</a:t>
            </a:r>
            <a:r>
              <a:rPr lang="en-US" sz="2400" dirty="0"/>
              <a:t>=</a:t>
            </a:r>
            <a:r>
              <a:rPr lang="en-US" sz="2400" i="1" dirty="0" err="1"/>
              <a:t>q</a:t>
            </a:r>
            <a:r>
              <a:rPr lang="en-US" sz="2400" i="1" baseline="-25000" dirty="0" err="1"/>
              <a:t>j</a:t>
            </a:r>
            <a:r>
              <a:rPr lang="en-US" sz="2400" dirty="0"/>
              <a:t>=1/7 for all </a:t>
            </a:r>
            <a:r>
              <a:rPr lang="en-US" sz="2400" i="1" dirty="0" err="1"/>
              <a:t>i</a:t>
            </a:r>
            <a:r>
              <a:rPr lang="en-US" sz="2400" dirty="0"/>
              <a:t>, </a:t>
            </a:r>
            <a:r>
              <a:rPr lang="en-US" sz="2400" i="1" dirty="0"/>
              <a:t>j</a:t>
            </a:r>
            <a:r>
              <a:rPr lang="en-US" sz="2400" dirty="0"/>
              <a:t>,</a:t>
            </a:r>
            <a:endParaRPr dirty="0"/>
          </a:p>
          <a:p>
            <a:pPr marL="997200" lvl="3" indent="-457200">
              <a:buSzPct val="97297"/>
              <a:buFont typeface="Wingdings" panose="05000000000000000000" pitchFamily="2" charset="2"/>
              <a:buChar char="Ø"/>
            </a:pPr>
            <a:r>
              <a:rPr lang="en-US" sz="2000" dirty="0"/>
              <a:t>cost(tree </a:t>
            </a:r>
            <a:r>
              <a:rPr lang="en-US" sz="2000" i="1" dirty="0"/>
              <a:t>a</a:t>
            </a:r>
            <a:r>
              <a:rPr lang="en-US" sz="2000" dirty="0"/>
              <a:t>) = 15/7; </a:t>
            </a:r>
            <a:endParaRPr dirty="0"/>
          </a:p>
          <a:p>
            <a:pPr marL="997200" lvl="3" indent="-457200">
              <a:buSzPct val="97297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hlink"/>
                </a:solidFill>
              </a:rPr>
              <a:t>cost(tree </a:t>
            </a:r>
            <a:r>
              <a:rPr lang="en-US" sz="2000" i="1" dirty="0">
                <a:solidFill>
                  <a:schemeClr val="hlink"/>
                </a:solidFill>
              </a:rPr>
              <a:t>b</a:t>
            </a:r>
            <a:r>
              <a:rPr lang="en-US" sz="2000" dirty="0">
                <a:solidFill>
                  <a:schemeClr val="hlink"/>
                </a:solidFill>
              </a:rPr>
              <a:t>) = 13/7; (optimal) </a:t>
            </a:r>
          </a:p>
          <a:p>
            <a:pPr marL="997200" lvl="3" indent="-457200">
              <a:buSzPct val="97297"/>
              <a:buFont typeface="Wingdings" panose="05000000000000000000" pitchFamily="2" charset="2"/>
              <a:buChar char="Ø"/>
            </a:pPr>
            <a:r>
              <a:rPr lang="en-US" sz="2000" dirty="0"/>
              <a:t>cost(tree </a:t>
            </a:r>
            <a:r>
              <a:rPr lang="en-US" sz="2000" i="1" dirty="0"/>
              <a:t>c</a:t>
            </a:r>
            <a:r>
              <a:rPr lang="en-US" sz="2000" dirty="0"/>
              <a:t>) = 15/7; </a:t>
            </a:r>
            <a:endParaRPr sz="2000" dirty="0"/>
          </a:p>
          <a:p>
            <a:pPr marL="997200" lvl="3" indent="-457200">
              <a:buSzPct val="97297"/>
              <a:buFont typeface="Wingdings" panose="05000000000000000000" pitchFamily="2" charset="2"/>
              <a:buChar char="Ø"/>
            </a:pPr>
            <a:r>
              <a:rPr lang="en-US" sz="2000" dirty="0"/>
              <a:t>cost(tree </a:t>
            </a:r>
            <a:r>
              <a:rPr lang="en-US" sz="2000" i="1" dirty="0"/>
              <a:t>d</a:t>
            </a:r>
            <a:r>
              <a:rPr lang="en-US" sz="2000" dirty="0"/>
              <a:t>) = 15/7; </a:t>
            </a:r>
          </a:p>
          <a:p>
            <a:pPr marL="997200" lvl="3" indent="-457200">
              <a:buSzPct val="97297"/>
              <a:buFont typeface="Wingdings" panose="05000000000000000000" pitchFamily="2" charset="2"/>
              <a:buChar char="Ø"/>
            </a:pPr>
            <a:r>
              <a:rPr lang="en-US" sz="2000" dirty="0"/>
              <a:t>cost(tree </a:t>
            </a:r>
            <a:r>
              <a:rPr lang="en-US" sz="2000" i="1" dirty="0"/>
              <a:t>e</a:t>
            </a:r>
            <a:r>
              <a:rPr lang="en-US" sz="2000" dirty="0"/>
              <a:t>) = 15/7;</a:t>
            </a:r>
            <a:endParaRPr dirty="0"/>
          </a:p>
          <a:p>
            <a:pPr marL="540000" lvl="2" indent="-457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97297"/>
              <a:buFont typeface="Wingdings" panose="05000000000000000000" pitchFamily="2" charset="2"/>
              <a:buChar char="Ø"/>
            </a:pPr>
            <a:endParaRPr sz="2000" dirty="0"/>
          </a:p>
          <a:p>
            <a:pPr marL="540000" lvl="1" indent="-457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ct val="81081"/>
              <a:buFont typeface="Wingdings" panose="05000000000000000000" pitchFamily="2" charset="2"/>
              <a:buChar char="Ø"/>
            </a:pPr>
            <a:r>
              <a:rPr lang="en-US" sz="2400" i="1" dirty="0"/>
              <a:t>p</a:t>
            </a:r>
            <a:r>
              <a:rPr lang="en-US" sz="2400" baseline="-25000" dirty="0"/>
              <a:t>1</a:t>
            </a:r>
            <a:r>
              <a:rPr lang="en-US" sz="2400" dirty="0"/>
              <a:t> = 0.5, </a:t>
            </a:r>
            <a:r>
              <a:rPr lang="en-US" sz="2400" i="1" dirty="0"/>
              <a:t>p</a:t>
            </a:r>
            <a:r>
              <a:rPr lang="en-US" sz="2400" baseline="-25000" dirty="0"/>
              <a:t>2</a:t>
            </a:r>
            <a:r>
              <a:rPr lang="en-US" sz="2400" dirty="0"/>
              <a:t> = 0.1, </a:t>
            </a:r>
            <a:r>
              <a:rPr lang="en-US" sz="2400" i="1" dirty="0"/>
              <a:t>p</a:t>
            </a:r>
            <a:r>
              <a:rPr lang="en-US" sz="2400" baseline="-25000" dirty="0"/>
              <a:t>3</a:t>
            </a:r>
            <a:r>
              <a:rPr lang="en-US" sz="2400" dirty="0"/>
              <a:t> = 0.05, </a:t>
            </a:r>
            <a:br>
              <a:rPr lang="en-US" sz="2400" dirty="0"/>
            </a:br>
            <a:r>
              <a:rPr lang="en-US" sz="2400" i="1" dirty="0"/>
              <a:t>q</a:t>
            </a:r>
            <a:r>
              <a:rPr lang="en-US" sz="2400" baseline="-25000" dirty="0"/>
              <a:t>0</a:t>
            </a:r>
            <a:r>
              <a:rPr lang="en-US" sz="2400" dirty="0"/>
              <a:t> = 0.15, </a:t>
            </a:r>
            <a:r>
              <a:rPr lang="en-US" sz="2400" i="1" dirty="0"/>
              <a:t>q</a:t>
            </a:r>
            <a:r>
              <a:rPr lang="en-US" sz="2400" baseline="-25000" dirty="0"/>
              <a:t>1</a:t>
            </a:r>
            <a:r>
              <a:rPr lang="en-US" sz="2400" dirty="0"/>
              <a:t>= 0.1, </a:t>
            </a:r>
            <a:r>
              <a:rPr lang="en-US" sz="2400" i="1" dirty="0"/>
              <a:t>q</a:t>
            </a:r>
            <a:r>
              <a:rPr lang="en-US" sz="2400" baseline="-25000" dirty="0"/>
              <a:t>2</a:t>
            </a:r>
            <a:r>
              <a:rPr lang="en-US" sz="2400" dirty="0"/>
              <a:t> = 0.05, </a:t>
            </a:r>
            <a:r>
              <a:rPr lang="en-US" sz="2400" i="1" dirty="0"/>
              <a:t>q</a:t>
            </a:r>
            <a:r>
              <a:rPr lang="en-US" sz="2400" baseline="-25000" dirty="0"/>
              <a:t>3</a:t>
            </a:r>
            <a:r>
              <a:rPr lang="en-US" sz="2400" dirty="0"/>
              <a:t> = 0.05</a:t>
            </a:r>
            <a:endParaRPr dirty="0"/>
          </a:p>
          <a:p>
            <a:pPr marL="997200" lvl="3" indent="-457200">
              <a:buSzPct val="97297"/>
              <a:buFont typeface="Wingdings" panose="05000000000000000000" pitchFamily="2" charset="2"/>
              <a:buChar char="Ø"/>
            </a:pPr>
            <a:r>
              <a:rPr lang="en-US" sz="2000" dirty="0"/>
              <a:t>cost(tree </a:t>
            </a:r>
            <a:r>
              <a:rPr lang="en-US" sz="2000" i="1" dirty="0"/>
              <a:t>a</a:t>
            </a:r>
            <a:r>
              <a:rPr lang="en-US" sz="2000" dirty="0"/>
              <a:t>) = 2.65; </a:t>
            </a:r>
          </a:p>
          <a:p>
            <a:pPr marL="997200" lvl="3" indent="-457200">
              <a:buSzPct val="97297"/>
              <a:buFont typeface="Wingdings" panose="05000000000000000000" pitchFamily="2" charset="2"/>
              <a:buChar char="Ø"/>
            </a:pPr>
            <a:r>
              <a:rPr lang="en-US" sz="2000" dirty="0"/>
              <a:t>cost(tree </a:t>
            </a:r>
            <a:r>
              <a:rPr lang="en-US" sz="2000" i="1" dirty="0"/>
              <a:t>b</a:t>
            </a:r>
            <a:r>
              <a:rPr lang="en-US" sz="2000" dirty="0"/>
              <a:t>) = 1.9; </a:t>
            </a:r>
          </a:p>
          <a:p>
            <a:pPr marL="997200" lvl="3" indent="-457200">
              <a:buSzPct val="97297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hlink"/>
                </a:solidFill>
              </a:rPr>
              <a:t>cost(tree </a:t>
            </a:r>
            <a:r>
              <a:rPr lang="en-US" sz="2000" i="1" dirty="0">
                <a:solidFill>
                  <a:schemeClr val="hlink"/>
                </a:solidFill>
              </a:rPr>
              <a:t>c</a:t>
            </a:r>
            <a:r>
              <a:rPr lang="en-US" sz="2000" dirty="0">
                <a:solidFill>
                  <a:schemeClr val="hlink"/>
                </a:solidFill>
              </a:rPr>
              <a:t>) = 1.5; (optimal) </a:t>
            </a:r>
          </a:p>
          <a:p>
            <a:pPr marL="997200" lvl="3" indent="-457200">
              <a:buSzPct val="97297"/>
              <a:buFont typeface="Wingdings" panose="05000000000000000000" pitchFamily="2" charset="2"/>
              <a:buChar char="Ø"/>
            </a:pPr>
            <a:r>
              <a:rPr lang="en-US" sz="2000" dirty="0"/>
              <a:t>cost(tree </a:t>
            </a:r>
            <a:r>
              <a:rPr lang="en-US" sz="2000" i="1" dirty="0"/>
              <a:t>d</a:t>
            </a:r>
            <a:r>
              <a:rPr lang="en-US" sz="2000" dirty="0"/>
              <a:t>) = 2.05; </a:t>
            </a:r>
          </a:p>
          <a:p>
            <a:pPr marL="997200" lvl="3" indent="-457200">
              <a:buSzPct val="97297"/>
              <a:buFont typeface="Wingdings" panose="05000000000000000000" pitchFamily="2" charset="2"/>
              <a:buChar char="Ø"/>
            </a:pPr>
            <a:r>
              <a:rPr lang="en-US" sz="2000" dirty="0"/>
              <a:t>cost(tree </a:t>
            </a:r>
            <a:r>
              <a:rPr lang="en-US" sz="2000" i="1" dirty="0"/>
              <a:t>e</a:t>
            </a:r>
            <a:r>
              <a:rPr lang="en-US" sz="2000" dirty="0"/>
              <a:t>) = 1.6;</a:t>
            </a:r>
            <a:endParaRPr dirty="0"/>
          </a:p>
        </p:txBody>
      </p:sp>
      <p:pic>
        <p:nvPicPr>
          <p:cNvPr id="1774" name="Google Shape;1774;p95" descr="-Fig 10"/>
          <p:cNvPicPr preferRelativeResize="0"/>
          <p:nvPr/>
        </p:nvPicPr>
        <p:blipFill rotWithShape="1">
          <a:blip r:embed="rId3">
            <a:alphaModFix/>
          </a:blip>
          <a:srcRect l="2693" r="61043" b="54668"/>
          <a:stretch/>
        </p:blipFill>
        <p:spPr>
          <a:xfrm>
            <a:off x="6582064" y="1090973"/>
            <a:ext cx="1944688" cy="230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5" name="Google Shape;1775;p95" descr="-Fig 10"/>
          <p:cNvPicPr preferRelativeResize="0"/>
          <p:nvPr/>
        </p:nvPicPr>
        <p:blipFill rotWithShape="1">
          <a:blip r:embed="rId3">
            <a:alphaModFix/>
          </a:blip>
          <a:srcRect l="53728" r="10036" b="66000"/>
          <a:stretch/>
        </p:blipFill>
        <p:spPr>
          <a:xfrm>
            <a:off x="9036050" y="1667235"/>
            <a:ext cx="1943100" cy="1728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6" name="Google Shape;1776;p95" descr="-Fig 10"/>
          <p:cNvPicPr preferRelativeResize="0"/>
          <p:nvPr/>
        </p:nvPicPr>
        <p:blipFill rotWithShape="1">
          <a:blip r:embed="rId3">
            <a:alphaModFix/>
          </a:blip>
          <a:srcRect l="2693" t="46737" r="1953" b="7930"/>
          <a:stretch/>
        </p:blipFill>
        <p:spPr>
          <a:xfrm>
            <a:off x="6479381" y="3681773"/>
            <a:ext cx="5113338" cy="2305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320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p96"/>
          <p:cNvSpPr txBox="1">
            <a:spLocks noGrp="1"/>
          </p:cNvSpPr>
          <p:nvPr>
            <p:ph type="title"/>
          </p:nvPr>
        </p:nvSpPr>
        <p:spPr>
          <a:xfrm>
            <a:off x="1873134" y="761999"/>
            <a:ext cx="10058400" cy="628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sz="3600" b="1" dirty="0"/>
              <a:t>OPTIMAL BINARY SEARCH TREES (Continued)</a:t>
            </a:r>
            <a:endParaRPr dirty="0"/>
          </a:p>
        </p:txBody>
      </p:sp>
      <p:sp>
        <p:nvSpPr>
          <p:cNvPr id="1782" name="Google Shape;1782;p96"/>
          <p:cNvSpPr txBox="1">
            <a:spLocks noGrp="1"/>
          </p:cNvSpPr>
          <p:nvPr>
            <p:ph type="body" idx="1"/>
          </p:nvPr>
        </p:nvSpPr>
        <p:spPr>
          <a:xfrm>
            <a:off x="1198417" y="1821872"/>
            <a:ext cx="9497291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2400" dirty="0"/>
              <a:t>With equal probability P(</a:t>
            </a:r>
            <a:r>
              <a:rPr lang="en-US" sz="2400" dirty="0" err="1"/>
              <a:t>i</a:t>
            </a:r>
            <a:r>
              <a:rPr lang="en-US" sz="2400" dirty="0"/>
              <a:t>)=Q(</a:t>
            </a:r>
            <a:r>
              <a:rPr lang="en-US" sz="2400" dirty="0" err="1"/>
              <a:t>i</a:t>
            </a:r>
            <a:r>
              <a:rPr lang="en-US" sz="2400" dirty="0"/>
              <a:t>)=1/7.</a:t>
            </a:r>
            <a:endParaRPr dirty="0"/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2400" dirty="0"/>
              <a:t>Let us find an OBST out of these.</a:t>
            </a:r>
            <a:endParaRPr dirty="0"/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2400" dirty="0"/>
              <a:t>Cost(tree a)=∑P(</a:t>
            </a:r>
            <a:r>
              <a:rPr lang="en-US" sz="2400" dirty="0" err="1"/>
              <a:t>i</a:t>
            </a:r>
            <a:r>
              <a:rPr lang="en-US" sz="2400" dirty="0"/>
              <a:t>)*level a(</a:t>
            </a:r>
            <a:r>
              <a:rPr lang="en-US" sz="2400" dirty="0" err="1"/>
              <a:t>i</a:t>
            </a:r>
            <a:r>
              <a:rPr lang="en-US" sz="2400" dirty="0"/>
              <a:t>) +∑Q(</a:t>
            </a:r>
            <a:r>
              <a:rPr lang="en-US" sz="2400" dirty="0" err="1"/>
              <a:t>i</a:t>
            </a:r>
            <a:r>
              <a:rPr lang="en-US" sz="2400" dirty="0"/>
              <a:t>)*level (</a:t>
            </a:r>
            <a:r>
              <a:rPr lang="en-US" sz="2400" dirty="0" err="1"/>
              <a:t>Ei</a:t>
            </a:r>
            <a:r>
              <a:rPr lang="en-US" sz="2400" dirty="0"/>
              <a:t>) -1</a:t>
            </a:r>
            <a:endParaRPr dirty="0"/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rPr lang="en-US" sz="2400" dirty="0"/>
              <a:t>                       1≤i≤n                  0≤i≤n</a:t>
            </a:r>
            <a:endParaRPr dirty="0"/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rPr lang="en-US" sz="2400" dirty="0"/>
              <a:t>                                                    (2-1)      (3-1)          (4-1)         (4-1)</a:t>
            </a:r>
            <a:endParaRPr dirty="0"/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rPr lang="en-US" sz="2400" dirty="0"/>
              <a:t>         =1/7[1+2+3  + 1    + 2  +  3   + 3 ]     = 15/7</a:t>
            </a:r>
            <a:endParaRPr dirty="0"/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2400" dirty="0"/>
              <a:t>Cost (tree b) =17[1+2+2+2+2+2+2] =13/7</a:t>
            </a:r>
            <a:endParaRPr dirty="0"/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2400" dirty="0"/>
              <a:t>Cost (tree c) =cost (tree d) =cost (tree e) =15/7</a:t>
            </a:r>
            <a:endParaRPr dirty="0"/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Calibri"/>
              <a:buNone/>
            </a:pPr>
            <a:r>
              <a:rPr lang="en-US" sz="2800" dirty="0"/>
              <a:t>∴</a:t>
            </a:r>
            <a:r>
              <a:rPr lang="en-US" sz="2400" dirty="0"/>
              <a:t> tree b is optimal.</a:t>
            </a:r>
            <a:endParaRPr dirty="0"/>
          </a:p>
        </p:txBody>
      </p:sp>
      <p:pic>
        <p:nvPicPr>
          <p:cNvPr id="1783" name="Google Shape;1783;p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039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p97"/>
          <p:cNvSpPr txBox="1">
            <a:spLocks noGrp="1"/>
          </p:cNvSpPr>
          <p:nvPr>
            <p:ph type="title"/>
          </p:nvPr>
        </p:nvSpPr>
        <p:spPr>
          <a:xfrm>
            <a:off x="2313708" y="286603"/>
            <a:ext cx="8841971" cy="1195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sz="3600" b="1" dirty="0"/>
              <a:t>OPTIMAL BINARY SEARCH </a:t>
            </a:r>
            <a:r>
              <a:rPr lang="en-US" sz="3600" b="1"/>
              <a:t>TREES (Continued)</a:t>
            </a:r>
            <a:endParaRPr dirty="0"/>
          </a:p>
        </p:txBody>
      </p:sp>
      <p:sp>
        <p:nvSpPr>
          <p:cNvPr id="1789" name="Google Shape;1789;p97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2400" dirty="0">
                <a:latin typeface="Times New Roman"/>
                <a:ea typeface="Times New Roman"/>
                <a:cs typeface="Times New Roman"/>
                <a:sym typeface="Times New Roman"/>
              </a:rPr>
              <a:t>If P(1) =0.5 ,P(2) =0.1, P(3) =0.005 , Q(0) =.15 , Q(1) =.1, Q(2) =.05 and Q(3) =.05 find the OBST.</a:t>
            </a:r>
            <a:endParaRPr dirty="0"/>
          </a:p>
          <a:p>
            <a:pPr marL="457200" lvl="0" indent="-2286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just"/>
            <a:r>
              <a:rPr lang="en-US" sz="2400" dirty="0">
                <a:latin typeface="Times New Roman"/>
                <a:ea typeface="Times New Roman"/>
                <a:cs typeface="Times New Roman"/>
                <a:sym typeface="Times New Roman"/>
              </a:rPr>
              <a:t>Cost (tree a) = .5 </a:t>
            </a:r>
            <a:r>
              <a:rPr lang="en-US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× </a:t>
            </a:r>
            <a:r>
              <a:rPr lang="en-US" sz="2400" dirty="0">
                <a:latin typeface="Times New Roman"/>
                <a:ea typeface="Times New Roman"/>
                <a:cs typeface="Times New Roman"/>
                <a:sym typeface="Times New Roman"/>
              </a:rPr>
              <a:t>3 +.1 × 2 </a:t>
            </a:r>
            <a:r>
              <a:rPr lang="en-US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+ .</a:t>
            </a:r>
            <a:r>
              <a:rPr lang="en-US" sz="2400" dirty="0">
                <a:latin typeface="Times New Roman"/>
                <a:ea typeface="Times New Roman"/>
                <a:cs typeface="Times New Roman"/>
                <a:sym typeface="Times New Roman"/>
              </a:rPr>
              <a:t>05 × 3 +.15 × </a:t>
            </a:r>
            <a:r>
              <a:rPr lang="en-US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3 + .</a:t>
            </a:r>
            <a:r>
              <a:rPr lang="en-US" sz="2400" dirty="0">
                <a:latin typeface="Times New Roman"/>
                <a:ea typeface="Times New Roman"/>
                <a:cs typeface="Times New Roman"/>
                <a:sym typeface="Times New Roman"/>
              </a:rPr>
              <a:t>1 × </a:t>
            </a:r>
            <a:r>
              <a:rPr lang="en-US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3 + .</a:t>
            </a:r>
            <a:r>
              <a:rPr lang="en-US" sz="2400" dirty="0">
                <a:latin typeface="Times New Roman"/>
                <a:ea typeface="Times New Roman"/>
                <a:cs typeface="Times New Roman"/>
                <a:sym typeface="Times New Roman"/>
              </a:rPr>
              <a:t>05 × </a:t>
            </a:r>
            <a:r>
              <a:rPr lang="en-US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2 + .</a:t>
            </a:r>
            <a:r>
              <a:rPr lang="en-US" sz="2400" dirty="0">
                <a:latin typeface="Times New Roman"/>
                <a:ea typeface="Times New Roman"/>
                <a:cs typeface="Times New Roman"/>
                <a:sym typeface="Times New Roman"/>
              </a:rPr>
              <a:t>05 × </a:t>
            </a:r>
            <a:r>
              <a:rPr lang="en-US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1 </a:t>
            </a:r>
            <a:r>
              <a:rPr lang="en-US" sz="2400" dirty="0">
                <a:latin typeface="Times New Roman"/>
                <a:ea typeface="Times New Roman"/>
                <a:cs typeface="Times New Roman"/>
                <a:sym typeface="Times New Roman"/>
              </a:rPr>
              <a:t>= 2.65</a:t>
            </a:r>
            <a:endParaRPr dirty="0"/>
          </a:p>
          <a:p>
            <a:pPr marL="457200" lvl="0" indent="-2286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2400" dirty="0">
                <a:latin typeface="Times New Roman"/>
                <a:ea typeface="Times New Roman"/>
                <a:cs typeface="Times New Roman"/>
                <a:sym typeface="Times New Roman"/>
              </a:rPr>
              <a:t>Cost (tree b) =1.9 , Cost (tree c) =1.5 ,Cost (tree d) =2.05 ,</a:t>
            </a:r>
            <a:endParaRPr dirty="0"/>
          </a:p>
          <a:p>
            <a:pPr marL="457200" lvl="0" indent="-2286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2400" dirty="0">
                <a:latin typeface="Times New Roman"/>
                <a:ea typeface="Times New Roman"/>
                <a:cs typeface="Times New Roman"/>
                <a:sym typeface="Times New Roman"/>
              </a:rPr>
              <a:t>Cost (tree e) =1.6  Hence tree C is optimal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1790" name="Google Shape;1790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014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Google Shape;1795;p98"/>
          <p:cNvSpPr txBox="1">
            <a:spLocks noGrp="1"/>
          </p:cNvSpPr>
          <p:nvPr>
            <p:ph type="title"/>
          </p:nvPr>
        </p:nvSpPr>
        <p:spPr>
          <a:xfrm>
            <a:off x="2424544" y="286604"/>
            <a:ext cx="8731135" cy="111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>
                <a:solidFill>
                  <a:schemeClr val="dk1"/>
                </a:solidFill>
              </a:rPr>
              <a:t>Binary Search Tree - Worst Time</a:t>
            </a:r>
            <a:endParaRPr/>
          </a:p>
        </p:txBody>
      </p:sp>
      <p:sp>
        <p:nvSpPr>
          <p:cNvPr id="1796" name="Google Shape;1796;p98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3600"/>
              <a:t>Worst case running time is O(N) 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</a:pPr>
            <a:r>
              <a:rPr lang="en-US" sz="3600"/>
              <a:t>What happens when you Insert elements in ascending order?</a:t>
            </a:r>
            <a:endParaRPr/>
          </a:p>
          <a:p>
            <a: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</a:pPr>
            <a:r>
              <a:rPr lang="en-US" sz="3600">
                <a:solidFill>
                  <a:srgbClr val="FF0000"/>
                </a:solidFill>
              </a:rPr>
              <a:t>Insert: 2, 4, 6, 8, 10, 12 into an empty BST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</a:pPr>
            <a:r>
              <a:rPr lang="en-US" sz="3600"/>
              <a:t>Problem: Lack of</a:t>
            </a:r>
            <a:r>
              <a:rPr lang="en-US" sz="3600">
                <a:solidFill>
                  <a:srgbClr val="0000FF"/>
                </a:solidFill>
              </a:rPr>
              <a:t> “balance”: </a:t>
            </a:r>
            <a:endParaRPr/>
          </a:p>
          <a:p>
            <a: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</a:pPr>
            <a:r>
              <a:rPr lang="en-US" sz="3600"/>
              <a:t>compare depths of left and right subtree</a:t>
            </a:r>
            <a:endParaRPr sz="3600">
              <a:solidFill>
                <a:srgbClr val="0000FF"/>
              </a:solidFill>
            </a:endParaRPr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</a:pPr>
            <a:r>
              <a:rPr lang="en-US" sz="3600"/>
              <a:t>Unbalanced degenerate tree</a:t>
            </a:r>
            <a:endParaRPr sz="3600"/>
          </a:p>
        </p:txBody>
      </p:sp>
      <p:pic>
        <p:nvPicPr>
          <p:cNvPr id="1797" name="Google Shape;1797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040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99"/>
          <p:cNvSpPr txBox="1">
            <a:spLocks noGrp="1"/>
          </p:cNvSpPr>
          <p:nvPr>
            <p:ph type="title"/>
          </p:nvPr>
        </p:nvSpPr>
        <p:spPr>
          <a:xfrm>
            <a:off x="2057400" y="609600"/>
            <a:ext cx="8077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b="1">
                <a:solidFill>
                  <a:schemeClr val="dk1"/>
                </a:solidFill>
              </a:rPr>
              <a:t>Balanced and unbalanced BST</a:t>
            </a:r>
            <a:endParaRPr/>
          </a:p>
        </p:txBody>
      </p:sp>
      <p:sp>
        <p:nvSpPr>
          <p:cNvPr id="1803" name="Google Shape;1803;p99"/>
          <p:cNvSpPr/>
          <p:nvPr/>
        </p:nvSpPr>
        <p:spPr>
          <a:xfrm>
            <a:off x="8382000" y="20574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/>
          </a:p>
        </p:txBody>
      </p:sp>
      <p:sp>
        <p:nvSpPr>
          <p:cNvPr id="1804" name="Google Shape;1804;p99"/>
          <p:cNvSpPr/>
          <p:nvPr/>
        </p:nvSpPr>
        <p:spPr>
          <a:xfrm>
            <a:off x="7315200" y="27432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1805" name="Google Shape;1805;p99"/>
          <p:cNvSpPr/>
          <p:nvPr/>
        </p:nvSpPr>
        <p:spPr>
          <a:xfrm>
            <a:off x="9296400" y="27432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</p:txBody>
      </p:sp>
      <p:sp>
        <p:nvSpPr>
          <p:cNvPr id="1806" name="Google Shape;1806;p99"/>
          <p:cNvSpPr/>
          <p:nvPr/>
        </p:nvSpPr>
        <p:spPr>
          <a:xfrm>
            <a:off x="6629400" y="35052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1807" name="Google Shape;1807;p99"/>
          <p:cNvSpPr/>
          <p:nvPr/>
        </p:nvSpPr>
        <p:spPr>
          <a:xfrm>
            <a:off x="7924800" y="35052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cxnSp>
        <p:nvCxnSpPr>
          <p:cNvPr id="1808" name="Google Shape;1808;p99"/>
          <p:cNvCxnSpPr>
            <a:stCxn id="1803" idx="3"/>
            <a:endCxn id="1804" idx="7"/>
          </p:cNvCxnSpPr>
          <p:nvPr/>
        </p:nvCxnSpPr>
        <p:spPr>
          <a:xfrm flipH="1">
            <a:off x="7705555" y="2447645"/>
            <a:ext cx="743400" cy="362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09" name="Google Shape;1809;p99"/>
          <p:cNvCxnSpPr>
            <a:stCxn id="1803" idx="5"/>
            <a:endCxn id="1805" idx="1"/>
          </p:cNvCxnSpPr>
          <p:nvPr/>
        </p:nvCxnSpPr>
        <p:spPr>
          <a:xfrm>
            <a:off x="8772245" y="2447645"/>
            <a:ext cx="591000" cy="362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10" name="Google Shape;1810;p99"/>
          <p:cNvCxnSpPr>
            <a:stCxn id="1804" idx="3"/>
            <a:endCxn id="1806" idx="0"/>
          </p:cNvCxnSpPr>
          <p:nvPr/>
        </p:nvCxnSpPr>
        <p:spPr>
          <a:xfrm flipH="1">
            <a:off x="6858055" y="3133445"/>
            <a:ext cx="524100" cy="371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11" name="Google Shape;1811;p99"/>
          <p:cNvCxnSpPr>
            <a:stCxn id="1804" idx="5"/>
            <a:endCxn id="1807" idx="0"/>
          </p:cNvCxnSpPr>
          <p:nvPr/>
        </p:nvCxnSpPr>
        <p:spPr>
          <a:xfrm>
            <a:off x="7705445" y="3133445"/>
            <a:ext cx="447900" cy="371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12" name="Google Shape;1812;p99"/>
          <p:cNvSpPr/>
          <p:nvPr/>
        </p:nvSpPr>
        <p:spPr>
          <a:xfrm>
            <a:off x="4114800" y="20574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1813" name="Google Shape;1813;p99"/>
          <p:cNvSpPr/>
          <p:nvPr/>
        </p:nvSpPr>
        <p:spPr>
          <a:xfrm>
            <a:off x="6096000" y="43434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</p:txBody>
      </p:sp>
      <p:sp>
        <p:nvSpPr>
          <p:cNvPr id="1814" name="Google Shape;1814;p99"/>
          <p:cNvSpPr/>
          <p:nvPr/>
        </p:nvSpPr>
        <p:spPr>
          <a:xfrm>
            <a:off x="4572000" y="25908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1815" name="Google Shape;1815;p99"/>
          <p:cNvSpPr/>
          <p:nvPr/>
        </p:nvSpPr>
        <p:spPr>
          <a:xfrm>
            <a:off x="5562600" y="37338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/>
          </a:p>
        </p:txBody>
      </p:sp>
      <p:sp>
        <p:nvSpPr>
          <p:cNvPr id="1816" name="Google Shape;1816;p99"/>
          <p:cNvSpPr/>
          <p:nvPr/>
        </p:nvSpPr>
        <p:spPr>
          <a:xfrm>
            <a:off x="5029200" y="31242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sp>
        <p:nvSpPr>
          <p:cNvPr id="1817" name="Google Shape;1817;p99"/>
          <p:cNvSpPr/>
          <p:nvPr/>
        </p:nvSpPr>
        <p:spPr>
          <a:xfrm>
            <a:off x="7162800" y="55626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/>
          </a:p>
        </p:txBody>
      </p:sp>
      <p:sp>
        <p:nvSpPr>
          <p:cNvPr id="1818" name="Google Shape;1818;p99"/>
          <p:cNvSpPr/>
          <p:nvPr/>
        </p:nvSpPr>
        <p:spPr>
          <a:xfrm>
            <a:off x="6629400" y="49530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/>
          </a:p>
        </p:txBody>
      </p:sp>
      <p:cxnSp>
        <p:nvCxnSpPr>
          <p:cNvPr id="1819" name="Google Shape;1819;p99"/>
          <p:cNvCxnSpPr>
            <a:stCxn id="1815" idx="5"/>
            <a:endCxn id="1813" idx="7"/>
          </p:cNvCxnSpPr>
          <p:nvPr/>
        </p:nvCxnSpPr>
        <p:spPr>
          <a:xfrm>
            <a:off x="5952845" y="4124045"/>
            <a:ext cx="533400" cy="286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20" name="Google Shape;1820;p99"/>
          <p:cNvCxnSpPr>
            <a:stCxn id="1812" idx="5"/>
            <a:endCxn id="1814" idx="0"/>
          </p:cNvCxnSpPr>
          <p:nvPr/>
        </p:nvCxnSpPr>
        <p:spPr>
          <a:xfrm>
            <a:off x="4505045" y="2447645"/>
            <a:ext cx="295500" cy="143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21" name="Google Shape;1821;p99"/>
          <p:cNvCxnSpPr>
            <a:stCxn id="1818" idx="5"/>
            <a:endCxn id="1817" idx="0"/>
          </p:cNvCxnSpPr>
          <p:nvPr/>
        </p:nvCxnSpPr>
        <p:spPr>
          <a:xfrm>
            <a:off x="7019645" y="5343245"/>
            <a:ext cx="371700" cy="219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22" name="Google Shape;1822;p99"/>
          <p:cNvCxnSpPr>
            <a:stCxn id="1813" idx="5"/>
            <a:endCxn id="1818" idx="0"/>
          </p:cNvCxnSpPr>
          <p:nvPr/>
        </p:nvCxnSpPr>
        <p:spPr>
          <a:xfrm>
            <a:off x="6486245" y="4733645"/>
            <a:ext cx="371700" cy="219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23" name="Google Shape;1823;p99"/>
          <p:cNvCxnSpPr>
            <a:stCxn id="1816" idx="5"/>
            <a:endCxn id="1815" idx="0"/>
          </p:cNvCxnSpPr>
          <p:nvPr/>
        </p:nvCxnSpPr>
        <p:spPr>
          <a:xfrm>
            <a:off x="5419445" y="3514445"/>
            <a:ext cx="371700" cy="219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24" name="Google Shape;1824;p99"/>
          <p:cNvCxnSpPr>
            <a:stCxn id="1814" idx="5"/>
            <a:endCxn id="1816" idx="0"/>
          </p:cNvCxnSpPr>
          <p:nvPr/>
        </p:nvCxnSpPr>
        <p:spPr>
          <a:xfrm>
            <a:off x="4962245" y="2981045"/>
            <a:ext cx="295500" cy="143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25" name="Google Shape;1825;p99"/>
          <p:cNvSpPr/>
          <p:nvPr/>
        </p:nvSpPr>
        <p:spPr>
          <a:xfrm>
            <a:off x="3810000" y="41148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/>
          </a:p>
        </p:txBody>
      </p:sp>
      <p:sp>
        <p:nvSpPr>
          <p:cNvPr id="1826" name="Google Shape;1826;p99"/>
          <p:cNvSpPr/>
          <p:nvPr/>
        </p:nvSpPr>
        <p:spPr>
          <a:xfrm>
            <a:off x="2743200" y="48006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1827" name="Google Shape;1827;p99"/>
          <p:cNvSpPr/>
          <p:nvPr/>
        </p:nvSpPr>
        <p:spPr>
          <a:xfrm>
            <a:off x="4724400" y="48006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/>
          </a:p>
        </p:txBody>
      </p:sp>
      <p:sp>
        <p:nvSpPr>
          <p:cNvPr id="1828" name="Google Shape;1828;p99"/>
          <p:cNvSpPr/>
          <p:nvPr/>
        </p:nvSpPr>
        <p:spPr>
          <a:xfrm>
            <a:off x="4114800" y="55626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</p:txBody>
      </p:sp>
      <p:sp>
        <p:nvSpPr>
          <p:cNvPr id="1829" name="Google Shape;1829;p99"/>
          <p:cNvSpPr/>
          <p:nvPr/>
        </p:nvSpPr>
        <p:spPr>
          <a:xfrm>
            <a:off x="5334000" y="55626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/>
          </a:p>
        </p:txBody>
      </p:sp>
      <p:sp>
        <p:nvSpPr>
          <p:cNvPr id="1830" name="Google Shape;1830;p99"/>
          <p:cNvSpPr/>
          <p:nvPr/>
        </p:nvSpPr>
        <p:spPr>
          <a:xfrm>
            <a:off x="2057400" y="55626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1831" name="Google Shape;1831;p99"/>
          <p:cNvSpPr/>
          <p:nvPr/>
        </p:nvSpPr>
        <p:spPr>
          <a:xfrm>
            <a:off x="3352800" y="5562600"/>
            <a:ext cx="457200" cy="457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cxnSp>
        <p:nvCxnSpPr>
          <p:cNvPr id="1832" name="Google Shape;1832;p99"/>
          <p:cNvCxnSpPr>
            <a:stCxn id="1825" idx="3"/>
            <a:endCxn id="1826" idx="7"/>
          </p:cNvCxnSpPr>
          <p:nvPr/>
        </p:nvCxnSpPr>
        <p:spPr>
          <a:xfrm flipH="1">
            <a:off x="3133555" y="4505045"/>
            <a:ext cx="743400" cy="362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3" name="Google Shape;1833;p99"/>
          <p:cNvCxnSpPr>
            <a:stCxn id="1825" idx="5"/>
            <a:endCxn id="1827" idx="1"/>
          </p:cNvCxnSpPr>
          <p:nvPr/>
        </p:nvCxnSpPr>
        <p:spPr>
          <a:xfrm>
            <a:off x="4200245" y="4505045"/>
            <a:ext cx="591000" cy="362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4" name="Google Shape;1834;p99"/>
          <p:cNvCxnSpPr>
            <a:stCxn id="1826" idx="3"/>
            <a:endCxn id="1830" idx="0"/>
          </p:cNvCxnSpPr>
          <p:nvPr/>
        </p:nvCxnSpPr>
        <p:spPr>
          <a:xfrm flipH="1">
            <a:off x="2286055" y="5190845"/>
            <a:ext cx="524100" cy="371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5" name="Google Shape;1835;p99"/>
          <p:cNvCxnSpPr>
            <a:stCxn id="1826" idx="5"/>
            <a:endCxn id="1831" idx="0"/>
          </p:cNvCxnSpPr>
          <p:nvPr/>
        </p:nvCxnSpPr>
        <p:spPr>
          <a:xfrm>
            <a:off x="3133445" y="5190845"/>
            <a:ext cx="447900" cy="371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6" name="Google Shape;1836;p99"/>
          <p:cNvCxnSpPr>
            <a:stCxn id="1827" idx="3"/>
            <a:endCxn id="1828" idx="0"/>
          </p:cNvCxnSpPr>
          <p:nvPr/>
        </p:nvCxnSpPr>
        <p:spPr>
          <a:xfrm flipH="1">
            <a:off x="4343455" y="5190845"/>
            <a:ext cx="447900" cy="371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7" name="Google Shape;1837;p99"/>
          <p:cNvCxnSpPr>
            <a:stCxn id="1827" idx="5"/>
            <a:endCxn id="1829" idx="0"/>
          </p:cNvCxnSpPr>
          <p:nvPr/>
        </p:nvCxnSpPr>
        <p:spPr>
          <a:xfrm>
            <a:off x="5114645" y="5190845"/>
            <a:ext cx="447900" cy="371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38" name="Google Shape;1838;p99"/>
          <p:cNvSpPr txBox="1"/>
          <p:nvPr/>
        </p:nvSpPr>
        <p:spPr>
          <a:xfrm>
            <a:off x="7604126" y="4202113"/>
            <a:ext cx="19319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Is this “balanced”?</a:t>
            </a:r>
            <a:endParaRPr/>
          </a:p>
        </p:txBody>
      </p:sp>
      <p:pic>
        <p:nvPicPr>
          <p:cNvPr id="1839" name="Google Shape;1839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219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p100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b="1">
                <a:solidFill>
                  <a:schemeClr val="dk1"/>
                </a:solidFill>
              </a:rPr>
              <a:t>Balancing Binary Search Trees</a:t>
            </a:r>
            <a:endParaRPr/>
          </a:p>
        </p:txBody>
      </p:sp>
      <p:sp>
        <p:nvSpPr>
          <p:cNvPr id="1845" name="Google Shape;1845;p100"/>
          <p:cNvSpPr txBox="1">
            <a:spLocks noGrp="1"/>
          </p:cNvSpPr>
          <p:nvPr>
            <p:ph type="body" idx="1"/>
          </p:nvPr>
        </p:nvSpPr>
        <p:spPr>
          <a:xfrm>
            <a:off x="1097280" y="1870363"/>
            <a:ext cx="9917084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4000" dirty="0"/>
              <a:t>Many algorithms exist for keeping binary search trees balanced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600" dirty="0"/>
              <a:t>Adelson-</a:t>
            </a:r>
            <a:r>
              <a:rPr lang="en-US" sz="3600" dirty="0" err="1"/>
              <a:t>Velskii</a:t>
            </a:r>
            <a:r>
              <a:rPr lang="en-US" sz="3600" dirty="0"/>
              <a:t> and Landis (AVL) trees (height-balanced trees) 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600" dirty="0"/>
              <a:t>Splay trees and other self-adjusting trees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600" dirty="0"/>
              <a:t>B-trees and other Multiway search trees</a:t>
            </a:r>
            <a:endParaRPr dirty="0"/>
          </a:p>
        </p:txBody>
      </p:sp>
      <p:pic>
        <p:nvPicPr>
          <p:cNvPr id="1846" name="Google Shape;1846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33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74"/>
          <p:cNvSpPr txBox="1">
            <a:spLocks noGrp="1"/>
          </p:cNvSpPr>
          <p:nvPr>
            <p:ph type="title"/>
          </p:nvPr>
        </p:nvSpPr>
        <p:spPr>
          <a:xfrm>
            <a:off x="1694180" y="367399"/>
            <a:ext cx="10058400" cy="96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/>
              <a:t>Symbol Table</a:t>
            </a:r>
            <a:endParaRPr/>
          </a:p>
        </p:txBody>
      </p:sp>
      <p:sp>
        <p:nvSpPr>
          <p:cNvPr id="1559" name="Google Shape;1559;p74"/>
          <p:cNvSpPr txBox="1">
            <a:spLocks noGrp="1"/>
          </p:cNvSpPr>
          <p:nvPr>
            <p:ph type="body" idx="1"/>
          </p:nvPr>
        </p:nvSpPr>
        <p:spPr>
          <a:xfrm>
            <a:off x="1068387" y="2023714"/>
            <a:ext cx="10058400" cy="3748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800" dirty="0"/>
              <a:t>Introduction to Symbol Tables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800" dirty="0"/>
              <a:t>Static tree table- Optimal Binary Search Tree (OBST)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800" dirty="0"/>
              <a:t>Dynamic tree table-AVL tree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800" dirty="0"/>
              <a:t>Multiway search tree- B-Tree</a:t>
            </a:r>
            <a:endParaRPr sz="2800" dirty="0"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2800" b="1" dirty="0"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800" dirty="0"/>
          </a:p>
        </p:txBody>
      </p:sp>
      <p:pic>
        <p:nvPicPr>
          <p:cNvPr id="1560" name="Google Shape;1560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5070" y="286604"/>
            <a:ext cx="1269598" cy="1148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592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101"/>
          <p:cNvSpPr txBox="1">
            <a:spLocks noGrp="1"/>
          </p:cNvSpPr>
          <p:nvPr>
            <p:ph type="title"/>
          </p:nvPr>
        </p:nvSpPr>
        <p:spPr>
          <a:xfrm>
            <a:off x="1371600" y="814965"/>
            <a:ext cx="82296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b="1"/>
              <a:t>AVL Trees</a:t>
            </a:r>
            <a:endParaRPr b="1"/>
          </a:p>
        </p:txBody>
      </p:sp>
      <p:sp>
        <p:nvSpPr>
          <p:cNvPr id="1852" name="Google Shape;1852;p101"/>
          <p:cNvSpPr txBox="1">
            <a:spLocks noGrp="1"/>
          </p:cNvSpPr>
          <p:nvPr>
            <p:ph type="body" idx="1"/>
          </p:nvPr>
        </p:nvSpPr>
        <p:spPr>
          <a:xfrm>
            <a:off x="858981" y="1891147"/>
            <a:ext cx="5708074" cy="436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2800"/>
              <a:t>We also may maintain dynamic tables as binary search trees.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</a:pPr>
            <a:r>
              <a:rPr lang="en-US" sz="2400"/>
              <a:t>The binary search tree obtained by entering the months </a:t>
            </a:r>
            <a:r>
              <a:rPr lang="en-US" sz="2400" i="1"/>
              <a:t>January</a:t>
            </a:r>
            <a:r>
              <a:rPr lang="en-US" sz="2400"/>
              <a:t> to </a:t>
            </a:r>
            <a:r>
              <a:rPr lang="en-US" sz="2400" i="1"/>
              <a:t>December</a:t>
            </a:r>
            <a:r>
              <a:rPr lang="en-US" sz="2400"/>
              <a:t>, in that order, into an initially empty binary search tree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</a:pPr>
            <a:r>
              <a:rPr lang="en-US" sz="2400"/>
              <a:t>The maximum number of comparisons needed to search for any identifier in the tree (for </a:t>
            </a:r>
            <a:r>
              <a:rPr lang="en-US" sz="2400" i="1"/>
              <a:t>November</a:t>
            </a:r>
            <a:r>
              <a:rPr lang="en-US" sz="2400"/>
              <a:t>).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</a:pPr>
            <a:r>
              <a:rPr lang="en-US" sz="2400"/>
              <a:t>Average number of comparisons is </a:t>
            </a:r>
            <a:br>
              <a:rPr lang="en-US" sz="2400"/>
            </a:br>
            <a:r>
              <a:rPr lang="en-US" sz="2400"/>
              <a:t>42/12 = 3.5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1853" name="Google Shape;1853;p101" descr="-Figure 10"/>
          <p:cNvPicPr preferRelativeResize="0"/>
          <p:nvPr/>
        </p:nvPicPr>
        <p:blipFill rotWithShape="1">
          <a:blip r:embed="rId3">
            <a:alphaModFix/>
          </a:blip>
          <a:srcRect l="15609" r="15720" b="16183"/>
          <a:stretch/>
        </p:blipFill>
        <p:spPr>
          <a:xfrm>
            <a:off x="6934200" y="1891147"/>
            <a:ext cx="5105400" cy="4190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4" name="Google Shape;1854;p10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69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p102"/>
          <p:cNvSpPr txBox="1">
            <a:spLocks noGrp="1"/>
          </p:cNvSpPr>
          <p:nvPr>
            <p:ph type="title"/>
          </p:nvPr>
        </p:nvSpPr>
        <p:spPr>
          <a:xfrm>
            <a:off x="3269672" y="856529"/>
            <a:ext cx="6373091" cy="563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11111"/>
              <a:buFont typeface="Calibri"/>
              <a:buNone/>
            </a:pPr>
            <a:r>
              <a:rPr lang="en-US"/>
              <a:t>AVL Trees</a:t>
            </a:r>
            <a:endParaRPr/>
          </a:p>
        </p:txBody>
      </p:sp>
      <p:sp>
        <p:nvSpPr>
          <p:cNvPr id="1860" name="Google Shape;1860;p102"/>
          <p:cNvSpPr txBox="1">
            <a:spLocks noGrp="1"/>
          </p:cNvSpPr>
          <p:nvPr>
            <p:ph type="body" idx="1"/>
          </p:nvPr>
        </p:nvSpPr>
        <p:spPr>
          <a:xfrm>
            <a:off x="665018" y="1849583"/>
            <a:ext cx="5835795" cy="4208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2800" dirty="0"/>
              <a:t>Suppose that we now enter the months into an initially empty tree in </a:t>
            </a:r>
            <a:r>
              <a:rPr lang="en-US" sz="2800" dirty="0">
                <a:solidFill>
                  <a:srgbClr val="002060"/>
                </a:solidFill>
              </a:rPr>
              <a:t>alphabetical order</a:t>
            </a:r>
            <a:endParaRPr dirty="0">
              <a:solidFill>
                <a:srgbClr val="002060"/>
              </a:solidFill>
            </a:endParaRPr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400" dirty="0"/>
              <a:t>The tree degenerates into the chain number of comparisons: </a:t>
            </a:r>
            <a:br>
              <a:rPr lang="en-US" sz="2400" dirty="0"/>
            </a:br>
            <a:r>
              <a:rPr lang="en-US" sz="2400" dirty="0"/>
              <a:t>maximum: 12 and average: 6.5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400" dirty="0"/>
              <a:t>In the worst case, binary search trees </a:t>
            </a:r>
            <a:br>
              <a:rPr lang="en-US" sz="2400" dirty="0"/>
            </a:br>
            <a:r>
              <a:rPr lang="en-US" sz="2400" dirty="0"/>
              <a:t>correspond to sequential searching in an ordered list</a:t>
            </a:r>
            <a:endParaRPr dirty="0"/>
          </a:p>
        </p:txBody>
      </p:sp>
      <p:pic>
        <p:nvPicPr>
          <p:cNvPr id="1861" name="Google Shape;1861;p102" descr="-Figure 10"/>
          <p:cNvPicPr preferRelativeResize="0"/>
          <p:nvPr/>
        </p:nvPicPr>
        <p:blipFill rotWithShape="1">
          <a:blip r:embed="rId3">
            <a:alphaModFix/>
          </a:blip>
          <a:srcRect b="7332"/>
          <a:stretch/>
        </p:blipFill>
        <p:spPr>
          <a:xfrm>
            <a:off x="6816436" y="1849583"/>
            <a:ext cx="5375564" cy="4208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2" name="Google Shape;1862;p1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182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p103"/>
          <p:cNvSpPr/>
          <p:nvPr/>
        </p:nvSpPr>
        <p:spPr>
          <a:xfrm>
            <a:off x="131618" y="1094511"/>
            <a:ext cx="6021099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Another insert sequence</a:t>
            </a:r>
            <a:endParaRPr sz="1200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 the order </a:t>
            </a:r>
            <a:r>
              <a:rPr lang="en-US" sz="2400" b="0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Jul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Feb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May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Aug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Jan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Mar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Oct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Apr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Dec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Jun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0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Nov</a:t>
            </a:r>
            <a:r>
              <a:rPr lang="en-US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and </a:t>
            </a:r>
            <a:r>
              <a:rPr lang="en-US" sz="2400" b="0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Sep</a:t>
            </a:r>
            <a:endParaRPr sz="2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Well balanced and does not have any paths to leaf nodes that are much longer than others.</a:t>
            </a:r>
            <a:endParaRPr sz="1200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Number of comparisons: maximum: 4, and average: 37/12 ≈ 3.1.</a:t>
            </a:r>
            <a:endParaRPr sz="1200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 intermediate trees created during the construction of Figure are also well balanced</a:t>
            </a:r>
            <a:endParaRPr sz="1200" dirty="0"/>
          </a:p>
        </p:txBody>
      </p:sp>
      <p:pic>
        <p:nvPicPr>
          <p:cNvPr id="1868" name="Google Shape;1868;p103" descr="-Figure 10"/>
          <p:cNvPicPr preferRelativeResize="0"/>
          <p:nvPr/>
        </p:nvPicPr>
        <p:blipFill rotWithShape="1">
          <a:blip r:embed="rId3">
            <a:alphaModFix/>
          </a:blip>
          <a:srcRect l="9650" r="8034" b="27297"/>
          <a:stretch/>
        </p:blipFill>
        <p:spPr>
          <a:xfrm>
            <a:off x="6443663" y="1094511"/>
            <a:ext cx="5249573" cy="435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9" name="Google Shape;1869;p10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696" y="184223"/>
            <a:ext cx="1044468" cy="9872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659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" name="Google Shape;1874;p104"/>
          <p:cNvSpPr txBox="1">
            <a:spLocks noGrp="1"/>
          </p:cNvSpPr>
          <p:nvPr>
            <p:ph type="title"/>
          </p:nvPr>
        </p:nvSpPr>
        <p:spPr>
          <a:xfrm>
            <a:off x="1397322" y="286603"/>
            <a:ext cx="9518333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 dirty="0"/>
              <a:t>AVL Trees</a:t>
            </a:r>
            <a:endParaRPr b="1" dirty="0"/>
          </a:p>
        </p:txBody>
      </p:sp>
      <p:sp>
        <p:nvSpPr>
          <p:cNvPr id="1875" name="Google Shape;1875;p104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200" dirty="0"/>
              <a:t>Adelson-</a:t>
            </a:r>
            <a:r>
              <a:rPr lang="en-US" sz="3200" dirty="0" err="1"/>
              <a:t>Velskii</a:t>
            </a:r>
            <a:r>
              <a:rPr lang="en-US" sz="3200" dirty="0"/>
              <a:t> and Landis introduced a binary tree structure (</a:t>
            </a:r>
            <a:r>
              <a:rPr lang="en-US" sz="3200" i="1" dirty="0"/>
              <a:t>AVL trees</a:t>
            </a:r>
            <a:r>
              <a:rPr lang="en-US" sz="3200" dirty="0"/>
              <a:t>):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800" dirty="0"/>
              <a:t>Balanced with respect to the heights of the subtrees.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800" dirty="0"/>
              <a:t>We can perform dynamic retrievals in O(</a:t>
            </a:r>
            <a:r>
              <a:rPr lang="en-US" sz="2800" dirty="0" err="1"/>
              <a:t>log</a:t>
            </a:r>
            <a:r>
              <a:rPr lang="en-US" sz="2800" i="1" dirty="0" err="1"/>
              <a:t>n</a:t>
            </a:r>
            <a:r>
              <a:rPr lang="en-US" sz="2800" dirty="0"/>
              <a:t>) time for a tree with n nodes.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800" dirty="0"/>
              <a:t>We can enter an element into the tree, or delete an element from it, in O(</a:t>
            </a:r>
            <a:r>
              <a:rPr lang="en-US" sz="2800" dirty="0" err="1"/>
              <a:t>log</a:t>
            </a:r>
            <a:r>
              <a:rPr lang="en-US" sz="2800" i="1" dirty="0" err="1"/>
              <a:t>n</a:t>
            </a:r>
            <a:r>
              <a:rPr lang="en-US" sz="2800" dirty="0"/>
              <a:t>) time. The resulting tree remain height balanced.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800" dirty="0"/>
              <a:t>As with binary trees, we may define AVL tree recursively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pic>
        <p:nvPicPr>
          <p:cNvPr id="1876" name="Google Shape;1876;p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072177" cy="1013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358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105"/>
          <p:cNvSpPr txBox="1">
            <a:spLocks noGrp="1"/>
          </p:cNvSpPr>
          <p:nvPr>
            <p:ph type="title"/>
          </p:nvPr>
        </p:nvSpPr>
        <p:spPr>
          <a:xfrm>
            <a:off x="1383035" y="286603"/>
            <a:ext cx="9431266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 dirty="0">
                <a:solidFill>
                  <a:schemeClr val="dk1"/>
                </a:solidFill>
              </a:rPr>
              <a:t>Perfect Balance</a:t>
            </a:r>
            <a:endParaRPr dirty="0"/>
          </a:p>
        </p:txBody>
      </p:sp>
      <p:sp>
        <p:nvSpPr>
          <p:cNvPr id="1882" name="Google Shape;1882;p105"/>
          <p:cNvSpPr txBox="1">
            <a:spLocks noGrp="1"/>
          </p:cNvSpPr>
          <p:nvPr>
            <p:ph type="body" idx="1"/>
          </p:nvPr>
        </p:nvSpPr>
        <p:spPr>
          <a:xfrm>
            <a:off x="1097280" y="1871663"/>
            <a:ext cx="100584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dirty="0"/>
              <a:t>Want a </a:t>
            </a:r>
            <a:r>
              <a:rPr lang="en-US" dirty="0">
                <a:solidFill>
                  <a:srgbClr val="0000FF"/>
                </a:solidFill>
              </a:rPr>
              <a:t>complete tree</a:t>
            </a:r>
            <a:r>
              <a:rPr lang="en-US" dirty="0"/>
              <a:t> after every operation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</a:pPr>
            <a:r>
              <a:rPr lang="en-US" dirty="0"/>
              <a:t>tree is full except possibly in the lower right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dirty="0"/>
              <a:t>This is expensive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</a:pPr>
            <a:r>
              <a:rPr lang="en-US" dirty="0"/>
              <a:t>For example, insert 2 in the tree on the left and then rebuild as a complete tree</a:t>
            </a:r>
            <a:endParaRPr dirty="0"/>
          </a:p>
        </p:txBody>
      </p:sp>
      <p:sp>
        <p:nvSpPr>
          <p:cNvPr id="1883" name="Google Shape;1883;p105"/>
          <p:cNvSpPr txBox="1"/>
          <p:nvPr/>
        </p:nvSpPr>
        <p:spPr>
          <a:xfrm>
            <a:off x="4910964" y="4179346"/>
            <a:ext cx="150329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Insert 2 &amp;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complete tree</a:t>
            </a:r>
            <a:endParaRPr/>
          </a:p>
        </p:txBody>
      </p:sp>
      <p:grpSp>
        <p:nvGrpSpPr>
          <p:cNvPr id="1884" name="Google Shape;1884;p105"/>
          <p:cNvGrpSpPr/>
          <p:nvPr/>
        </p:nvGrpSpPr>
        <p:grpSpPr>
          <a:xfrm>
            <a:off x="1097280" y="3981451"/>
            <a:ext cx="3632515" cy="1752600"/>
            <a:chOff x="2133600" y="4419600"/>
            <a:chExt cx="3124200" cy="1752600"/>
          </a:xfrm>
        </p:grpSpPr>
        <p:sp>
          <p:nvSpPr>
            <p:cNvPr id="1885" name="Google Shape;1885;p105"/>
            <p:cNvSpPr/>
            <p:nvPr/>
          </p:nvSpPr>
          <p:spPr>
            <a:xfrm>
              <a:off x="3886200" y="4419600"/>
              <a:ext cx="457200" cy="4572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6</a:t>
              </a:r>
              <a:endParaRPr/>
            </a:p>
          </p:txBody>
        </p:sp>
        <p:sp>
          <p:nvSpPr>
            <p:cNvPr id="1886" name="Google Shape;1886;p105"/>
            <p:cNvSpPr/>
            <p:nvPr/>
          </p:nvSpPr>
          <p:spPr>
            <a:xfrm>
              <a:off x="2819400" y="5013325"/>
              <a:ext cx="457200" cy="4572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</a:t>
              </a:r>
              <a:endParaRPr/>
            </a:p>
          </p:txBody>
        </p:sp>
        <p:sp>
          <p:nvSpPr>
            <p:cNvPr id="1887" name="Google Shape;1887;p105"/>
            <p:cNvSpPr/>
            <p:nvPr/>
          </p:nvSpPr>
          <p:spPr>
            <a:xfrm>
              <a:off x="4800600" y="5013325"/>
              <a:ext cx="457200" cy="4572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9</a:t>
              </a:r>
              <a:endParaRPr/>
            </a:p>
          </p:txBody>
        </p:sp>
        <p:sp>
          <p:nvSpPr>
            <p:cNvPr id="1888" name="Google Shape;1888;p105"/>
            <p:cNvSpPr/>
            <p:nvPr/>
          </p:nvSpPr>
          <p:spPr>
            <a:xfrm>
              <a:off x="4191000" y="5715000"/>
              <a:ext cx="457200" cy="4572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8</a:t>
              </a:r>
              <a:endParaRPr/>
            </a:p>
          </p:txBody>
        </p:sp>
        <p:sp>
          <p:nvSpPr>
            <p:cNvPr id="1889" name="Google Shape;1889;p105"/>
            <p:cNvSpPr/>
            <p:nvPr/>
          </p:nvSpPr>
          <p:spPr>
            <a:xfrm>
              <a:off x="2133600" y="5715000"/>
              <a:ext cx="457200" cy="4572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/>
            </a:p>
          </p:txBody>
        </p:sp>
        <p:sp>
          <p:nvSpPr>
            <p:cNvPr id="1890" name="Google Shape;1890;p105"/>
            <p:cNvSpPr/>
            <p:nvPr/>
          </p:nvSpPr>
          <p:spPr>
            <a:xfrm>
              <a:off x="3429000" y="5715000"/>
              <a:ext cx="457200" cy="4572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5</a:t>
              </a:r>
              <a:endParaRPr/>
            </a:p>
          </p:txBody>
        </p:sp>
        <p:cxnSp>
          <p:nvCxnSpPr>
            <p:cNvPr id="1891" name="Google Shape;1891;p105"/>
            <p:cNvCxnSpPr>
              <a:stCxn id="1885" idx="3"/>
              <a:endCxn id="1886" idx="7"/>
            </p:cNvCxnSpPr>
            <p:nvPr/>
          </p:nvCxnSpPr>
          <p:spPr>
            <a:xfrm flipH="1">
              <a:off x="3209755" y="4809845"/>
              <a:ext cx="743400" cy="270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2" name="Google Shape;1892;p105"/>
            <p:cNvCxnSpPr>
              <a:stCxn id="1885" idx="5"/>
              <a:endCxn id="1887" idx="1"/>
            </p:cNvCxnSpPr>
            <p:nvPr/>
          </p:nvCxnSpPr>
          <p:spPr>
            <a:xfrm>
              <a:off x="4276445" y="4809845"/>
              <a:ext cx="591000" cy="270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3" name="Google Shape;1893;p105"/>
            <p:cNvCxnSpPr>
              <a:stCxn id="1886" idx="3"/>
              <a:endCxn id="1889" idx="0"/>
            </p:cNvCxnSpPr>
            <p:nvPr/>
          </p:nvCxnSpPr>
          <p:spPr>
            <a:xfrm flipH="1">
              <a:off x="2362255" y="5403570"/>
              <a:ext cx="524100" cy="3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4" name="Google Shape;1894;p105"/>
            <p:cNvCxnSpPr>
              <a:stCxn id="1886" idx="5"/>
              <a:endCxn id="1890" idx="0"/>
            </p:cNvCxnSpPr>
            <p:nvPr/>
          </p:nvCxnSpPr>
          <p:spPr>
            <a:xfrm>
              <a:off x="3209645" y="5403570"/>
              <a:ext cx="447900" cy="3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5" name="Google Shape;1895;p105"/>
            <p:cNvCxnSpPr>
              <a:stCxn id="1887" idx="3"/>
              <a:endCxn id="1888" idx="0"/>
            </p:cNvCxnSpPr>
            <p:nvPr/>
          </p:nvCxnSpPr>
          <p:spPr>
            <a:xfrm flipH="1">
              <a:off x="4419655" y="5403570"/>
              <a:ext cx="447900" cy="3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96" name="Google Shape;1896;p105"/>
          <p:cNvGrpSpPr/>
          <p:nvPr/>
        </p:nvGrpSpPr>
        <p:grpSpPr>
          <a:xfrm>
            <a:off x="6691746" y="3927476"/>
            <a:ext cx="4087090" cy="2016124"/>
            <a:chOff x="6553200" y="4419600"/>
            <a:chExt cx="3733800" cy="1752600"/>
          </a:xfrm>
        </p:grpSpPr>
        <p:sp>
          <p:nvSpPr>
            <p:cNvPr id="1897" name="Google Shape;1897;p105"/>
            <p:cNvSpPr/>
            <p:nvPr/>
          </p:nvSpPr>
          <p:spPr>
            <a:xfrm>
              <a:off x="8305800" y="4419600"/>
              <a:ext cx="457200" cy="4572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5</a:t>
              </a:r>
              <a:endParaRPr/>
            </a:p>
          </p:txBody>
        </p:sp>
        <p:sp>
          <p:nvSpPr>
            <p:cNvPr id="1898" name="Google Shape;1898;p105"/>
            <p:cNvSpPr/>
            <p:nvPr/>
          </p:nvSpPr>
          <p:spPr>
            <a:xfrm>
              <a:off x="7239000" y="5013325"/>
              <a:ext cx="457200" cy="457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99" name="Google Shape;1899;p105"/>
            <p:cNvSpPr/>
            <p:nvPr/>
          </p:nvSpPr>
          <p:spPr>
            <a:xfrm>
              <a:off x="9220200" y="5013325"/>
              <a:ext cx="457200" cy="4572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8</a:t>
              </a:r>
              <a:endParaRPr/>
            </a:p>
          </p:txBody>
        </p:sp>
        <p:sp>
          <p:nvSpPr>
            <p:cNvPr id="1900" name="Google Shape;1900;p105"/>
            <p:cNvSpPr/>
            <p:nvPr/>
          </p:nvSpPr>
          <p:spPr>
            <a:xfrm>
              <a:off x="8610600" y="5715000"/>
              <a:ext cx="457200" cy="4572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6</a:t>
              </a:r>
              <a:endParaRPr/>
            </a:p>
          </p:txBody>
        </p:sp>
        <p:sp>
          <p:nvSpPr>
            <p:cNvPr id="1901" name="Google Shape;1901;p105"/>
            <p:cNvSpPr/>
            <p:nvPr/>
          </p:nvSpPr>
          <p:spPr>
            <a:xfrm>
              <a:off x="9829800" y="5715000"/>
              <a:ext cx="457200" cy="4572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9</a:t>
              </a:r>
              <a:endParaRPr/>
            </a:p>
          </p:txBody>
        </p:sp>
        <p:sp>
          <p:nvSpPr>
            <p:cNvPr id="1902" name="Google Shape;1902;p105"/>
            <p:cNvSpPr/>
            <p:nvPr/>
          </p:nvSpPr>
          <p:spPr>
            <a:xfrm>
              <a:off x="6553200" y="5715000"/>
              <a:ext cx="457200" cy="4572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/>
            </a:p>
          </p:txBody>
        </p:sp>
        <p:sp>
          <p:nvSpPr>
            <p:cNvPr id="1903" name="Google Shape;1903;p105"/>
            <p:cNvSpPr/>
            <p:nvPr/>
          </p:nvSpPr>
          <p:spPr>
            <a:xfrm>
              <a:off x="7848600" y="5715000"/>
              <a:ext cx="457200" cy="4572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</a:t>
              </a:r>
              <a:endParaRPr/>
            </a:p>
          </p:txBody>
        </p:sp>
        <p:cxnSp>
          <p:nvCxnSpPr>
            <p:cNvPr id="1904" name="Google Shape;1904;p105"/>
            <p:cNvCxnSpPr>
              <a:stCxn id="1897" idx="3"/>
              <a:endCxn id="1898" idx="7"/>
            </p:cNvCxnSpPr>
            <p:nvPr/>
          </p:nvCxnSpPr>
          <p:spPr>
            <a:xfrm flipH="1">
              <a:off x="7629355" y="4809845"/>
              <a:ext cx="743400" cy="270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5" name="Google Shape;1905;p105"/>
            <p:cNvCxnSpPr>
              <a:stCxn id="1897" idx="5"/>
              <a:endCxn id="1899" idx="1"/>
            </p:cNvCxnSpPr>
            <p:nvPr/>
          </p:nvCxnSpPr>
          <p:spPr>
            <a:xfrm>
              <a:off x="8696045" y="4809845"/>
              <a:ext cx="591000" cy="270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6" name="Google Shape;1906;p105"/>
            <p:cNvCxnSpPr>
              <a:stCxn id="1898" idx="3"/>
              <a:endCxn id="1902" idx="0"/>
            </p:cNvCxnSpPr>
            <p:nvPr/>
          </p:nvCxnSpPr>
          <p:spPr>
            <a:xfrm flipH="1">
              <a:off x="6781855" y="5403570"/>
              <a:ext cx="524100" cy="3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7" name="Google Shape;1907;p105"/>
            <p:cNvCxnSpPr>
              <a:stCxn id="1898" idx="5"/>
              <a:endCxn id="1903" idx="0"/>
            </p:cNvCxnSpPr>
            <p:nvPr/>
          </p:nvCxnSpPr>
          <p:spPr>
            <a:xfrm>
              <a:off x="7629245" y="5403570"/>
              <a:ext cx="447900" cy="3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8" name="Google Shape;1908;p105"/>
            <p:cNvCxnSpPr>
              <a:stCxn id="1899" idx="3"/>
              <a:endCxn id="1900" idx="0"/>
            </p:cNvCxnSpPr>
            <p:nvPr/>
          </p:nvCxnSpPr>
          <p:spPr>
            <a:xfrm flipH="1">
              <a:off x="8839255" y="5403570"/>
              <a:ext cx="447900" cy="3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9" name="Google Shape;1909;p105"/>
            <p:cNvCxnSpPr>
              <a:stCxn id="1899" idx="5"/>
              <a:endCxn id="1901" idx="0"/>
            </p:cNvCxnSpPr>
            <p:nvPr/>
          </p:nvCxnSpPr>
          <p:spPr>
            <a:xfrm>
              <a:off x="9610445" y="5403570"/>
              <a:ext cx="447900" cy="3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1910" name="Google Shape;1910;p105"/>
          <p:cNvCxnSpPr/>
          <p:nvPr/>
        </p:nvCxnSpPr>
        <p:spPr>
          <a:xfrm>
            <a:off x="5053011" y="4965701"/>
            <a:ext cx="1167679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911" name="Google Shape;1911;p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069737" cy="10111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839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p10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>
                <a:solidFill>
                  <a:schemeClr val="dk1"/>
                </a:solidFill>
              </a:rPr>
              <a:t>AVL - Good but not Perfect Balance</a:t>
            </a:r>
            <a:endParaRPr/>
          </a:p>
        </p:txBody>
      </p:sp>
      <p:sp>
        <p:nvSpPr>
          <p:cNvPr id="1917" name="Google Shape;1917;p106"/>
          <p:cNvSpPr txBox="1">
            <a:spLocks noGrp="1"/>
          </p:cNvSpPr>
          <p:nvPr>
            <p:ph type="body" idx="1"/>
          </p:nvPr>
        </p:nvSpPr>
        <p:spPr>
          <a:xfrm>
            <a:off x="1288473" y="1863726"/>
            <a:ext cx="9867207" cy="438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600" dirty="0"/>
              <a:t>AVL trees are height-balanced binary search trees</a:t>
            </a:r>
            <a:endParaRPr dirty="0"/>
          </a:p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0000FF"/>
                </a:solidFill>
              </a:rPr>
              <a:t>Balance factor</a:t>
            </a:r>
            <a:r>
              <a:rPr lang="en-US" sz="3600" dirty="0"/>
              <a:t> of a node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</a:rPr>
              <a:t>height(left subtree) - height(right subtree)</a:t>
            </a:r>
            <a:endParaRPr dirty="0"/>
          </a:p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600" dirty="0"/>
              <a:t>An AVL tree has balance factor calculated at every node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</a:rPr>
              <a:t>For every node, heights of left and right subtree can differ by no more than 1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200" dirty="0"/>
              <a:t>Store current heights in each node</a:t>
            </a:r>
            <a:endParaRPr dirty="0"/>
          </a:p>
        </p:txBody>
      </p:sp>
      <p:pic>
        <p:nvPicPr>
          <p:cNvPr id="1918" name="Google Shape;1918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036284" cy="9795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232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3" name="Google Shape;1923;p107"/>
          <p:cNvSpPr txBox="1">
            <a:spLocks noGrp="1"/>
          </p:cNvSpPr>
          <p:nvPr>
            <p:ph type="title"/>
          </p:nvPr>
        </p:nvSpPr>
        <p:spPr>
          <a:xfrm>
            <a:off x="1371600" y="773402"/>
            <a:ext cx="8229600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 dirty="0"/>
              <a:t>AVL Trees Definition</a:t>
            </a:r>
            <a:endParaRPr b="1" dirty="0"/>
          </a:p>
        </p:txBody>
      </p:sp>
      <p:sp>
        <p:nvSpPr>
          <p:cNvPr id="1924" name="Google Shape;1924;p107"/>
          <p:cNvSpPr txBox="1">
            <a:spLocks noGrp="1"/>
          </p:cNvSpPr>
          <p:nvPr>
            <p:ph type="body" idx="1"/>
          </p:nvPr>
        </p:nvSpPr>
        <p:spPr>
          <a:xfrm>
            <a:off x="286182" y="1769776"/>
            <a:ext cx="5714567" cy="42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42913"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400" dirty="0"/>
              <a:t>An empty binary tree is height balanced.</a:t>
            </a:r>
            <a:endParaRPr dirty="0"/>
          </a:p>
          <a:p>
            <a:pPr marL="442913"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400" dirty="0"/>
              <a:t>If </a:t>
            </a:r>
            <a:r>
              <a:rPr lang="en-US" sz="2400" i="1" dirty="0"/>
              <a:t>T</a:t>
            </a:r>
            <a:r>
              <a:rPr lang="en-US" sz="2400" dirty="0"/>
              <a:t> is a nonempty binary tree with </a:t>
            </a:r>
            <a:r>
              <a:rPr lang="en-US" sz="2400" i="1" dirty="0"/>
              <a:t>T</a:t>
            </a:r>
            <a:r>
              <a:rPr lang="en-US" sz="2400" i="1" baseline="-25000" dirty="0"/>
              <a:t>L</a:t>
            </a:r>
            <a:r>
              <a:rPr lang="en-US" sz="2400" dirty="0"/>
              <a:t> and </a:t>
            </a:r>
            <a:r>
              <a:rPr lang="en-US" sz="2400" i="1" dirty="0"/>
              <a:t>T</a:t>
            </a:r>
            <a:r>
              <a:rPr lang="en-US" sz="2400" i="1" baseline="-25000" dirty="0"/>
              <a:t>R</a:t>
            </a:r>
            <a:r>
              <a:rPr lang="en-US" sz="2400" dirty="0"/>
              <a:t> as its left and right subtrees, then </a:t>
            </a:r>
            <a:r>
              <a:rPr lang="en-US" sz="2400" i="1" dirty="0"/>
              <a:t>T</a:t>
            </a:r>
            <a:r>
              <a:rPr lang="en-US" sz="2400" dirty="0"/>
              <a:t> is </a:t>
            </a:r>
            <a:r>
              <a:rPr lang="en-US" sz="2400" i="1" dirty="0"/>
              <a:t>height balanced </a:t>
            </a:r>
            <a:r>
              <a:rPr lang="en-US" sz="2400" i="1" dirty="0" err="1"/>
              <a:t>iff</a:t>
            </a:r>
            <a:endParaRPr sz="2400" i="1" dirty="0"/>
          </a:p>
          <a:p>
            <a:pPr marL="80010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000" i="1" dirty="0">
                <a:solidFill>
                  <a:srgbClr val="002060"/>
                </a:solidFill>
              </a:rPr>
              <a:t>T</a:t>
            </a:r>
            <a:r>
              <a:rPr lang="en-US" sz="2000" i="1" baseline="-25000" dirty="0">
                <a:solidFill>
                  <a:srgbClr val="002060"/>
                </a:solidFill>
              </a:rPr>
              <a:t>L</a:t>
            </a:r>
            <a:r>
              <a:rPr lang="en-US" sz="2000" dirty="0">
                <a:solidFill>
                  <a:srgbClr val="002060"/>
                </a:solidFill>
              </a:rPr>
              <a:t> and </a:t>
            </a:r>
            <a:r>
              <a:rPr lang="en-US" sz="2000" i="1" dirty="0">
                <a:solidFill>
                  <a:srgbClr val="002060"/>
                </a:solidFill>
              </a:rPr>
              <a:t>T</a:t>
            </a:r>
            <a:r>
              <a:rPr lang="en-US" sz="2000" i="1" baseline="-25000" dirty="0">
                <a:solidFill>
                  <a:srgbClr val="002060"/>
                </a:solidFill>
              </a:rPr>
              <a:t>R</a:t>
            </a:r>
            <a:r>
              <a:rPr lang="en-US" sz="2000" dirty="0">
                <a:solidFill>
                  <a:srgbClr val="002060"/>
                </a:solidFill>
              </a:rPr>
              <a:t> are height balanced, and</a:t>
            </a:r>
            <a:endParaRPr dirty="0">
              <a:solidFill>
                <a:srgbClr val="002060"/>
              </a:solidFill>
            </a:endParaRPr>
          </a:p>
          <a:p>
            <a:pPr marL="80010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</a:rPr>
              <a:t>|</a:t>
            </a:r>
            <a:r>
              <a:rPr lang="en-US" sz="2000" i="1" dirty="0" err="1">
                <a:solidFill>
                  <a:srgbClr val="002060"/>
                </a:solidFill>
              </a:rPr>
              <a:t>h</a:t>
            </a:r>
            <a:r>
              <a:rPr lang="en-US" sz="2000" i="1" baseline="-25000" dirty="0" err="1">
                <a:solidFill>
                  <a:srgbClr val="002060"/>
                </a:solidFill>
              </a:rPr>
              <a:t>L</a:t>
            </a:r>
            <a:r>
              <a:rPr lang="en-US" sz="2000" dirty="0">
                <a:solidFill>
                  <a:srgbClr val="002060"/>
                </a:solidFill>
              </a:rPr>
              <a:t> - </a:t>
            </a:r>
            <a:r>
              <a:rPr lang="en-US" sz="2000" i="1" dirty="0" err="1">
                <a:solidFill>
                  <a:srgbClr val="002060"/>
                </a:solidFill>
              </a:rPr>
              <a:t>h</a:t>
            </a:r>
            <a:r>
              <a:rPr lang="en-US" sz="2000" i="1" baseline="-25000" dirty="0" err="1">
                <a:solidFill>
                  <a:srgbClr val="002060"/>
                </a:solidFill>
              </a:rPr>
              <a:t>R</a:t>
            </a:r>
            <a:r>
              <a:rPr lang="en-US" sz="2000" dirty="0">
                <a:solidFill>
                  <a:srgbClr val="002060"/>
                </a:solidFill>
              </a:rPr>
              <a:t>| ≤ 1 where </a:t>
            </a:r>
            <a:r>
              <a:rPr lang="en-US" sz="2000" i="1" dirty="0" err="1">
                <a:solidFill>
                  <a:srgbClr val="002060"/>
                </a:solidFill>
              </a:rPr>
              <a:t>h</a:t>
            </a:r>
            <a:r>
              <a:rPr lang="en-US" sz="2000" i="1" baseline="-25000" dirty="0" err="1">
                <a:solidFill>
                  <a:srgbClr val="002060"/>
                </a:solidFill>
              </a:rPr>
              <a:t>L</a:t>
            </a:r>
            <a:r>
              <a:rPr lang="en-US" sz="2000" dirty="0">
                <a:solidFill>
                  <a:srgbClr val="002060"/>
                </a:solidFill>
              </a:rPr>
              <a:t> and </a:t>
            </a:r>
            <a:r>
              <a:rPr lang="en-US" sz="2000" i="1" dirty="0" err="1">
                <a:solidFill>
                  <a:srgbClr val="002060"/>
                </a:solidFill>
              </a:rPr>
              <a:t>h</a:t>
            </a:r>
            <a:r>
              <a:rPr lang="en-US" sz="2000" i="1" baseline="-25000" dirty="0" err="1">
                <a:solidFill>
                  <a:srgbClr val="002060"/>
                </a:solidFill>
              </a:rPr>
              <a:t>R</a:t>
            </a:r>
            <a:r>
              <a:rPr lang="en-US" sz="2000" dirty="0">
                <a:solidFill>
                  <a:srgbClr val="002060"/>
                </a:solidFill>
              </a:rPr>
              <a:t> are the heights of </a:t>
            </a:r>
            <a:r>
              <a:rPr lang="en-US" sz="2000" i="1" dirty="0">
                <a:solidFill>
                  <a:srgbClr val="002060"/>
                </a:solidFill>
              </a:rPr>
              <a:t>T</a:t>
            </a:r>
            <a:r>
              <a:rPr lang="en-US" sz="2000" i="1" baseline="-25000" dirty="0">
                <a:solidFill>
                  <a:srgbClr val="002060"/>
                </a:solidFill>
              </a:rPr>
              <a:t>L</a:t>
            </a:r>
            <a:r>
              <a:rPr lang="en-US" sz="2000" dirty="0">
                <a:solidFill>
                  <a:srgbClr val="002060"/>
                </a:solidFill>
              </a:rPr>
              <a:t> and </a:t>
            </a:r>
            <a:r>
              <a:rPr lang="en-US" sz="2000" i="1" dirty="0">
                <a:solidFill>
                  <a:srgbClr val="002060"/>
                </a:solidFill>
              </a:rPr>
              <a:t>T</a:t>
            </a:r>
            <a:r>
              <a:rPr lang="en-US" sz="2000" i="1" baseline="-25000" dirty="0">
                <a:solidFill>
                  <a:srgbClr val="002060"/>
                </a:solidFill>
              </a:rPr>
              <a:t>R</a:t>
            </a:r>
            <a:r>
              <a:rPr lang="en-US" sz="2000" dirty="0">
                <a:solidFill>
                  <a:srgbClr val="002060"/>
                </a:solidFill>
              </a:rPr>
              <a:t>, respectively.</a:t>
            </a:r>
            <a:endParaRPr dirty="0">
              <a:solidFill>
                <a:srgbClr val="002060"/>
              </a:solidFill>
            </a:endParaRPr>
          </a:p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400" dirty="0"/>
              <a:t>The definition of a height balanced binary tree requires that every subtree also be height balanced</a:t>
            </a:r>
            <a:endParaRPr sz="2400" dirty="0"/>
          </a:p>
        </p:txBody>
      </p:sp>
      <p:pic>
        <p:nvPicPr>
          <p:cNvPr id="1925" name="Google Shape;1925;p107" descr="-Figure 10"/>
          <p:cNvPicPr preferRelativeResize="0"/>
          <p:nvPr/>
        </p:nvPicPr>
        <p:blipFill rotWithShape="1">
          <a:blip r:embed="rId3">
            <a:alphaModFix/>
          </a:blip>
          <a:srcRect l="9650" r="8034" b="27297"/>
          <a:stretch/>
        </p:blipFill>
        <p:spPr>
          <a:xfrm>
            <a:off x="6651193" y="1769776"/>
            <a:ext cx="5332989" cy="3896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6" name="Google Shape;1926;p10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002" y="33145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635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108"/>
          <p:cNvSpPr txBox="1">
            <a:spLocks noGrp="1"/>
          </p:cNvSpPr>
          <p:nvPr>
            <p:ph type="title"/>
          </p:nvPr>
        </p:nvSpPr>
        <p:spPr>
          <a:xfrm>
            <a:off x="2937163" y="665018"/>
            <a:ext cx="6733309" cy="734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AVL Trees</a:t>
            </a:r>
            <a:endParaRPr/>
          </a:p>
        </p:txBody>
      </p:sp>
      <p:sp>
        <p:nvSpPr>
          <p:cNvPr id="1932" name="Google Shape;1932;p108"/>
          <p:cNvSpPr txBox="1">
            <a:spLocks noGrp="1"/>
          </p:cNvSpPr>
          <p:nvPr>
            <p:ph type="body" idx="1"/>
          </p:nvPr>
        </p:nvSpPr>
        <p:spPr>
          <a:xfrm>
            <a:off x="983673" y="1842654"/>
            <a:ext cx="10363200" cy="422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lnSpcReduction="10000"/>
          </a:bodyPr>
          <a:lstStyle/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200" dirty="0"/>
              <a:t>The numbers by each node represent the difference in heights between the left and right subtrees of that node</a:t>
            </a:r>
            <a:endParaRPr dirty="0"/>
          </a:p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200" dirty="0"/>
              <a:t>We refer to this as the balance factor of the node</a:t>
            </a:r>
            <a:endParaRPr dirty="0"/>
          </a:p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200" b="1" dirty="0"/>
              <a:t>Definition: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800" dirty="0"/>
              <a:t>The balance factor, </a:t>
            </a:r>
            <a:r>
              <a:rPr lang="en-US" sz="2800" i="1" dirty="0"/>
              <a:t>BF(T)</a:t>
            </a:r>
            <a:r>
              <a:rPr lang="en-US" sz="2800" dirty="0"/>
              <a:t>, of a node, </a:t>
            </a:r>
            <a:r>
              <a:rPr lang="en-US" sz="2800" i="1" dirty="0"/>
              <a:t>T</a:t>
            </a:r>
            <a:r>
              <a:rPr lang="en-US" sz="2800" dirty="0"/>
              <a:t>, in a binary tree is defined as </a:t>
            </a:r>
            <a:r>
              <a:rPr lang="en-US" sz="2800" i="1" dirty="0" err="1"/>
              <a:t>h</a:t>
            </a:r>
            <a:r>
              <a:rPr lang="en-US" sz="2800" i="1" baseline="-25000" dirty="0" err="1"/>
              <a:t>L</a:t>
            </a:r>
            <a:r>
              <a:rPr lang="en-US" sz="2800" dirty="0"/>
              <a:t> - </a:t>
            </a:r>
            <a:r>
              <a:rPr lang="en-US" sz="2800" i="1" dirty="0" err="1"/>
              <a:t>h</a:t>
            </a:r>
            <a:r>
              <a:rPr lang="en-US" sz="2800" i="1" baseline="-25000" dirty="0" err="1"/>
              <a:t>R</a:t>
            </a:r>
            <a:r>
              <a:rPr lang="en-US" sz="2800" dirty="0"/>
              <a:t>, where </a:t>
            </a:r>
            <a:r>
              <a:rPr lang="en-US" sz="2800" i="1" dirty="0" err="1"/>
              <a:t>h</a:t>
            </a:r>
            <a:r>
              <a:rPr lang="en-US" sz="2800" i="1" baseline="-25000" dirty="0" err="1"/>
              <a:t>L</a:t>
            </a:r>
            <a:r>
              <a:rPr lang="en-US" sz="2800" i="1" baseline="-25000" dirty="0"/>
              <a:t>/</a:t>
            </a:r>
            <a:r>
              <a:rPr lang="en-US" sz="2800" i="1" dirty="0" err="1"/>
              <a:t>h</a:t>
            </a:r>
            <a:r>
              <a:rPr lang="en-US" sz="2800" i="1" baseline="-25000" dirty="0" err="1"/>
              <a:t>R</a:t>
            </a:r>
            <a:r>
              <a:rPr lang="en-US" sz="2800" dirty="0"/>
              <a:t> are the heights of the left/right subtrees of </a:t>
            </a:r>
            <a:r>
              <a:rPr lang="en-US" sz="2800" i="1" dirty="0"/>
              <a:t>T</a:t>
            </a:r>
            <a:r>
              <a:rPr lang="en-US" sz="2800" dirty="0"/>
              <a:t>.</a:t>
            </a:r>
            <a:br>
              <a:rPr lang="en-US" sz="2800" dirty="0"/>
            </a:br>
            <a:endParaRPr sz="2800"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800" dirty="0"/>
              <a:t>For any node </a:t>
            </a:r>
            <a:r>
              <a:rPr lang="en-US" sz="2800" i="1" dirty="0"/>
              <a:t>T</a:t>
            </a:r>
            <a:r>
              <a:rPr lang="en-US" sz="2800" dirty="0"/>
              <a:t> in an AVL tree </a:t>
            </a:r>
            <a:r>
              <a:rPr lang="en-US" sz="2800" i="1" dirty="0"/>
              <a:t>BF(T)</a:t>
            </a:r>
            <a:r>
              <a:rPr lang="en-US" sz="2800" dirty="0"/>
              <a:t> = -1, 0, or 1.</a:t>
            </a:r>
            <a:endParaRPr sz="2800" dirty="0"/>
          </a:p>
          <a:p>
            <a:pPr marL="57150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endParaRPr dirty="0"/>
          </a:p>
        </p:txBody>
      </p:sp>
      <p:pic>
        <p:nvPicPr>
          <p:cNvPr id="1933" name="Google Shape;1933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425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8" name="Google Shape;1938;p109"/>
          <p:cNvSpPr txBox="1">
            <a:spLocks noGrp="1"/>
          </p:cNvSpPr>
          <p:nvPr>
            <p:ph type="title"/>
          </p:nvPr>
        </p:nvSpPr>
        <p:spPr>
          <a:xfrm>
            <a:off x="2923309" y="748146"/>
            <a:ext cx="6761018" cy="71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AVL Trees</a:t>
            </a:r>
            <a:endParaRPr/>
          </a:p>
        </p:txBody>
      </p:sp>
      <p:sp>
        <p:nvSpPr>
          <p:cNvPr id="1939" name="Google Shape;1939;p109"/>
          <p:cNvSpPr txBox="1">
            <a:spLocks noGrp="1"/>
          </p:cNvSpPr>
          <p:nvPr>
            <p:ph type="body" idx="1"/>
          </p:nvPr>
        </p:nvSpPr>
        <p:spPr>
          <a:xfrm>
            <a:off x="1246909" y="1867765"/>
            <a:ext cx="10044546" cy="4197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3200" dirty="0"/>
              <a:t>We carried out the rebalancing using four different kinds of rotations: </a:t>
            </a:r>
            <a:r>
              <a:rPr lang="en-US" sz="3200" i="1" dirty="0"/>
              <a:t>LL</a:t>
            </a:r>
            <a:r>
              <a:rPr lang="en-US" sz="3200" dirty="0"/>
              <a:t>, </a:t>
            </a:r>
            <a:r>
              <a:rPr lang="en-US" sz="3200" i="1" dirty="0"/>
              <a:t>RR</a:t>
            </a:r>
            <a:r>
              <a:rPr lang="en-US" sz="3200" dirty="0"/>
              <a:t>, </a:t>
            </a:r>
            <a:r>
              <a:rPr lang="en-US" sz="3200" i="1" dirty="0"/>
              <a:t>LR</a:t>
            </a:r>
            <a:r>
              <a:rPr lang="en-US" sz="3200" dirty="0"/>
              <a:t>, and </a:t>
            </a:r>
            <a:r>
              <a:rPr lang="en-US" sz="3200" i="1" dirty="0"/>
              <a:t>RL</a:t>
            </a:r>
            <a:endParaRPr sz="3200"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800" i="1" dirty="0"/>
              <a:t>LL</a:t>
            </a:r>
            <a:r>
              <a:rPr lang="en-US" sz="2800" dirty="0"/>
              <a:t> and </a:t>
            </a:r>
            <a:r>
              <a:rPr lang="en-US" sz="2800" i="1" dirty="0"/>
              <a:t>RR</a:t>
            </a:r>
            <a:r>
              <a:rPr lang="en-US" sz="2800" dirty="0"/>
              <a:t> are symmetric as are </a:t>
            </a:r>
            <a:r>
              <a:rPr lang="en-US" sz="2800" i="1" dirty="0"/>
              <a:t>LR</a:t>
            </a:r>
            <a:r>
              <a:rPr lang="en-US" sz="2800" dirty="0"/>
              <a:t> and </a:t>
            </a:r>
            <a:r>
              <a:rPr lang="en-US" sz="2800" i="1" dirty="0"/>
              <a:t>RL</a:t>
            </a:r>
            <a:endParaRPr dirty="0"/>
          </a:p>
          <a:p>
            <a:pPr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800" dirty="0"/>
              <a:t>These rotations are characterized by the nearest ancestor, </a:t>
            </a:r>
            <a:r>
              <a:rPr lang="en-US" sz="2800" i="1" dirty="0"/>
              <a:t>A</a:t>
            </a:r>
            <a:r>
              <a:rPr lang="en-US" sz="2800" dirty="0"/>
              <a:t>, of the inserted node, </a:t>
            </a:r>
            <a:r>
              <a:rPr lang="en-US" sz="2800" i="1" dirty="0"/>
              <a:t>Y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002060"/>
                </a:solidFill>
              </a:rPr>
              <a:t>whose balance factor becomes ±2</a:t>
            </a:r>
            <a:r>
              <a:rPr lang="en-US" sz="2800" dirty="0"/>
              <a:t>.</a:t>
            </a:r>
            <a:endParaRPr dirty="0"/>
          </a:p>
          <a:p>
            <a:pPr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400" i="1" dirty="0"/>
              <a:t>LL</a:t>
            </a:r>
            <a:r>
              <a:rPr lang="en-US" sz="2400" dirty="0"/>
              <a:t>: </a:t>
            </a:r>
            <a:r>
              <a:rPr lang="en-US" sz="2400" i="1" dirty="0"/>
              <a:t>Y</a:t>
            </a:r>
            <a:r>
              <a:rPr lang="en-US" sz="2400" dirty="0"/>
              <a:t> is inserted in the left subtree of the left subtree of </a:t>
            </a:r>
            <a:r>
              <a:rPr lang="en-US" sz="2400" i="1" dirty="0"/>
              <a:t>A</a:t>
            </a:r>
            <a:r>
              <a:rPr lang="en-US" sz="2400" dirty="0"/>
              <a:t>.</a:t>
            </a:r>
            <a:endParaRPr dirty="0"/>
          </a:p>
          <a:p>
            <a:pPr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400" i="1" dirty="0"/>
              <a:t>LR</a:t>
            </a:r>
            <a:r>
              <a:rPr lang="en-US" sz="2400" dirty="0"/>
              <a:t>: </a:t>
            </a:r>
            <a:r>
              <a:rPr lang="en-US" sz="2400" i="1" dirty="0"/>
              <a:t>Y</a:t>
            </a:r>
            <a:r>
              <a:rPr lang="en-US" sz="2400" dirty="0"/>
              <a:t> is inserted in the right subtree of the left subtree of </a:t>
            </a:r>
            <a:r>
              <a:rPr lang="en-US" sz="2400" i="1" dirty="0"/>
              <a:t>A</a:t>
            </a:r>
            <a:endParaRPr dirty="0"/>
          </a:p>
          <a:p>
            <a:pPr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400" i="1" dirty="0"/>
              <a:t>RR</a:t>
            </a:r>
            <a:r>
              <a:rPr lang="en-US" sz="2400" dirty="0"/>
              <a:t>: </a:t>
            </a:r>
            <a:r>
              <a:rPr lang="en-US" sz="2400" i="1" dirty="0"/>
              <a:t>Y</a:t>
            </a:r>
            <a:r>
              <a:rPr lang="en-US" sz="2400" dirty="0"/>
              <a:t> is inserted in the right subtree of the right subtree of </a:t>
            </a:r>
            <a:r>
              <a:rPr lang="en-US" sz="2400" i="1" dirty="0"/>
              <a:t>A</a:t>
            </a:r>
            <a:endParaRPr dirty="0"/>
          </a:p>
          <a:p>
            <a:pPr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r>
              <a:rPr lang="en-US" sz="2400" i="1" dirty="0"/>
              <a:t>RL</a:t>
            </a:r>
            <a:r>
              <a:rPr lang="en-US" sz="2400" dirty="0"/>
              <a:t>: </a:t>
            </a:r>
            <a:r>
              <a:rPr lang="en-US" sz="2400" i="1" dirty="0"/>
              <a:t>Y</a:t>
            </a:r>
            <a:r>
              <a:rPr lang="en-US" sz="2400" dirty="0"/>
              <a:t> is inserted in the left subtree of the right subtree of </a:t>
            </a:r>
            <a:r>
              <a:rPr lang="en-US" sz="2400" i="1" dirty="0"/>
              <a:t>A</a:t>
            </a:r>
            <a:endParaRPr dirty="0"/>
          </a:p>
          <a:p>
            <a:pPr marL="57150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Ø"/>
            </a:pPr>
            <a:endParaRPr dirty="0"/>
          </a:p>
        </p:txBody>
      </p:sp>
      <p:pic>
        <p:nvPicPr>
          <p:cNvPr id="1940" name="Google Shape;1940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09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110"/>
          <p:cNvSpPr txBox="1"/>
          <p:nvPr/>
        </p:nvSpPr>
        <p:spPr>
          <a:xfrm>
            <a:off x="858982" y="1682750"/>
            <a:ext cx="10169236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Let the node that needs rebalancing be </a:t>
            </a:r>
            <a:r>
              <a:rPr lang="en-US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α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There are 4 cases: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4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Outside Cases 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(require single rotation) 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1. Insertion into </a:t>
            </a:r>
            <a:r>
              <a:rPr lang="en-US" sz="2400" b="0" i="0" u="none" strike="noStrike" cap="non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left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subtree </a:t>
            </a:r>
            <a:r>
              <a:rPr lang="en-US" sz="2400" b="0" i="0" u="none" strike="noStrike" cap="non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of left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child of α.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2. Insertion into </a:t>
            </a:r>
            <a:r>
              <a:rPr lang="en-US" sz="2400" b="0" i="0" u="none" strike="noStrike" cap="non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right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subtree </a:t>
            </a:r>
            <a:r>
              <a:rPr lang="en-US" sz="2400" b="0" i="0" u="none" strike="noStrike" cap="non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of right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child of α.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4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Inside Cases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(require double rotation) 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3. Insertion into </a:t>
            </a:r>
            <a:r>
              <a:rPr lang="en-US" sz="2400" b="0" i="0" u="none" strike="noStrike" cap="non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right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subtree </a:t>
            </a:r>
            <a:r>
              <a:rPr lang="en-US" sz="2400" b="0" i="0" u="none" strike="noStrike" cap="non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of left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child of α.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4. Insertion into </a:t>
            </a:r>
            <a:r>
              <a:rPr lang="en-US" sz="2400" b="0" i="0" u="none" strike="noStrike" cap="non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left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subtree </a:t>
            </a:r>
            <a:r>
              <a:rPr lang="en-US" sz="2400" b="0" i="0" u="none" strike="noStrike" cap="none" dirty="0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of right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child of α.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rebalancing is performed through four separate rotation algorithms.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110"/>
          <p:cNvSpPr/>
          <p:nvPr/>
        </p:nvSpPr>
        <p:spPr>
          <a:xfrm>
            <a:off x="2189164" y="646114"/>
            <a:ext cx="7813675" cy="801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Insertions in AVL Trees</a:t>
            </a:r>
            <a:endParaRPr/>
          </a:p>
        </p:txBody>
      </p:sp>
      <p:pic>
        <p:nvPicPr>
          <p:cNvPr id="1947" name="Google Shape;1947;p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382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p75"/>
          <p:cNvSpPr txBox="1">
            <a:spLocks noGrp="1"/>
          </p:cNvSpPr>
          <p:nvPr>
            <p:ph type="title"/>
          </p:nvPr>
        </p:nvSpPr>
        <p:spPr>
          <a:xfrm>
            <a:off x="1396798" y="641445"/>
            <a:ext cx="10172901" cy="892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sz="4000"/>
              <a:t>Symbol Table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75"/>
          <p:cNvSpPr txBox="1">
            <a:spLocks noGrp="1"/>
          </p:cNvSpPr>
          <p:nvPr>
            <p:ph type="body" idx="1"/>
          </p:nvPr>
        </p:nvSpPr>
        <p:spPr>
          <a:xfrm>
            <a:off x="1097280" y="1888058"/>
            <a:ext cx="10058400" cy="2600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800"/>
              <a:t>Symbol table is defined as a name-value pair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sz="2800"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800"/>
              <a:t>Symbol tables are data structures that are used by compilers to hold information about source-program constructs.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7" name="Google Shape;1567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201" y="334159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489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="" xmlns:a16="http://schemas.microsoft.com/office/drawing/2014/main" id="{AC0527F1-CB61-55B9-185C-801A101975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76200"/>
            <a:ext cx="7772400" cy="838200"/>
          </a:xfrm>
          <a:noFill/>
        </p:spPr>
        <p:txBody>
          <a:bodyPr spcFirstLastPara="1" wrap="square" lIns="92075" tIns="46038" rIns="92075" bIns="46038" anchor="b" anchorCtr="0">
            <a:normAutofit/>
          </a:bodyPr>
          <a:lstStyle/>
          <a:p>
            <a:pPr eaLnBrk="1" hangingPunct="1"/>
            <a:r>
              <a:rPr lang="en-US" altLang="en-US"/>
              <a:t>AVL Rotations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="" xmlns:a16="http://schemas.microsoft.com/office/drawing/2014/main" id="{F97E09DC-329E-710B-1EDC-C0B4894B4C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00125" y="1705897"/>
            <a:ext cx="10315575" cy="3741174"/>
          </a:xfrm>
          <a:noFill/>
        </p:spPr>
        <p:txBody>
          <a:bodyPr spcFirstLastPara="1" wrap="square" lIns="92075" tIns="46038" rIns="92075" bIns="46038" anchor="t" anchorCtr="0">
            <a:normAutofit/>
          </a:bodyPr>
          <a:lstStyle/>
          <a:p>
            <a:pPr marL="360000" eaLnBrk="1" hangingPunct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perform rotations identify specific node </a:t>
            </a:r>
            <a:r>
              <a:rPr lang="en-US" altLang="en-US" sz="2400" b="1" dirty="0">
                <a:solidFill>
                  <a:srgbClr val="FF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whose </a:t>
            </a:r>
            <a:r>
              <a:rPr lang="en-US" altLang="en-US" sz="2400" b="1" dirty="0">
                <a:solidFill>
                  <a:srgbClr val="FF33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BF(A) is neither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( 0, 1, -1 ).</a:t>
            </a:r>
          </a:p>
          <a:p>
            <a:pPr marL="360000" eaLnBrk="1" hangingPunct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b="1" dirty="0">
                <a:solidFill>
                  <a:schemeClr val="accent2"/>
                </a:solidFill>
              </a:rPr>
              <a:t>LL</a:t>
            </a:r>
            <a:r>
              <a:rPr lang="en-US" altLang="en-US" sz="2400" dirty="0"/>
              <a:t> : Inserted node is in the </a:t>
            </a:r>
            <a:r>
              <a:rPr lang="en-US" altLang="en-US" sz="2400" b="1" dirty="0">
                <a:solidFill>
                  <a:srgbClr val="FF3300"/>
                </a:solidFill>
              </a:rPr>
              <a:t>left subtree</a:t>
            </a:r>
            <a:r>
              <a:rPr lang="en-US" altLang="en-US" sz="2400" dirty="0"/>
              <a:t> of </a:t>
            </a:r>
            <a:r>
              <a:rPr lang="en-US" altLang="en-US" sz="2400" b="1" dirty="0"/>
              <a:t>left subtree</a:t>
            </a:r>
            <a:r>
              <a:rPr lang="en-US" altLang="en-US" sz="2400" dirty="0"/>
              <a:t> of node A</a:t>
            </a:r>
            <a:r>
              <a:rPr lang="en-US" altLang="en-US" sz="2400" dirty="0" smtClean="0"/>
              <a:t>. </a:t>
            </a:r>
            <a:r>
              <a:rPr lang="en-US" altLang="en-US" sz="2400" b="1" i="1" dirty="0" smtClean="0">
                <a:solidFill>
                  <a:schemeClr val="accent2"/>
                </a:solidFill>
              </a:rPr>
              <a:t>(</a:t>
            </a:r>
            <a:r>
              <a:rPr lang="en-US" altLang="en-US" sz="2400" b="1" i="1" dirty="0">
                <a:solidFill>
                  <a:schemeClr val="accent2"/>
                </a:solidFill>
              </a:rPr>
              <a:t>SINGLE RIGHT ROTATION)</a:t>
            </a:r>
          </a:p>
          <a:p>
            <a:pPr marL="360000" eaLnBrk="1" hangingPunct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b="1" dirty="0">
                <a:solidFill>
                  <a:schemeClr val="accent2"/>
                </a:solidFill>
              </a:rPr>
              <a:t>RR</a:t>
            </a:r>
            <a:r>
              <a:rPr lang="en-US" altLang="en-US" sz="2400" dirty="0"/>
              <a:t> : Inserted node is in the </a:t>
            </a:r>
            <a:r>
              <a:rPr lang="en-US" altLang="en-US" sz="2400" b="1" dirty="0">
                <a:solidFill>
                  <a:srgbClr val="FF3300"/>
                </a:solidFill>
              </a:rPr>
              <a:t>right subtree</a:t>
            </a:r>
            <a:r>
              <a:rPr lang="en-US" altLang="en-US" sz="2400" dirty="0"/>
              <a:t> of </a:t>
            </a:r>
            <a:r>
              <a:rPr lang="en-US" altLang="en-US" sz="2400" b="1" dirty="0"/>
              <a:t>right</a:t>
            </a:r>
            <a:r>
              <a:rPr lang="en-US" altLang="en-US" sz="2400" dirty="0"/>
              <a:t> </a:t>
            </a:r>
            <a:r>
              <a:rPr lang="en-US" altLang="en-US" sz="2400" b="1" dirty="0"/>
              <a:t>subtree</a:t>
            </a:r>
            <a:r>
              <a:rPr lang="en-US" altLang="en-US" sz="2400" dirty="0"/>
              <a:t> of node A. </a:t>
            </a:r>
            <a:r>
              <a:rPr lang="en-US" altLang="en-US" sz="2400" b="1" i="1" dirty="0">
                <a:solidFill>
                  <a:schemeClr val="accent2"/>
                </a:solidFill>
              </a:rPr>
              <a:t>(SINGLE LEFT ROTATION)</a:t>
            </a:r>
          </a:p>
          <a:p>
            <a:pPr marL="360000" eaLnBrk="1" hangingPunct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b="1" dirty="0">
                <a:solidFill>
                  <a:schemeClr val="accent2"/>
                </a:solidFill>
              </a:rPr>
              <a:t>LR</a:t>
            </a:r>
            <a:r>
              <a:rPr lang="en-US" altLang="en-US" sz="2400" dirty="0"/>
              <a:t> : Inserted node is in the </a:t>
            </a:r>
            <a:r>
              <a:rPr lang="en-US" altLang="en-US" sz="2400" b="1" dirty="0">
                <a:solidFill>
                  <a:srgbClr val="FF3300"/>
                </a:solidFill>
              </a:rPr>
              <a:t>right subtree</a:t>
            </a:r>
            <a:r>
              <a:rPr lang="en-US" altLang="en-US" sz="2400" dirty="0"/>
              <a:t> of </a:t>
            </a:r>
            <a:r>
              <a:rPr lang="en-US" altLang="en-US" sz="2400" b="1" dirty="0"/>
              <a:t>left subtree</a:t>
            </a:r>
            <a:r>
              <a:rPr lang="en-US" altLang="en-US" sz="2400" dirty="0"/>
              <a:t> of node A. </a:t>
            </a:r>
            <a:r>
              <a:rPr lang="en-US" altLang="en-US" sz="2400" b="1" i="1" dirty="0">
                <a:solidFill>
                  <a:schemeClr val="accent2"/>
                </a:solidFill>
              </a:rPr>
              <a:t>(RR + LL)</a:t>
            </a:r>
          </a:p>
          <a:p>
            <a:pPr marL="360000" eaLnBrk="1" hangingPunct="1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altLang="en-US" sz="2400" b="1" dirty="0">
                <a:solidFill>
                  <a:schemeClr val="accent2"/>
                </a:solidFill>
              </a:rPr>
              <a:t>RL</a:t>
            </a:r>
            <a:r>
              <a:rPr lang="en-US" altLang="en-US" sz="2400" dirty="0"/>
              <a:t> : Inserted node is in the </a:t>
            </a:r>
            <a:r>
              <a:rPr lang="en-US" altLang="en-US" sz="2400" b="1" dirty="0">
                <a:solidFill>
                  <a:srgbClr val="FF3300"/>
                </a:solidFill>
              </a:rPr>
              <a:t>left subtree</a:t>
            </a:r>
            <a:r>
              <a:rPr lang="en-US" altLang="en-US" sz="2400" dirty="0"/>
              <a:t> of </a:t>
            </a:r>
            <a:r>
              <a:rPr lang="en-US" altLang="en-US" sz="2400" b="1" dirty="0"/>
              <a:t>right subtree</a:t>
            </a:r>
            <a:r>
              <a:rPr lang="en-US" altLang="en-US" sz="2400" dirty="0"/>
              <a:t> of node A. </a:t>
            </a:r>
            <a:r>
              <a:rPr lang="en-US" altLang="en-US" sz="2400" b="1" i="1" dirty="0">
                <a:solidFill>
                  <a:schemeClr val="accent2"/>
                </a:solidFill>
              </a:rPr>
              <a:t>(LL + RR)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2" name="Google Shape;1952;p111"/>
          <p:cNvSpPr txBox="1">
            <a:spLocks noGrp="1"/>
          </p:cNvSpPr>
          <p:nvPr>
            <p:ph type="title"/>
          </p:nvPr>
        </p:nvSpPr>
        <p:spPr>
          <a:xfrm>
            <a:off x="2438400" y="286603"/>
            <a:ext cx="871728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/>
              <a:t>AVL Balancing : Four Rotations</a:t>
            </a:r>
            <a:endParaRPr/>
          </a:p>
        </p:txBody>
      </p:sp>
      <p:sp>
        <p:nvSpPr>
          <p:cNvPr id="1953" name="Google Shape;1953;p111"/>
          <p:cNvSpPr txBox="1"/>
          <p:nvPr/>
        </p:nvSpPr>
        <p:spPr>
          <a:xfrm>
            <a:off x="2540001" y="2755900"/>
            <a:ext cx="1371599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Single right</a:t>
            </a:r>
            <a:endParaRPr dirty="0"/>
          </a:p>
        </p:txBody>
      </p:sp>
      <p:grpSp>
        <p:nvGrpSpPr>
          <p:cNvPr id="1954" name="Google Shape;1954;p111"/>
          <p:cNvGrpSpPr/>
          <p:nvPr/>
        </p:nvGrpSpPr>
        <p:grpSpPr>
          <a:xfrm>
            <a:off x="1721289" y="1752600"/>
            <a:ext cx="1798659" cy="1595438"/>
            <a:chOff x="126" y="1104"/>
            <a:chExt cx="1034" cy="1005"/>
          </a:xfrm>
        </p:grpSpPr>
        <p:sp>
          <p:nvSpPr>
            <p:cNvPr id="1955" name="Google Shape;1955;p111"/>
            <p:cNvSpPr/>
            <p:nvPr/>
          </p:nvSpPr>
          <p:spPr>
            <a:xfrm>
              <a:off x="126" y="1849"/>
              <a:ext cx="246" cy="260"/>
            </a:xfrm>
            <a:prstGeom prst="ellipse">
              <a:avLst/>
            </a:prstGeom>
            <a:noFill/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111"/>
            <p:cNvSpPr/>
            <p:nvPr/>
          </p:nvSpPr>
          <p:spPr>
            <a:xfrm>
              <a:off x="390" y="1462"/>
              <a:ext cx="247" cy="260"/>
            </a:xfrm>
            <a:prstGeom prst="ellipse">
              <a:avLst/>
            </a:prstGeom>
            <a:noFill/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111"/>
            <p:cNvSpPr/>
            <p:nvPr/>
          </p:nvSpPr>
          <p:spPr>
            <a:xfrm>
              <a:off x="668" y="1104"/>
              <a:ext cx="246" cy="260"/>
            </a:xfrm>
            <a:prstGeom prst="ellipse">
              <a:avLst/>
            </a:prstGeom>
            <a:noFill/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58" name="Google Shape;1958;p111"/>
            <p:cNvCxnSpPr/>
            <p:nvPr/>
          </p:nvCxnSpPr>
          <p:spPr>
            <a:xfrm flipH="1">
              <a:off x="544" y="1299"/>
              <a:ext cx="124" cy="163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959" name="Google Shape;1959;p111"/>
            <p:cNvCxnSpPr>
              <a:cxnSpLocks/>
              <a:endCxn id="1961" idx="0"/>
            </p:cNvCxnSpPr>
            <p:nvPr/>
          </p:nvCxnSpPr>
          <p:spPr>
            <a:xfrm flipH="1">
              <a:off x="236" y="1657"/>
              <a:ext cx="185" cy="21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960" name="Google Shape;1960;p111"/>
            <p:cNvCxnSpPr/>
            <p:nvPr/>
          </p:nvCxnSpPr>
          <p:spPr>
            <a:xfrm>
              <a:off x="791" y="1657"/>
              <a:ext cx="369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961" name="Google Shape;1961;p111"/>
            <p:cNvSpPr txBox="1"/>
            <p:nvPr/>
          </p:nvSpPr>
          <p:spPr>
            <a:xfrm>
              <a:off x="144" y="1872"/>
              <a:ext cx="185" cy="2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dirty="0"/>
            </a:p>
          </p:txBody>
        </p:sp>
        <p:sp>
          <p:nvSpPr>
            <p:cNvPr id="1962" name="Google Shape;1962;p111"/>
            <p:cNvSpPr txBox="1"/>
            <p:nvPr/>
          </p:nvSpPr>
          <p:spPr>
            <a:xfrm>
              <a:off x="415" y="1540"/>
              <a:ext cx="187" cy="2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/>
            </a:p>
          </p:txBody>
        </p:sp>
        <p:sp>
          <p:nvSpPr>
            <p:cNvPr id="1963" name="Google Shape;1963;p111"/>
            <p:cNvSpPr txBox="1"/>
            <p:nvPr/>
          </p:nvSpPr>
          <p:spPr>
            <a:xfrm>
              <a:off x="692" y="1150"/>
              <a:ext cx="191" cy="2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</p:grpSp>
      <p:sp>
        <p:nvSpPr>
          <p:cNvPr id="1964" name="Google Shape;1964;p111"/>
          <p:cNvSpPr/>
          <p:nvPr/>
        </p:nvSpPr>
        <p:spPr>
          <a:xfrm>
            <a:off x="4124326" y="4889500"/>
            <a:ext cx="392113" cy="41275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111"/>
          <p:cNvSpPr/>
          <p:nvPr/>
        </p:nvSpPr>
        <p:spPr>
          <a:xfrm>
            <a:off x="4906963" y="4889500"/>
            <a:ext cx="392112" cy="41275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111"/>
          <p:cNvSpPr/>
          <p:nvPr/>
        </p:nvSpPr>
        <p:spPr>
          <a:xfrm>
            <a:off x="4516439" y="4114800"/>
            <a:ext cx="390525" cy="41275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111"/>
          <p:cNvSpPr txBox="1"/>
          <p:nvPr/>
        </p:nvSpPr>
        <p:spPr>
          <a:xfrm>
            <a:off x="4516438" y="4203445"/>
            <a:ext cx="29687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dirty="0"/>
          </a:p>
        </p:txBody>
      </p:sp>
      <p:sp>
        <p:nvSpPr>
          <p:cNvPr id="1968" name="Google Shape;1968;p111"/>
          <p:cNvSpPr txBox="1"/>
          <p:nvPr/>
        </p:nvSpPr>
        <p:spPr>
          <a:xfrm>
            <a:off x="4114800" y="4953000"/>
            <a:ext cx="30328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111"/>
          <p:cNvSpPr txBox="1"/>
          <p:nvPr/>
        </p:nvSpPr>
        <p:spPr>
          <a:xfrm>
            <a:off x="4953000" y="4953000"/>
            <a:ext cx="29367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cxnSp>
        <p:nvCxnSpPr>
          <p:cNvPr id="1970" name="Google Shape;1970;p111"/>
          <p:cNvCxnSpPr/>
          <p:nvPr/>
        </p:nvCxnSpPr>
        <p:spPr>
          <a:xfrm flipH="1">
            <a:off x="4368800" y="4527550"/>
            <a:ext cx="293688" cy="3619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71" name="Google Shape;1971;p111"/>
          <p:cNvCxnSpPr/>
          <p:nvPr/>
        </p:nvCxnSpPr>
        <p:spPr>
          <a:xfrm>
            <a:off x="4810126" y="4476750"/>
            <a:ext cx="244475" cy="4127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72" name="Google Shape;1972;p111"/>
          <p:cNvSpPr txBox="1"/>
          <p:nvPr/>
        </p:nvSpPr>
        <p:spPr>
          <a:xfrm>
            <a:off x="1850923" y="4058264"/>
            <a:ext cx="30328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dirty="0"/>
          </a:p>
        </p:txBody>
      </p:sp>
      <p:grpSp>
        <p:nvGrpSpPr>
          <p:cNvPr id="1973" name="Google Shape;1973;p111"/>
          <p:cNvGrpSpPr/>
          <p:nvPr/>
        </p:nvGrpSpPr>
        <p:grpSpPr>
          <a:xfrm>
            <a:off x="1828800" y="4038602"/>
            <a:ext cx="1295400" cy="1771651"/>
            <a:chOff x="192" y="2544"/>
            <a:chExt cx="816" cy="1116"/>
          </a:xfrm>
        </p:grpSpPr>
        <p:sp>
          <p:nvSpPr>
            <p:cNvPr id="1974" name="Google Shape;1974;p111"/>
            <p:cNvSpPr/>
            <p:nvPr/>
          </p:nvSpPr>
          <p:spPr>
            <a:xfrm>
              <a:off x="768" y="3408"/>
              <a:ext cx="240" cy="240"/>
            </a:xfrm>
            <a:prstGeom prst="ellipse">
              <a:avLst/>
            </a:prstGeom>
            <a:noFill/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111"/>
            <p:cNvSpPr/>
            <p:nvPr/>
          </p:nvSpPr>
          <p:spPr>
            <a:xfrm>
              <a:off x="528" y="2976"/>
              <a:ext cx="240" cy="240"/>
            </a:xfrm>
            <a:prstGeom prst="ellipse">
              <a:avLst/>
            </a:prstGeom>
            <a:noFill/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111"/>
            <p:cNvSpPr/>
            <p:nvPr/>
          </p:nvSpPr>
          <p:spPr>
            <a:xfrm>
              <a:off x="192" y="2544"/>
              <a:ext cx="240" cy="240"/>
            </a:xfrm>
            <a:prstGeom prst="ellipse">
              <a:avLst/>
            </a:prstGeom>
            <a:noFill/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77" name="Google Shape;1977;p111"/>
            <p:cNvCxnSpPr/>
            <p:nvPr/>
          </p:nvCxnSpPr>
          <p:spPr>
            <a:xfrm>
              <a:off x="384" y="2784"/>
              <a:ext cx="192" cy="19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978" name="Google Shape;1978;p111"/>
            <p:cNvCxnSpPr/>
            <p:nvPr/>
          </p:nvCxnSpPr>
          <p:spPr>
            <a:xfrm>
              <a:off x="720" y="3216"/>
              <a:ext cx="144" cy="19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979" name="Google Shape;1979;p111"/>
            <p:cNvSpPr txBox="1"/>
            <p:nvPr/>
          </p:nvSpPr>
          <p:spPr>
            <a:xfrm>
              <a:off x="528" y="3024"/>
              <a:ext cx="187" cy="2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/>
            </a:p>
          </p:txBody>
        </p:sp>
        <p:sp>
          <p:nvSpPr>
            <p:cNvPr id="1980" name="Google Shape;1980;p111"/>
            <p:cNvSpPr txBox="1"/>
            <p:nvPr/>
          </p:nvSpPr>
          <p:spPr>
            <a:xfrm>
              <a:off x="758" y="3447"/>
              <a:ext cx="185" cy="2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/>
            </a:p>
          </p:txBody>
        </p:sp>
      </p:grpSp>
      <p:cxnSp>
        <p:nvCxnSpPr>
          <p:cNvPr id="1981" name="Google Shape;1981;p111"/>
          <p:cNvCxnSpPr/>
          <p:nvPr/>
        </p:nvCxnSpPr>
        <p:spPr>
          <a:xfrm>
            <a:off x="3131577" y="4761272"/>
            <a:ext cx="838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82" name="Google Shape;1982;p111"/>
          <p:cNvSpPr txBox="1"/>
          <p:nvPr/>
        </p:nvSpPr>
        <p:spPr>
          <a:xfrm>
            <a:off x="2955924" y="4405313"/>
            <a:ext cx="1168401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Single left</a:t>
            </a:r>
            <a:endParaRPr dirty="0"/>
          </a:p>
        </p:txBody>
      </p:sp>
      <p:grpSp>
        <p:nvGrpSpPr>
          <p:cNvPr id="1983" name="Google Shape;1983;p111"/>
          <p:cNvGrpSpPr/>
          <p:nvPr/>
        </p:nvGrpSpPr>
        <p:grpSpPr>
          <a:xfrm>
            <a:off x="3962401" y="2286003"/>
            <a:ext cx="1184275" cy="1422401"/>
            <a:chOff x="1536" y="1440"/>
            <a:chExt cx="746" cy="896"/>
          </a:xfrm>
        </p:grpSpPr>
        <p:sp>
          <p:nvSpPr>
            <p:cNvPr id="1984" name="Google Shape;1984;p111"/>
            <p:cNvSpPr/>
            <p:nvPr/>
          </p:nvSpPr>
          <p:spPr>
            <a:xfrm>
              <a:off x="1542" y="1928"/>
              <a:ext cx="247" cy="260"/>
            </a:xfrm>
            <a:prstGeom prst="ellipse">
              <a:avLst/>
            </a:prstGeom>
            <a:noFill/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111"/>
            <p:cNvSpPr/>
            <p:nvPr/>
          </p:nvSpPr>
          <p:spPr>
            <a:xfrm>
              <a:off x="2035" y="1928"/>
              <a:ext cx="247" cy="260"/>
            </a:xfrm>
            <a:prstGeom prst="ellipse">
              <a:avLst/>
            </a:prstGeom>
            <a:noFill/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111"/>
            <p:cNvSpPr/>
            <p:nvPr/>
          </p:nvSpPr>
          <p:spPr>
            <a:xfrm>
              <a:off x="1789" y="1440"/>
              <a:ext cx="246" cy="260"/>
            </a:xfrm>
            <a:prstGeom prst="ellipse">
              <a:avLst/>
            </a:prstGeom>
            <a:noFill/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111"/>
            <p:cNvSpPr txBox="1"/>
            <p:nvPr/>
          </p:nvSpPr>
          <p:spPr>
            <a:xfrm>
              <a:off x="1789" y="1533"/>
              <a:ext cx="187" cy="2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/>
            </a:p>
          </p:txBody>
        </p:sp>
        <p:sp>
          <p:nvSpPr>
            <p:cNvPr id="1988" name="Google Shape;1988;p111"/>
            <p:cNvSpPr txBox="1"/>
            <p:nvPr/>
          </p:nvSpPr>
          <p:spPr>
            <a:xfrm>
              <a:off x="1536" y="2006"/>
              <a:ext cx="185" cy="2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111"/>
            <p:cNvSpPr txBox="1"/>
            <p:nvPr/>
          </p:nvSpPr>
          <p:spPr>
            <a:xfrm>
              <a:off x="2016" y="1968"/>
              <a:ext cx="191" cy="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90" name="Google Shape;1990;p111"/>
            <p:cNvCxnSpPr/>
            <p:nvPr/>
          </p:nvCxnSpPr>
          <p:spPr>
            <a:xfrm flipH="1">
              <a:off x="1696" y="1700"/>
              <a:ext cx="185" cy="228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991" name="Google Shape;1991;p111"/>
            <p:cNvCxnSpPr/>
            <p:nvPr/>
          </p:nvCxnSpPr>
          <p:spPr>
            <a:xfrm>
              <a:off x="1974" y="1668"/>
              <a:ext cx="154" cy="26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1992" name="Google Shape;1992;p111"/>
          <p:cNvCxnSpPr/>
          <p:nvPr/>
        </p:nvCxnSpPr>
        <p:spPr>
          <a:xfrm>
            <a:off x="5638800" y="1600200"/>
            <a:ext cx="0" cy="4724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3" name="Google Shape;1993;p111"/>
          <p:cNvSpPr/>
          <p:nvPr/>
        </p:nvSpPr>
        <p:spPr>
          <a:xfrm>
            <a:off x="6934201" y="2971800"/>
            <a:ext cx="390525" cy="41275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111"/>
          <p:cNvSpPr/>
          <p:nvPr/>
        </p:nvSpPr>
        <p:spPr>
          <a:xfrm>
            <a:off x="6334126" y="2397125"/>
            <a:ext cx="392113" cy="41275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5" name="Google Shape;1995;p111"/>
          <p:cNvSpPr/>
          <p:nvPr/>
        </p:nvSpPr>
        <p:spPr>
          <a:xfrm>
            <a:off x="6775451" y="1828800"/>
            <a:ext cx="390525" cy="41275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96" name="Google Shape;1996;p111"/>
          <p:cNvCxnSpPr/>
          <p:nvPr/>
        </p:nvCxnSpPr>
        <p:spPr>
          <a:xfrm flipH="1">
            <a:off x="6578600" y="2138363"/>
            <a:ext cx="196850" cy="25876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97" name="Google Shape;1997;p111"/>
          <p:cNvCxnSpPr/>
          <p:nvPr/>
        </p:nvCxnSpPr>
        <p:spPr>
          <a:xfrm>
            <a:off x="7086600" y="2482648"/>
            <a:ext cx="15240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98" name="Google Shape;1998;p111"/>
          <p:cNvSpPr txBox="1"/>
          <p:nvPr/>
        </p:nvSpPr>
        <p:spPr>
          <a:xfrm>
            <a:off x="6934200" y="3048000"/>
            <a:ext cx="29367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1999" name="Google Shape;1999;p111"/>
          <p:cNvSpPr txBox="1"/>
          <p:nvPr/>
        </p:nvSpPr>
        <p:spPr>
          <a:xfrm>
            <a:off x="6373813" y="2520950"/>
            <a:ext cx="29687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/>
          </a:p>
        </p:txBody>
      </p:sp>
      <p:sp>
        <p:nvSpPr>
          <p:cNvPr id="2000" name="Google Shape;2000;p111"/>
          <p:cNvSpPr txBox="1"/>
          <p:nvPr/>
        </p:nvSpPr>
        <p:spPr>
          <a:xfrm>
            <a:off x="6813550" y="1901825"/>
            <a:ext cx="30328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cxnSp>
        <p:nvCxnSpPr>
          <p:cNvPr id="2001" name="Google Shape;2001;p111"/>
          <p:cNvCxnSpPr/>
          <p:nvPr/>
        </p:nvCxnSpPr>
        <p:spPr>
          <a:xfrm>
            <a:off x="6629400" y="2743200"/>
            <a:ext cx="304800" cy="304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02" name="Google Shape;2002;p111"/>
          <p:cNvSpPr txBox="1"/>
          <p:nvPr/>
        </p:nvSpPr>
        <p:spPr>
          <a:xfrm>
            <a:off x="7264476" y="2195513"/>
            <a:ext cx="1406449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Double right</a:t>
            </a:r>
            <a:endParaRPr dirty="0"/>
          </a:p>
        </p:txBody>
      </p:sp>
      <p:sp>
        <p:nvSpPr>
          <p:cNvPr id="2003" name="Google Shape;2003;p111"/>
          <p:cNvSpPr/>
          <p:nvPr/>
        </p:nvSpPr>
        <p:spPr>
          <a:xfrm>
            <a:off x="9001126" y="2679700"/>
            <a:ext cx="392113" cy="41275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4" name="Google Shape;2004;p111"/>
          <p:cNvSpPr/>
          <p:nvPr/>
        </p:nvSpPr>
        <p:spPr>
          <a:xfrm>
            <a:off x="9783763" y="2679700"/>
            <a:ext cx="392112" cy="41275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5" name="Google Shape;2005;p111"/>
          <p:cNvSpPr/>
          <p:nvPr/>
        </p:nvSpPr>
        <p:spPr>
          <a:xfrm>
            <a:off x="9393239" y="1905000"/>
            <a:ext cx="390525" cy="41275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6" name="Google Shape;2006;p111"/>
          <p:cNvSpPr txBox="1"/>
          <p:nvPr/>
        </p:nvSpPr>
        <p:spPr>
          <a:xfrm>
            <a:off x="9372600" y="1981200"/>
            <a:ext cx="29367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2007" name="Google Shape;2007;p111"/>
          <p:cNvSpPr txBox="1"/>
          <p:nvPr/>
        </p:nvSpPr>
        <p:spPr>
          <a:xfrm>
            <a:off x="8991600" y="2743200"/>
            <a:ext cx="29687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8" name="Google Shape;2008;p111"/>
          <p:cNvSpPr txBox="1"/>
          <p:nvPr/>
        </p:nvSpPr>
        <p:spPr>
          <a:xfrm>
            <a:off x="9753600" y="2743200"/>
            <a:ext cx="30328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cxnSp>
        <p:nvCxnSpPr>
          <p:cNvPr id="2009" name="Google Shape;2009;p111"/>
          <p:cNvCxnSpPr/>
          <p:nvPr/>
        </p:nvCxnSpPr>
        <p:spPr>
          <a:xfrm flipH="1">
            <a:off x="9245600" y="2317750"/>
            <a:ext cx="293688" cy="3619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10" name="Google Shape;2010;p111"/>
          <p:cNvCxnSpPr/>
          <p:nvPr/>
        </p:nvCxnSpPr>
        <p:spPr>
          <a:xfrm>
            <a:off x="9686926" y="2266950"/>
            <a:ext cx="244475" cy="4127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11" name="Google Shape;2011;p111"/>
          <p:cNvSpPr/>
          <p:nvPr/>
        </p:nvSpPr>
        <p:spPr>
          <a:xfrm>
            <a:off x="9001126" y="4889500"/>
            <a:ext cx="392113" cy="41275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2" name="Google Shape;2012;p111"/>
          <p:cNvSpPr/>
          <p:nvPr/>
        </p:nvSpPr>
        <p:spPr>
          <a:xfrm>
            <a:off x="9783763" y="4889500"/>
            <a:ext cx="392112" cy="41275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3" name="Google Shape;2013;p111"/>
          <p:cNvSpPr/>
          <p:nvPr/>
        </p:nvSpPr>
        <p:spPr>
          <a:xfrm>
            <a:off x="9393239" y="4114800"/>
            <a:ext cx="390525" cy="41275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4" name="Google Shape;2014;p111"/>
          <p:cNvSpPr txBox="1"/>
          <p:nvPr/>
        </p:nvSpPr>
        <p:spPr>
          <a:xfrm>
            <a:off x="9372600" y="4191000"/>
            <a:ext cx="29367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2015" name="Google Shape;2015;p111"/>
          <p:cNvSpPr txBox="1"/>
          <p:nvPr/>
        </p:nvSpPr>
        <p:spPr>
          <a:xfrm>
            <a:off x="8991600" y="4953000"/>
            <a:ext cx="30328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111"/>
          <p:cNvSpPr txBox="1"/>
          <p:nvPr/>
        </p:nvSpPr>
        <p:spPr>
          <a:xfrm>
            <a:off x="9753600" y="4953000"/>
            <a:ext cx="29687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/>
          </a:p>
        </p:txBody>
      </p:sp>
      <p:cxnSp>
        <p:nvCxnSpPr>
          <p:cNvPr id="2017" name="Google Shape;2017;p111"/>
          <p:cNvCxnSpPr/>
          <p:nvPr/>
        </p:nvCxnSpPr>
        <p:spPr>
          <a:xfrm flipH="1">
            <a:off x="9245600" y="4527550"/>
            <a:ext cx="293688" cy="3619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18" name="Google Shape;2018;p111"/>
          <p:cNvCxnSpPr/>
          <p:nvPr/>
        </p:nvCxnSpPr>
        <p:spPr>
          <a:xfrm>
            <a:off x="9686926" y="4476750"/>
            <a:ext cx="244475" cy="4127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19" name="Google Shape;2019;p111"/>
          <p:cNvSpPr/>
          <p:nvPr/>
        </p:nvSpPr>
        <p:spPr>
          <a:xfrm>
            <a:off x="6172200" y="5638800"/>
            <a:ext cx="381000" cy="38100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0" name="Google Shape;2020;p111"/>
          <p:cNvSpPr/>
          <p:nvPr/>
        </p:nvSpPr>
        <p:spPr>
          <a:xfrm>
            <a:off x="6781800" y="4800600"/>
            <a:ext cx="381000" cy="38100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111"/>
          <p:cNvSpPr/>
          <p:nvPr/>
        </p:nvSpPr>
        <p:spPr>
          <a:xfrm>
            <a:off x="6248400" y="4114800"/>
            <a:ext cx="381000" cy="381000"/>
          </a:xfrm>
          <a:prstGeom prst="ellipse">
            <a:avLst/>
          </a:prstGeom>
          <a:noFill/>
          <a:ln w="508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22" name="Google Shape;2022;p111"/>
          <p:cNvCxnSpPr/>
          <p:nvPr/>
        </p:nvCxnSpPr>
        <p:spPr>
          <a:xfrm>
            <a:off x="6553200" y="4495800"/>
            <a:ext cx="304800" cy="304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23" name="Google Shape;2023;p111"/>
          <p:cNvSpPr txBox="1"/>
          <p:nvPr/>
        </p:nvSpPr>
        <p:spPr>
          <a:xfrm>
            <a:off x="6781800" y="4876800"/>
            <a:ext cx="29687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/>
          </a:p>
        </p:txBody>
      </p:sp>
      <p:sp>
        <p:nvSpPr>
          <p:cNvPr id="2024" name="Google Shape;2024;p111"/>
          <p:cNvSpPr txBox="1"/>
          <p:nvPr/>
        </p:nvSpPr>
        <p:spPr>
          <a:xfrm>
            <a:off x="6172200" y="5715000"/>
            <a:ext cx="29367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cxnSp>
        <p:nvCxnSpPr>
          <p:cNvPr id="2025" name="Google Shape;2025;p111"/>
          <p:cNvCxnSpPr/>
          <p:nvPr/>
        </p:nvCxnSpPr>
        <p:spPr>
          <a:xfrm flipH="1">
            <a:off x="6477000" y="5181600"/>
            <a:ext cx="381000" cy="45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26" name="Google Shape;2026;p111"/>
          <p:cNvSpPr txBox="1"/>
          <p:nvPr/>
        </p:nvSpPr>
        <p:spPr>
          <a:xfrm>
            <a:off x="6232525" y="4100513"/>
            <a:ext cx="30328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cxnSp>
        <p:nvCxnSpPr>
          <p:cNvPr id="2027" name="Google Shape;2027;p111"/>
          <p:cNvCxnSpPr/>
          <p:nvPr/>
        </p:nvCxnSpPr>
        <p:spPr>
          <a:xfrm>
            <a:off x="7285703" y="4807976"/>
            <a:ext cx="1219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28" name="Google Shape;2028;p111"/>
          <p:cNvSpPr txBox="1"/>
          <p:nvPr/>
        </p:nvSpPr>
        <p:spPr>
          <a:xfrm>
            <a:off x="7375525" y="4481513"/>
            <a:ext cx="1157288" cy="33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Double left </a:t>
            </a:r>
            <a:endParaRPr/>
          </a:p>
        </p:txBody>
      </p:sp>
      <p:sp>
        <p:nvSpPr>
          <p:cNvPr id="2029" name="Google Shape;2029;p111"/>
          <p:cNvSpPr/>
          <p:nvPr/>
        </p:nvSpPr>
        <p:spPr>
          <a:xfrm>
            <a:off x="2438400" y="3429000"/>
            <a:ext cx="1524000" cy="381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LL</a:t>
            </a:r>
            <a:endParaRPr/>
          </a:p>
        </p:txBody>
      </p:sp>
      <p:sp>
        <p:nvSpPr>
          <p:cNvPr id="2030" name="Google Shape;2030;p111"/>
          <p:cNvSpPr/>
          <p:nvPr/>
        </p:nvSpPr>
        <p:spPr>
          <a:xfrm>
            <a:off x="2895600" y="6019800"/>
            <a:ext cx="1524000" cy="381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RR</a:t>
            </a:r>
            <a:endParaRPr/>
          </a:p>
        </p:txBody>
      </p:sp>
      <p:sp>
        <p:nvSpPr>
          <p:cNvPr id="2031" name="Google Shape;2031;p111"/>
          <p:cNvSpPr/>
          <p:nvPr/>
        </p:nvSpPr>
        <p:spPr>
          <a:xfrm>
            <a:off x="6781800" y="3581400"/>
            <a:ext cx="1524000" cy="381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LR</a:t>
            </a:r>
            <a:endParaRPr/>
          </a:p>
        </p:txBody>
      </p:sp>
      <p:sp>
        <p:nvSpPr>
          <p:cNvPr id="2032" name="Google Shape;2032;p111"/>
          <p:cNvSpPr/>
          <p:nvPr/>
        </p:nvSpPr>
        <p:spPr>
          <a:xfrm>
            <a:off x="7239000" y="5791200"/>
            <a:ext cx="1524000" cy="3810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RL</a:t>
            </a:r>
            <a:endParaRPr/>
          </a:p>
        </p:txBody>
      </p:sp>
      <p:pic>
        <p:nvPicPr>
          <p:cNvPr id="2033" name="Google Shape;2033;p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517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4">
            <a:extLst>
              <a:ext uri="{FF2B5EF4-FFF2-40B4-BE49-F238E27FC236}">
                <a16:creationId xmlns="" xmlns:a16="http://schemas.microsoft.com/office/drawing/2014/main" id="{724F65C6-416B-42BC-ED82-9E926A4F30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1919288"/>
          <a:ext cx="8534400" cy="310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Bitmap Image" r:id="rId4" imgW="9152381" imgH="3333333" progId="Paint.Picture">
                  <p:embed/>
                </p:oleObj>
              </mc:Choice>
              <mc:Fallback>
                <p:oleObj name="Bitmap Image" r:id="rId4" imgW="9152381" imgH="3333333" progId="Paint.Picture">
                  <p:embed/>
                  <p:pic>
                    <p:nvPicPr>
                      <p:cNvPr id="31746" name="Object 4">
                        <a:extLst>
                          <a:ext uri="{FF2B5EF4-FFF2-40B4-BE49-F238E27FC236}">
                            <a16:creationId xmlns="" xmlns:a16="http://schemas.microsoft.com/office/drawing/2014/main" id="{724F65C6-416B-42BC-ED82-9E926A4F30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919288"/>
                        <a:ext cx="8534400" cy="310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5">
            <a:extLst>
              <a:ext uri="{FF2B5EF4-FFF2-40B4-BE49-F238E27FC236}">
                <a16:creationId xmlns="" xmlns:a16="http://schemas.microsoft.com/office/drawing/2014/main" id="{E4C94FB0-5B65-1CE5-2670-AA2881C8DC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351" y="274639"/>
            <a:ext cx="2743200" cy="533400"/>
          </a:xfrm>
          <a:noFill/>
        </p:spPr>
        <p:txBody>
          <a:bodyPr spcFirstLastPara="1" wrap="square" lIns="92075" tIns="46038" rIns="92075" bIns="46038" anchor="b" anchorCtr="0">
            <a:normAutofit/>
          </a:bodyPr>
          <a:lstStyle/>
          <a:p>
            <a:pPr eaLnBrk="1" hangingPunct="1"/>
            <a:r>
              <a:rPr lang="en-US" altLang="en-US" sz="2800" b="1" dirty="0"/>
              <a:t>LL Rotations</a:t>
            </a:r>
          </a:p>
        </p:txBody>
      </p:sp>
      <p:grpSp>
        <p:nvGrpSpPr>
          <p:cNvPr id="31748" name="Group 9">
            <a:extLst>
              <a:ext uri="{FF2B5EF4-FFF2-40B4-BE49-F238E27FC236}">
                <a16:creationId xmlns="" xmlns:a16="http://schemas.microsoft.com/office/drawing/2014/main" id="{1B6EBB35-C567-12A7-19C9-33CD576261F0}"/>
              </a:ext>
            </a:extLst>
          </p:cNvPr>
          <p:cNvGrpSpPr>
            <a:grpSpLocks/>
          </p:cNvGrpSpPr>
          <p:nvPr/>
        </p:nvGrpSpPr>
        <p:grpSpPr bwMode="auto">
          <a:xfrm>
            <a:off x="2032001" y="1066801"/>
            <a:ext cx="8416925" cy="1204913"/>
            <a:chOff x="224" y="3138"/>
            <a:chExt cx="5302" cy="759"/>
          </a:xfrm>
        </p:grpSpPr>
        <p:sp>
          <p:nvSpPr>
            <p:cNvPr id="31750" name="Text Box 6">
              <a:extLst>
                <a:ext uri="{FF2B5EF4-FFF2-40B4-BE49-F238E27FC236}">
                  <a16:creationId xmlns="" xmlns:a16="http://schemas.microsoft.com/office/drawing/2014/main" id="{8267253E-121E-0096-9EF2-CF5B1C182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" y="3146"/>
              <a:ext cx="1332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Balanced AVL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tree</a:t>
              </a:r>
            </a:p>
          </p:txBody>
        </p:sp>
        <p:sp>
          <p:nvSpPr>
            <p:cNvPr id="31751" name="Text Box 7">
              <a:extLst>
                <a:ext uri="{FF2B5EF4-FFF2-40B4-BE49-F238E27FC236}">
                  <a16:creationId xmlns="" xmlns:a16="http://schemas.microsoft.com/office/drawing/2014/main" id="{97F3A7E2-8859-AB56-B899-BC73245529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4" y="3138"/>
              <a:ext cx="153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Unbalanced AVL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tree</a:t>
              </a:r>
            </a:p>
          </p:txBody>
        </p:sp>
        <p:sp>
          <p:nvSpPr>
            <p:cNvPr id="31752" name="Text Box 8">
              <a:extLst>
                <a:ext uri="{FF2B5EF4-FFF2-40B4-BE49-F238E27FC236}">
                  <a16:creationId xmlns="" xmlns:a16="http://schemas.microsoft.com/office/drawing/2014/main" id="{E574144F-1512-CBE9-B83C-3327719BBA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4" y="3141"/>
              <a:ext cx="1332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Balanced AVL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Tree after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rgbClr val="006600"/>
                  </a:solidFill>
                </a:rPr>
                <a:t>ROTATION</a:t>
              </a:r>
            </a:p>
          </p:txBody>
        </p:sp>
      </p:grpSp>
      <p:sp>
        <p:nvSpPr>
          <p:cNvPr id="31749" name="Text Box 15">
            <a:extLst>
              <a:ext uri="{FF2B5EF4-FFF2-40B4-BE49-F238E27FC236}">
                <a16:creationId xmlns="" xmlns:a16="http://schemas.microsoft.com/office/drawing/2014/main" id="{0BCF7200-0F07-3A83-0005-54ADE49E4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5105400"/>
            <a:ext cx="306365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B</a:t>
            </a:r>
            <a:r>
              <a:rPr lang="en-US" altLang="en-US" sz="2400" baseline="-25000"/>
              <a:t>L</a:t>
            </a:r>
            <a:r>
              <a:rPr lang="en-US" altLang="en-US" sz="2400"/>
              <a:t> : Left subtree of B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B</a:t>
            </a:r>
            <a:r>
              <a:rPr lang="en-US" altLang="en-US" sz="2400" baseline="-25000"/>
              <a:t>R</a:t>
            </a:r>
            <a:r>
              <a:rPr lang="en-US" altLang="en-US" sz="2400"/>
              <a:t> : Right subtree of B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A</a:t>
            </a:r>
            <a:r>
              <a:rPr lang="en-US" altLang="en-US" sz="2400" baseline="-25000"/>
              <a:t>R</a:t>
            </a:r>
            <a:r>
              <a:rPr lang="en-US" altLang="en-US" sz="2400"/>
              <a:t> : Right subtree of 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i="1"/>
              <a:t>h </a:t>
            </a:r>
            <a:r>
              <a:rPr lang="en-US" altLang="en-US" sz="2000" i="1"/>
              <a:t>: </a:t>
            </a:r>
            <a:r>
              <a:rPr lang="en-US" altLang="en-US" sz="2400"/>
              <a:t>Height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="" xmlns:a16="http://schemas.microsoft.com/office/drawing/2014/main" id="{8A1291DF-7E6B-406A-D805-DF6081D38D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LL Rotation</a:t>
            </a:r>
          </a:p>
        </p:txBody>
      </p:sp>
      <p:grpSp>
        <p:nvGrpSpPr>
          <p:cNvPr id="37891" name="Group 3">
            <a:extLst>
              <a:ext uri="{FF2B5EF4-FFF2-40B4-BE49-F238E27FC236}">
                <a16:creationId xmlns="" xmlns:a16="http://schemas.microsoft.com/office/drawing/2014/main" id="{FD2C3DDB-94D3-8D0B-BA40-E6DC50ACAB11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514600"/>
            <a:ext cx="3200400" cy="3048000"/>
            <a:chOff x="624" y="1584"/>
            <a:chExt cx="2016" cy="1920"/>
          </a:xfrm>
        </p:grpSpPr>
        <p:sp>
          <p:nvSpPr>
            <p:cNvPr id="37945" name="Oval 4">
              <a:extLst>
                <a:ext uri="{FF2B5EF4-FFF2-40B4-BE49-F238E27FC236}">
                  <a16:creationId xmlns="" xmlns:a16="http://schemas.microsoft.com/office/drawing/2014/main" id="{1C14ECEA-12D9-6E91-ED55-06AB7F8FD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58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>
                <a:latin typeface="Book Antiqua" panose="02040602050305030304" pitchFamily="18" charset="0"/>
              </a:endParaRPr>
            </a:p>
          </p:txBody>
        </p:sp>
        <p:sp>
          <p:nvSpPr>
            <p:cNvPr id="37946" name="Oval 5">
              <a:extLst>
                <a:ext uri="{FF2B5EF4-FFF2-40B4-BE49-F238E27FC236}">
                  <a16:creationId xmlns="" xmlns:a16="http://schemas.microsoft.com/office/drawing/2014/main" id="{B3A58EE3-E6DA-07C0-930B-CF569C5EB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2112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>
                <a:latin typeface="Book Antiqua" panose="02040602050305030304" pitchFamily="18" charset="0"/>
              </a:endParaRPr>
            </a:p>
          </p:txBody>
        </p:sp>
        <p:sp>
          <p:nvSpPr>
            <p:cNvPr id="37947" name="Oval 6">
              <a:extLst>
                <a:ext uri="{FF2B5EF4-FFF2-40B4-BE49-F238E27FC236}">
                  <a16:creationId xmlns="" xmlns:a16="http://schemas.microsoft.com/office/drawing/2014/main" id="{067F5B67-5300-B287-4C98-EB280B02C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2640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>
                <a:latin typeface="Book Antiqua" panose="02040602050305030304" pitchFamily="18" charset="0"/>
              </a:endParaRPr>
            </a:p>
          </p:txBody>
        </p:sp>
        <p:sp>
          <p:nvSpPr>
            <p:cNvPr id="37948" name="Oval 7">
              <a:extLst>
                <a:ext uri="{FF2B5EF4-FFF2-40B4-BE49-F238E27FC236}">
                  <a16:creationId xmlns="" xmlns:a16="http://schemas.microsoft.com/office/drawing/2014/main" id="{2A8B2677-40C9-80D1-E0AB-858462E247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2112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>
                <a:latin typeface="Book Antiqua" panose="02040602050305030304" pitchFamily="18" charset="0"/>
              </a:endParaRPr>
            </a:p>
          </p:txBody>
        </p:sp>
        <p:sp>
          <p:nvSpPr>
            <p:cNvPr id="37949" name="Oval 8">
              <a:extLst>
                <a:ext uri="{FF2B5EF4-FFF2-40B4-BE49-F238E27FC236}">
                  <a16:creationId xmlns="" xmlns:a16="http://schemas.microsoft.com/office/drawing/2014/main" id="{D5456652-A5E8-2BAA-7ACA-958380CF38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2640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>
                <a:latin typeface="Book Antiqua" panose="02040602050305030304" pitchFamily="18" charset="0"/>
              </a:endParaRPr>
            </a:p>
          </p:txBody>
        </p:sp>
        <p:sp>
          <p:nvSpPr>
            <p:cNvPr id="37950" name="Oval 9">
              <a:extLst>
                <a:ext uri="{FF2B5EF4-FFF2-40B4-BE49-F238E27FC236}">
                  <a16:creationId xmlns="" xmlns:a16="http://schemas.microsoft.com/office/drawing/2014/main" id="{63F9979C-91B9-8C1F-9F45-93089E017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640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>
                <a:latin typeface="Book Antiqua" panose="02040602050305030304" pitchFamily="18" charset="0"/>
              </a:endParaRPr>
            </a:p>
          </p:txBody>
        </p:sp>
        <p:sp>
          <p:nvSpPr>
            <p:cNvPr id="37951" name="Oval 10">
              <a:extLst>
                <a:ext uri="{FF2B5EF4-FFF2-40B4-BE49-F238E27FC236}">
                  <a16:creationId xmlns="" xmlns:a16="http://schemas.microsoft.com/office/drawing/2014/main" id="{EA51A941-BC6E-5381-7FA2-8A8F8C2F2F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3168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>
                <a:latin typeface="Book Antiqua" panose="02040602050305030304" pitchFamily="18" charset="0"/>
              </a:endParaRPr>
            </a:p>
          </p:txBody>
        </p:sp>
        <p:sp>
          <p:nvSpPr>
            <p:cNvPr id="37952" name="Line 11">
              <a:extLst>
                <a:ext uri="{FF2B5EF4-FFF2-40B4-BE49-F238E27FC236}">
                  <a16:creationId xmlns="" xmlns:a16="http://schemas.microsoft.com/office/drawing/2014/main" id="{0B50F591-7826-C264-CF78-D962BF2DA3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" y="1920"/>
              <a:ext cx="192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7953" name="Line 12">
              <a:extLst>
                <a:ext uri="{FF2B5EF4-FFF2-40B4-BE49-F238E27FC236}">
                  <a16:creationId xmlns="" xmlns:a16="http://schemas.microsoft.com/office/drawing/2014/main" id="{AC4D4EFC-2074-EA1F-FFFA-DBFEE9A473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2448"/>
              <a:ext cx="192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7954" name="Line 13">
              <a:extLst>
                <a:ext uri="{FF2B5EF4-FFF2-40B4-BE49-F238E27FC236}">
                  <a16:creationId xmlns="" xmlns:a16="http://schemas.microsoft.com/office/drawing/2014/main" id="{56230428-03E2-067A-58A5-146624B725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872"/>
              <a:ext cx="192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7955" name="Line 14">
              <a:extLst>
                <a:ext uri="{FF2B5EF4-FFF2-40B4-BE49-F238E27FC236}">
                  <a16:creationId xmlns="" xmlns:a16="http://schemas.microsoft.com/office/drawing/2014/main" id="{99D1A077-582F-DBCC-20F9-93CC0DDE0D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400"/>
              <a:ext cx="192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7956" name="Line 15">
              <a:extLst>
                <a:ext uri="{FF2B5EF4-FFF2-40B4-BE49-F238E27FC236}">
                  <a16:creationId xmlns="" xmlns:a16="http://schemas.microsoft.com/office/drawing/2014/main" id="{56CFF663-1482-F2AE-8146-E320D1DFD8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80" y="2448"/>
              <a:ext cx="96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7957" name="Line 16">
              <a:extLst>
                <a:ext uri="{FF2B5EF4-FFF2-40B4-BE49-F238E27FC236}">
                  <a16:creationId xmlns="" xmlns:a16="http://schemas.microsoft.com/office/drawing/2014/main" id="{01676491-BAC9-A5C6-9DA9-66A83A35F7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40" y="2928"/>
              <a:ext cx="96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7958" name="Text Box 17">
              <a:extLst>
                <a:ext uri="{FF2B5EF4-FFF2-40B4-BE49-F238E27FC236}">
                  <a16:creationId xmlns="" xmlns:a16="http://schemas.microsoft.com/office/drawing/2014/main" id="{D14BC905-1D17-96E5-F0D0-23B0E96E18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6" y="3168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Book Antiqua" panose="02040602050305030304" pitchFamily="18" charset="0"/>
                </a:rPr>
                <a:t>0</a:t>
              </a:r>
            </a:p>
          </p:txBody>
        </p:sp>
        <p:sp>
          <p:nvSpPr>
            <p:cNvPr id="37959" name="Text Box 18">
              <a:extLst>
                <a:ext uri="{FF2B5EF4-FFF2-40B4-BE49-F238E27FC236}">
                  <a16:creationId xmlns="" xmlns:a16="http://schemas.microsoft.com/office/drawing/2014/main" id="{9AF8A961-AAA1-E084-5B53-8F1602EFE8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2640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Book Antiqua" panose="02040602050305030304" pitchFamily="18" charset="0"/>
                </a:rPr>
                <a:t>0</a:t>
              </a:r>
            </a:p>
          </p:txBody>
        </p:sp>
        <p:sp>
          <p:nvSpPr>
            <p:cNvPr id="37960" name="Text Box 19">
              <a:extLst>
                <a:ext uri="{FF2B5EF4-FFF2-40B4-BE49-F238E27FC236}">
                  <a16:creationId xmlns="" xmlns:a16="http://schemas.microsoft.com/office/drawing/2014/main" id="{1951F630-E751-A787-DB88-86AED7EB73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2640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Book Antiqua" panose="02040602050305030304" pitchFamily="18" charset="0"/>
                </a:rPr>
                <a:t>1</a:t>
              </a:r>
              <a:endParaRPr lang="en-US" altLang="en-US" sz="1800">
                <a:latin typeface="Book Antiqua" panose="02040602050305030304" pitchFamily="18" charset="0"/>
              </a:endParaRPr>
            </a:p>
          </p:txBody>
        </p:sp>
        <p:sp>
          <p:nvSpPr>
            <p:cNvPr id="37961" name="Text Box 20">
              <a:extLst>
                <a:ext uri="{FF2B5EF4-FFF2-40B4-BE49-F238E27FC236}">
                  <a16:creationId xmlns="" xmlns:a16="http://schemas.microsoft.com/office/drawing/2014/main" id="{3B384F04-8E26-A9C3-D3AE-C40247F7B0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112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Book Antiqua" panose="02040602050305030304" pitchFamily="18" charset="0"/>
                </a:rPr>
                <a:t>0</a:t>
              </a:r>
            </a:p>
          </p:txBody>
        </p:sp>
        <p:sp>
          <p:nvSpPr>
            <p:cNvPr id="37962" name="Text Box 21">
              <a:extLst>
                <a:ext uri="{FF2B5EF4-FFF2-40B4-BE49-F238E27FC236}">
                  <a16:creationId xmlns="" xmlns:a16="http://schemas.microsoft.com/office/drawing/2014/main" id="{B99FDFA5-FE55-A5F3-98CF-98BDC0888B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584"/>
              <a:ext cx="2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Book Antiqua" panose="02040602050305030304" pitchFamily="18" charset="0"/>
                </a:rPr>
                <a:t>-1</a:t>
              </a:r>
            </a:p>
          </p:txBody>
        </p:sp>
        <p:sp>
          <p:nvSpPr>
            <p:cNvPr id="37963" name="Text Box 22">
              <a:extLst>
                <a:ext uri="{FF2B5EF4-FFF2-40B4-BE49-F238E27FC236}">
                  <a16:creationId xmlns="" xmlns:a16="http://schemas.microsoft.com/office/drawing/2014/main" id="{FB90BAB0-4AF2-F211-E154-6F47488A4E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2112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Book Antiqua" panose="02040602050305030304" pitchFamily="18" charset="0"/>
                </a:rPr>
                <a:t>1</a:t>
              </a:r>
            </a:p>
          </p:txBody>
        </p:sp>
        <p:sp>
          <p:nvSpPr>
            <p:cNvPr id="37964" name="Text Box 23">
              <a:extLst>
                <a:ext uri="{FF2B5EF4-FFF2-40B4-BE49-F238E27FC236}">
                  <a16:creationId xmlns="" xmlns:a16="http://schemas.microsoft.com/office/drawing/2014/main" id="{A1242827-186C-AC5A-3F6B-FBE6B1B096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0" y="2606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Book Antiqua" panose="02040602050305030304" pitchFamily="18" charset="0"/>
                </a:rPr>
                <a:t>0</a:t>
              </a:r>
            </a:p>
          </p:txBody>
        </p:sp>
        <p:sp>
          <p:nvSpPr>
            <p:cNvPr id="37965" name="Oval 24">
              <a:extLst>
                <a:ext uri="{FF2B5EF4-FFF2-40B4-BE49-F238E27FC236}">
                  <a16:creationId xmlns="" xmlns:a16="http://schemas.microsoft.com/office/drawing/2014/main" id="{224E4682-BB01-DD49-ADD6-77C79CC2F9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3120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>
                <a:latin typeface="Book Antiqua" panose="02040602050305030304" pitchFamily="18" charset="0"/>
              </a:endParaRPr>
            </a:p>
          </p:txBody>
        </p:sp>
        <p:sp>
          <p:nvSpPr>
            <p:cNvPr id="37966" name="Line 25">
              <a:extLst>
                <a:ext uri="{FF2B5EF4-FFF2-40B4-BE49-F238E27FC236}">
                  <a16:creationId xmlns="" xmlns:a16="http://schemas.microsoft.com/office/drawing/2014/main" id="{D4D17963-0DB8-FAD9-9F26-8E017FFC41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2" y="2928"/>
              <a:ext cx="96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7967" name="Text Box 26">
              <a:extLst>
                <a:ext uri="{FF2B5EF4-FFF2-40B4-BE49-F238E27FC236}">
                  <a16:creationId xmlns="" xmlns:a16="http://schemas.microsoft.com/office/drawing/2014/main" id="{CFE2CC53-1FBD-5B17-43A1-C26C4731F0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0" y="3120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Book Antiqua" panose="02040602050305030304" pitchFamily="18" charset="0"/>
                </a:rPr>
                <a:t>0</a:t>
              </a:r>
            </a:p>
          </p:txBody>
        </p:sp>
      </p:grpSp>
      <p:grpSp>
        <p:nvGrpSpPr>
          <p:cNvPr id="3" name="Group 27">
            <a:extLst>
              <a:ext uri="{FF2B5EF4-FFF2-40B4-BE49-F238E27FC236}">
                <a16:creationId xmlns="" xmlns:a16="http://schemas.microsoft.com/office/drawing/2014/main" id="{89076FB5-5C03-2628-59E8-E20BA1D5998F}"/>
              </a:ext>
            </a:extLst>
          </p:cNvPr>
          <p:cNvGrpSpPr>
            <a:grpSpLocks/>
          </p:cNvGrpSpPr>
          <p:nvPr/>
        </p:nvGrpSpPr>
        <p:grpSpPr bwMode="auto">
          <a:xfrm>
            <a:off x="6629400" y="2514600"/>
            <a:ext cx="3200400" cy="3048000"/>
            <a:chOff x="3216" y="1584"/>
            <a:chExt cx="2016" cy="1920"/>
          </a:xfrm>
        </p:grpSpPr>
        <p:grpSp>
          <p:nvGrpSpPr>
            <p:cNvPr id="37914" name="Group 28">
              <a:extLst>
                <a:ext uri="{FF2B5EF4-FFF2-40B4-BE49-F238E27FC236}">
                  <a16:creationId xmlns="" xmlns:a16="http://schemas.microsoft.com/office/drawing/2014/main" id="{8745917E-B4A0-5A52-C4F8-DBC69209C4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6" y="1584"/>
              <a:ext cx="2016" cy="1920"/>
              <a:chOff x="3216" y="1584"/>
              <a:chExt cx="2016" cy="1920"/>
            </a:xfrm>
          </p:grpSpPr>
          <p:sp>
            <p:nvSpPr>
              <p:cNvPr id="37922" name="Oval 29">
                <a:extLst>
                  <a:ext uri="{FF2B5EF4-FFF2-40B4-BE49-F238E27FC236}">
                    <a16:creationId xmlns="" xmlns:a16="http://schemas.microsoft.com/office/drawing/2014/main" id="{3E070EFC-1375-3990-D99E-CFEC7A5303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1584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>
                  <a:latin typeface="Book Antiqua" panose="02040602050305030304" pitchFamily="18" charset="0"/>
                </a:endParaRPr>
              </a:p>
            </p:txBody>
          </p:sp>
          <p:sp>
            <p:nvSpPr>
              <p:cNvPr id="37923" name="Oval 30">
                <a:extLst>
                  <a:ext uri="{FF2B5EF4-FFF2-40B4-BE49-F238E27FC236}">
                    <a16:creationId xmlns="" xmlns:a16="http://schemas.microsoft.com/office/drawing/2014/main" id="{14CAB575-FD82-498F-21C3-1139C97C9C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2" y="2112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>
                  <a:latin typeface="Book Antiqua" panose="02040602050305030304" pitchFamily="18" charset="0"/>
                </a:endParaRPr>
              </a:p>
            </p:txBody>
          </p:sp>
          <p:sp>
            <p:nvSpPr>
              <p:cNvPr id="37924" name="Oval 31">
                <a:extLst>
                  <a:ext uri="{FF2B5EF4-FFF2-40B4-BE49-F238E27FC236}">
                    <a16:creationId xmlns="" xmlns:a16="http://schemas.microsoft.com/office/drawing/2014/main" id="{69311441-B0CE-6E89-9E92-FA36530C0B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6" y="2640"/>
                <a:ext cx="336" cy="336"/>
              </a:xfrm>
              <a:prstGeom prst="ellipse">
                <a:avLst/>
              </a:prstGeom>
              <a:solidFill>
                <a:srgbClr val="B2B2B2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>
                  <a:latin typeface="Book Antiqua" panose="02040602050305030304" pitchFamily="18" charset="0"/>
                </a:endParaRPr>
              </a:p>
            </p:txBody>
          </p:sp>
          <p:sp>
            <p:nvSpPr>
              <p:cNvPr id="37925" name="Oval 32">
                <a:extLst>
                  <a:ext uri="{FF2B5EF4-FFF2-40B4-BE49-F238E27FC236}">
                    <a16:creationId xmlns="" xmlns:a16="http://schemas.microsoft.com/office/drawing/2014/main" id="{2AA62659-ABEA-6BF5-5ED9-24B7E49F3D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2" y="2112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>
                  <a:latin typeface="Book Antiqua" panose="02040602050305030304" pitchFamily="18" charset="0"/>
                </a:endParaRPr>
              </a:p>
            </p:txBody>
          </p:sp>
          <p:sp>
            <p:nvSpPr>
              <p:cNvPr id="37926" name="Oval 33">
                <a:extLst>
                  <a:ext uri="{FF2B5EF4-FFF2-40B4-BE49-F238E27FC236}">
                    <a16:creationId xmlns="" xmlns:a16="http://schemas.microsoft.com/office/drawing/2014/main" id="{B6771335-7101-2BB9-382D-705C790E17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2640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>
                  <a:latin typeface="Book Antiqua" panose="02040602050305030304" pitchFamily="18" charset="0"/>
                </a:endParaRPr>
              </a:p>
            </p:txBody>
          </p:sp>
          <p:sp>
            <p:nvSpPr>
              <p:cNvPr id="37927" name="Oval 34">
                <a:extLst>
                  <a:ext uri="{FF2B5EF4-FFF2-40B4-BE49-F238E27FC236}">
                    <a16:creationId xmlns="" xmlns:a16="http://schemas.microsoft.com/office/drawing/2014/main" id="{FEA48776-D0C1-34A9-0EE8-193D78DA28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6" y="2640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>
                  <a:latin typeface="Book Antiqua" panose="02040602050305030304" pitchFamily="18" charset="0"/>
                </a:endParaRPr>
              </a:p>
            </p:txBody>
          </p:sp>
          <p:sp>
            <p:nvSpPr>
              <p:cNvPr id="37928" name="Oval 35">
                <a:extLst>
                  <a:ext uri="{FF2B5EF4-FFF2-40B4-BE49-F238E27FC236}">
                    <a16:creationId xmlns="" xmlns:a16="http://schemas.microsoft.com/office/drawing/2014/main" id="{CAEAC015-1BD2-3663-D3AD-5C76126E93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168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>
                  <a:latin typeface="Book Antiqua" panose="02040602050305030304" pitchFamily="18" charset="0"/>
                </a:endParaRPr>
              </a:p>
            </p:txBody>
          </p:sp>
          <p:sp>
            <p:nvSpPr>
              <p:cNvPr id="37929" name="Line 36">
                <a:extLst>
                  <a:ext uri="{FF2B5EF4-FFF2-40B4-BE49-F238E27FC236}">
                    <a16:creationId xmlns="" xmlns:a16="http://schemas.microsoft.com/office/drawing/2014/main" id="{4F969999-82EC-8350-2892-36526EE660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92" y="1920"/>
                <a:ext cx="192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37930" name="Line 37">
                <a:extLst>
                  <a:ext uri="{FF2B5EF4-FFF2-40B4-BE49-F238E27FC236}">
                    <a16:creationId xmlns="" xmlns:a16="http://schemas.microsoft.com/office/drawing/2014/main" id="{E39A949A-6D95-A09F-1A7C-0DA605891F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56" y="2448"/>
                <a:ext cx="192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37931" name="Line 38">
                <a:extLst>
                  <a:ext uri="{FF2B5EF4-FFF2-40B4-BE49-F238E27FC236}">
                    <a16:creationId xmlns="" xmlns:a16="http://schemas.microsoft.com/office/drawing/2014/main" id="{9CCD7CB2-624E-31E2-9B41-EF5AB584C0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76" y="1872"/>
                <a:ext cx="192" cy="2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37932" name="Line 39">
                <a:extLst>
                  <a:ext uri="{FF2B5EF4-FFF2-40B4-BE49-F238E27FC236}">
                    <a16:creationId xmlns="" xmlns:a16="http://schemas.microsoft.com/office/drawing/2014/main" id="{19DD3F32-56A4-80CF-1DAE-945BB9B8EB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60" y="2400"/>
                <a:ext cx="192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37933" name="Line 40">
                <a:extLst>
                  <a:ext uri="{FF2B5EF4-FFF2-40B4-BE49-F238E27FC236}">
                    <a16:creationId xmlns="" xmlns:a16="http://schemas.microsoft.com/office/drawing/2014/main" id="{4156A84F-9986-A340-4CEC-0281C09A10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72" y="2448"/>
                <a:ext cx="96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37934" name="Line 41">
                <a:extLst>
                  <a:ext uri="{FF2B5EF4-FFF2-40B4-BE49-F238E27FC236}">
                    <a16:creationId xmlns="" xmlns:a16="http://schemas.microsoft.com/office/drawing/2014/main" id="{8F3F98C3-B952-328A-E3F4-BD741FF6C4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32" y="2928"/>
                <a:ext cx="96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37935" name="Text Box 42">
                <a:extLst>
                  <a:ext uri="{FF2B5EF4-FFF2-40B4-BE49-F238E27FC236}">
                    <a16:creationId xmlns="" xmlns:a16="http://schemas.microsoft.com/office/drawing/2014/main" id="{8E0FF12E-A02D-1BAB-9607-71527D8AAC3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88" y="3168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0</a:t>
                </a:r>
              </a:p>
            </p:txBody>
          </p:sp>
          <p:sp>
            <p:nvSpPr>
              <p:cNvPr id="37936" name="Text Box 43">
                <a:extLst>
                  <a:ext uri="{FF2B5EF4-FFF2-40B4-BE49-F238E27FC236}">
                    <a16:creationId xmlns="" xmlns:a16="http://schemas.microsoft.com/office/drawing/2014/main" id="{D776CAA2-7121-6161-F5F6-BECD2A80AD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04" y="2640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0</a:t>
                </a:r>
              </a:p>
            </p:txBody>
          </p:sp>
          <p:sp>
            <p:nvSpPr>
              <p:cNvPr id="37937" name="Text Box 44">
                <a:extLst>
                  <a:ext uri="{FF2B5EF4-FFF2-40B4-BE49-F238E27FC236}">
                    <a16:creationId xmlns="" xmlns:a16="http://schemas.microsoft.com/office/drawing/2014/main" id="{8D2BCA5E-6341-1EFB-CD61-329F4DF23D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28" y="2640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1</a:t>
                </a:r>
                <a:endParaRPr lang="en-US" altLang="en-US" sz="1800">
                  <a:latin typeface="Book Antiqua" panose="02040602050305030304" pitchFamily="18" charset="0"/>
                </a:endParaRPr>
              </a:p>
            </p:txBody>
          </p:sp>
          <p:sp>
            <p:nvSpPr>
              <p:cNvPr id="37938" name="Text Box 45">
                <a:extLst>
                  <a:ext uri="{FF2B5EF4-FFF2-40B4-BE49-F238E27FC236}">
                    <a16:creationId xmlns="" xmlns:a16="http://schemas.microsoft.com/office/drawing/2014/main" id="{7C5C5689-B97F-4CD7-A8F2-11BB671F16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68" y="2112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0</a:t>
                </a:r>
              </a:p>
            </p:txBody>
          </p:sp>
          <p:sp>
            <p:nvSpPr>
              <p:cNvPr id="37939" name="Text Box 46">
                <a:extLst>
                  <a:ext uri="{FF2B5EF4-FFF2-40B4-BE49-F238E27FC236}">
                    <a16:creationId xmlns="" xmlns:a16="http://schemas.microsoft.com/office/drawing/2014/main" id="{869877DB-8B97-A3AF-7E08-A3A93C0753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36" y="1584"/>
                <a:ext cx="24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-1</a:t>
                </a:r>
              </a:p>
            </p:txBody>
          </p:sp>
          <p:sp>
            <p:nvSpPr>
              <p:cNvPr id="37940" name="Text Box 47">
                <a:extLst>
                  <a:ext uri="{FF2B5EF4-FFF2-40B4-BE49-F238E27FC236}">
                    <a16:creationId xmlns="" xmlns:a16="http://schemas.microsoft.com/office/drawing/2014/main" id="{D9F34B2D-A1D2-96E3-F6D3-EA6D4322D5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00" y="2112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0</a:t>
                </a:r>
              </a:p>
            </p:txBody>
          </p:sp>
          <p:sp>
            <p:nvSpPr>
              <p:cNvPr id="37941" name="Text Box 48">
                <a:extLst>
                  <a:ext uri="{FF2B5EF4-FFF2-40B4-BE49-F238E27FC236}">
                    <a16:creationId xmlns="" xmlns:a16="http://schemas.microsoft.com/office/drawing/2014/main" id="{7124443F-28B1-85E7-D958-DC3D0094F2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02" y="2606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0</a:t>
                </a:r>
              </a:p>
            </p:txBody>
          </p:sp>
          <p:sp>
            <p:nvSpPr>
              <p:cNvPr id="37942" name="Oval 49">
                <a:extLst>
                  <a:ext uri="{FF2B5EF4-FFF2-40B4-BE49-F238E27FC236}">
                    <a16:creationId xmlns="" xmlns:a16="http://schemas.microsoft.com/office/drawing/2014/main" id="{2B011999-2DF8-C1EA-3A91-152A4F9D00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3120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>
                  <a:latin typeface="Book Antiqua" panose="02040602050305030304" pitchFamily="18" charset="0"/>
                </a:endParaRPr>
              </a:p>
            </p:txBody>
          </p:sp>
          <p:sp>
            <p:nvSpPr>
              <p:cNvPr id="37943" name="Line 50">
                <a:extLst>
                  <a:ext uri="{FF2B5EF4-FFF2-40B4-BE49-F238E27FC236}">
                    <a16:creationId xmlns="" xmlns:a16="http://schemas.microsoft.com/office/drawing/2014/main" id="{BB5DD8EA-A6B8-4F40-0A97-48D3FD5B1E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44" y="2928"/>
                <a:ext cx="96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37944" name="Text Box 51">
                <a:extLst>
                  <a:ext uri="{FF2B5EF4-FFF2-40B4-BE49-F238E27FC236}">
                    <a16:creationId xmlns="" xmlns:a16="http://schemas.microsoft.com/office/drawing/2014/main" id="{81FA5B8B-A7B5-545A-5767-4AD32DE237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92" y="3120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>
                    <a:latin typeface="Book Antiqua" panose="02040602050305030304" pitchFamily="18" charset="0"/>
                  </a:rPr>
                  <a:t>0</a:t>
                </a:r>
              </a:p>
            </p:txBody>
          </p:sp>
        </p:grpSp>
        <p:sp>
          <p:nvSpPr>
            <p:cNvPr id="37915" name="Oval 52">
              <a:extLst>
                <a:ext uri="{FF2B5EF4-FFF2-40B4-BE49-F238E27FC236}">
                  <a16:creationId xmlns="" xmlns:a16="http://schemas.microsoft.com/office/drawing/2014/main" id="{D8308F11-6523-5670-D2A0-482C611EEB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2640"/>
              <a:ext cx="288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000">
                <a:latin typeface="Book Antiqua" panose="02040602050305030304" pitchFamily="18" charset="0"/>
              </a:endParaRPr>
            </a:p>
          </p:txBody>
        </p:sp>
        <p:sp>
          <p:nvSpPr>
            <p:cNvPr id="37916" name="Line 53">
              <a:extLst>
                <a:ext uri="{FF2B5EF4-FFF2-40B4-BE49-F238E27FC236}">
                  <a16:creationId xmlns="" xmlns:a16="http://schemas.microsoft.com/office/drawing/2014/main" id="{C7A3C65B-CD64-7AA5-2063-E0C22C6631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2" y="2448"/>
              <a:ext cx="48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grpSp>
          <p:nvGrpSpPr>
            <p:cNvPr id="37917" name="Group 54">
              <a:extLst>
                <a:ext uri="{FF2B5EF4-FFF2-40B4-BE49-F238E27FC236}">
                  <a16:creationId xmlns="" xmlns:a16="http://schemas.microsoft.com/office/drawing/2014/main" id="{7D175A55-E366-F203-47E3-0DE355B582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68" y="2928"/>
              <a:ext cx="336" cy="528"/>
              <a:chOff x="2928" y="2832"/>
              <a:chExt cx="336" cy="528"/>
            </a:xfrm>
          </p:grpSpPr>
          <p:sp>
            <p:nvSpPr>
              <p:cNvPr id="37920" name="Oval 55">
                <a:extLst>
                  <a:ext uri="{FF2B5EF4-FFF2-40B4-BE49-F238E27FC236}">
                    <a16:creationId xmlns="" xmlns:a16="http://schemas.microsoft.com/office/drawing/2014/main" id="{604A1E81-BFB1-67D6-0D6D-782375DDED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8" y="3024"/>
                <a:ext cx="288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37921" name="Line 56">
                <a:extLst>
                  <a:ext uri="{FF2B5EF4-FFF2-40B4-BE49-F238E27FC236}">
                    <a16:creationId xmlns="" xmlns:a16="http://schemas.microsoft.com/office/drawing/2014/main" id="{C41E0AE3-4850-CBF8-B255-5476349CDE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20" y="2832"/>
                <a:ext cx="144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</p:grpSp>
        <p:sp>
          <p:nvSpPr>
            <p:cNvPr id="37918" name="Text Box 57">
              <a:extLst>
                <a:ext uri="{FF2B5EF4-FFF2-40B4-BE49-F238E27FC236}">
                  <a16:creationId xmlns="" xmlns:a16="http://schemas.microsoft.com/office/drawing/2014/main" id="{796B5300-A105-AB09-83CD-D6FC7E7CAF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6" y="3120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Book Antiqua" panose="02040602050305030304" pitchFamily="18" charset="0"/>
                </a:rPr>
                <a:t>0</a:t>
              </a:r>
            </a:p>
          </p:txBody>
        </p:sp>
        <p:sp>
          <p:nvSpPr>
            <p:cNvPr id="37919" name="Text Box 58">
              <a:extLst>
                <a:ext uri="{FF2B5EF4-FFF2-40B4-BE49-F238E27FC236}">
                  <a16:creationId xmlns="" xmlns:a16="http://schemas.microsoft.com/office/drawing/2014/main" id="{7B07E21F-084C-D35E-C694-FD80982520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4" y="2592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Book Antiqua" panose="02040602050305030304" pitchFamily="18" charset="0"/>
                </a:rPr>
                <a:t>0</a:t>
              </a:r>
            </a:p>
          </p:txBody>
        </p:sp>
      </p:grpSp>
      <p:sp>
        <p:nvSpPr>
          <p:cNvPr id="37893" name="Oval 59">
            <a:extLst>
              <a:ext uri="{FF2B5EF4-FFF2-40B4-BE49-F238E27FC236}">
                <a16:creationId xmlns="" xmlns:a16="http://schemas.microsoft.com/office/drawing/2014/main" id="{1EB2B37F-4C59-5073-FABC-AB89969ED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5029200"/>
            <a:ext cx="533400" cy="5334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800">
              <a:latin typeface="Book Antiqua" panose="02040602050305030304" pitchFamily="18" charset="0"/>
            </a:endParaRPr>
          </a:p>
        </p:txBody>
      </p:sp>
      <p:sp>
        <p:nvSpPr>
          <p:cNvPr id="37894" name="Line 60">
            <a:extLst>
              <a:ext uri="{FF2B5EF4-FFF2-40B4-BE49-F238E27FC236}">
                <a16:creationId xmlns="" xmlns:a16="http://schemas.microsoft.com/office/drawing/2014/main" id="{6D5FFE83-116A-2F8C-A994-78FB291E9E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24400" y="4648200"/>
            <a:ext cx="1524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7895" name="Text Box 61">
            <a:extLst>
              <a:ext uri="{FF2B5EF4-FFF2-40B4-BE49-F238E27FC236}">
                <a16:creationId xmlns="" xmlns:a16="http://schemas.microsoft.com/office/drawing/2014/main" id="{22C9BC98-E10D-7019-FB2B-3DD279177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5029201"/>
            <a:ext cx="311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Book Antiqua" panose="02040602050305030304" pitchFamily="18" charset="0"/>
              </a:rPr>
              <a:t>0</a:t>
            </a:r>
          </a:p>
        </p:txBody>
      </p:sp>
      <p:grpSp>
        <p:nvGrpSpPr>
          <p:cNvPr id="6" name="Group 62">
            <a:extLst>
              <a:ext uri="{FF2B5EF4-FFF2-40B4-BE49-F238E27FC236}">
                <a16:creationId xmlns="" xmlns:a16="http://schemas.microsoft.com/office/drawing/2014/main" id="{E50511AD-8B45-B6EC-D506-7E6F0A2A0B93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4267201"/>
            <a:ext cx="311150" cy="473075"/>
            <a:chOff x="720" y="2688"/>
            <a:chExt cx="196" cy="298"/>
          </a:xfrm>
        </p:grpSpPr>
        <p:sp>
          <p:nvSpPr>
            <p:cNvPr id="37912" name="Line 63">
              <a:extLst>
                <a:ext uri="{FF2B5EF4-FFF2-40B4-BE49-F238E27FC236}">
                  <a16:creationId xmlns="" xmlns:a16="http://schemas.microsoft.com/office/drawing/2014/main" id="{3B4376B7-3A46-1480-F427-D6746A38E1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688"/>
              <a:ext cx="96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7913" name="Text Box 64">
              <a:extLst>
                <a:ext uri="{FF2B5EF4-FFF2-40B4-BE49-F238E27FC236}">
                  <a16:creationId xmlns="" xmlns:a16="http://schemas.microsoft.com/office/drawing/2014/main" id="{7526E7D2-9A0A-3106-47E8-3DDFA9B2D3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2736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1</a:t>
              </a:r>
            </a:p>
          </p:txBody>
        </p:sp>
      </p:grpSp>
      <p:grpSp>
        <p:nvGrpSpPr>
          <p:cNvPr id="7" name="Group 65">
            <a:extLst>
              <a:ext uri="{FF2B5EF4-FFF2-40B4-BE49-F238E27FC236}">
                <a16:creationId xmlns="" xmlns:a16="http://schemas.microsoft.com/office/drawing/2014/main" id="{DF4897A0-5E6C-8C18-A7E4-7F98D10265E1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3429001"/>
            <a:ext cx="311150" cy="473075"/>
            <a:chOff x="1056" y="2160"/>
            <a:chExt cx="196" cy="298"/>
          </a:xfrm>
        </p:grpSpPr>
        <p:sp>
          <p:nvSpPr>
            <p:cNvPr id="37910" name="Line 66">
              <a:extLst>
                <a:ext uri="{FF2B5EF4-FFF2-40B4-BE49-F238E27FC236}">
                  <a16:creationId xmlns="" xmlns:a16="http://schemas.microsoft.com/office/drawing/2014/main" id="{4D04F874-368E-7E08-0D18-E780A30789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160"/>
              <a:ext cx="96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7911" name="Text Box 67">
              <a:extLst>
                <a:ext uri="{FF2B5EF4-FFF2-40B4-BE49-F238E27FC236}">
                  <a16:creationId xmlns="" xmlns:a16="http://schemas.microsoft.com/office/drawing/2014/main" id="{BCC529F0-66B7-9BEF-7EB2-8D6020B9F8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2208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2</a:t>
              </a:r>
            </a:p>
          </p:txBody>
        </p:sp>
      </p:grpSp>
      <p:grpSp>
        <p:nvGrpSpPr>
          <p:cNvPr id="8" name="Group 68">
            <a:extLst>
              <a:ext uri="{FF2B5EF4-FFF2-40B4-BE49-F238E27FC236}">
                <a16:creationId xmlns="" xmlns:a16="http://schemas.microsoft.com/office/drawing/2014/main" id="{7DFC7CD1-18C4-F540-F8C5-72A4D00E42E1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6019800"/>
            <a:ext cx="4495800" cy="685800"/>
            <a:chOff x="1488" y="3792"/>
            <a:chExt cx="2832" cy="432"/>
          </a:xfrm>
        </p:grpSpPr>
        <p:sp>
          <p:nvSpPr>
            <p:cNvPr id="37908" name="Text Box 69">
              <a:extLst>
                <a:ext uri="{FF2B5EF4-FFF2-40B4-BE49-F238E27FC236}">
                  <a16:creationId xmlns="" xmlns:a16="http://schemas.microsoft.com/office/drawing/2014/main" id="{8F4DD902-002E-866C-1D73-9B9D887C6A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3840"/>
              <a:ext cx="274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800"/>
                <a:t>simple right rotation required</a:t>
              </a:r>
              <a:endParaRPr lang="en-US" altLang="en-US" sz="2400"/>
            </a:p>
          </p:txBody>
        </p:sp>
        <p:sp>
          <p:nvSpPr>
            <p:cNvPr id="37909" name="Rectangle 70">
              <a:extLst>
                <a:ext uri="{FF2B5EF4-FFF2-40B4-BE49-F238E27FC236}">
                  <a16:creationId xmlns="" xmlns:a16="http://schemas.microsoft.com/office/drawing/2014/main" id="{5AFDB831-8AD5-9A0D-B73D-E328EBBA2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3792"/>
              <a:ext cx="2832" cy="43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grpSp>
        <p:nvGrpSpPr>
          <p:cNvPr id="37899" name="Group 71">
            <a:extLst>
              <a:ext uri="{FF2B5EF4-FFF2-40B4-BE49-F238E27FC236}">
                <a16:creationId xmlns="" xmlns:a16="http://schemas.microsoft.com/office/drawing/2014/main" id="{F3861F2A-85D4-5931-3CE1-57FB800E3E64}"/>
              </a:ext>
            </a:extLst>
          </p:cNvPr>
          <p:cNvGrpSpPr>
            <a:grpSpLocks/>
          </p:cNvGrpSpPr>
          <p:nvPr/>
        </p:nvGrpSpPr>
        <p:grpSpPr bwMode="auto">
          <a:xfrm>
            <a:off x="2057400" y="4724400"/>
            <a:ext cx="533400" cy="838200"/>
            <a:chOff x="336" y="2976"/>
            <a:chExt cx="336" cy="528"/>
          </a:xfrm>
        </p:grpSpPr>
        <p:grpSp>
          <p:nvGrpSpPr>
            <p:cNvPr id="37904" name="Group 72">
              <a:extLst>
                <a:ext uri="{FF2B5EF4-FFF2-40B4-BE49-F238E27FC236}">
                  <a16:creationId xmlns="" xmlns:a16="http://schemas.microsoft.com/office/drawing/2014/main" id="{6BB0DAC7-B30D-3CF0-627E-34B5B27DDA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" y="2976"/>
              <a:ext cx="336" cy="528"/>
              <a:chOff x="2928" y="2832"/>
              <a:chExt cx="336" cy="528"/>
            </a:xfrm>
          </p:grpSpPr>
          <p:sp>
            <p:nvSpPr>
              <p:cNvPr id="37906" name="Oval 73">
                <a:extLst>
                  <a:ext uri="{FF2B5EF4-FFF2-40B4-BE49-F238E27FC236}">
                    <a16:creationId xmlns="" xmlns:a16="http://schemas.microsoft.com/office/drawing/2014/main" id="{072B0D99-F707-CA7B-A019-CCF2DB4B5A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8" y="3024"/>
                <a:ext cx="288" cy="336"/>
              </a:xfrm>
              <a:prstGeom prst="ellipse">
                <a:avLst/>
              </a:prstGeom>
              <a:solidFill>
                <a:srgbClr val="B2B2B2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37907" name="Line 74">
                <a:extLst>
                  <a:ext uri="{FF2B5EF4-FFF2-40B4-BE49-F238E27FC236}">
                    <a16:creationId xmlns="" xmlns:a16="http://schemas.microsoft.com/office/drawing/2014/main" id="{AD6DB4AA-CCFE-4A68-9735-299D753BE5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20" y="2832"/>
                <a:ext cx="144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</p:grpSp>
        <p:sp>
          <p:nvSpPr>
            <p:cNvPr id="37905" name="Text Box 75">
              <a:extLst>
                <a:ext uri="{FF2B5EF4-FFF2-40B4-BE49-F238E27FC236}">
                  <a16:creationId xmlns="" xmlns:a16="http://schemas.microsoft.com/office/drawing/2014/main" id="{CEC72D44-8A54-7AD9-47BE-83FB750149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3168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0</a:t>
              </a:r>
            </a:p>
          </p:txBody>
        </p:sp>
      </p:grpSp>
      <p:sp>
        <p:nvSpPr>
          <p:cNvPr id="37900" name="Arc 76">
            <a:extLst>
              <a:ext uri="{FF2B5EF4-FFF2-40B4-BE49-F238E27FC236}">
                <a16:creationId xmlns="" xmlns:a16="http://schemas.microsoft.com/office/drawing/2014/main" id="{EF559332-3BC2-39A1-E4F5-482B0C37A037}"/>
              </a:ext>
            </a:extLst>
          </p:cNvPr>
          <p:cNvSpPr>
            <a:spLocks/>
          </p:cNvSpPr>
          <p:nvPr/>
        </p:nvSpPr>
        <p:spPr bwMode="auto">
          <a:xfrm>
            <a:off x="3352800" y="3886200"/>
            <a:ext cx="304800" cy="685800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7901" name="Arc 77">
            <a:extLst>
              <a:ext uri="{FF2B5EF4-FFF2-40B4-BE49-F238E27FC236}">
                <a16:creationId xmlns="" xmlns:a16="http://schemas.microsoft.com/office/drawing/2014/main" id="{AE85FA52-1F99-C0AB-11DF-13BCB6809409}"/>
              </a:ext>
            </a:extLst>
          </p:cNvPr>
          <p:cNvSpPr>
            <a:spLocks/>
          </p:cNvSpPr>
          <p:nvPr/>
        </p:nvSpPr>
        <p:spPr bwMode="auto">
          <a:xfrm rot="3960078" flipH="1" flipV="1">
            <a:off x="2513807" y="3399632"/>
            <a:ext cx="541337" cy="920750"/>
          </a:xfrm>
          <a:custGeom>
            <a:avLst/>
            <a:gdLst>
              <a:gd name="T0" fmla="*/ 0 w 25613"/>
              <a:gd name="T1" fmla="*/ 2147483646 h 26105"/>
              <a:gd name="T2" fmla="*/ 2147483646 w 25613"/>
              <a:gd name="T3" fmla="*/ 2147483646 h 26105"/>
              <a:gd name="T4" fmla="*/ 2147483646 w 25613"/>
              <a:gd name="T5" fmla="*/ 2147483646 h 26105"/>
              <a:gd name="T6" fmla="*/ 0 60000 65536"/>
              <a:gd name="T7" fmla="*/ 0 60000 65536"/>
              <a:gd name="T8" fmla="*/ 0 60000 65536"/>
              <a:gd name="T9" fmla="*/ 0 w 25613"/>
              <a:gd name="T10" fmla="*/ 0 h 26105"/>
              <a:gd name="T11" fmla="*/ 25613 w 25613"/>
              <a:gd name="T12" fmla="*/ 26105 h 261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613" h="26105" fill="none" extrusionOk="0">
                <a:moveTo>
                  <a:pt x="0" y="376"/>
                </a:moveTo>
                <a:cubicBezTo>
                  <a:pt x="1323" y="125"/>
                  <a:pt x="2666" y="-1"/>
                  <a:pt x="4013" y="0"/>
                </a:cubicBezTo>
                <a:cubicBezTo>
                  <a:pt x="15942" y="0"/>
                  <a:pt x="25613" y="9670"/>
                  <a:pt x="25613" y="21600"/>
                </a:cubicBezTo>
                <a:cubicBezTo>
                  <a:pt x="25613" y="23114"/>
                  <a:pt x="25453" y="24624"/>
                  <a:pt x="25137" y="26104"/>
                </a:cubicBezTo>
              </a:path>
              <a:path w="25613" h="26105" stroke="0" extrusionOk="0">
                <a:moveTo>
                  <a:pt x="0" y="376"/>
                </a:moveTo>
                <a:cubicBezTo>
                  <a:pt x="1323" y="125"/>
                  <a:pt x="2666" y="-1"/>
                  <a:pt x="4013" y="0"/>
                </a:cubicBezTo>
                <a:cubicBezTo>
                  <a:pt x="15942" y="0"/>
                  <a:pt x="25613" y="9670"/>
                  <a:pt x="25613" y="21600"/>
                </a:cubicBezTo>
                <a:cubicBezTo>
                  <a:pt x="25613" y="23114"/>
                  <a:pt x="25453" y="24624"/>
                  <a:pt x="25137" y="26104"/>
                </a:cubicBezTo>
                <a:lnTo>
                  <a:pt x="4013" y="21600"/>
                </a:lnTo>
                <a:lnTo>
                  <a:pt x="0" y="37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37902" name="Arc 78">
            <a:extLst>
              <a:ext uri="{FF2B5EF4-FFF2-40B4-BE49-F238E27FC236}">
                <a16:creationId xmlns="" xmlns:a16="http://schemas.microsoft.com/office/drawing/2014/main" id="{7C61F099-41FB-C792-B38A-F4C015C1D8C2}"/>
              </a:ext>
            </a:extLst>
          </p:cNvPr>
          <p:cNvSpPr>
            <a:spLocks/>
          </p:cNvSpPr>
          <p:nvPr/>
        </p:nvSpPr>
        <p:spPr bwMode="auto">
          <a:xfrm rot="3960078" flipH="1" flipV="1">
            <a:off x="2030413" y="4270375"/>
            <a:ext cx="533400" cy="762000"/>
          </a:xfrm>
          <a:custGeom>
            <a:avLst/>
            <a:gdLst>
              <a:gd name="T0" fmla="*/ 0 w 25274"/>
              <a:gd name="T1" fmla="*/ 2147483646 h 21600"/>
              <a:gd name="T2" fmla="*/ 2147483646 w 25274"/>
              <a:gd name="T3" fmla="*/ 2147483646 h 21600"/>
              <a:gd name="T4" fmla="*/ 2147483646 w 25274"/>
              <a:gd name="T5" fmla="*/ 2147483646 h 21600"/>
              <a:gd name="T6" fmla="*/ 0 60000 65536"/>
              <a:gd name="T7" fmla="*/ 0 60000 65536"/>
              <a:gd name="T8" fmla="*/ 0 60000 65536"/>
              <a:gd name="T9" fmla="*/ 0 w 25274"/>
              <a:gd name="T10" fmla="*/ 0 h 21600"/>
              <a:gd name="T11" fmla="*/ 25274 w 2527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274" h="21600" fill="none" extrusionOk="0">
                <a:moveTo>
                  <a:pt x="0" y="376"/>
                </a:moveTo>
                <a:cubicBezTo>
                  <a:pt x="1323" y="125"/>
                  <a:pt x="2666" y="-1"/>
                  <a:pt x="4013" y="0"/>
                </a:cubicBezTo>
                <a:cubicBezTo>
                  <a:pt x="14472" y="0"/>
                  <a:pt x="23429" y="7494"/>
                  <a:pt x="25274" y="17789"/>
                </a:cubicBezTo>
              </a:path>
              <a:path w="25274" h="21600" stroke="0" extrusionOk="0">
                <a:moveTo>
                  <a:pt x="0" y="376"/>
                </a:moveTo>
                <a:cubicBezTo>
                  <a:pt x="1323" y="125"/>
                  <a:pt x="2666" y="-1"/>
                  <a:pt x="4013" y="0"/>
                </a:cubicBezTo>
                <a:cubicBezTo>
                  <a:pt x="14472" y="0"/>
                  <a:pt x="23429" y="7494"/>
                  <a:pt x="25274" y="17789"/>
                </a:cubicBezTo>
                <a:lnTo>
                  <a:pt x="4013" y="21600"/>
                </a:lnTo>
                <a:lnTo>
                  <a:pt x="0" y="37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9">
            <a:extLst>
              <a:ext uri="{FF2B5EF4-FFF2-40B4-BE49-F238E27FC236}">
                <a16:creationId xmlns="" xmlns:a16="http://schemas.microsoft.com/office/drawing/2014/main" id="{7E44152A-7C7E-356D-C2C5-269A6D05E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962400"/>
            <a:ext cx="60579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8">
            <a:extLst>
              <a:ext uri="{FF2B5EF4-FFF2-40B4-BE49-F238E27FC236}">
                <a16:creationId xmlns="" xmlns:a16="http://schemas.microsoft.com/office/drawing/2014/main" id="{87111B16-ADFC-C1A1-2249-F80E38A2F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25" y="381000"/>
            <a:ext cx="76009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Rectangle 2">
            <a:extLst>
              <a:ext uri="{FF2B5EF4-FFF2-40B4-BE49-F238E27FC236}">
                <a16:creationId xmlns="" xmlns:a16="http://schemas.microsoft.com/office/drawing/2014/main" id="{661A65AB-B24B-C82E-F2ED-246AA113B4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4910" y="228600"/>
            <a:ext cx="7772400" cy="533400"/>
          </a:xfrm>
        </p:spPr>
        <p:txBody>
          <a:bodyPr/>
          <a:lstStyle/>
          <a:p>
            <a:pPr algn="l" eaLnBrk="1" hangingPunct="1"/>
            <a:r>
              <a:rPr lang="en-US" altLang="en-US" sz="2800" b="1" dirty="0"/>
              <a:t>LL Rotation </a:t>
            </a:r>
          </a:p>
        </p:txBody>
      </p:sp>
      <p:sp>
        <p:nvSpPr>
          <p:cNvPr id="33797" name="Text Box 6">
            <a:extLst>
              <a:ext uri="{FF2B5EF4-FFF2-40B4-BE49-F238E27FC236}">
                <a16:creationId xmlns="" xmlns:a16="http://schemas.microsoft.com/office/drawing/2014/main" id="{D4A0C8C8-B171-696E-BEA2-F2F88BB57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44958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LL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="" xmlns:a16="http://schemas.microsoft.com/office/drawing/2014/main" id="{29A6156F-5E8B-A5DE-F510-688B98EFDE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2432" y="243349"/>
            <a:ext cx="2743200" cy="533400"/>
          </a:xfrm>
          <a:noFill/>
        </p:spPr>
        <p:txBody>
          <a:bodyPr spcFirstLastPara="1" wrap="square" lIns="92075" tIns="46038" rIns="92075" bIns="46038" anchor="b" anchorCtr="0">
            <a:normAutofit/>
          </a:bodyPr>
          <a:lstStyle/>
          <a:p>
            <a:pPr eaLnBrk="1" hangingPunct="1"/>
            <a:r>
              <a:rPr lang="en-US" altLang="en-US" sz="2800" b="1" dirty="0"/>
              <a:t>RR Rotations</a:t>
            </a:r>
          </a:p>
        </p:txBody>
      </p:sp>
      <p:grpSp>
        <p:nvGrpSpPr>
          <p:cNvPr id="39939" name="Group 4">
            <a:extLst>
              <a:ext uri="{FF2B5EF4-FFF2-40B4-BE49-F238E27FC236}">
                <a16:creationId xmlns="" xmlns:a16="http://schemas.microsoft.com/office/drawing/2014/main" id="{5A289C0E-6E0C-F5B5-5E80-0786653DD3C2}"/>
              </a:ext>
            </a:extLst>
          </p:cNvPr>
          <p:cNvGrpSpPr>
            <a:grpSpLocks/>
          </p:cNvGrpSpPr>
          <p:nvPr/>
        </p:nvGrpSpPr>
        <p:grpSpPr bwMode="auto">
          <a:xfrm>
            <a:off x="1895476" y="1169988"/>
            <a:ext cx="8416925" cy="1204912"/>
            <a:chOff x="224" y="3138"/>
            <a:chExt cx="5302" cy="759"/>
          </a:xfrm>
        </p:grpSpPr>
        <p:sp>
          <p:nvSpPr>
            <p:cNvPr id="39941" name="Text Box 5">
              <a:extLst>
                <a:ext uri="{FF2B5EF4-FFF2-40B4-BE49-F238E27FC236}">
                  <a16:creationId xmlns="" xmlns:a16="http://schemas.microsoft.com/office/drawing/2014/main" id="{9EF6863B-8674-26E9-D7C6-756D5BA937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" y="3146"/>
              <a:ext cx="1332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Balanced AVL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tree</a:t>
              </a:r>
            </a:p>
          </p:txBody>
        </p:sp>
        <p:sp>
          <p:nvSpPr>
            <p:cNvPr id="39942" name="Text Box 6">
              <a:extLst>
                <a:ext uri="{FF2B5EF4-FFF2-40B4-BE49-F238E27FC236}">
                  <a16:creationId xmlns="" xmlns:a16="http://schemas.microsoft.com/office/drawing/2014/main" id="{0A63EC90-985C-255A-8FF7-FE36E23AD2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4" y="3138"/>
              <a:ext cx="153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Unbalanced AVL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tree</a:t>
              </a:r>
            </a:p>
          </p:txBody>
        </p:sp>
        <p:sp>
          <p:nvSpPr>
            <p:cNvPr id="39943" name="Text Box 7">
              <a:extLst>
                <a:ext uri="{FF2B5EF4-FFF2-40B4-BE49-F238E27FC236}">
                  <a16:creationId xmlns="" xmlns:a16="http://schemas.microsoft.com/office/drawing/2014/main" id="{BC40C232-615F-0460-703E-1AEF3FD6FB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4" y="3141"/>
              <a:ext cx="1332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Balanced AVL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Tree after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rgbClr val="006600"/>
                  </a:solidFill>
                </a:rPr>
                <a:t>ROTATION</a:t>
              </a:r>
            </a:p>
          </p:txBody>
        </p:sp>
      </p:grpSp>
      <p:graphicFrame>
        <p:nvGraphicFramePr>
          <p:cNvPr id="39940" name="Object 9">
            <a:extLst>
              <a:ext uri="{FF2B5EF4-FFF2-40B4-BE49-F238E27FC236}">
                <a16:creationId xmlns="" xmlns:a16="http://schemas.microsoft.com/office/drawing/2014/main" id="{C2532060-D7CD-82B9-8926-0409FBFEB1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2514601"/>
          <a:ext cx="8686800" cy="279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Bitmap Image" r:id="rId4" imgW="9431066" imgH="3038095" progId="Paint.Picture">
                  <p:embed/>
                </p:oleObj>
              </mc:Choice>
              <mc:Fallback>
                <p:oleObj name="Bitmap Image" r:id="rId4" imgW="9431066" imgH="3038095" progId="Paint.Picture">
                  <p:embed/>
                  <p:pic>
                    <p:nvPicPr>
                      <p:cNvPr id="39940" name="Object 9">
                        <a:extLst>
                          <a:ext uri="{FF2B5EF4-FFF2-40B4-BE49-F238E27FC236}">
                            <a16:creationId xmlns="" xmlns:a16="http://schemas.microsoft.com/office/drawing/2014/main" id="{C2532060-D7CD-82B9-8926-0409FBFEB1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514601"/>
                        <a:ext cx="8686800" cy="279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="" xmlns:a16="http://schemas.microsoft.com/office/drawing/2014/main" id="{3F761216-010A-6911-4FE9-46435614CC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0206" y="809728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dirty="0"/>
              <a:t>RR Rotation</a:t>
            </a:r>
          </a:p>
        </p:txBody>
      </p:sp>
      <p:grpSp>
        <p:nvGrpSpPr>
          <p:cNvPr id="44035" name="Group 3">
            <a:extLst>
              <a:ext uri="{FF2B5EF4-FFF2-40B4-BE49-F238E27FC236}">
                <a16:creationId xmlns="" xmlns:a16="http://schemas.microsoft.com/office/drawing/2014/main" id="{016CC0D6-5C3E-2827-3308-9E7EBD1C6211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1965325"/>
            <a:ext cx="3200400" cy="3048000"/>
            <a:chOff x="1728" y="1440"/>
            <a:chExt cx="2016" cy="1920"/>
          </a:xfrm>
        </p:grpSpPr>
        <p:sp>
          <p:nvSpPr>
            <p:cNvPr id="44115" name="Oval 4">
              <a:extLst>
                <a:ext uri="{FF2B5EF4-FFF2-40B4-BE49-F238E27FC236}">
                  <a16:creationId xmlns="" xmlns:a16="http://schemas.microsoft.com/office/drawing/2014/main" id="{7F305EA3-1F13-DE84-9159-27A5A2336D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496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 b="1">
                <a:latin typeface="Book Antiqua" panose="02040602050305030304" pitchFamily="18" charset="0"/>
              </a:endParaRPr>
            </a:p>
          </p:txBody>
        </p:sp>
        <p:sp>
          <p:nvSpPr>
            <p:cNvPr id="44116" name="Oval 5">
              <a:extLst>
                <a:ext uri="{FF2B5EF4-FFF2-40B4-BE49-F238E27FC236}">
                  <a16:creationId xmlns="" xmlns:a16="http://schemas.microsoft.com/office/drawing/2014/main" id="{AA24FAC1-A3C0-B278-F4C4-9455806856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1440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 b="1">
                <a:latin typeface="Book Antiqua" panose="02040602050305030304" pitchFamily="18" charset="0"/>
              </a:endParaRPr>
            </a:p>
          </p:txBody>
        </p:sp>
        <p:sp>
          <p:nvSpPr>
            <p:cNvPr id="44117" name="Oval 6">
              <a:extLst>
                <a:ext uri="{FF2B5EF4-FFF2-40B4-BE49-F238E27FC236}">
                  <a16:creationId xmlns="" xmlns:a16="http://schemas.microsoft.com/office/drawing/2014/main" id="{DD7225D4-B016-F6F1-6F2C-DB29AECE5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968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 b="1">
                <a:latin typeface="Book Antiqua" panose="02040602050305030304" pitchFamily="18" charset="0"/>
              </a:endParaRPr>
            </a:p>
          </p:txBody>
        </p:sp>
        <p:sp>
          <p:nvSpPr>
            <p:cNvPr id="44118" name="Oval 7">
              <a:extLst>
                <a:ext uri="{FF2B5EF4-FFF2-40B4-BE49-F238E27FC236}">
                  <a16:creationId xmlns="" xmlns:a16="http://schemas.microsoft.com/office/drawing/2014/main" id="{649085F6-4C26-6A6B-DA1F-4449644774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1968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 b="1">
                <a:latin typeface="Book Antiqua" panose="02040602050305030304" pitchFamily="18" charset="0"/>
              </a:endParaRPr>
            </a:p>
          </p:txBody>
        </p:sp>
        <p:sp>
          <p:nvSpPr>
            <p:cNvPr id="44119" name="Oval 8">
              <a:extLst>
                <a:ext uri="{FF2B5EF4-FFF2-40B4-BE49-F238E27FC236}">
                  <a16:creationId xmlns="" xmlns:a16="http://schemas.microsoft.com/office/drawing/2014/main" id="{102BCB7B-398A-FACE-A7AA-6B76A789F1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2496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 b="1">
                <a:latin typeface="Book Antiqua" panose="02040602050305030304" pitchFamily="18" charset="0"/>
              </a:endParaRPr>
            </a:p>
          </p:txBody>
        </p:sp>
        <p:sp>
          <p:nvSpPr>
            <p:cNvPr id="44120" name="Oval 9">
              <a:extLst>
                <a:ext uri="{FF2B5EF4-FFF2-40B4-BE49-F238E27FC236}">
                  <a16:creationId xmlns="" xmlns:a16="http://schemas.microsoft.com/office/drawing/2014/main" id="{34323270-FEF5-A762-5673-E61F016962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496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 b="1">
                <a:latin typeface="Book Antiqua" panose="02040602050305030304" pitchFamily="18" charset="0"/>
              </a:endParaRPr>
            </a:p>
          </p:txBody>
        </p:sp>
        <p:sp>
          <p:nvSpPr>
            <p:cNvPr id="44121" name="Oval 10">
              <a:extLst>
                <a:ext uri="{FF2B5EF4-FFF2-40B4-BE49-F238E27FC236}">
                  <a16:creationId xmlns="" xmlns:a16="http://schemas.microsoft.com/office/drawing/2014/main" id="{109C278B-9560-E25A-9BB0-F3F817A9B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302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 b="1">
                <a:latin typeface="Book Antiqua" panose="02040602050305030304" pitchFamily="18" charset="0"/>
              </a:endParaRPr>
            </a:p>
          </p:txBody>
        </p:sp>
        <p:sp>
          <p:nvSpPr>
            <p:cNvPr id="44122" name="Line 11">
              <a:extLst>
                <a:ext uri="{FF2B5EF4-FFF2-40B4-BE49-F238E27FC236}">
                  <a16:creationId xmlns="" xmlns:a16="http://schemas.microsoft.com/office/drawing/2014/main" id="{B1676BCA-5A6C-6030-BB18-62DA0CE780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04" y="1776"/>
              <a:ext cx="192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4123" name="Line 12">
              <a:extLst>
                <a:ext uri="{FF2B5EF4-FFF2-40B4-BE49-F238E27FC236}">
                  <a16:creationId xmlns="" xmlns:a16="http://schemas.microsoft.com/office/drawing/2014/main" id="{E610DE76-44A5-E059-24BE-C25AFB6FCA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2304"/>
              <a:ext cx="192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4124" name="Line 13">
              <a:extLst>
                <a:ext uri="{FF2B5EF4-FFF2-40B4-BE49-F238E27FC236}">
                  <a16:creationId xmlns="" xmlns:a16="http://schemas.microsoft.com/office/drawing/2014/main" id="{38094260-88B5-40D9-AC67-196CDE5751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1728"/>
              <a:ext cx="192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4125" name="Line 14">
              <a:extLst>
                <a:ext uri="{FF2B5EF4-FFF2-40B4-BE49-F238E27FC236}">
                  <a16:creationId xmlns="" xmlns:a16="http://schemas.microsoft.com/office/drawing/2014/main" id="{022C3BB6-4B61-2395-7EDC-50563BCF7F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256"/>
              <a:ext cx="192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4126" name="Line 15">
              <a:extLst>
                <a:ext uri="{FF2B5EF4-FFF2-40B4-BE49-F238E27FC236}">
                  <a16:creationId xmlns="" xmlns:a16="http://schemas.microsoft.com/office/drawing/2014/main" id="{16283514-A079-D4A3-6116-8987A4CE5F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84" y="2304"/>
              <a:ext cx="96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4127" name="Line 16">
              <a:extLst>
                <a:ext uri="{FF2B5EF4-FFF2-40B4-BE49-F238E27FC236}">
                  <a16:creationId xmlns="" xmlns:a16="http://schemas.microsoft.com/office/drawing/2014/main" id="{668CE5A2-D010-C94A-79B4-4BAC8E270E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44" y="2784"/>
              <a:ext cx="96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4128" name="Text Box 17">
              <a:extLst>
                <a:ext uri="{FF2B5EF4-FFF2-40B4-BE49-F238E27FC236}">
                  <a16:creationId xmlns="" xmlns:a16="http://schemas.microsoft.com/office/drawing/2014/main" id="{67F5A060-71BA-9941-4D05-5D21F6D64D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0" y="3024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0</a:t>
              </a:r>
            </a:p>
          </p:txBody>
        </p:sp>
        <p:sp>
          <p:nvSpPr>
            <p:cNvPr id="44129" name="Text Box 18">
              <a:extLst>
                <a:ext uri="{FF2B5EF4-FFF2-40B4-BE49-F238E27FC236}">
                  <a16:creationId xmlns="" xmlns:a16="http://schemas.microsoft.com/office/drawing/2014/main" id="{ED3E0899-EB17-D205-5EB9-1C2D4918AE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4" y="2496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0</a:t>
              </a:r>
            </a:p>
          </p:txBody>
        </p:sp>
        <p:sp>
          <p:nvSpPr>
            <p:cNvPr id="44130" name="Text Box 19">
              <a:extLst>
                <a:ext uri="{FF2B5EF4-FFF2-40B4-BE49-F238E27FC236}">
                  <a16:creationId xmlns="" xmlns:a16="http://schemas.microsoft.com/office/drawing/2014/main" id="{2F884256-05E6-F65F-B6C9-07F1F9D13C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2496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1</a:t>
              </a:r>
              <a:endParaRPr lang="en-US" altLang="en-US" sz="1800" b="1">
                <a:latin typeface="Book Antiqua" panose="02040602050305030304" pitchFamily="18" charset="0"/>
              </a:endParaRPr>
            </a:p>
          </p:txBody>
        </p:sp>
        <p:sp>
          <p:nvSpPr>
            <p:cNvPr id="44131" name="Text Box 20">
              <a:extLst>
                <a:ext uri="{FF2B5EF4-FFF2-40B4-BE49-F238E27FC236}">
                  <a16:creationId xmlns="" xmlns:a16="http://schemas.microsoft.com/office/drawing/2014/main" id="{F9EBB5B5-9C05-0565-2D3F-42628A7DC6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968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0</a:t>
              </a:r>
            </a:p>
          </p:txBody>
        </p:sp>
        <p:sp>
          <p:nvSpPr>
            <p:cNvPr id="44132" name="Text Box 21">
              <a:extLst>
                <a:ext uri="{FF2B5EF4-FFF2-40B4-BE49-F238E27FC236}">
                  <a16:creationId xmlns="" xmlns:a16="http://schemas.microsoft.com/office/drawing/2014/main" id="{2C0FA7BE-4B86-7E50-0B6A-047CB11413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8" y="1440"/>
              <a:ext cx="2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-1</a:t>
              </a:r>
            </a:p>
          </p:txBody>
        </p:sp>
        <p:sp>
          <p:nvSpPr>
            <p:cNvPr id="44133" name="Text Box 22">
              <a:extLst>
                <a:ext uri="{FF2B5EF4-FFF2-40B4-BE49-F238E27FC236}">
                  <a16:creationId xmlns="" xmlns:a16="http://schemas.microsoft.com/office/drawing/2014/main" id="{BE2192E7-7C0D-E490-5F37-73EC70D45B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1968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0</a:t>
              </a:r>
            </a:p>
          </p:txBody>
        </p:sp>
        <p:sp>
          <p:nvSpPr>
            <p:cNvPr id="44134" name="Text Box 23">
              <a:extLst>
                <a:ext uri="{FF2B5EF4-FFF2-40B4-BE49-F238E27FC236}">
                  <a16:creationId xmlns="" xmlns:a16="http://schemas.microsoft.com/office/drawing/2014/main" id="{A5C59842-0ACE-DC82-D1CE-0AA6960DDB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" y="2462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0</a:t>
              </a:r>
            </a:p>
          </p:txBody>
        </p:sp>
        <p:sp>
          <p:nvSpPr>
            <p:cNvPr id="44135" name="Oval 24">
              <a:extLst>
                <a:ext uri="{FF2B5EF4-FFF2-40B4-BE49-F238E27FC236}">
                  <a16:creationId xmlns="" xmlns:a16="http://schemas.microsoft.com/office/drawing/2014/main" id="{CAABC2F8-93F7-B19D-DC17-E0ACEBF47B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2976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 b="1">
                <a:latin typeface="Book Antiqua" panose="02040602050305030304" pitchFamily="18" charset="0"/>
              </a:endParaRPr>
            </a:p>
          </p:txBody>
        </p:sp>
        <p:sp>
          <p:nvSpPr>
            <p:cNvPr id="44136" name="Line 25">
              <a:extLst>
                <a:ext uri="{FF2B5EF4-FFF2-40B4-BE49-F238E27FC236}">
                  <a16:creationId xmlns="" xmlns:a16="http://schemas.microsoft.com/office/drawing/2014/main" id="{B534B8BA-1D2F-74F7-DFC6-4E6B31DE09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2784"/>
              <a:ext cx="96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4137" name="Text Box 26">
              <a:extLst>
                <a:ext uri="{FF2B5EF4-FFF2-40B4-BE49-F238E27FC236}">
                  <a16:creationId xmlns="" xmlns:a16="http://schemas.microsoft.com/office/drawing/2014/main" id="{CB16FCE1-50A0-7923-BDB8-59C9CED7E5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4" y="2976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0</a:t>
              </a:r>
            </a:p>
          </p:txBody>
        </p:sp>
        <p:grpSp>
          <p:nvGrpSpPr>
            <p:cNvPr id="44138" name="Group 27">
              <a:extLst>
                <a:ext uri="{FF2B5EF4-FFF2-40B4-BE49-F238E27FC236}">
                  <a16:creationId xmlns="" xmlns:a16="http://schemas.microsoft.com/office/drawing/2014/main" id="{8B02D5F2-CFFB-DDE2-05A6-19BC76BDC3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8" y="2832"/>
              <a:ext cx="336" cy="528"/>
              <a:chOff x="2928" y="2832"/>
              <a:chExt cx="336" cy="528"/>
            </a:xfrm>
          </p:grpSpPr>
          <p:sp>
            <p:nvSpPr>
              <p:cNvPr id="44143" name="Oval 28">
                <a:extLst>
                  <a:ext uri="{FF2B5EF4-FFF2-40B4-BE49-F238E27FC236}">
                    <a16:creationId xmlns="" xmlns:a16="http://schemas.microsoft.com/office/drawing/2014/main" id="{EC75505F-FCFB-0CF4-8CC8-08ADD5DAE9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8" y="3024"/>
                <a:ext cx="288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44144" name="Line 29">
                <a:extLst>
                  <a:ext uri="{FF2B5EF4-FFF2-40B4-BE49-F238E27FC236}">
                    <a16:creationId xmlns="" xmlns:a16="http://schemas.microsoft.com/office/drawing/2014/main" id="{3B2BAF5F-45BA-87B9-2FA9-2E3FF5C794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20" y="2832"/>
                <a:ext cx="144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</p:grpSp>
        <p:sp>
          <p:nvSpPr>
            <p:cNvPr id="44139" name="Text Box 30">
              <a:extLst>
                <a:ext uri="{FF2B5EF4-FFF2-40B4-BE49-F238E27FC236}">
                  <a16:creationId xmlns="" xmlns:a16="http://schemas.microsoft.com/office/drawing/2014/main" id="{61164F8C-5C8E-2D45-5FBD-6BAFBA9ACF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2976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0</a:t>
              </a:r>
            </a:p>
          </p:txBody>
        </p:sp>
        <p:sp>
          <p:nvSpPr>
            <p:cNvPr id="44140" name="Oval 31">
              <a:extLst>
                <a:ext uri="{FF2B5EF4-FFF2-40B4-BE49-F238E27FC236}">
                  <a16:creationId xmlns="" xmlns:a16="http://schemas.microsoft.com/office/drawing/2014/main" id="{A7034B2C-A7B3-2BB3-6BFD-282E09057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2496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 b="1">
                <a:latin typeface="Book Antiqua" panose="02040602050305030304" pitchFamily="18" charset="0"/>
              </a:endParaRPr>
            </a:p>
          </p:txBody>
        </p:sp>
        <p:sp>
          <p:nvSpPr>
            <p:cNvPr id="44141" name="Line 32">
              <a:extLst>
                <a:ext uri="{FF2B5EF4-FFF2-40B4-BE49-F238E27FC236}">
                  <a16:creationId xmlns="" xmlns:a16="http://schemas.microsoft.com/office/drawing/2014/main" id="{524D3D01-DA67-17B5-6FD8-3A45AB8AD0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304"/>
              <a:ext cx="48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4142" name="Text Box 33">
              <a:extLst>
                <a:ext uri="{FF2B5EF4-FFF2-40B4-BE49-F238E27FC236}">
                  <a16:creationId xmlns="" xmlns:a16="http://schemas.microsoft.com/office/drawing/2014/main" id="{002FD332-0743-A9BF-40FC-E0A1A8AA9F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8" y="2448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0</a:t>
              </a:r>
            </a:p>
          </p:txBody>
        </p:sp>
      </p:grpSp>
      <p:grpSp>
        <p:nvGrpSpPr>
          <p:cNvPr id="44036" name="Group 34">
            <a:extLst>
              <a:ext uri="{FF2B5EF4-FFF2-40B4-BE49-F238E27FC236}">
                <a16:creationId xmlns="" xmlns:a16="http://schemas.microsoft.com/office/drawing/2014/main" id="{9F13679E-09EC-8E66-4A9A-012134266843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4937125"/>
            <a:ext cx="533400" cy="838200"/>
            <a:chOff x="3696" y="3264"/>
            <a:chExt cx="336" cy="528"/>
          </a:xfrm>
        </p:grpSpPr>
        <p:sp>
          <p:nvSpPr>
            <p:cNvPr id="44113" name="Oval 35">
              <a:extLst>
                <a:ext uri="{FF2B5EF4-FFF2-40B4-BE49-F238E27FC236}">
                  <a16:creationId xmlns="" xmlns:a16="http://schemas.microsoft.com/office/drawing/2014/main" id="{A8180390-CFF3-F4ED-CD7D-02C52718C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3456"/>
              <a:ext cx="336" cy="336"/>
            </a:xfrm>
            <a:prstGeom prst="ellipse">
              <a:avLst/>
            </a:prstGeom>
            <a:solidFill>
              <a:srgbClr val="B2B2B2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 b="1">
                <a:latin typeface="Book Antiqua" panose="02040602050305030304" pitchFamily="18" charset="0"/>
              </a:endParaRPr>
            </a:p>
          </p:txBody>
        </p:sp>
        <p:sp>
          <p:nvSpPr>
            <p:cNvPr id="44114" name="Line 36">
              <a:extLst>
                <a:ext uri="{FF2B5EF4-FFF2-40B4-BE49-F238E27FC236}">
                  <a16:creationId xmlns="" xmlns:a16="http://schemas.microsoft.com/office/drawing/2014/main" id="{9173D7F9-D5F4-E8C8-1DEE-4F46235FCC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3264"/>
              <a:ext cx="96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5" name="Group 37">
            <a:extLst>
              <a:ext uri="{FF2B5EF4-FFF2-40B4-BE49-F238E27FC236}">
                <a16:creationId xmlns="" xmlns:a16="http://schemas.microsoft.com/office/drawing/2014/main" id="{E9014FE1-F3FE-5A2A-6424-761F320954C6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1965325"/>
            <a:ext cx="3886200" cy="3124200"/>
            <a:chOff x="3072" y="1248"/>
            <a:chExt cx="2448" cy="1968"/>
          </a:xfrm>
        </p:grpSpPr>
        <p:grpSp>
          <p:nvGrpSpPr>
            <p:cNvPr id="44078" name="Group 38">
              <a:extLst>
                <a:ext uri="{FF2B5EF4-FFF2-40B4-BE49-F238E27FC236}">
                  <a16:creationId xmlns="" xmlns:a16="http://schemas.microsoft.com/office/drawing/2014/main" id="{FA2A291F-1895-FE56-C105-06C002E4CF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2" y="1536"/>
              <a:ext cx="1296" cy="1632"/>
              <a:chOff x="3072" y="1536"/>
              <a:chExt cx="1296" cy="1632"/>
            </a:xfrm>
          </p:grpSpPr>
          <p:sp>
            <p:nvSpPr>
              <p:cNvPr id="44101" name="Oval 39">
                <a:extLst>
                  <a:ext uri="{FF2B5EF4-FFF2-40B4-BE49-F238E27FC236}">
                    <a16:creationId xmlns="" xmlns:a16="http://schemas.microsoft.com/office/drawing/2014/main" id="{89E7997C-A59B-95D0-AC63-D352C167F7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2832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 b="1">
                  <a:latin typeface="Book Antiqua" panose="02040602050305030304" pitchFamily="18" charset="0"/>
                </a:endParaRPr>
              </a:p>
            </p:txBody>
          </p:sp>
          <p:sp>
            <p:nvSpPr>
              <p:cNvPr id="44102" name="Oval 40">
                <a:extLst>
                  <a:ext uri="{FF2B5EF4-FFF2-40B4-BE49-F238E27FC236}">
                    <a16:creationId xmlns="" xmlns:a16="http://schemas.microsoft.com/office/drawing/2014/main" id="{74767A85-9EC0-9C3C-A3BF-83AD600C9A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4" y="1776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 b="1">
                  <a:latin typeface="Book Antiqua" panose="02040602050305030304" pitchFamily="18" charset="0"/>
                </a:endParaRPr>
              </a:p>
            </p:txBody>
          </p:sp>
          <p:sp>
            <p:nvSpPr>
              <p:cNvPr id="44103" name="Oval 41">
                <a:extLst>
                  <a:ext uri="{FF2B5EF4-FFF2-40B4-BE49-F238E27FC236}">
                    <a16:creationId xmlns="" xmlns:a16="http://schemas.microsoft.com/office/drawing/2014/main" id="{47B7464E-C982-7013-5856-4E1CFBA0B8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8" y="2304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 b="1">
                  <a:latin typeface="Book Antiqua" panose="02040602050305030304" pitchFamily="18" charset="0"/>
                </a:endParaRPr>
              </a:p>
            </p:txBody>
          </p:sp>
          <p:sp>
            <p:nvSpPr>
              <p:cNvPr id="44104" name="Line 42">
                <a:extLst>
                  <a:ext uri="{FF2B5EF4-FFF2-40B4-BE49-F238E27FC236}">
                    <a16:creationId xmlns="" xmlns:a16="http://schemas.microsoft.com/office/drawing/2014/main" id="{027BBFD3-E156-F643-ACE8-23FEEA3670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48" y="2112"/>
                <a:ext cx="192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44105" name="Line 43">
                <a:extLst>
                  <a:ext uri="{FF2B5EF4-FFF2-40B4-BE49-F238E27FC236}">
                    <a16:creationId xmlns="" xmlns:a16="http://schemas.microsoft.com/office/drawing/2014/main" id="{48C4E3BD-B7C8-41DD-B19C-E599DE8CDF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12" y="2640"/>
                <a:ext cx="192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44106" name="Text Box 44">
                <a:extLst>
                  <a:ext uri="{FF2B5EF4-FFF2-40B4-BE49-F238E27FC236}">
                    <a16:creationId xmlns="" xmlns:a16="http://schemas.microsoft.com/office/drawing/2014/main" id="{B9DD8FAC-C17A-2A88-6D70-12D9AFDD019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2" y="1776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 b="1">
                    <a:latin typeface="Book Antiqua" panose="02040602050305030304" pitchFamily="18" charset="0"/>
                  </a:rPr>
                  <a:t>0</a:t>
                </a:r>
              </a:p>
            </p:txBody>
          </p:sp>
          <p:sp>
            <p:nvSpPr>
              <p:cNvPr id="44107" name="Text Box 45">
                <a:extLst>
                  <a:ext uri="{FF2B5EF4-FFF2-40B4-BE49-F238E27FC236}">
                    <a16:creationId xmlns="" xmlns:a16="http://schemas.microsoft.com/office/drawing/2014/main" id="{7173CD71-9008-965E-8B2A-3E8B338797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56" y="2304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 b="1">
                    <a:latin typeface="Book Antiqua" panose="02040602050305030304" pitchFamily="18" charset="0"/>
                  </a:rPr>
                  <a:t>0</a:t>
                </a:r>
              </a:p>
            </p:txBody>
          </p:sp>
          <p:sp>
            <p:nvSpPr>
              <p:cNvPr id="44108" name="Text Box 46">
                <a:extLst>
                  <a:ext uri="{FF2B5EF4-FFF2-40B4-BE49-F238E27FC236}">
                    <a16:creationId xmlns="" xmlns:a16="http://schemas.microsoft.com/office/drawing/2014/main" id="{1FE4125B-8352-F394-ABB8-9BF23AC61C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58" y="2798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 b="1">
                    <a:latin typeface="Book Antiqua" panose="02040602050305030304" pitchFamily="18" charset="0"/>
                  </a:rPr>
                  <a:t>0</a:t>
                </a:r>
              </a:p>
            </p:txBody>
          </p:sp>
          <p:sp>
            <p:nvSpPr>
              <p:cNvPr id="44109" name="Oval 47">
                <a:extLst>
                  <a:ext uri="{FF2B5EF4-FFF2-40B4-BE49-F238E27FC236}">
                    <a16:creationId xmlns="" xmlns:a16="http://schemas.microsoft.com/office/drawing/2014/main" id="{8544DA86-A302-4773-1DC2-72E3E17FC2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4" y="2832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 b="1">
                  <a:latin typeface="Book Antiqua" panose="02040602050305030304" pitchFamily="18" charset="0"/>
                </a:endParaRPr>
              </a:p>
            </p:txBody>
          </p:sp>
          <p:sp>
            <p:nvSpPr>
              <p:cNvPr id="44110" name="Line 48">
                <a:extLst>
                  <a:ext uri="{FF2B5EF4-FFF2-40B4-BE49-F238E27FC236}">
                    <a16:creationId xmlns="" xmlns:a16="http://schemas.microsoft.com/office/drawing/2014/main" id="{9C88EC71-CBF3-7A0F-C54B-CABCB0DE5A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0" y="2640"/>
                <a:ext cx="48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44111" name="Text Box 49">
                <a:extLst>
                  <a:ext uri="{FF2B5EF4-FFF2-40B4-BE49-F238E27FC236}">
                    <a16:creationId xmlns="" xmlns:a16="http://schemas.microsoft.com/office/drawing/2014/main" id="{87B44225-9DC6-653C-399E-C7C1F2B669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52" y="2784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 b="1">
                    <a:latin typeface="Book Antiqua" panose="02040602050305030304" pitchFamily="18" charset="0"/>
                  </a:rPr>
                  <a:t>0</a:t>
                </a:r>
              </a:p>
            </p:txBody>
          </p:sp>
          <p:sp>
            <p:nvSpPr>
              <p:cNvPr id="44112" name="Line 50">
                <a:extLst>
                  <a:ext uri="{FF2B5EF4-FFF2-40B4-BE49-F238E27FC236}">
                    <a16:creationId xmlns="" xmlns:a16="http://schemas.microsoft.com/office/drawing/2014/main" id="{68C0CF65-8E7E-B9CB-4CFB-35A87645D3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32" y="1536"/>
                <a:ext cx="336" cy="2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</p:grpSp>
        <p:sp>
          <p:nvSpPr>
            <p:cNvPr id="44079" name="Oval 51">
              <a:extLst>
                <a:ext uri="{FF2B5EF4-FFF2-40B4-BE49-F238E27FC236}">
                  <a16:creationId xmlns="" xmlns:a16="http://schemas.microsoft.com/office/drawing/2014/main" id="{3B20C8B9-EC0A-858E-84F7-485C55066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1248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 b="1">
                <a:latin typeface="Book Antiqua" panose="02040602050305030304" pitchFamily="18" charset="0"/>
              </a:endParaRPr>
            </a:p>
          </p:txBody>
        </p:sp>
        <p:sp>
          <p:nvSpPr>
            <p:cNvPr id="44080" name="Oval 52">
              <a:extLst>
                <a:ext uri="{FF2B5EF4-FFF2-40B4-BE49-F238E27FC236}">
                  <a16:creationId xmlns="" xmlns:a16="http://schemas.microsoft.com/office/drawing/2014/main" id="{6F183DAE-0835-69C5-119E-8E54A4524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2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 b="1">
                <a:latin typeface="Book Antiqua" panose="02040602050305030304" pitchFamily="18" charset="0"/>
              </a:endParaRPr>
            </a:p>
          </p:txBody>
        </p:sp>
        <p:sp>
          <p:nvSpPr>
            <p:cNvPr id="44081" name="Line 53">
              <a:extLst>
                <a:ext uri="{FF2B5EF4-FFF2-40B4-BE49-F238E27FC236}">
                  <a16:creationId xmlns="" xmlns:a16="http://schemas.microsoft.com/office/drawing/2014/main" id="{663B6084-B728-AB04-C1DA-7C15DF0BFF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1536"/>
              <a:ext cx="192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4082" name="Text Box 54">
              <a:extLst>
                <a:ext uri="{FF2B5EF4-FFF2-40B4-BE49-F238E27FC236}">
                  <a16:creationId xmlns="" xmlns:a16="http://schemas.microsoft.com/office/drawing/2014/main" id="{E7466BE3-7680-43D6-1274-C17ECAB04D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2" y="1824"/>
              <a:ext cx="2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-1</a:t>
              </a:r>
            </a:p>
          </p:txBody>
        </p:sp>
        <p:sp>
          <p:nvSpPr>
            <p:cNvPr id="44083" name="Text Box 55">
              <a:extLst>
                <a:ext uri="{FF2B5EF4-FFF2-40B4-BE49-F238E27FC236}">
                  <a16:creationId xmlns="" xmlns:a16="http://schemas.microsoft.com/office/drawing/2014/main" id="{77E3FEE2-A64C-ACA1-F161-9FDF202FA2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68" y="1248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0</a:t>
              </a:r>
            </a:p>
          </p:txBody>
        </p:sp>
        <p:sp>
          <p:nvSpPr>
            <p:cNvPr id="44084" name="Oval 56">
              <a:extLst>
                <a:ext uri="{FF2B5EF4-FFF2-40B4-BE49-F238E27FC236}">
                  <a16:creationId xmlns="" xmlns:a16="http://schemas.microsoft.com/office/drawing/2014/main" id="{B257356B-FE4A-F904-2235-F1C084C44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304"/>
              <a:ext cx="336" cy="33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800" b="1">
                <a:latin typeface="Book Antiqua" panose="02040602050305030304" pitchFamily="18" charset="0"/>
              </a:endParaRPr>
            </a:p>
          </p:txBody>
        </p:sp>
        <p:sp>
          <p:nvSpPr>
            <p:cNvPr id="44085" name="Line 57">
              <a:extLst>
                <a:ext uri="{FF2B5EF4-FFF2-40B4-BE49-F238E27FC236}">
                  <a16:creationId xmlns="" xmlns:a16="http://schemas.microsoft.com/office/drawing/2014/main" id="{9927B1D4-A67A-15CE-4E6A-0D2AACCA46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92" y="2112"/>
              <a:ext cx="96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4086" name="Text Box 58">
              <a:extLst>
                <a:ext uri="{FF2B5EF4-FFF2-40B4-BE49-F238E27FC236}">
                  <a16:creationId xmlns="" xmlns:a16="http://schemas.microsoft.com/office/drawing/2014/main" id="{A52F4F0C-C855-0C05-A222-379C4226CD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" y="2304"/>
              <a:ext cx="2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-1</a:t>
              </a:r>
            </a:p>
          </p:txBody>
        </p:sp>
        <p:grpSp>
          <p:nvGrpSpPr>
            <p:cNvPr id="44087" name="Group 59">
              <a:extLst>
                <a:ext uri="{FF2B5EF4-FFF2-40B4-BE49-F238E27FC236}">
                  <a16:creationId xmlns="" xmlns:a16="http://schemas.microsoft.com/office/drawing/2014/main" id="{8E9CEC9A-6B05-52DA-22AC-796CB2809D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4" y="2160"/>
              <a:ext cx="384" cy="480"/>
              <a:chOff x="2928" y="2832"/>
              <a:chExt cx="336" cy="528"/>
            </a:xfrm>
          </p:grpSpPr>
          <p:sp>
            <p:nvSpPr>
              <p:cNvPr id="44099" name="Oval 60">
                <a:extLst>
                  <a:ext uri="{FF2B5EF4-FFF2-40B4-BE49-F238E27FC236}">
                    <a16:creationId xmlns="" xmlns:a16="http://schemas.microsoft.com/office/drawing/2014/main" id="{EBEB9A7B-A3D2-91CB-F84B-9EB5F7BFC6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8" y="3024"/>
                <a:ext cx="288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44100" name="Line 61">
                <a:extLst>
                  <a:ext uri="{FF2B5EF4-FFF2-40B4-BE49-F238E27FC236}">
                    <a16:creationId xmlns="" xmlns:a16="http://schemas.microsoft.com/office/drawing/2014/main" id="{9722437A-4038-7BF5-AAC2-DD9DFAF70C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20" y="2832"/>
                <a:ext cx="144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</p:grpSp>
        <p:sp>
          <p:nvSpPr>
            <p:cNvPr id="44088" name="Text Box 62">
              <a:extLst>
                <a:ext uri="{FF2B5EF4-FFF2-40B4-BE49-F238E27FC236}">
                  <a16:creationId xmlns="" xmlns:a16="http://schemas.microsoft.com/office/drawing/2014/main" id="{6AE3D8E9-98FA-AEDB-4DF5-D1897011BC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2" y="2304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0</a:t>
              </a:r>
            </a:p>
          </p:txBody>
        </p:sp>
        <p:sp>
          <p:nvSpPr>
            <p:cNvPr id="44089" name="Oval 63">
              <a:extLst>
                <a:ext uri="{FF2B5EF4-FFF2-40B4-BE49-F238E27FC236}">
                  <a16:creationId xmlns="" xmlns:a16="http://schemas.microsoft.com/office/drawing/2014/main" id="{84FB81BD-D9A4-17A6-CE3D-F07AC9F6E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4" y="2832"/>
              <a:ext cx="336" cy="336"/>
            </a:xfrm>
            <a:prstGeom prst="ellipse">
              <a:avLst/>
            </a:prstGeom>
            <a:solidFill>
              <a:srgbClr val="B2B2B2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latin typeface="Book Antiqua" panose="02040602050305030304" pitchFamily="18" charset="0"/>
                </a:rPr>
                <a:t>  </a:t>
              </a:r>
            </a:p>
          </p:txBody>
        </p:sp>
        <p:sp>
          <p:nvSpPr>
            <p:cNvPr id="44090" name="Line 64">
              <a:extLst>
                <a:ext uri="{FF2B5EF4-FFF2-40B4-BE49-F238E27FC236}">
                  <a16:creationId xmlns="" xmlns:a16="http://schemas.microsoft.com/office/drawing/2014/main" id="{D3AB39B8-8444-3A5C-4269-D81E6E4A3F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4" y="2640"/>
              <a:ext cx="96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44091" name="Rectangle 65">
              <a:extLst>
                <a:ext uri="{FF2B5EF4-FFF2-40B4-BE49-F238E27FC236}">
                  <a16:creationId xmlns="" xmlns:a16="http://schemas.microsoft.com/office/drawing/2014/main" id="{7D6E86DF-1F54-A795-90DC-3732AB45EC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0" y="2832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Book Antiqua" panose="02040602050305030304" pitchFamily="18" charset="0"/>
                </a:rPr>
                <a:t>0</a:t>
              </a:r>
            </a:p>
          </p:txBody>
        </p:sp>
        <p:grpSp>
          <p:nvGrpSpPr>
            <p:cNvPr id="44092" name="Group 66">
              <a:extLst>
                <a:ext uri="{FF2B5EF4-FFF2-40B4-BE49-F238E27FC236}">
                  <a16:creationId xmlns="" xmlns:a16="http://schemas.microsoft.com/office/drawing/2014/main" id="{D3B10C90-F96A-DE68-8F1F-3025D14417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2112"/>
              <a:ext cx="432" cy="1104"/>
              <a:chOff x="3936" y="2064"/>
              <a:chExt cx="432" cy="1104"/>
            </a:xfrm>
          </p:grpSpPr>
          <p:sp>
            <p:nvSpPr>
              <p:cNvPr id="44093" name="Oval 67">
                <a:extLst>
                  <a:ext uri="{FF2B5EF4-FFF2-40B4-BE49-F238E27FC236}">
                    <a16:creationId xmlns="" xmlns:a16="http://schemas.microsoft.com/office/drawing/2014/main" id="{DDF91220-D6F5-6C11-6C58-444037AFE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6" y="2832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 b="1">
                  <a:latin typeface="Book Antiqua" panose="02040602050305030304" pitchFamily="18" charset="0"/>
                </a:endParaRPr>
              </a:p>
            </p:txBody>
          </p:sp>
          <p:sp>
            <p:nvSpPr>
              <p:cNvPr id="44094" name="Oval 68">
                <a:extLst>
                  <a:ext uri="{FF2B5EF4-FFF2-40B4-BE49-F238E27FC236}">
                    <a16:creationId xmlns="" xmlns:a16="http://schemas.microsoft.com/office/drawing/2014/main" id="{316E54CE-3F30-79C4-45D0-28B0B5880B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2304"/>
                <a:ext cx="336" cy="336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2800" b="1">
                  <a:latin typeface="Book Antiqua" panose="02040602050305030304" pitchFamily="18" charset="0"/>
                </a:endParaRPr>
              </a:p>
            </p:txBody>
          </p:sp>
          <p:sp>
            <p:nvSpPr>
              <p:cNvPr id="44095" name="Line 69">
                <a:extLst>
                  <a:ext uri="{FF2B5EF4-FFF2-40B4-BE49-F238E27FC236}">
                    <a16:creationId xmlns="" xmlns:a16="http://schemas.microsoft.com/office/drawing/2014/main" id="{5797584F-BF14-B4F5-072C-0B8EB00868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80" y="2640"/>
                <a:ext cx="96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44096" name="Line 70">
                <a:extLst>
                  <a:ext uri="{FF2B5EF4-FFF2-40B4-BE49-F238E27FC236}">
                    <a16:creationId xmlns="" xmlns:a16="http://schemas.microsoft.com/office/drawing/2014/main" id="{39D947CA-4279-9137-4C86-B75D47387F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84" y="2064"/>
                <a:ext cx="144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44097" name="Text Box 71">
                <a:extLst>
                  <a:ext uri="{FF2B5EF4-FFF2-40B4-BE49-F238E27FC236}">
                    <a16:creationId xmlns="" xmlns:a16="http://schemas.microsoft.com/office/drawing/2014/main" id="{F8E130F6-EBA8-11E8-21A3-2F643099D4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18" y="2270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 b="1">
                    <a:latin typeface="Book Antiqua" panose="02040602050305030304" pitchFamily="18" charset="0"/>
                  </a:rPr>
                  <a:t>1</a:t>
                </a:r>
              </a:p>
            </p:txBody>
          </p:sp>
          <p:sp>
            <p:nvSpPr>
              <p:cNvPr id="44098" name="Text Box 72">
                <a:extLst>
                  <a:ext uri="{FF2B5EF4-FFF2-40B4-BE49-F238E27FC236}">
                    <a16:creationId xmlns="" xmlns:a16="http://schemas.microsoft.com/office/drawing/2014/main" id="{425D38D5-DB42-EFE9-EF47-16F83F0B5B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32" y="2784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000" b="1">
                    <a:latin typeface="Book Antiqua" panose="02040602050305030304" pitchFamily="18" charset="0"/>
                  </a:rPr>
                  <a:t>0</a:t>
                </a:r>
              </a:p>
            </p:txBody>
          </p:sp>
        </p:grpSp>
      </p:grpSp>
      <p:grpSp>
        <p:nvGrpSpPr>
          <p:cNvPr id="9" name="Group 73">
            <a:extLst>
              <a:ext uri="{FF2B5EF4-FFF2-40B4-BE49-F238E27FC236}">
                <a16:creationId xmlns="" xmlns:a16="http://schemas.microsoft.com/office/drawing/2014/main" id="{8DDF178E-140F-168D-0FEE-56B5DAF8385D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2041526"/>
            <a:ext cx="395288" cy="487363"/>
            <a:chOff x="2420" y="1392"/>
            <a:chExt cx="249" cy="307"/>
          </a:xfrm>
        </p:grpSpPr>
        <p:sp>
          <p:nvSpPr>
            <p:cNvPr id="44076" name="Text Box 74">
              <a:extLst>
                <a:ext uri="{FF2B5EF4-FFF2-40B4-BE49-F238E27FC236}">
                  <a16:creationId xmlns="" xmlns:a16="http://schemas.microsoft.com/office/drawing/2014/main" id="{FE5AAD84-1E2E-66A0-43A3-AF44CCC76E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0" y="1449"/>
              <a:ext cx="2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 b="1"/>
                <a:t>-2</a:t>
              </a:r>
            </a:p>
          </p:txBody>
        </p:sp>
        <p:sp>
          <p:nvSpPr>
            <p:cNvPr id="44077" name="Line 75">
              <a:extLst>
                <a:ext uri="{FF2B5EF4-FFF2-40B4-BE49-F238E27FC236}">
                  <a16:creationId xmlns="" xmlns:a16="http://schemas.microsoft.com/office/drawing/2014/main" id="{3BB3180A-A108-1701-9933-42E9FF41B2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392"/>
              <a:ext cx="144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0" name="Group 76">
            <a:extLst>
              <a:ext uri="{FF2B5EF4-FFF2-40B4-BE49-F238E27FC236}">
                <a16:creationId xmlns="" xmlns:a16="http://schemas.microsoft.com/office/drawing/2014/main" id="{AFD226C7-E7DD-00FA-E136-C070C98835AC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79926"/>
            <a:ext cx="395288" cy="487363"/>
            <a:chOff x="2420" y="1392"/>
            <a:chExt cx="249" cy="307"/>
          </a:xfrm>
        </p:grpSpPr>
        <p:sp>
          <p:nvSpPr>
            <p:cNvPr id="44074" name="Text Box 77">
              <a:extLst>
                <a:ext uri="{FF2B5EF4-FFF2-40B4-BE49-F238E27FC236}">
                  <a16:creationId xmlns="" xmlns:a16="http://schemas.microsoft.com/office/drawing/2014/main" id="{26B40E22-EEA4-CA36-761E-E4705A4685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0" y="1449"/>
              <a:ext cx="2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 b="1"/>
                <a:t>-1</a:t>
              </a:r>
            </a:p>
          </p:txBody>
        </p:sp>
        <p:sp>
          <p:nvSpPr>
            <p:cNvPr id="44075" name="Line 78">
              <a:extLst>
                <a:ext uri="{FF2B5EF4-FFF2-40B4-BE49-F238E27FC236}">
                  <a16:creationId xmlns="" xmlns:a16="http://schemas.microsoft.com/office/drawing/2014/main" id="{F7019398-1849-F059-1C9D-FD8F46EE96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392"/>
              <a:ext cx="144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1" name="Group 79">
            <a:extLst>
              <a:ext uri="{FF2B5EF4-FFF2-40B4-BE49-F238E27FC236}">
                <a16:creationId xmlns="" xmlns:a16="http://schemas.microsoft.com/office/drawing/2014/main" id="{58CD39B0-7349-FFF7-65C9-FC342AA32C8D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3717926"/>
            <a:ext cx="395288" cy="487363"/>
            <a:chOff x="2420" y="1392"/>
            <a:chExt cx="249" cy="307"/>
          </a:xfrm>
        </p:grpSpPr>
        <p:sp>
          <p:nvSpPr>
            <p:cNvPr id="44072" name="Text Box 80">
              <a:extLst>
                <a:ext uri="{FF2B5EF4-FFF2-40B4-BE49-F238E27FC236}">
                  <a16:creationId xmlns="" xmlns:a16="http://schemas.microsoft.com/office/drawing/2014/main" id="{052943C4-280C-68FB-8526-4AEF024F7E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0" y="1449"/>
              <a:ext cx="2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 b="1"/>
                <a:t>-1</a:t>
              </a:r>
            </a:p>
          </p:txBody>
        </p:sp>
        <p:sp>
          <p:nvSpPr>
            <p:cNvPr id="44073" name="Line 81">
              <a:extLst>
                <a:ext uri="{FF2B5EF4-FFF2-40B4-BE49-F238E27FC236}">
                  <a16:creationId xmlns="" xmlns:a16="http://schemas.microsoft.com/office/drawing/2014/main" id="{FD1B6137-90B6-0487-96E5-FC6A7F9BAB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392"/>
              <a:ext cx="144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2" name="Group 82">
            <a:extLst>
              <a:ext uri="{FF2B5EF4-FFF2-40B4-BE49-F238E27FC236}">
                <a16:creationId xmlns="" xmlns:a16="http://schemas.microsoft.com/office/drawing/2014/main" id="{FF6E53F5-C80A-E62F-42DD-F0700C8F72C8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879726"/>
            <a:ext cx="395288" cy="487363"/>
            <a:chOff x="2420" y="1392"/>
            <a:chExt cx="249" cy="307"/>
          </a:xfrm>
        </p:grpSpPr>
        <p:sp>
          <p:nvSpPr>
            <p:cNvPr id="44070" name="Text Box 83">
              <a:extLst>
                <a:ext uri="{FF2B5EF4-FFF2-40B4-BE49-F238E27FC236}">
                  <a16:creationId xmlns="" xmlns:a16="http://schemas.microsoft.com/office/drawing/2014/main" id="{EA9A1EFA-722F-5E8F-C777-AEB0AB4698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0" y="1449"/>
              <a:ext cx="2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 b="1"/>
                <a:t>-1</a:t>
              </a:r>
            </a:p>
          </p:txBody>
        </p:sp>
        <p:sp>
          <p:nvSpPr>
            <p:cNvPr id="44071" name="Line 84">
              <a:extLst>
                <a:ext uri="{FF2B5EF4-FFF2-40B4-BE49-F238E27FC236}">
                  <a16:creationId xmlns="" xmlns:a16="http://schemas.microsoft.com/office/drawing/2014/main" id="{98DBD38A-87D1-9570-CFF6-94C3EA89E3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392"/>
              <a:ext cx="144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</p:grpSp>
      <p:grpSp>
        <p:nvGrpSpPr>
          <p:cNvPr id="13" name="Group 85">
            <a:extLst>
              <a:ext uri="{FF2B5EF4-FFF2-40B4-BE49-F238E27FC236}">
                <a16:creationId xmlns="" xmlns:a16="http://schemas.microsoft.com/office/drawing/2014/main" id="{6D745B81-11BD-F36B-BCFD-5A856791BFE9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6127750"/>
            <a:ext cx="4267200" cy="685800"/>
            <a:chOff x="1584" y="3792"/>
            <a:chExt cx="2688" cy="432"/>
          </a:xfrm>
        </p:grpSpPr>
        <p:sp>
          <p:nvSpPr>
            <p:cNvPr id="44068" name="Text Box 86">
              <a:extLst>
                <a:ext uri="{FF2B5EF4-FFF2-40B4-BE49-F238E27FC236}">
                  <a16:creationId xmlns="" xmlns:a16="http://schemas.microsoft.com/office/drawing/2014/main" id="{23D5AACA-8CF0-E473-78FE-38D409B755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3840"/>
              <a:ext cx="262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/>
                <a:t>simple left rotation required</a:t>
              </a:r>
              <a:endParaRPr lang="en-US" altLang="en-US" sz="2400"/>
            </a:p>
          </p:txBody>
        </p:sp>
        <p:sp>
          <p:nvSpPr>
            <p:cNvPr id="44069" name="Rectangle 87">
              <a:extLst>
                <a:ext uri="{FF2B5EF4-FFF2-40B4-BE49-F238E27FC236}">
                  <a16:creationId xmlns="" xmlns:a16="http://schemas.microsoft.com/office/drawing/2014/main" id="{06C47611-BE65-483E-010A-F77590CE0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3792"/>
              <a:ext cx="2688" cy="43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sp>
        <p:nvSpPr>
          <p:cNvPr id="44043" name="Text Box 88">
            <a:extLst>
              <a:ext uri="{FF2B5EF4-FFF2-40B4-BE49-F238E27FC236}">
                <a16:creationId xmlns="" xmlns:a16="http://schemas.microsoft.com/office/drawing/2014/main" id="{5E1D36BC-3D6B-410F-0B2F-5C7402F13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5241926"/>
            <a:ext cx="311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/>
              <a:t>0</a:t>
            </a:r>
          </a:p>
        </p:txBody>
      </p:sp>
      <p:sp>
        <p:nvSpPr>
          <p:cNvPr id="44044" name="Text Box 89">
            <a:extLst>
              <a:ext uri="{FF2B5EF4-FFF2-40B4-BE49-F238E27FC236}">
                <a16:creationId xmlns="" xmlns:a16="http://schemas.microsoft.com/office/drawing/2014/main" id="{3B77732A-9034-8B2B-C9D2-118772AE7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1965326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3300"/>
                </a:solidFill>
                <a:latin typeface="Courier" pitchFamily="49" charset="0"/>
              </a:rPr>
              <a:t>100</a:t>
            </a:r>
          </a:p>
        </p:txBody>
      </p:sp>
      <p:sp>
        <p:nvSpPr>
          <p:cNvPr id="44045" name="Text Box 90">
            <a:extLst>
              <a:ext uri="{FF2B5EF4-FFF2-40B4-BE49-F238E27FC236}">
                <a16:creationId xmlns="" xmlns:a16="http://schemas.microsoft.com/office/drawing/2014/main" id="{2958329D-EAAF-7D5F-B7AD-7069F7750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879726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3300"/>
                </a:solidFill>
                <a:latin typeface="Courier" pitchFamily="49" charset="0"/>
              </a:rPr>
              <a:t>90</a:t>
            </a:r>
          </a:p>
        </p:txBody>
      </p:sp>
      <p:sp>
        <p:nvSpPr>
          <p:cNvPr id="44046" name="Text Box 91">
            <a:extLst>
              <a:ext uri="{FF2B5EF4-FFF2-40B4-BE49-F238E27FC236}">
                <a16:creationId xmlns="" xmlns:a16="http://schemas.microsoft.com/office/drawing/2014/main" id="{BA42BC48-F6B3-E316-7110-B77F32976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946526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3300"/>
                </a:solidFill>
                <a:latin typeface="Courier" pitchFamily="49" charset="0"/>
              </a:rPr>
              <a:t>85</a:t>
            </a:r>
          </a:p>
        </p:txBody>
      </p:sp>
      <p:sp>
        <p:nvSpPr>
          <p:cNvPr id="44047" name="Text Box 92">
            <a:extLst>
              <a:ext uri="{FF2B5EF4-FFF2-40B4-BE49-F238E27FC236}">
                <a16:creationId xmlns="" xmlns:a16="http://schemas.microsoft.com/office/drawing/2014/main" id="{1A41BB5C-5434-9C7E-9B40-7F01BF21D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175126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3300"/>
                </a:solidFill>
                <a:latin typeface="Courier" pitchFamily="49" charset="0"/>
              </a:rPr>
              <a:t>95</a:t>
            </a:r>
          </a:p>
        </p:txBody>
      </p:sp>
      <p:sp>
        <p:nvSpPr>
          <p:cNvPr id="44048" name="Text Box 93">
            <a:extLst>
              <a:ext uri="{FF2B5EF4-FFF2-40B4-BE49-F238E27FC236}">
                <a16:creationId xmlns="" xmlns:a16="http://schemas.microsoft.com/office/drawing/2014/main" id="{A66FC2C7-0FD9-ACEE-A7EE-ED739F627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6425" y="2727326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3300"/>
                </a:solidFill>
                <a:latin typeface="Courier" pitchFamily="49" charset="0"/>
              </a:rPr>
              <a:t>200</a:t>
            </a:r>
          </a:p>
        </p:txBody>
      </p:sp>
      <p:sp>
        <p:nvSpPr>
          <p:cNvPr id="44049" name="Text Box 94">
            <a:extLst>
              <a:ext uri="{FF2B5EF4-FFF2-40B4-BE49-F238E27FC236}">
                <a16:creationId xmlns="" xmlns:a16="http://schemas.microsoft.com/office/drawing/2014/main" id="{E94608B3-7348-D535-92A7-BF0ED9F24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565526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3300"/>
                </a:solidFill>
                <a:latin typeface="Courier" pitchFamily="49" charset="0"/>
              </a:rPr>
              <a:t>235</a:t>
            </a:r>
          </a:p>
        </p:txBody>
      </p:sp>
      <p:sp>
        <p:nvSpPr>
          <p:cNvPr id="44050" name="Text Box 95">
            <a:extLst>
              <a:ext uri="{FF2B5EF4-FFF2-40B4-BE49-F238E27FC236}">
                <a16:creationId xmlns="" xmlns:a16="http://schemas.microsoft.com/office/drawing/2014/main" id="{43B90E57-1F54-7FBF-B701-4FBBC748A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5000626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3300"/>
                </a:solidFill>
                <a:latin typeface="Courier" pitchFamily="49" charset="0"/>
              </a:rPr>
              <a:t>215</a:t>
            </a:r>
          </a:p>
        </p:txBody>
      </p:sp>
      <p:sp>
        <p:nvSpPr>
          <p:cNvPr id="44051" name="Text Box 96">
            <a:extLst>
              <a:ext uri="{FF2B5EF4-FFF2-40B4-BE49-F238E27FC236}">
                <a16:creationId xmlns="" xmlns:a16="http://schemas.microsoft.com/office/drawing/2014/main" id="{8220E80C-D0B8-C6CE-02DE-2CB44EE1E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4403726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3300"/>
                </a:solidFill>
                <a:latin typeface="Courier" pitchFamily="49" charset="0"/>
              </a:rPr>
              <a:t>239</a:t>
            </a:r>
          </a:p>
        </p:txBody>
      </p:sp>
      <p:sp>
        <p:nvSpPr>
          <p:cNvPr id="44052" name="Text Box 97">
            <a:extLst>
              <a:ext uri="{FF2B5EF4-FFF2-40B4-BE49-F238E27FC236}">
                <a16:creationId xmlns="" xmlns:a16="http://schemas.microsoft.com/office/drawing/2014/main" id="{163919CC-F589-97FD-F5C3-9E0157E9E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699126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3300"/>
                </a:solidFill>
                <a:latin typeface="Courier" pitchFamily="49" charset="0"/>
              </a:rPr>
              <a:t>251</a:t>
            </a:r>
          </a:p>
        </p:txBody>
      </p:sp>
      <p:sp>
        <p:nvSpPr>
          <p:cNvPr id="44053" name="Text Box 98">
            <a:extLst>
              <a:ext uri="{FF2B5EF4-FFF2-40B4-BE49-F238E27FC236}">
                <a16:creationId xmlns="" xmlns:a16="http://schemas.microsoft.com/office/drawing/2014/main" id="{7C174A02-8B1C-6B9B-BFAB-94C0F02CA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1863" y="3335339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3300"/>
                </a:solidFill>
                <a:latin typeface="Courier" pitchFamily="49" charset="0"/>
              </a:rPr>
              <a:t>175</a:t>
            </a:r>
          </a:p>
        </p:txBody>
      </p:sp>
      <p:sp>
        <p:nvSpPr>
          <p:cNvPr id="44054" name="Text Box 99">
            <a:extLst>
              <a:ext uri="{FF2B5EF4-FFF2-40B4-BE49-F238E27FC236}">
                <a16:creationId xmlns="" xmlns:a16="http://schemas.microsoft.com/office/drawing/2014/main" id="{61F83117-6878-A1F4-7FF6-E696A7A11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8175" y="4989514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FF3300"/>
                </a:solidFill>
                <a:latin typeface="Courier" pitchFamily="49" charset="0"/>
              </a:rPr>
              <a:t>105</a:t>
            </a:r>
          </a:p>
        </p:txBody>
      </p:sp>
      <p:grpSp>
        <p:nvGrpSpPr>
          <p:cNvPr id="14" name="Group 100">
            <a:extLst>
              <a:ext uri="{FF2B5EF4-FFF2-40B4-BE49-F238E27FC236}">
                <a16:creationId xmlns="" xmlns:a16="http://schemas.microsoft.com/office/drawing/2014/main" id="{72B2CB07-0FB5-9D2C-206B-10103EC9B3A3}"/>
              </a:ext>
            </a:extLst>
          </p:cNvPr>
          <p:cNvGrpSpPr>
            <a:grpSpLocks/>
          </p:cNvGrpSpPr>
          <p:nvPr/>
        </p:nvGrpSpPr>
        <p:grpSpPr bwMode="auto">
          <a:xfrm>
            <a:off x="6324600" y="1584326"/>
            <a:ext cx="4114800" cy="3902075"/>
            <a:chOff x="3024" y="1008"/>
            <a:chExt cx="2592" cy="2458"/>
          </a:xfrm>
        </p:grpSpPr>
        <p:sp>
          <p:nvSpPr>
            <p:cNvPr id="44057" name="Text Box 101">
              <a:extLst>
                <a:ext uri="{FF2B5EF4-FFF2-40B4-BE49-F238E27FC236}">
                  <a16:creationId xmlns="" xmlns:a16="http://schemas.microsoft.com/office/drawing/2014/main" id="{51A4668F-36E8-F27F-003B-70B26BF703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1008"/>
              <a:ext cx="4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000" b="1">
                  <a:solidFill>
                    <a:srgbClr val="FF3300"/>
                  </a:solidFill>
                  <a:latin typeface="Courier" pitchFamily="49" charset="0"/>
                </a:rPr>
                <a:t>200</a:t>
              </a:r>
            </a:p>
          </p:txBody>
        </p:sp>
        <p:sp>
          <p:nvSpPr>
            <p:cNvPr id="44058" name="Text Box 102">
              <a:extLst>
                <a:ext uri="{FF2B5EF4-FFF2-40B4-BE49-F238E27FC236}">
                  <a16:creationId xmlns="" xmlns:a16="http://schemas.microsoft.com/office/drawing/2014/main" id="{13D5D89D-BD11-C592-F993-2D39CE1776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0" y="1584"/>
              <a:ext cx="4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000" b="1">
                  <a:solidFill>
                    <a:srgbClr val="FF3300"/>
                  </a:solidFill>
                  <a:latin typeface="Courier" pitchFamily="49" charset="0"/>
                </a:rPr>
                <a:t>235</a:t>
              </a:r>
            </a:p>
          </p:txBody>
        </p:sp>
        <p:sp>
          <p:nvSpPr>
            <p:cNvPr id="44059" name="Text Box 103">
              <a:extLst>
                <a:ext uri="{FF2B5EF4-FFF2-40B4-BE49-F238E27FC236}">
                  <a16:creationId xmlns="" xmlns:a16="http://schemas.microsoft.com/office/drawing/2014/main" id="{2E6B3084-627B-C659-D484-55AAA160CC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3" y="2194"/>
              <a:ext cx="4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000" b="1">
                  <a:solidFill>
                    <a:srgbClr val="FF3300"/>
                  </a:solidFill>
                  <a:latin typeface="Courier" pitchFamily="49" charset="0"/>
                </a:rPr>
                <a:t>239</a:t>
              </a:r>
            </a:p>
          </p:txBody>
        </p:sp>
        <p:sp>
          <p:nvSpPr>
            <p:cNvPr id="44060" name="Text Box 104">
              <a:extLst>
                <a:ext uri="{FF2B5EF4-FFF2-40B4-BE49-F238E27FC236}">
                  <a16:creationId xmlns="" xmlns:a16="http://schemas.microsoft.com/office/drawing/2014/main" id="{C19C1A39-3E01-5A6D-89F1-8E9BC7A82C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6" y="3168"/>
              <a:ext cx="4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000" b="1">
                  <a:solidFill>
                    <a:srgbClr val="FF3300"/>
                  </a:solidFill>
                  <a:latin typeface="Courier" pitchFamily="49" charset="0"/>
                </a:rPr>
                <a:t>251</a:t>
              </a:r>
            </a:p>
          </p:txBody>
        </p:sp>
        <p:sp>
          <p:nvSpPr>
            <p:cNvPr id="44061" name="Text Box 105">
              <a:extLst>
                <a:ext uri="{FF2B5EF4-FFF2-40B4-BE49-F238E27FC236}">
                  <a16:creationId xmlns="" xmlns:a16="http://schemas.microsoft.com/office/drawing/2014/main" id="{488F38E2-F498-16FA-841E-5172671CEB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1584"/>
              <a:ext cx="4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000" b="1">
                  <a:solidFill>
                    <a:srgbClr val="FF3300"/>
                  </a:solidFill>
                  <a:latin typeface="Courier" pitchFamily="49" charset="0"/>
                </a:rPr>
                <a:t>100</a:t>
              </a:r>
            </a:p>
          </p:txBody>
        </p:sp>
        <p:sp>
          <p:nvSpPr>
            <p:cNvPr id="44062" name="Text Box 106">
              <a:extLst>
                <a:ext uri="{FF2B5EF4-FFF2-40B4-BE49-F238E27FC236}">
                  <a16:creationId xmlns="" xmlns:a16="http://schemas.microsoft.com/office/drawing/2014/main" id="{2BBB1CF4-3664-14DA-F86D-22C7FBA242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2160"/>
              <a:ext cx="4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000" b="1">
                  <a:solidFill>
                    <a:srgbClr val="FF3300"/>
                  </a:solidFill>
                  <a:latin typeface="Courier" pitchFamily="49" charset="0"/>
                </a:rPr>
                <a:t>175</a:t>
              </a:r>
            </a:p>
          </p:txBody>
        </p:sp>
        <p:sp>
          <p:nvSpPr>
            <p:cNvPr id="44063" name="Text Box 107">
              <a:extLst>
                <a:ext uri="{FF2B5EF4-FFF2-40B4-BE49-F238E27FC236}">
                  <a16:creationId xmlns="" xmlns:a16="http://schemas.microsoft.com/office/drawing/2014/main" id="{7CB15663-1AAD-E25D-4895-32B6A82743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3216"/>
              <a:ext cx="4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000" b="1">
                  <a:solidFill>
                    <a:srgbClr val="FF3300"/>
                  </a:solidFill>
                  <a:latin typeface="Courier" pitchFamily="49" charset="0"/>
                </a:rPr>
                <a:t>105</a:t>
              </a:r>
            </a:p>
          </p:txBody>
        </p:sp>
        <p:sp>
          <p:nvSpPr>
            <p:cNvPr id="44064" name="Text Box 108">
              <a:extLst>
                <a:ext uri="{FF2B5EF4-FFF2-40B4-BE49-F238E27FC236}">
                  <a16:creationId xmlns="" xmlns:a16="http://schemas.microsoft.com/office/drawing/2014/main" id="{62E37DC8-FBEA-490B-8CA0-212865E7C1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0" y="2064"/>
              <a:ext cx="4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000" b="1">
                  <a:solidFill>
                    <a:srgbClr val="FF3300"/>
                  </a:solidFill>
                  <a:latin typeface="Courier" pitchFamily="49" charset="0"/>
                </a:rPr>
                <a:t>90</a:t>
              </a:r>
            </a:p>
          </p:txBody>
        </p:sp>
        <p:sp>
          <p:nvSpPr>
            <p:cNvPr id="44065" name="Text Box 109">
              <a:extLst>
                <a:ext uri="{FF2B5EF4-FFF2-40B4-BE49-F238E27FC236}">
                  <a16:creationId xmlns="" xmlns:a16="http://schemas.microsoft.com/office/drawing/2014/main" id="{EA89C960-99B0-B693-B56F-C80A6143D1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4" y="2592"/>
              <a:ext cx="4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000" b="1">
                  <a:solidFill>
                    <a:srgbClr val="FF3300"/>
                  </a:solidFill>
                  <a:latin typeface="Courier" pitchFamily="49" charset="0"/>
                </a:rPr>
                <a:t>85</a:t>
              </a:r>
            </a:p>
          </p:txBody>
        </p:sp>
        <p:sp>
          <p:nvSpPr>
            <p:cNvPr id="44066" name="Text Box 110">
              <a:extLst>
                <a:ext uri="{FF2B5EF4-FFF2-40B4-BE49-F238E27FC236}">
                  <a16:creationId xmlns="" xmlns:a16="http://schemas.microsoft.com/office/drawing/2014/main" id="{1FC8DCA7-B43F-22D3-E7D6-7F2160C04C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3168"/>
              <a:ext cx="4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000" b="1">
                  <a:solidFill>
                    <a:srgbClr val="FF3300"/>
                  </a:solidFill>
                  <a:latin typeface="Courier" pitchFamily="49" charset="0"/>
                </a:rPr>
                <a:t>95</a:t>
              </a:r>
            </a:p>
          </p:txBody>
        </p:sp>
        <p:sp>
          <p:nvSpPr>
            <p:cNvPr id="44067" name="Text Box 111">
              <a:extLst>
                <a:ext uri="{FF2B5EF4-FFF2-40B4-BE49-F238E27FC236}">
                  <a16:creationId xmlns="" xmlns:a16="http://schemas.microsoft.com/office/drawing/2014/main" id="{8B4BE251-54F6-B6FF-DBE0-02A8AAA1DF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68" y="2640"/>
              <a:ext cx="4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000" b="1">
                  <a:solidFill>
                    <a:srgbClr val="FF3300"/>
                  </a:solidFill>
                  <a:latin typeface="Courier" pitchFamily="49" charset="0"/>
                </a:rPr>
                <a:t>215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>
            <a:extLst>
              <a:ext uri="{FF2B5EF4-FFF2-40B4-BE49-F238E27FC236}">
                <a16:creationId xmlns="" xmlns:a16="http://schemas.microsoft.com/office/drawing/2014/main" id="{D0B17CDC-6388-3992-2F4F-F5DBF5763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819150"/>
            <a:ext cx="8401050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2">
            <a:extLst>
              <a:ext uri="{FF2B5EF4-FFF2-40B4-BE49-F238E27FC236}">
                <a16:creationId xmlns="" xmlns:a16="http://schemas.microsoft.com/office/drawing/2014/main" id="{C85082EB-E299-F63B-A25B-118D14698E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304800"/>
            <a:ext cx="7772400" cy="609600"/>
          </a:xfrm>
        </p:spPr>
        <p:txBody>
          <a:bodyPr/>
          <a:lstStyle/>
          <a:p>
            <a:pPr algn="l" eaLnBrk="1" hangingPunct="1"/>
            <a:r>
              <a:rPr lang="en-US" altLang="en-US" sz="2800" b="1" dirty="0"/>
              <a:t>RR Rotation</a:t>
            </a:r>
          </a:p>
        </p:txBody>
      </p:sp>
      <p:sp>
        <p:nvSpPr>
          <p:cNvPr id="41988" name="Text Box 5">
            <a:extLst>
              <a:ext uri="{FF2B5EF4-FFF2-40B4-BE49-F238E27FC236}">
                <a16:creationId xmlns="" xmlns:a16="http://schemas.microsoft.com/office/drawing/2014/main" id="{951CFAC0-A1B8-ED34-8A93-BC4640A42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6482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RR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>
            <a:extLst>
              <a:ext uri="{FF2B5EF4-FFF2-40B4-BE49-F238E27FC236}">
                <a16:creationId xmlns="" xmlns:a16="http://schemas.microsoft.com/office/drawing/2014/main" id="{9673B067-30F9-EE7C-747F-5C020D8486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76200"/>
            <a:ext cx="2743200" cy="533400"/>
          </a:xfrm>
          <a:noFill/>
        </p:spPr>
        <p:txBody>
          <a:bodyPr spcFirstLastPara="1" wrap="square" lIns="92075" tIns="46038" rIns="92075" bIns="46038" anchor="b" anchorCtr="0">
            <a:normAutofit/>
          </a:bodyPr>
          <a:lstStyle/>
          <a:p>
            <a:pPr eaLnBrk="1" hangingPunct="1"/>
            <a:r>
              <a:rPr lang="en-US" altLang="en-US" sz="2800" b="1"/>
              <a:t>LR Rotations</a:t>
            </a:r>
          </a:p>
        </p:txBody>
      </p:sp>
      <p:grpSp>
        <p:nvGrpSpPr>
          <p:cNvPr id="54275" name="Group 4">
            <a:extLst>
              <a:ext uri="{FF2B5EF4-FFF2-40B4-BE49-F238E27FC236}">
                <a16:creationId xmlns="" xmlns:a16="http://schemas.microsoft.com/office/drawing/2014/main" id="{5866B485-3B01-AE7A-9071-14481FE5BA7B}"/>
              </a:ext>
            </a:extLst>
          </p:cNvPr>
          <p:cNvGrpSpPr>
            <a:grpSpLocks/>
          </p:cNvGrpSpPr>
          <p:nvPr/>
        </p:nvGrpSpPr>
        <p:grpSpPr bwMode="auto">
          <a:xfrm>
            <a:off x="2032001" y="914401"/>
            <a:ext cx="8416925" cy="1204913"/>
            <a:chOff x="224" y="3138"/>
            <a:chExt cx="5302" cy="759"/>
          </a:xfrm>
        </p:grpSpPr>
        <p:sp>
          <p:nvSpPr>
            <p:cNvPr id="54277" name="Text Box 5">
              <a:extLst>
                <a:ext uri="{FF2B5EF4-FFF2-40B4-BE49-F238E27FC236}">
                  <a16:creationId xmlns="" xmlns:a16="http://schemas.microsoft.com/office/drawing/2014/main" id="{44A47177-2FB7-AE82-81F1-27479C9A83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" y="3146"/>
              <a:ext cx="1332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Balanced AVL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tree</a:t>
              </a:r>
            </a:p>
          </p:txBody>
        </p:sp>
        <p:sp>
          <p:nvSpPr>
            <p:cNvPr id="54278" name="Text Box 6">
              <a:extLst>
                <a:ext uri="{FF2B5EF4-FFF2-40B4-BE49-F238E27FC236}">
                  <a16:creationId xmlns="" xmlns:a16="http://schemas.microsoft.com/office/drawing/2014/main" id="{5649357F-040C-3B73-6F5E-655AC6B2F1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4" y="3138"/>
              <a:ext cx="153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Unbalanced AVL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tree</a:t>
              </a:r>
            </a:p>
          </p:txBody>
        </p:sp>
        <p:sp>
          <p:nvSpPr>
            <p:cNvPr id="54279" name="Text Box 7">
              <a:extLst>
                <a:ext uri="{FF2B5EF4-FFF2-40B4-BE49-F238E27FC236}">
                  <a16:creationId xmlns="" xmlns:a16="http://schemas.microsoft.com/office/drawing/2014/main" id="{DFB42B45-6991-C99F-AC7E-E7B674A4B4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4" y="3141"/>
              <a:ext cx="1332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Balanced AVL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Tree after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rgbClr val="006600"/>
                  </a:solidFill>
                </a:rPr>
                <a:t>ROTATION</a:t>
              </a:r>
            </a:p>
          </p:txBody>
        </p:sp>
      </p:grpSp>
      <p:pic>
        <p:nvPicPr>
          <p:cNvPr id="54276" name="Picture 9">
            <a:extLst>
              <a:ext uri="{FF2B5EF4-FFF2-40B4-BE49-F238E27FC236}">
                <a16:creationId xmlns="" xmlns:a16="http://schemas.microsoft.com/office/drawing/2014/main" id="{71FFB023-10B8-EB1C-315B-DFFFDC142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33600"/>
            <a:ext cx="9144000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="" xmlns:a16="http://schemas.microsoft.com/office/drawing/2014/main" id="{C528CA6D-C915-6155-8B98-1E2706BDA6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6096000"/>
            <a:ext cx="7772400" cy="685800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en-US" altLang="en-US" b="1"/>
              <a:t>Double rotation</a:t>
            </a:r>
            <a:r>
              <a:rPr lang="en-US" altLang="en-US"/>
              <a:t>, </a:t>
            </a:r>
            <a:r>
              <a:rPr lang="en-US" altLang="en-US" sz="4000"/>
              <a:t>step 1</a:t>
            </a:r>
          </a:p>
        </p:txBody>
      </p:sp>
      <p:sp>
        <p:nvSpPr>
          <p:cNvPr id="78851" name="Oval 3">
            <a:extLst>
              <a:ext uri="{FF2B5EF4-FFF2-40B4-BE49-F238E27FC236}">
                <a16:creationId xmlns="" xmlns:a16="http://schemas.microsoft.com/office/drawing/2014/main" id="{D340150A-FF5E-5C04-CB35-2177F512F0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86400" y="179070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</a:p>
        </p:txBody>
      </p:sp>
      <p:sp>
        <p:nvSpPr>
          <p:cNvPr id="78852" name="Oval 4">
            <a:extLst>
              <a:ext uri="{FF2B5EF4-FFF2-40B4-BE49-F238E27FC236}">
                <a16:creationId xmlns="" xmlns:a16="http://schemas.microsoft.com/office/drawing/2014/main" id="{BA15CA7F-9794-C88B-0602-8FDDF37AAF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64000" y="1790700"/>
            <a:ext cx="508000" cy="2857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4</a:t>
            </a:r>
          </a:p>
        </p:txBody>
      </p:sp>
      <p:sp>
        <p:nvSpPr>
          <p:cNvPr id="78853" name="Oval 5">
            <a:extLst>
              <a:ext uri="{FF2B5EF4-FFF2-40B4-BE49-F238E27FC236}">
                <a16:creationId xmlns="" xmlns:a16="http://schemas.microsoft.com/office/drawing/2014/main" id="{C120B22E-A2ED-823C-0428-408CA0E87D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20000" y="11239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17</a:t>
            </a:r>
          </a:p>
        </p:txBody>
      </p:sp>
      <p:sp>
        <p:nvSpPr>
          <p:cNvPr id="78854" name="Oval 6">
            <a:extLst>
              <a:ext uri="{FF2B5EF4-FFF2-40B4-BE49-F238E27FC236}">
                <a16:creationId xmlns="" xmlns:a16="http://schemas.microsoft.com/office/drawing/2014/main" id="{F59FEDCF-843F-B6FB-4C2A-4E79B1805B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75200" y="1123950"/>
            <a:ext cx="508000" cy="2857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8</a:t>
            </a:r>
          </a:p>
        </p:txBody>
      </p:sp>
      <p:sp>
        <p:nvSpPr>
          <p:cNvPr id="78855" name="Oval 7">
            <a:extLst>
              <a:ext uri="{FF2B5EF4-FFF2-40B4-BE49-F238E27FC236}">
                <a16:creationId xmlns="" xmlns:a16="http://schemas.microsoft.com/office/drawing/2014/main" id="{787873F0-FA18-88D0-F239-A936B7B854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60960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15</a:t>
            </a:r>
          </a:p>
        </p:txBody>
      </p:sp>
      <p:cxnSp>
        <p:nvCxnSpPr>
          <p:cNvPr id="78856" name="AutoShape 8">
            <a:extLst>
              <a:ext uri="{FF2B5EF4-FFF2-40B4-BE49-F238E27FC236}">
                <a16:creationId xmlns="" xmlns:a16="http://schemas.microsoft.com/office/drawing/2014/main" id="{E7871715-E481-9D5E-3EE0-B92CED6AE8AC}"/>
              </a:ext>
            </a:extLst>
          </p:cNvPr>
          <p:cNvCxnSpPr>
            <a:cxnSpLocks noChangeShapeType="1"/>
            <a:stCxn id="78855" idx="3"/>
            <a:endCxn id="78854" idx="0"/>
          </p:cNvCxnSpPr>
          <p:nvPr/>
        </p:nvCxnSpPr>
        <p:spPr bwMode="auto">
          <a:xfrm flipH="1">
            <a:off x="5029201" y="873126"/>
            <a:ext cx="1141413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57" name="AutoShape 9">
            <a:extLst>
              <a:ext uri="{FF2B5EF4-FFF2-40B4-BE49-F238E27FC236}">
                <a16:creationId xmlns="" xmlns:a16="http://schemas.microsoft.com/office/drawing/2014/main" id="{1C19A405-63EC-C7DF-AB0A-088E612AA4A4}"/>
              </a:ext>
            </a:extLst>
          </p:cNvPr>
          <p:cNvCxnSpPr>
            <a:cxnSpLocks noChangeShapeType="1"/>
            <a:stCxn id="78855" idx="5"/>
            <a:endCxn id="78853" idx="0"/>
          </p:cNvCxnSpPr>
          <p:nvPr/>
        </p:nvCxnSpPr>
        <p:spPr bwMode="auto">
          <a:xfrm>
            <a:off x="6529388" y="873126"/>
            <a:ext cx="1344612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58" name="AutoShape 10">
            <a:extLst>
              <a:ext uri="{FF2B5EF4-FFF2-40B4-BE49-F238E27FC236}">
                <a16:creationId xmlns="" xmlns:a16="http://schemas.microsoft.com/office/drawing/2014/main" id="{E76B5366-1AC4-3FAA-DB33-558E0447C56A}"/>
              </a:ext>
            </a:extLst>
          </p:cNvPr>
          <p:cNvCxnSpPr>
            <a:cxnSpLocks noChangeShapeType="1"/>
            <a:stCxn id="78863" idx="4"/>
            <a:endCxn id="78867" idx="0"/>
          </p:cNvCxnSpPr>
          <p:nvPr/>
        </p:nvCxnSpPr>
        <p:spPr bwMode="auto">
          <a:xfrm flipH="1">
            <a:off x="4521200" y="2743200"/>
            <a:ext cx="304800" cy="247650"/>
          </a:xfrm>
          <a:prstGeom prst="straightConnector1">
            <a:avLst/>
          </a:prstGeom>
          <a:noFill/>
          <a:ln w="9525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59" name="AutoShape 11">
            <a:extLst>
              <a:ext uri="{FF2B5EF4-FFF2-40B4-BE49-F238E27FC236}">
                <a16:creationId xmlns="" xmlns:a16="http://schemas.microsoft.com/office/drawing/2014/main" id="{4362762C-5EE6-0CC0-CF64-23FB9799A0F5}"/>
              </a:ext>
            </a:extLst>
          </p:cNvPr>
          <p:cNvCxnSpPr>
            <a:cxnSpLocks noChangeShapeType="1"/>
            <a:stCxn id="78854" idx="3"/>
            <a:endCxn id="78852" idx="0"/>
          </p:cNvCxnSpPr>
          <p:nvPr/>
        </p:nvCxnSpPr>
        <p:spPr bwMode="auto">
          <a:xfrm flipH="1">
            <a:off x="4318001" y="1387476"/>
            <a:ext cx="531813" cy="384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60" name="AutoShape 12">
            <a:extLst>
              <a:ext uri="{FF2B5EF4-FFF2-40B4-BE49-F238E27FC236}">
                <a16:creationId xmlns="" xmlns:a16="http://schemas.microsoft.com/office/drawing/2014/main" id="{8D57D84E-34A3-2292-D2B3-6AE5AEADB638}"/>
              </a:ext>
            </a:extLst>
          </p:cNvPr>
          <p:cNvCxnSpPr>
            <a:cxnSpLocks noChangeShapeType="1"/>
            <a:stCxn id="78854" idx="5"/>
            <a:endCxn id="78851" idx="0"/>
          </p:cNvCxnSpPr>
          <p:nvPr/>
        </p:nvCxnSpPr>
        <p:spPr bwMode="auto">
          <a:xfrm>
            <a:off x="5208588" y="1387476"/>
            <a:ext cx="531812" cy="384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8861" name="Oval 13">
            <a:extLst>
              <a:ext uri="{FF2B5EF4-FFF2-40B4-BE49-F238E27FC236}">
                <a16:creationId xmlns="" xmlns:a16="http://schemas.microsoft.com/office/drawing/2014/main" id="{D250A7D0-E96B-1665-D51C-1A38666CD7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54400" y="24574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3</a:t>
            </a:r>
          </a:p>
        </p:txBody>
      </p:sp>
      <p:cxnSp>
        <p:nvCxnSpPr>
          <p:cNvPr id="78862" name="AutoShape 14">
            <a:extLst>
              <a:ext uri="{FF2B5EF4-FFF2-40B4-BE49-F238E27FC236}">
                <a16:creationId xmlns="" xmlns:a16="http://schemas.microsoft.com/office/drawing/2014/main" id="{96315863-5097-63DD-ED09-E067AEB16EB2}"/>
              </a:ext>
            </a:extLst>
          </p:cNvPr>
          <p:cNvCxnSpPr>
            <a:cxnSpLocks noChangeShapeType="1"/>
            <a:stCxn id="78852" idx="3"/>
            <a:endCxn id="78861" idx="0"/>
          </p:cNvCxnSpPr>
          <p:nvPr/>
        </p:nvCxnSpPr>
        <p:spPr bwMode="auto">
          <a:xfrm flipH="1">
            <a:off x="3708401" y="2054226"/>
            <a:ext cx="430213" cy="384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8863" name="Oval 15">
            <a:extLst>
              <a:ext uri="{FF2B5EF4-FFF2-40B4-BE49-F238E27FC236}">
                <a16:creationId xmlns="" xmlns:a16="http://schemas.microsoft.com/office/drawing/2014/main" id="{F9AF9AE3-EC43-3F6A-6BA2-F8C049281C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43840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6</a:t>
            </a:r>
          </a:p>
        </p:txBody>
      </p:sp>
      <p:cxnSp>
        <p:nvCxnSpPr>
          <p:cNvPr id="78864" name="AutoShape 16">
            <a:extLst>
              <a:ext uri="{FF2B5EF4-FFF2-40B4-BE49-F238E27FC236}">
                <a16:creationId xmlns="" xmlns:a16="http://schemas.microsoft.com/office/drawing/2014/main" id="{C875CD49-05AD-0146-3E4A-8DA6259BBAEC}"/>
              </a:ext>
            </a:extLst>
          </p:cNvPr>
          <p:cNvCxnSpPr>
            <a:cxnSpLocks noChangeShapeType="1"/>
            <a:stCxn id="78852" idx="5"/>
            <a:endCxn id="78863" idx="0"/>
          </p:cNvCxnSpPr>
          <p:nvPr/>
        </p:nvCxnSpPr>
        <p:spPr bwMode="auto">
          <a:xfrm>
            <a:off x="4497388" y="2054226"/>
            <a:ext cx="328612" cy="3651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8865" name="Oval 17">
            <a:extLst>
              <a:ext uri="{FF2B5EF4-FFF2-40B4-BE49-F238E27FC236}">
                <a16:creationId xmlns="" xmlns:a16="http://schemas.microsoft.com/office/drawing/2014/main" id="{48D88DB7-F3EC-00B6-8755-4CF59A2303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19913" y="1789113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16</a:t>
            </a:r>
          </a:p>
        </p:txBody>
      </p:sp>
      <p:cxnSp>
        <p:nvCxnSpPr>
          <p:cNvPr id="78866" name="AutoShape 18">
            <a:extLst>
              <a:ext uri="{FF2B5EF4-FFF2-40B4-BE49-F238E27FC236}">
                <a16:creationId xmlns="" xmlns:a16="http://schemas.microsoft.com/office/drawing/2014/main" id="{98CC0AE0-5778-68D2-462B-4F59428D92F9}"/>
              </a:ext>
            </a:extLst>
          </p:cNvPr>
          <p:cNvCxnSpPr>
            <a:cxnSpLocks noChangeShapeType="1"/>
            <a:stCxn id="78853" idx="3"/>
            <a:endCxn id="78865" idx="0"/>
          </p:cNvCxnSpPr>
          <p:nvPr/>
        </p:nvCxnSpPr>
        <p:spPr bwMode="auto">
          <a:xfrm flipH="1">
            <a:off x="7173913" y="1387475"/>
            <a:ext cx="520700" cy="382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8867" name="Oval 19">
            <a:extLst>
              <a:ext uri="{FF2B5EF4-FFF2-40B4-BE49-F238E27FC236}">
                <a16:creationId xmlns="" xmlns:a16="http://schemas.microsoft.com/office/drawing/2014/main" id="{B135EE9B-6B80-F48E-B518-F285B4C009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67200" y="3009900"/>
            <a:ext cx="508000" cy="28575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5</a:t>
            </a:r>
          </a:p>
        </p:txBody>
      </p:sp>
      <p:sp>
        <p:nvSpPr>
          <p:cNvPr id="78868" name="Oval 20">
            <a:extLst>
              <a:ext uri="{FF2B5EF4-FFF2-40B4-BE49-F238E27FC236}">
                <a16:creationId xmlns="" xmlns:a16="http://schemas.microsoft.com/office/drawing/2014/main" id="{9DC3D795-6184-B149-2480-D1D67DF306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86400" y="45910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</a:p>
        </p:txBody>
      </p:sp>
      <p:sp>
        <p:nvSpPr>
          <p:cNvPr id="78869" name="Oval 21">
            <a:extLst>
              <a:ext uri="{FF2B5EF4-FFF2-40B4-BE49-F238E27FC236}">
                <a16:creationId xmlns="" xmlns:a16="http://schemas.microsoft.com/office/drawing/2014/main" id="{29314E1D-D06C-719B-91E4-F770DDCA39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64000" y="45529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6</a:t>
            </a:r>
          </a:p>
        </p:txBody>
      </p:sp>
      <p:sp>
        <p:nvSpPr>
          <p:cNvPr id="78870" name="Oval 22">
            <a:extLst>
              <a:ext uri="{FF2B5EF4-FFF2-40B4-BE49-F238E27FC236}">
                <a16:creationId xmlns="" xmlns:a16="http://schemas.microsoft.com/office/drawing/2014/main" id="{782BB204-FC75-004B-4AC0-6F0E740A58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20000" y="392430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17</a:t>
            </a:r>
          </a:p>
        </p:txBody>
      </p:sp>
      <p:sp>
        <p:nvSpPr>
          <p:cNvPr id="78871" name="Oval 23">
            <a:extLst>
              <a:ext uri="{FF2B5EF4-FFF2-40B4-BE49-F238E27FC236}">
                <a16:creationId xmlns="" xmlns:a16="http://schemas.microsoft.com/office/drawing/2014/main" id="{B544A07E-33F8-1B3F-EC36-502FAEDE56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75200" y="392430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8</a:t>
            </a:r>
          </a:p>
        </p:txBody>
      </p:sp>
      <p:sp>
        <p:nvSpPr>
          <p:cNvPr id="78872" name="Oval 24">
            <a:extLst>
              <a:ext uri="{FF2B5EF4-FFF2-40B4-BE49-F238E27FC236}">
                <a16:creationId xmlns="" xmlns:a16="http://schemas.microsoft.com/office/drawing/2014/main" id="{0F39FD09-C4CE-8B6D-C6CC-5BD6597F2A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099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15</a:t>
            </a:r>
          </a:p>
        </p:txBody>
      </p:sp>
      <p:cxnSp>
        <p:nvCxnSpPr>
          <p:cNvPr id="78873" name="AutoShape 25">
            <a:extLst>
              <a:ext uri="{FF2B5EF4-FFF2-40B4-BE49-F238E27FC236}">
                <a16:creationId xmlns="" xmlns:a16="http://schemas.microsoft.com/office/drawing/2014/main" id="{A9C8C7B5-E22F-5E25-2249-CB36A390DC34}"/>
              </a:ext>
            </a:extLst>
          </p:cNvPr>
          <p:cNvCxnSpPr>
            <a:cxnSpLocks noChangeShapeType="1"/>
            <a:stCxn id="78872" idx="3"/>
            <a:endCxn id="78871" idx="0"/>
          </p:cNvCxnSpPr>
          <p:nvPr/>
        </p:nvCxnSpPr>
        <p:spPr bwMode="auto">
          <a:xfrm flipH="1">
            <a:off x="5029201" y="3673476"/>
            <a:ext cx="1141413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74" name="AutoShape 26">
            <a:extLst>
              <a:ext uri="{FF2B5EF4-FFF2-40B4-BE49-F238E27FC236}">
                <a16:creationId xmlns="" xmlns:a16="http://schemas.microsoft.com/office/drawing/2014/main" id="{AD66C1A1-2D6F-6246-A42E-EB529AF7D7A1}"/>
              </a:ext>
            </a:extLst>
          </p:cNvPr>
          <p:cNvCxnSpPr>
            <a:cxnSpLocks noChangeShapeType="1"/>
            <a:stCxn id="78872" idx="5"/>
            <a:endCxn id="78870" idx="0"/>
          </p:cNvCxnSpPr>
          <p:nvPr/>
        </p:nvCxnSpPr>
        <p:spPr bwMode="auto">
          <a:xfrm>
            <a:off x="6529388" y="3673476"/>
            <a:ext cx="1344612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75" name="AutoShape 27">
            <a:extLst>
              <a:ext uri="{FF2B5EF4-FFF2-40B4-BE49-F238E27FC236}">
                <a16:creationId xmlns="" xmlns:a16="http://schemas.microsoft.com/office/drawing/2014/main" id="{7E878374-48F0-4E85-3111-2EB0FA18E54B}"/>
              </a:ext>
            </a:extLst>
          </p:cNvPr>
          <p:cNvCxnSpPr>
            <a:cxnSpLocks noChangeShapeType="1"/>
            <a:stCxn id="78878" idx="5"/>
            <a:endCxn id="78884" idx="0"/>
          </p:cNvCxnSpPr>
          <p:nvPr/>
        </p:nvCxnSpPr>
        <p:spPr bwMode="auto">
          <a:xfrm>
            <a:off x="3786188" y="5330826"/>
            <a:ext cx="430212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76" name="AutoShape 28">
            <a:extLst>
              <a:ext uri="{FF2B5EF4-FFF2-40B4-BE49-F238E27FC236}">
                <a16:creationId xmlns="" xmlns:a16="http://schemas.microsoft.com/office/drawing/2014/main" id="{91600129-8004-7834-5B1F-1C2282CCE79B}"/>
              </a:ext>
            </a:extLst>
          </p:cNvPr>
          <p:cNvCxnSpPr>
            <a:cxnSpLocks noChangeShapeType="1"/>
            <a:stCxn id="78871" idx="3"/>
            <a:endCxn id="78869" idx="0"/>
          </p:cNvCxnSpPr>
          <p:nvPr/>
        </p:nvCxnSpPr>
        <p:spPr bwMode="auto">
          <a:xfrm flipH="1">
            <a:off x="4318001" y="4187826"/>
            <a:ext cx="531813" cy="346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877" name="AutoShape 29">
            <a:extLst>
              <a:ext uri="{FF2B5EF4-FFF2-40B4-BE49-F238E27FC236}">
                <a16:creationId xmlns="" xmlns:a16="http://schemas.microsoft.com/office/drawing/2014/main" id="{936CFC94-8837-1AE1-B42F-E56000D3FD28}"/>
              </a:ext>
            </a:extLst>
          </p:cNvPr>
          <p:cNvCxnSpPr>
            <a:cxnSpLocks noChangeShapeType="1"/>
            <a:stCxn id="78871" idx="5"/>
            <a:endCxn id="78868" idx="0"/>
          </p:cNvCxnSpPr>
          <p:nvPr/>
        </p:nvCxnSpPr>
        <p:spPr bwMode="auto">
          <a:xfrm>
            <a:off x="5208588" y="4187826"/>
            <a:ext cx="531812" cy="384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8878" name="Oval 30">
            <a:extLst>
              <a:ext uri="{FF2B5EF4-FFF2-40B4-BE49-F238E27FC236}">
                <a16:creationId xmlns="" xmlns:a16="http://schemas.microsoft.com/office/drawing/2014/main" id="{31E3E735-745A-1ACC-E1E1-A4EB00E5A1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52800" y="506730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4</a:t>
            </a:r>
          </a:p>
        </p:txBody>
      </p:sp>
      <p:cxnSp>
        <p:nvCxnSpPr>
          <p:cNvPr id="78879" name="AutoShape 31">
            <a:extLst>
              <a:ext uri="{FF2B5EF4-FFF2-40B4-BE49-F238E27FC236}">
                <a16:creationId xmlns="" xmlns:a16="http://schemas.microsoft.com/office/drawing/2014/main" id="{1739C3C8-7A7C-8CA7-F2FD-1454A45245B1}"/>
              </a:ext>
            </a:extLst>
          </p:cNvPr>
          <p:cNvCxnSpPr>
            <a:cxnSpLocks noChangeShapeType="1"/>
            <a:stCxn id="78869" idx="3"/>
            <a:endCxn id="78878" idx="7"/>
          </p:cNvCxnSpPr>
          <p:nvPr/>
        </p:nvCxnSpPr>
        <p:spPr bwMode="auto">
          <a:xfrm flipH="1">
            <a:off x="3786189" y="4816475"/>
            <a:ext cx="352425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8880" name="Oval 32">
            <a:extLst>
              <a:ext uri="{FF2B5EF4-FFF2-40B4-BE49-F238E27FC236}">
                <a16:creationId xmlns="" xmlns:a16="http://schemas.microsoft.com/office/drawing/2014/main" id="{D3169827-BA6D-9A2B-0F0D-957BE5E5A65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844800" y="55816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3</a:t>
            </a:r>
          </a:p>
        </p:txBody>
      </p:sp>
      <p:cxnSp>
        <p:nvCxnSpPr>
          <p:cNvPr id="78881" name="AutoShape 33">
            <a:extLst>
              <a:ext uri="{FF2B5EF4-FFF2-40B4-BE49-F238E27FC236}">
                <a16:creationId xmlns="" xmlns:a16="http://schemas.microsoft.com/office/drawing/2014/main" id="{991492F6-9F5D-ED3C-4D6A-772421D06F8E}"/>
              </a:ext>
            </a:extLst>
          </p:cNvPr>
          <p:cNvCxnSpPr>
            <a:cxnSpLocks noChangeShapeType="1"/>
            <a:stCxn id="78878" idx="3"/>
            <a:endCxn id="78880" idx="0"/>
          </p:cNvCxnSpPr>
          <p:nvPr/>
        </p:nvCxnSpPr>
        <p:spPr bwMode="auto">
          <a:xfrm flipH="1">
            <a:off x="3098801" y="5330826"/>
            <a:ext cx="328613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8882" name="Oval 34">
            <a:extLst>
              <a:ext uri="{FF2B5EF4-FFF2-40B4-BE49-F238E27FC236}">
                <a16:creationId xmlns="" xmlns:a16="http://schemas.microsoft.com/office/drawing/2014/main" id="{9D6AB79B-05F8-D680-69BF-4F59869451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19913" y="4589463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16</a:t>
            </a:r>
          </a:p>
        </p:txBody>
      </p:sp>
      <p:cxnSp>
        <p:nvCxnSpPr>
          <p:cNvPr id="78883" name="AutoShape 35">
            <a:extLst>
              <a:ext uri="{FF2B5EF4-FFF2-40B4-BE49-F238E27FC236}">
                <a16:creationId xmlns="" xmlns:a16="http://schemas.microsoft.com/office/drawing/2014/main" id="{D16255F4-F2A8-3E7E-469C-6AA022A64622}"/>
              </a:ext>
            </a:extLst>
          </p:cNvPr>
          <p:cNvCxnSpPr>
            <a:cxnSpLocks noChangeShapeType="1"/>
            <a:stCxn id="78870" idx="3"/>
            <a:endCxn id="78882" idx="0"/>
          </p:cNvCxnSpPr>
          <p:nvPr/>
        </p:nvCxnSpPr>
        <p:spPr bwMode="auto">
          <a:xfrm flipH="1">
            <a:off x="7173913" y="4187825"/>
            <a:ext cx="520700" cy="382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8884" name="Oval 36">
            <a:extLst>
              <a:ext uri="{FF2B5EF4-FFF2-40B4-BE49-F238E27FC236}">
                <a16:creationId xmlns="" xmlns:a16="http://schemas.microsoft.com/office/drawing/2014/main" id="{7866062F-554D-074D-2E29-460CC639B4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62400" y="55816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5</a:t>
            </a:r>
          </a:p>
        </p:txBody>
      </p:sp>
      <p:sp>
        <p:nvSpPr>
          <p:cNvPr id="78885" name="Text Box 38">
            <a:extLst>
              <a:ext uri="{FF2B5EF4-FFF2-40B4-BE49-F238E27FC236}">
                <a16:creationId xmlns="" xmlns:a16="http://schemas.microsoft.com/office/drawing/2014/main" id="{EBF935A7-4689-D085-51AB-048BC7897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524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Examples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p76"/>
          <p:cNvSpPr txBox="1">
            <a:spLocks noGrp="1"/>
          </p:cNvSpPr>
          <p:nvPr>
            <p:ph type="title"/>
          </p:nvPr>
        </p:nvSpPr>
        <p:spPr>
          <a:xfrm>
            <a:off x="2100618" y="573206"/>
            <a:ext cx="80010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Symbol Tables</a:t>
            </a:r>
            <a:endParaRPr/>
          </a:p>
        </p:txBody>
      </p:sp>
      <p:sp>
        <p:nvSpPr>
          <p:cNvPr id="1573" name="Google Shape;1573;p76"/>
          <p:cNvSpPr txBox="1">
            <a:spLocks noGrp="1"/>
          </p:cNvSpPr>
          <p:nvPr>
            <p:ph type="body" idx="1"/>
          </p:nvPr>
        </p:nvSpPr>
        <p:spPr>
          <a:xfrm>
            <a:off x="532263" y="1865765"/>
            <a:ext cx="11313994" cy="4341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 sz="2800"/>
              <a:t>Associates </a:t>
            </a:r>
            <a:r>
              <a:rPr lang="en-US" sz="2800" b="1"/>
              <a:t>attributes with identifiers used in a program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/>
              <a:t> For instance, a </a:t>
            </a:r>
            <a:r>
              <a:rPr lang="en-US" sz="2400" b="1"/>
              <a:t>type attribute is usually associated with each identifier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/>
              <a:t> A symbol table is a necessary component</a:t>
            </a:r>
            <a:endParaRPr/>
          </a:p>
          <a:p>
            <a: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</a:pPr>
            <a:r>
              <a:rPr lang="en-US" sz="1800"/>
              <a:t> </a:t>
            </a:r>
            <a:r>
              <a:rPr lang="en-US" sz="2400"/>
              <a:t>Definition (declaration) of identifiers appears once in a program</a:t>
            </a:r>
            <a:endParaRPr/>
          </a:p>
          <a:p>
            <a: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</a:pPr>
            <a:r>
              <a:rPr lang="en-US" sz="2400"/>
              <a:t> Use of identifiers may appear in many places of the program text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/>
              <a:t>Identifiers and attributes are entered by the analysis phases</a:t>
            </a:r>
            <a:endParaRPr/>
          </a:p>
          <a:p>
            <a: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</a:pPr>
            <a:r>
              <a:rPr lang="en-US" sz="1800"/>
              <a:t> </a:t>
            </a:r>
            <a:r>
              <a:rPr lang="en-US" sz="2400"/>
              <a:t>When processing a definition (declaration) of an identifier</a:t>
            </a:r>
            <a:endParaRPr/>
          </a:p>
          <a:p>
            <a: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</a:pPr>
            <a:r>
              <a:rPr lang="en-US" sz="2400"/>
              <a:t> In simple languages with only global variables and implicit declarations: </a:t>
            </a:r>
            <a:r>
              <a:rPr lang="en-US" sz="2400" b="1"/>
              <a:t>The scanner can enter an identifier into a symbol table if it is not already there</a:t>
            </a:r>
            <a:endParaRPr/>
          </a:p>
          <a:p>
            <a: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</a:pPr>
            <a:r>
              <a:rPr lang="en-US" sz="2400"/>
              <a:t> In block-structured languages with scopes and explicit declarations: </a:t>
            </a:r>
            <a:r>
              <a:rPr lang="en-US" sz="2400" b="1"/>
              <a:t>The parser and/or semantic analyzer enter identifiers and corresponding attributes</a:t>
            </a:r>
            <a:endParaRPr sz="2400" b="1"/>
          </a:p>
        </p:txBody>
      </p:sp>
      <p:pic>
        <p:nvPicPr>
          <p:cNvPr id="1574" name="Google Shape;1574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744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="" xmlns:a16="http://schemas.microsoft.com/office/drawing/2014/main" id="{89FDBF74-F5CE-38FE-CC96-4222BC2E73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71450"/>
            <a:ext cx="7772400" cy="6858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/>
              <a:t>Double rotation, step 2</a:t>
            </a:r>
          </a:p>
        </p:txBody>
      </p:sp>
      <p:sp>
        <p:nvSpPr>
          <p:cNvPr id="80899" name="Oval 3">
            <a:extLst>
              <a:ext uri="{FF2B5EF4-FFF2-40B4-BE49-F238E27FC236}">
                <a16:creationId xmlns="" xmlns:a16="http://schemas.microsoft.com/office/drawing/2014/main" id="{B7745CB4-1257-1512-9F59-32B728AC24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588000" y="20383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</a:p>
        </p:txBody>
      </p:sp>
      <p:sp>
        <p:nvSpPr>
          <p:cNvPr id="80900" name="Oval 4">
            <a:extLst>
              <a:ext uri="{FF2B5EF4-FFF2-40B4-BE49-F238E27FC236}">
                <a16:creationId xmlns="" xmlns:a16="http://schemas.microsoft.com/office/drawing/2014/main" id="{99976083-7BBD-2188-C74C-6758487A46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65600" y="20002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6</a:t>
            </a:r>
          </a:p>
        </p:txBody>
      </p:sp>
      <p:sp>
        <p:nvSpPr>
          <p:cNvPr id="80901" name="Oval 5">
            <a:extLst>
              <a:ext uri="{FF2B5EF4-FFF2-40B4-BE49-F238E27FC236}">
                <a16:creationId xmlns="" xmlns:a16="http://schemas.microsoft.com/office/drawing/2014/main" id="{1F2BD2D1-57A7-301F-CC85-09D8707AEB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721600" y="137160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17</a:t>
            </a:r>
          </a:p>
        </p:txBody>
      </p:sp>
      <p:sp>
        <p:nvSpPr>
          <p:cNvPr id="80902" name="Oval 6">
            <a:extLst>
              <a:ext uri="{FF2B5EF4-FFF2-40B4-BE49-F238E27FC236}">
                <a16:creationId xmlns="" xmlns:a16="http://schemas.microsoft.com/office/drawing/2014/main" id="{45ACCB9A-90EA-D1BB-80FF-37DAF6F01D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1371600"/>
            <a:ext cx="508000" cy="2857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8</a:t>
            </a:r>
          </a:p>
        </p:txBody>
      </p:sp>
      <p:sp>
        <p:nvSpPr>
          <p:cNvPr id="80903" name="Oval 7">
            <a:extLst>
              <a:ext uri="{FF2B5EF4-FFF2-40B4-BE49-F238E27FC236}">
                <a16:creationId xmlns="" xmlns:a16="http://schemas.microsoft.com/office/drawing/2014/main" id="{A1195EE2-298D-3CFB-5115-53E1415326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97600" y="8572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15</a:t>
            </a:r>
          </a:p>
        </p:txBody>
      </p:sp>
      <p:cxnSp>
        <p:nvCxnSpPr>
          <p:cNvPr id="80904" name="AutoShape 8">
            <a:extLst>
              <a:ext uri="{FF2B5EF4-FFF2-40B4-BE49-F238E27FC236}">
                <a16:creationId xmlns="" xmlns:a16="http://schemas.microsoft.com/office/drawing/2014/main" id="{49B5BE60-FE7B-5C17-F7DA-62E0DB6EB749}"/>
              </a:ext>
            </a:extLst>
          </p:cNvPr>
          <p:cNvCxnSpPr>
            <a:cxnSpLocks noChangeShapeType="1"/>
            <a:stCxn id="80903" idx="3"/>
            <a:endCxn id="80902" idx="0"/>
          </p:cNvCxnSpPr>
          <p:nvPr/>
        </p:nvCxnSpPr>
        <p:spPr bwMode="auto">
          <a:xfrm flipH="1">
            <a:off x="5130801" y="1120776"/>
            <a:ext cx="1141413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905" name="AutoShape 9">
            <a:extLst>
              <a:ext uri="{FF2B5EF4-FFF2-40B4-BE49-F238E27FC236}">
                <a16:creationId xmlns="" xmlns:a16="http://schemas.microsoft.com/office/drawing/2014/main" id="{ED81198E-4613-6A1B-34B3-EDB1090EA494}"/>
              </a:ext>
            </a:extLst>
          </p:cNvPr>
          <p:cNvCxnSpPr>
            <a:cxnSpLocks noChangeShapeType="1"/>
            <a:stCxn id="80903" idx="5"/>
            <a:endCxn id="80901" idx="0"/>
          </p:cNvCxnSpPr>
          <p:nvPr/>
        </p:nvCxnSpPr>
        <p:spPr bwMode="auto">
          <a:xfrm>
            <a:off x="6630988" y="1120776"/>
            <a:ext cx="1344612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906" name="AutoShape 10">
            <a:extLst>
              <a:ext uri="{FF2B5EF4-FFF2-40B4-BE49-F238E27FC236}">
                <a16:creationId xmlns="" xmlns:a16="http://schemas.microsoft.com/office/drawing/2014/main" id="{8014A88A-39C5-459F-0C98-D771737911AD}"/>
              </a:ext>
            </a:extLst>
          </p:cNvPr>
          <p:cNvCxnSpPr>
            <a:cxnSpLocks noChangeShapeType="1"/>
            <a:stCxn id="80909" idx="5"/>
            <a:endCxn id="80915" idx="0"/>
          </p:cNvCxnSpPr>
          <p:nvPr/>
        </p:nvCxnSpPr>
        <p:spPr bwMode="auto">
          <a:xfrm>
            <a:off x="3887788" y="2778126"/>
            <a:ext cx="430212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907" name="AutoShape 11">
            <a:extLst>
              <a:ext uri="{FF2B5EF4-FFF2-40B4-BE49-F238E27FC236}">
                <a16:creationId xmlns="" xmlns:a16="http://schemas.microsoft.com/office/drawing/2014/main" id="{815F7A00-4534-E9F2-8E00-F07C9D6D608A}"/>
              </a:ext>
            </a:extLst>
          </p:cNvPr>
          <p:cNvCxnSpPr>
            <a:cxnSpLocks noChangeShapeType="1"/>
            <a:stCxn id="80902" idx="3"/>
            <a:endCxn id="80900" idx="0"/>
          </p:cNvCxnSpPr>
          <p:nvPr/>
        </p:nvCxnSpPr>
        <p:spPr bwMode="auto">
          <a:xfrm flipH="1">
            <a:off x="4419601" y="1635126"/>
            <a:ext cx="531813" cy="346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908" name="AutoShape 12">
            <a:extLst>
              <a:ext uri="{FF2B5EF4-FFF2-40B4-BE49-F238E27FC236}">
                <a16:creationId xmlns="" xmlns:a16="http://schemas.microsoft.com/office/drawing/2014/main" id="{7A91DD2E-14D4-5B7A-84A5-E261FED4D29D}"/>
              </a:ext>
            </a:extLst>
          </p:cNvPr>
          <p:cNvCxnSpPr>
            <a:cxnSpLocks noChangeShapeType="1"/>
            <a:stCxn id="80902" idx="5"/>
            <a:endCxn id="80899" idx="0"/>
          </p:cNvCxnSpPr>
          <p:nvPr/>
        </p:nvCxnSpPr>
        <p:spPr bwMode="auto">
          <a:xfrm>
            <a:off x="5310188" y="1635126"/>
            <a:ext cx="531812" cy="384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909" name="Oval 13">
            <a:extLst>
              <a:ext uri="{FF2B5EF4-FFF2-40B4-BE49-F238E27FC236}">
                <a16:creationId xmlns="" xmlns:a16="http://schemas.microsoft.com/office/drawing/2014/main" id="{5A608251-98C8-8174-9AC0-601DFFE4C2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54400" y="251460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4</a:t>
            </a:r>
          </a:p>
        </p:txBody>
      </p:sp>
      <p:cxnSp>
        <p:nvCxnSpPr>
          <p:cNvPr id="80910" name="AutoShape 14">
            <a:extLst>
              <a:ext uri="{FF2B5EF4-FFF2-40B4-BE49-F238E27FC236}">
                <a16:creationId xmlns="" xmlns:a16="http://schemas.microsoft.com/office/drawing/2014/main" id="{E5CD8DD4-9396-D237-1FC5-ED9BC52687B9}"/>
              </a:ext>
            </a:extLst>
          </p:cNvPr>
          <p:cNvCxnSpPr>
            <a:cxnSpLocks noChangeShapeType="1"/>
            <a:stCxn id="80900" idx="3"/>
            <a:endCxn id="80909" idx="7"/>
          </p:cNvCxnSpPr>
          <p:nvPr/>
        </p:nvCxnSpPr>
        <p:spPr bwMode="auto">
          <a:xfrm flipH="1">
            <a:off x="3887789" y="2263775"/>
            <a:ext cx="352425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911" name="Oval 15">
            <a:extLst>
              <a:ext uri="{FF2B5EF4-FFF2-40B4-BE49-F238E27FC236}">
                <a16:creationId xmlns="" xmlns:a16="http://schemas.microsoft.com/office/drawing/2014/main" id="{D132B70D-18ED-2A9E-19AC-0B145EE0ED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46400" y="30289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3</a:t>
            </a:r>
          </a:p>
        </p:txBody>
      </p:sp>
      <p:cxnSp>
        <p:nvCxnSpPr>
          <p:cNvPr id="80912" name="AutoShape 16">
            <a:extLst>
              <a:ext uri="{FF2B5EF4-FFF2-40B4-BE49-F238E27FC236}">
                <a16:creationId xmlns="" xmlns:a16="http://schemas.microsoft.com/office/drawing/2014/main" id="{B3AFE1FF-2C5E-DA7B-1BDB-63ADBD0997A7}"/>
              </a:ext>
            </a:extLst>
          </p:cNvPr>
          <p:cNvCxnSpPr>
            <a:cxnSpLocks noChangeShapeType="1"/>
            <a:stCxn id="80909" idx="3"/>
            <a:endCxn id="80911" idx="0"/>
          </p:cNvCxnSpPr>
          <p:nvPr/>
        </p:nvCxnSpPr>
        <p:spPr bwMode="auto">
          <a:xfrm flipH="1">
            <a:off x="3200401" y="2778126"/>
            <a:ext cx="328613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913" name="Oval 17">
            <a:extLst>
              <a:ext uri="{FF2B5EF4-FFF2-40B4-BE49-F238E27FC236}">
                <a16:creationId xmlns="" xmlns:a16="http://schemas.microsoft.com/office/drawing/2014/main" id="{DFCCB91F-174F-F334-09B2-1A27725D2D4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021513" y="2036763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16</a:t>
            </a:r>
          </a:p>
        </p:txBody>
      </p:sp>
      <p:cxnSp>
        <p:nvCxnSpPr>
          <p:cNvPr id="80914" name="AutoShape 18">
            <a:extLst>
              <a:ext uri="{FF2B5EF4-FFF2-40B4-BE49-F238E27FC236}">
                <a16:creationId xmlns="" xmlns:a16="http://schemas.microsoft.com/office/drawing/2014/main" id="{5D81B238-BB36-8BFE-647A-969FD68F5E50}"/>
              </a:ext>
            </a:extLst>
          </p:cNvPr>
          <p:cNvCxnSpPr>
            <a:cxnSpLocks noChangeShapeType="1"/>
            <a:stCxn id="80901" idx="3"/>
            <a:endCxn id="80913" idx="0"/>
          </p:cNvCxnSpPr>
          <p:nvPr/>
        </p:nvCxnSpPr>
        <p:spPr bwMode="auto">
          <a:xfrm flipH="1">
            <a:off x="7275513" y="1635125"/>
            <a:ext cx="520700" cy="382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915" name="Oval 19">
            <a:extLst>
              <a:ext uri="{FF2B5EF4-FFF2-40B4-BE49-F238E27FC236}">
                <a16:creationId xmlns="" xmlns:a16="http://schemas.microsoft.com/office/drawing/2014/main" id="{3976D7F0-1DBC-8434-F8A9-52BDBFB4CB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64000" y="30289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5</a:t>
            </a:r>
          </a:p>
        </p:txBody>
      </p:sp>
      <p:sp>
        <p:nvSpPr>
          <p:cNvPr id="80916" name="Oval 21">
            <a:extLst>
              <a:ext uri="{FF2B5EF4-FFF2-40B4-BE49-F238E27FC236}">
                <a16:creationId xmlns="" xmlns:a16="http://schemas.microsoft.com/office/drawing/2014/main" id="{E6988E34-BBFA-0E55-5F8A-1FCBFD384D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94400" y="53149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10</a:t>
            </a:r>
          </a:p>
        </p:txBody>
      </p:sp>
      <p:sp>
        <p:nvSpPr>
          <p:cNvPr id="80917" name="Oval 22">
            <a:extLst>
              <a:ext uri="{FF2B5EF4-FFF2-40B4-BE49-F238E27FC236}">
                <a16:creationId xmlns="" xmlns:a16="http://schemas.microsoft.com/office/drawing/2014/main" id="{EC2958B0-EC5B-400E-1AF9-98D4474A38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73600" y="42862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6</a:t>
            </a:r>
          </a:p>
        </p:txBody>
      </p:sp>
      <p:sp>
        <p:nvSpPr>
          <p:cNvPr id="80918" name="Oval 23">
            <a:extLst>
              <a:ext uri="{FF2B5EF4-FFF2-40B4-BE49-F238E27FC236}">
                <a16:creationId xmlns="" xmlns:a16="http://schemas.microsoft.com/office/drawing/2014/main" id="{4CB2AE3B-3AD0-9F58-CCAC-BBA0FAE91F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24800" y="422910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17</a:t>
            </a:r>
          </a:p>
        </p:txBody>
      </p:sp>
      <p:sp>
        <p:nvSpPr>
          <p:cNvPr id="80919" name="Oval 24">
            <a:extLst>
              <a:ext uri="{FF2B5EF4-FFF2-40B4-BE49-F238E27FC236}">
                <a16:creationId xmlns="" xmlns:a16="http://schemas.microsoft.com/office/drawing/2014/main" id="{E560333A-C989-C2B4-A94D-CD4F81F042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86400" y="480060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8</a:t>
            </a:r>
          </a:p>
        </p:txBody>
      </p:sp>
      <p:sp>
        <p:nvSpPr>
          <p:cNvPr id="80920" name="Oval 25">
            <a:extLst>
              <a:ext uri="{FF2B5EF4-FFF2-40B4-BE49-F238E27FC236}">
                <a16:creationId xmlns="" xmlns:a16="http://schemas.microsoft.com/office/drawing/2014/main" id="{6A4AC91E-820F-B08C-9190-E5E5D7A532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147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15</a:t>
            </a:r>
          </a:p>
        </p:txBody>
      </p:sp>
      <p:cxnSp>
        <p:nvCxnSpPr>
          <p:cNvPr id="80921" name="AutoShape 26">
            <a:extLst>
              <a:ext uri="{FF2B5EF4-FFF2-40B4-BE49-F238E27FC236}">
                <a16:creationId xmlns="" xmlns:a16="http://schemas.microsoft.com/office/drawing/2014/main" id="{3F5102D8-0DC8-2B7A-67A4-04400778D7AF}"/>
              </a:ext>
            </a:extLst>
          </p:cNvPr>
          <p:cNvCxnSpPr>
            <a:cxnSpLocks noChangeShapeType="1"/>
            <a:stCxn id="80920" idx="3"/>
            <a:endCxn id="80917" idx="7"/>
          </p:cNvCxnSpPr>
          <p:nvPr/>
        </p:nvCxnSpPr>
        <p:spPr bwMode="auto">
          <a:xfrm flipH="1">
            <a:off x="5106989" y="3978275"/>
            <a:ext cx="1368425" cy="330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922" name="AutoShape 27">
            <a:extLst>
              <a:ext uri="{FF2B5EF4-FFF2-40B4-BE49-F238E27FC236}">
                <a16:creationId xmlns="" xmlns:a16="http://schemas.microsoft.com/office/drawing/2014/main" id="{7D16FDD1-6BCB-C29B-5A1C-8DCD8F19204E}"/>
              </a:ext>
            </a:extLst>
          </p:cNvPr>
          <p:cNvCxnSpPr>
            <a:cxnSpLocks noChangeShapeType="1"/>
            <a:stCxn id="80920" idx="5"/>
            <a:endCxn id="80918" idx="0"/>
          </p:cNvCxnSpPr>
          <p:nvPr/>
        </p:nvCxnSpPr>
        <p:spPr bwMode="auto">
          <a:xfrm>
            <a:off x="6834188" y="3978276"/>
            <a:ext cx="1344612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923" name="AutoShape 28">
            <a:extLst>
              <a:ext uri="{FF2B5EF4-FFF2-40B4-BE49-F238E27FC236}">
                <a16:creationId xmlns="" xmlns:a16="http://schemas.microsoft.com/office/drawing/2014/main" id="{1E8D5D53-B728-3C90-A7F9-B4A6048F2DA5}"/>
              </a:ext>
            </a:extLst>
          </p:cNvPr>
          <p:cNvCxnSpPr>
            <a:cxnSpLocks noChangeShapeType="1"/>
            <a:stCxn id="80926" idx="5"/>
            <a:endCxn id="80932" idx="0"/>
          </p:cNvCxnSpPr>
          <p:nvPr/>
        </p:nvCxnSpPr>
        <p:spPr bwMode="auto">
          <a:xfrm>
            <a:off x="4395788" y="5064126"/>
            <a:ext cx="430212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924" name="AutoShape 29">
            <a:extLst>
              <a:ext uri="{FF2B5EF4-FFF2-40B4-BE49-F238E27FC236}">
                <a16:creationId xmlns="" xmlns:a16="http://schemas.microsoft.com/office/drawing/2014/main" id="{254EE18F-0B05-F06C-0636-07F2B136E3E9}"/>
              </a:ext>
            </a:extLst>
          </p:cNvPr>
          <p:cNvCxnSpPr>
            <a:cxnSpLocks noChangeShapeType="1"/>
            <a:stCxn id="80917" idx="5"/>
            <a:endCxn id="80919" idx="1"/>
          </p:cNvCxnSpPr>
          <p:nvPr/>
        </p:nvCxnSpPr>
        <p:spPr bwMode="auto">
          <a:xfrm>
            <a:off x="5106989" y="4549775"/>
            <a:ext cx="454025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925" name="AutoShape 30">
            <a:extLst>
              <a:ext uri="{FF2B5EF4-FFF2-40B4-BE49-F238E27FC236}">
                <a16:creationId xmlns="" xmlns:a16="http://schemas.microsoft.com/office/drawing/2014/main" id="{841617A6-EAF6-E39F-4391-F64572CA5338}"/>
              </a:ext>
            </a:extLst>
          </p:cNvPr>
          <p:cNvCxnSpPr>
            <a:cxnSpLocks noChangeShapeType="1"/>
            <a:stCxn id="80919" idx="5"/>
            <a:endCxn id="80916" idx="0"/>
          </p:cNvCxnSpPr>
          <p:nvPr/>
        </p:nvCxnSpPr>
        <p:spPr bwMode="auto">
          <a:xfrm>
            <a:off x="5919788" y="5064126"/>
            <a:ext cx="328612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926" name="Oval 31">
            <a:extLst>
              <a:ext uri="{FF2B5EF4-FFF2-40B4-BE49-F238E27FC236}">
                <a16:creationId xmlns="" xmlns:a16="http://schemas.microsoft.com/office/drawing/2014/main" id="{D14D8E90-AB67-79FF-B344-03EF0CDCA0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62400" y="480060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4</a:t>
            </a:r>
          </a:p>
        </p:txBody>
      </p:sp>
      <p:cxnSp>
        <p:nvCxnSpPr>
          <p:cNvPr id="80927" name="AutoShape 32">
            <a:extLst>
              <a:ext uri="{FF2B5EF4-FFF2-40B4-BE49-F238E27FC236}">
                <a16:creationId xmlns="" xmlns:a16="http://schemas.microsoft.com/office/drawing/2014/main" id="{EC9A01CD-6C6A-0CE9-EF50-2059BD882DEB}"/>
              </a:ext>
            </a:extLst>
          </p:cNvPr>
          <p:cNvCxnSpPr>
            <a:cxnSpLocks noChangeShapeType="1"/>
            <a:stCxn id="80917" idx="3"/>
            <a:endCxn id="80926" idx="7"/>
          </p:cNvCxnSpPr>
          <p:nvPr/>
        </p:nvCxnSpPr>
        <p:spPr bwMode="auto">
          <a:xfrm flipH="1">
            <a:off x="4395789" y="4549775"/>
            <a:ext cx="352425" cy="2730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928" name="Oval 33">
            <a:extLst>
              <a:ext uri="{FF2B5EF4-FFF2-40B4-BE49-F238E27FC236}">
                <a16:creationId xmlns="" xmlns:a16="http://schemas.microsoft.com/office/drawing/2014/main" id="{A0641B89-A554-8B12-EA4B-505802FA0A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54400" y="53149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3</a:t>
            </a:r>
          </a:p>
        </p:txBody>
      </p:sp>
      <p:cxnSp>
        <p:nvCxnSpPr>
          <p:cNvPr id="80929" name="AutoShape 34">
            <a:extLst>
              <a:ext uri="{FF2B5EF4-FFF2-40B4-BE49-F238E27FC236}">
                <a16:creationId xmlns="" xmlns:a16="http://schemas.microsoft.com/office/drawing/2014/main" id="{70677E38-86C6-14D7-B61C-61B0763B54C0}"/>
              </a:ext>
            </a:extLst>
          </p:cNvPr>
          <p:cNvCxnSpPr>
            <a:cxnSpLocks noChangeShapeType="1"/>
            <a:stCxn id="80926" idx="3"/>
            <a:endCxn id="80928" idx="0"/>
          </p:cNvCxnSpPr>
          <p:nvPr/>
        </p:nvCxnSpPr>
        <p:spPr bwMode="auto">
          <a:xfrm flipH="1">
            <a:off x="3708401" y="5064126"/>
            <a:ext cx="328613" cy="231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930" name="Oval 35">
            <a:extLst>
              <a:ext uri="{FF2B5EF4-FFF2-40B4-BE49-F238E27FC236}">
                <a16:creationId xmlns="" xmlns:a16="http://schemas.microsoft.com/office/drawing/2014/main" id="{ADD044E6-92CC-5A38-333B-106808B6D3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213600" y="480060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16</a:t>
            </a:r>
          </a:p>
        </p:txBody>
      </p:sp>
      <p:cxnSp>
        <p:nvCxnSpPr>
          <p:cNvPr id="80931" name="AutoShape 36">
            <a:extLst>
              <a:ext uri="{FF2B5EF4-FFF2-40B4-BE49-F238E27FC236}">
                <a16:creationId xmlns="" xmlns:a16="http://schemas.microsoft.com/office/drawing/2014/main" id="{4F45C74C-FDF4-BB40-BE04-5829D78E0C1B}"/>
              </a:ext>
            </a:extLst>
          </p:cNvPr>
          <p:cNvCxnSpPr>
            <a:cxnSpLocks noChangeShapeType="1"/>
            <a:stCxn id="80918" idx="3"/>
            <a:endCxn id="80930" idx="0"/>
          </p:cNvCxnSpPr>
          <p:nvPr/>
        </p:nvCxnSpPr>
        <p:spPr bwMode="auto">
          <a:xfrm flipH="1">
            <a:off x="7467601" y="4492626"/>
            <a:ext cx="531813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932" name="Oval 37">
            <a:extLst>
              <a:ext uri="{FF2B5EF4-FFF2-40B4-BE49-F238E27FC236}">
                <a16:creationId xmlns="" xmlns:a16="http://schemas.microsoft.com/office/drawing/2014/main" id="{4179117A-5D71-1FCD-5609-25A86CB733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5314950"/>
            <a:ext cx="508000" cy="2857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6">
            <a:extLst>
              <a:ext uri="{FF2B5EF4-FFF2-40B4-BE49-F238E27FC236}">
                <a16:creationId xmlns="" xmlns:a16="http://schemas.microsoft.com/office/drawing/2014/main" id="{F32261B0-A241-6537-AC4A-88EEE66AD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09601"/>
            <a:ext cx="855345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>
            <a:extLst>
              <a:ext uri="{FF2B5EF4-FFF2-40B4-BE49-F238E27FC236}">
                <a16:creationId xmlns="" xmlns:a16="http://schemas.microsoft.com/office/drawing/2014/main" id="{21E6EA06-8861-2B25-96F6-ADB758B4B5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228600"/>
            <a:ext cx="7772400" cy="457200"/>
          </a:xfrm>
        </p:spPr>
        <p:txBody>
          <a:bodyPr/>
          <a:lstStyle/>
          <a:p>
            <a:pPr algn="l" eaLnBrk="1" hangingPunct="1"/>
            <a:r>
              <a:rPr lang="en-US" altLang="en-US" sz="2800" b="1"/>
              <a:t>Example 1</a:t>
            </a:r>
          </a:p>
        </p:txBody>
      </p:sp>
      <p:sp>
        <p:nvSpPr>
          <p:cNvPr id="56324" name="Text Box 5">
            <a:extLst>
              <a:ext uri="{FF2B5EF4-FFF2-40B4-BE49-F238E27FC236}">
                <a16:creationId xmlns="" xmlns:a16="http://schemas.microsoft.com/office/drawing/2014/main" id="{30C6C752-93F0-5C53-A8FE-A739EAC84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44196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LR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6">
            <a:extLst>
              <a:ext uri="{FF2B5EF4-FFF2-40B4-BE49-F238E27FC236}">
                <a16:creationId xmlns="" xmlns:a16="http://schemas.microsoft.com/office/drawing/2014/main" id="{3FD276E5-E42E-B621-56F6-0AF8C3138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76250"/>
            <a:ext cx="8534400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2">
            <a:extLst>
              <a:ext uri="{FF2B5EF4-FFF2-40B4-BE49-F238E27FC236}">
                <a16:creationId xmlns="" xmlns:a16="http://schemas.microsoft.com/office/drawing/2014/main" id="{0A1E53DF-A5DD-D5C4-1B2E-7380D0E4E7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228600"/>
            <a:ext cx="7772400" cy="457200"/>
          </a:xfrm>
        </p:spPr>
        <p:txBody>
          <a:bodyPr/>
          <a:lstStyle/>
          <a:p>
            <a:pPr algn="l" eaLnBrk="1" hangingPunct="1"/>
            <a:r>
              <a:rPr lang="en-US" altLang="en-US" sz="2800" b="1"/>
              <a:t>Example 2</a:t>
            </a:r>
          </a:p>
        </p:txBody>
      </p:sp>
      <p:sp>
        <p:nvSpPr>
          <p:cNvPr id="58372" name="Text Box 4">
            <a:extLst>
              <a:ext uri="{FF2B5EF4-FFF2-40B4-BE49-F238E27FC236}">
                <a16:creationId xmlns="" xmlns:a16="http://schemas.microsoft.com/office/drawing/2014/main" id="{C468D30D-4ADD-4CC6-135C-96F7A4C9C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4343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LR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4">
            <a:extLst>
              <a:ext uri="{FF2B5EF4-FFF2-40B4-BE49-F238E27FC236}">
                <a16:creationId xmlns="" xmlns:a16="http://schemas.microsoft.com/office/drawing/2014/main" id="{A0B6E1AF-AFA7-3B1B-E79C-7403A413ADBF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2590800"/>
            <a:ext cx="8991600" cy="3435350"/>
            <a:chOff x="96" y="912"/>
            <a:chExt cx="5664" cy="2164"/>
          </a:xfrm>
        </p:grpSpPr>
        <p:pic>
          <p:nvPicPr>
            <p:cNvPr id="60424" name="Picture 5">
              <a:extLst>
                <a:ext uri="{FF2B5EF4-FFF2-40B4-BE49-F238E27FC236}">
                  <a16:creationId xmlns="" xmlns:a16="http://schemas.microsoft.com/office/drawing/2014/main" id="{084B6EA7-5F57-2C74-0E0D-72DC9329F7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912"/>
              <a:ext cx="1908" cy="2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25" name="Picture 6">
              <a:extLst>
                <a:ext uri="{FF2B5EF4-FFF2-40B4-BE49-F238E27FC236}">
                  <a16:creationId xmlns="" xmlns:a16="http://schemas.microsoft.com/office/drawing/2014/main" id="{0A262C1F-CDF7-8876-7768-A0030B726C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8" y="928"/>
              <a:ext cx="1902" cy="2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26" name="Picture 7">
              <a:extLst>
                <a:ext uri="{FF2B5EF4-FFF2-40B4-BE49-F238E27FC236}">
                  <a16:creationId xmlns="" xmlns:a16="http://schemas.microsoft.com/office/drawing/2014/main" id="{247F353D-7086-4C98-64FC-F6B2517968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8" y="912"/>
              <a:ext cx="1902" cy="2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27" name="Picture 8">
              <a:extLst>
                <a:ext uri="{FF2B5EF4-FFF2-40B4-BE49-F238E27FC236}">
                  <a16:creationId xmlns="" xmlns:a16="http://schemas.microsoft.com/office/drawing/2014/main" id="{23BD54A0-AC38-A824-8B79-582DB64BD2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" y="960"/>
              <a:ext cx="618" cy="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28" name="Picture 9">
              <a:extLst>
                <a:ext uri="{FF2B5EF4-FFF2-40B4-BE49-F238E27FC236}">
                  <a16:creationId xmlns="" xmlns:a16="http://schemas.microsoft.com/office/drawing/2014/main" id="{5447805D-B0EB-2174-CB67-407262E2FD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960"/>
              <a:ext cx="654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0419" name="Group 16">
            <a:extLst>
              <a:ext uri="{FF2B5EF4-FFF2-40B4-BE49-F238E27FC236}">
                <a16:creationId xmlns="" xmlns:a16="http://schemas.microsoft.com/office/drawing/2014/main" id="{7B2D4A30-E60E-FBAE-7749-5B989FB7FF78}"/>
              </a:ext>
            </a:extLst>
          </p:cNvPr>
          <p:cNvGrpSpPr>
            <a:grpSpLocks/>
          </p:cNvGrpSpPr>
          <p:nvPr/>
        </p:nvGrpSpPr>
        <p:grpSpPr bwMode="auto">
          <a:xfrm>
            <a:off x="1819276" y="1322388"/>
            <a:ext cx="8416925" cy="1204912"/>
            <a:chOff x="224" y="3138"/>
            <a:chExt cx="5302" cy="759"/>
          </a:xfrm>
        </p:grpSpPr>
        <p:sp>
          <p:nvSpPr>
            <p:cNvPr id="60421" name="Text Box 17">
              <a:extLst>
                <a:ext uri="{FF2B5EF4-FFF2-40B4-BE49-F238E27FC236}">
                  <a16:creationId xmlns="" xmlns:a16="http://schemas.microsoft.com/office/drawing/2014/main" id="{E211F60B-3904-24EC-FB5D-CCDBDC0A6A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" y="3146"/>
              <a:ext cx="1332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Balanced AVL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tree</a:t>
              </a:r>
            </a:p>
          </p:txBody>
        </p:sp>
        <p:sp>
          <p:nvSpPr>
            <p:cNvPr id="60422" name="Text Box 18">
              <a:extLst>
                <a:ext uri="{FF2B5EF4-FFF2-40B4-BE49-F238E27FC236}">
                  <a16:creationId xmlns="" xmlns:a16="http://schemas.microsoft.com/office/drawing/2014/main" id="{F6E774D5-1FF9-2C53-93A1-06A765E8B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4" y="3138"/>
              <a:ext cx="153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Unbalanced AVL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tree</a:t>
              </a:r>
            </a:p>
          </p:txBody>
        </p:sp>
        <p:sp>
          <p:nvSpPr>
            <p:cNvPr id="60423" name="Text Box 19">
              <a:extLst>
                <a:ext uri="{FF2B5EF4-FFF2-40B4-BE49-F238E27FC236}">
                  <a16:creationId xmlns="" xmlns:a16="http://schemas.microsoft.com/office/drawing/2014/main" id="{95143AD4-0668-5FA6-4007-CB2D25DCA0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4" y="3141"/>
              <a:ext cx="1332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Balanced AVL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Tree after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rgbClr val="006600"/>
                  </a:solidFill>
                </a:rPr>
                <a:t>ROTATION</a:t>
              </a:r>
            </a:p>
          </p:txBody>
        </p:sp>
      </p:grpSp>
      <p:sp>
        <p:nvSpPr>
          <p:cNvPr id="60420" name="Rectangle 20">
            <a:extLst>
              <a:ext uri="{FF2B5EF4-FFF2-40B4-BE49-F238E27FC236}">
                <a16:creationId xmlns="" xmlns:a16="http://schemas.microsoft.com/office/drawing/2014/main" id="{1A532054-1948-2932-1015-AEFD457D3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76238"/>
            <a:ext cx="2743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/>
              <a:t>RL Rotations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5">
            <a:extLst>
              <a:ext uri="{FF2B5EF4-FFF2-40B4-BE49-F238E27FC236}">
                <a16:creationId xmlns="" xmlns:a16="http://schemas.microsoft.com/office/drawing/2014/main" id="{0AB0AA42-2FFE-F22B-D9B2-C8A9D7BD0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0" y="552450"/>
            <a:ext cx="8420100" cy="592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Rectangle 2">
            <a:extLst>
              <a:ext uri="{FF2B5EF4-FFF2-40B4-BE49-F238E27FC236}">
                <a16:creationId xmlns="" xmlns:a16="http://schemas.microsoft.com/office/drawing/2014/main" id="{E0544274-6104-A326-B33B-E8FAAB2604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228600"/>
            <a:ext cx="7772400" cy="457200"/>
          </a:xfrm>
        </p:spPr>
        <p:txBody>
          <a:bodyPr/>
          <a:lstStyle/>
          <a:p>
            <a:pPr algn="l" eaLnBrk="1" hangingPunct="1"/>
            <a:r>
              <a:rPr lang="en-US" altLang="en-US" sz="2800" b="1"/>
              <a:t>Example 1</a:t>
            </a:r>
          </a:p>
        </p:txBody>
      </p:sp>
      <p:sp>
        <p:nvSpPr>
          <p:cNvPr id="62468" name="Text Box 7">
            <a:extLst>
              <a:ext uri="{FF2B5EF4-FFF2-40B4-BE49-F238E27FC236}">
                <a16:creationId xmlns="" xmlns:a16="http://schemas.microsoft.com/office/drawing/2014/main" id="{974BDEDE-2C5F-79B8-40A5-5A5A7225D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4724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RL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7">
            <a:extLst>
              <a:ext uri="{FF2B5EF4-FFF2-40B4-BE49-F238E27FC236}">
                <a16:creationId xmlns="" xmlns:a16="http://schemas.microsoft.com/office/drawing/2014/main" id="{1CA434CF-1879-612E-21B7-E3295A066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76250"/>
            <a:ext cx="86868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Rectangle 2">
            <a:extLst>
              <a:ext uri="{FF2B5EF4-FFF2-40B4-BE49-F238E27FC236}">
                <a16:creationId xmlns="" xmlns:a16="http://schemas.microsoft.com/office/drawing/2014/main" id="{59DA03B7-1224-240A-FDA2-AAA9D2AF0F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228600"/>
            <a:ext cx="7772400" cy="457200"/>
          </a:xfrm>
        </p:spPr>
        <p:txBody>
          <a:bodyPr/>
          <a:lstStyle/>
          <a:p>
            <a:pPr algn="l" eaLnBrk="1" hangingPunct="1"/>
            <a:r>
              <a:rPr lang="en-US" altLang="en-US" sz="2800" b="1"/>
              <a:t>Example 2</a:t>
            </a:r>
          </a:p>
        </p:txBody>
      </p:sp>
      <p:sp>
        <p:nvSpPr>
          <p:cNvPr id="64516" name="Text Box 6">
            <a:extLst>
              <a:ext uri="{FF2B5EF4-FFF2-40B4-BE49-F238E27FC236}">
                <a16:creationId xmlns="" xmlns:a16="http://schemas.microsoft.com/office/drawing/2014/main" id="{FBA69FD7-CD23-23CD-4960-B984C17DE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4724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RL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8" name="Google Shape;2038;p112"/>
          <p:cNvSpPr txBox="1">
            <a:spLocks noGrp="1"/>
          </p:cNvSpPr>
          <p:nvPr>
            <p:ph type="title"/>
          </p:nvPr>
        </p:nvSpPr>
        <p:spPr>
          <a:xfrm>
            <a:off x="127462" y="0"/>
            <a:ext cx="10058400" cy="73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sz="4000"/>
              <a:t>Rebalancing rotations</a:t>
            </a:r>
            <a:endParaRPr sz="4000"/>
          </a:p>
        </p:txBody>
      </p:sp>
      <p:pic>
        <p:nvPicPr>
          <p:cNvPr id="2039" name="Google Shape;2039;p112" descr="-Figure 10"/>
          <p:cNvPicPr preferRelativeResize="0"/>
          <p:nvPr/>
        </p:nvPicPr>
        <p:blipFill rotWithShape="1">
          <a:blip r:embed="rId3">
            <a:alphaModFix/>
          </a:blip>
          <a:srcRect b="48553"/>
          <a:stretch/>
        </p:blipFill>
        <p:spPr>
          <a:xfrm>
            <a:off x="127462" y="739833"/>
            <a:ext cx="8853487" cy="32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0" name="Google Shape;2040;p112" descr="-Figure 10"/>
          <p:cNvPicPr preferRelativeResize="0"/>
          <p:nvPr/>
        </p:nvPicPr>
        <p:blipFill rotWithShape="1">
          <a:blip r:embed="rId4">
            <a:alphaModFix/>
          </a:blip>
          <a:srcRect t="42381" r="7994" b="6730"/>
          <a:stretch/>
        </p:blipFill>
        <p:spPr>
          <a:xfrm>
            <a:off x="5156662" y="3720234"/>
            <a:ext cx="6632575" cy="25923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873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p113"/>
          <p:cNvSpPr txBox="1">
            <a:spLocks noGrp="1"/>
          </p:cNvSpPr>
          <p:nvPr>
            <p:ph type="title"/>
          </p:nvPr>
        </p:nvSpPr>
        <p:spPr>
          <a:xfrm>
            <a:off x="2673926" y="286603"/>
            <a:ext cx="8481753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AVL Trees</a:t>
            </a:r>
            <a:endParaRPr/>
          </a:p>
        </p:txBody>
      </p:sp>
      <p:sp>
        <p:nvSpPr>
          <p:cNvPr id="2046" name="Google Shape;2046;p113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</a:pPr>
            <a:r>
              <a:rPr lang="en-US"/>
              <a:t>Rebalancing rotations (cont’d)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2047" name="Google Shape;2047;p113" descr="-Figure 10"/>
          <p:cNvPicPr preferRelativeResize="0"/>
          <p:nvPr/>
        </p:nvPicPr>
        <p:blipFill rotWithShape="1">
          <a:blip r:embed="rId3">
            <a:alphaModFix/>
          </a:blip>
          <a:srcRect b="59779"/>
          <a:stretch/>
        </p:blipFill>
        <p:spPr>
          <a:xfrm>
            <a:off x="1708150" y="2439294"/>
            <a:ext cx="9447529" cy="3366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" name="Google Shape;2048;p1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265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Google Shape;2053;p114"/>
          <p:cNvSpPr txBox="1">
            <a:spLocks noGrp="1"/>
          </p:cNvSpPr>
          <p:nvPr>
            <p:ph type="title"/>
          </p:nvPr>
        </p:nvSpPr>
        <p:spPr>
          <a:xfrm>
            <a:off x="2590799" y="637309"/>
            <a:ext cx="8495607" cy="87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/>
              <a:t>Case 4: RL (Left of Right)</a:t>
            </a:r>
            <a:endParaRPr/>
          </a:p>
        </p:txBody>
      </p:sp>
      <p:pic>
        <p:nvPicPr>
          <p:cNvPr id="2054" name="Google Shape;2054;p1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90800" y="2064326"/>
            <a:ext cx="7259781" cy="3574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5" name="Google Shape;2055;p1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92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p115"/>
          <p:cNvSpPr/>
          <p:nvPr/>
        </p:nvSpPr>
        <p:spPr>
          <a:xfrm>
            <a:off x="242453" y="187038"/>
            <a:ext cx="1066107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27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time we will insert the months into the tree in the order</a:t>
            </a:r>
            <a:endParaRPr dirty="0"/>
          </a:p>
          <a:p>
            <a:pPr marL="0" marR="0" lvl="1" indent="-127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May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Nov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Dec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Feb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Oct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Sep</a:t>
            </a:r>
            <a:endParaRPr dirty="0"/>
          </a:p>
          <a:p>
            <a: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27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shows the tree as it grows, and the </a:t>
            </a:r>
            <a:r>
              <a:rPr lang="en-US" sz="20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restructuring involved in keeping it balanced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pic>
        <p:nvPicPr>
          <p:cNvPr id="2061" name="Google Shape;2061;p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8870" y="2132517"/>
            <a:ext cx="8404947" cy="37279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349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p77"/>
          <p:cNvSpPr txBox="1">
            <a:spLocks noGrp="1"/>
          </p:cNvSpPr>
          <p:nvPr>
            <p:ph type="title"/>
          </p:nvPr>
        </p:nvSpPr>
        <p:spPr>
          <a:xfrm>
            <a:off x="3020291" y="554182"/>
            <a:ext cx="6380018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Symbol Tables</a:t>
            </a:r>
            <a:endParaRPr/>
          </a:p>
        </p:txBody>
      </p:sp>
      <p:sp>
        <p:nvSpPr>
          <p:cNvPr id="1580" name="Google Shape;1580;p77"/>
          <p:cNvSpPr txBox="1">
            <a:spLocks noGrp="1"/>
          </p:cNvSpPr>
          <p:nvPr>
            <p:ph type="body" idx="1"/>
          </p:nvPr>
        </p:nvSpPr>
        <p:spPr>
          <a:xfrm>
            <a:off x="1143669" y="1974272"/>
            <a:ext cx="9858626" cy="24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54000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800" dirty="0"/>
              <a:t>Symbol table information is used by the analysis and synthesis phases</a:t>
            </a:r>
            <a:endParaRPr sz="2000" dirty="0"/>
          </a:p>
          <a:p>
            <a:pPr marL="997200" lvl="4">
              <a:buFont typeface="Wingdings" panose="05000000000000000000" pitchFamily="2" charset="2"/>
              <a:buChar char="§"/>
            </a:pPr>
            <a:r>
              <a:rPr lang="en-US" sz="2400" dirty="0"/>
              <a:t>To verify that used identifiers have been defined (declared)</a:t>
            </a:r>
            <a:endParaRPr dirty="0"/>
          </a:p>
          <a:p>
            <a:pPr marL="997200" lvl="4">
              <a:buFont typeface="Wingdings" panose="05000000000000000000" pitchFamily="2" charset="2"/>
              <a:buChar char="§"/>
            </a:pPr>
            <a:r>
              <a:rPr lang="en-US" sz="2400" dirty="0"/>
              <a:t>To verify that expressions and assignments are semantically correct – </a:t>
            </a:r>
            <a:r>
              <a:rPr lang="en-US" sz="2400" b="1" dirty="0"/>
              <a:t>type checking</a:t>
            </a:r>
            <a:endParaRPr dirty="0"/>
          </a:p>
          <a:p>
            <a:pPr marL="997200" lvl="4">
              <a:buFont typeface="Wingdings" panose="05000000000000000000" pitchFamily="2" charset="2"/>
              <a:buChar char="§"/>
            </a:pPr>
            <a:r>
              <a:rPr lang="en-US" sz="2400" dirty="0"/>
              <a:t>To generate intermediate or target code</a:t>
            </a:r>
            <a:endParaRPr sz="2400" dirty="0"/>
          </a:p>
        </p:txBody>
      </p:sp>
      <p:pic>
        <p:nvPicPr>
          <p:cNvPr id="1581" name="Google Shape;1581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576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6" name="Google Shape;2066;p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19732" y="1796329"/>
            <a:ext cx="7830849" cy="445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7" name="Google Shape;2067;p1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060;p115">
            <a:extLst>
              <a:ext uri="{FF2B5EF4-FFF2-40B4-BE49-F238E27FC236}">
                <a16:creationId xmlns="" xmlns:a16="http://schemas.microsoft.com/office/drawing/2014/main" id="{69DC75F1-40DD-71A7-50EA-3CF1B837D510}"/>
              </a:ext>
            </a:extLst>
          </p:cNvPr>
          <p:cNvSpPr/>
          <p:nvPr/>
        </p:nvSpPr>
        <p:spPr>
          <a:xfrm>
            <a:off x="1638295" y="324690"/>
            <a:ext cx="985561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27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time we will insert the months into the tree in the order</a:t>
            </a:r>
            <a:endParaRPr dirty="0"/>
          </a:p>
          <a:p>
            <a:pPr marL="0" marR="0" lvl="1" indent="-127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May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Nov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Dec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Feb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Oct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Sep</a:t>
            </a:r>
            <a:endParaRPr dirty="0"/>
          </a:p>
          <a:p>
            <a: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27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shows the tree as it grows, and the </a:t>
            </a:r>
            <a:r>
              <a:rPr lang="en-US" sz="2000" b="0" i="0" u="none" strike="noStrike" cap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restructuring involved in keeping it balanced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740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p117"/>
          <p:cNvSpPr txBox="1">
            <a:spLocks noGrp="1"/>
          </p:cNvSpPr>
          <p:nvPr>
            <p:ph type="title"/>
          </p:nvPr>
        </p:nvSpPr>
        <p:spPr>
          <a:xfrm>
            <a:off x="196735" y="52281"/>
            <a:ext cx="10058400" cy="786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sz="4400"/>
              <a:t>Rebalancing rotations (cont’d)</a:t>
            </a:r>
            <a:endParaRPr sz="4400"/>
          </a:p>
        </p:txBody>
      </p:sp>
      <p:pic>
        <p:nvPicPr>
          <p:cNvPr id="2074" name="Google Shape;2074;p117" descr="-Figure 10"/>
          <p:cNvPicPr preferRelativeResize="0"/>
          <p:nvPr/>
        </p:nvPicPr>
        <p:blipFill rotWithShape="1">
          <a:blip r:embed="rId3">
            <a:alphaModFix/>
          </a:blip>
          <a:srcRect t="48560"/>
          <a:stretch/>
        </p:blipFill>
        <p:spPr>
          <a:xfrm>
            <a:off x="418407" y="991466"/>
            <a:ext cx="8780463" cy="266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5" name="Google Shape;2075;p117" descr="-Figure 10"/>
          <p:cNvPicPr preferRelativeResize="0"/>
          <p:nvPr/>
        </p:nvPicPr>
        <p:blipFill rotWithShape="1">
          <a:blip r:embed="rId4">
            <a:alphaModFix/>
          </a:blip>
          <a:srcRect b="68822"/>
          <a:stretch/>
        </p:blipFill>
        <p:spPr>
          <a:xfrm>
            <a:off x="4147850" y="3808352"/>
            <a:ext cx="7788275" cy="2349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541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0" name="Google Shape;2080;p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0150" y="1476807"/>
            <a:ext cx="10022032" cy="448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1" name="Google Shape;2081;p1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696" y="198078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503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p119"/>
          <p:cNvSpPr txBox="1">
            <a:spLocks noGrp="1"/>
          </p:cNvSpPr>
          <p:nvPr>
            <p:ph type="title"/>
          </p:nvPr>
        </p:nvSpPr>
        <p:spPr>
          <a:xfrm>
            <a:off x="1014153" y="623455"/>
            <a:ext cx="10058400" cy="748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/>
              <a:t>Case 4: RL(Left of Right)</a:t>
            </a:r>
            <a:endParaRPr/>
          </a:p>
        </p:txBody>
      </p:sp>
      <p:pic>
        <p:nvPicPr>
          <p:cNvPr id="2087" name="Google Shape;2087;p1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939636" y="1995055"/>
            <a:ext cx="7647709" cy="3133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23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p120"/>
          <p:cNvSpPr txBox="1">
            <a:spLocks noGrp="1"/>
          </p:cNvSpPr>
          <p:nvPr>
            <p:ph type="title"/>
          </p:nvPr>
        </p:nvSpPr>
        <p:spPr>
          <a:xfrm>
            <a:off x="1066800" y="706582"/>
            <a:ext cx="10058400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11111"/>
              <a:buFont typeface="Calibri"/>
              <a:buNone/>
            </a:pPr>
            <a:r>
              <a:rPr lang="en-US" b="1"/>
              <a:t>Case 4: RL (Left of Right)</a:t>
            </a:r>
            <a:endParaRPr/>
          </a:p>
        </p:txBody>
      </p:sp>
      <p:pic>
        <p:nvPicPr>
          <p:cNvPr id="2093" name="Google Shape;2093;p12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109913" y="2282031"/>
            <a:ext cx="6879214" cy="3162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980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8" name="Google Shape;2098;p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10565" y="624320"/>
            <a:ext cx="9686925" cy="4972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297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p122"/>
          <p:cNvSpPr txBox="1">
            <a:spLocks noGrp="1"/>
          </p:cNvSpPr>
          <p:nvPr>
            <p:ph type="title"/>
          </p:nvPr>
        </p:nvSpPr>
        <p:spPr>
          <a:xfrm>
            <a:off x="847899" y="249383"/>
            <a:ext cx="10058400" cy="809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/>
              <a:t> Case 3: LR (Left of Right )</a:t>
            </a:r>
            <a:endParaRPr b="1"/>
          </a:p>
        </p:txBody>
      </p:sp>
      <p:pic>
        <p:nvPicPr>
          <p:cNvPr id="2105" name="Google Shape;2105;p122" descr="-Figure 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880" b="16666"/>
          <a:stretch/>
        </p:blipFill>
        <p:spPr>
          <a:xfrm>
            <a:off x="847899" y="1184564"/>
            <a:ext cx="7210425" cy="2180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6" name="Google Shape;2106;p122" descr="-Figure 10"/>
          <p:cNvPicPr preferRelativeResize="0"/>
          <p:nvPr/>
        </p:nvPicPr>
        <p:blipFill rotWithShape="1">
          <a:blip r:embed="rId4">
            <a:alphaModFix/>
          </a:blip>
          <a:srcRect t="52621" b="7898"/>
          <a:stretch/>
        </p:blipFill>
        <p:spPr>
          <a:xfrm>
            <a:off x="3948545" y="3364983"/>
            <a:ext cx="7966364" cy="2879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501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123"/>
          <p:cNvSpPr txBox="1">
            <a:spLocks noGrp="1"/>
          </p:cNvSpPr>
          <p:nvPr>
            <p:ph type="title"/>
          </p:nvPr>
        </p:nvSpPr>
        <p:spPr>
          <a:xfrm>
            <a:off x="723207" y="202582"/>
            <a:ext cx="10058400" cy="545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11111"/>
              <a:buFont typeface="Calibri"/>
              <a:buNone/>
            </a:pPr>
            <a:r>
              <a:rPr lang="en-US"/>
              <a:t>AVL Trees</a:t>
            </a:r>
            <a:endParaRPr/>
          </a:p>
        </p:txBody>
      </p:sp>
      <p:pic>
        <p:nvPicPr>
          <p:cNvPr id="2113" name="Google Shape;2113;p123" descr="-Figure 10"/>
          <p:cNvPicPr preferRelativeResize="0"/>
          <p:nvPr/>
        </p:nvPicPr>
        <p:blipFill rotWithShape="1">
          <a:blip r:embed="rId3">
            <a:alphaModFix/>
          </a:blip>
          <a:srcRect t="52489"/>
          <a:stretch/>
        </p:blipFill>
        <p:spPr>
          <a:xfrm>
            <a:off x="1009650" y="1033464"/>
            <a:ext cx="8853488" cy="260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4" name="Google Shape;2114;p123" descr="-Figure 10"/>
          <p:cNvPicPr preferRelativeResize="0"/>
          <p:nvPr/>
        </p:nvPicPr>
        <p:blipFill rotWithShape="1">
          <a:blip r:embed="rId4">
            <a:alphaModFix/>
          </a:blip>
          <a:srcRect l="12982" r="11077" b="68883"/>
          <a:stretch/>
        </p:blipFill>
        <p:spPr>
          <a:xfrm>
            <a:off x="1376363" y="3930226"/>
            <a:ext cx="5362575" cy="2294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5" name="Google Shape;2115;p123" descr="-Figure 10"/>
          <p:cNvPicPr preferRelativeResize="0"/>
          <p:nvPr/>
        </p:nvPicPr>
        <p:blipFill rotWithShape="1">
          <a:blip r:embed="rId4">
            <a:alphaModFix/>
          </a:blip>
          <a:srcRect l="23559" t="32437" r="24962" b="36404"/>
          <a:stretch/>
        </p:blipFill>
        <p:spPr>
          <a:xfrm>
            <a:off x="6738938" y="3925152"/>
            <a:ext cx="3657600" cy="22999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366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0" name="Google Shape;2120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475" y="571933"/>
            <a:ext cx="9964016" cy="5076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588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863" y="1845733"/>
            <a:ext cx="4470292" cy="4308969"/>
          </a:xfrm>
        </p:spPr>
        <p:txBody>
          <a:bodyPr>
            <a:normAutofit/>
          </a:bodyPr>
          <a:lstStyle/>
          <a:p>
            <a:r>
              <a:rPr lang="en-US" sz="2800" dirty="0"/>
              <a:t>class </a:t>
            </a:r>
            <a:r>
              <a:rPr lang="en-US" sz="2800" dirty="0" err="1" smtClean="0"/>
              <a:t>avl_node</a:t>
            </a:r>
            <a:endParaRPr lang="en-US" sz="2800" dirty="0"/>
          </a:p>
          <a:p>
            <a:r>
              <a:rPr lang="en-US" sz="2800" dirty="0"/>
              <a:t>{</a:t>
            </a:r>
          </a:p>
          <a:p>
            <a:r>
              <a:rPr lang="en-US" sz="2800" dirty="0"/>
              <a:t>    </a:t>
            </a:r>
            <a:r>
              <a:rPr lang="en-US" sz="2800" dirty="0" err="1"/>
              <a:t>int</a:t>
            </a:r>
            <a:r>
              <a:rPr lang="en-US" sz="2800" dirty="0"/>
              <a:t> value</a:t>
            </a:r>
            <a:r>
              <a:rPr lang="en-US" sz="2800" dirty="0" smtClean="0"/>
              <a:t>;</a:t>
            </a:r>
          </a:p>
          <a:p>
            <a:pPr marL="11430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</a:t>
            </a:r>
            <a:r>
              <a:rPr lang="en-US" sz="2800" dirty="0" err="1" smtClean="0"/>
              <a:t>avl_node</a:t>
            </a:r>
            <a:r>
              <a:rPr lang="en-US" sz="2800" dirty="0" smtClean="0"/>
              <a:t> </a:t>
            </a:r>
            <a:r>
              <a:rPr lang="en-US" sz="2800" dirty="0"/>
              <a:t>*left, *right</a:t>
            </a:r>
            <a:r>
              <a:rPr lang="en-US" sz="2800" dirty="0" smtClean="0"/>
              <a:t>;</a:t>
            </a:r>
          </a:p>
          <a:p>
            <a:pPr marL="11430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public:</a:t>
            </a:r>
          </a:p>
          <a:p>
            <a:pPr marL="11430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friend class </a:t>
            </a:r>
            <a:r>
              <a:rPr lang="en-US" sz="2800" dirty="0" err="1" smtClean="0"/>
              <a:t>avlTree</a:t>
            </a:r>
            <a:r>
              <a:rPr lang="en-US" sz="2800" dirty="0" smtClean="0"/>
              <a:t>;</a:t>
            </a:r>
            <a:endParaRPr lang="en-US" sz="2600" dirty="0"/>
          </a:p>
          <a:p>
            <a:r>
              <a:rPr lang="en-US" sz="2800" dirty="0"/>
              <a:t>};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59104" y="313898"/>
            <a:ext cx="555866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class </a:t>
            </a:r>
            <a:r>
              <a:rPr lang="en-US" sz="2000" dirty="0" err="1"/>
              <a:t>avlTree</a:t>
            </a:r>
            <a:endParaRPr lang="en-US" sz="2000" dirty="0"/>
          </a:p>
          <a:p>
            <a:r>
              <a:rPr lang="en-US" sz="2000" dirty="0" smtClean="0"/>
              <a:t>{ </a:t>
            </a:r>
            <a:r>
              <a:rPr lang="en-US" sz="2000" dirty="0" err="1" smtClean="0"/>
              <a:t>avl_node</a:t>
            </a:r>
            <a:r>
              <a:rPr lang="en-US" sz="2000" dirty="0" smtClean="0"/>
              <a:t> *root;</a:t>
            </a:r>
            <a:endParaRPr lang="en-US" sz="2000" dirty="0"/>
          </a:p>
          <a:p>
            <a:r>
              <a:rPr lang="en-US" sz="2000" dirty="0"/>
              <a:t>    public: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int</a:t>
            </a:r>
            <a:r>
              <a:rPr lang="en-US" sz="2000" dirty="0"/>
              <a:t> height(</a:t>
            </a:r>
            <a:r>
              <a:rPr lang="en-US" sz="2000" dirty="0" err="1"/>
              <a:t>avl_node</a:t>
            </a:r>
            <a:r>
              <a:rPr lang="en-US" sz="2000" dirty="0"/>
              <a:t> *);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int</a:t>
            </a:r>
            <a:r>
              <a:rPr lang="en-US" sz="2000" dirty="0"/>
              <a:t> diff(</a:t>
            </a:r>
            <a:r>
              <a:rPr lang="en-US" sz="2000" dirty="0" err="1"/>
              <a:t>avl_node</a:t>
            </a:r>
            <a:r>
              <a:rPr lang="en-US" sz="2000" dirty="0"/>
              <a:t> *);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avl_node</a:t>
            </a:r>
            <a:r>
              <a:rPr lang="en-US" sz="2000" dirty="0"/>
              <a:t> *</a:t>
            </a:r>
            <a:r>
              <a:rPr lang="en-US" sz="2000" dirty="0" err="1"/>
              <a:t>rr_rotation</a:t>
            </a:r>
            <a:r>
              <a:rPr lang="en-US" sz="2000" dirty="0"/>
              <a:t>(</a:t>
            </a:r>
            <a:r>
              <a:rPr lang="en-US" sz="2000" dirty="0" err="1"/>
              <a:t>avl_node</a:t>
            </a:r>
            <a:r>
              <a:rPr lang="en-US" sz="2000" dirty="0"/>
              <a:t> *);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avl_node</a:t>
            </a:r>
            <a:r>
              <a:rPr lang="en-US" sz="2000" dirty="0"/>
              <a:t> *</a:t>
            </a:r>
            <a:r>
              <a:rPr lang="en-US" sz="2000" dirty="0" err="1"/>
              <a:t>ll_rotation</a:t>
            </a:r>
            <a:r>
              <a:rPr lang="en-US" sz="2000" dirty="0"/>
              <a:t>(</a:t>
            </a:r>
            <a:r>
              <a:rPr lang="en-US" sz="2000" dirty="0" err="1"/>
              <a:t>avl_node</a:t>
            </a:r>
            <a:r>
              <a:rPr lang="en-US" sz="2000" dirty="0"/>
              <a:t> *);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avl_node</a:t>
            </a:r>
            <a:r>
              <a:rPr lang="en-US" sz="2000" dirty="0"/>
              <a:t> *</a:t>
            </a:r>
            <a:r>
              <a:rPr lang="en-US" sz="2000" dirty="0" err="1"/>
              <a:t>lr_rotation</a:t>
            </a:r>
            <a:r>
              <a:rPr lang="en-US" sz="2000" dirty="0"/>
              <a:t>(</a:t>
            </a:r>
            <a:r>
              <a:rPr lang="en-US" sz="2000" dirty="0" err="1"/>
              <a:t>avl_node</a:t>
            </a:r>
            <a:r>
              <a:rPr lang="en-US" sz="2000" dirty="0"/>
              <a:t> *);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avl_node</a:t>
            </a:r>
            <a:r>
              <a:rPr lang="en-US" sz="2000" dirty="0"/>
              <a:t> *</a:t>
            </a:r>
            <a:r>
              <a:rPr lang="en-US" sz="2000" dirty="0" err="1"/>
              <a:t>rl_rotation</a:t>
            </a:r>
            <a:r>
              <a:rPr lang="en-US" sz="2000" dirty="0"/>
              <a:t>(</a:t>
            </a:r>
            <a:r>
              <a:rPr lang="en-US" sz="2000" dirty="0" err="1"/>
              <a:t>avl_node</a:t>
            </a:r>
            <a:r>
              <a:rPr lang="en-US" sz="2000" dirty="0"/>
              <a:t> *);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avl_node</a:t>
            </a:r>
            <a:r>
              <a:rPr lang="en-US" sz="2000" dirty="0"/>
              <a:t>* balance(</a:t>
            </a:r>
            <a:r>
              <a:rPr lang="en-US" sz="2000" dirty="0" err="1"/>
              <a:t>avl_node</a:t>
            </a:r>
            <a:r>
              <a:rPr lang="en-US" sz="2000" dirty="0"/>
              <a:t> </a:t>
            </a:r>
            <a:r>
              <a:rPr lang="en-US" sz="2000" dirty="0" smtClean="0"/>
              <a:t>*);</a:t>
            </a:r>
          </a:p>
          <a:p>
            <a:r>
              <a:rPr lang="en-US" sz="2000" dirty="0"/>
              <a:t>	</a:t>
            </a:r>
            <a:r>
              <a:rPr lang="en-US" sz="2000" dirty="0" err="1"/>
              <a:t>avl_node</a:t>
            </a:r>
            <a:r>
              <a:rPr lang="en-US" sz="2000" dirty="0"/>
              <a:t>* insert</a:t>
            </a:r>
            <a:r>
              <a:rPr lang="en-US" sz="2000" dirty="0" smtClean="0"/>
              <a:t>();</a:t>
            </a:r>
            <a:endParaRPr lang="en-US" sz="2000" dirty="0"/>
          </a:p>
          <a:p>
            <a:r>
              <a:rPr lang="en-US" sz="2000" dirty="0"/>
              <a:t>        </a:t>
            </a:r>
            <a:r>
              <a:rPr lang="en-US" sz="2000" dirty="0" err="1"/>
              <a:t>avl_node</a:t>
            </a:r>
            <a:r>
              <a:rPr lang="en-US" sz="2000" dirty="0"/>
              <a:t>* insert(</a:t>
            </a:r>
            <a:r>
              <a:rPr lang="en-US" sz="2000" dirty="0" err="1"/>
              <a:t>avl_node</a:t>
            </a:r>
            <a:r>
              <a:rPr lang="en-US" sz="2000" dirty="0"/>
              <a:t> *, </a:t>
            </a:r>
            <a:r>
              <a:rPr lang="en-US" sz="2000" dirty="0" err="1"/>
              <a:t>avl_node</a:t>
            </a:r>
            <a:r>
              <a:rPr lang="en-US" sz="2000" dirty="0"/>
              <a:t> *);</a:t>
            </a:r>
          </a:p>
          <a:p>
            <a:r>
              <a:rPr lang="en-US" sz="2000" dirty="0"/>
              <a:t>        void display(</a:t>
            </a:r>
            <a:r>
              <a:rPr lang="en-US" sz="2000" dirty="0" err="1"/>
              <a:t>avl_node</a:t>
            </a:r>
            <a:r>
              <a:rPr lang="en-US" sz="2000" dirty="0"/>
              <a:t> *, </a:t>
            </a:r>
            <a:r>
              <a:rPr lang="en-US" sz="2000" dirty="0" err="1"/>
              <a:t>int</a:t>
            </a:r>
            <a:r>
              <a:rPr lang="en-US" sz="2000" dirty="0"/>
              <a:t>);</a:t>
            </a:r>
          </a:p>
          <a:p>
            <a:r>
              <a:rPr lang="en-US" sz="2000" dirty="0"/>
              <a:t>        void </a:t>
            </a:r>
            <a:r>
              <a:rPr lang="en-US" sz="2000" dirty="0" err="1"/>
              <a:t>inorder</a:t>
            </a:r>
            <a:r>
              <a:rPr lang="en-US" sz="2000" dirty="0"/>
              <a:t>(</a:t>
            </a:r>
            <a:r>
              <a:rPr lang="en-US" sz="2000" dirty="0" err="1"/>
              <a:t>avl_node</a:t>
            </a:r>
            <a:r>
              <a:rPr lang="en-US" sz="2000" dirty="0"/>
              <a:t> *);</a:t>
            </a:r>
          </a:p>
          <a:p>
            <a:r>
              <a:rPr lang="en-US" sz="2000" dirty="0"/>
              <a:t>        void preorder(</a:t>
            </a:r>
            <a:r>
              <a:rPr lang="en-US" sz="2000" dirty="0" err="1"/>
              <a:t>avl_node</a:t>
            </a:r>
            <a:r>
              <a:rPr lang="en-US" sz="2000" dirty="0"/>
              <a:t> *);</a:t>
            </a:r>
          </a:p>
          <a:p>
            <a:r>
              <a:rPr lang="en-US" sz="2000" dirty="0"/>
              <a:t>        void </a:t>
            </a:r>
            <a:r>
              <a:rPr lang="en-US" sz="2000" dirty="0" err="1"/>
              <a:t>postorder</a:t>
            </a:r>
            <a:r>
              <a:rPr lang="en-US" sz="2000" dirty="0"/>
              <a:t>(</a:t>
            </a:r>
            <a:r>
              <a:rPr lang="en-US" sz="2000" dirty="0" err="1"/>
              <a:t>avl_node</a:t>
            </a:r>
            <a:r>
              <a:rPr lang="en-US" sz="2000" dirty="0"/>
              <a:t> *);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avlTree</a:t>
            </a:r>
            <a:r>
              <a:rPr lang="en-US" sz="2000" dirty="0"/>
              <a:t>()</a:t>
            </a:r>
          </a:p>
          <a:p>
            <a:r>
              <a:rPr lang="en-US" sz="2000" dirty="0"/>
              <a:t>        {</a:t>
            </a:r>
          </a:p>
          <a:p>
            <a:r>
              <a:rPr lang="en-US" sz="2000" dirty="0"/>
              <a:t>            root = NULL;</a:t>
            </a:r>
          </a:p>
          <a:p>
            <a:r>
              <a:rPr lang="en-US" sz="2000" dirty="0"/>
              <a:t>        }</a:t>
            </a:r>
          </a:p>
          <a:p>
            <a:r>
              <a:rPr lang="en-US" sz="2000" dirty="0"/>
              <a:t>};</a:t>
            </a:r>
          </a:p>
          <a:p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709449" y="849926"/>
            <a:ext cx="4335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Node Structure for AVL Tree</a:t>
            </a:r>
          </a:p>
        </p:txBody>
      </p:sp>
    </p:spTree>
    <p:extLst>
      <p:ext uri="{BB962C8B-B14F-4D97-AF65-F5344CB8AC3E}">
        <p14:creationId xmlns:p14="http://schemas.microsoft.com/office/powerpoint/2010/main" val="17642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78"/>
          <p:cNvSpPr txBox="1">
            <a:spLocks noGrp="1"/>
          </p:cNvSpPr>
          <p:nvPr>
            <p:ph type="title"/>
          </p:nvPr>
        </p:nvSpPr>
        <p:spPr>
          <a:xfrm>
            <a:off x="2826326" y="286603"/>
            <a:ext cx="8329353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/>
              <a:t>The Symbol Table</a:t>
            </a:r>
            <a:endParaRPr/>
          </a:p>
        </p:txBody>
      </p:sp>
      <p:sp>
        <p:nvSpPr>
          <p:cNvPr id="1587" name="Google Shape;1587;p78"/>
          <p:cNvSpPr txBox="1">
            <a:spLocks noGrp="1"/>
          </p:cNvSpPr>
          <p:nvPr>
            <p:ph type="body" idx="1"/>
          </p:nvPr>
        </p:nvSpPr>
        <p:spPr>
          <a:xfrm>
            <a:off x="1179167" y="1905000"/>
            <a:ext cx="10080236" cy="180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/>
              <a:t>When identifiers are found, they will be entered into a symbol table, which will hold all relevant information about identifiers.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2400"/>
              <a:t>This information will be used later by the semantic analyzer and the code generator.</a:t>
            </a:r>
            <a:endParaRPr/>
          </a:p>
        </p:txBody>
      </p:sp>
      <p:grpSp>
        <p:nvGrpSpPr>
          <p:cNvPr id="1588" name="Google Shape;1588;p78"/>
          <p:cNvGrpSpPr/>
          <p:nvPr/>
        </p:nvGrpSpPr>
        <p:grpSpPr>
          <a:xfrm>
            <a:off x="2327563" y="3879831"/>
            <a:ext cx="6858000" cy="1828800"/>
            <a:chOff x="720" y="2736"/>
            <a:chExt cx="4320" cy="1152"/>
          </a:xfrm>
        </p:grpSpPr>
        <p:sp>
          <p:nvSpPr>
            <p:cNvPr id="1589" name="Google Shape;1589;p78"/>
            <p:cNvSpPr/>
            <p:nvPr/>
          </p:nvSpPr>
          <p:spPr>
            <a:xfrm>
              <a:off x="720" y="2736"/>
              <a:ext cx="864" cy="480"/>
            </a:xfrm>
            <a:prstGeom prst="rect">
              <a:avLst/>
            </a:prstGeom>
            <a:solidFill>
              <a:schemeClr val="folHlink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Lexical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Analyzer</a:t>
              </a:r>
              <a:endParaRPr/>
            </a:p>
          </p:txBody>
        </p:sp>
        <p:sp>
          <p:nvSpPr>
            <p:cNvPr id="1590" name="Google Shape;1590;p78"/>
            <p:cNvSpPr/>
            <p:nvPr/>
          </p:nvSpPr>
          <p:spPr>
            <a:xfrm>
              <a:off x="3024" y="2736"/>
              <a:ext cx="864" cy="480"/>
            </a:xfrm>
            <a:prstGeom prst="rect">
              <a:avLst/>
            </a:prstGeom>
            <a:solidFill>
              <a:schemeClr val="folHlink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Semantic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Analyzer</a:t>
              </a:r>
              <a:endParaRPr/>
            </a:p>
          </p:txBody>
        </p:sp>
        <p:sp>
          <p:nvSpPr>
            <p:cNvPr id="1591" name="Google Shape;1591;p78"/>
            <p:cNvSpPr/>
            <p:nvPr/>
          </p:nvSpPr>
          <p:spPr>
            <a:xfrm>
              <a:off x="4176" y="2736"/>
              <a:ext cx="864" cy="480"/>
            </a:xfrm>
            <a:prstGeom prst="rect">
              <a:avLst/>
            </a:prstGeom>
            <a:solidFill>
              <a:schemeClr val="folHlink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Code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Generator</a:t>
              </a:r>
              <a:endParaRPr/>
            </a:p>
          </p:txBody>
        </p:sp>
        <p:sp>
          <p:nvSpPr>
            <p:cNvPr id="1592" name="Google Shape;1592;p78"/>
            <p:cNvSpPr/>
            <p:nvPr/>
          </p:nvSpPr>
          <p:spPr>
            <a:xfrm>
              <a:off x="1872" y="3408"/>
              <a:ext cx="864" cy="480"/>
            </a:xfrm>
            <a:prstGeom prst="rect">
              <a:avLst/>
            </a:prstGeom>
            <a:solidFill>
              <a:schemeClr val="folHlink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Symbol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Table</a:t>
              </a:r>
              <a:endParaRPr/>
            </a:p>
          </p:txBody>
        </p:sp>
        <p:cxnSp>
          <p:nvCxnSpPr>
            <p:cNvPr id="1593" name="Google Shape;1593;p78"/>
            <p:cNvCxnSpPr/>
            <p:nvPr/>
          </p:nvCxnSpPr>
          <p:spPr>
            <a:xfrm>
              <a:off x="1584" y="2976"/>
              <a:ext cx="288" cy="0"/>
            </a:xfrm>
            <a:prstGeom prst="straightConnector1">
              <a:avLst/>
            </a:prstGeom>
            <a:noFill/>
            <a:ln w="12700" cap="flat" cmpd="sng">
              <a:solidFill>
                <a:schemeClr val="accent2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594" name="Google Shape;1594;p78"/>
            <p:cNvCxnSpPr/>
            <p:nvPr/>
          </p:nvCxnSpPr>
          <p:spPr>
            <a:xfrm>
              <a:off x="1296" y="3216"/>
              <a:ext cx="576" cy="384"/>
            </a:xfrm>
            <a:prstGeom prst="straightConnector1">
              <a:avLst/>
            </a:prstGeom>
            <a:noFill/>
            <a:ln w="12700" cap="flat" cmpd="sng">
              <a:solidFill>
                <a:schemeClr val="accent2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595" name="Google Shape;1595;p78"/>
            <p:cNvCxnSpPr/>
            <p:nvPr/>
          </p:nvCxnSpPr>
          <p:spPr>
            <a:xfrm rot="10800000" flipH="1">
              <a:off x="2736" y="3216"/>
              <a:ext cx="720" cy="432"/>
            </a:xfrm>
            <a:prstGeom prst="straightConnector1">
              <a:avLst/>
            </a:prstGeom>
            <a:noFill/>
            <a:ln w="12700" cap="flat" cmpd="sng">
              <a:solidFill>
                <a:schemeClr val="accent2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596" name="Google Shape;1596;p78"/>
            <p:cNvCxnSpPr/>
            <p:nvPr/>
          </p:nvCxnSpPr>
          <p:spPr>
            <a:xfrm>
              <a:off x="3888" y="2976"/>
              <a:ext cx="288" cy="0"/>
            </a:xfrm>
            <a:prstGeom prst="straightConnector1">
              <a:avLst/>
            </a:prstGeom>
            <a:noFill/>
            <a:ln w="12700" cap="flat" cmpd="sng">
              <a:solidFill>
                <a:schemeClr val="accent2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597" name="Google Shape;1597;p78"/>
            <p:cNvCxnSpPr/>
            <p:nvPr/>
          </p:nvCxnSpPr>
          <p:spPr>
            <a:xfrm rot="10800000" flipH="1">
              <a:off x="2736" y="3216"/>
              <a:ext cx="1632" cy="432"/>
            </a:xfrm>
            <a:prstGeom prst="straightConnector1">
              <a:avLst/>
            </a:prstGeom>
            <a:noFill/>
            <a:ln w="12700" cap="flat" cmpd="sng">
              <a:solidFill>
                <a:schemeClr val="accent2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sp>
          <p:nvSpPr>
            <p:cNvPr id="1598" name="Google Shape;1598;p78"/>
            <p:cNvSpPr/>
            <p:nvPr/>
          </p:nvSpPr>
          <p:spPr>
            <a:xfrm>
              <a:off x="1872" y="2736"/>
              <a:ext cx="864" cy="480"/>
            </a:xfrm>
            <a:prstGeom prst="rect">
              <a:avLst/>
            </a:prstGeom>
            <a:solidFill>
              <a:schemeClr val="folHlink"/>
            </a:solidFill>
            <a:ln w="127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Syntax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Analyzer</a:t>
              </a:r>
              <a:endParaRPr/>
            </a:p>
          </p:txBody>
        </p:sp>
        <p:cxnSp>
          <p:nvCxnSpPr>
            <p:cNvPr id="1599" name="Google Shape;1599;p78"/>
            <p:cNvCxnSpPr/>
            <p:nvPr/>
          </p:nvCxnSpPr>
          <p:spPr>
            <a:xfrm>
              <a:off x="2736" y="2976"/>
              <a:ext cx="288" cy="0"/>
            </a:xfrm>
            <a:prstGeom prst="straightConnector1">
              <a:avLst/>
            </a:prstGeom>
            <a:noFill/>
            <a:ln w="12700" cap="flat" cmpd="sng">
              <a:solidFill>
                <a:schemeClr val="accent2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600" name="Google Shape;1600;p78"/>
            <p:cNvCxnSpPr/>
            <p:nvPr/>
          </p:nvCxnSpPr>
          <p:spPr>
            <a:xfrm>
              <a:off x="2304" y="3216"/>
              <a:ext cx="0" cy="192"/>
            </a:xfrm>
            <a:prstGeom prst="straightConnector1">
              <a:avLst/>
            </a:prstGeom>
            <a:noFill/>
            <a:ln w="12700" cap="flat" cmpd="sng">
              <a:solidFill>
                <a:schemeClr val="accent2"/>
              </a:solidFill>
              <a:prstDash val="solid"/>
              <a:miter lim="800000"/>
              <a:headEnd type="triangle" w="med" len="med"/>
              <a:tailEnd type="triangle" w="med" len="med"/>
            </a:ln>
          </p:spPr>
        </p:cxnSp>
      </p:grpSp>
      <p:pic>
        <p:nvPicPr>
          <p:cNvPr id="1601" name="Google Shape;1601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734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33"/>
          <a:stretch/>
        </p:blipFill>
        <p:spPr bwMode="auto">
          <a:xfrm>
            <a:off x="9006348" y="1005258"/>
            <a:ext cx="2782796" cy="2842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8519" y="1845734"/>
            <a:ext cx="10058400" cy="4023360"/>
          </a:xfrm>
        </p:spPr>
        <p:txBody>
          <a:bodyPr>
            <a:normAutofit lnSpcReduction="10000"/>
          </a:bodyPr>
          <a:lstStyle/>
          <a:p>
            <a:r>
              <a:rPr lang="en-US" sz="3200" dirty="0" err="1" smtClean="0"/>
              <a:t>avl_node</a:t>
            </a:r>
            <a:r>
              <a:rPr lang="en-US" sz="3200" dirty="0" smtClean="0"/>
              <a:t>* </a:t>
            </a:r>
            <a:r>
              <a:rPr lang="en-US" sz="3200" dirty="0" err="1" smtClean="0"/>
              <a:t>avlTree</a:t>
            </a:r>
            <a:r>
              <a:rPr lang="en-US" sz="3200" dirty="0" smtClean="0"/>
              <a:t>:: </a:t>
            </a:r>
            <a:r>
              <a:rPr lang="en-US" sz="3200" dirty="0" err="1"/>
              <a:t>LL_rotation</a:t>
            </a:r>
            <a:r>
              <a:rPr lang="en-US" sz="3200" dirty="0"/>
              <a:t> </a:t>
            </a:r>
            <a:r>
              <a:rPr lang="en-US" sz="3200" dirty="0" smtClean="0"/>
              <a:t>(</a:t>
            </a:r>
            <a:r>
              <a:rPr lang="en-US" sz="3200" dirty="0" err="1" smtClean="0"/>
              <a:t>avl_node</a:t>
            </a:r>
            <a:r>
              <a:rPr lang="en-US" sz="3200" dirty="0" smtClean="0"/>
              <a:t> </a:t>
            </a:r>
            <a:r>
              <a:rPr lang="en-US" sz="3200" dirty="0"/>
              <a:t>*parent)</a:t>
            </a:r>
          </a:p>
          <a:p>
            <a:r>
              <a:rPr lang="en-US" sz="3200" dirty="0"/>
              <a:t>{</a:t>
            </a:r>
          </a:p>
          <a:p>
            <a:pPr marL="201168" lvl="1" indent="0">
              <a:buNone/>
            </a:pPr>
            <a:r>
              <a:rPr lang="en-US" sz="3200" dirty="0"/>
              <a:t>   	</a:t>
            </a:r>
            <a:r>
              <a:rPr lang="en-US" sz="3200" dirty="0" err="1" smtClean="0"/>
              <a:t>avl_node</a:t>
            </a:r>
            <a:r>
              <a:rPr lang="en-US" sz="3200" dirty="0" smtClean="0"/>
              <a:t> </a:t>
            </a:r>
            <a:r>
              <a:rPr lang="en-US" sz="3200" dirty="0"/>
              <a:t>* temp = parent-&gt;left;</a:t>
            </a:r>
          </a:p>
          <a:p>
            <a:r>
              <a:rPr lang="en-US" sz="3200" dirty="0"/>
              <a:t>    	parent-&gt;left = temp-&gt;right;</a:t>
            </a:r>
          </a:p>
          <a:p>
            <a:pPr marL="114300" indent="0">
              <a:buNone/>
            </a:pPr>
            <a:r>
              <a:rPr lang="en-US" sz="3200" dirty="0"/>
              <a:t>    	temp-&gt;right = parent;</a:t>
            </a:r>
          </a:p>
          <a:p>
            <a:r>
              <a:rPr lang="en-US" sz="3200" dirty="0"/>
              <a:t>    	return temp;</a:t>
            </a:r>
          </a:p>
          <a:p>
            <a:r>
              <a:rPr lang="en-US" sz="3200" dirty="0"/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9366" y="873457"/>
            <a:ext cx="3378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LL Rotation</a:t>
            </a:r>
            <a:endParaRPr lang="en-US" dirty="0"/>
          </a:p>
        </p:txBody>
      </p:sp>
      <p:pic>
        <p:nvPicPr>
          <p:cNvPr id="3" name="Picture 9">
            <a:extLst>
              <a:ext uri="{FF2B5EF4-FFF2-40B4-BE49-F238E27FC236}">
                <a16:creationId xmlns="" xmlns:a16="http://schemas.microsoft.com/office/drawing/2014/main" id="{8AF4CFD0-FD5A-6BB5-B716-9C713AD53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243" y="3962400"/>
            <a:ext cx="60579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13455" y="2157428"/>
            <a:ext cx="902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temp</a:t>
            </a:r>
            <a:endParaRPr lang="en-IN" sz="2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51566" y="1581343"/>
            <a:ext cx="1071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parent</a:t>
            </a:r>
            <a:endParaRPr lang="en-IN" sz="2000" dirty="0">
              <a:solidFill>
                <a:srgbClr val="00206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0115550" y="1981453"/>
            <a:ext cx="100013" cy="8474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/>
          <p:cNvCxnSpPr/>
          <p:nvPr/>
        </p:nvCxnSpPr>
        <p:spPr>
          <a:xfrm rot="5400000" flipH="1" flipV="1">
            <a:off x="9759606" y="2017442"/>
            <a:ext cx="711888" cy="456803"/>
          </a:xfrm>
          <a:prstGeom prst="curvedConnector3">
            <a:avLst>
              <a:gd name="adj1" fmla="val -8203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109512" y="4653370"/>
            <a:ext cx="1914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return </a:t>
            </a:r>
            <a:r>
              <a:rPr lang="en-US" sz="2000" dirty="0" smtClean="0">
                <a:solidFill>
                  <a:srgbClr val="002060"/>
                </a:solidFill>
              </a:rPr>
              <a:t>address</a:t>
            </a:r>
            <a:endParaRPr lang="en-IN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83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236" y="2644442"/>
            <a:ext cx="5067300" cy="2362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584" y="4729169"/>
            <a:ext cx="4181475" cy="1981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9366" y="873457"/>
            <a:ext cx="5213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RR  Rotation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199479" y="3571875"/>
            <a:ext cx="902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temp</a:t>
            </a:r>
            <a:endParaRPr lang="en-IN" sz="2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20438" y="3038671"/>
            <a:ext cx="923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parent</a:t>
            </a:r>
            <a:endParaRPr lang="en-IN" sz="2000" dirty="0">
              <a:solidFill>
                <a:srgbClr val="00206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7175" y="1667418"/>
            <a:ext cx="8615363" cy="402336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dirty="0" err="1"/>
              <a:t>avl_node</a:t>
            </a:r>
            <a:r>
              <a:rPr lang="en-US" sz="3200" dirty="0"/>
              <a:t>* </a:t>
            </a:r>
            <a:r>
              <a:rPr lang="en-US" sz="3200" dirty="0" err="1"/>
              <a:t>avlTree</a:t>
            </a:r>
            <a:r>
              <a:rPr lang="en-US" sz="3200" dirty="0"/>
              <a:t>:: </a:t>
            </a:r>
            <a:r>
              <a:rPr lang="en-US" sz="3200" dirty="0" err="1"/>
              <a:t>RR_rotation</a:t>
            </a:r>
            <a:r>
              <a:rPr lang="en-US" sz="3200" dirty="0"/>
              <a:t> </a:t>
            </a:r>
            <a:r>
              <a:rPr lang="en-US" sz="3200" dirty="0" smtClean="0"/>
              <a:t>(</a:t>
            </a:r>
            <a:r>
              <a:rPr lang="en-US" sz="3200" dirty="0" err="1" smtClean="0"/>
              <a:t>avl</a:t>
            </a:r>
            <a:r>
              <a:rPr lang="en-US" sz="3200" dirty="0" err="1" smtClean="0">
                <a:solidFill>
                  <a:schemeClr val="tx1"/>
                </a:solidFill>
              </a:rPr>
              <a:t>_</a:t>
            </a:r>
            <a:r>
              <a:rPr lang="en-US" sz="3200" dirty="0" err="1" smtClean="0"/>
              <a:t>node</a:t>
            </a:r>
            <a:r>
              <a:rPr lang="en-US" sz="3200" dirty="0" smtClean="0"/>
              <a:t> </a:t>
            </a:r>
            <a:r>
              <a:rPr lang="en-US" sz="3200" dirty="0"/>
              <a:t>*parent)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    	</a:t>
            </a:r>
            <a:r>
              <a:rPr lang="en-US" sz="3200" dirty="0" err="1" smtClean="0"/>
              <a:t>avl_node</a:t>
            </a:r>
            <a:r>
              <a:rPr lang="en-US" sz="3200" dirty="0" smtClean="0"/>
              <a:t>* temp </a:t>
            </a:r>
            <a:r>
              <a:rPr lang="en-US" sz="3200" dirty="0"/>
              <a:t>= parent-&gt;right;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    	parent-&gt;right = temp-&gt;left;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en-US" sz="3000" dirty="0"/>
              <a:t>	temp-&gt;left = parent;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en-US" sz="3000" dirty="0"/>
              <a:t>	return temp;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}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0472738" y="3571875"/>
            <a:ext cx="14287" cy="62865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 rot="16200000" flipV="1">
            <a:off x="10304798" y="3654091"/>
            <a:ext cx="507334" cy="342902"/>
          </a:xfrm>
          <a:prstGeom prst="curvedConnector3">
            <a:avLst>
              <a:gd name="adj1" fmla="val -12460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758113" y="5256492"/>
            <a:ext cx="1914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return </a:t>
            </a:r>
            <a:r>
              <a:rPr lang="en-US" sz="2000" dirty="0" smtClean="0">
                <a:solidFill>
                  <a:srgbClr val="002060"/>
                </a:solidFill>
              </a:rPr>
              <a:t>address</a:t>
            </a:r>
            <a:endParaRPr lang="en-IN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78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277" y="147484"/>
            <a:ext cx="6589955" cy="465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1124" y="3153212"/>
            <a:ext cx="7375512" cy="3503224"/>
          </a:xfrm>
        </p:spPr>
        <p:txBody>
          <a:bodyPr>
            <a:normAutofit/>
          </a:bodyPr>
          <a:lstStyle/>
          <a:p>
            <a:pPr marL="180000" indent="0">
              <a:buNone/>
            </a:pPr>
            <a:r>
              <a:rPr lang="en-US" sz="2400" dirty="0" err="1"/>
              <a:t>avl_node</a:t>
            </a:r>
            <a:r>
              <a:rPr lang="en-US" sz="2400" dirty="0"/>
              <a:t>* </a:t>
            </a:r>
            <a:r>
              <a:rPr lang="en-US" sz="2400" dirty="0" err="1"/>
              <a:t>avlTree</a:t>
            </a:r>
            <a:r>
              <a:rPr lang="en-US" sz="2400" dirty="0"/>
              <a:t>:: </a:t>
            </a:r>
            <a:r>
              <a:rPr lang="en-US" sz="2400" dirty="0" err="1"/>
              <a:t>LR_rotation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avl_node</a:t>
            </a:r>
            <a:r>
              <a:rPr lang="en-US" sz="2400" dirty="0" smtClean="0"/>
              <a:t> </a:t>
            </a:r>
            <a:r>
              <a:rPr lang="en-US" sz="2400" dirty="0"/>
              <a:t>*parent)</a:t>
            </a:r>
          </a:p>
          <a:p>
            <a:pPr marL="180000" indent="0">
              <a:buNone/>
            </a:pPr>
            <a:r>
              <a:rPr lang="en-US" sz="2400" dirty="0"/>
              <a:t>{</a:t>
            </a:r>
          </a:p>
          <a:p>
            <a:pPr marL="180000" indent="0">
              <a:buNone/>
            </a:pPr>
            <a:r>
              <a:rPr lang="en-US" sz="2400" dirty="0"/>
              <a:t>    </a:t>
            </a:r>
            <a:r>
              <a:rPr lang="en-US" sz="2400" dirty="0" err="1" smtClean="0"/>
              <a:t>avl_node</a:t>
            </a:r>
            <a:r>
              <a:rPr lang="en-US" sz="2400" dirty="0"/>
              <a:t> </a:t>
            </a:r>
            <a:r>
              <a:rPr lang="en-US" sz="2400" dirty="0" smtClean="0"/>
              <a:t>*temp </a:t>
            </a:r>
            <a:r>
              <a:rPr lang="en-US" sz="2400" dirty="0"/>
              <a:t>= parent-&gt;left;</a:t>
            </a:r>
          </a:p>
          <a:p>
            <a:pPr marL="180000" indent="0">
              <a:buNone/>
            </a:pPr>
            <a:r>
              <a:rPr lang="en-US" sz="2400" dirty="0"/>
              <a:t>    parent-&gt;left = </a:t>
            </a:r>
            <a:r>
              <a:rPr lang="en-US" sz="2400" dirty="0" err="1"/>
              <a:t>RR_rotation</a:t>
            </a:r>
            <a:r>
              <a:rPr lang="en-US" sz="2400" dirty="0"/>
              <a:t> (temp); //calling RR rotation</a:t>
            </a:r>
          </a:p>
          <a:p>
            <a:pPr marL="180000" indent="0">
              <a:buNone/>
            </a:pPr>
            <a:r>
              <a:rPr lang="en-US" sz="2400" dirty="0"/>
              <a:t>    return </a:t>
            </a:r>
            <a:r>
              <a:rPr lang="en-US" sz="2400" dirty="0" err="1"/>
              <a:t>LL_rotation</a:t>
            </a:r>
            <a:r>
              <a:rPr lang="en-US" sz="2400" dirty="0"/>
              <a:t> (parent); </a:t>
            </a:r>
          </a:p>
          <a:p>
            <a:pPr marL="180000" indent="0">
              <a:buNone/>
            </a:pPr>
            <a:r>
              <a:rPr lang="en-US" sz="2400" dirty="0"/>
              <a:t>    // return root after LL rotation</a:t>
            </a:r>
          </a:p>
          <a:p>
            <a:pPr marL="180000" indent="0">
              <a:buNone/>
            </a:pPr>
            <a:r>
              <a:rPr lang="en-US" sz="2400" dirty="0"/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9366" y="873457"/>
            <a:ext cx="5213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LR  Rotation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09030" y="1313829"/>
            <a:ext cx="902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temp</a:t>
            </a:r>
            <a:endParaRPr lang="en-IN" sz="2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09030" y="873457"/>
            <a:ext cx="1071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parent</a:t>
            </a:r>
            <a:endParaRPr lang="en-IN" sz="2000" dirty="0">
              <a:solidFill>
                <a:srgbClr val="00206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358438" y="1273567"/>
            <a:ext cx="14287" cy="8124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586663" y="3529013"/>
            <a:ext cx="228601" cy="3000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38125" y="2953157"/>
            <a:ext cx="1914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return </a:t>
            </a:r>
            <a:r>
              <a:rPr lang="en-US" sz="2000" dirty="0" smtClean="0">
                <a:solidFill>
                  <a:srgbClr val="002060"/>
                </a:solidFill>
              </a:rPr>
              <a:t>address</a:t>
            </a:r>
            <a:endParaRPr lang="en-IN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15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481" y="94557"/>
            <a:ext cx="6290844" cy="442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675" y="3103877"/>
            <a:ext cx="7618706" cy="3523065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400" dirty="0" err="1"/>
              <a:t>avl_node</a:t>
            </a:r>
            <a:r>
              <a:rPr lang="en-US" sz="2400" dirty="0"/>
              <a:t>* </a:t>
            </a:r>
            <a:r>
              <a:rPr lang="en-US" sz="2400" dirty="0" err="1"/>
              <a:t>avlTree</a:t>
            </a:r>
            <a:r>
              <a:rPr lang="en-US" sz="2400" dirty="0"/>
              <a:t>:: </a:t>
            </a:r>
            <a:r>
              <a:rPr lang="en-US" sz="2400" dirty="0" err="1" smtClean="0"/>
              <a:t>RL_rotation</a:t>
            </a:r>
            <a:r>
              <a:rPr lang="en-US" sz="2400" dirty="0" smtClean="0"/>
              <a:t> (</a:t>
            </a:r>
            <a:r>
              <a:rPr lang="en-US" sz="2400" dirty="0" err="1" smtClean="0"/>
              <a:t>avl_node</a:t>
            </a:r>
            <a:r>
              <a:rPr lang="en-US" sz="2400" dirty="0" smtClean="0"/>
              <a:t> </a:t>
            </a:r>
            <a:r>
              <a:rPr lang="en-US" sz="2400" dirty="0"/>
              <a:t>*parent)</a:t>
            </a:r>
          </a:p>
          <a:p>
            <a:pPr marL="114300" indent="0">
              <a:buNone/>
            </a:pPr>
            <a:r>
              <a:rPr lang="en-US" sz="2400" dirty="0"/>
              <a:t>{</a:t>
            </a:r>
          </a:p>
          <a:p>
            <a:pPr marL="114300" indent="0">
              <a:buNone/>
            </a:pPr>
            <a:r>
              <a:rPr lang="en-US" sz="2400" dirty="0"/>
              <a:t>    </a:t>
            </a:r>
            <a:r>
              <a:rPr lang="en-US" sz="2400" dirty="0" err="1" smtClean="0"/>
              <a:t>avl_node</a:t>
            </a:r>
            <a:r>
              <a:rPr lang="en-US" sz="2400" dirty="0" smtClean="0"/>
              <a:t> *temp </a:t>
            </a:r>
            <a:r>
              <a:rPr lang="en-US" sz="2400" dirty="0"/>
              <a:t>= parent-&gt;right;</a:t>
            </a:r>
          </a:p>
          <a:p>
            <a:pPr marL="114300" indent="0">
              <a:buNone/>
            </a:pPr>
            <a:r>
              <a:rPr lang="en-US" sz="2400" dirty="0"/>
              <a:t>    parent-&gt;right = </a:t>
            </a:r>
            <a:r>
              <a:rPr lang="en-US" sz="2400" dirty="0" err="1"/>
              <a:t>LL_rotation</a:t>
            </a:r>
            <a:r>
              <a:rPr lang="en-US" sz="2400" dirty="0"/>
              <a:t> (temp); // calling LL rotation</a:t>
            </a:r>
          </a:p>
          <a:p>
            <a:pPr marL="114300" indent="0">
              <a:buNone/>
            </a:pPr>
            <a:r>
              <a:rPr lang="en-US" sz="2400" dirty="0"/>
              <a:t>    return </a:t>
            </a:r>
            <a:r>
              <a:rPr lang="en-US" sz="2400" dirty="0" err="1"/>
              <a:t>RR_rotation</a:t>
            </a:r>
            <a:r>
              <a:rPr lang="en-US" sz="2400" dirty="0"/>
              <a:t> (parent);</a:t>
            </a:r>
          </a:p>
          <a:p>
            <a:pPr marL="114300" indent="0">
              <a:buNone/>
            </a:pPr>
            <a:r>
              <a:rPr lang="en-US" sz="2400" dirty="0"/>
              <a:t>    // </a:t>
            </a:r>
            <a:r>
              <a:rPr lang="en-US" sz="2400" dirty="0" smtClean="0"/>
              <a:t>return </a:t>
            </a:r>
            <a:r>
              <a:rPr lang="en-US" sz="2400" dirty="0"/>
              <a:t>root after RR rotation</a:t>
            </a:r>
          </a:p>
          <a:p>
            <a:pPr marL="114300" indent="0">
              <a:buNone/>
            </a:pPr>
            <a:r>
              <a:rPr lang="en-US" sz="2400" dirty="0"/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9366" y="873457"/>
            <a:ext cx="5213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RL  Rotation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285207" y="1185869"/>
            <a:ext cx="902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</a:rPr>
              <a:t>temp</a:t>
            </a:r>
            <a:endParaRPr lang="en-IN" sz="18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77587" y="573363"/>
            <a:ext cx="923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</a:rPr>
              <a:t>parent</a:t>
            </a:r>
            <a:endParaRPr lang="en-IN" sz="1800" dirty="0">
              <a:solidFill>
                <a:srgbClr val="00206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0987088" y="1370535"/>
            <a:ext cx="71437" cy="75830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986589" y="3103877"/>
            <a:ext cx="257174" cy="3822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700381" y="2703767"/>
            <a:ext cx="1914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</a:rPr>
              <a:t>return </a:t>
            </a:r>
            <a:r>
              <a:rPr lang="en-US" sz="2000" dirty="0" smtClean="0">
                <a:solidFill>
                  <a:srgbClr val="002060"/>
                </a:solidFill>
              </a:rPr>
              <a:t>address</a:t>
            </a:r>
            <a:endParaRPr lang="en-IN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38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341" y="167556"/>
            <a:ext cx="51868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avlTree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::diff(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avl_node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*temp)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{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l_height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= height (temp-&gt;left);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r_height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= height (temp-&gt;right);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b_factor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=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l_height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r_height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return </a:t>
            </a:r>
            <a:r>
              <a:rPr lang="en-US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b_factor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}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5191432" y="550513"/>
            <a:ext cx="70005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avlTree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::height(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avl_node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*temp)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{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 = 0;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if (temp != NULL)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{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l_height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= height (temp-&gt;left);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r_height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= height (temp-&gt;right);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int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max_height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= max (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l_height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r_height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);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h = </a:t>
            </a:r>
            <a:r>
              <a:rPr lang="en-US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max_height</a:t>
            </a:r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+ 1;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}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return h;</a:t>
            </a:r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}</a:t>
            </a:r>
            <a:endParaRPr lang="en-US" sz="2800" dirty="0"/>
          </a:p>
        </p:txBody>
      </p:sp>
      <p:grpSp>
        <p:nvGrpSpPr>
          <p:cNvPr id="2" name="Group 32">
            <a:extLst>
              <a:ext uri="{FF2B5EF4-FFF2-40B4-BE49-F238E27FC236}">
                <a16:creationId xmlns="" xmlns:a16="http://schemas.microsoft.com/office/drawing/2014/main" id="{B2BC2468-6FF2-2BA0-D452-91CACB046AD7}"/>
              </a:ext>
            </a:extLst>
          </p:cNvPr>
          <p:cNvGrpSpPr>
            <a:grpSpLocks/>
          </p:cNvGrpSpPr>
          <p:nvPr/>
        </p:nvGrpSpPr>
        <p:grpSpPr bwMode="auto">
          <a:xfrm>
            <a:off x="186813" y="2971800"/>
            <a:ext cx="3581400" cy="2971800"/>
            <a:chOff x="480" y="2208"/>
            <a:chExt cx="2256" cy="1872"/>
          </a:xfrm>
        </p:grpSpPr>
        <p:sp>
          <p:nvSpPr>
            <p:cNvPr id="3" name="Oval 5">
              <a:extLst>
                <a:ext uri="{FF2B5EF4-FFF2-40B4-BE49-F238E27FC236}">
                  <a16:creationId xmlns="" xmlns:a16="http://schemas.microsoft.com/office/drawing/2014/main" id="{C528D724-CAC7-3D11-7251-1A77F0B9E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2352"/>
              <a:ext cx="336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2</a:t>
              </a:r>
            </a:p>
          </p:txBody>
        </p:sp>
        <p:sp>
          <p:nvSpPr>
            <p:cNvPr id="6" name="Oval 6">
              <a:extLst>
                <a:ext uri="{FF2B5EF4-FFF2-40B4-BE49-F238E27FC236}">
                  <a16:creationId xmlns="" xmlns:a16="http://schemas.microsoft.com/office/drawing/2014/main" id="{4B048FA6-273F-FDD5-0EA0-D6F9466A9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2976"/>
              <a:ext cx="336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1</a:t>
              </a:r>
            </a:p>
          </p:txBody>
        </p:sp>
        <p:sp>
          <p:nvSpPr>
            <p:cNvPr id="7" name="Oval 7">
              <a:extLst>
                <a:ext uri="{FF2B5EF4-FFF2-40B4-BE49-F238E27FC236}">
                  <a16:creationId xmlns="" xmlns:a16="http://schemas.microsoft.com/office/drawing/2014/main" id="{234C3487-E759-CF45-2984-C08AE861BA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3792"/>
              <a:ext cx="336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5</a:t>
              </a:r>
            </a:p>
          </p:txBody>
        </p:sp>
        <p:sp>
          <p:nvSpPr>
            <p:cNvPr id="8" name="Oval 8">
              <a:extLst>
                <a:ext uri="{FF2B5EF4-FFF2-40B4-BE49-F238E27FC236}">
                  <a16:creationId xmlns="" xmlns:a16="http://schemas.microsoft.com/office/drawing/2014/main" id="{B62F413F-70E9-7406-BDC3-9C2791E8D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3024"/>
              <a:ext cx="336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7</a:t>
              </a:r>
            </a:p>
          </p:txBody>
        </p:sp>
        <p:sp>
          <p:nvSpPr>
            <p:cNvPr id="9" name="Line 9">
              <a:extLst>
                <a:ext uri="{FF2B5EF4-FFF2-40B4-BE49-F238E27FC236}">
                  <a16:creationId xmlns="" xmlns:a16="http://schemas.microsoft.com/office/drawing/2014/main" id="{E4718DC5-DFFA-9AA7-A952-12BC3FC4C3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2640"/>
              <a:ext cx="43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Line 10">
              <a:extLst>
                <a:ext uri="{FF2B5EF4-FFF2-40B4-BE49-F238E27FC236}">
                  <a16:creationId xmlns="" xmlns:a16="http://schemas.microsoft.com/office/drawing/2014/main" id="{C18E16E3-97AA-0476-6981-048E6F458C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2640"/>
              <a:ext cx="432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Line 11">
              <a:extLst>
                <a:ext uri="{FF2B5EF4-FFF2-40B4-BE49-F238E27FC236}">
                  <a16:creationId xmlns="" xmlns:a16="http://schemas.microsoft.com/office/drawing/2014/main" id="{D1AC5C0A-5CD0-6CF3-305D-A862B3358E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36" y="3312"/>
              <a:ext cx="336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Text Box 12">
              <a:extLst>
                <a:ext uri="{FF2B5EF4-FFF2-40B4-BE49-F238E27FC236}">
                  <a16:creationId xmlns="" xmlns:a16="http://schemas.microsoft.com/office/drawing/2014/main" id="{C5D89B8D-F2A5-FE8B-C978-1395C59055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2208"/>
              <a:ext cx="2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-1</a:t>
              </a:r>
            </a:p>
          </p:txBody>
        </p:sp>
        <p:sp>
          <p:nvSpPr>
            <p:cNvPr id="13" name="Text Box 13">
              <a:extLst>
                <a:ext uri="{FF2B5EF4-FFF2-40B4-BE49-F238E27FC236}">
                  <a16:creationId xmlns="" xmlns:a16="http://schemas.microsoft.com/office/drawing/2014/main" id="{655850AE-E502-8D6C-55D2-304C3093ED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" y="2784"/>
              <a:ext cx="1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0</a:t>
              </a:r>
            </a:p>
          </p:txBody>
        </p:sp>
        <p:sp>
          <p:nvSpPr>
            <p:cNvPr id="14" name="Text Box 14">
              <a:extLst>
                <a:ext uri="{FF2B5EF4-FFF2-40B4-BE49-F238E27FC236}">
                  <a16:creationId xmlns="" xmlns:a16="http://schemas.microsoft.com/office/drawing/2014/main" id="{A830B7B3-B84E-105E-EF59-A73C05EB7D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2" y="2784"/>
              <a:ext cx="2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0</a:t>
              </a:r>
            </a:p>
          </p:txBody>
        </p:sp>
        <p:sp>
          <p:nvSpPr>
            <p:cNvPr id="15" name="Text Box 15">
              <a:extLst>
                <a:ext uri="{FF2B5EF4-FFF2-40B4-BE49-F238E27FC236}">
                  <a16:creationId xmlns="" xmlns:a16="http://schemas.microsoft.com/office/drawing/2014/main" id="{AD9FC977-4150-BCB9-8A1D-521FEDC6B5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3648"/>
              <a:ext cx="1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0</a:t>
              </a:r>
            </a:p>
          </p:txBody>
        </p:sp>
        <p:sp>
          <p:nvSpPr>
            <p:cNvPr id="16" name="Oval 29">
              <a:extLst>
                <a:ext uri="{FF2B5EF4-FFF2-40B4-BE49-F238E27FC236}">
                  <a16:creationId xmlns="" xmlns:a16="http://schemas.microsoft.com/office/drawing/2014/main" id="{1A369B4C-0C57-CDED-98A9-36A7075AD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3744"/>
              <a:ext cx="336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8</a:t>
              </a:r>
            </a:p>
          </p:txBody>
        </p:sp>
        <p:sp>
          <p:nvSpPr>
            <p:cNvPr id="17" name="Line 30">
              <a:extLst>
                <a:ext uri="{FF2B5EF4-FFF2-40B4-BE49-F238E27FC236}">
                  <a16:creationId xmlns="" xmlns:a16="http://schemas.microsoft.com/office/drawing/2014/main" id="{2247CD7C-64E5-C95D-652F-D980FD0FCC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312"/>
              <a:ext cx="24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8" name="Text Box 31">
              <a:extLst>
                <a:ext uri="{FF2B5EF4-FFF2-40B4-BE49-F238E27FC236}">
                  <a16:creationId xmlns="" xmlns:a16="http://schemas.microsoft.com/office/drawing/2014/main" id="{AF360F9C-6174-E157-5B18-82024E9F49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3792"/>
              <a:ext cx="1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082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33"/>
          <a:stretch/>
        </p:blipFill>
        <p:spPr bwMode="auto">
          <a:xfrm>
            <a:off x="4573344" y="244241"/>
            <a:ext cx="2782796" cy="2842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7140" y="100903"/>
            <a:ext cx="6096000" cy="65248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avl_node</a:t>
            </a:r>
            <a:r>
              <a:rPr lang="en-US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* </a:t>
            </a:r>
            <a:r>
              <a:rPr lang="en-US" sz="22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avlTree</a:t>
            </a:r>
            <a:r>
              <a:rPr lang="en-US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:: balance(</a:t>
            </a:r>
            <a:r>
              <a:rPr lang="en-US" sz="22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avl_node</a:t>
            </a:r>
            <a:r>
              <a:rPr lang="en-US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*temp)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{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</a:t>
            </a:r>
            <a:r>
              <a:rPr lang="en-US" sz="2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</a:t>
            </a:r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bal_factor</a:t>
            </a:r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= diff (temp);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if (</a:t>
            </a:r>
            <a:r>
              <a:rPr lang="en-US" sz="2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bal_factor</a:t>
            </a:r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&gt; 1)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{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if (diff (temp-&gt;left) &gt; 0)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temp = </a:t>
            </a:r>
            <a:r>
              <a:rPr lang="en-US" sz="2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LL_rotation</a:t>
            </a:r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(temp);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else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temp = </a:t>
            </a:r>
            <a:r>
              <a:rPr lang="en-US" sz="2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LR_rotation</a:t>
            </a:r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(temp);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}</a:t>
            </a: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else if (</a:t>
            </a:r>
            <a:r>
              <a:rPr lang="en-US" sz="2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bal_factor</a:t>
            </a:r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&lt; -1)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{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if (diff (temp-&gt;right) &gt; 0)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temp = </a:t>
            </a:r>
            <a:r>
              <a:rPr lang="en-US" sz="2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RL_rotation</a:t>
            </a:r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(temp);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else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temp = </a:t>
            </a:r>
            <a:r>
              <a:rPr lang="en-US" sz="2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RR_rotation</a:t>
            </a:r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(temp);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}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return temp;</a:t>
            </a:r>
            <a:endParaRPr lang="en-US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}</a:t>
            </a:r>
            <a:endParaRPr lang="en-US" sz="2200" dirty="0"/>
          </a:p>
        </p:txBody>
      </p:sp>
      <p:pic>
        <p:nvPicPr>
          <p:cNvPr id="39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05" t="173" r="-545" b="34033"/>
          <a:stretch/>
        </p:blipFill>
        <p:spPr bwMode="auto">
          <a:xfrm>
            <a:off x="7938509" y="132439"/>
            <a:ext cx="2730835" cy="3065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44" t="-1" b="32170"/>
          <a:stretch/>
        </p:blipFill>
        <p:spPr bwMode="auto">
          <a:xfrm>
            <a:off x="4573344" y="3198366"/>
            <a:ext cx="2652000" cy="3002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11" b="37079"/>
          <a:stretch/>
        </p:blipFill>
        <p:spPr bwMode="auto">
          <a:xfrm>
            <a:off x="8158163" y="3598391"/>
            <a:ext cx="2836186" cy="2745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059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742" y="284813"/>
            <a:ext cx="6717983" cy="586373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void </a:t>
            </a:r>
            <a:r>
              <a:rPr lang="en-US" sz="2400" dirty="0" err="1" smtClean="0"/>
              <a:t>avlTree</a:t>
            </a:r>
            <a:r>
              <a:rPr lang="en-US" sz="2400" dirty="0" smtClean="0"/>
              <a:t>::insert()</a:t>
            </a: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{</a:t>
            </a:r>
          </a:p>
          <a:p>
            <a:pPr marL="1143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	</a:t>
            </a:r>
            <a:r>
              <a:rPr lang="en-US" sz="2400" dirty="0" smtClean="0"/>
              <a:t>char </a:t>
            </a:r>
            <a:r>
              <a:rPr lang="en-US" sz="2400" dirty="0" err="1" smtClean="0"/>
              <a:t>ch</a:t>
            </a:r>
            <a:r>
              <a:rPr lang="en-US" sz="2400" dirty="0" smtClean="0"/>
              <a:t>;</a:t>
            </a: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  </a:t>
            </a:r>
            <a:r>
              <a:rPr lang="en-US" sz="2400" dirty="0" smtClean="0"/>
              <a:t>	do</a:t>
            </a: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   </a:t>
            </a:r>
            <a:r>
              <a:rPr lang="en-US" sz="2400" dirty="0" smtClean="0"/>
              <a:t>	{</a:t>
            </a: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     </a:t>
            </a:r>
            <a:r>
              <a:rPr lang="en-US" sz="2400" dirty="0" smtClean="0"/>
              <a:t>		</a:t>
            </a:r>
            <a:r>
              <a:rPr lang="en-US" sz="2400" dirty="0" err="1" smtClean="0"/>
              <a:t>avl_node</a:t>
            </a:r>
            <a:r>
              <a:rPr lang="en-US" sz="2400" dirty="0" smtClean="0"/>
              <a:t> *temp;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 err="1" smtClean="0"/>
              <a:t>cout</a:t>
            </a:r>
            <a:r>
              <a:rPr lang="en-US" sz="2400" dirty="0" smtClean="0"/>
              <a:t>&lt;&lt;“Enter word and it’s meaning”;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 err="1" smtClean="0"/>
              <a:t>cin</a:t>
            </a:r>
            <a:r>
              <a:rPr lang="en-US" sz="2400" dirty="0" smtClean="0"/>
              <a:t>&gt;&gt;temp-&gt;word&gt;&gt;temp-&gt;meaning;</a:t>
            </a: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      </a:t>
            </a:r>
            <a:r>
              <a:rPr lang="en-US" sz="2400" dirty="0" smtClean="0"/>
              <a:t>		root=insert(root</a:t>
            </a:r>
            <a:r>
              <a:rPr lang="en-US" sz="2400" dirty="0"/>
              <a:t>, </a:t>
            </a:r>
            <a:r>
              <a:rPr lang="en-US" sz="2400" dirty="0" smtClean="0"/>
              <a:t>temp);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 err="1" smtClean="0"/>
              <a:t>cout</a:t>
            </a:r>
            <a:r>
              <a:rPr lang="en-US" sz="2400" dirty="0" smtClean="0"/>
              <a:t>&lt;&lt;“Enter your choice”;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 err="1" smtClean="0"/>
              <a:t>cin</a:t>
            </a:r>
            <a:r>
              <a:rPr lang="en-US" sz="2400" dirty="0" smtClean="0"/>
              <a:t>&gt;&gt;</a:t>
            </a:r>
            <a:r>
              <a:rPr lang="en-US" sz="2400" dirty="0" err="1" smtClean="0"/>
              <a:t>ch</a:t>
            </a:r>
            <a:r>
              <a:rPr lang="en-US" sz="2400" dirty="0" smtClean="0"/>
              <a:t>;</a:t>
            </a: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	}while(</a:t>
            </a:r>
            <a:r>
              <a:rPr lang="en-US" sz="2400" dirty="0" err="1" smtClean="0"/>
              <a:t>ch</a:t>
            </a:r>
            <a:r>
              <a:rPr lang="en-US" sz="2400" dirty="0" smtClean="0"/>
              <a:t> == ‘Y’);</a:t>
            </a: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}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2467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3551" y="125089"/>
            <a:ext cx="5840989" cy="662967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 err="1"/>
              <a:t>avl_node</a:t>
            </a:r>
            <a:r>
              <a:rPr lang="en-US" sz="1600" dirty="0"/>
              <a:t>* </a:t>
            </a:r>
            <a:r>
              <a:rPr lang="en-US" sz="1600" dirty="0" err="1"/>
              <a:t>avlTree</a:t>
            </a:r>
            <a:r>
              <a:rPr lang="en-US" sz="1600" dirty="0"/>
              <a:t>:: </a:t>
            </a:r>
            <a:r>
              <a:rPr lang="en-US" sz="1600" dirty="0" smtClean="0">
                <a:latin typeface="+mn-lt"/>
              </a:rPr>
              <a:t>insert</a:t>
            </a:r>
            <a:r>
              <a:rPr lang="en-US" sz="1600" dirty="0">
                <a:latin typeface="+mn-lt"/>
              </a:rPr>
              <a:t>( </a:t>
            </a:r>
            <a:r>
              <a:rPr lang="en-US" sz="1600" dirty="0" err="1" smtClean="0">
                <a:latin typeface="+mn-lt"/>
              </a:rPr>
              <a:t>avl_node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>
                <a:latin typeface="+mn-lt"/>
              </a:rPr>
              <a:t>*root, </a:t>
            </a:r>
            <a:r>
              <a:rPr lang="en-US" sz="1600" dirty="0" err="1" smtClean="0">
                <a:latin typeface="+mn-lt"/>
              </a:rPr>
              <a:t>avl_node</a:t>
            </a:r>
            <a:r>
              <a:rPr lang="en-US" sz="1600" dirty="0" smtClean="0">
                <a:latin typeface="+mn-lt"/>
              </a:rPr>
              <a:t> *temp)</a:t>
            </a:r>
            <a:endParaRPr lang="en-US" sz="1600" dirty="0"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if (root == NULL)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    root = new </a:t>
            </a:r>
            <a:r>
              <a:rPr lang="en-US" sz="1600" dirty="0" err="1">
                <a:latin typeface="+mn-lt"/>
              </a:rPr>
              <a:t>avl_node</a:t>
            </a:r>
            <a:r>
              <a:rPr lang="en-US" sz="1600" dirty="0">
                <a:latin typeface="+mn-lt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    root-</a:t>
            </a:r>
            <a:r>
              <a:rPr lang="en-US" sz="1600" dirty="0" smtClean="0">
                <a:latin typeface="+mn-lt"/>
              </a:rPr>
              <a:t>&gt;word= temp-&gt;word;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latin typeface="+mn-lt"/>
              </a:rPr>
              <a:t>root-</a:t>
            </a:r>
            <a:r>
              <a:rPr lang="en-US" sz="1600" dirty="0" smtClean="0">
                <a:latin typeface="+mn-lt"/>
              </a:rPr>
              <a:t>&gt;meaning= </a:t>
            </a:r>
            <a:r>
              <a:rPr lang="en-US" sz="1600" dirty="0">
                <a:latin typeface="+mn-lt"/>
              </a:rPr>
              <a:t>temp-</a:t>
            </a:r>
            <a:r>
              <a:rPr lang="en-US" sz="1600" dirty="0" smtClean="0">
                <a:latin typeface="+mn-lt"/>
              </a:rPr>
              <a:t>&gt;meaning;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latin typeface="+mn-lt"/>
              </a:rPr>
              <a:t>        </a:t>
            </a:r>
            <a:r>
              <a:rPr lang="en-US" sz="1600" dirty="0">
                <a:latin typeface="+mn-lt"/>
              </a:rPr>
              <a:t>root-&gt;left = NULL;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    root-&gt;right = NULL;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    return root;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  else if </a:t>
            </a:r>
            <a:r>
              <a:rPr lang="en-US" sz="1600" dirty="0" smtClean="0">
                <a:latin typeface="+mn-lt"/>
              </a:rPr>
              <a:t>(temp-&gt;word&lt; </a:t>
            </a:r>
            <a:r>
              <a:rPr lang="en-US" sz="1600" dirty="0">
                <a:latin typeface="+mn-lt"/>
              </a:rPr>
              <a:t>root-&gt;data)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    root-&gt;left = insert(root-&gt;left, </a:t>
            </a:r>
            <a:r>
              <a:rPr lang="en-US" sz="1600" dirty="0" smtClean="0">
                <a:latin typeface="+mn-lt"/>
              </a:rPr>
              <a:t>temp);</a:t>
            </a:r>
            <a:endParaRPr lang="en-US" sz="1600" dirty="0"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    root = balance (root);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latin typeface="+mn-lt"/>
              </a:rPr>
              <a:t>     else if (temp-&gt;word &gt;= root-&gt;data)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latin typeface="+mn-lt"/>
              </a:rPr>
              <a:t>        root-&gt;right = insert(root-&gt;right, </a:t>
            </a:r>
            <a:r>
              <a:rPr lang="en-US" sz="1600" dirty="0"/>
              <a:t>temp</a:t>
            </a:r>
            <a:r>
              <a:rPr lang="en-US" sz="1600" dirty="0" smtClean="0">
                <a:latin typeface="+mn-lt"/>
              </a:rPr>
              <a:t>);</a:t>
            </a:r>
            <a:endParaRPr lang="en-US" sz="1600" dirty="0">
              <a:latin typeface="+mn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    root = balance (root);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 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     return root;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+mn-lt"/>
              </a:rPr>
              <a:t>}</a:t>
            </a:r>
          </a:p>
        </p:txBody>
      </p:sp>
      <p:sp>
        <p:nvSpPr>
          <p:cNvPr id="4" name="Oval 34">
            <a:extLst>
              <a:ext uri="{FF2B5EF4-FFF2-40B4-BE49-F238E27FC236}">
                <a16:creationId xmlns="" xmlns:a16="http://schemas.microsoft.com/office/drawing/2014/main" id="{C05F34EF-549C-517B-50E3-144EABB79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6140" y="1538749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6" name="Oval 35">
            <a:extLst>
              <a:ext uri="{FF2B5EF4-FFF2-40B4-BE49-F238E27FC236}">
                <a16:creationId xmlns="" xmlns:a16="http://schemas.microsoft.com/office/drawing/2014/main" id="{A0E9C732-27EF-90CF-505D-6A55E8A98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1740" y="2529349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1</a:t>
            </a:r>
          </a:p>
        </p:txBody>
      </p:sp>
      <p:sp>
        <p:nvSpPr>
          <p:cNvPr id="7" name="Oval 36">
            <a:extLst>
              <a:ext uri="{FF2B5EF4-FFF2-40B4-BE49-F238E27FC236}">
                <a16:creationId xmlns="" xmlns:a16="http://schemas.microsoft.com/office/drawing/2014/main" id="{3AD778A7-8AED-5B3D-FEE3-1276A5CD5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0940" y="3824749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5</a:t>
            </a:r>
          </a:p>
        </p:txBody>
      </p:sp>
      <p:sp>
        <p:nvSpPr>
          <p:cNvPr id="8" name="Oval 37">
            <a:extLst>
              <a:ext uri="{FF2B5EF4-FFF2-40B4-BE49-F238E27FC236}">
                <a16:creationId xmlns="" xmlns:a16="http://schemas.microsoft.com/office/drawing/2014/main" id="{E39330B2-1847-BF60-B071-AC794AB7A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540" y="2605549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7</a:t>
            </a:r>
          </a:p>
        </p:txBody>
      </p:sp>
      <p:sp>
        <p:nvSpPr>
          <p:cNvPr id="9" name="Line 38">
            <a:extLst>
              <a:ext uri="{FF2B5EF4-FFF2-40B4-BE49-F238E27FC236}">
                <a16:creationId xmlns="" xmlns:a16="http://schemas.microsoft.com/office/drawing/2014/main" id="{6090393C-A3CC-3661-7971-F30514CBF3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22740" y="1995949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0" name="Line 39">
            <a:extLst>
              <a:ext uri="{FF2B5EF4-FFF2-40B4-BE49-F238E27FC236}">
                <a16:creationId xmlns="" xmlns:a16="http://schemas.microsoft.com/office/drawing/2014/main" id="{70D2EFE0-7B16-6D65-A0F9-00C3465F01AC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0940" y="1995949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1" name="Line 40">
            <a:extLst>
              <a:ext uri="{FF2B5EF4-FFF2-40B4-BE49-F238E27FC236}">
                <a16:creationId xmlns="" xmlns:a16="http://schemas.microsoft.com/office/drawing/2014/main" id="{52D98051-275C-BAE5-35E6-3D6FCE0FAB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89540" y="3062749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2" name="Text Box 41">
            <a:extLst>
              <a:ext uri="{FF2B5EF4-FFF2-40B4-BE49-F238E27FC236}">
                <a16:creationId xmlns="" xmlns:a16="http://schemas.microsoft.com/office/drawing/2014/main" id="{D71839DD-AB71-2DD5-43B3-EC12F7639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540" y="1310149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-2</a:t>
            </a:r>
          </a:p>
        </p:txBody>
      </p:sp>
      <p:sp>
        <p:nvSpPr>
          <p:cNvPr id="13" name="Text Box 42">
            <a:extLst>
              <a:ext uri="{FF2B5EF4-FFF2-40B4-BE49-F238E27FC236}">
                <a16:creationId xmlns="" xmlns:a16="http://schemas.microsoft.com/office/drawing/2014/main" id="{F87172F4-592E-7C12-2D20-0C50C0456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3140" y="2224549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0</a:t>
            </a:r>
          </a:p>
        </p:txBody>
      </p:sp>
      <p:sp>
        <p:nvSpPr>
          <p:cNvPr id="14" name="Text Box 43">
            <a:extLst>
              <a:ext uri="{FF2B5EF4-FFF2-40B4-BE49-F238E27FC236}">
                <a16:creationId xmlns="" xmlns:a16="http://schemas.microsoft.com/office/drawing/2014/main" id="{983FF206-8FB0-FA6D-960A-10BDAA810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2940" y="2224549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-1</a:t>
            </a:r>
          </a:p>
        </p:txBody>
      </p:sp>
      <p:sp>
        <p:nvSpPr>
          <p:cNvPr id="15" name="Text Box 44">
            <a:extLst>
              <a:ext uri="{FF2B5EF4-FFF2-40B4-BE49-F238E27FC236}">
                <a16:creationId xmlns="" xmlns:a16="http://schemas.microsoft.com/office/drawing/2014/main" id="{D719207A-9DAC-150A-4236-2BE4F5C03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4340" y="3596149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0</a:t>
            </a:r>
          </a:p>
        </p:txBody>
      </p:sp>
      <p:sp>
        <p:nvSpPr>
          <p:cNvPr id="16" name="Oval 45">
            <a:extLst>
              <a:ext uri="{FF2B5EF4-FFF2-40B4-BE49-F238E27FC236}">
                <a16:creationId xmlns="" xmlns:a16="http://schemas.microsoft.com/office/drawing/2014/main" id="{56E7720E-6AAC-E3E0-E4A9-B9F892848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6340" y="3748549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8</a:t>
            </a:r>
          </a:p>
        </p:txBody>
      </p:sp>
      <p:sp>
        <p:nvSpPr>
          <p:cNvPr id="17" name="Line 46">
            <a:extLst>
              <a:ext uri="{FF2B5EF4-FFF2-40B4-BE49-F238E27FC236}">
                <a16:creationId xmlns="" xmlns:a16="http://schemas.microsoft.com/office/drawing/2014/main" id="{DA6FF697-27DB-CA02-7CE8-4C8512CFCA2D}"/>
              </a:ext>
            </a:extLst>
          </p:cNvPr>
          <p:cNvSpPr>
            <a:spLocks noChangeShapeType="1"/>
          </p:cNvSpPr>
          <p:nvPr/>
        </p:nvSpPr>
        <p:spPr bwMode="auto">
          <a:xfrm>
            <a:off x="8575340" y="3002424"/>
            <a:ext cx="457200" cy="822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8" name="Text Box 47">
            <a:extLst>
              <a:ext uri="{FF2B5EF4-FFF2-40B4-BE49-F238E27FC236}">
                <a16:creationId xmlns="" xmlns:a16="http://schemas.microsoft.com/office/drawing/2014/main" id="{712C4ABD-F97C-FE87-95E8-56C6ECA3A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9740" y="3824749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-1</a:t>
            </a:r>
          </a:p>
        </p:txBody>
      </p:sp>
      <p:sp>
        <p:nvSpPr>
          <p:cNvPr id="19" name="Line 49">
            <a:extLst>
              <a:ext uri="{FF2B5EF4-FFF2-40B4-BE49-F238E27FC236}">
                <a16:creationId xmlns="" xmlns:a16="http://schemas.microsoft.com/office/drawing/2014/main" id="{60FA0A56-504D-5F4A-DC0B-07F556886899}"/>
              </a:ext>
            </a:extLst>
          </p:cNvPr>
          <p:cNvSpPr>
            <a:spLocks noChangeShapeType="1"/>
          </p:cNvSpPr>
          <p:nvPr/>
        </p:nvSpPr>
        <p:spPr bwMode="auto">
          <a:xfrm>
            <a:off x="9261140" y="4221624"/>
            <a:ext cx="381000" cy="530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N" dirty="0"/>
          </a:p>
        </p:txBody>
      </p:sp>
      <p:sp>
        <p:nvSpPr>
          <p:cNvPr id="20" name="Text Box 50">
            <a:extLst>
              <a:ext uri="{FF2B5EF4-FFF2-40B4-BE49-F238E27FC236}">
                <a16:creationId xmlns="" xmlns:a16="http://schemas.microsoft.com/office/drawing/2014/main" id="{7D557A9E-7327-21B2-89F6-470395EBD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6940" y="4662949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0</a:t>
            </a:r>
          </a:p>
        </p:txBody>
      </p:sp>
      <p:sp>
        <p:nvSpPr>
          <p:cNvPr id="21" name="Oval 48">
            <a:extLst>
              <a:ext uri="{FF2B5EF4-FFF2-40B4-BE49-F238E27FC236}">
                <a16:creationId xmlns="" xmlns:a16="http://schemas.microsoft.com/office/drawing/2014/main" id="{D331C9C2-1927-E9CE-80CD-E3CCB1485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7340" y="4736487"/>
            <a:ext cx="533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A96AF4BB-1E0E-56C6-B8BE-27FE1D5C5348}"/>
              </a:ext>
            </a:extLst>
          </p:cNvPr>
          <p:cNvSpPr txBox="1"/>
          <p:nvPr/>
        </p:nvSpPr>
        <p:spPr>
          <a:xfrm>
            <a:off x="6365540" y="432619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Insert 9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4228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156" y="458367"/>
            <a:ext cx="10058400" cy="583207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Algorithm display (node *</a:t>
            </a:r>
            <a:r>
              <a:rPr lang="en-US" sz="2400" dirty="0" err="1"/>
              <a:t>ptr</a:t>
            </a:r>
            <a:r>
              <a:rPr lang="en-US" sz="2400" dirty="0"/>
              <a:t>, </a:t>
            </a:r>
            <a:r>
              <a:rPr lang="en-US" sz="2400" dirty="0" err="1"/>
              <a:t>int</a:t>
            </a:r>
            <a:r>
              <a:rPr lang="en-US" sz="2400" dirty="0"/>
              <a:t> level)  // consider level =1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{  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    if (</a:t>
            </a:r>
            <a:r>
              <a:rPr lang="en-US" sz="2400" dirty="0" err="1"/>
              <a:t>ptr</a:t>
            </a:r>
            <a:r>
              <a:rPr lang="en-US" sz="2400" dirty="0"/>
              <a:t>!=NULL)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    {        display(</a:t>
            </a:r>
            <a:r>
              <a:rPr lang="en-US" sz="2400" dirty="0" err="1"/>
              <a:t>ptr</a:t>
            </a:r>
            <a:r>
              <a:rPr lang="en-US" sz="2400" dirty="0"/>
              <a:t>-&gt;right, level + 1);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        </a:t>
            </a:r>
            <a:r>
              <a:rPr lang="en-US" sz="2400" dirty="0" err="1"/>
              <a:t>printf</a:t>
            </a:r>
            <a:r>
              <a:rPr lang="en-US" sz="2400" dirty="0"/>
              <a:t>("\n");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        if (</a:t>
            </a:r>
            <a:r>
              <a:rPr lang="en-US" sz="2400" dirty="0" err="1"/>
              <a:t>ptr</a:t>
            </a:r>
            <a:r>
              <a:rPr lang="en-US" sz="2400" dirty="0"/>
              <a:t> == root)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        </a:t>
            </a:r>
            <a:r>
              <a:rPr lang="en-US" sz="2400" dirty="0" err="1"/>
              <a:t>cout</a:t>
            </a:r>
            <a:r>
              <a:rPr lang="en-US" sz="2400" dirty="0"/>
              <a:t>&lt;&lt;"Root -&gt; ";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        for (</a:t>
            </a:r>
            <a:r>
              <a:rPr lang="en-US" sz="2400" dirty="0" err="1"/>
              <a:t>i</a:t>
            </a:r>
            <a:r>
              <a:rPr lang="en-US" sz="2400" dirty="0"/>
              <a:t> = 0; </a:t>
            </a:r>
            <a:r>
              <a:rPr lang="en-US" sz="2400" dirty="0" err="1"/>
              <a:t>i</a:t>
            </a:r>
            <a:r>
              <a:rPr lang="en-US" sz="2400" dirty="0"/>
              <a:t> &lt; level &amp;&amp; </a:t>
            </a:r>
            <a:r>
              <a:rPr lang="en-US" sz="2400" dirty="0" err="1"/>
              <a:t>ptr</a:t>
            </a:r>
            <a:r>
              <a:rPr lang="en-US" sz="2400" dirty="0"/>
              <a:t> != root; </a:t>
            </a:r>
            <a:r>
              <a:rPr lang="en-US" sz="2400" dirty="0" err="1"/>
              <a:t>i</a:t>
            </a:r>
            <a:r>
              <a:rPr lang="en-US" sz="2400" dirty="0"/>
              <a:t>++)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            </a:t>
            </a:r>
            <a:r>
              <a:rPr lang="en-US" sz="2400" dirty="0" err="1"/>
              <a:t>cout</a:t>
            </a:r>
            <a:r>
              <a:rPr lang="en-US" sz="2400" dirty="0"/>
              <a:t>&lt;&lt;"        ";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        </a:t>
            </a:r>
            <a:r>
              <a:rPr lang="en-US" sz="2400" dirty="0" err="1"/>
              <a:t>cout</a:t>
            </a:r>
            <a:r>
              <a:rPr lang="en-US" sz="2400" dirty="0"/>
              <a:t>&lt;&lt;</a:t>
            </a:r>
            <a:r>
              <a:rPr lang="en-US" sz="2400" dirty="0" err="1"/>
              <a:t>ptr</a:t>
            </a:r>
            <a:r>
              <a:rPr lang="en-US" sz="2400" dirty="0"/>
              <a:t>-&gt;data;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        display(</a:t>
            </a:r>
            <a:r>
              <a:rPr lang="en-US" sz="2400" dirty="0" err="1"/>
              <a:t>ptr</a:t>
            </a:r>
            <a:r>
              <a:rPr lang="en-US" sz="2400" dirty="0"/>
              <a:t>-&gt;left, level + 1);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    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7128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79"/>
          <p:cNvSpPr txBox="1">
            <a:spLocks noGrp="1"/>
          </p:cNvSpPr>
          <p:nvPr>
            <p:ph type="title"/>
          </p:nvPr>
        </p:nvSpPr>
        <p:spPr>
          <a:xfrm>
            <a:off x="1884217" y="403619"/>
            <a:ext cx="9195739" cy="533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33333"/>
              <a:buFont typeface="Calibri"/>
              <a:buNone/>
            </a:pPr>
            <a:r>
              <a:rPr lang="en-US" sz="4000"/>
              <a:t>SYMBOL TABLE - NAMES</a:t>
            </a:r>
            <a:endParaRPr/>
          </a:p>
        </p:txBody>
      </p:sp>
      <p:grpSp>
        <p:nvGrpSpPr>
          <p:cNvPr id="1607" name="Google Shape;1607;p79"/>
          <p:cNvGrpSpPr/>
          <p:nvPr/>
        </p:nvGrpSpPr>
        <p:grpSpPr>
          <a:xfrm>
            <a:off x="2676500" y="1179354"/>
            <a:ext cx="7286676" cy="4286280"/>
            <a:chOff x="2524100" y="1428736"/>
            <a:chExt cx="7286676" cy="4286280"/>
          </a:xfrm>
        </p:grpSpPr>
        <p:sp>
          <p:nvSpPr>
            <p:cNvPr id="1608" name="Google Shape;1608;p79"/>
            <p:cNvSpPr/>
            <p:nvPr/>
          </p:nvSpPr>
          <p:spPr>
            <a:xfrm>
              <a:off x="2524100" y="3286124"/>
              <a:ext cx="1785950" cy="71438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64A7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NAME</a:t>
              </a:r>
              <a:endParaRPr/>
            </a:p>
          </p:txBody>
        </p:sp>
        <p:sp>
          <p:nvSpPr>
            <p:cNvPr id="1609" name="Google Shape;1609;p79"/>
            <p:cNvSpPr/>
            <p:nvPr/>
          </p:nvSpPr>
          <p:spPr>
            <a:xfrm>
              <a:off x="3024166" y="1428736"/>
              <a:ext cx="3429024" cy="428628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rgbClr val="364A7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1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Variable and labels</a:t>
              </a:r>
              <a:endParaRPr/>
            </a:p>
          </p:txBody>
        </p:sp>
        <p:sp>
          <p:nvSpPr>
            <p:cNvPr id="1610" name="Google Shape;1610;p79"/>
            <p:cNvSpPr/>
            <p:nvPr/>
          </p:nvSpPr>
          <p:spPr>
            <a:xfrm>
              <a:off x="6810380" y="2714620"/>
              <a:ext cx="1928826" cy="428628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rgbClr val="364A7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1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Constant</a:t>
              </a:r>
              <a:endParaRPr/>
            </a:p>
          </p:txBody>
        </p:sp>
        <p:sp>
          <p:nvSpPr>
            <p:cNvPr id="1611" name="Google Shape;1611;p79"/>
            <p:cNvSpPr/>
            <p:nvPr/>
          </p:nvSpPr>
          <p:spPr>
            <a:xfrm>
              <a:off x="6881818" y="4071942"/>
              <a:ext cx="2286016" cy="357190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rgbClr val="364A7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1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1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RecordField</a:t>
              </a:r>
              <a:endParaRPr sz="24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79"/>
            <p:cNvSpPr/>
            <p:nvPr/>
          </p:nvSpPr>
          <p:spPr>
            <a:xfrm>
              <a:off x="8096264" y="3429000"/>
              <a:ext cx="1714512" cy="428628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rgbClr val="364A7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1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Record</a:t>
              </a:r>
              <a:endParaRPr/>
            </a:p>
          </p:txBody>
        </p:sp>
        <p:sp>
          <p:nvSpPr>
            <p:cNvPr id="1613" name="Google Shape;1613;p79"/>
            <p:cNvSpPr/>
            <p:nvPr/>
          </p:nvSpPr>
          <p:spPr>
            <a:xfrm>
              <a:off x="5595934" y="2071678"/>
              <a:ext cx="2357454" cy="428628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rgbClr val="364A7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1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Parameter</a:t>
              </a:r>
              <a:endParaRPr/>
            </a:p>
          </p:txBody>
        </p:sp>
        <p:sp>
          <p:nvSpPr>
            <p:cNvPr id="1614" name="Google Shape;1614;p79"/>
            <p:cNvSpPr/>
            <p:nvPr/>
          </p:nvSpPr>
          <p:spPr>
            <a:xfrm>
              <a:off x="5667372" y="4714884"/>
              <a:ext cx="2286016" cy="428628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rgbClr val="364A7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1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Procedure</a:t>
              </a:r>
              <a:endParaRPr/>
            </a:p>
          </p:txBody>
        </p:sp>
        <p:sp>
          <p:nvSpPr>
            <p:cNvPr id="1615" name="Google Shape;1615;p79"/>
            <p:cNvSpPr/>
            <p:nvPr/>
          </p:nvSpPr>
          <p:spPr>
            <a:xfrm>
              <a:off x="2809852" y="5286388"/>
              <a:ext cx="2786082" cy="428628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rgbClr val="364A7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1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1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Array and files</a:t>
              </a:r>
              <a:endParaRPr/>
            </a:p>
          </p:txBody>
        </p:sp>
        <p:cxnSp>
          <p:nvCxnSpPr>
            <p:cNvPr id="1616" name="Google Shape;1616;p79"/>
            <p:cNvCxnSpPr>
              <a:stCxn id="1608" idx="0"/>
              <a:endCxn id="1609" idx="2"/>
            </p:cNvCxnSpPr>
            <p:nvPr/>
          </p:nvCxnSpPr>
          <p:spPr>
            <a:xfrm flipV="1">
              <a:off x="3417075" y="1857364"/>
              <a:ext cx="1321603" cy="142876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1617" name="Google Shape;1617;p79"/>
            <p:cNvCxnSpPr>
              <a:stCxn id="1608" idx="7"/>
              <a:endCxn id="1613" idx="1"/>
            </p:cNvCxnSpPr>
            <p:nvPr/>
          </p:nvCxnSpPr>
          <p:spPr>
            <a:xfrm flipV="1">
              <a:off x="4048504" y="2285992"/>
              <a:ext cx="1547430" cy="1104751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1618" name="Google Shape;1618;p79"/>
            <p:cNvCxnSpPr>
              <a:stCxn id="1608" idx="6"/>
              <a:endCxn id="1610" idx="1"/>
            </p:cNvCxnSpPr>
            <p:nvPr/>
          </p:nvCxnSpPr>
          <p:spPr>
            <a:xfrm flipV="1">
              <a:off x="4310050" y="2928934"/>
              <a:ext cx="2500330" cy="71438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1619" name="Google Shape;1619;p79"/>
            <p:cNvCxnSpPr>
              <a:stCxn id="1608" idx="6"/>
              <a:endCxn id="1612" idx="1"/>
            </p:cNvCxnSpPr>
            <p:nvPr/>
          </p:nvCxnSpPr>
          <p:spPr>
            <a:xfrm>
              <a:off x="4310050" y="3643314"/>
              <a:ext cx="3786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1620" name="Google Shape;1620;p79"/>
            <p:cNvCxnSpPr>
              <a:stCxn id="1608" idx="6"/>
              <a:endCxn id="1611" idx="1"/>
            </p:cNvCxnSpPr>
            <p:nvPr/>
          </p:nvCxnSpPr>
          <p:spPr>
            <a:xfrm>
              <a:off x="4310050" y="3643314"/>
              <a:ext cx="2571900" cy="607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1621" name="Google Shape;1621;p79"/>
            <p:cNvCxnSpPr>
              <a:stCxn id="1608" idx="5"/>
              <a:endCxn id="1614" idx="1"/>
            </p:cNvCxnSpPr>
            <p:nvPr/>
          </p:nvCxnSpPr>
          <p:spPr>
            <a:xfrm>
              <a:off x="4048504" y="3895885"/>
              <a:ext cx="1618868" cy="1033313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1622" name="Google Shape;1622;p79"/>
            <p:cNvCxnSpPr>
              <a:stCxn id="1608" idx="4"/>
              <a:endCxn id="1615" idx="0"/>
            </p:cNvCxnSpPr>
            <p:nvPr/>
          </p:nvCxnSpPr>
          <p:spPr>
            <a:xfrm>
              <a:off x="3417075" y="4000504"/>
              <a:ext cx="785818" cy="128588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stealth" w="med" len="med"/>
            </a:ln>
          </p:spPr>
        </p:cxnSp>
      </p:grpSp>
      <p:pic>
        <p:nvPicPr>
          <p:cNvPr id="1623" name="Google Shape;1623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113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p80"/>
          <p:cNvSpPr txBox="1">
            <a:spLocks noGrp="1"/>
          </p:cNvSpPr>
          <p:nvPr>
            <p:ph type="title"/>
          </p:nvPr>
        </p:nvSpPr>
        <p:spPr>
          <a:xfrm>
            <a:off x="2424545" y="309116"/>
            <a:ext cx="6900834" cy="716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4000"/>
              <a:t>SYMBOL TABLE-ATTRIBUTES</a:t>
            </a:r>
            <a:endParaRPr/>
          </a:p>
        </p:txBody>
      </p:sp>
      <p:sp>
        <p:nvSpPr>
          <p:cNvPr id="1629" name="Google Shape;1629;p80"/>
          <p:cNvSpPr txBox="1">
            <a:spLocks noGrp="1"/>
          </p:cNvSpPr>
          <p:nvPr>
            <p:ph type="body" idx="1"/>
          </p:nvPr>
        </p:nvSpPr>
        <p:spPr>
          <a:xfrm>
            <a:off x="1351572" y="1887420"/>
            <a:ext cx="9719705" cy="1595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⮚"/>
            </a:pPr>
            <a:r>
              <a:rPr lang="en-US" sz="2400" dirty="0"/>
              <a:t>Each piece of information associated with a name is called an </a:t>
            </a:r>
            <a:r>
              <a:rPr lang="en-US" sz="2400" b="1" i="1" dirty="0"/>
              <a:t>attribute.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⮚"/>
            </a:pPr>
            <a:r>
              <a:rPr lang="en-US" sz="2400" dirty="0"/>
              <a:t>Attributes are language dependent.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⮚"/>
            </a:pPr>
            <a:r>
              <a:rPr lang="en-US" sz="2400" dirty="0"/>
              <a:t>Different classes of Symbols have different Attributes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</a:pPr>
            <a:endParaRPr sz="2400" dirty="0"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</a:pPr>
            <a:endParaRPr sz="2400" dirty="0"/>
          </a:p>
          <a:p>
            <a: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</a:pPr>
            <a:endParaRPr sz="2400" dirty="0"/>
          </a:p>
          <a:p>
            <a:pPr marL="45720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</a:pPr>
            <a:endParaRPr sz="2400" dirty="0"/>
          </a:p>
        </p:txBody>
      </p:sp>
      <p:grpSp>
        <p:nvGrpSpPr>
          <p:cNvPr id="1630" name="Google Shape;1630;p80"/>
          <p:cNvGrpSpPr/>
          <p:nvPr/>
        </p:nvGrpSpPr>
        <p:grpSpPr>
          <a:xfrm>
            <a:off x="1228725" y="3978388"/>
            <a:ext cx="9615487" cy="2165240"/>
            <a:chOff x="1905" y="695377"/>
            <a:chExt cx="6092190" cy="2824062"/>
          </a:xfrm>
        </p:grpSpPr>
        <p:sp>
          <p:nvSpPr>
            <p:cNvPr id="1631" name="Google Shape;1631;p80"/>
            <p:cNvSpPr/>
            <p:nvPr/>
          </p:nvSpPr>
          <p:spPr>
            <a:xfrm>
              <a:off x="1905" y="695377"/>
              <a:ext cx="1857375" cy="886024"/>
            </a:xfrm>
            <a:prstGeom prst="rect">
              <a:avLst/>
            </a:prstGeom>
            <a:solidFill>
              <a:schemeClr val="accent4"/>
            </a:solidFill>
            <a:ln w="254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80"/>
            <p:cNvSpPr txBox="1"/>
            <p:nvPr/>
          </p:nvSpPr>
          <p:spPr>
            <a:xfrm>
              <a:off x="1905" y="695377"/>
              <a:ext cx="1857375" cy="8860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81275" rIns="142225" bIns="81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Variable, Constants</a:t>
              </a:r>
              <a:endPara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80"/>
            <p:cNvSpPr/>
            <p:nvPr/>
          </p:nvSpPr>
          <p:spPr>
            <a:xfrm>
              <a:off x="1905" y="1485395"/>
              <a:ext cx="1857375" cy="2034044"/>
            </a:xfrm>
            <a:prstGeom prst="rect">
              <a:avLst/>
            </a:prstGeom>
            <a:solidFill>
              <a:srgbClr val="D7DBE1">
                <a:alpha val="89803"/>
              </a:srgbClr>
            </a:solidFill>
            <a:ln w="25400" cap="flat" cmpd="sng">
              <a:solidFill>
                <a:srgbClr val="D7DBE1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80"/>
            <p:cNvSpPr txBox="1"/>
            <p:nvPr/>
          </p:nvSpPr>
          <p:spPr>
            <a:xfrm>
              <a:off x="1905" y="1485395"/>
              <a:ext cx="1857375" cy="2034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325" tIns="101325" rIns="135125" bIns="152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Char char="••"/>
              </a:pPr>
              <a:r>
                <a:rPr lang="en-US" sz="19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Type, Line number where declared, Lines where referenced, Scope</a:t>
              </a:r>
              <a:endParaRPr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80"/>
            <p:cNvSpPr/>
            <p:nvPr/>
          </p:nvSpPr>
          <p:spPr>
            <a:xfrm>
              <a:off x="2119312" y="731606"/>
              <a:ext cx="1857375" cy="741108"/>
            </a:xfrm>
            <a:prstGeom prst="rect">
              <a:avLst/>
            </a:prstGeom>
            <a:solidFill>
              <a:srgbClr val="6C91AA"/>
            </a:solidFill>
            <a:ln w="25400" cap="flat" cmpd="sng">
              <a:solidFill>
                <a:srgbClr val="6C91A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80"/>
            <p:cNvSpPr txBox="1"/>
            <p:nvPr/>
          </p:nvSpPr>
          <p:spPr>
            <a:xfrm>
              <a:off x="2119312" y="731606"/>
              <a:ext cx="1857375" cy="741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5125" tIns="77200" rIns="135125" bIns="77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Procedure or function </a:t>
              </a:r>
              <a:endPara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80"/>
            <p:cNvSpPr/>
            <p:nvPr/>
          </p:nvSpPr>
          <p:spPr>
            <a:xfrm>
              <a:off x="2119312" y="1449166"/>
              <a:ext cx="1857375" cy="2034044"/>
            </a:xfrm>
            <a:prstGeom prst="rect">
              <a:avLst/>
            </a:prstGeom>
            <a:solidFill>
              <a:srgbClr val="D3DBE1">
                <a:alpha val="89803"/>
              </a:srgbClr>
            </a:solidFill>
            <a:ln w="25400" cap="flat" cmpd="sng">
              <a:solidFill>
                <a:srgbClr val="D3DBE1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80"/>
            <p:cNvSpPr txBox="1"/>
            <p:nvPr/>
          </p:nvSpPr>
          <p:spPr>
            <a:xfrm>
              <a:off x="2119312" y="1449166"/>
              <a:ext cx="1857375" cy="2034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325" tIns="101325" rIns="135125" bIns="152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Char char="••"/>
              </a:pPr>
              <a:r>
                <a:rPr lang="en-US" sz="19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Number of parameters, parameters themselves, result type.</a:t>
              </a:r>
              <a:endParaRPr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80"/>
            <p:cNvSpPr/>
            <p:nvPr/>
          </p:nvSpPr>
          <p:spPr>
            <a:xfrm>
              <a:off x="4236720" y="731606"/>
              <a:ext cx="1857375" cy="741108"/>
            </a:xfrm>
            <a:prstGeom prst="rect">
              <a:avLst/>
            </a:prstGeom>
            <a:solidFill>
              <a:srgbClr val="599FAD"/>
            </a:solidFill>
            <a:ln w="25400" cap="flat" cmpd="sng">
              <a:solidFill>
                <a:srgbClr val="599F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80"/>
            <p:cNvSpPr txBox="1"/>
            <p:nvPr/>
          </p:nvSpPr>
          <p:spPr>
            <a:xfrm>
              <a:off x="4236720" y="731606"/>
              <a:ext cx="1857375" cy="741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5125" tIns="77200" rIns="135125" bIns="77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Array  </a:t>
              </a:r>
              <a:endPara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80"/>
            <p:cNvSpPr/>
            <p:nvPr/>
          </p:nvSpPr>
          <p:spPr>
            <a:xfrm>
              <a:off x="4236720" y="1449166"/>
              <a:ext cx="1857375" cy="2034044"/>
            </a:xfrm>
            <a:prstGeom prst="rect">
              <a:avLst/>
            </a:prstGeom>
            <a:solidFill>
              <a:srgbClr val="CFDDE2">
                <a:alpha val="89803"/>
              </a:srgbClr>
            </a:solidFill>
            <a:ln w="25400" cap="flat" cmpd="sng">
              <a:solidFill>
                <a:srgbClr val="CFDDE2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80"/>
            <p:cNvSpPr txBox="1"/>
            <p:nvPr/>
          </p:nvSpPr>
          <p:spPr>
            <a:xfrm>
              <a:off x="4236720" y="1449166"/>
              <a:ext cx="1857375" cy="20340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325" tIns="101325" rIns="135125" bIns="152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Char char="••"/>
              </a:pPr>
              <a:r>
                <a:rPr lang="en-US" sz="19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 of Dimensions, Array bounds.</a:t>
              </a:r>
              <a:endParaRPr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43" name="Google Shape;1643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696" y="184223"/>
            <a:ext cx="1269598" cy="1200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572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Blue Warm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8672</TotalTime>
  <Words>3410</Words>
  <Application>Microsoft Office PowerPoint</Application>
  <PresentationFormat>Widescreen</PresentationFormat>
  <Paragraphs>738</Paragraphs>
  <Slides>78</Slides>
  <Notes>68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8" baseType="lpstr">
      <vt:lpstr>Wingdings</vt:lpstr>
      <vt:lpstr>Noto Sans Symbols</vt:lpstr>
      <vt:lpstr>Calibri</vt:lpstr>
      <vt:lpstr>Courier</vt:lpstr>
      <vt:lpstr>Times New Roman</vt:lpstr>
      <vt:lpstr>Constantia</vt:lpstr>
      <vt:lpstr>Arial</vt:lpstr>
      <vt:lpstr>Book Antiqua</vt:lpstr>
      <vt:lpstr>Retrospect</vt:lpstr>
      <vt:lpstr>Bitmap Image</vt:lpstr>
      <vt:lpstr>PowerPoint Presentation</vt:lpstr>
      <vt:lpstr>Symbol Table</vt:lpstr>
      <vt:lpstr>Symbol Table</vt:lpstr>
      <vt:lpstr>Symbol Table</vt:lpstr>
      <vt:lpstr>Symbol Tables</vt:lpstr>
      <vt:lpstr>Symbol Tables</vt:lpstr>
      <vt:lpstr>The Symbol Table</vt:lpstr>
      <vt:lpstr>SYMBOL TABLE - NAMES</vt:lpstr>
      <vt:lpstr>SYMBOL TABLE-ATTRIBUTES</vt:lpstr>
      <vt:lpstr>Symbol Table</vt:lpstr>
      <vt:lpstr>Symbol Table (Continued)</vt:lpstr>
      <vt:lpstr>Possible implementations</vt:lpstr>
      <vt:lpstr>Possible implementations</vt:lpstr>
      <vt:lpstr>Representation of Symbol Table</vt:lpstr>
      <vt:lpstr>Static Tree Tables</vt:lpstr>
      <vt:lpstr>Dynamic Tree Table</vt:lpstr>
      <vt:lpstr>Optimal Binary Search Trees</vt:lpstr>
      <vt:lpstr>Optimal binary search trees</vt:lpstr>
      <vt:lpstr>Optimal binary search trees</vt:lpstr>
      <vt:lpstr>Optimal binary search trees</vt:lpstr>
      <vt:lpstr>Optimal binary search trees</vt:lpstr>
      <vt:lpstr>Optimal binary search trees</vt:lpstr>
      <vt:lpstr>Optimal binary search trees</vt:lpstr>
      <vt:lpstr>Optimal binary search trees</vt:lpstr>
      <vt:lpstr>OPTIMAL BINARY SEARCH TREES (Continued)</vt:lpstr>
      <vt:lpstr>OPTIMAL BINARY SEARCH TREES (Continued)</vt:lpstr>
      <vt:lpstr>Binary Search Tree - Worst Time</vt:lpstr>
      <vt:lpstr>Balanced and unbalanced BST</vt:lpstr>
      <vt:lpstr>Balancing Binary Search Trees</vt:lpstr>
      <vt:lpstr>AVL Trees</vt:lpstr>
      <vt:lpstr>AVL Trees</vt:lpstr>
      <vt:lpstr>PowerPoint Presentation</vt:lpstr>
      <vt:lpstr>AVL Trees</vt:lpstr>
      <vt:lpstr>Perfect Balance</vt:lpstr>
      <vt:lpstr>AVL - Good but not Perfect Balance</vt:lpstr>
      <vt:lpstr>AVL Trees Definition</vt:lpstr>
      <vt:lpstr>AVL Trees</vt:lpstr>
      <vt:lpstr>AVL Trees</vt:lpstr>
      <vt:lpstr>PowerPoint Presentation</vt:lpstr>
      <vt:lpstr>AVL Rotations</vt:lpstr>
      <vt:lpstr>AVL Balancing : Four Rotations</vt:lpstr>
      <vt:lpstr>LL Rotations</vt:lpstr>
      <vt:lpstr>LL Rotation</vt:lpstr>
      <vt:lpstr>LL Rotation </vt:lpstr>
      <vt:lpstr>RR Rotations</vt:lpstr>
      <vt:lpstr>RR Rotation</vt:lpstr>
      <vt:lpstr>RR Rotation</vt:lpstr>
      <vt:lpstr>LR Rotations</vt:lpstr>
      <vt:lpstr>Double rotation, step 1</vt:lpstr>
      <vt:lpstr>Double rotation, step 2</vt:lpstr>
      <vt:lpstr>Example 1</vt:lpstr>
      <vt:lpstr>Example 2</vt:lpstr>
      <vt:lpstr>PowerPoint Presentation</vt:lpstr>
      <vt:lpstr>Example 1</vt:lpstr>
      <vt:lpstr>Example 2</vt:lpstr>
      <vt:lpstr>Rebalancing rotations</vt:lpstr>
      <vt:lpstr>AVL Trees</vt:lpstr>
      <vt:lpstr>Case 4: RL (Left of Right)</vt:lpstr>
      <vt:lpstr>PowerPoint Presentation</vt:lpstr>
      <vt:lpstr>PowerPoint Presentation</vt:lpstr>
      <vt:lpstr>Rebalancing rotations (cont’d)</vt:lpstr>
      <vt:lpstr>PowerPoint Presentation</vt:lpstr>
      <vt:lpstr>Case 4: RL(Left of Right)</vt:lpstr>
      <vt:lpstr>Case 4: RL (Left of Right)</vt:lpstr>
      <vt:lpstr>PowerPoint Presentation</vt:lpstr>
      <vt:lpstr> Case 3: LR (Left of Right )</vt:lpstr>
      <vt:lpstr>AVL Trees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Anita.Gunjal</dc:creator>
  <cp:lastModifiedBy>admin</cp:lastModifiedBy>
  <cp:revision>188</cp:revision>
  <dcterms:created xsi:type="dcterms:W3CDTF">2017-06-20T09:56:08Z</dcterms:created>
  <dcterms:modified xsi:type="dcterms:W3CDTF">2025-01-29T05:28:51Z</dcterms:modified>
</cp:coreProperties>
</file>